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3.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4.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p:sldMasterIdLst>
    <p:sldMasterId id="2147483648" r:id="rId1"/>
    <p:sldMasterId id="2147483660" r:id="rId2"/>
    <p:sldMasterId id="2147483665" r:id="rId3"/>
    <p:sldMasterId id="2147483675" r:id="rId4"/>
    <p:sldMasterId id="2147483687" r:id="rId5"/>
  </p:sldMasterIdLst>
  <p:notesMasterIdLst>
    <p:notesMasterId r:id="rId209"/>
  </p:notesMasterIdLst>
  <p:handoutMasterIdLst>
    <p:handoutMasterId r:id="rId210"/>
  </p:handoutMasterIdLst>
  <p:sldIdLst>
    <p:sldId id="256" r:id="rId6"/>
    <p:sldId id="1629" r:id="rId7"/>
    <p:sldId id="1630" r:id="rId8"/>
    <p:sldId id="1631" r:id="rId9"/>
    <p:sldId id="1632" r:id="rId10"/>
    <p:sldId id="1633" r:id="rId11"/>
    <p:sldId id="908" r:id="rId12"/>
    <p:sldId id="1554" r:id="rId13"/>
    <p:sldId id="1561" r:id="rId14"/>
    <p:sldId id="1559" r:id="rId15"/>
    <p:sldId id="1562" r:id="rId16"/>
    <p:sldId id="1536" r:id="rId17"/>
    <p:sldId id="1537" r:id="rId18"/>
    <p:sldId id="1539" r:id="rId19"/>
    <p:sldId id="1522" r:id="rId20"/>
    <p:sldId id="1523" r:id="rId21"/>
    <p:sldId id="1524" r:id="rId22"/>
    <p:sldId id="1525" r:id="rId23"/>
    <p:sldId id="1526" r:id="rId24"/>
    <p:sldId id="1527" r:id="rId25"/>
    <p:sldId id="1534" r:id="rId26"/>
    <p:sldId id="1535" r:id="rId27"/>
    <p:sldId id="1138" r:id="rId28"/>
    <p:sldId id="904" r:id="rId29"/>
    <p:sldId id="910" r:id="rId30"/>
    <p:sldId id="1137" r:id="rId31"/>
    <p:sldId id="909" r:id="rId32"/>
    <p:sldId id="1134" r:id="rId33"/>
    <p:sldId id="1135" r:id="rId34"/>
    <p:sldId id="1136" r:id="rId35"/>
    <p:sldId id="1139" r:id="rId36"/>
    <p:sldId id="1140" r:id="rId37"/>
    <p:sldId id="1141" r:id="rId38"/>
    <p:sldId id="1143" r:id="rId39"/>
    <p:sldId id="1144" r:id="rId40"/>
    <p:sldId id="1145" r:id="rId41"/>
    <p:sldId id="1146" r:id="rId42"/>
    <p:sldId id="1147" r:id="rId43"/>
    <p:sldId id="1152" r:id="rId44"/>
    <p:sldId id="3334" r:id="rId45"/>
    <p:sldId id="3335" r:id="rId46"/>
    <p:sldId id="1149" r:id="rId47"/>
    <p:sldId id="1150" r:id="rId48"/>
    <p:sldId id="1148" r:id="rId49"/>
    <p:sldId id="1672" r:id="rId50"/>
    <p:sldId id="1673" r:id="rId51"/>
    <p:sldId id="1646" r:id="rId52"/>
    <p:sldId id="1654" r:id="rId53"/>
    <p:sldId id="1663" r:id="rId54"/>
    <p:sldId id="1664" r:id="rId55"/>
    <p:sldId id="1665" r:id="rId56"/>
    <p:sldId id="1666" r:id="rId57"/>
    <p:sldId id="1667" r:id="rId58"/>
    <p:sldId id="1671" r:id="rId59"/>
    <p:sldId id="1668" r:id="rId60"/>
    <p:sldId id="1647" r:id="rId61"/>
    <p:sldId id="1669" r:id="rId62"/>
    <p:sldId id="1512" r:id="rId63"/>
    <p:sldId id="1513" r:id="rId64"/>
    <p:sldId id="1514" r:id="rId65"/>
    <p:sldId id="1515" r:id="rId66"/>
    <p:sldId id="1570" r:id="rId67"/>
    <p:sldId id="1599" r:id="rId68"/>
    <p:sldId id="1574" r:id="rId69"/>
    <p:sldId id="1634" r:id="rId70"/>
    <p:sldId id="1635" r:id="rId71"/>
    <p:sldId id="1608" r:id="rId72"/>
    <p:sldId id="1609" r:id="rId73"/>
    <p:sldId id="1610" r:id="rId74"/>
    <p:sldId id="1611" r:id="rId75"/>
    <p:sldId id="1441" r:id="rId76"/>
    <p:sldId id="1555" r:id="rId77"/>
    <p:sldId id="1558" r:id="rId78"/>
    <p:sldId id="1543" r:id="rId79"/>
    <p:sldId id="1544" r:id="rId80"/>
    <p:sldId id="1641" r:id="rId81"/>
    <p:sldId id="3336" r:id="rId82"/>
    <p:sldId id="3337" r:id="rId83"/>
    <p:sldId id="1262" r:id="rId84"/>
    <p:sldId id="1014" r:id="rId85"/>
    <p:sldId id="3419" r:id="rId86"/>
    <p:sldId id="3420" r:id="rId87"/>
    <p:sldId id="3338" r:id="rId88"/>
    <p:sldId id="3421" r:id="rId89"/>
    <p:sldId id="3422" r:id="rId90"/>
    <p:sldId id="3417" r:id="rId91"/>
    <p:sldId id="3423" r:id="rId92"/>
    <p:sldId id="3424" r:id="rId93"/>
    <p:sldId id="3425" r:id="rId94"/>
    <p:sldId id="1008" r:id="rId95"/>
    <p:sldId id="3418" r:id="rId96"/>
    <p:sldId id="525" r:id="rId97"/>
    <p:sldId id="611" r:id="rId98"/>
    <p:sldId id="612" r:id="rId99"/>
    <p:sldId id="608" r:id="rId100"/>
    <p:sldId id="752" r:id="rId101"/>
    <p:sldId id="3426" r:id="rId102"/>
    <p:sldId id="3427" r:id="rId103"/>
    <p:sldId id="609" r:id="rId104"/>
    <p:sldId id="753" r:id="rId105"/>
    <p:sldId id="610" r:id="rId106"/>
    <p:sldId id="750" r:id="rId107"/>
    <p:sldId id="746" r:id="rId108"/>
    <p:sldId id="754" r:id="rId109"/>
    <p:sldId id="3429" r:id="rId110"/>
    <p:sldId id="3431" r:id="rId111"/>
    <p:sldId id="3430" r:id="rId112"/>
    <p:sldId id="3432" r:id="rId113"/>
    <p:sldId id="1567" r:id="rId114"/>
    <p:sldId id="1568" r:id="rId115"/>
    <p:sldId id="1485" r:id="rId116"/>
    <p:sldId id="1488" r:id="rId117"/>
    <p:sldId id="1489" r:id="rId118"/>
    <p:sldId id="1490" r:id="rId119"/>
    <p:sldId id="1491" r:id="rId120"/>
    <p:sldId id="1492" r:id="rId121"/>
    <p:sldId id="1497" r:id="rId122"/>
    <p:sldId id="1499" r:id="rId123"/>
    <p:sldId id="1496" r:id="rId124"/>
    <p:sldId id="1495" r:id="rId125"/>
    <p:sldId id="1498" r:id="rId126"/>
    <p:sldId id="1501" r:id="rId127"/>
    <p:sldId id="1503" r:id="rId128"/>
    <p:sldId id="1505" r:id="rId129"/>
    <p:sldId id="1506" r:id="rId130"/>
    <p:sldId id="1509" r:id="rId131"/>
    <p:sldId id="1508" r:id="rId132"/>
    <p:sldId id="1510" r:id="rId133"/>
    <p:sldId id="1541" r:id="rId134"/>
    <p:sldId id="1511" r:id="rId135"/>
    <p:sldId id="1674" r:id="rId136"/>
    <p:sldId id="1675" r:id="rId137"/>
    <p:sldId id="1676" r:id="rId138"/>
    <p:sldId id="1575" r:id="rId139"/>
    <p:sldId id="1576" r:id="rId140"/>
    <p:sldId id="1579" r:id="rId141"/>
    <p:sldId id="1578" r:id="rId142"/>
    <p:sldId id="1583" r:id="rId143"/>
    <p:sldId id="1582" r:id="rId144"/>
    <p:sldId id="1584" r:id="rId145"/>
    <p:sldId id="1580" r:id="rId146"/>
    <p:sldId id="1581" r:id="rId147"/>
    <p:sldId id="1597" r:id="rId148"/>
    <p:sldId id="1585" r:id="rId149"/>
    <p:sldId id="1596" r:id="rId150"/>
    <p:sldId id="1590" r:id="rId151"/>
    <p:sldId id="1589" r:id="rId152"/>
    <p:sldId id="1591" r:id="rId153"/>
    <p:sldId id="1598" r:id="rId154"/>
    <p:sldId id="1602" r:id="rId155"/>
    <p:sldId id="1603" r:id="rId156"/>
    <p:sldId id="1601" r:id="rId157"/>
    <p:sldId id="1571" r:id="rId158"/>
    <p:sldId id="1600" r:id="rId159"/>
    <p:sldId id="1606" r:id="rId160"/>
    <p:sldId id="1607" r:id="rId161"/>
    <p:sldId id="1605" r:id="rId162"/>
    <p:sldId id="1677" r:id="rId163"/>
    <p:sldId id="1678" r:id="rId164"/>
    <p:sldId id="1679" r:id="rId165"/>
    <p:sldId id="1680" r:id="rId166"/>
    <p:sldId id="1681" r:id="rId167"/>
    <p:sldId id="1682" r:id="rId168"/>
    <p:sldId id="1612" r:id="rId169"/>
    <p:sldId id="1613" r:id="rId170"/>
    <p:sldId id="1614" r:id="rId171"/>
    <p:sldId id="1615" r:id="rId172"/>
    <p:sldId id="1616" r:id="rId173"/>
    <p:sldId id="1617" r:id="rId174"/>
    <p:sldId id="1618" r:id="rId175"/>
    <p:sldId id="1619" r:id="rId176"/>
    <p:sldId id="1620" r:id="rId177"/>
    <p:sldId id="1622" r:id="rId178"/>
    <p:sldId id="1623" r:id="rId179"/>
    <p:sldId id="1624" r:id="rId180"/>
    <p:sldId id="1625" r:id="rId181"/>
    <p:sldId id="1626" r:id="rId182"/>
    <p:sldId id="1627" r:id="rId183"/>
    <p:sldId id="1683" r:id="rId184"/>
    <p:sldId id="1640" r:id="rId185"/>
    <p:sldId id="914" r:id="rId186"/>
    <p:sldId id="955" r:id="rId187"/>
    <p:sldId id="1684" r:id="rId188"/>
    <p:sldId id="1564" r:id="rId189"/>
    <p:sldId id="1556" r:id="rId190"/>
    <p:sldId id="1642" r:id="rId191"/>
    <p:sldId id="1685" r:id="rId192"/>
    <p:sldId id="1545" r:id="rId193"/>
    <p:sldId id="1565" r:id="rId194"/>
    <p:sldId id="1548" r:id="rId195"/>
    <p:sldId id="1546" r:id="rId196"/>
    <p:sldId id="1547" r:id="rId197"/>
    <p:sldId id="1550" r:id="rId198"/>
    <p:sldId id="1686" r:id="rId199"/>
    <p:sldId id="902" r:id="rId200"/>
    <p:sldId id="3332" r:id="rId201"/>
    <p:sldId id="3333" r:id="rId202"/>
    <p:sldId id="2863" r:id="rId203"/>
    <p:sldId id="2866" r:id="rId204"/>
    <p:sldId id="2867" r:id="rId205"/>
    <p:sldId id="2880" r:id="rId206"/>
    <p:sldId id="2926" r:id="rId207"/>
    <p:sldId id="2881" r:id="rId208"/>
  </p:sldIdLst>
  <p:sldSz cx="9144000" cy="6858000" type="screen4x3"/>
  <p:notesSz cx="6858000" cy="9144000"/>
  <p:embeddedFontLst>
    <p:embeddedFont>
      <p:font typeface="Arial Rounded MT Bold" panose="020F0704030504030204" pitchFamily="34" charset="0"/>
      <p:regular r:id="rId211"/>
    </p:embeddedFont>
    <p:embeddedFont>
      <p:font typeface="Comic Sans MS" panose="030F0702030302020204" pitchFamily="66" charset="0"/>
      <p:regular r:id="rId212"/>
      <p:bold r:id="rId213"/>
      <p:italic r:id="rId214"/>
      <p:boldItalic r:id="rId215"/>
    </p:embeddedFont>
    <p:embeddedFont>
      <p:font typeface="Tempus Sans ITC" panose="04020404030D07020202" pitchFamily="82" charset="0"/>
      <p:regular r:id="rId216"/>
    </p:embeddedFont>
    <p:embeddedFont>
      <p:font typeface="Verdana" panose="020B0604030504040204" pitchFamily="34" charset="0"/>
      <p:regular r:id="rId217"/>
      <p:bold r:id="rId218"/>
      <p:italic r:id="rId219"/>
      <p:boldItalic r:id="rId220"/>
    </p:embeddedFont>
  </p:embeddedFontLst>
  <p:custShowLst>
    <p:custShow name="3101" id="0">
      <p:sldLst>
        <p:sld r:id="rId6"/>
      </p:sldLst>
    </p:custShow>
  </p:custShowLst>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p:defaultTextStyle>
  <p:extLst>
    <p:ext uri="{EFAFB233-063F-42B5-8137-9DF3F51BA10A}">
      <p15:sldGuideLst xmlns:p15="http://schemas.microsoft.com/office/powerpoint/2012/main">
        <p15:guide id="1" orient="horz" pos="2064">
          <p15:clr>
            <a:srgbClr val="A4A3A4"/>
          </p15:clr>
        </p15:guide>
        <p15:guide id="2" pos="2688">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00FF"/>
    <a:srgbClr val="66FF33"/>
    <a:srgbClr val="00FFFF"/>
    <a:srgbClr val="00FFCC"/>
    <a:srgbClr val="FFFF66"/>
    <a:srgbClr val="FFFF99"/>
    <a:srgbClr val="6699FF"/>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456" autoAdjust="0"/>
    <p:restoredTop sz="94906" autoAdjust="0"/>
  </p:normalViewPr>
  <p:slideViewPr>
    <p:cSldViewPr snapToObjects="1">
      <p:cViewPr varScale="1">
        <p:scale>
          <a:sx n="69" d="100"/>
          <a:sy n="69" d="100"/>
        </p:scale>
        <p:origin x="1386" y="66"/>
      </p:cViewPr>
      <p:guideLst>
        <p:guide orient="horz" pos="2064"/>
        <p:guide pos="2688"/>
      </p:guideLst>
    </p:cSldViewPr>
  </p:slideViewPr>
  <p:outlineViewPr>
    <p:cViewPr>
      <p:scale>
        <a:sx n="33" d="100"/>
        <a:sy n="33" d="100"/>
      </p:scale>
      <p:origin x="0" y="4464"/>
    </p:cViewPr>
    <p:sldLst>
      <p:sld r:id="rId1" collapse="1"/>
    </p:sldLst>
  </p:outlineViewPr>
  <p:notesTextViewPr>
    <p:cViewPr>
      <p:scale>
        <a:sx n="3" d="2"/>
        <a:sy n="3" d="2"/>
      </p:scale>
      <p:origin x="0" y="0"/>
    </p:cViewPr>
  </p:notesTextViewPr>
  <p:sorterViewPr>
    <p:cViewPr>
      <p:scale>
        <a:sx n="50" d="100"/>
        <a:sy n="50" d="100"/>
      </p:scale>
      <p:origin x="0" y="11508"/>
    </p:cViewPr>
  </p:sorterViewPr>
  <p:notesViewPr>
    <p:cSldViewPr snapToObjects="1">
      <p:cViewPr varScale="1">
        <p:scale>
          <a:sx n="35" d="100"/>
          <a:sy n="35" d="100"/>
        </p:scale>
        <p:origin x="-792" y="-8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170" Type="http://schemas.openxmlformats.org/officeDocument/2006/relationships/slide" Target="slides/slide165.xml"/><Relationship Id="rId191" Type="http://schemas.openxmlformats.org/officeDocument/2006/relationships/slide" Target="slides/slide186.xml"/><Relationship Id="rId205" Type="http://schemas.openxmlformats.org/officeDocument/2006/relationships/slide" Target="slides/slide200.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5.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font" Target="fonts/font6.fntdata"/><Relationship Id="rId211" Type="http://schemas.openxmlformats.org/officeDocument/2006/relationships/font" Target="fonts/font1.fntdata"/><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slide" Target="slides/slide113.xml"/><Relationship Id="rId134" Type="http://schemas.openxmlformats.org/officeDocument/2006/relationships/slide" Target="slides/slide129.xml"/><Relationship Id="rId139" Type="http://schemas.openxmlformats.org/officeDocument/2006/relationships/slide" Target="slides/slide134.xml"/><Relationship Id="rId80" Type="http://schemas.openxmlformats.org/officeDocument/2006/relationships/slide" Target="slides/slide75.xml"/><Relationship Id="rId85" Type="http://schemas.openxmlformats.org/officeDocument/2006/relationships/slide" Target="slides/slide80.xml"/><Relationship Id="rId150" Type="http://schemas.openxmlformats.org/officeDocument/2006/relationships/slide" Target="slides/slide145.xml"/><Relationship Id="rId155" Type="http://schemas.openxmlformats.org/officeDocument/2006/relationships/slide" Target="slides/slide150.xml"/><Relationship Id="rId171" Type="http://schemas.openxmlformats.org/officeDocument/2006/relationships/slide" Target="slides/slide166.xml"/><Relationship Id="rId176" Type="http://schemas.openxmlformats.org/officeDocument/2006/relationships/slide" Target="slides/slide171.xml"/><Relationship Id="rId192" Type="http://schemas.openxmlformats.org/officeDocument/2006/relationships/slide" Target="slides/slide187.xml"/><Relationship Id="rId197" Type="http://schemas.openxmlformats.org/officeDocument/2006/relationships/slide" Target="slides/slide192.xml"/><Relationship Id="rId206" Type="http://schemas.openxmlformats.org/officeDocument/2006/relationships/slide" Target="slides/slide201.xml"/><Relationship Id="rId201" Type="http://schemas.openxmlformats.org/officeDocument/2006/relationships/slide" Target="slides/slide196.xml"/><Relationship Id="rId222" Type="http://schemas.openxmlformats.org/officeDocument/2006/relationships/viewProps" Target="viewProps.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slide" Target="slides/slide119.xml"/><Relationship Id="rId129" Type="http://schemas.openxmlformats.org/officeDocument/2006/relationships/slide" Target="slides/slide124.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slide" Target="slides/slide135.xml"/><Relationship Id="rId145" Type="http://schemas.openxmlformats.org/officeDocument/2006/relationships/slide" Target="slides/slide140.xml"/><Relationship Id="rId161" Type="http://schemas.openxmlformats.org/officeDocument/2006/relationships/slide" Target="slides/slide156.xml"/><Relationship Id="rId166" Type="http://schemas.openxmlformats.org/officeDocument/2006/relationships/slide" Target="slides/slide161.xml"/><Relationship Id="rId182" Type="http://schemas.openxmlformats.org/officeDocument/2006/relationships/slide" Target="slides/slide177.xml"/><Relationship Id="rId187" Type="http://schemas.openxmlformats.org/officeDocument/2006/relationships/slide" Target="slides/slide182.xml"/><Relationship Id="rId217"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1.xml"/><Relationship Id="rId212" Type="http://schemas.openxmlformats.org/officeDocument/2006/relationships/font" Target="fonts/font2.fntdata"/><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slide" Target="slides/slide130.xml"/><Relationship Id="rId151" Type="http://schemas.openxmlformats.org/officeDocument/2006/relationships/slide" Target="slides/slide146.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172" Type="http://schemas.openxmlformats.org/officeDocument/2006/relationships/slide" Target="slides/slide167.xml"/><Relationship Id="rId193" Type="http://schemas.openxmlformats.org/officeDocument/2006/relationships/slide" Target="slides/slide188.xml"/><Relationship Id="rId202" Type="http://schemas.openxmlformats.org/officeDocument/2006/relationships/slide" Target="slides/slide197.xml"/><Relationship Id="rId207" Type="http://schemas.openxmlformats.org/officeDocument/2006/relationships/slide" Target="slides/slide202.xml"/><Relationship Id="rId223" Type="http://schemas.openxmlformats.org/officeDocument/2006/relationships/theme" Target="theme/theme1.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slide" Target="slides/slide136.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openxmlformats.org/officeDocument/2006/relationships/slide" Target="slides/slide157.xml"/><Relationship Id="rId183" Type="http://schemas.openxmlformats.org/officeDocument/2006/relationships/slide" Target="slides/slide178.xml"/><Relationship Id="rId213" Type="http://schemas.openxmlformats.org/officeDocument/2006/relationships/font" Target="fonts/font3.fntdata"/><Relationship Id="rId218" Type="http://schemas.openxmlformats.org/officeDocument/2006/relationships/font" Target="fonts/font8.fntdata"/><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199" Type="http://schemas.openxmlformats.org/officeDocument/2006/relationships/slide" Target="slides/slide194.xml"/><Relationship Id="rId203" Type="http://schemas.openxmlformats.org/officeDocument/2006/relationships/slide" Target="slides/slide198.xml"/><Relationship Id="rId208" Type="http://schemas.openxmlformats.org/officeDocument/2006/relationships/slide" Target="slides/slide203.xml"/><Relationship Id="rId19" Type="http://schemas.openxmlformats.org/officeDocument/2006/relationships/slide" Target="slides/slide14.xml"/><Relationship Id="rId224" Type="http://schemas.openxmlformats.org/officeDocument/2006/relationships/tableStyles" Target="tableStyles.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189" Type="http://schemas.openxmlformats.org/officeDocument/2006/relationships/slide" Target="slides/slide184.xml"/><Relationship Id="rId219" Type="http://schemas.openxmlformats.org/officeDocument/2006/relationships/font" Target="fonts/font9.fntdata"/><Relationship Id="rId3" Type="http://schemas.openxmlformats.org/officeDocument/2006/relationships/slideMaster" Target="slideMasters/slideMaster3.xml"/><Relationship Id="rId214" Type="http://schemas.openxmlformats.org/officeDocument/2006/relationships/font" Target="fonts/font4.fntdata"/><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79" Type="http://schemas.openxmlformats.org/officeDocument/2006/relationships/slide" Target="slides/slide174.xml"/><Relationship Id="rId195" Type="http://schemas.openxmlformats.org/officeDocument/2006/relationships/slide" Target="slides/slide190.xml"/><Relationship Id="rId209" Type="http://schemas.openxmlformats.org/officeDocument/2006/relationships/notesMaster" Target="notesMasters/notesMaster1.xml"/><Relationship Id="rId190" Type="http://schemas.openxmlformats.org/officeDocument/2006/relationships/slide" Target="slides/slide185.xml"/><Relationship Id="rId204" Type="http://schemas.openxmlformats.org/officeDocument/2006/relationships/slide" Target="slides/slide199.xml"/><Relationship Id="rId220" Type="http://schemas.openxmlformats.org/officeDocument/2006/relationships/font" Target="fonts/font10.fntdata"/><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slide" Target="slides/slide164.xml"/><Relationship Id="rId185" Type="http://schemas.openxmlformats.org/officeDocument/2006/relationships/slide" Target="slides/slide180.xml"/><Relationship Id="rId4" Type="http://schemas.openxmlformats.org/officeDocument/2006/relationships/slideMaster" Target="slideMasters/slideMaster4.xml"/><Relationship Id="rId9" Type="http://schemas.openxmlformats.org/officeDocument/2006/relationships/slide" Target="slides/slide4.xml"/><Relationship Id="rId180" Type="http://schemas.openxmlformats.org/officeDocument/2006/relationships/slide" Target="slides/slide175.xml"/><Relationship Id="rId210" Type="http://schemas.openxmlformats.org/officeDocument/2006/relationships/handoutMaster" Target="handoutMasters/handoutMaster1.xml"/><Relationship Id="rId215" Type="http://schemas.openxmlformats.org/officeDocument/2006/relationships/font" Target="fonts/font5.fntdata"/><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196" Type="http://schemas.openxmlformats.org/officeDocument/2006/relationships/slide" Target="slides/slide191.xml"/><Relationship Id="rId200" Type="http://schemas.openxmlformats.org/officeDocument/2006/relationships/slide" Target="slides/slide195.xml"/><Relationship Id="rId16" Type="http://schemas.openxmlformats.org/officeDocument/2006/relationships/slide" Target="slides/slide11.xml"/><Relationship Id="rId221" Type="http://schemas.openxmlformats.org/officeDocument/2006/relationships/presProps" Target="presProps.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s>
</file>

<file path=ppt/_rels/viewProps.xml.rels><?xml version="1.0" encoding="UTF-8" standalone="yes"?>
<Relationships xmlns="http://schemas.openxmlformats.org/package/2006/relationships"><Relationship Id="rId1" Type="http://schemas.openxmlformats.org/officeDocument/2006/relationships/slide" Target="slides/slide9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fld id="{948034AF-939B-48E9-8671-BC388C80A998}" type="slidenum">
              <a:rPr lang="en-US"/>
              <a:pPr>
                <a:defRPr/>
              </a:pPr>
              <a:t>‹#›</a:t>
            </a:fld>
            <a:endParaRPr lang="en-US"/>
          </a:p>
        </p:txBody>
      </p:sp>
    </p:spTree>
    <p:extLst>
      <p:ext uri="{BB962C8B-B14F-4D97-AF65-F5344CB8AC3E}">
        <p14:creationId xmlns:p14="http://schemas.microsoft.com/office/powerpoint/2010/main" val="9577827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endParaRPr lang="en-US"/>
          </a:p>
        </p:txBody>
      </p:sp>
      <p:sp>
        <p:nvSpPr>
          <p:cNvPr id="10650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fld id="{393F672C-5B29-4484-84F0-E9AE86554D12}" type="slidenum">
              <a:rPr lang="en-US"/>
              <a:pPr>
                <a:defRPr/>
              </a:pPr>
              <a:t>‹#›</a:t>
            </a:fld>
            <a:endParaRPr lang="en-US"/>
          </a:p>
        </p:txBody>
      </p:sp>
    </p:spTree>
    <p:extLst>
      <p:ext uri="{BB962C8B-B14F-4D97-AF65-F5344CB8AC3E}">
        <p14:creationId xmlns:p14="http://schemas.microsoft.com/office/powerpoint/2010/main" val="107949340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2</a:t>
            </a:fld>
            <a:endParaRPr lang="en-US"/>
          </a:p>
        </p:txBody>
      </p:sp>
    </p:spTree>
    <p:extLst>
      <p:ext uri="{BB962C8B-B14F-4D97-AF65-F5344CB8AC3E}">
        <p14:creationId xmlns:p14="http://schemas.microsoft.com/office/powerpoint/2010/main" val="6601065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19F5D166-2BAB-4462-92EC-0274901943C2}" type="slidenum">
              <a:rPr lang="en-CA" altLang="en-US" sz="1200" smtClean="0">
                <a:latin typeface="Arial Rounded MT Bold" pitchFamily="34" charset="0"/>
              </a:rPr>
              <a:pPr algn="r">
                <a:defRPr/>
              </a:pPr>
              <a:t>29</a:t>
            </a:fld>
            <a:endParaRPr lang="en-CA" altLang="en-US" sz="1200">
              <a:latin typeface="Arial Rounded MT Bold" pitchFamily="34"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4049159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AF9B4102-42BF-4CBF-8E6E-A4225ACAFB1A}" type="slidenum">
              <a:rPr lang="en-CA" altLang="en-US" sz="1200" smtClean="0">
                <a:latin typeface="Arial Rounded MT Bold" pitchFamily="34" charset="0"/>
              </a:rPr>
              <a:pPr algn="r">
                <a:defRPr/>
              </a:pPr>
              <a:t>30</a:t>
            </a:fld>
            <a:endParaRPr lang="en-CA" altLang="en-US" sz="1200">
              <a:latin typeface="Arial Rounded MT Bold" pitchFamily="34" charset="0"/>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92061663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CE37202-2C35-4C47-85FE-2CD9EA023180}" type="slidenum">
              <a:rPr lang="en-CA" altLang="en-US" sz="1200" smtClean="0">
                <a:latin typeface="Arial Rounded MT Bold" pitchFamily="34" charset="0"/>
              </a:rPr>
              <a:pPr algn="r">
                <a:defRPr/>
              </a:pPr>
              <a:t>31</a:t>
            </a:fld>
            <a:endParaRPr lang="en-CA" altLang="en-US" sz="1200">
              <a:latin typeface="Arial Rounded MT Bold" pitchFamily="34" charset="0"/>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1922325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B5DF06E-CC58-4EE6-884F-2EC9EEA8F3DB}" type="slidenum">
              <a:rPr lang="en-CA" altLang="en-US" sz="1200" smtClean="0">
                <a:latin typeface="Arial Rounded MT Bold" pitchFamily="34" charset="0"/>
              </a:rPr>
              <a:pPr algn="r">
                <a:defRPr/>
              </a:pPr>
              <a:t>32</a:t>
            </a:fld>
            <a:endParaRPr lang="en-CA" altLang="en-US" sz="1200">
              <a:latin typeface="Arial Rounded MT Bold" pitchFamily="34" charset="0"/>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6629031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34BA1BB-91AC-4E84-B2E2-C25D6CBF6DD7}" type="slidenum">
              <a:rPr lang="en-CA" altLang="en-US" sz="1200" smtClean="0">
                <a:latin typeface="Arial Rounded MT Bold" pitchFamily="34" charset="0"/>
              </a:rPr>
              <a:pPr algn="r">
                <a:defRPr/>
              </a:pPr>
              <a:t>33</a:t>
            </a:fld>
            <a:endParaRPr lang="en-CA" altLang="en-US" sz="1200">
              <a:latin typeface="Arial Rounded MT Bold" pitchFamily="34"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8881979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0CEF9F1-0496-4C89-9BD4-D3D85CA5EBF9}" type="slidenum">
              <a:rPr lang="en-CA" altLang="en-US" sz="1200" smtClean="0">
                <a:latin typeface="Arial Rounded MT Bold" pitchFamily="34" charset="0"/>
              </a:rPr>
              <a:pPr algn="r">
                <a:defRPr/>
              </a:pPr>
              <a:t>34</a:t>
            </a:fld>
            <a:endParaRPr lang="en-CA" altLang="en-US" sz="1200">
              <a:latin typeface="Arial Rounded MT Bold" pitchFamily="34" charset="0"/>
            </a:endParaRPr>
          </a:p>
        </p:txBody>
      </p:sp>
      <p:sp>
        <p:nvSpPr>
          <p:cNvPr id="122883" name="Rectangle 2"/>
          <p:cNvSpPr>
            <a:spLocks noGrp="1" noRot="1" noChangeAspect="1" noChangeArrowheads="1" noTextEdit="1"/>
          </p:cNvSpPr>
          <p:nvPr>
            <p:ph type="sldImg"/>
          </p:nvPr>
        </p:nvSpPr>
        <p:spPr>
          <a:ln/>
        </p:spPr>
      </p:sp>
      <p:sp>
        <p:nvSpPr>
          <p:cNvPr id="122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549203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9E2F7EA-BE19-4101-9E53-C66B0B122AF7}" type="slidenum">
              <a:rPr lang="en-CA" altLang="en-US" sz="1200" smtClean="0">
                <a:latin typeface="Arial Rounded MT Bold" pitchFamily="34" charset="0"/>
              </a:rPr>
              <a:pPr algn="r">
                <a:defRPr/>
              </a:pPr>
              <a:t>35</a:t>
            </a:fld>
            <a:endParaRPr lang="en-CA" altLang="en-US" sz="1200">
              <a:latin typeface="Arial Rounded MT Bold" pitchFamily="34" charset="0"/>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7726913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8E671D20-122C-4CE7-9FBE-312D6D426A5C}" type="slidenum">
              <a:rPr lang="en-CA" altLang="en-US" sz="1200" smtClean="0">
                <a:latin typeface="Arial Rounded MT Bold" pitchFamily="34" charset="0"/>
              </a:rPr>
              <a:pPr algn="r">
                <a:defRPr/>
              </a:pPr>
              <a:t>36</a:t>
            </a:fld>
            <a:endParaRPr lang="en-CA" altLang="en-US" sz="1200">
              <a:latin typeface="Arial Rounded MT Bold" pitchFamily="34"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6867458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11DDA97-6DF2-4C52-B0E2-0B2B04FCA7E3}" type="slidenum">
              <a:rPr lang="en-CA" altLang="en-US" sz="1200" smtClean="0">
                <a:latin typeface="Arial Rounded MT Bold" pitchFamily="34" charset="0"/>
              </a:rPr>
              <a:pPr algn="r">
                <a:defRPr/>
              </a:pPr>
              <a:t>37</a:t>
            </a:fld>
            <a:endParaRPr lang="en-CA" altLang="en-US" sz="1200">
              <a:latin typeface="Arial Rounded MT Bold" pitchFamily="34" charset="0"/>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4910267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80E2D1E4-C8CB-4514-8CE6-B5421FA93815}" type="slidenum">
              <a:rPr lang="en-CA" altLang="en-US" sz="1200" smtClean="0">
                <a:latin typeface="Arial Rounded MT Bold" pitchFamily="34" charset="0"/>
              </a:rPr>
              <a:pPr algn="r">
                <a:defRPr/>
              </a:pPr>
              <a:t>38</a:t>
            </a:fld>
            <a:endParaRPr lang="en-CA" altLang="en-US" sz="1200">
              <a:latin typeface="Arial Rounded MT Bold" pitchFamily="34"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6758895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7D3F4D03-BFB9-437D-80B0-5B0E063AD06D}" type="slidenum">
              <a:rPr lang="en-CA" altLang="en-US" sz="1200" smtClean="0">
                <a:latin typeface="Arial Rounded MT Bold" pitchFamily="34" charset="0"/>
              </a:rPr>
              <a:pPr algn="r">
                <a:defRPr/>
              </a:pPr>
              <a:t>7</a:t>
            </a:fld>
            <a:endParaRPr lang="en-CA" altLang="en-US" sz="1200">
              <a:latin typeface="Arial Rounded MT Bold" pitchFamily="34" charset="0"/>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8459967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66EC9FA-B2C8-477D-A20B-D30A8CBA2D3A}" type="slidenum">
              <a:rPr lang="en-CA" altLang="en-US" sz="1200" smtClean="0">
                <a:latin typeface="Arial Rounded MT Bold" pitchFamily="34" charset="0"/>
              </a:rPr>
              <a:pPr algn="r">
                <a:defRPr/>
              </a:pPr>
              <a:t>39</a:t>
            </a:fld>
            <a:endParaRPr lang="en-CA" altLang="en-US" sz="1200">
              <a:latin typeface="Arial Rounded MT Bold" pitchFamily="34" charset="0"/>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1897121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34BA1BB-91AC-4E84-B2E2-C25D6CBF6DD7}" type="slidenum">
              <a:rPr lang="en-CA" altLang="en-US" sz="1200" smtClean="0">
                <a:latin typeface="Arial Rounded MT Bold" pitchFamily="34" charset="0"/>
              </a:rPr>
              <a:pPr algn="r">
                <a:defRPr/>
              </a:pPr>
              <a:t>40</a:t>
            </a:fld>
            <a:endParaRPr lang="en-CA" altLang="en-US" sz="1200">
              <a:latin typeface="Arial Rounded MT Bold" pitchFamily="34"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1618848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34BA1BB-91AC-4E84-B2E2-C25D6CBF6DD7}" type="slidenum">
              <a:rPr lang="en-CA" altLang="en-US" sz="1200" smtClean="0">
                <a:latin typeface="Arial Rounded MT Bold" pitchFamily="34" charset="0"/>
              </a:rPr>
              <a:pPr algn="r">
                <a:defRPr/>
              </a:pPr>
              <a:t>41</a:t>
            </a:fld>
            <a:endParaRPr lang="en-CA" altLang="en-US" sz="1200">
              <a:latin typeface="Arial Rounded MT Bold" pitchFamily="34"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191435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42</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79872208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60B46651-58D9-4E43-86A5-124A438D7014}" type="slidenum">
              <a:rPr lang="en-CA" altLang="en-US" sz="1200" smtClean="0">
                <a:latin typeface="Arial Rounded MT Bold" pitchFamily="34" charset="0"/>
              </a:rPr>
              <a:pPr algn="r">
                <a:defRPr/>
              </a:pPr>
              <a:t>43</a:t>
            </a:fld>
            <a:endParaRPr lang="en-CA" altLang="en-US" sz="1200">
              <a:latin typeface="Arial Rounded MT Bold" pitchFamily="34" charset="0"/>
            </a:endParaRPr>
          </a:p>
        </p:txBody>
      </p:sp>
      <p:sp>
        <p:nvSpPr>
          <p:cNvPr id="130051" name="Rectangle 2"/>
          <p:cNvSpPr>
            <a:spLocks noGrp="1" noRot="1" noChangeAspect="1" noChangeArrowheads="1" noTextEdit="1"/>
          </p:cNvSpPr>
          <p:nvPr>
            <p:ph type="sldImg"/>
          </p:nvPr>
        </p:nvSpPr>
        <p:spPr>
          <a:ln/>
        </p:spPr>
      </p:sp>
      <p:sp>
        <p:nvSpPr>
          <p:cNvPr id="1300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2029319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CC1F70B-1C00-412F-832A-21653A56245E}" type="slidenum">
              <a:rPr lang="en-CA" altLang="en-US" sz="1200" smtClean="0">
                <a:latin typeface="Arial Rounded MT Bold" pitchFamily="34" charset="0"/>
              </a:rPr>
              <a:pPr algn="r">
                <a:defRPr/>
              </a:pPr>
              <a:t>44</a:t>
            </a:fld>
            <a:endParaRPr lang="en-CA" altLang="en-US" sz="1200">
              <a:latin typeface="Arial Rounded MT Bold" pitchFamily="34" charset="0"/>
            </a:endParaRPr>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95357076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32493498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34BA1BB-91AC-4E84-B2E2-C25D6CBF6DD7}" type="slidenum">
              <a:rPr lang="en-CA" altLang="en-US" sz="1200" smtClean="0">
                <a:latin typeface="Arial Rounded MT Bold" pitchFamily="34" charset="0"/>
              </a:rPr>
              <a:pPr algn="r">
                <a:defRPr/>
              </a:pPr>
              <a:t>46</a:t>
            </a:fld>
            <a:endParaRPr lang="en-CA" altLang="en-US" sz="1200">
              <a:latin typeface="Arial Rounded MT Bold" pitchFamily="34"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05662003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52</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61525106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53</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5630872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16EC384-833A-44EF-97A0-F3BF2CFE7554}" type="slidenum">
              <a:rPr lang="en-CA" altLang="en-US" sz="1200" smtClean="0">
                <a:latin typeface="Arial Rounded MT Bold" pitchFamily="34" charset="0"/>
              </a:rPr>
              <a:pPr algn="r">
                <a:defRPr/>
              </a:pPr>
              <a:t>8</a:t>
            </a:fld>
            <a:endParaRPr lang="en-CA" altLang="en-US" sz="1200">
              <a:latin typeface="Arial Rounded MT Bold" pitchFamily="34" charset="0"/>
            </a:endParaRPr>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77715382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54</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7166666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62</a:t>
            </a:fld>
            <a:endParaRPr lang="en-US"/>
          </a:p>
        </p:txBody>
      </p:sp>
    </p:spTree>
    <p:extLst>
      <p:ext uri="{BB962C8B-B14F-4D97-AF65-F5344CB8AC3E}">
        <p14:creationId xmlns:p14="http://schemas.microsoft.com/office/powerpoint/2010/main" val="230182473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63</a:t>
            </a:fld>
            <a:endParaRPr lang="en-US"/>
          </a:p>
        </p:txBody>
      </p:sp>
    </p:spTree>
    <p:extLst>
      <p:ext uri="{BB962C8B-B14F-4D97-AF65-F5344CB8AC3E}">
        <p14:creationId xmlns:p14="http://schemas.microsoft.com/office/powerpoint/2010/main" val="230182473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AAC8E66-D7BA-4C5A-A442-CA1D4A70C79D}" type="slidenum">
              <a:rPr lang="en-CA" altLang="en-US" sz="1200" smtClean="0">
                <a:latin typeface="Arial Rounded MT Bold" pitchFamily="34" charset="0"/>
              </a:rPr>
              <a:pPr algn="r">
                <a:defRPr/>
              </a:pPr>
              <a:t>71</a:t>
            </a:fld>
            <a:endParaRPr lang="en-CA" altLang="en-US" sz="1200">
              <a:latin typeface="Arial Rounded MT Bold" pitchFamily="34" charset="0"/>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2288194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a:ln/>
        </p:spPr>
      </p:sp>
      <p:sp>
        <p:nvSpPr>
          <p:cNvPr id="1361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718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9B703A0D-D373-461D-BF51-6BB6253708F7}" type="slidenum">
              <a:rPr lang="en-US" altLang="en-US" sz="1200" smtClean="0">
                <a:latin typeface="Arial Rounded MT Bold" pitchFamily="34" charset="0"/>
              </a:rPr>
              <a:pPr>
                <a:defRPr/>
              </a:pPr>
              <a:t>75</a:t>
            </a:fld>
            <a:endParaRPr lang="en-US" altLang="en-US" sz="1200">
              <a:latin typeface="Arial Rounded MT Bold" pitchFamily="34" charset="0"/>
            </a:endParaRPr>
          </a:p>
        </p:txBody>
      </p:sp>
    </p:spTree>
    <p:extLst>
      <p:ext uri="{BB962C8B-B14F-4D97-AF65-F5344CB8AC3E}">
        <p14:creationId xmlns:p14="http://schemas.microsoft.com/office/powerpoint/2010/main" val="361375486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7D188A6-C6CF-41F1-8ED7-3F0F9EC389A7}" type="slidenum">
              <a:rPr lang="en-US" altLang="en-US" sz="1200" smtClean="0">
                <a:latin typeface="Arial Rounded MT Bold" pitchFamily="34" charset="0"/>
              </a:rPr>
              <a:pPr algn="r">
                <a:defRPr/>
              </a:pPr>
              <a:t>76</a:t>
            </a:fld>
            <a:endParaRPr lang="en-US" altLang="en-US" sz="1200">
              <a:latin typeface="Arial Rounded MT Bold" pitchFamily="34" charset="0"/>
            </a:endParaRPr>
          </a:p>
        </p:txBody>
      </p:sp>
      <p:sp>
        <p:nvSpPr>
          <p:cNvPr id="14336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5D55171-9A16-4205-BC8D-533DC11442CF}" type="slidenum">
              <a:rPr lang="en-CA" altLang="en-US"/>
              <a:pPr algn="r" eaLnBrk="1" hangingPunct="1">
                <a:spcBef>
                  <a:spcPct val="0"/>
                </a:spcBef>
              </a:pPr>
              <a:t>76</a:t>
            </a:fld>
            <a:endParaRPr lang="en-CA" altLang="en-US"/>
          </a:p>
        </p:txBody>
      </p:sp>
      <p:sp>
        <p:nvSpPr>
          <p:cNvPr id="143364" name="Rectangle 2"/>
          <p:cNvSpPr>
            <a:spLocks noGrp="1" noRot="1" noChangeAspect="1" noChangeArrowheads="1" noTextEdit="1"/>
          </p:cNvSpPr>
          <p:nvPr>
            <p:ph type="sldImg"/>
          </p:nvPr>
        </p:nvSpPr>
        <p:spPr>
          <a:ln/>
        </p:spPr>
      </p:sp>
      <p:sp>
        <p:nvSpPr>
          <p:cNvPr id="14336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a:p>
        </p:txBody>
      </p:sp>
    </p:spTree>
    <p:extLst>
      <p:ext uri="{BB962C8B-B14F-4D97-AF65-F5344CB8AC3E}">
        <p14:creationId xmlns:p14="http://schemas.microsoft.com/office/powerpoint/2010/main" val="94991597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712437-1BDA-4C24-8AB2-C1A7ADE40477}" type="slidenum">
              <a:rPr kumimoji="0" lang="en-CA" alt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CA" alt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
        <p:nvSpPr>
          <p:cNvPr id="347139" name="Rectangle 2"/>
          <p:cNvSpPr>
            <a:spLocks noGrp="1" noRot="1" noChangeAspect="1" noChangeArrowheads="1" noTextEdit="1"/>
          </p:cNvSpPr>
          <p:nvPr>
            <p:ph type="sldImg"/>
          </p:nvPr>
        </p:nvSpPr>
        <p:spPr>
          <a:ln/>
        </p:spPr>
      </p:sp>
      <p:sp>
        <p:nvSpPr>
          <p:cNvPr id="347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712437-1BDA-4C24-8AB2-C1A7ADE40477}" type="slidenum">
              <a:rPr kumimoji="0" lang="en-CA" alt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CA" alt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
        <p:nvSpPr>
          <p:cNvPr id="347139" name="Rectangle 2"/>
          <p:cNvSpPr>
            <a:spLocks noGrp="1" noRot="1" noChangeAspect="1" noChangeArrowheads="1" noTextEdit="1"/>
          </p:cNvSpPr>
          <p:nvPr>
            <p:ph type="sldImg"/>
          </p:nvPr>
        </p:nvSpPr>
        <p:spPr>
          <a:ln/>
        </p:spPr>
      </p:sp>
      <p:sp>
        <p:nvSpPr>
          <p:cNvPr id="347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1845478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712437-1BDA-4C24-8AB2-C1A7ADE40477}" type="slidenum">
              <a:rPr kumimoji="0" lang="en-CA" alt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CA" alt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
        <p:nvSpPr>
          <p:cNvPr id="347139" name="Rectangle 2"/>
          <p:cNvSpPr>
            <a:spLocks noGrp="1" noRot="1" noChangeAspect="1" noChangeArrowheads="1" noTextEdit="1"/>
          </p:cNvSpPr>
          <p:nvPr>
            <p:ph type="sldImg"/>
          </p:nvPr>
        </p:nvSpPr>
        <p:spPr>
          <a:ln/>
        </p:spPr>
      </p:sp>
      <p:sp>
        <p:nvSpPr>
          <p:cNvPr id="347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72471211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712437-1BDA-4C24-8AB2-C1A7ADE40477}" type="slidenum">
              <a:rPr kumimoji="0" lang="en-CA" alt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CA" alt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
        <p:nvSpPr>
          <p:cNvPr id="347139" name="Rectangle 2"/>
          <p:cNvSpPr>
            <a:spLocks noGrp="1" noRot="1" noChangeAspect="1" noChangeArrowheads="1" noTextEdit="1"/>
          </p:cNvSpPr>
          <p:nvPr>
            <p:ph type="sldImg"/>
          </p:nvPr>
        </p:nvSpPr>
        <p:spPr>
          <a:ln/>
        </p:spPr>
      </p:sp>
      <p:sp>
        <p:nvSpPr>
          <p:cNvPr id="347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7051709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65F0B87-19B9-486B-A2F2-C55EC3124655}" type="slidenum">
              <a:rPr lang="en-CA" altLang="en-US" sz="1200" smtClean="0">
                <a:latin typeface="Arial Rounded MT Bold" pitchFamily="34" charset="0"/>
              </a:rPr>
              <a:pPr algn="r">
                <a:defRPr/>
              </a:pPr>
              <a:t>23</a:t>
            </a:fld>
            <a:endParaRPr lang="en-CA" altLang="en-US" sz="1200">
              <a:latin typeface="Arial Rounded MT Bold" pitchFamily="34"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64835236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5F0B87-19B9-486B-A2F2-C55EC3124655}" type="slidenum">
              <a:rPr kumimoji="0" lang="en-CA" alt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CA" alt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64835236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F3ABFB0-0249-49DB-9D0C-F80123FBB44E}" type="slidenum">
              <a:rPr kumimoji="0" lang="en-CA" alt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CA" alt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4995999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BFF550-7CE8-421B-AF4E-95D609E2D1F1}" type="slidenum">
              <a:rPr kumimoji="0" lang="en-CA" alt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CA" alt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14662821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13A39B0-2D76-4364-9818-A9C6EDB10697}" type="slidenum">
              <a:rPr kumimoji="0" lang="en-CA" alt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CA" alt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
        <p:nvSpPr>
          <p:cNvPr id="114691"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03572253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CC1F70B-1C00-412F-832A-21653A56245E}" type="slidenum">
              <a:rPr kumimoji="0" lang="en-CA" alt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88</a:t>
            </a:fld>
            <a:endParaRPr kumimoji="0" lang="en-CA" alt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95357076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182B5D6-2A29-49D4-A544-802C72A485B4}" type="slidenum">
              <a:rPr kumimoji="0" lang="en-US" altLang="en-US" sz="1200" b="1"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90</a:t>
            </a:fld>
            <a:endParaRPr kumimoji="0" lang="en-US" altLang="en-US" sz="1200" b="1"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28387" name="Rectangle 2"/>
          <p:cNvSpPr>
            <a:spLocks noGrp="1" noRot="1" noChangeAspect="1" noChangeArrowheads="1" noTextEdit="1"/>
          </p:cNvSpPr>
          <p:nvPr>
            <p:ph type="sldImg"/>
          </p:nvPr>
        </p:nvSpPr>
        <p:spPr>
          <a:ln/>
        </p:spPr>
      </p:sp>
      <p:sp>
        <p:nvSpPr>
          <p:cNvPr id="5283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F77ABA-1D4C-4C97-839F-2341F8543D47}" type="slidenum">
              <a:rPr kumimoji="0" lang="en-CA" altLang="en-US" sz="1200" b="1"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CA" altLang="en-US" sz="1200" b="1"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33155" name="Rectangle 2"/>
          <p:cNvSpPr>
            <a:spLocks noGrp="1" noRot="1" noChangeAspect="1" noChangeArrowheads="1" noTextEdit="1"/>
          </p:cNvSpPr>
          <p:nvPr>
            <p:ph type="sldImg"/>
          </p:nvPr>
        </p:nvSpPr>
        <p:spPr>
          <a:ln/>
        </p:spPr>
      </p:sp>
      <p:sp>
        <p:nvSpPr>
          <p:cNvPr id="433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61141C-9B93-400D-A89F-D51C4601DECD}"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33187" name="Rectangle 2"/>
          <p:cNvSpPr>
            <a:spLocks noGrp="1" noRot="1" noChangeAspect="1" noChangeArrowheads="1" noTextEdit="1"/>
          </p:cNvSpPr>
          <p:nvPr>
            <p:ph type="sldImg"/>
          </p:nvPr>
        </p:nvSpPr>
        <p:spPr>
          <a:ln/>
        </p:spPr>
      </p:sp>
      <p:sp>
        <p:nvSpPr>
          <p:cNvPr id="7331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025FAE-4A34-4B1C-A8F7-95E74D1C0CE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34211" name="Rectangle 2"/>
          <p:cNvSpPr>
            <a:spLocks noGrp="1" noRot="1" noChangeAspect="1" noChangeArrowheads="1" noTextEdit="1"/>
          </p:cNvSpPr>
          <p:nvPr>
            <p:ph type="sldImg"/>
          </p:nvPr>
        </p:nvSpPr>
        <p:spPr>
          <a:ln/>
        </p:spPr>
      </p:sp>
      <p:sp>
        <p:nvSpPr>
          <p:cNvPr id="734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BE34F9-D421-44DC-9B2A-23EE510B3EA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35235" name="Rectangle 2"/>
          <p:cNvSpPr>
            <a:spLocks noGrp="1" noRot="1" noChangeAspect="1" noChangeArrowheads="1" noTextEdit="1"/>
          </p:cNvSpPr>
          <p:nvPr>
            <p:ph type="sldImg"/>
          </p:nvPr>
        </p:nvSpPr>
        <p:spPr>
          <a:ln/>
        </p:spPr>
      </p:sp>
      <p:sp>
        <p:nvSpPr>
          <p:cNvPr id="735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F3ABFB0-0249-49DB-9D0C-F80123FBB44E}" type="slidenum">
              <a:rPr lang="en-CA" altLang="en-US" sz="1200" smtClean="0">
                <a:latin typeface="Arial Rounded MT Bold" pitchFamily="34" charset="0"/>
              </a:rPr>
              <a:pPr algn="r">
                <a:defRPr/>
              </a:pPr>
              <a:t>24</a:t>
            </a:fld>
            <a:endParaRPr lang="en-CA" altLang="en-US" sz="1200">
              <a:latin typeface="Arial Rounded MT Bold" pitchFamily="34" charset="0"/>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49959992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B70F3C5-CB46-4910-9528-F6BEF09AF80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36259" name="Rectangle 2"/>
          <p:cNvSpPr>
            <a:spLocks noGrp="1" noRot="1" noChangeAspect="1" noChangeArrowheads="1" noTextEdit="1"/>
          </p:cNvSpPr>
          <p:nvPr>
            <p:ph type="sldImg"/>
          </p:nvPr>
        </p:nvSpPr>
        <p:spPr>
          <a:ln/>
        </p:spPr>
      </p:sp>
      <p:sp>
        <p:nvSpPr>
          <p:cNvPr id="736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0C25A3-35EB-4C0C-8CFF-DEF615E38BDC}"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37283" name="Rectangle 2"/>
          <p:cNvSpPr>
            <a:spLocks noGrp="1" noRot="1" noChangeAspect="1" noChangeArrowheads="1" noTextEdit="1"/>
          </p:cNvSpPr>
          <p:nvPr>
            <p:ph type="sldImg"/>
          </p:nvPr>
        </p:nvSpPr>
        <p:spPr>
          <a:ln/>
        </p:spPr>
      </p:sp>
      <p:sp>
        <p:nvSpPr>
          <p:cNvPr id="737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eaLnBrk="0" fontAlgn="base" hangingPunct="0">
              <a:spcBef>
                <a:spcPct val="0"/>
              </a:spcBef>
              <a:spcAft>
                <a:spcPct val="0"/>
              </a:spcAft>
              <a:defRPr sz="3200">
                <a:solidFill>
                  <a:schemeClr val="tx1"/>
                </a:solidFill>
                <a:latin typeface="Times New Roman" pitchFamily="18" charset="0"/>
              </a:defRPr>
            </a:lvl6pPr>
            <a:lvl7pPr marL="2971800" indent="-228600" eaLnBrk="0" fontAlgn="base" hangingPunct="0">
              <a:spcBef>
                <a:spcPct val="0"/>
              </a:spcBef>
              <a:spcAft>
                <a:spcPct val="0"/>
              </a:spcAft>
              <a:defRPr sz="3200">
                <a:solidFill>
                  <a:schemeClr val="tx1"/>
                </a:solidFill>
                <a:latin typeface="Times New Roman" pitchFamily="18" charset="0"/>
              </a:defRPr>
            </a:lvl7pPr>
            <a:lvl8pPr marL="3429000" indent="-228600" eaLnBrk="0" fontAlgn="base" hangingPunct="0">
              <a:spcBef>
                <a:spcPct val="0"/>
              </a:spcBef>
              <a:spcAft>
                <a:spcPct val="0"/>
              </a:spcAft>
              <a:defRPr sz="3200">
                <a:solidFill>
                  <a:schemeClr val="tx1"/>
                </a:solidFill>
                <a:latin typeface="Times New Roman" pitchFamily="18" charset="0"/>
              </a:defRPr>
            </a:lvl8pPr>
            <a:lvl9pPr marL="3886200" indent="-228600" eaLnBrk="0" fontAlgn="base" hangingPunct="0">
              <a:spcBef>
                <a:spcPct val="0"/>
              </a:spcBef>
              <a:spcAft>
                <a:spcPct val="0"/>
              </a:spcAft>
              <a:defRPr sz="3200">
                <a:solidFill>
                  <a:schemeClr val="tx1"/>
                </a:solidFill>
                <a:latin typeface="Times New Roman" pitchFamily="18" charset="0"/>
              </a:defRPr>
            </a:lvl9pPr>
          </a:lstStyle>
          <a:p>
            <a:pPr eaLnBrk="1" hangingPunct="1">
              <a:defRPr/>
            </a:pPr>
            <a:fld id="{76853B23-E725-4D29-9564-7A51D6926165}" type="slidenum">
              <a:rPr lang="en-CA" altLang="en-US" sz="1200"/>
              <a:pPr eaLnBrk="1" hangingPunct="1">
                <a:defRPr/>
              </a:pPr>
              <a:t>122</a:t>
            </a:fld>
            <a:endParaRPr lang="en-CA" altLang="en-US" sz="1200"/>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43836241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131</a:t>
            </a:fld>
            <a:endParaRPr lang="en-US"/>
          </a:p>
        </p:txBody>
      </p:sp>
    </p:spTree>
    <p:extLst>
      <p:ext uri="{BB962C8B-B14F-4D97-AF65-F5344CB8AC3E}">
        <p14:creationId xmlns:p14="http://schemas.microsoft.com/office/powerpoint/2010/main" val="230182473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132</a:t>
            </a:fld>
            <a:endParaRPr lang="en-US"/>
          </a:p>
        </p:txBody>
      </p:sp>
    </p:spTree>
    <p:extLst>
      <p:ext uri="{BB962C8B-B14F-4D97-AF65-F5344CB8AC3E}">
        <p14:creationId xmlns:p14="http://schemas.microsoft.com/office/powerpoint/2010/main" val="230182473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136</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137</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138</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139</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140</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FEBFF550-7CE8-421B-AF4E-95D609E2D1F1}" type="slidenum">
              <a:rPr lang="en-CA" altLang="en-US" sz="1200" smtClean="0">
                <a:latin typeface="Arial Rounded MT Bold" pitchFamily="34" charset="0"/>
              </a:rPr>
              <a:pPr algn="r">
                <a:defRPr/>
              </a:pPr>
              <a:t>25</a:t>
            </a:fld>
            <a:endParaRPr lang="en-CA" altLang="en-US" sz="1200">
              <a:latin typeface="Arial Rounded MT Bold" pitchFamily="34"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14662821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147</a:t>
            </a:fld>
            <a:endParaRPr lang="en-US"/>
          </a:p>
        </p:txBody>
      </p:sp>
    </p:spTree>
    <p:extLst>
      <p:ext uri="{BB962C8B-B14F-4D97-AF65-F5344CB8AC3E}">
        <p14:creationId xmlns:p14="http://schemas.microsoft.com/office/powerpoint/2010/main" val="130230094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148</a:t>
            </a:fld>
            <a:endParaRPr lang="en-US"/>
          </a:p>
        </p:txBody>
      </p:sp>
    </p:spTree>
    <p:extLst>
      <p:ext uri="{BB962C8B-B14F-4D97-AF65-F5344CB8AC3E}">
        <p14:creationId xmlns:p14="http://schemas.microsoft.com/office/powerpoint/2010/main" val="130230094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149</a:t>
            </a:fld>
            <a:endParaRPr lang="en-US"/>
          </a:p>
        </p:txBody>
      </p:sp>
    </p:spTree>
    <p:extLst>
      <p:ext uri="{BB962C8B-B14F-4D97-AF65-F5344CB8AC3E}">
        <p14:creationId xmlns:p14="http://schemas.microsoft.com/office/powerpoint/2010/main" val="130230094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25DF4EF-9446-4CF4-A545-9B07FE5D062C}" type="slidenum">
              <a:rPr lang="en-CA" altLang="en-US" smtClean="0"/>
              <a:pPr algn="r" eaLnBrk="1" hangingPunct="1">
                <a:spcBef>
                  <a:spcPct val="0"/>
                </a:spcBef>
              </a:pPr>
              <a:t>169</a:t>
            </a:fld>
            <a:endParaRPr lang="en-CA" altLang="en-US"/>
          </a:p>
        </p:txBody>
      </p:sp>
      <p:sp>
        <p:nvSpPr>
          <p:cNvPr id="692227" name="Rectangle 2"/>
          <p:cNvSpPr>
            <a:spLocks noGrp="1" noRot="1" noChangeAspect="1" noChangeArrowheads="1" noTextEdit="1"/>
          </p:cNvSpPr>
          <p:nvPr>
            <p:ph type="sldImg"/>
          </p:nvPr>
        </p:nvSpPr>
        <p:spPr>
          <a:ln/>
        </p:spPr>
      </p:sp>
      <p:sp>
        <p:nvSpPr>
          <p:cNvPr id="692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9257815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BB65EF0C-D5E8-4913-8665-68A9376BD2CB}" type="slidenum">
              <a:rPr lang="en-CA" altLang="en-US" smtClean="0"/>
              <a:pPr algn="r" eaLnBrk="1" hangingPunct="1">
                <a:spcBef>
                  <a:spcPct val="0"/>
                </a:spcBef>
              </a:pPr>
              <a:t>170</a:t>
            </a:fld>
            <a:endParaRPr lang="en-CA" altLang="en-US"/>
          </a:p>
        </p:txBody>
      </p:sp>
      <p:sp>
        <p:nvSpPr>
          <p:cNvPr id="693251" name="Rectangle 2"/>
          <p:cNvSpPr>
            <a:spLocks noGrp="1" noRot="1" noChangeAspect="1" noChangeArrowheads="1" noTextEdit="1"/>
          </p:cNvSpPr>
          <p:nvPr>
            <p:ph type="sldImg"/>
          </p:nvPr>
        </p:nvSpPr>
        <p:spPr>
          <a:ln/>
        </p:spPr>
      </p:sp>
      <p:sp>
        <p:nvSpPr>
          <p:cNvPr id="693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3284577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29532C23-82CD-471C-8827-53EBA308465F}" type="slidenum">
              <a:rPr lang="en-CA" altLang="en-US" smtClean="0"/>
              <a:pPr algn="r" eaLnBrk="1" hangingPunct="1">
                <a:spcBef>
                  <a:spcPct val="0"/>
                </a:spcBef>
              </a:pPr>
              <a:t>171</a:t>
            </a:fld>
            <a:endParaRPr lang="en-CA" altLang="en-US"/>
          </a:p>
        </p:txBody>
      </p:sp>
      <p:sp>
        <p:nvSpPr>
          <p:cNvPr id="694275" name="Rectangle 2"/>
          <p:cNvSpPr>
            <a:spLocks noGrp="1" noRot="1" noChangeAspect="1" noChangeArrowheads="1" noTextEdit="1"/>
          </p:cNvSpPr>
          <p:nvPr>
            <p:ph type="sldImg"/>
          </p:nvPr>
        </p:nvSpPr>
        <p:spPr>
          <a:ln/>
        </p:spPr>
      </p:sp>
      <p:sp>
        <p:nvSpPr>
          <p:cNvPr id="694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5246097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7D7B3F65-64F9-4B03-8720-25D89DA22240}" type="slidenum">
              <a:rPr lang="en-CA" altLang="en-US" smtClean="0"/>
              <a:pPr algn="r" eaLnBrk="1" hangingPunct="1">
                <a:spcBef>
                  <a:spcPct val="0"/>
                </a:spcBef>
              </a:pPr>
              <a:t>172</a:t>
            </a:fld>
            <a:endParaRPr lang="en-CA" altLang="en-US"/>
          </a:p>
        </p:txBody>
      </p:sp>
      <p:sp>
        <p:nvSpPr>
          <p:cNvPr id="695299" name="Rectangle 2"/>
          <p:cNvSpPr>
            <a:spLocks noGrp="1" noRot="1" noChangeAspect="1" noChangeArrowheads="1" noTextEdit="1"/>
          </p:cNvSpPr>
          <p:nvPr>
            <p:ph type="sldImg"/>
          </p:nvPr>
        </p:nvSpPr>
        <p:spPr>
          <a:ln/>
        </p:spPr>
      </p:sp>
      <p:sp>
        <p:nvSpPr>
          <p:cNvPr id="695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8812853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863CFD1-8887-4D71-B2D7-0129AC12CE8A}" type="slidenum">
              <a:rPr lang="en-CA" altLang="en-US" smtClean="0"/>
              <a:pPr algn="r" eaLnBrk="1" hangingPunct="1">
                <a:spcBef>
                  <a:spcPct val="0"/>
                </a:spcBef>
              </a:pPr>
              <a:t>173</a:t>
            </a:fld>
            <a:endParaRPr lang="en-CA" altLang="en-US"/>
          </a:p>
        </p:txBody>
      </p:sp>
      <p:sp>
        <p:nvSpPr>
          <p:cNvPr id="697347" name="Rectangle 2"/>
          <p:cNvSpPr>
            <a:spLocks noGrp="1" noRot="1" noChangeAspect="1" noChangeArrowheads="1" noTextEdit="1"/>
          </p:cNvSpPr>
          <p:nvPr>
            <p:ph type="sldImg"/>
          </p:nvPr>
        </p:nvSpPr>
        <p:spPr>
          <a:ln/>
        </p:spPr>
      </p:sp>
      <p:sp>
        <p:nvSpPr>
          <p:cNvPr id="697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6197475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AFD1657C-EEF5-4C04-A132-150C4B5BAE68}" type="slidenum">
              <a:rPr lang="en-CA" altLang="en-US" smtClean="0"/>
              <a:pPr algn="r" eaLnBrk="1" hangingPunct="1">
                <a:spcBef>
                  <a:spcPct val="0"/>
                </a:spcBef>
              </a:pPr>
              <a:t>174</a:t>
            </a:fld>
            <a:endParaRPr lang="en-CA" altLang="en-US"/>
          </a:p>
        </p:txBody>
      </p:sp>
      <p:sp>
        <p:nvSpPr>
          <p:cNvPr id="698371" name="Rectangle 2"/>
          <p:cNvSpPr>
            <a:spLocks noGrp="1" noRot="1" noChangeAspect="1" noChangeArrowheads="1" noTextEdit="1"/>
          </p:cNvSpPr>
          <p:nvPr>
            <p:ph type="sldImg"/>
          </p:nvPr>
        </p:nvSpPr>
        <p:spPr>
          <a:ln/>
        </p:spPr>
      </p:sp>
      <p:sp>
        <p:nvSpPr>
          <p:cNvPr id="698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4307042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9FEE054-6A62-43AF-8AF4-88D43FC7057A}" type="slidenum">
              <a:rPr lang="en-CA" altLang="en-US" smtClean="0"/>
              <a:pPr algn="r" eaLnBrk="1" hangingPunct="1">
                <a:spcBef>
                  <a:spcPct val="0"/>
                </a:spcBef>
              </a:pPr>
              <a:t>175</a:t>
            </a:fld>
            <a:endParaRPr lang="en-CA" altLang="en-US"/>
          </a:p>
        </p:txBody>
      </p:sp>
      <p:sp>
        <p:nvSpPr>
          <p:cNvPr id="699395" name="Rectangle 2"/>
          <p:cNvSpPr>
            <a:spLocks noGrp="1" noRot="1" noChangeAspect="1" noChangeArrowheads="1" noTextEdit="1"/>
          </p:cNvSpPr>
          <p:nvPr>
            <p:ph type="sldImg"/>
          </p:nvPr>
        </p:nvSpPr>
        <p:spPr>
          <a:ln/>
        </p:spPr>
      </p:sp>
      <p:sp>
        <p:nvSpPr>
          <p:cNvPr id="699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002232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3A39B0-2D76-4364-9818-A9C6EDB10697}" type="slidenum">
              <a:rPr lang="en-CA" altLang="en-US" sz="1200" smtClean="0">
                <a:latin typeface="Arial Rounded MT Bold" pitchFamily="34" charset="0"/>
              </a:rPr>
              <a:pPr algn="r">
                <a:defRPr/>
              </a:pPr>
              <a:t>26</a:t>
            </a:fld>
            <a:endParaRPr lang="en-CA" altLang="en-US" sz="1200">
              <a:latin typeface="Arial Rounded MT Bold" pitchFamily="34" charset="0"/>
            </a:endParaRPr>
          </a:p>
        </p:txBody>
      </p:sp>
      <p:sp>
        <p:nvSpPr>
          <p:cNvPr id="114691"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03572253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96684DE-8856-48FB-BDAB-0A618C75EA09}" type="slidenum">
              <a:rPr lang="en-CA" altLang="en-US" smtClean="0"/>
              <a:pPr algn="r" eaLnBrk="1" hangingPunct="1">
                <a:spcBef>
                  <a:spcPct val="0"/>
                </a:spcBef>
              </a:pPr>
              <a:t>176</a:t>
            </a:fld>
            <a:endParaRPr lang="en-CA" altLang="en-US"/>
          </a:p>
        </p:txBody>
      </p:sp>
      <p:sp>
        <p:nvSpPr>
          <p:cNvPr id="700419" name="Rectangle 2"/>
          <p:cNvSpPr>
            <a:spLocks noGrp="1" noRot="1" noChangeAspect="1" noChangeArrowheads="1" noTextEdit="1"/>
          </p:cNvSpPr>
          <p:nvPr>
            <p:ph type="sldImg"/>
          </p:nvPr>
        </p:nvSpPr>
        <p:spPr>
          <a:ln/>
        </p:spPr>
      </p:sp>
      <p:sp>
        <p:nvSpPr>
          <p:cNvPr id="700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5619044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F345F7D7-028C-43E0-BB37-9E7D345B5C92}" type="slidenum">
              <a:rPr lang="en-CA" altLang="en-US" smtClean="0"/>
              <a:pPr algn="r" eaLnBrk="1" hangingPunct="1">
                <a:spcBef>
                  <a:spcPct val="0"/>
                </a:spcBef>
              </a:pPr>
              <a:t>177</a:t>
            </a:fld>
            <a:endParaRPr lang="en-CA" altLang="en-US"/>
          </a:p>
        </p:txBody>
      </p:sp>
      <p:sp>
        <p:nvSpPr>
          <p:cNvPr id="701443" name="Rectangle 2"/>
          <p:cNvSpPr>
            <a:spLocks noGrp="1" noRot="1" noChangeAspect="1" noChangeArrowheads="1" noTextEdit="1"/>
          </p:cNvSpPr>
          <p:nvPr>
            <p:ph type="sldImg"/>
          </p:nvPr>
        </p:nvSpPr>
        <p:spPr>
          <a:ln/>
        </p:spPr>
      </p:sp>
      <p:sp>
        <p:nvSpPr>
          <p:cNvPr id="70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9049135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DF76688-FF14-4E2F-A32D-A5A539509D7E}" type="slidenum">
              <a:rPr lang="en-CA" altLang="en-US" smtClean="0"/>
              <a:pPr algn="r" eaLnBrk="1" hangingPunct="1">
                <a:spcBef>
                  <a:spcPct val="0"/>
                </a:spcBef>
              </a:pPr>
              <a:t>178</a:t>
            </a:fld>
            <a:endParaRPr lang="en-CA" altLang="en-US"/>
          </a:p>
        </p:txBody>
      </p:sp>
      <p:sp>
        <p:nvSpPr>
          <p:cNvPr id="702467" name="Rectangle 2"/>
          <p:cNvSpPr>
            <a:spLocks noGrp="1" noRot="1" noChangeAspect="1" noChangeArrowheads="1" noTextEdit="1"/>
          </p:cNvSpPr>
          <p:nvPr>
            <p:ph type="sldImg"/>
          </p:nvPr>
        </p:nvSpPr>
        <p:spPr>
          <a:ln/>
        </p:spPr>
      </p:sp>
      <p:sp>
        <p:nvSpPr>
          <p:cNvPr id="70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6047744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AAC8E66-D7BA-4C5A-A442-CA1D4A70C79D}" type="slidenum">
              <a:rPr lang="en-CA" altLang="en-US" sz="1200" smtClean="0">
                <a:latin typeface="Arial Rounded MT Bold" pitchFamily="34" charset="0"/>
              </a:rPr>
              <a:pPr algn="r">
                <a:defRPr/>
              </a:pPr>
              <a:t>179</a:t>
            </a:fld>
            <a:endParaRPr lang="en-CA" altLang="en-US" sz="1200">
              <a:latin typeface="Arial Rounded MT Bold" pitchFamily="34" charset="0"/>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2288194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AAC8E66-D7BA-4C5A-A442-CA1D4A70C79D}" type="slidenum">
              <a:rPr lang="en-CA" altLang="en-US" sz="1200" smtClean="0">
                <a:latin typeface="Arial Rounded MT Bold" pitchFamily="34" charset="0"/>
              </a:rPr>
              <a:pPr algn="r">
                <a:defRPr/>
              </a:pPr>
              <a:t>180</a:t>
            </a:fld>
            <a:endParaRPr lang="en-CA" altLang="en-US" sz="1200">
              <a:latin typeface="Arial Rounded MT Bold" pitchFamily="34" charset="0"/>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51433203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4DE63FE-40CC-4A18-8BD4-2EC1050D8C65}" type="slidenum">
              <a:rPr lang="en-CA" altLang="en-US" sz="1200" smtClean="0">
                <a:latin typeface="Arial Rounded MT Bold" pitchFamily="34" charset="0"/>
              </a:rPr>
              <a:pPr algn="r">
                <a:defRPr/>
              </a:pPr>
              <a:t>181</a:t>
            </a:fld>
            <a:endParaRPr lang="en-CA" altLang="en-US" sz="1200">
              <a:latin typeface="Arial Rounded MT Bold" pitchFamily="34" charset="0"/>
            </a:endParaRPr>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37144572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a:ln/>
        </p:spPr>
      </p:sp>
      <p:sp>
        <p:nvSpPr>
          <p:cNvPr id="1361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718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9B703A0D-D373-461D-BF51-6BB6253708F7}" type="slidenum">
              <a:rPr lang="en-US" altLang="en-US" sz="1200" smtClean="0">
                <a:latin typeface="Arial Rounded MT Bold" pitchFamily="34" charset="0"/>
              </a:rPr>
              <a:pPr>
                <a:defRPr/>
              </a:pPr>
              <a:t>187</a:t>
            </a:fld>
            <a:endParaRPr lang="en-US" altLang="en-US" sz="1200">
              <a:latin typeface="Arial Rounded MT Bold" pitchFamily="34" charset="0"/>
            </a:endParaRPr>
          </a:p>
        </p:txBody>
      </p:sp>
    </p:spTree>
    <p:extLst>
      <p:ext uri="{BB962C8B-B14F-4D97-AF65-F5344CB8AC3E}">
        <p14:creationId xmlns:p14="http://schemas.microsoft.com/office/powerpoint/2010/main" val="361375486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821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94E437C7-A7F7-4649-B048-B1F0C159D86B}" type="slidenum">
              <a:rPr lang="en-US" altLang="en-US" sz="1200" smtClean="0">
                <a:latin typeface="Arial Rounded MT Bold" pitchFamily="34" charset="0"/>
              </a:rPr>
              <a:pPr>
                <a:defRPr/>
              </a:pPr>
              <a:t>188</a:t>
            </a:fld>
            <a:endParaRPr lang="en-US" altLang="en-US" sz="1200">
              <a:latin typeface="Arial Rounded MT Bold" pitchFamily="34" charset="0"/>
            </a:endParaRPr>
          </a:p>
        </p:txBody>
      </p:sp>
    </p:spTree>
    <p:extLst>
      <p:ext uri="{BB962C8B-B14F-4D97-AF65-F5344CB8AC3E}">
        <p14:creationId xmlns:p14="http://schemas.microsoft.com/office/powerpoint/2010/main" val="289882947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p:cNvSpPr>
            <a:spLocks noGrp="1" noRot="1" noChangeAspect="1" noTextEdit="1"/>
          </p:cNvSpPr>
          <p:nvPr>
            <p:ph type="sldImg"/>
          </p:nvPr>
        </p:nvSpPr>
        <p:spPr>
          <a:ln/>
        </p:spPr>
      </p:sp>
      <p:sp>
        <p:nvSpPr>
          <p:cNvPr id="1382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821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D2FC362B-25EB-420D-BC3F-C84F548E25AB}" type="slidenum">
              <a:rPr lang="en-US" altLang="en-US" sz="1200" smtClean="0">
                <a:latin typeface="Arial Rounded MT Bold" pitchFamily="34" charset="0"/>
              </a:rPr>
              <a:pPr>
                <a:defRPr/>
              </a:pPr>
              <a:t>189</a:t>
            </a:fld>
            <a:endParaRPr lang="en-US" altLang="en-US" sz="1200">
              <a:latin typeface="Arial Rounded MT Bold" pitchFamily="34" charset="0"/>
            </a:endParaRPr>
          </a:p>
        </p:txBody>
      </p:sp>
    </p:spTree>
    <p:extLst>
      <p:ext uri="{BB962C8B-B14F-4D97-AF65-F5344CB8AC3E}">
        <p14:creationId xmlns:p14="http://schemas.microsoft.com/office/powerpoint/2010/main" val="174582962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Slide Image Placeholder 1"/>
          <p:cNvSpPr>
            <a:spLocks noGrp="1" noRot="1" noChangeAspect="1" noTextEdit="1"/>
          </p:cNvSpPr>
          <p:nvPr>
            <p:ph type="sldImg"/>
          </p:nvPr>
        </p:nvSpPr>
        <p:spPr>
          <a:ln/>
        </p:spPr>
      </p:sp>
      <p:sp>
        <p:nvSpPr>
          <p:cNvPr id="1392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6797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64B7EFA9-E425-4E44-A72E-F1D0FBEEDC83}" type="slidenum">
              <a:rPr lang="en-US" altLang="en-US" sz="1200" smtClean="0">
                <a:latin typeface="Arial Rounded MT Bold" pitchFamily="34" charset="0"/>
              </a:rPr>
              <a:pPr>
                <a:defRPr/>
              </a:pPr>
              <a:t>190</a:t>
            </a:fld>
            <a:endParaRPr lang="en-US" altLang="en-US" sz="1200">
              <a:latin typeface="Arial Rounded MT Bold" pitchFamily="34" charset="0"/>
            </a:endParaRPr>
          </a:p>
        </p:txBody>
      </p:sp>
    </p:spTree>
    <p:extLst>
      <p:ext uri="{BB962C8B-B14F-4D97-AF65-F5344CB8AC3E}">
        <p14:creationId xmlns:p14="http://schemas.microsoft.com/office/powerpoint/2010/main" val="11620875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08B97A0-5839-4F73-98B4-99E418687A81}" type="slidenum">
              <a:rPr lang="en-CA" altLang="en-US" sz="1200" smtClean="0">
                <a:latin typeface="Arial Rounded MT Bold" pitchFamily="34" charset="0"/>
              </a:rPr>
              <a:pPr algn="r">
                <a:defRPr/>
              </a:pPr>
              <a:t>27</a:t>
            </a:fld>
            <a:endParaRPr lang="en-CA" altLang="en-US" sz="1200">
              <a:latin typeface="Arial Rounded MT Bold" pitchFamily="34"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83557294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Image Placeholder 1"/>
          <p:cNvSpPr>
            <a:spLocks noGrp="1" noRot="1" noChangeAspect="1" noTextEdit="1"/>
          </p:cNvSpPr>
          <p:nvPr>
            <p:ph type="sldImg"/>
          </p:nvPr>
        </p:nvSpPr>
        <p:spPr>
          <a:ln/>
        </p:spPr>
      </p:sp>
      <p:sp>
        <p:nvSpPr>
          <p:cNvPr id="1402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923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5970A6BB-D5CB-493E-ACAB-9537FF45D828}" type="slidenum">
              <a:rPr lang="en-US" altLang="en-US" sz="1200" smtClean="0">
                <a:latin typeface="Arial Rounded MT Bold" pitchFamily="34" charset="0"/>
              </a:rPr>
              <a:pPr>
                <a:defRPr/>
              </a:pPr>
              <a:t>191</a:t>
            </a:fld>
            <a:endParaRPr lang="en-US" altLang="en-US" sz="1200">
              <a:latin typeface="Arial Rounded MT Bold" pitchFamily="34" charset="0"/>
            </a:endParaRPr>
          </a:p>
        </p:txBody>
      </p:sp>
    </p:spTree>
    <p:extLst>
      <p:ext uri="{BB962C8B-B14F-4D97-AF65-F5344CB8AC3E}">
        <p14:creationId xmlns:p14="http://schemas.microsoft.com/office/powerpoint/2010/main" val="345347213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Slide Image Placeholder 1"/>
          <p:cNvSpPr>
            <a:spLocks noGrp="1" noRot="1" noChangeAspect="1" noTextEdit="1"/>
          </p:cNvSpPr>
          <p:nvPr>
            <p:ph type="sldImg"/>
          </p:nvPr>
        </p:nvSpPr>
        <p:spPr>
          <a:ln/>
        </p:spPr>
      </p:sp>
      <p:sp>
        <p:nvSpPr>
          <p:cNvPr id="1413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923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AE80AA9E-A8A4-4C96-AE98-29A183DA5EB3}" type="slidenum">
              <a:rPr lang="en-US" altLang="en-US" sz="1200" smtClean="0">
                <a:latin typeface="Arial Rounded MT Bold" pitchFamily="34" charset="0"/>
              </a:rPr>
              <a:pPr>
                <a:defRPr/>
              </a:pPr>
              <a:t>192</a:t>
            </a:fld>
            <a:endParaRPr lang="en-US" altLang="en-US" sz="1200">
              <a:latin typeface="Arial Rounded MT Bold" pitchFamily="34" charset="0"/>
            </a:endParaRPr>
          </a:p>
        </p:txBody>
      </p:sp>
    </p:spTree>
    <p:extLst>
      <p:ext uri="{BB962C8B-B14F-4D97-AF65-F5344CB8AC3E}">
        <p14:creationId xmlns:p14="http://schemas.microsoft.com/office/powerpoint/2010/main" val="242257925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Slide Image Placeholder 1"/>
          <p:cNvSpPr>
            <a:spLocks noGrp="1" noRot="1" noChangeAspect="1" noTextEdit="1"/>
          </p:cNvSpPr>
          <p:nvPr>
            <p:ph type="sldImg"/>
          </p:nvPr>
        </p:nvSpPr>
        <p:spPr>
          <a:ln/>
        </p:spPr>
      </p:sp>
      <p:sp>
        <p:nvSpPr>
          <p:cNvPr id="142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616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772336B0-477C-40AB-B88D-C7C6AC4B450D}" type="slidenum">
              <a:rPr lang="en-US" altLang="en-US" sz="1200" smtClean="0">
                <a:latin typeface="Arial Rounded MT Bold" pitchFamily="34" charset="0"/>
              </a:rPr>
              <a:pPr>
                <a:defRPr/>
              </a:pPr>
              <a:t>193</a:t>
            </a:fld>
            <a:endParaRPr lang="en-US" altLang="en-US" sz="1200">
              <a:latin typeface="Arial Rounded MT Bold" pitchFamily="34" charset="0"/>
            </a:endParaRPr>
          </a:p>
        </p:txBody>
      </p:sp>
    </p:spTree>
    <p:extLst>
      <p:ext uri="{BB962C8B-B14F-4D97-AF65-F5344CB8AC3E}">
        <p14:creationId xmlns:p14="http://schemas.microsoft.com/office/powerpoint/2010/main" val="82440273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7D188A6-C6CF-41F1-8ED7-3F0F9EC389A7}" type="slidenum">
              <a:rPr lang="en-US" altLang="en-US" sz="1200" smtClean="0">
                <a:latin typeface="Arial Rounded MT Bold" pitchFamily="34" charset="0"/>
              </a:rPr>
              <a:pPr algn="r">
                <a:defRPr/>
              </a:pPr>
              <a:t>195</a:t>
            </a:fld>
            <a:endParaRPr lang="en-US" altLang="en-US" sz="1200">
              <a:latin typeface="Arial Rounded MT Bold" pitchFamily="34" charset="0"/>
            </a:endParaRPr>
          </a:p>
        </p:txBody>
      </p:sp>
      <p:sp>
        <p:nvSpPr>
          <p:cNvPr id="14336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5D55171-9A16-4205-BC8D-533DC11442CF}" type="slidenum">
              <a:rPr lang="en-CA" altLang="en-US"/>
              <a:pPr algn="r" eaLnBrk="1" hangingPunct="1">
                <a:spcBef>
                  <a:spcPct val="0"/>
                </a:spcBef>
              </a:pPr>
              <a:t>195</a:t>
            </a:fld>
            <a:endParaRPr lang="en-CA" altLang="en-US"/>
          </a:p>
        </p:txBody>
      </p:sp>
      <p:sp>
        <p:nvSpPr>
          <p:cNvPr id="143364" name="Rectangle 2"/>
          <p:cNvSpPr>
            <a:spLocks noGrp="1" noRot="1" noChangeAspect="1" noChangeArrowheads="1" noTextEdit="1"/>
          </p:cNvSpPr>
          <p:nvPr>
            <p:ph type="sldImg"/>
          </p:nvPr>
        </p:nvSpPr>
        <p:spPr>
          <a:ln/>
        </p:spPr>
      </p:sp>
      <p:sp>
        <p:nvSpPr>
          <p:cNvPr id="14336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a:p>
        </p:txBody>
      </p:sp>
    </p:spTree>
    <p:extLst>
      <p:ext uri="{BB962C8B-B14F-4D97-AF65-F5344CB8AC3E}">
        <p14:creationId xmlns:p14="http://schemas.microsoft.com/office/powerpoint/2010/main" val="350191719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048032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9B163FF-4F72-4688-970A-A27C925D6423}" type="slidenum">
              <a:rPr lang="en-CA" altLang="en-US" sz="1200" smtClean="0">
                <a:latin typeface="Arial Rounded MT Bold" pitchFamily="34" charset="0"/>
              </a:rPr>
              <a:pPr algn="r">
                <a:defRPr/>
              </a:pPr>
              <a:t>28</a:t>
            </a:fld>
            <a:endParaRPr lang="en-CA" altLang="en-US" sz="1200">
              <a:latin typeface="Arial Rounded MT Bold" pitchFamily="34" charset="0"/>
            </a:endParaRPr>
          </a:p>
        </p:txBody>
      </p:sp>
      <p:sp>
        <p:nvSpPr>
          <p:cNvPr id="116739" name="Rectangle 2"/>
          <p:cNvSpPr>
            <a:spLocks noGrp="1" noRot="1" noChangeAspect="1" noChangeArrowheads="1" noTextEdit="1"/>
          </p:cNvSpPr>
          <p:nvPr>
            <p:ph type="sldImg"/>
          </p:nvPr>
        </p:nvSpPr>
        <p:spPr>
          <a:ln/>
        </p:spPr>
      </p:sp>
      <p:sp>
        <p:nvSpPr>
          <p:cNvPr id="116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7362326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8FAD2E06-208B-499B-849B-D00F0C309361}" type="datetime1">
              <a:rPr lang="en-US"/>
              <a:pPr>
                <a:defRPr/>
              </a:pPr>
              <a:t>7/6/2024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9067099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DBD8CE6C-6BC1-47C6-A43F-6C42B4F03B2A}" type="datetime1">
              <a:rPr lang="en-US"/>
              <a:pPr>
                <a:defRPr/>
              </a:pPr>
              <a:t>7/6/2024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40052205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B850980A-EBAF-4164-8B8F-D702C5D5EA31}" type="datetime1">
              <a:rPr lang="en-US"/>
              <a:pPr>
                <a:defRPr/>
              </a:pPr>
              <a:t>7/6/2024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814860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69620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69977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578100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03E9E52A-E609-4DBB-A8B1-F9B62A1B57C4}"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332043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96467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02480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41995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31395688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DE8ED2A6-F1DB-4551-B88A-A1F9CF722DA8}" type="datetime1">
              <a:rPr lang="en-US"/>
              <a:pPr>
                <a:defRPr/>
              </a:pPr>
              <a:t>7/6/2024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0186339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0071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10670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172966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18454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01C04DD-C4B8-4A60-A14A-68F1C001AC6C}"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7923541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endParaRPr lang="en-CA"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CA" dirty="0"/>
          </a:p>
        </p:txBody>
      </p:sp>
      <p:sp>
        <p:nvSpPr>
          <p:cNvPr id="4" name="Rectangle 4"/>
          <p:cNvSpPr>
            <a:spLocks noGrp="1" noChangeArrowheads="1"/>
          </p:cNvSpPr>
          <p:nvPr>
            <p:ph type="dt" sz="half" idx="10"/>
          </p:nvPr>
        </p:nvSpPr>
        <p:spPr>
          <a:ln/>
        </p:spPr>
        <p:txBody>
          <a:bodyPr/>
          <a:lstStyle>
            <a:lvl1pPr>
              <a:defRPr/>
            </a:lvl1pPr>
          </a:lstStyle>
          <a:p>
            <a:pPr>
              <a:defRPr/>
            </a:pPr>
            <a:fld id="{62FBBC99-6286-439D-94F8-341B889AD300}" type="datetime1">
              <a:rPr lang="en-US"/>
              <a:pPr>
                <a:defRPr/>
              </a:pPr>
              <a:t>7/7/2024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0743254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Times New Roman" pitchFamily="18" charset="0"/>
                <a:cs typeface="Times New Roman" pitchFamily="18" charset="0"/>
              </a:defRPr>
            </a:lvl1pPr>
          </a:lstStyle>
          <a:p>
            <a:r>
              <a:rPr lang="en-US" dirty="0"/>
              <a:t>Click to edit Master title style</a:t>
            </a:r>
            <a:endParaRPr lang="en-CA" dirty="0"/>
          </a:p>
        </p:txBody>
      </p:sp>
      <p:sp>
        <p:nvSpPr>
          <p:cNvPr id="3" name="Content Placeholder 2"/>
          <p:cNvSpPr>
            <a:spLocks noGrp="1"/>
          </p:cNvSpPr>
          <p:nvPr>
            <p:ph idx="1"/>
          </p:nvPr>
        </p:nvSpPr>
        <p:spPr/>
        <p:txBody>
          <a:bodyPr/>
          <a:lstStyle>
            <a:lvl1pPr>
              <a:defRPr>
                <a:latin typeface="Times New Roman" pitchFamily="18" charset="0"/>
                <a:cs typeface="Times New Roman" pitchFamily="18" charset="0"/>
              </a:defRPr>
            </a:lvl1pPr>
            <a:lvl2pPr>
              <a:defRPr>
                <a:latin typeface="Times New Roman" pitchFamily="18" charset="0"/>
                <a:cs typeface="Times New Roman" pitchFamily="18" charset="0"/>
              </a:defRPr>
            </a:lvl2pPr>
            <a:lvl3pPr>
              <a:defRPr>
                <a:latin typeface="Times New Roman" pitchFamily="18" charset="0"/>
                <a:cs typeface="Times New Roman" pitchFamily="18" charset="0"/>
              </a:defRPr>
            </a:lvl3pPr>
            <a:lvl4pPr>
              <a:defRPr>
                <a:latin typeface="Times New Roman" pitchFamily="18" charset="0"/>
                <a:cs typeface="Times New Roman" pitchFamily="18" charset="0"/>
              </a:defRPr>
            </a:lvl4pPr>
            <a:lvl5pPr>
              <a:defRPr>
                <a:latin typeface="Times New Roman" pitchFamily="18" charset="0"/>
                <a:cs typeface="Times New Roman" pitchFamily="18"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Rectangle 4"/>
          <p:cNvSpPr>
            <a:spLocks noGrp="1" noChangeArrowheads="1"/>
          </p:cNvSpPr>
          <p:nvPr>
            <p:ph type="dt" sz="half" idx="10"/>
          </p:nvPr>
        </p:nvSpPr>
        <p:spPr>
          <a:ln/>
        </p:spPr>
        <p:txBody>
          <a:bodyPr/>
          <a:lstStyle>
            <a:lvl1pPr>
              <a:defRPr/>
            </a:lvl1pPr>
          </a:lstStyle>
          <a:p>
            <a:pPr>
              <a:defRPr/>
            </a:pPr>
            <a:fld id="{6FBC347C-C5F9-479F-B52B-B32107A12B52}" type="datetime1">
              <a:rPr lang="en-US"/>
              <a:pPr>
                <a:defRPr/>
              </a:pPr>
              <a:t>7/7/2024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77474821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a:t>Click to edit Master title style</a:t>
            </a:r>
            <a:endParaRPr lang="en-CA"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0B553972-8EFE-4167-A96E-617D71315170}" type="datetime1">
              <a:rPr lang="en-US"/>
              <a:pPr>
                <a:defRPr/>
              </a:pPr>
              <a:t>7/7/2024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18201710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CA" dirty="0"/>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5" name="Rectangle 4"/>
          <p:cNvSpPr>
            <a:spLocks noGrp="1" noChangeArrowheads="1"/>
          </p:cNvSpPr>
          <p:nvPr>
            <p:ph type="dt" sz="half" idx="10"/>
          </p:nvPr>
        </p:nvSpPr>
        <p:spPr>
          <a:ln/>
        </p:spPr>
        <p:txBody>
          <a:bodyPr/>
          <a:lstStyle>
            <a:lvl1pPr>
              <a:defRPr/>
            </a:lvl1pPr>
          </a:lstStyle>
          <a:p>
            <a:pPr>
              <a:defRPr/>
            </a:pPr>
            <a:fld id="{0985597E-5012-4107-A6D5-1217585C864C}" type="datetime1">
              <a:rPr lang="en-US"/>
              <a:pPr>
                <a:defRPr/>
              </a:pPr>
              <a:t>7/7/2024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6692266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dirty="0"/>
              <a:t>Click to edit Master title style</a:t>
            </a:r>
            <a:endParaRPr lang="en-CA"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7" name="Rectangle 4"/>
          <p:cNvSpPr>
            <a:spLocks noGrp="1" noChangeArrowheads="1"/>
          </p:cNvSpPr>
          <p:nvPr>
            <p:ph type="dt" sz="half" idx="10"/>
          </p:nvPr>
        </p:nvSpPr>
        <p:spPr>
          <a:ln/>
        </p:spPr>
        <p:txBody>
          <a:bodyPr/>
          <a:lstStyle>
            <a:lvl1pPr>
              <a:defRPr/>
            </a:lvl1pPr>
          </a:lstStyle>
          <a:p>
            <a:pPr>
              <a:defRPr/>
            </a:pPr>
            <a:fld id="{560E0D94-E0AF-45A1-AA13-90B198BEE290}" type="datetime1">
              <a:rPr lang="en-US"/>
              <a:pPr>
                <a:defRPr/>
              </a:pPr>
              <a:t>7/7/2024</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50384651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7FDB0E93-0B5F-4482-A552-D73D047EDE70}" type="datetime1">
              <a:rPr lang="en-US"/>
              <a:pPr>
                <a:defRPr/>
              </a:pPr>
              <a:t>7/6/2024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37647398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CA" dirty="0"/>
          </a:p>
        </p:txBody>
      </p:sp>
      <p:sp>
        <p:nvSpPr>
          <p:cNvPr id="3" name="Rectangle 4"/>
          <p:cNvSpPr>
            <a:spLocks noGrp="1" noChangeArrowheads="1"/>
          </p:cNvSpPr>
          <p:nvPr>
            <p:ph type="dt" sz="half" idx="10"/>
          </p:nvPr>
        </p:nvSpPr>
        <p:spPr>
          <a:ln/>
        </p:spPr>
        <p:txBody>
          <a:bodyPr/>
          <a:lstStyle>
            <a:lvl1pPr>
              <a:defRPr/>
            </a:lvl1pPr>
          </a:lstStyle>
          <a:p>
            <a:pPr>
              <a:defRPr/>
            </a:pPr>
            <a:fld id="{53C5499C-1746-4552-85CF-55A5C8E2CC39}" type="datetime1">
              <a:rPr lang="en-US"/>
              <a:pPr>
                <a:defRPr/>
              </a:pPr>
              <a:t>7/7/2024</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4056080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A703AF40-353D-43DA-9674-B47D4F78151B}" type="datetime1">
              <a:rPr lang="en-US"/>
              <a:pPr>
                <a:defRPr/>
              </a:pPr>
              <a:t>7/7/2024</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262257870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dirty="0"/>
              <a:t>Click to edit Master title style</a:t>
            </a:r>
            <a:endParaRPr lang="en-CA" dirty="0"/>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80B1914-5F33-4867-8A97-8C18E3B062FF}" type="datetime1">
              <a:rPr lang="en-US"/>
              <a:pPr>
                <a:defRPr/>
              </a:pPr>
              <a:t>7/7/2024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1833727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a:t>Click to edit Master title style</a:t>
            </a:r>
            <a:endParaRPr lang="en-CA"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C115F88-CFE1-4AB6-9946-46190107DECD}" type="datetime1">
              <a:rPr lang="en-US"/>
              <a:pPr>
                <a:defRPr/>
              </a:pPr>
              <a:t>7/7/2024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53100576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CA" dirty="0"/>
          </a:p>
        </p:txBody>
      </p:sp>
      <p:sp>
        <p:nvSpPr>
          <p:cNvPr id="3" name="Vertical Text Placeholder 2"/>
          <p:cNvSpPr>
            <a:spLocks noGrp="1"/>
          </p:cNvSpPr>
          <p:nvPr>
            <p:ph type="body" orient="vert" idx="1"/>
          </p:nvPr>
        </p:nvSpPr>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Rectangle 4"/>
          <p:cNvSpPr>
            <a:spLocks noGrp="1" noChangeArrowheads="1"/>
          </p:cNvSpPr>
          <p:nvPr>
            <p:ph type="dt" sz="half" idx="10"/>
          </p:nvPr>
        </p:nvSpPr>
        <p:spPr>
          <a:ln/>
        </p:spPr>
        <p:txBody>
          <a:bodyPr/>
          <a:lstStyle>
            <a:lvl1pPr>
              <a:defRPr/>
            </a:lvl1pPr>
          </a:lstStyle>
          <a:p>
            <a:pPr>
              <a:defRPr/>
            </a:pPr>
            <a:fld id="{61038E0B-BE60-49F6-AB33-F1054B168A23}" type="datetime1">
              <a:rPr lang="en-US"/>
              <a:pPr>
                <a:defRPr/>
              </a:pPr>
              <a:t>7/7/2024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99040225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dirty="0"/>
              <a:t>Click to edit Master title style</a:t>
            </a:r>
            <a:endParaRPr lang="en-CA" dirty="0"/>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Rectangle 4"/>
          <p:cNvSpPr>
            <a:spLocks noGrp="1" noChangeArrowheads="1"/>
          </p:cNvSpPr>
          <p:nvPr>
            <p:ph type="dt" sz="half" idx="10"/>
          </p:nvPr>
        </p:nvSpPr>
        <p:spPr>
          <a:ln/>
        </p:spPr>
        <p:txBody>
          <a:bodyPr/>
          <a:lstStyle>
            <a:lvl1pPr>
              <a:defRPr/>
            </a:lvl1pPr>
          </a:lstStyle>
          <a:p>
            <a:pPr>
              <a:defRPr/>
            </a:pPr>
            <a:fld id="{BEB51A32-5B7B-43DE-9E54-B2F8723A5B3D}" type="datetime1">
              <a:rPr lang="en-US"/>
              <a:pPr>
                <a:defRPr/>
              </a:pPr>
              <a:t>7/7/2024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239364457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D7DD9D-B6D9-4645-BDDB-36610F29E276}" type="slidenum">
              <a:rPr lang="en-US"/>
              <a:pPr>
                <a:defRPr/>
              </a:pPr>
              <a:t>‹#›</a:t>
            </a:fld>
            <a:endParaRPr lang="en-US"/>
          </a:p>
        </p:txBody>
      </p:sp>
    </p:spTree>
    <p:extLst>
      <p:ext uri="{BB962C8B-B14F-4D97-AF65-F5344CB8AC3E}">
        <p14:creationId xmlns:p14="http://schemas.microsoft.com/office/powerpoint/2010/main" val="41664421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C18E38-4299-469A-A43B-55AC34B84D67}" type="slidenum">
              <a:rPr lang="en-US"/>
              <a:pPr>
                <a:defRPr/>
              </a:pPr>
              <a:t>‹#›</a:t>
            </a:fld>
            <a:endParaRPr lang="en-US"/>
          </a:p>
        </p:txBody>
      </p:sp>
    </p:spTree>
    <p:extLst>
      <p:ext uri="{BB962C8B-B14F-4D97-AF65-F5344CB8AC3E}">
        <p14:creationId xmlns:p14="http://schemas.microsoft.com/office/powerpoint/2010/main" val="278300881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FBE49D5-029A-4B93-ABD8-CD391E37F02C}" type="slidenum">
              <a:rPr lang="en-US"/>
              <a:pPr>
                <a:defRPr/>
              </a:pPr>
              <a:t>‹#›</a:t>
            </a:fld>
            <a:endParaRPr lang="en-US"/>
          </a:p>
        </p:txBody>
      </p:sp>
    </p:spTree>
    <p:extLst>
      <p:ext uri="{BB962C8B-B14F-4D97-AF65-F5344CB8AC3E}">
        <p14:creationId xmlns:p14="http://schemas.microsoft.com/office/powerpoint/2010/main" val="31686634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F0AA8D4-5775-44E4-8243-4335AA0C0D82}" type="slidenum">
              <a:rPr lang="en-US"/>
              <a:pPr>
                <a:defRPr/>
              </a:pPr>
              <a:t>‹#›</a:t>
            </a:fld>
            <a:endParaRPr lang="en-US"/>
          </a:p>
        </p:txBody>
      </p:sp>
    </p:spTree>
    <p:extLst>
      <p:ext uri="{BB962C8B-B14F-4D97-AF65-F5344CB8AC3E}">
        <p14:creationId xmlns:p14="http://schemas.microsoft.com/office/powerpoint/2010/main" val="8021624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19994E7D-2601-4DC2-A979-FE40BDBFBBF0}" type="datetime1">
              <a:rPr lang="en-US"/>
              <a:pPr>
                <a:defRPr/>
              </a:pPr>
              <a:t>7/6/2024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0038973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E7B6CB1-7276-4A7B-88D1-5A94773FE2A6}" type="slidenum">
              <a:rPr lang="en-US"/>
              <a:pPr>
                <a:defRPr/>
              </a:pPr>
              <a:t>‹#›</a:t>
            </a:fld>
            <a:endParaRPr lang="en-US"/>
          </a:p>
        </p:txBody>
      </p:sp>
    </p:spTree>
    <p:extLst>
      <p:ext uri="{BB962C8B-B14F-4D97-AF65-F5344CB8AC3E}">
        <p14:creationId xmlns:p14="http://schemas.microsoft.com/office/powerpoint/2010/main" val="137667934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BBA461A-A2FB-45C8-8947-5BA4695A90C0}" type="slidenum">
              <a:rPr lang="en-US"/>
              <a:pPr>
                <a:defRPr/>
              </a:pPr>
              <a:t>‹#›</a:t>
            </a:fld>
            <a:endParaRPr lang="en-US"/>
          </a:p>
        </p:txBody>
      </p:sp>
    </p:spTree>
    <p:extLst>
      <p:ext uri="{BB962C8B-B14F-4D97-AF65-F5344CB8AC3E}">
        <p14:creationId xmlns:p14="http://schemas.microsoft.com/office/powerpoint/2010/main" val="113798269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7422EF1-7023-4905-8303-0958AE59430B}" type="slidenum">
              <a:rPr lang="en-US"/>
              <a:pPr>
                <a:defRPr/>
              </a:pPr>
              <a:t>‹#›</a:t>
            </a:fld>
            <a:endParaRPr lang="en-US"/>
          </a:p>
        </p:txBody>
      </p:sp>
    </p:spTree>
    <p:extLst>
      <p:ext uri="{BB962C8B-B14F-4D97-AF65-F5344CB8AC3E}">
        <p14:creationId xmlns:p14="http://schemas.microsoft.com/office/powerpoint/2010/main" val="232033257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8BE0393-18A9-48EE-B6EF-947CE71233AE}" type="slidenum">
              <a:rPr lang="en-US"/>
              <a:pPr>
                <a:defRPr/>
              </a:pPr>
              <a:t>‹#›</a:t>
            </a:fld>
            <a:endParaRPr lang="en-US"/>
          </a:p>
        </p:txBody>
      </p:sp>
    </p:spTree>
    <p:extLst>
      <p:ext uri="{BB962C8B-B14F-4D97-AF65-F5344CB8AC3E}">
        <p14:creationId xmlns:p14="http://schemas.microsoft.com/office/powerpoint/2010/main" val="219659285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C399690-04C2-4D2E-8D3A-D8AFF72C36F4}" type="slidenum">
              <a:rPr lang="en-US"/>
              <a:pPr>
                <a:defRPr/>
              </a:pPr>
              <a:t>‹#›</a:t>
            </a:fld>
            <a:endParaRPr lang="en-US"/>
          </a:p>
        </p:txBody>
      </p:sp>
    </p:spTree>
    <p:extLst>
      <p:ext uri="{BB962C8B-B14F-4D97-AF65-F5344CB8AC3E}">
        <p14:creationId xmlns:p14="http://schemas.microsoft.com/office/powerpoint/2010/main" val="193534269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1BD095-AEFB-4081-9E41-306AAFEC0233}" type="slidenum">
              <a:rPr lang="en-US"/>
              <a:pPr>
                <a:defRPr/>
              </a:pPr>
              <a:t>‹#›</a:t>
            </a:fld>
            <a:endParaRPr lang="en-US"/>
          </a:p>
        </p:txBody>
      </p:sp>
    </p:spTree>
    <p:extLst>
      <p:ext uri="{BB962C8B-B14F-4D97-AF65-F5344CB8AC3E}">
        <p14:creationId xmlns:p14="http://schemas.microsoft.com/office/powerpoint/2010/main" val="92194589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B80551-8A12-42F9-B7EF-27B926164065}" type="slidenum">
              <a:rPr lang="en-US"/>
              <a:pPr>
                <a:defRPr/>
              </a:pPr>
              <a:t>‹#›</a:t>
            </a:fld>
            <a:endParaRPr lang="en-US"/>
          </a:p>
        </p:txBody>
      </p:sp>
    </p:spTree>
    <p:extLst>
      <p:ext uri="{BB962C8B-B14F-4D97-AF65-F5344CB8AC3E}">
        <p14:creationId xmlns:p14="http://schemas.microsoft.com/office/powerpoint/2010/main" val="192701792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CA"/>
          </a:p>
        </p:txBody>
      </p:sp>
      <p:sp>
        <p:nvSpPr>
          <p:cNvPr id="3" name="Table Placeholder 2"/>
          <p:cNvSpPr>
            <a:spLocks noGrp="1"/>
          </p:cNvSpPr>
          <p:nvPr>
            <p:ph type="tbl" idx="1"/>
          </p:nvPr>
        </p:nvSpPr>
        <p:spPr>
          <a:xfrm>
            <a:off x="685800" y="1981200"/>
            <a:ext cx="7772400" cy="4114800"/>
          </a:xfrm>
        </p:spPr>
        <p:txBody>
          <a:bodyPr/>
          <a:lstStyle/>
          <a:p>
            <a:pPr lvl="0"/>
            <a:endParaRPr lang="en-CA"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CFB3DF6-E01C-4A3C-9B9D-89BEE9E4EDF6}" type="slidenum">
              <a:rPr lang="en-US"/>
              <a:pPr>
                <a:defRPr/>
              </a:pPr>
              <a:t>‹#›</a:t>
            </a:fld>
            <a:endParaRPr lang="en-US"/>
          </a:p>
        </p:txBody>
      </p:sp>
    </p:spTree>
    <p:extLst>
      <p:ext uri="{BB962C8B-B14F-4D97-AF65-F5344CB8AC3E}">
        <p14:creationId xmlns:p14="http://schemas.microsoft.com/office/powerpoint/2010/main" val="30679444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D760F9B2-2C2B-49CE-9721-8A418893D85E}" type="datetime1">
              <a:rPr lang="en-US"/>
              <a:pPr>
                <a:defRPr/>
              </a:pPr>
              <a:t>7/6/2024</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5923462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1FD81DEF-5627-4FB8-9846-7876646606A9}" type="datetime1">
              <a:rPr lang="en-US"/>
              <a:pPr>
                <a:defRPr/>
              </a:pPr>
              <a:t>7/6/2024</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5588032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AAC7E289-2EE8-4A6C-9BB1-BDC134F6F06B}" type="datetime1">
              <a:rPr lang="en-US"/>
              <a:pPr>
                <a:defRPr/>
              </a:pPr>
              <a:t>7/6/2024</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183213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96C0D799-81EE-4BFA-B788-50354156277C}" type="datetime1">
              <a:rPr lang="en-US"/>
              <a:pPr>
                <a:defRPr/>
              </a:pPr>
              <a:t>7/6/2024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86922164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B074EE1-2AF7-46BB-B78E-32538C9271DB}" type="datetime1">
              <a:rPr lang="en-US"/>
              <a:pPr>
                <a:defRPr/>
              </a:pPr>
              <a:t>7/6/2024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0110496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5" Type="http://schemas.openxmlformats.org/officeDocument/2006/relationships/theme" Target="../theme/theme2.xml"/><Relationship Id="rId4"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xml"/><Relationship Id="rId3" Type="http://schemas.openxmlformats.org/officeDocument/2006/relationships/slideLayout" Target="../slideLayouts/slideLayout18.xml"/><Relationship Id="rId7" Type="http://schemas.openxmlformats.org/officeDocument/2006/relationships/slideLayout" Target="../slideLayouts/slideLayout22.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5" Type="http://schemas.openxmlformats.org/officeDocument/2006/relationships/slideLayout" Target="../slideLayouts/slideLayout20.xml"/><Relationship Id="rId10" Type="http://schemas.openxmlformats.org/officeDocument/2006/relationships/theme" Target="../theme/theme3.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4.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5.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latin typeface="Times New Roman" pitchFamily="18" charset="0"/>
                <a:cs typeface="+mn-cs"/>
              </a:defRPr>
            </a:lvl1pPr>
          </a:lstStyle>
          <a:p>
            <a:pPr>
              <a:defRPr/>
            </a:pPr>
            <a:fld id="{768EDBDE-7BC4-45BF-8445-3495C3F0C894}" type="datetime1">
              <a:rPr lang="en-US"/>
              <a:pPr>
                <a:defRPr/>
              </a:pPr>
              <a:t>7/6/2024</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D0BEDCD-A305-4E47-B6D0-E608F18D276C}"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288130312"/>
      </p:ext>
    </p:extLst>
  </p:cSld>
  <p:clrMap bg1="dk2" tx1="lt1" bg2="dk1"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50"/>
            </a:lvl1pPr>
          </a:lstStyle>
          <a:p>
            <a:pPr algn="r" fontAlgn="base">
              <a:spcBef>
                <a:spcPct val="0"/>
              </a:spcBef>
              <a:spcAft>
                <a:spcPct val="0"/>
              </a:spcAft>
              <a:defRPr/>
            </a:pPr>
            <a:fld id="{6D0BEDCD-A305-4E47-B6D0-E608F18D276C}" type="slidenum">
              <a:rPr lang="en-CA" smtClean="0">
                <a:solidFill>
                  <a:srgbClr val="FFFFFF"/>
                </a:solidFill>
              </a:rPr>
              <a:pPr algn="r" fontAlgn="base">
                <a:spcBef>
                  <a:spcPct val="0"/>
                </a:spcBef>
                <a:spcAft>
                  <a:spcPct val="0"/>
                </a:spcAft>
                <a:defRPr/>
              </a:pPr>
              <a:t>‹#›</a:t>
            </a:fld>
            <a:endParaRPr lang="en-CA">
              <a:solidFill>
                <a:srgbClr val="FFFFFF"/>
              </a:solidFill>
            </a:endParaRPr>
          </a:p>
        </p:txBody>
      </p:sp>
    </p:spTree>
    <p:extLst>
      <p:ext uri="{BB962C8B-B14F-4D97-AF65-F5344CB8AC3E}">
        <p14:creationId xmlns:p14="http://schemas.microsoft.com/office/powerpoint/2010/main" val="2853020441"/>
      </p:ext>
    </p:extLst>
  </p:cSld>
  <p:clrMap bg1="dk2" tx1="lt1" bg2="dk1" tx2="lt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Lst>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Times New Roman" pitchFamily="18" charset="0"/>
        </a:defRPr>
      </a:lvl2pPr>
      <a:lvl3pPr algn="ctr" rtl="0" eaLnBrk="0" fontAlgn="base" hangingPunct="0">
        <a:spcBef>
          <a:spcPct val="0"/>
        </a:spcBef>
        <a:spcAft>
          <a:spcPct val="0"/>
        </a:spcAft>
        <a:defRPr sz="3300">
          <a:solidFill>
            <a:schemeClr val="tx2"/>
          </a:solidFill>
          <a:latin typeface="Times New Roman" pitchFamily="18" charset="0"/>
        </a:defRPr>
      </a:lvl3pPr>
      <a:lvl4pPr algn="ctr" rtl="0" eaLnBrk="0" fontAlgn="base" hangingPunct="0">
        <a:spcBef>
          <a:spcPct val="0"/>
        </a:spcBef>
        <a:spcAft>
          <a:spcPct val="0"/>
        </a:spcAft>
        <a:defRPr sz="3300">
          <a:solidFill>
            <a:schemeClr val="tx2"/>
          </a:solidFill>
          <a:latin typeface="Times New Roman" pitchFamily="18" charset="0"/>
        </a:defRPr>
      </a:lvl4pPr>
      <a:lvl5pPr algn="ctr" rtl="0" eaLnBrk="0" fontAlgn="base" hangingPunct="0">
        <a:spcBef>
          <a:spcPct val="0"/>
        </a:spcBef>
        <a:spcAft>
          <a:spcPct val="0"/>
        </a:spcAft>
        <a:defRPr sz="3300">
          <a:solidFill>
            <a:schemeClr val="tx2"/>
          </a:solidFill>
          <a:latin typeface="Times New Roman" pitchFamily="18" charset="0"/>
        </a:defRPr>
      </a:lvl5pPr>
      <a:lvl6pPr marL="342900" algn="ctr" rtl="0" fontAlgn="base">
        <a:spcBef>
          <a:spcPct val="0"/>
        </a:spcBef>
        <a:spcAft>
          <a:spcPct val="0"/>
        </a:spcAft>
        <a:defRPr sz="3300">
          <a:solidFill>
            <a:schemeClr val="tx2"/>
          </a:solidFill>
          <a:latin typeface="Times New Roman" pitchFamily="18" charset="0"/>
        </a:defRPr>
      </a:lvl6pPr>
      <a:lvl7pPr marL="685800" algn="ctr" rtl="0" fontAlgn="base">
        <a:spcBef>
          <a:spcPct val="0"/>
        </a:spcBef>
        <a:spcAft>
          <a:spcPct val="0"/>
        </a:spcAft>
        <a:defRPr sz="3300">
          <a:solidFill>
            <a:schemeClr val="tx2"/>
          </a:solidFill>
          <a:latin typeface="Times New Roman" pitchFamily="18" charset="0"/>
        </a:defRPr>
      </a:lvl7pPr>
      <a:lvl8pPr marL="1028700" algn="ctr" rtl="0" fontAlgn="base">
        <a:spcBef>
          <a:spcPct val="0"/>
        </a:spcBef>
        <a:spcAft>
          <a:spcPct val="0"/>
        </a:spcAft>
        <a:defRPr sz="3300">
          <a:solidFill>
            <a:schemeClr val="tx2"/>
          </a:solidFill>
          <a:latin typeface="Times New Roman" pitchFamily="18" charset="0"/>
        </a:defRPr>
      </a:lvl8pPr>
      <a:lvl9pPr marL="1371600" algn="ctr" rtl="0" fontAlgn="base">
        <a:spcBef>
          <a:spcPct val="0"/>
        </a:spcBef>
        <a:spcAft>
          <a:spcPct val="0"/>
        </a:spcAft>
        <a:defRPr sz="3300">
          <a:solidFill>
            <a:schemeClr val="tx2"/>
          </a:solidFill>
          <a:latin typeface="Times New Roman" pitchFamily="18" charset="0"/>
        </a:defRPr>
      </a:lvl9pPr>
    </p:titleStyle>
    <p:bodyStyle>
      <a:lvl1pPr marL="257175" indent="-257175" algn="l" rtl="0" eaLnBrk="0" fontAlgn="base" hangingPunct="0">
        <a:spcBef>
          <a:spcPct val="20000"/>
        </a:spcBef>
        <a:spcAft>
          <a:spcPct val="0"/>
        </a:spcAft>
        <a:buChar char="•"/>
        <a:defRPr sz="21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2100">
          <a:solidFill>
            <a:schemeClr val="tx1"/>
          </a:solidFill>
          <a:latin typeface="+mn-lt"/>
        </a:defRPr>
      </a:lvl3pPr>
      <a:lvl4pPr marL="1200150" indent="-171450" algn="l" rtl="0" eaLnBrk="0" fontAlgn="base" hangingPunct="0">
        <a:spcBef>
          <a:spcPct val="20000"/>
        </a:spcBef>
        <a:spcAft>
          <a:spcPct val="0"/>
        </a:spcAft>
        <a:buChar char="–"/>
        <a:defRPr sz="2100">
          <a:solidFill>
            <a:schemeClr val="tx1"/>
          </a:solidFill>
          <a:latin typeface="+mn-lt"/>
        </a:defRPr>
      </a:lvl4pPr>
      <a:lvl5pPr marL="1543050" indent="-171450" algn="l" rtl="0" eaLnBrk="0" fontAlgn="base" hangingPunct="0">
        <a:spcBef>
          <a:spcPct val="20000"/>
        </a:spcBef>
        <a:spcAft>
          <a:spcPct val="0"/>
        </a:spcAft>
        <a:buChar char="»"/>
        <a:defRPr sz="21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cs typeface="+mn-cs"/>
              </a:defRPr>
            </a:lvl1pPr>
          </a:lstStyle>
          <a:p>
            <a:pPr>
              <a:defRPr/>
            </a:pPr>
            <a:fld id="{F6D6CA80-F1E2-416E-80E2-0BAF9679C7E7}" type="datetime1">
              <a:rPr lang="en-US"/>
              <a:pPr>
                <a:defRPr/>
              </a:pPr>
              <a:t>7/7/2024</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1342696460"/>
      </p:ext>
    </p:extLst>
  </p:cSld>
  <p:clrMap bg1="dk2" tx1="lt1" bg2="dk1" tx2="lt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ea typeface="+mj-ea"/>
          <a:cs typeface="Times New Roman" pitchFamily="18" charset="0"/>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Times New Roman" pitchFamily="18" charset="0"/>
          <a:ea typeface="+mn-ea"/>
          <a:cs typeface="Times New Roman" pitchFamily="18" charset="0"/>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Times New Roman" pitchFamily="18" charset="0"/>
          <a:cs typeface="Times New Roman" pitchFamily="18"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Times New Roman" pitchFamily="18" charset="0"/>
          <a:cs typeface="Times New Roman" pitchFamily="18"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Times New Roman" pitchFamily="18" charset="0"/>
          <a:cs typeface="Times New Roman" pitchFamily="18"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Times New Roman" pitchFamily="18" charset="0"/>
          <a:cs typeface="Times New Roman" pitchFamily="18"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i="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i="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i="0">
                <a:cs typeface="+mn-cs"/>
              </a:defRPr>
            </a:lvl1pPr>
          </a:lstStyle>
          <a:p>
            <a:pPr>
              <a:defRPr/>
            </a:pPr>
            <a:fld id="{8F87D25D-A943-407F-A1F1-2025FC01CBE6}" type="slidenum">
              <a:rPr lang="en-US"/>
              <a:pPr>
                <a:defRPr/>
              </a:pPr>
              <a:t>‹#›</a:t>
            </a:fld>
            <a:endParaRPr lang="en-US"/>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i="1">
                <a:solidFill>
                  <a:schemeClr val="tx1"/>
                </a:solidFill>
                <a:latin typeface="Times New Roman" pitchFamily="18" charset="0"/>
              </a:defRPr>
            </a:lvl1pPr>
            <a:lvl2pPr marL="742950" indent="-285750" eaLnBrk="0" hangingPunct="0">
              <a:defRPr sz="2800" i="1">
                <a:solidFill>
                  <a:schemeClr val="tx1"/>
                </a:solidFill>
                <a:latin typeface="Times New Roman" pitchFamily="18" charset="0"/>
              </a:defRPr>
            </a:lvl2pPr>
            <a:lvl3pPr marL="1143000" indent="-228600" eaLnBrk="0" hangingPunct="0">
              <a:defRPr sz="2800" i="1">
                <a:solidFill>
                  <a:schemeClr val="tx1"/>
                </a:solidFill>
                <a:latin typeface="Times New Roman" pitchFamily="18" charset="0"/>
              </a:defRPr>
            </a:lvl3pPr>
            <a:lvl4pPr marL="1600200" indent="-228600" eaLnBrk="0" hangingPunct="0">
              <a:defRPr sz="2800" i="1">
                <a:solidFill>
                  <a:schemeClr val="tx1"/>
                </a:solidFill>
                <a:latin typeface="Times New Roman" pitchFamily="18" charset="0"/>
              </a:defRPr>
            </a:lvl4pPr>
            <a:lvl5pPr marL="2057400" indent="-228600" eaLnBrk="0" hangingPunct="0">
              <a:defRPr sz="2800" i="1">
                <a:solidFill>
                  <a:schemeClr val="tx1"/>
                </a:solidFill>
                <a:latin typeface="Times New Roman" pitchFamily="18" charset="0"/>
              </a:defRPr>
            </a:lvl5pPr>
            <a:lvl6pPr marL="2514600" indent="-228600" algn="ctr" eaLnBrk="0" fontAlgn="base" hangingPunct="0">
              <a:spcBef>
                <a:spcPct val="0"/>
              </a:spcBef>
              <a:spcAft>
                <a:spcPct val="0"/>
              </a:spcAft>
              <a:defRPr sz="2800" i="1">
                <a:solidFill>
                  <a:schemeClr val="tx1"/>
                </a:solidFill>
                <a:latin typeface="Times New Roman" pitchFamily="18" charset="0"/>
              </a:defRPr>
            </a:lvl6pPr>
            <a:lvl7pPr marL="2971800" indent="-228600" algn="ctr" eaLnBrk="0" fontAlgn="base" hangingPunct="0">
              <a:spcBef>
                <a:spcPct val="0"/>
              </a:spcBef>
              <a:spcAft>
                <a:spcPct val="0"/>
              </a:spcAft>
              <a:defRPr sz="2800" i="1">
                <a:solidFill>
                  <a:schemeClr val="tx1"/>
                </a:solidFill>
                <a:latin typeface="Times New Roman" pitchFamily="18" charset="0"/>
              </a:defRPr>
            </a:lvl7pPr>
            <a:lvl8pPr marL="3429000" indent="-228600" algn="ctr" eaLnBrk="0" fontAlgn="base" hangingPunct="0">
              <a:spcBef>
                <a:spcPct val="0"/>
              </a:spcBef>
              <a:spcAft>
                <a:spcPct val="0"/>
              </a:spcAft>
              <a:defRPr sz="2800" i="1">
                <a:solidFill>
                  <a:schemeClr val="tx1"/>
                </a:solidFill>
                <a:latin typeface="Times New Roman" pitchFamily="18" charset="0"/>
              </a:defRPr>
            </a:lvl8pPr>
            <a:lvl9pPr marL="3886200" indent="-228600" algn="ctr" eaLnBrk="0" fontAlgn="base" hangingPunct="0">
              <a:spcBef>
                <a:spcPct val="0"/>
              </a:spcBef>
              <a:spcAft>
                <a:spcPct val="0"/>
              </a:spcAft>
              <a:defRPr sz="2800" i="1">
                <a:solidFill>
                  <a:schemeClr val="tx1"/>
                </a:solidFill>
                <a:latin typeface="Times New Roman" pitchFamily="18" charset="0"/>
              </a:defRPr>
            </a:lvl9pPr>
          </a:lstStyle>
          <a:p>
            <a:pPr algn="r" eaLnBrk="1" hangingPunct="1">
              <a:defRPr/>
            </a:pPr>
            <a:fld id="{08556D03-AE96-4B8C-94BD-341FDF0320DE}" type="slidenum">
              <a:rPr lang="en-CA" altLang="en-US" sz="1400" i="0" smtClean="0">
                <a:cs typeface="+mn-cs"/>
              </a:rPr>
              <a:pPr algn="r" eaLnBrk="1" hangingPunct="1">
                <a:defRPr/>
              </a:pPr>
              <a:t>‹#›</a:t>
            </a:fld>
            <a:endParaRPr lang="en-CA" altLang="en-US" sz="1400" i="0">
              <a:cs typeface="+mn-cs"/>
            </a:endParaRPr>
          </a:p>
        </p:txBody>
      </p:sp>
    </p:spTree>
    <p:extLst>
      <p:ext uri="{BB962C8B-B14F-4D97-AF65-F5344CB8AC3E}">
        <p14:creationId xmlns:p14="http://schemas.microsoft.com/office/powerpoint/2010/main" val="1159213321"/>
      </p:ext>
    </p:extLst>
  </p:cSld>
  <p:clrMap bg1="dk2" tx1="lt1" bg2="dk1"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52.xml"/><Relationship Id="rId18" Type="http://schemas.openxmlformats.org/officeDocument/2006/relationships/slide" Target="slide131.xml"/><Relationship Id="rId3" Type="http://schemas.openxmlformats.org/officeDocument/2006/relationships/image" Target="../media/image1.wmf"/><Relationship Id="rId21" Type="http://schemas.openxmlformats.org/officeDocument/2006/relationships/slide" Target="slide67.xml"/><Relationship Id="rId7" Type="http://schemas.openxmlformats.org/officeDocument/2006/relationships/slide" Target="slide15.xml"/><Relationship Id="rId12" Type="http://schemas.openxmlformats.org/officeDocument/2006/relationships/slide" Target="slide77.xml"/><Relationship Id="rId17" Type="http://schemas.openxmlformats.org/officeDocument/2006/relationships/slide" Target="slide62.xml"/><Relationship Id="rId25" Type="http://schemas.openxmlformats.org/officeDocument/2006/relationships/slide" Target="slide179.xml"/><Relationship Id="rId2" Type="http://schemas.openxmlformats.org/officeDocument/2006/relationships/oleObject" Target="../embeddings/oleObject1.bin"/><Relationship Id="rId16" Type="http://schemas.openxmlformats.org/officeDocument/2006/relationships/slide" Target="slide58.xml"/><Relationship Id="rId20" Type="http://schemas.openxmlformats.org/officeDocument/2006/relationships/slide" Target="slide158.xm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47.xml"/><Relationship Id="rId24" Type="http://schemas.openxmlformats.org/officeDocument/2006/relationships/slide" Target="slide71.xml"/><Relationship Id="rId5" Type="http://schemas.openxmlformats.org/officeDocument/2006/relationships/slide" Target="slide9.xml"/><Relationship Id="rId15" Type="http://schemas.openxmlformats.org/officeDocument/2006/relationships/slide" Target="slide111.xml"/><Relationship Id="rId23" Type="http://schemas.openxmlformats.org/officeDocument/2006/relationships/slide" Target="slide177.xml"/><Relationship Id="rId10" Type="http://schemas.openxmlformats.org/officeDocument/2006/relationships/slide" Target="slide45.xml"/><Relationship Id="rId19" Type="http://schemas.openxmlformats.org/officeDocument/2006/relationships/slide" Target="slide65.xml"/><Relationship Id="rId4" Type="http://schemas.openxmlformats.org/officeDocument/2006/relationships/slide" Target="slide2.xml"/><Relationship Id="rId9" Type="http://schemas.openxmlformats.org/officeDocument/2006/relationships/slide" Target="slide23.xml"/><Relationship Id="rId14" Type="http://schemas.openxmlformats.org/officeDocument/2006/relationships/slide" Target="slide55.xml"/><Relationship Id="rId22" Type="http://schemas.openxmlformats.org/officeDocument/2006/relationships/slide" Target="slide16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7.png"/><Relationship Id="rId1" Type="http://schemas.openxmlformats.org/officeDocument/2006/relationships/slideLayout" Target="../slideLayouts/slideLayout37.xml"/></Relationships>
</file>

<file path=ppt/slides/_rels/slide10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0.xml"/><Relationship Id="rId1" Type="http://schemas.openxmlformats.org/officeDocument/2006/relationships/slideLayout" Target="../slideLayouts/slideLayout37.xml"/><Relationship Id="rId4" Type="http://schemas.openxmlformats.org/officeDocument/2006/relationships/image" Target="../media/image41.png"/></Relationships>
</file>

<file path=ppt/slides/_rels/slide10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8.png"/><Relationship Id="rId1" Type="http://schemas.openxmlformats.org/officeDocument/2006/relationships/slideLayout" Target="../slideLayouts/slideLayout37.xml"/></Relationships>
</file>

<file path=ppt/slides/_rels/slide10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1.xml"/><Relationship Id="rId1" Type="http://schemas.openxmlformats.org/officeDocument/2006/relationships/slideLayout" Target="../slideLayouts/slideLayout37.xml"/><Relationship Id="rId4" Type="http://schemas.openxmlformats.org/officeDocument/2006/relationships/image" Target="../media/image41.png"/></Relationships>
</file>

<file path=ppt/slides/_rels/slide10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8.png"/><Relationship Id="rId1" Type="http://schemas.openxmlformats.org/officeDocument/2006/relationships/slideLayout" Target="../slideLayouts/slideLayout37.xml"/></Relationships>
</file>

<file path=ppt/slides/_rels/slide10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38.png"/><Relationship Id="rId1" Type="http://schemas.openxmlformats.org/officeDocument/2006/relationships/slideLayout" Target="../slideLayouts/slideLayout37.xml"/></Relationships>
</file>

<file path=ppt/slides/_rels/slide10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38.png"/><Relationship Id="rId1" Type="http://schemas.openxmlformats.org/officeDocument/2006/relationships/slideLayout" Target="../slideLayouts/slideLayout37.xml"/></Relationships>
</file>

<file path=ppt/slides/_rels/slide10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38.png"/><Relationship Id="rId1" Type="http://schemas.openxmlformats.org/officeDocument/2006/relationships/slideLayout" Target="../slideLayouts/slideLayout37.xml"/></Relationships>
</file>

<file path=ppt/slides/_rels/slide1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oleObject" Target="../embeddings/oleObject3.bin"/><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oleObject" Target="../embeddings/oleObject4.bin"/><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oleObject" Target="../embeddings/oleObject5.bin"/><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8.xml"/><Relationship Id="rId1" Type="http://schemas.openxmlformats.org/officeDocument/2006/relationships/slideLayout" Target="../slideLayouts/slideLayout7.xml"/><Relationship Id="rId4" Type="http://schemas.openxmlformats.org/officeDocument/2006/relationships/image" Target="../media/image52.png"/></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Layout" Target="../slideLayouts/slideLayout6.xml"/><Relationship Id="rId4" Type="http://schemas.openxmlformats.org/officeDocument/2006/relationships/image" Target="../media/image10.png"/></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notesSlide" Target="../notesSlides/notesSlide84.xml"/><Relationship Id="rId1" Type="http://schemas.openxmlformats.org/officeDocument/2006/relationships/slideLayout" Target="../slideLayouts/slideLayout17.xml"/></Relationships>
</file>

<file path=ppt/slides/_rels/slide197.xml.rels><?xml version="1.0" encoding="UTF-8" standalone="yes"?>
<Relationships xmlns="http://schemas.openxmlformats.org/package/2006/relationships"><Relationship Id="rId2" Type="http://schemas.openxmlformats.org/officeDocument/2006/relationships/image" Target="../media/image13.wmf"/><Relationship Id="rId1" Type="http://schemas.openxmlformats.org/officeDocument/2006/relationships/slideLayout" Target="../slideLayouts/slideLayout24.xml"/></Relationships>
</file>

<file path=ppt/slides/_rels/slide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wmf"/><Relationship Id="rId1" Type="http://schemas.openxmlformats.org/officeDocument/2006/relationships/slideLayout" Target="../slideLayouts/slideLayout24.xml"/></Relationships>
</file>

<file path=ppt/slides/_rels/slide1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wmf"/><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Layout" Target="../slideLayouts/slideLayout6.xml"/><Relationship Id="rId4" Type="http://schemas.openxmlformats.org/officeDocument/2006/relationships/image" Target="../media/image10.png"/></Relationships>
</file>

<file path=ppt/slides/_rels/slide2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wmf"/><Relationship Id="rId1" Type="http://schemas.openxmlformats.org/officeDocument/2006/relationships/slideLayout" Target="../slideLayouts/slideLayout2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2.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4.xml"/></Relationships>
</file>

<file path=ppt/slides/_rels/slide203.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notesSlide" Target="../notesSlides/notesSlide26.xml"/><Relationship Id="rId1" Type="http://schemas.openxmlformats.org/officeDocument/2006/relationships/slideLayout" Target="../slideLayouts/slideLayout13.xml"/><Relationship Id="rId5" Type="http://schemas.openxmlformats.org/officeDocument/2006/relationships/image" Target="../media/image15.jpeg"/><Relationship Id="rId4" Type="http://schemas.openxmlformats.org/officeDocument/2006/relationships/image" Target="../media/image14.jpe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slide" Target="slide77.xml"/></Relationships>
</file>

<file path=ppt/slides/_rels/slide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20.jpeg"/><Relationship Id="rId4" Type="http://schemas.openxmlformats.org/officeDocument/2006/relationships/image" Target="../media/image19.png"/></Relationships>
</file>

<file path=ppt/slides/_rels/slide6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6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oleObject" Target="../embeddings/oleObject2.bin"/><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8" Type="http://schemas.openxmlformats.org/officeDocument/2006/relationships/slide" Target="slide91.xml"/><Relationship Id="rId13" Type="http://schemas.openxmlformats.org/officeDocument/2006/relationships/image" Target="../media/image27.jpeg"/><Relationship Id="rId3" Type="http://schemas.openxmlformats.org/officeDocument/2006/relationships/slide" Target="slide20.xml"/><Relationship Id="rId7" Type="http://schemas.openxmlformats.org/officeDocument/2006/relationships/slide" Target="slide85.xml"/><Relationship Id="rId12" Type="http://schemas.openxmlformats.org/officeDocument/2006/relationships/image" Target="../media/image26.jpeg"/><Relationship Id="rId2" Type="http://schemas.openxmlformats.org/officeDocument/2006/relationships/slide" Target="slide10.xml"/><Relationship Id="rId1" Type="http://schemas.openxmlformats.org/officeDocument/2006/relationships/slideLayout" Target="../slideLayouts/slideLayout25.xml"/><Relationship Id="rId6" Type="http://schemas.openxmlformats.org/officeDocument/2006/relationships/slide" Target="slide70.xml"/><Relationship Id="rId11" Type="http://schemas.openxmlformats.org/officeDocument/2006/relationships/slide" Target="slide104.xml"/><Relationship Id="rId5" Type="http://schemas.openxmlformats.org/officeDocument/2006/relationships/slide" Target="slide52.xml"/><Relationship Id="rId10" Type="http://schemas.openxmlformats.org/officeDocument/2006/relationships/slide" Target="slide96.xml"/><Relationship Id="rId4" Type="http://schemas.openxmlformats.org/officeDocument/2006/relationships/slide" Target="slide33.xml"/><Relationship Id="rId9" Type="http://schemas.openxmlformats.org/officeDocument/2006/relationships/slide" Target="slide95.xml"/><Relationship Id="rId14" Type="http://schemas.openxmlformats.org/officeDocument/2006/relationships/image" Target="../media/image28.png"/></Relationships>
</file>

<file path=ppt/slides/_rels/slide7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13.wmf"/><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2.xml"/><Relationship Id="rId5" Type="http://schemas.openxmlformats.org/officeDocument/2006/relationships/image" Target="../media/image31.png"/><Relationship Id="rId4" Type="http://schemas.openxmlformats.org/officeDocument/2006/relationships/image" Target="../media/image30.png"/></Relationships>
</file>

<file path=ppt/slides/_rels/slide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3.wmf"/></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Layout" Target="../slideLayouts/slideLayout6.xml"/><Relationship Id="rId4" Type="http://schemas.openxmlformats.org/officeDocument/2006/relationships/image" Target="../media/image10.png"/></Relationships>
</file>

<file path=ppt/slides/_rels/slide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8" Type="http://schemas.openxmlformats.org/officeDocument/2006/relationships/image" Target="../media/image20.jpeg"/><Relationship Id="rId3" Type="http://schemas.openxmlformats.org/officeDocument/2006/relationships/image" Target="../media/image32.wmf"/><Relationship Id="rId7" Type="http://schemas.openxmlformats.org/officeDocument/2006/relationships/image" Target="../media/image35.jpeg"/><Relationship Id="rId2" Type="http://schemas.openxmlformats.org/officeDocument/2006/relationships/notesSlide" Target="../notesSlides/notesSlide45.xml"/><Relationship Id="rId1" Type="http://schemas.openxmlformats.org/officeDocument/2006/relationships/slideLayout" Target="../slideLayouts/slideLayout7.xml"/><Relationship Id="rId6" Type="http://schemas.openxmlformats.org/officeDocument/2006/relationships/image" Target="../media/image34.wmf"/><Relationship Id="rId5" Type="http://schemas.openxmlformats.org/officeDocument/2006/relationships/image" Target="../media/image14.jpeg"/><Relationship Id="rId4" Type="http://schemas.openxmlformats.org/officeDocument/2006/relationships/image" Target="../media/image33.png"/><Relationship Id="rId9" Type="http://schemas.openxmlformats.org/officeDocument/2006/relationships/image" Target="../media/image15.jpe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37.xml"/></Relationships>
</file>

<file path=ppt/slides/_rels/slide9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9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37.xml"/></Relationships>
</file>

<file path=ppt/slides/_rels/slide9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8.xml"/><Relationship Id="rId1" Type="http://schemas.openxmlformats.org/officeDocument/2006/relationships/slideLayout" Target="../slideLayouts/slideLayout37.xml"/><Relationship Id="rId4" Type="http://schemas.openxmlformats.org/officeDocument/2006/relationships/image" Target="../media/image39.png"/></Relationships>
</file>

<file path=ppt/slides/_rels/slide9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6.png"/><Relationship Id="rId1" Type="http://schemas.openxmlformats.org/officeDocument/2006/relationships/slideLayout" Target="../slideLayouts/slideLayout37.xml"/></Relationships>
</file>

<file path=ppt/slides/_rels/slide9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37.xml"/></Relationships>
</file>

<file path=ppt/slides/_rels/slide9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6.png"/><Relationship Id="rId1" Type="http://schemas.openxmlformats.org/officeDocument/2006/relationships/slideLayout" Target="../slideLayouts/slideLayout37.xml"/></Relationships>
</file>

<file path=ppt/slides/_rels/slide9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9.xml"/><Relationship Id="rId1" Type="http://schemas.openxmlformats.org/officeDocument/2006/relationships/slideLayout" Target="../slideLayouts/slideLayout37.xml"/><Relationship Id="rId4" Type="http://schemas.openxmlformats.org/officeDocument/2006/relationships/image" Target="../media/image4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3"/>
          <p:cNvSpPr>
            <a:spLocks noGrp="1" noChangeArrowheads="1"/>
          </p:cNvSpPr>
          <p:nvPr>
            <p:ph type="subTitle" idx="1"/>
          </p:nvPr>
        </p:nvSpPr>
        <p:spPr>
          <a:xfrm>
            <a:off x="-1600200" y="6019800"/>
            <a:ext cx="6400800" cy="1752600"/>
          </a:xfrm>
        </p:spPr>
        <p:txBody>
          <a:bodyPr/>
          <a:lstStyle/>
          <a:p>
            <a:pPr>
              <a:defRPr/>
            </a:pPr>
            <a:r>
              <a:rPr lang="en-US" sz="2400" b="1" dirty="0">
                <a:solidFill>
                  <a:schemeClr val="tx2"/>
                </a:solidFill>
              </a:rPr>
              <a:t>Jeff Edmonds</a:t>
            </a:r>
          </a:p>
          <a:p>
            <a:pPr>
              <a:defRPr/>
            </a:pPr>
            <a:r>
              <a:rPr lang="en-US" sz="2400" b="1" dirty="0">
                <a:solidFill>
                  <a:schemeClr val="tx2"/>
                </a:solidFill>
              </a:rPr>
              <a:t>York University</a:t>
            </a:r>
            <a:endParaRPr lang="en-US" sz="2400" dirty="0">
              <a:solidFill>
                <a:schemeClr val="accent2"/>
              </a:solidFill>
            </a:endParaRPr>
          </a:p>
          <a:p>
            <a:pPr>
              <a:defRPr/>
            </a:pPr>
            <a:endParaRPr lang="en-US" dirty="0">
              <a:solidFill>
                <a:schemeClr val="accent2"/>
              </a:solidFill>
            </a:endParaRPr>
          </a:p>
          <a:p>
            <a:pPr>
              <a:defRPr/>
            </a:pPr>
            <a:endParaRPr lang="en-US" dirty="0"/>
          </a:p>
        </p:txBody>
      </p:sp>
      <p:graphicFrame>
        <p:nvGraphicFramePr>
          <p:cNvPr id="2051"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name="Equation" r:id="rId2" imgW="114151" imgH="215619" progId="Equation.3">
                  <p:embed/>
                </p:oleObj>
              </mc:Choice>
              <mc:Fallback>
                <p:oleObj name="Equation" r:id="rId2" imgW="114151" imgH="215619" progId="Equation.3">
                  <p:embed/>
                  <p:pic>
                    <p:nvPicPr>
                      <p:cNvPr id="0"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52" name="Text Box 5"/>
          <p:cNvSpPr txBox="1">
            <a:spLocks noChangeArrowheads="1"/>
          </p:cNvSpPr>
          <p:nvPr/>
        </p:nvSpPr>
        <p:spPr bwMode="auto">
          <a:xfrm>
            <a:off x="7152125" y="6169971"/>
            <a:ext cx="2277188"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dirty="0">
                <a:solidFill>
                  <a:schemeClr val="accent2"/>
                </a:solidFill>
              </a:rPr>
              <a:t>COSC 2001</a:t>
            </a:r>
            <a:endParaRPr lang="en-US" altLang="en-US" sz="2400" dirty="0">
              <a:solidFill>
                <a:schemeClr val="accent2"/>
              </a:solidFill>
              <a:latin typeface="Arial Rounded MT Bold" pitchFamily="34" charset="0"/>
            </a:endParaRPr>
          </a:p>
        </p:txBody>
      </p:sp>
      <p:sp>
        <p:nvSpPr>
          <p:cNvPr id="575494" name="Text Box 6"/>
          <p:cNvSpPr txBox="1">
            <a:spLocks noChangeArrowheads="1"/>
          </p:cNvSpPr>
          <p:nvPr/>
        </p:nvSpPr>
        <p:spPr bwMode="auto">
          <a:xfrm>
            <a:off x="7297738" y="6478588"/>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a:solidFill>
                  <a:schemeClr val="accent2"/>
                </a:solidFill>
                <a:effectLst>
                  <a:outerShdw blurRad="38100" dist="38100" dir="2700000" algn="tl">
                    <a:srgbClr val="000000"/>
                  </a:outerShdw>
                </a:effectLst>
                <a:latin typeface="Comic Sans MS" pitchFamily="66" charset="0"/>
                <a:cs typeface="+mn-cs"/>
              </a:rPr>
              <a:t>Lecture</a:t>
            </a:r>
            <a:r>
              <a:rPr lang="en-US" sz="2400">
                <a:solidFill>
                  <a:schemeClr val="accent2"/>
                </a:solidFill>
                <a:effectLst>
                  <a:outerShdw blurRad="38100" dist="38100" dir="2700000" algn="tl">
                    <a:srgbClr val="000000"/>
                  </a:outerShdw>
                </a:effectLst>
                <a:latin typeface="Comic Sans MS" pitchFamily="66" charset="0"/>
                <a:cs typeface="+mn-cs"/>
              </a:rPr>
              <a:t> </a:t>
            </a:r>
            <a:r>
              <a:rPr lang="en-US" sz="2400" b="1" dirty="0">
                <a:solidFill>
                  <a:schemeClr val="accent2"/>
                </a:solidFill>
                <a:effectLst>
                  <a:outerShdw blurRad="38100" dist="38100" dir="2700000" algn="tl">
                    <a:srgbClr val="000000"/>
                  </a:outerShdw>
                </a:effectLst>
                <a:latin typeface="Comic Sans MS" pitchFamily="66" charset="0"/>
                <a:cs typeface="+mn-cs"/>
              </a:rPr>
              <a:t>5</a:t>
            </a:r>
            <a:endParaRPr lang="en-US" sz="2400" dirty="0">
              <a:solidFill>
                <a:schemeClr val="accent2"/>
              </a:solidFill>
              <a:effectLst>
                <a:outerShdw blurRad="38100" dist="38100" dir="2700000" algn="tl">
                  <a:srgbClr val="000000"/>
                </a:outerShdw>
              </a:effectLst>
              <a:latin typeface="Comic Sans MS" pitchFamily="66" charset="0"/>
              <a:cs typeface="+mn-cs"/>
            </a:endParaRPr>
          </a:p>
        </p:txBody>
      </p:sp>
      <p:sp>
        <p:nvSpPr>
          <p:cNvPr id="2054" name="WordArt 7"/>
          <p:cNvSpPr>
            <a:spLocks noChangeArrowheads="1" noChangeShapeType="1" noTextEdit="1"/>
          </p:cNvSpPr>
          <p:nvPr/>
        </p:nvSpPr>
        <p:spPr bwMode="auto">
          <a:xfrm>
            <a:off x="457200" y="76200"/>
            <a:ext cx="8305800" cy="533400"/>
          </a:xfrm>
          <a:prstGeom prst="rect">
            <a:avLst/>
          </a:prstGeom>
        </p:spPr>
        <p:txBody>
          <a:bodyPr wrap="none" fromWordArt="1">
            <a:prstTxWarp prst="textPlain">
              <a:avLst>
                <a:gd name="adj" fmla="val 50000"/>
              </a:avLst>
            </a:prstTxWarp>
          </a:bodyPr>
          <a:lstStyle/>
          <a:p>
            <a:pPr algn="ctr"/>
            <a:r>
              <a:rPr lang="en-US" sz="3600"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2001 Context Free Grammars</a:t>
            </a:r>
          </a:p>
        </p:txBody>
      </p:sp>
      <p:sp>
        <p:nvSpPr>
          <p:cNvPr id="1034" name="Rectangle 10"/>
          <p:cNvSpPr>
            <a:spLocks noChangeArrowheads="1"/>
          </p:cNvSpPr>
          <p:nvPr/>
        </p:nvSpPr>
        <p:spPr bwMode="auto">
          <a:xfrm>
            <a:off x="4267200" y="838200"/>
            <a:ext cx="5715000" cy="4708981"/>
          </a:xfrm>
          <a:prstGeom prst="rect">
            <a:avLst/>
          </a:prstGeom>
          <a:noFill/>
          <a:ln w="38100" cap="sq">
            <a:noFill/>
            <a:miter lim="800000"/>
            <a:headEnd/>
            <a:tailEnd/>
          </a:ln>
          <a:effectLst/>
        </p:spPr>
        <p:txBody>
          <a:bodyPr wrap="square" lIns="274320" rIns="274320">
            <a:spAutoFit/>
          </a:bodyPr>
          <a:lstStyle/>
          <a:p>
            <a:pPr eaLnBrk="0" hangingPunct="0">
              <a:buFontTx/>
              <a:buChar char="•"/>
              <a:defRPr/>
            </a:pPr>
            <a:r>
              <a:rPr lang="en-US" sz="2000" dirty="0">
                <a:effectLst>
                  <a:outerShdw blurRad="38100" dist="38100" dir="2700000" algn="tl">
                    <a:srgbClr val="000000"/>
                  </a:outerShdw>
                </a:effectLst>
                <a:cs typeface="+mn-cs"/>
                <a:hlinkClick r:id="rId4" action="ppaction://hlinksldjump"/>
              </a:rPr>
              <a:t>Context Free Grammars</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hlinkClick r:id="rId5" action="ppaction://hlinksldjump"/>
              </a:rPr>
              <a:t>Chomsky Hierarchy</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hlinkClick r:id="rId6" action="ppaction://hlinksldjump"/>
              </a:rPr>
              <a:t>Ambiguity</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7" action="ppaction://hlinksldjump"/>
              </a:rPr>
              <a:t>Java Like Example</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8" action="ppaction://hlinksldjump"/>
              </a:rPr>
              <a:t>Human Languages</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9" action="ppaction://hlinksldjump"/>
              </a:rPr>
              <a:t>Union, </a:t>
            </a:r>
            <a:r>
              <a:rPr lang="en-US" sz="2000" dirty="0" err="1">
                <a:effectLst>
                  <a:outerShdw blurRad="38100" dist="38100" dir="2700000" algn="tl">
                    <a:srgbClr val="000000"/>
                  </a:outerShdw>
                </a:effectLst>
                <a:hlinkClick r:id="rId9" action="ppaction://hlinksldjump"/>
              </a:rPr>
              <a:t>Concat</a:t>
            </a:r>
            <a:r>
              <a:rPr lang="en-US" sz="2000" dirty="0">
                <a:effectLst>
                  <a:outerShdw blurRad="38100" dist="38100" dir="2700000" algn="tl">
                    <a:srgbClr val="000000"/>
                  </a:outerShdw>
                </a:effectLst>
                <a:hlinkClick r:id="rId9" action="ppaction://hlinksldjump"/>
              </a:rPr>
              <a:t>, Spew, &amp; Plop</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10" action="ppaction://hlinksldjump"/>
              </a:rPr>
              <a:t>Recursion</a:t>
            </a:r>
            <a:endParaRPr lang="en-US" sz="2000" dirty="0">
              <a:effectLst>
                <a:outerShdw blurRad="38100" dist="38100" dir="2700000" algn="tl">
                  <a:srgbClr val="000000"/>
                </a:outerShdw>
              </a:effectLst>
            </a:endParaRPr>
          </a:p>
          <a:p>
            <a:pPr eaLnBrk="0" hangingPunct="0">
              <a:buFontTx/>
              <a:buChar char="•"/>
              <a:defRPr/>
            </a:pPr>
            <a:r>
              <a:rPr lang="en-CA" sz="2000" dirty="0">
                <a:effectLst>
                  <a:outerShdw blurRad="38100" dist="38100" dir="2700000" algn="tl">
                    <a:srgbClr val="000000"/>
                  </a:outerShdw>
                </a:effectLst>
                <a:hlinkClick r:id="rId11" action="ppaction://hlinksldjump"/>
              </a:rPr>
              <a:t>Parsing/Compiling</a:t>
            </a:r>
            <a:r>
              <a:rPr lang="en-US" sz="2000" dirty="0">
                <a:effectLst>
                  <a:outerShdw blurRad="38100" dist="38100" dir="2700000" algn="tl">
                    <a:srgbClr val="000000"/>
                  </a:outerShdw>
                </a:effectLst>
              </a:rPr>
              <a:t>  (</a:t>
            </a:r>
            <a:r>
              <a:rPr lang="en-CA" sz="2000" dirty="0">
                <a:effectLst>
                  <a:outerShdw blurRad="38100" dist="38100" dir="2700000" algn="tl">
                    <a:srgbClr val="000000"/>
                  </a:outerShdw>
                </a:effectLst>
                <a:hlinkClick r:id="rId12" action="ppaction://hlinksldjump"/>
              </a:rPr>
              <a:t>Longer</a:t>
            </a:r>
            <a:r>
              <a:rPr lang="en-US" sz="2000" dirty="0">
                <a:effectLst>
                  <a:outerShdw blurRad="38100" dist="38100" dir="2700000" algn="tl">
                    <a:srgbClr val="000000"/>
                  </a:outerShdw>
                </a:effectLst>
              </a:rPr>
              <a:t>)</a:t>
            </a:r>
          </a:p>
          <a:p>
            <a:pPr eaLnBrk="0" hangingPunct="0">
              <a:buFontTx/>
              <a:buChar char="•"/>
              <a:defRPr/>
            </a:pPr>
            <a:r>
              <a:rPr lang="en-CA" sz="2000" dirty="0">
                <a:effectLst>
                  <a:outerShdw blurRad="38100" dist="38100" dir="2700000" algn="tl">
                    <a:srgbClr val="000000"/>
                  </a:outerShdw>
                </a:effectLst>
                <a:hlinkClick r:id="rId13" action="ppaction://hlinksldjump"/>
              </a:rPr>
              <a:t>Not Closed under Complement</a:t>
            </a:r>
            <a:r>
              <a:rPr lang="en-US" sz="2000" dirty="0">
                <a:effectLst>
                  <a:outerShdw blurRad="38100" dist="38100" dir="2700000" algn="tl">
                    <a:srgbClr val="000000"/>
                  </a:outerShdw>
                </a:effectLst>
              </a:rPr>
              <a:t> </a:t>
            </a:r>
          </a:p>
          <a:p>
            <a:pPr eaLnBrk="0" hangingPunct="0">
              <a:buFontTx/>
              <a:buChar char="•"/>
              <a:defRPr/>
            </a:pPr>
            <a:r>
              <a:rPr lang="en-CA" sz="2000" dirty="0">
                <a:effectLst>
                  <a:outerShdw blurRad="38100" dist="38100" dir="2700000" algn="tl">
                    <a:srgbClr val="000000"/>
                  </a:outerShdw>
                </a:effectLst>
                <a:hlinkClick r:id="rId14" action="ppaction://hlinksldjump"/>
              </a:rPr>
              <a:t>Closure and Enough</a:t>
            </a:r>
            <a:r>
              <a:rPr lang="en-US" sz="2000" dirty="0">
                <a:effectLst>
                  <a:outerShdw blurRad="38100" dist="38100" dir="2700000" algn="tl">
                    <a:srgbClr val="000000"/>
                  </a:outerShdw>
                </a:effectLst>
              </a:rPr>
              <a:t>  (</a:t>
            </a:r>
            <a:r>
              <a:rPr lang="en-CA" sz="2000" dirty="0">
                <a:effectLst>
                  <a:outerShdw blurRad="38100" dist="38100" dir="2700000" algn="tl">
                    <a:srgbClr val="000000"/>
                  </a:outerShdw>
                </a:effectLst>
                <a:hlinkClick r:id="rId15" action="ppaction://hlinksldjump"/>
              </a:rPr>
              <a:t>Longer</a:t>
            </a:r>
            <a:r>
              <a:rPr lang="en-US" sz="2000" dirty="0">
                <a:effectLst>
                  <a:outerShdw blurRad="38100" dist="38100" dir="2700000" algn="tl">
                    <a:srgbClr val="000000"/>
                  </a:outerShdw>
                </a:effectLst>
              </a:rPr>
              <a:t>)</a:t>
            </a:r>
          </a:p>
          <a:p>
            <a:pPr eaLnBrk="0" hangingPunct="0">
              <a:buFontTx/>
              <a:buChar char="•"/>
              <a:defRPr/>
            </a:pPr>
            <a:r>
              <a:rPr lang="en-CA" sz="2000" dirty="0">
                <a:effectLst>
                  <a:outerShdw blurRad="38100" dist="38100" dir="2700000" algn="tl">
                    <a:srgbClr val="000000"/>
                  </a:outerShdw>
                </a:effectLst>
                <a:hlinkClick r:id="rId16" action="ppaction://hlinksldjump"/>
              </a:rPr>
              <a:t>NFA to Context Free  Grammar</a:t>
            </a:r>
            <a:endParaRPr lang="en-US" sz="2000" dirty="0">
              <a:effectLst>
                <a:outerShdw blurRad="38100" dist="38100" dir="2700000" algn="tl">
                  <a:srgbClr val="000000"/>
                </a:outerShdw>
              </a:effectLst>
            </a:endParaRPr>
          </a:p>
          <a:p>
            <a:pPr eaLnBrk="0" hangingPunct="0">
              <a:buFontTx/>
              <a:buChar char="•"/>
              <a:defRPr/>
            </a:pPr>
            <a:r>
              <a:rPr lang="en-CA" sz="2000" dirty="0">
                <a:effectLst>
                  <a:outerShdw blurRad="38100" dist="38100" dir="2700000" algn="tl">
                    <a:srgbClr val="000000"/>
                  </a:outerShdw>
                </a:effectLst>
                <a:hlinkClick r:id="rId17" action="ppaction://hlinksldjump"/>
              </a:rPr>
              <a:t>Push Down Automata</a:t>
            </a:r>
            <a:r>
              <a:rPr lang="en-CA" sz="2000" dirty="0">
                <a:effectLst>
                  <a:outerShdw blurRad="38100" dist="38100" dir="2700000" algn="tl">
                    <a:srgbClr val="000000"/>
                  </a:outerShdw>
                </a:effectLst>
              </a:rPr>
              <a:t> </a:t>
            </a:r>
            <a:r>
              <a:rPr lang="en-US" sz="2000" dirty="0">
                <a:effectLst>
                  <a:outerShdw blurRad="38100" dist="38100" dir="2700000" algn="tl">
                    <a:srgbClr val="000000"/>
                  </a:outerShdw>
                </a:effectLst>
              </a:rPr>
              <a:t>(</a:t>
            </a:r>
            <a:r>
              <a:rPr lang="en-CA" sz="2000" dirty="0">
                <a:effectLst>
                  <a:outerShdw blurRad="38100" dist="38100" dir="2700000" algn="tl">
                    <a:srgbClr val="000000"/>
                  </a:outerShdw>
                </a:effectLst>
                <a:hlinkClick r:id="rId18" action="ppaction://hlinksldjump"/>
              </a:rPr>
              <a:t>Longer</a:t>
            </a:r>
            <a:r>
              <a:rPr lang="en-US" sz="2000" dirty="0">
                <a:effectLst>
                  <a:outerShdw blurRad="38100" dist="38100" dir="2700000" algn="tl">
                    <a:srgbClr val="000000"/>
                  </a:outerShdw>
                </a:effectLst>
              </a:rPr>
              <a:t>)</a:t>
            </a:r>
            <a:endParaRPr lang="en-CA" sz="2000" dirty="0">
              <a:effectLst>
                <a:outerShdw blurRad="38100" dist="38100" dir="2700000" algn="tl">
                  <a:srgbClr val="000000"/>
                </a:outerShdw>
              </a:effectLst>
              <a:hlinkClick r:id="rId12" action="ppaction://hlinksldjump"/>
            </a:endParaRPr>
          </a:p>
          <a:p>
            <a:pPr eaLnBrk="0" hangingPunct="0">
              <a:buFontTx/>
              <a:buChar char="•"/>
              <a:defRPr/>
            </a:pPr>
            <a:r>
              <a:rPr lang="en-CA" sz="2000" dirty="0">
                <a:effectLst>
                  <a:outerShdw blurRad="38100" dist="38100" dir="2700000" algn="tl">
                    <a:srgbClr val="000000"/>
                  </a:outerShdw>
                </a:effectLst>
                <a:hlinkClick r:id="rId19" action="ppaction://hlinksldjump"/>
              </a:rPr>
              <a:t>Chomsky Normal Form</a:t>
            </a:r>
            <a:r>
              <a:rPr lang="en-CA" sz="2000" dirty="0">
                <a:effectLst>
                  <a:outerShdw blurRad="38100" dist="38100" dir="2700000" algn="tl">
                    <a:srgbClr val="000000"/>
                  </a:outerShdw>
                </a:effectLst>
              </a:rPr>
              <a:t> </a:t>
            </a:r>
            <a:r>
              <a:rPr lang="en-US" sz="2000" dirty="0">
                <a:effectLst>
                  <a:outerShdw blurRad="38100" dist="38100" dir="2700000" algn="tl">
                    <a:srgbClr val="000000"/>
                  </a:outerShdw>
                </a:effectLst>
              </a:rPr>
              <a:t>(</a:t>
            </a:r>
            <a:r>
              <a:rPr lang="en-CA" sz="2000" dirty="0">
                <a:effectLst>
                  <a:outerShdw blurRad="38100" dist="38100" dir="2700000" algn="tl">
                    <a:srgbClr val="000000"/>
                  </a:outerShdw>
                </a:effectLst>
                <a:hlinkClick r:id="rId20" action="ppaction://hlinksldjump"/>
              </a:rPr>
              <a:t>Longer</a:t>
            </a:r>
            <a:r>
              <a:rPr lang="en-US" sz="2000" dirty="0">
                <a:effectLst>
                  <a:outerShdw blurRad="38100" dist="38100" dir="2700000" algn="tl">
                    <a:srgbClr val="000000"/>
                  </a:outerShdw>
                </a:effectLst>
              </a:rPr>
              <a:t>)</a:t>
            </a:r>
            <a:endParaRPr lang="en-CA" sz="2000" dirty="0">
              <a:effectLst>
                <a:outerShdw blurRad="38100" dist="38100" dir="2700000" algn="tl">
                  <a:srgbClr val="000000"/>
                </a:outerShdw>
              </a:effectLst>
              <a:hlinkClick r:id="rId21" action="ppaction://hlinksldjump"/>
            </a:endParaRPr>
          </a:p>
          <a:p>
            <a:pPr eaLnBrk="0" hangingPunct="0">
              <a:buFontTx/>
              <a:buChar char="•"/>
              <a:defRPr/>
            </a:pPr>
            <a:r>
              <a:rPr lang="en-CA" sz="2000" dirty="0">
                <a:effectLst>
                  <a:outerShdw blurRad="38100" dist="38100" dir="2700000" algn="tl">
                    <a:srgbClr val="000000"/>
                  </a:outerShdw>
                </a:effectLst>
                <a:hlinkClick r:id="rId21" action="ppaction://hlinksldjump"/>
              </a:rPr>
              <a:t>Parsing using Dynamic Prog</a:t>
            </a:r>
            <a:r>
              <a:rPr lang="en-CA" sz="2000" dirty="0">
                <a:effectLst>
                  <a:outerShdw blurRad="38100" dist="38100" dir="2700000" algn="tl">
                    <a:srgbClr val="000000"/>
                  </a:outerShdw>
                </a:effectLst>
              </a:rPr>
              <a:t> </a:t>
            </a:r>
            <a:r>
              <a:rPr lang="en-US" sz="2000" dirty="0">
                <a:effectLst>
                  <a:outerShdw blurRad="38100" dist="38100" dir="2700000" algn="tl">
                    <a:srgbClr val="000000"/>
                  </a:outerShdw>
                </a:effectLst>
              </a:rPr>
              <a:t>(</a:t>
            </a:r>
            <a:r>
              <a:rPr lang="en-CA" sz="2000" dirty="0">
                <a:effectLst>
                  <a:outerShdw blurRad="38100" dist="38100" dir="2700000" algn="tl">
                    <a:srgbClr val="000000"/>
                  </a:outerShdw>
                </a:effectLst>
                <a:hlinkClick r:id="rId22" action="ppaction://hlinksldjump"/>
              </a:rPr>
              <a:t>Longer</a:t>
            </a:r>
            <a:r>
              <a:rPr lang="en-US" sz="2000" dirty="0">
                <a:effectLst>
                  <a:outerShdw blurRad="38100" dist="38100" dir="2700000" algn="tl">
                    <a:srgbClr val="000000"/>
                  </a:outerShdw>
                </a:effectLst>
              </a:rPr>
              <a:t>)</a:t>
            </a:r>
            <a:endParaRPr lang="en-CA" sz="2000" dirty="0">
              <a:effectLst>
                <a:outerShdw blurRad="38100" dist="38100" dir="2700000" algn="tl">
                  <a:srgbClr val="000000"/>
                </a:outerShdw>
              </a:effectLst>
              <a:hlinkClick r:id="rId23" action="ppaction://hlinksldjump"/>
            </a:endParaRPr>
          </a:p>
          <a:p>
            <a:pPr eaLnBrk="0" hangingPunct="0">
              <a:buFontTx/>
              <a:buChar char="•"/>
              <a:defRPr/>
            </a:pPr>
            <a:r>
              <a:rPr lang="en-US" sz="2000" dirty="0">
                <a:effectLst>
                  <a:outerShdw blurRad="38100" dist="38100" dir="2700000" algn="tl">
                    <a:srgbClr val="000000"/>
                  </a:outerShdw>
                </a:effectLst>
                <a:cs typeface="+mn-cs"/>
                <a:hlinkClick r:id="rId24" action="ppaction://hlinksldjump"/>
              </a:rPr>
              <a:t>TM to Context Sensitive Grammar</a:t>
            </a:r>
            <a:r>
              <a:rPr lang="en-US" sz="2000" dirty="0">
                <a:effectLst>
                  <a:outerShdw blurRad="38100" dist="38100" dir="2700000" algn="tl">
                    <a:srgbClr val="000000"/>
                  </a:outerShdw>
                </a:effectLst>
                <a:cs typeface="+mn-cs"/>
              </a:rPr>
              <a:t> </a:t>
            </a:r>
            <a:r>
              <a:rPr lang="en-US" sz="2000" dirty="0">
                <a:effectLst>
                  <a:outerShdw blurRad="38100" dist="38100" dir="2700000" algn="tl">
                    <a:srgbClr val="000000"/>
                  </a:outerShdw>
                </a:effectLst>
              </a:rPr>
              <a:t>(</a:t>
            </a:r>
            <a:r>
              <a:rPr lang="en-CA" sz="2000" dirty="0">
                <a:effectLst>
                  <a:outerShdw blurRad="38100" dist="38100" dir="2700000" algn="tl">
                    <a:srgbClr val="000000"/>
                  </a:outerShdw>
                </a:effectLst>
                <a:hlinkClick r:id="rId25" action="ppaction://hlinksldjump"/>
              </a:rPr>
              <a:t>Longer</a:t>
            </a:r>
            <a:r>
              <a:rPr lang="en-US" sz="2000" dirty="0">
                <a:effectLst>
                  <a:outerShdw blurRad="38100" dist="38100" dir="2700000" algn="tl">
                    <a:srgbClr val="000000"/>
                  </a:outerShdw>
                </a:effectLst>
              </a:rPr>
              <a:t>)</a:t>
            </a:r>
            <a:endParaRPr lang="en-US" sz="2000" dirty="0">
              <a:effectLst>
                <a:outerShdw blurRad="38100" dist="38100" dir="2700000" algn="tl">
                  <a:srgbClr val="000000"/>
                </a:outerShdw>
              </a:effectLst>
              <a:cs typeface="+mn-cs"/>
            </a:endParaRPr>
          </a:p>
        </p:txBody>
      </p:sp>
      <p:grpSp>
        <p:nvGrpSpPr>
          <p:cNvPr id="2056" name="Group 1"/>
          <p:cNvGrpSpPr>
            <a:grpSpLocks/>
          </p:cNvGrpSpPr>
          <p:nvPr/>
        </p:nvGrpSpPr>
        <p:grpSpPr bwMode="auto">
          <a:xfrm>
            <a:off x="0" y="809625"/>
            <a:ext cx="3948113" cy="4371975"/>
            <a:chOff x="0" y="809248"/>
            <a:chExt cx="3948277" cy="4372352"/>
          </a:xfrm>
        </p:grpSpPr>
        <p:sp>
          <p:nvSpPr>
            <p:cNvPr id="2057" name="Text Box 25"/>
            <p:cNvSpPr txBox="1">
              <a:spLocks noChangeArrowheads="1"/>
            </p:cNvSpPr>
            <p:nvPr/>
          </p:nvSpPr>
          <p:spPr bwMode="auto">
            <a:xfrm>
              <a:off x="1780958" y="809248"/>
              <a:ext cx="66877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2058" name="Group 14"/>
            <p:cNvGrpSpPr>
              <a:grpSpLocks/>
            </p:cNvGrpSpPr>
            <p:nvPr/>
          </p:nvGrpSpPr>
          <p:grpSpPr bwMode="auto">
            <a:xfrm>
              <a:off x="1770063" y="1195011"/>
              <a:ext cx="668337" cy="558800"/>
              <a:chOff x="6570663" y="1071563"/>
              <a:chExt cx="668337" cy="558800"/>
            </a:xfrm>
          </p:grpSpPr>
          <p:sp>
            <p:nvSpPr>
              <p:cNvPr id="2093" name="Text Box 25"/>
              <p:cNvSpPr txBox="1">
                <a:spLocks noChangeArrowheads="1"/>
              </p:cNvSpPr>
              <p:nvPr/>
            </p:nvSpPr>
            <p:spPr bwMode="auto">
              <a:xfrm>
                <a:off x="6570663" y="1230313"/>
                <a:ext cx="668337"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2094"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59" name="Group 17"/>
            <p:cNvGrpSpPr>
              <a:grpSpLocks/>
            </p:cNvGrpSpPr>
            <p:nvPr/>
          </p:nvGrpSpPr>
          <p:grpSpPr bwMode="auto">
            <a:xfrm>
              <a:off x="871257" y="1723648"/>
              <a:ext cx="2651688" cy="547748"/>
              <a:chOff x="5671857" y="1600200"/>
              <a:chExt cx="2651688" cy="547748"/>
            </a:xfrm>
          </p:grpSpPr>
          <p:sp>
            <p:nvSpPr>
              <p:cNvPr id="2091"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2092"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0" name="Group 20"/>
            <p:cNvGrpSpPr>
              <a:grpSpLocks/>
            </p:cNvGrpSpPr>
            <p:nvPr/>
          </p:nvGrpSpPr>
          <p:grpSpPr bwMode="auto">
            <a:xfrm>
              <a:off x="1094878" y="2246950"/>
              <a:ext cx="1495922" cy="619758"/>
              <a:chOff x="5895478" y="2123502"/>
              <a:chExt cx="1495922" cy="619758"/>
            </a:xfrm>
          </p:grpSpPr>
          <p:sp>
            <p:nvSpPr>
              <p:cNvPr id="2089" name="Text Box 25"/>
              <p:cNvSpPr txBox="1">
                <a:spLocks noChangeArrowheads="1"/>
              </p:cNvSpPr>
              <p:nvPr/>
            </p:nvSpPr>
            <p:spPr bwMode="auto">
              <a:xfrm>
                <a:off x="5895478" y="2343150"/>
                <a:ext cx="1495922"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Equ</a:t>
                </a: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Equ</a:t>
                </a:r>
                <a:endParaRPr lang="en-US" altLang="en-US" sz="2000">
                  <a:latin typeface="Times New Roman" pitchFamily="18" charset="0"/>
                </a:endParaRPr>
              </a:p>
            </p:txBody>
          </p:sp>
          <p:sp>
            <p:nvSpPr>
              <p:cNvPr id="2090"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1" name="Group 23"/>
            <p:cNvGrpSpPr>
              <a:grpSpLocks/>
            </p:cNvGrpSpPr>
            <p:nvPr/>
          </p:nvGrpSpPr>
          <p:grpSpPr bwMode="auto">
            <a:xfrm>
              <a:off x="445515" y="2243480"/>
              <a:ext cx="2966156" cy="1232768"/>
              <a:chOff x="5246115" y="2139142"/>
              <a:chExt cx="2966156" cy="1232768"/>
            </a:xfrm>
          </p:grpSpPr>
          <p:sp>
            <p:nvSpPr>
              <p:cNvPr id="2084" name="Text Box 25"/>
              <p:cNvSpPr txBox="1">
                <a:spLocks noChangeArrowheads="1"/>
              </p:cNvSpPr>
              <p:nvPr/>
            </p:nvSpPr>
            <p:spPr bwMode="auto">
              <a:xfrm>
                <a:off x="5246115" y="2968275"/>
                <a:ext cx="891334"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2085" name="Text Box 25"/>
              <p:cNvSpPr txBox="1">
                <a:spLocks noChangeArrowheads="1"/>
              </p:cNvSpPr>
              <p:nvPr/>
            </p:nvSpPr>
            <p:spPr bwMode="auto">
              <a:xfrm>
                <a:off x="6458102" y="2971800"/>
                <a:ext cx="161909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Term+Equ</a:t>
                </a:r>
                <a:endParaRPr lang="en-US" altLang="en-US" sz="2000">
                  <a:latin typeface="Times New Roman" pitchFamily="18" charset="0"/>
                </a:endParaRPr>
              </a:p>
            </p:txBody>
          </p:sp>
          <p:sp>
            <p:nvSpPr>
              <p:cNvPr id="2086" name="Line 27"/>
              <p:cNvSpPr>
                <a:spLocks noChangeShapeType="1"/>
              </p:cNvSpPr>
              <p:nvPr/>
            </p:nvSpPr>
            <p:spPr bwMode="auto">
              <a:xfrm flipH="1">
                <a:off x="5889144" y="2743260"/>
                <a:ext cx="278293" cy="2999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87" name="Line 27"/>
              <p:cNvSpPr>
                <a:spLocks noChangeShapeType="1"/>
              </p:cNvSpPr>
              <p:nvPr/>
            </p:nvSpPr>
            <p:spPr bwMode="auto">
              <a:xfrm>
                <a:off x="7010400" y="2747962"/>
                <a:ext cx="211138" cy="2952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88" name="Line 27"/>
              <p:cNvSpPr>
                <a:spLocks noChangeShapeType="1"/>
              </p:cNvSpPr>
              <p:nvPr/>
            </p:nvSpPr>
            <p:spPr bwMode="auto">
              <a:xfrm>
                <a:off x="8001133" y="2139142"/>
                <a:ext cx="211138" cy="2952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2" name="Group 28"/>
            <p:cNvGrpSpPr>
              <a:grpSpLocks/>
            </p:cNvGrpSpPr>
            <p:nvPr/>
          </p:nvGrpSpPr>
          <p:grpSpPr bwMode="auto">
            <a:xfrm>
              <a:off x="1013630" y="3481010"/>
              <a:ext cx="1856341" cy="550672"/>
              <a:chOff x="5814230" y="3357562"/>
              <a:chExt cx="1856341" cy="550672"/>
            </a:xfrm>
          </p:grpSpPr>
          <p:sp>
            <p:nvSpPr>
              <p:cNvPr id="2082" name="Text Box 25"/>
              <p:cNvSpPr txBox="1">
                <a:spLocks noChangeArrowheads="1"/>
              </p:cNvSpPr>
              <p:nvPr/>
            </p:nvSpPr>
            <p:spPr bwMode="auto">
              <a:xfrm>
                <a:off x="5814230" y="3508124"/>
                <a:ext cx="185634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2083" name="Line 27"/>
              <p:cNvSpPr>
                <a:spLocks noChangeShapeType="1"/>
              </p:cNvSpPr>
              <p:nvPr/>
            </p:nvSpPr>
            <p:spPr bwMode="auto">
              <a:xfrm flipH="1">
                <a:off x="6883400" y="3357562"/>
                <a:ext cx="5080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3" name="Group 31"/>
            <p:cNvGrpSpPr>
              <a:grpSpLocks/>
            </p:cNvGrpSpPr>
            <p:nvPr/>
          </p:nvGrpSpPr>
          <p:grpSpPr bwMode="auto">
            <a:xfrm>
              <a:off x="2864500" y="3485772"/>
              <a:ext cx="891334" cy="523876"/>
              <a:chOff x="7665100" y="3362324"/>
              <a:chExt cx="891334" cy="523876"/>
            </a:xfrm>
          </p:grpSpPr>
          <p:sp>
            <p:nvSpPr>
              <p:cNvPr id="2080" name="Text Box 25"/>
              <p:cNvSpPr txBox="1">
                <a:spLocks noChangeArrowheads="1"/>
              </p:cNvSpPr>
              <p:nvPr/>
            </p:nvSpPr>
            <p:spPr bwMode="auto">
              <a:xfrm>
                <a:off x="7665100" y="3486090"/>
                <a:ext cx="891334"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2081" name="Line 27"/>
              <p:cNvSpPr>
                <a:spLocks noChangeShapeType="1"/>
              </p:cNvSpPr>
              <p:nvPr/>
            </p:nvSpPr>
            <p:spPr bwMode="auto">
              <a:xfrm>
                <a:off x="7772400" y="3362324"/>
                <a:ext cx="211138" cy="2190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4" name="Group 34"/>
            <p:cNvGrpSpPr>
              <a:grpSpLocks/>
            </p:cNvGrpSpPr>
            <p:nvPr/>
          </p:nvGrpSpPr>
          <p:grpSpPr bwMode="auto">
            <a:xfrm>
              <a:off x="0" y="3459036"/>
              <a:ext cx="3948277" cy="1105127"/>
              <a:chOff x="4800600" y="3335588"/>
              <a:chExt cx="3948277" cy="1105127"/>
            </a:xfrm>
          </p:grpSpPr>
          <p:sp>
            <p:nvSpPr>
              <p:cNvPr id="2074" name="Text Box 25"/>
              <p:cNvSpPr txBox="1">
                <a:spLocks noChangeArrowheads="1"/>
              </p:cNvSpPr>
              <p:nvPr/>
            </p:nvSpPr>
            <p:spPr bwMode="auto">
              <a:xfrm>
                <a:off x="4800600" y="3507205"/>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2075" name="Text Box 25"/>
              <p:cNvSpPr txBox="1">
                <a:spLocks noChangeArrowheads="1"/>
              </p:cNvSpPr>
              <p:nvPr/>
            </p:nvSpPr>
            <p:spPr bwMode="auto">
              <a:xfrm>
                <a:off x="6774808" y="4040605"/>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2076" name="Text Box 25"/>
              <p:cNvSpPr txBox="1">
                <a:spLocks noChangeArrowheads="1"/>
              </p:cNvSpPr>
              <p:nvPr/>
            </p:nvSpPr>
            <p:spPr bwMode="auto">
              <a:xfrm>
                <a:off x="7740268" y="3994532"/>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2077" name="Line 27"/>
              <p:cNvSpPr>
                <a:spLocks noChangeShapeType="1"/>
              </p:cNvSpPr>
              <p:nvPr/>
            </p:nvSpPr>
            <p:spPr bwMode="auto">
              <a:xfrm flipH="1">
                <a:off x="5334000" y="3335588"/>
                <a:ext cx="278293" cy="2999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8" name="Line 27"/>
              <p:cNvSpPr>
                <a:spLocks noChangeShapeType="1"/>
              </p:cNvSpPr>
              <p:nvPr/>
            </p:nvSpPr>
            <p:spPr bwMode="auto">
              <a:xfrm flipH="1">
                <a:off x="7250017" y="3879945"/>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9" name="Line 27"/>
              <p:cNvSpPr>
                <a:spLocks noChangeShapeType="1"/>
              </p:cNvSpPr>
              <p:nvPr/>
            </p:nvSpPr>
            <p:spPr bwMode="auto">
              <a:xfrm flipH="1">
                <a:off x="8153400" y="3843051"/>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5" name="Group 41"/>
            <p:cNvGrpSpPr>
              <a:grpSpLocks/>
            </p:cNvGrpSpPr>
            <p:nvPr/>
          </p:nvGrpSpPr>
          <p:grpSpPr bwMode="auto">
            <a:xfrm>
              <a:off x="272668" y="4085848"/>
              <a:ext cx="3257143" cy="1095752"/>
              <a:chOff x="5073268" y="3887375"/>
              <a:chExt cx="3257143" cy="1095752"/>
            </a:xfrm>
          </p:grpSpPr>
          <p:sp>
            <p:nvSpPr>
              <p:cNvPr id="2066" name="Text Box 25"/>
              <p:cNvSpPr txBox="1">
                <a:spLocks noChangeArrowheads="1"/>
              </p:cNvSpPr>
              <p:nvPr/>
            </p:nvSpPr>
            <p:spPr bwMode="auto">
              <a:xfrm>
                <a:off x="5073268" y="4574412"/>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y</a:t>
                </a:r>
                <a:endParaRPr lang="en-US" altLang="en-US" sz="2000">
                  <a:solidFill>
                    <a:srgbClr val="FF00FF"/>
                  </a:solidFill>
                  <a:latin typeface="Times New Roman" pitchFamily="18" charset="0"/>
                </a:endParaRPr>
              </a:p>
            </p:txBody>
          </p:sp>
          <p:sp>
            <p:nvSpPr>
              <p:cNvPr id="2067" name="Text Box 25"/>
              <p:cNvSpPr txBox="1">
                <a:spLocks noChangeArrowheads="1"/>
              </p:cNvSpPr>
              <p:nvPr/>
            </p:nvSpPr>
            <p:spPr bwMode="auto">
              <a:xfrm>
                <a:off x="7081071" y="4583017"/>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x</a:t>
                </a:r>
                <a:endParaRPr lang="en-US" altLang="en-US" sz="2000">
                  <a:solidFill>
                    <a:srgbClr val="FF00FF"/>
                  </a:solidFill>
                  <a:latin typeface="Times New Roman" pitchFamily="18" charset="0"/>
                </a:endParaRPr>
              </a:p>
            </p:txBody>
          </p:sp>
          <p:sp>
            <p:nvSpPr>
              <p:cNvPr id="2068" name="Text Box 25"/>
              <p:cNvSpPr txBox="1">
                <a:spLocks noChangeArrowheads="1"/>
              </p:cNvSpPr>
              <p:nvPr/>
            </p:nvSpPr>
            <p:spPr bwMode="auto">
              <a:xfrm>
                <a:off x="8017505" y="4572000"/>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7</a:t>
                </a:r>
                <a:endParaRPr lang="en-US" altLang="en-US" sz="2000">
                  <a:solidFill>
                    <a:srgbClr val="FF00FF"/>
                  </a:solidFill>
                  <a:latin typeface="Times New Roman" pitchFamily="18" charset="0"/>
                </a:endParaRPr>
              </a:p>
            </p:txBody>
          </p:sp>
          <p:sp>
            <p:nvSpPr>
              <p:cNvPr id="2069" name="Line 27"/>
              <p:cNvSpPr>
                <a:spLocks noChangeShapeType="1"/>
              </p:cNvSpPr>
              <p:nvPr/>
            </p:nvSpPr>
            <p:spPr bwMode="auto">
              <a:xfrm flipH="1">
                <a:off x="8197468" y="4380294"/>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0" name="Line 27"/>
              <p:cNvSpPr>
                <a:spLocks noChangeShapeType="1"/>
              </p:cNvSpPr>
              <p:nvPr/>
            </p:nvSpPr>
            <p:spPr bwMode="auto">
              <a:xfrm flipH="1">
                <a:off x="7227983" y="44196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1" name="Line 27"/>
              <p:cNvSpPr>
                <a:spLocks noChangeShapeType="1"/>
              </p:cNvSpPr>
              <p:nvPr/>
            </p:nvSpPr>
            <p:spPr bwMode="auto">
              <a:xfrm flipH="1">
                <a:off x="6324600" y="3921919"/>
                <a:ext cx="0" cy="72777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2" name="Line 27"/>
              <p:cNvSpPr>
                <a:spLocks noChangeShapeType="1"/>
              </p:cNvSpPr>
              <p:nvPr/>
            </p:nvSpPr>
            <p:spPr bwMode="auto">
              <a:xfrm flipH="1">
                <a:off x="5224749" y="3887375"/>
                <a:ext cx="0" cy="72777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3" name="Text Box 25"/>
              <p:cNvSpPr txBox="1">
                <a:spLocks noChangeArrowheads="1"/>
              </p:cNvSpPr>
              <p:nvPr/>
            </p:nvSpPr>
            <p:spPr bwMode="auto">
              <a:xfrm>
                <a:off x="6186128" y="4549966"/>
                <a:ext cx="312907"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3</a:t>
                </a:r>
                <a:endParaRPr lang="en-US" altLang="en-US" sz="2000">
                  <a:solidFill>
                    <a:srgbClr val="FF00FF"/>
                  </a:solidFill>
                  <a:latin typeface="Times New Roman" pitchFamily="18" charset="0"/>
                </a:endParaRPr>
              </a:p>
            </p:txBody>
          </p:sp>
        </p:grpSp>
      </p:gr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4" name="Group 9"/>
          <p:cNvGrpSpPr>
            <a:grpSpLocks/>
          </p:cNvGrpSpPr>
          <p:nvPr/>
        </p:nvGrpSpPr>
        <p:grpSpPr bwMode="auto">
          <a:xfrm>
            <a:off x="4938713" y="3032125"/>
            <a:ext cx="4019550" cy="3749675"/>
            <a:chOff x="3019" y="2806"/>
            <a:chExt cx="2014" cy="1450"/>
          </a:xfrm>
        </p:grpSpPr>
        <p:sp>
          <p:nvSpPr>
            <p:cNvPr id="8207"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208"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53256" name="Group 9"/>
          <p:cNvGrpSpPr>
            <a:grpSpLocks/>
          </p:cNvGrpSpPr>
          <p:nvPr/>
        </p:nvGrpSpPr>
        <p:grpSpPr bwMode="auto">
          <a:xfrm>
            <a:off x="5289550" y="4421188"/>
            <a:ext cx="3379788" cy="2347912"/>
            <a:chOff x="2669" y="2777"/>
            <a:chExt cx="2720" cy="1479"/>
          </a:xfrm>
        </p:grpSpPr>
        <p:sp>
          <p:nvSpPr>
            <p:cNvPr id="8205"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206"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8198"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8204"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Chomsky Hierarchy</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sp>
        <p:nvSpPr>
          <p:cNvPr id="162" name="Text Box 4"/>
          <p:cNvSpPr txBox="1">
            <a:spLocks noChangeArrowheads="1"/>
          </p:cNvSpPr>
          <p:nvPr/>
        </p:nvSpPr>
        <p:spPr bwMode="auto">
          <a:xfrm>
            <a:off x="4656138" y="2286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Context Sensitive Grammars</a:t>
            </a:r>
          </a:p>
          <a:p>
            <a:pPr algn="ctr">
              <a:spcBef>
                <a:spcPct val="0"/>
              </a:spcBef>
            </a:pPr>
            <a:r>
              <a:rPr lang="en-US" altLang="en-US" sz="1600">
                <a:latin typeface="Times New Roman" pitchFamily="18" charset="0"/>
              </a:rPr>
              <a:t>(allow shortening rule)</a:t>
            </a:r>
          </a:p>
        </p:txBody>
      </p:sp>
      <p:sp>
        <p:nvSpPr>
          <p:cNvPr id="23" name="Text Box 8"/>
          <p:cNvSpPr txBox="1">
            <a:spLocks noChangeArrowheads="1"/>
          </p:cNvSpPr>
          <p:nvPr/>
        </p:nvSpPr>
        <p:spPr bwMode="auto">
          <a:xfrm>
            <a:off x="0" y="1162050"/>
            <a:ext cx="5105400" cy="4524375"/>
          </a:xfrm>
          <a:prstGeom prst="rect">
            <a:avLst/>
          </a:prstGeom>
          <a:noFill/>
          <a:ln w="38100">
            <a:noFill/>
            <a:miter lim="800000"/>
            <a:headEnd/>
            <a:tailEnd/>
          </a:ln>
          <a:effectLst/>
        </p:spPr>
        <p:txBody>
          <a:bodyPr>
            <a:spAutoFit/>
          </a:bodyPr>
          <a:lstStyle/>
          <a:p>
            <a:pPr eaLnBrk="0" hangingPunct="0">
              <a:defRPr/>
            </a:pPr>
            <a:r>
              <a:rPr lang="en-US" sz="2400" dirty="0">
                <a:effectLst>
                  <a:outerShdw blurRad="38100" dist="38100" dir="2700000" algn="tl">
                    <a:srgbClr val="000000">
                      <a:alpha val="43137"/>
                    </a:srgbClr>
                  </a:outerShdw>
                </a:effectLst>
                <a:cs typeface="+mn-cs"/>
              </a:rPr>
              <a:t>Context Free Grammar:</a:t>
            </a:r>
          </a:p>
          <a:p>
            <a:pPr lvl="1" eaLnBrk="0" hangingPunct="0">
              <a:buFont typeface="Arial" pitchFamily="34" charset="0"/>
              <a:buChar char="•"/>
              <a:defRPr/>
            </a:pPr>
            <a:r>
              <a:rPr lang="en-US" sz="2400" dirty="0">
                <a:effectLst>
                  <a:outerShdw blurRad="38100" dist="38100" dir="2700000" algn="tl">
                    <a:srgbClr val="000000">
                      <a:alpha val="43137"/>
                    </a:srgbClr>
                  </a:outerShdw>
                </a:effectLst>
                <a:cs typeface="+mn-cs"/>
                <a:sym typeface="Wingdings" pitchFamily="2" charset="2"/>
              </a:rPr>
              <a:t>C</a:t>
            </a:r>
            <a:r>
              <a:rPr lang="en-US" sz="2400" dirty="0">
                <a:solidFill>
                  <a:schemeClr val="accent2"/>
                </a:solidFill>
                <a:effectLst>
                  <a:outerShdw blurRad="38100" dist="38100" dir="2700000" algn="tl">
                    <a:srgbClr val="000000">
                      <a:alpha val="43137"/>
                    </a:srgbClr>
                  </a:outerShdw>
                </a:effectLst>
                <a:cs typeface="+mn-cs"/>
              </a:rPr>
              <a:t> </a:t>
            </a:r>
            <a:r>
              <a:rPr lang="en-US" sz="2400" dirty="0" err="1">
                <a:effectLst>
                  <a:outerShdw blurRad="38100" dist="38100" dir="2700000" algn="tl">
                    <a:srgbClr val="000000">
                      <a:alpha val="43137"/>
                    </a:srgbClr>
                  </a:outerShdw>
                </a:effectLst>
                <a:cs typeface="+mn-cs"/>
              </a:rPr>
              <a:t>aBc</a:t>
            </a:r>
            <a:endParaRPr lang="en-US" sz="2400"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sz="2400" dirty="0">
                <a:effectLst>
                  <a:outerShdw blurRad="38100" dist="38100" dir="2700000" algn="tl">
                    <a:srgbClr val="000000">
                      <a:alpha val="43137"/>
                    </a:srgbClr>
                  </a:outerShdw>
                </a:effectLst>
                <a:cs typeface="+mn-cs"/>
                <a:sym typeface="Wingdings" pitchFamily="2" charset="2"/>
              </a:rPr>
              <a:t>Context does not matter.</a:t>
            </a:r>
          </a:p>
          <a:p>
            <a:pPr eaLnBrk="0" hangingPunct="0">
              <a:defRPr/>
            </a:pPr>
            <a:r>
              <a:rPr lang="en-US" sz="2400" dirty="0">
                <a:effectLst>
                  <a:outerShdw blurRad="38100" dist="38100" dir="2700000" algn="tl">
                    <a:srgbClr val="000000">
                      <a:alpha val="43137"/>
                    </a:srgbClr>
                  </a:outerShdw>
                </a:effectLst>
                <a:cs typeface="+mn-cs"/>
              </a:rPr>
              <a:t>Context Sensitive Grammar:</a:t>
            </a:r>
          </a:p>
          <a:p>
            <a:pPr lvl="1" eaLnBrk="0" hangingPunct="0">
              <a:buFont typeface="Arial" pitchFamily="34" charset="0"/>
              <a:buChar char="•"/>
              <a:defRPr/>
            </a:pPr>
            <a:r>
              <a:rPr lang="en-US" sz="2400" dirty="0" err="1">
                <a:effectLst>
                  <a:outerShdw blurRad="38100" dist="38100" dir="2700000" algn="tl">
                    <a:srgbClr val="000000">
                      <a:alpha val="43137"/>
                    </a:srgbClr>
                  </a:outerShdw>
                </a:effectLst>
                <a:cs typeface="+mn-cs"/>
                <a:sym typeface="Wingdings" pitchFamily="2" charset="2"/>
              </a:rPr>
              <a:t>dCc</a:t>
            </a:r>
            <a:r>
              <a:rPr lang="en-US" sz="2400" dirty="0">
                <a:effectLst>
                  <a:outerShdw blurRad="38100" dist="38100" dir="2700000" algn="tl">
                    <a:srgbClr val="000000">
                      <a:alpha val="43137"/>
                    </a:srgbClr>
                  </a:outerShdw>
                </a:effectLst>
                <a:cs typeface="+mn-cs"/>
                <a:sym typeface="Wingdings" pitchFamily="2" charset="2"/>
              </a:rPr>
              <a:t></a:t>
            </a:r>
            <a:r>
              <a:rPr lang="en-US" sz="2400" dirty="0">
                <a:solidFill>
                  <a:schemeClr val="accent2"/>
                </a:solidFill>
                <a:effectLst>
                  <a:outerShdw blurRad="38100" dist="38100" dir="2700000" algn="tl">
                    <a:srgbClr val="000000">
                      <a:alpha val="43137"/>
                    </a:srgbClr>
                  </a:outerShdw>
                </a:effectLst>
                <a:cs typeface="+mn-cs"/>
              </a:rPr>
              <a:t> </a:t>
            </a:r>
            <a:r>
              <a:rPr lang="en-US" sz="2400" dirty="0" err="1">
                <a:effectLst>
                  <a:outerShdw blurRad="38100" dist="38100" dir="2700000" algn="tl">
                    <a:srgbClr val="000000">
                      <a:alpha val="43137"/>
                    </a:srgbClr>
                  </a:outerShdw>
                </a:effectLst>
                <a:cs typeface="+mn-cs"/>
              </a:rPr>
              <a:t>aBcc</a:t>
            </a:r>
            <a:endParaRPr lang="en-US" sz="2400"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sz="2400" dirty="0">
                <a:effectLst>
                  <a:outerShdw blurRad="38100" dist="38100" dir="2700000" algn="tl">
                    <a:srgbClr val="000000">
                      <a:alpha val="43137"/>
                    </a:srgbClr>
                  </a:outerShdw>
                </a:effectLst>
                <a:cs typeface="+mn-cs"/>
                <a:sym typeface="Wingdings" pitchFamily="2" charset="2"/>
              </a:rPr>
              <a:t>Context </a:t>
            </a:r>
            <a:r>
              <a:rPr lang="en-US" sz="2400" dirty="0">
                <a:solidFill>
                  <a:srgbClr val="FF0000"/>
                </a:solidFill>
                <a:effectLst>
                  <a:outerShdw blurRad="38100" dist="38100" dir="2700000" algn="tl">
                    <a:srgbClr val="000000">
                      <a:alpha val="43137"/>
                    </a:srgbClr>
                  </a:outerShdw>
                </a:effectLst>
                <a:cs typeface="+mn-cs"/>
                <a:sym typeface="Wingdings" pitchFamily="2" charset="2"/>
              </a:rPr>
              <a:t>does</a:t>
            </a:r>
            <a:r>
              <a:rPr lang="en-US" sz="2400" dirty="0">
                <a:effectLst>
                  <a:outerShdw blurRad="38100" dist="38100" dir="2700000" algn="tl">
                    <a:srgbClr val="000000">
                      <a:alpha val="43137"/>
                    </a:srgbClr>
                  </a:outerShdw>
                </a:effectLst>
                <a:cs typeface="+mn-cs"/>
                <a:sym typeface="Wingdings" pitchFamily="2" charset="2"/>
              </a:rPr>
              <a:t> matter.</a:t>
            </a:r>
          </a:p>
          <a:p>
            <a:pPr lvl="1" eaLnBrk="0" hangingPunct="0">
              <a:buFont typeface="Arial" pitchFamily="34" charset="0"/>
              <a:buChar char="•"/>
              <a:defRPr/>
            </a:pPr>
            <a:r>
              <a:rPr lang="en-US" sz="2400" dirty="0">
                <a:effectLst>
                  <a:outerShdw blurRad="38100" dist="38100" dir="2700000" algn="tl">
                    <a:srgbClr val="000000">
                      <a:alpha val="43137"/>
                    </a:srgbClr>
                  </a:outerShdw>
                </a:effectLst>
                <a:cs typeface="+mn-cs"/>
                <a:sym typeface="Wingdings" pitchFamily="2" charset="2"/>
              </a:rPr>
              <a:t>We will allow shortening rules</a:t>
            </a:r>
          </a:p>
          <a:p>
            <a:pPr marL="457200" lvl="2" eaLnBrk="0" hangingPunct="0">
              <a:defRPr/>
            </a:pPr>
            <a:r>
              <a:rPr lang="en-US" sz="2400" dirty="0">
                <a:effectLst>
                  <a:outerShdw blurRad="38100" dist="38100" dir="2700000" algn="tl">
                    <a:srgbClr val="000000">
                      <a:alpha val="43137"/>
                    </a:srgbClr>
                  </a:outerShdw>
                </a:effectLst>
                <a:sym typeface="Wingdings" pitchFamily="2" charset="2"/>
              </a:rPr>
              <a:t>    </a:t>
            </a:r>
            <a:r>
              <a:rPr lang="en-US" sz="2400" dirty="0" err="1">
                <a:effectLst>
                  <a:outerShdw blurRad="38100" dist="38100" dir="2700000" algn="tl">
                    <a:srgbClr val="000000">
                      <a:alpha val="43137"/>
                    </a:srgbClr>
                  </a:outerShdw>
                </a:effectLst>
                <a:sym typeface="Wingdings" pitchFamily="2" charset="2"/>
              </a:rPr>
              <a:t>dCc</a:t>
            </a:r>
            <a:r>
              <a:rPr lang="en-US" sz="2400" dirty="0">
                <a:effectLst>
                  <a:outerShdw blurRad="38100" dist="38100" dir="2700000" algn="tl">
                    <a:srgbClr val="000000">
                      <a:alpha val="43137"/>
                    </a:srgbClr>
                  </a:outerShdw>
                </a:effectLst>
                <a:sym typeface="Wingdings" pitchFamily="2" charset="2"/>
              </a:rPr>
              <a:t></a:t>
            </a:r>
            <a:r>
              <a:rPr lang="en-US" sz="2400" dirty="0">
                <a:solidFill>
                  <a:schemeClr val="accent2"/>
                </a:solidFill>
                <a:effectLst>
                  <a:outerShdw blurRad="38100" dist="38100" dir="2700000" algn="tl">
                    <a:srgbClr val="000000">
                      <a:alpha val="43137"/>
                    </a:srgbClr>
                  </a:outerShdw>
                </a:effectLst>
              </a:rPr>
              <a:t> </a:t>
            </a:r>
            <a:r>
              <a:rPr lang="en-US" sz="2400" dirty="0" err="1">
                <a:effectLst>
                  <a:outerShdw blurRad="38100" dist="38100" dir="2700000" algn="tl">
                    <a:srgbClr val="000000">
                      <a:alpha val="43137"/>
                    </a:srgbClr>
                  </a:outerShdw>
                </a:effectLst>
              </a:rPr>
              <a:t>aB</a:t>
            </a:r>
            <a:endParaRPr lang="en-US" sz="2400" dirty="0">
              <a:effectLst>
                <a:outerShdw blurRad="38100" dist="38100" dir="2700000" algn="tl">
                  <a:srgbClr val="000000">
                    <a:alpha val="43137"/>
                  </a:srgbClr>
                </a:outerShdw>
              </a:effectLst>
            </a:endParaRPr>
          </a:p>
          <a:p>
            <a:pPr marL="457200" lvl="2" eaLnBrk="0" hangingPunct="0">
              <a:defRPr/>
            </a:pPr>
            <a:r>
              <a:rPr lang="en-US" sz="2400" dirty="0">
                <a:effectLst>
                  <a:outerShdw blurRad="38100" dist="38100" dir="2700000" algn="tl">
                    <a:srgbClr val="000000">
                      <a:alpha val="43137"/>
                    </a:srgbClr>
                  </a:outerShdw>
                </a:effectLst>
              </a:rPr>
              <a:t>This allows the grammar to </a:t>
            </a:r>
            <a:br>
              <a:rPr lang="en-US" sz="2400" dirty="0">
                <a:effectLst>
                  <a:outerShdw blurRad="38100" dist="38100" dir="2700000" algn="tl">
                    <a:srgbClr val="000000">
                      <a:alpha val="43137"/>
                    </a:srgbClr>
                  </a:outerShdw>
                </a:effectLst>
              </a:rPr>
            </a:br>
            <a:r>
              <a:rPr lang="en-US" sz="2400" dirty="0">
                <a:effectLst>
                  <a:outerShdw blurRad="38100" dist="38100" dir="2700000" algn="tl">
                    <a:srgbClr val="000000">
                      <a:alpha val="43137"/>
                    </a:srgbClr>
                  </a:outerShdw>
                </a:effectLst>
              </a:rPr>
              <a:t>simulate a TM.</a:t>
            </a:r>
          </a:p>
          <a:p>
            <a:pPr eaLnBrk="0" hangingPunct="0">
              <a:buFont typeface="Arial" pitchFamily="34" charset="0"/>
              <a:buChar char="•"/>
              <a:defRPr/>
            </a:pPr>
            <a:endParaRPr lang="en-CA" sz="2400"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CA" sz="2400"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fill="hold"/>
                                        <p:tgtEl>
                                          <p:spTgt spid="160"/>
                                        </p:tgtEl>
                                        <p:attrNameLst>
                                          <p:attrName>ppt_x</p:attrName>
                                        </p:attrNameLst>
                                      </p:cBhvr>
                                      <p:tavLst>
                                        <p:tav tm="0">
                                          <p:val>
                                            <p:strVal val="#ppt_x"/>
                                          </p:val>
                                        </p:tav>
                                        <p:tav tm="100000">
                                          <p:val>
                                            <p:strVal val="#ppt_x"/>
                                          </p:val>
                                        </p:tav>
                                      </p:tavLst>
                                    </p:anim>
                                    <p:anim calcmode="lin" valueType="num">
                                      <p:cBhvr additive="base">
                                        <p:cTn id="8"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3256"/>
                                        </p:tgtEl>
                                        <p:attrNameLst>
                                          <p:attrName>style.visibility</p:attrName>
                                        </p:attrNameLst>
                                      </p:cBhvr>
                                      <p:to>
                                        <p:strVal val="visible"/>
                                      </p:to>
                                    </p:set>
                                    <p:anim calcmode="lin" valueType="num">
                                      <p:cBhvr additive="base">
                                        <p:cTn id="13" dur="500" fill="hold"/>
                                        <p:tgtEl>
                                          <p:spTgt spid="53256"/>
                                        </p:tgtEl>
                                        <p:attrNameLst>
                                          <p:attrName>ppt_x</p:attrName>
                                        </p:attrNameLst>
                                      </p:cBhvr>
                                      <p:tavLst>
                                        <p:tav tm="0">
                                          <p:val>
                                            <p:strVal val="#ppt_x"/>
                                          </p:val>
                                        </p:tav>
                                        <p:tav tm="100000">
                                          <p:val>
                                            <p:strVal val="#ppt_x"/>
                                          </p:val>
                                        </p:tav>
                                      </p:tavLst>
                                    </p:anim>
                                    <p:anim calcmode="lin" valueType="num">
                                      <p:cBhvr additive="base">
                                        <p:cTn id="14" dur="500" fill="hold"/>
                                        <p:tgtEl>
                                          <p:spTgt spid="5325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3260"/>
                                        </p:tgtEl>
                                        <p:attrNameLst>
                                          <p:attrName>style.visibility</p:attrName>
                                        </p:attrNameLst>
                                      </p:cBhvr>
                                      <p:to>
                                        <p:strVal val="visible"/>
                                      </p:to>
                                    </p:set>
                                    <p:anim calcmode="lin" valueType="num">
                                      <p:cBhvr additive="base">
                                        <p:cTn id="19" dur="500" fill="hold"/>
                                        <p:tgtEl>
                                          <p:spTgt spid="53260"/>
                                        </p:tgtEl>
                                        <p:attrNameLst>
                                          <p:attrName>ppt_x</p:attrName>
                                        </p:attrNameLst>
                                      </p:cBhvr>
                                      <p:tavLst>
                                        <p:tav tm="0">
                                          <p:val>
                                            <p:strVal val="#ppt_x"/>
                                          </p:val>
                                        </p:tav>
                                        <p:tav tm="100000">
                                          <p:val>
                                            <p:strVal val="#ppt_x"/>
                                          </p:val>
                                        </p:tav>
                                      </p:tavLst>
                                    </p:anim>
                                    <p:anim calcmode="lin" valueType="num">
                                      <p:cBhvr additive="base">
                                        <p:cTn id="20" dur="500" fill="hold"/>
                                        <p:tgtEl>
                                          <p:spTgt spid="5326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3254"/>
                                        </p:tgtEl>
                                        <p:attrNameLst>
                                          <p:attrName>style.visibility</p:attrName>
                                        </p:attrNameLst>
                                      </p:cBhvr>
                                      <p:to>
                                        <p:strVal val="visible"/>
                                      </p:to>
                                    </p:set>
                                    <p:anim calcmode="lin" valueType="num">
                                      <p:cBhvr additive="base">
                                        <p:cTn id="25" dur="500" fill="hold"/>
                                        <p:tgtEl>
                                          <p:spTgt spid="53254"/>
                                        </p:tgtEl>
                                        <p:attrNameLst>
                                          <p:attrName>ppt_x</p:attrName>
                                        </p:attrNameLst>
                                      </p:cBhvr>
                                      <p:tavLst>
                                        <p:tav tm="0">
                                          <p:val>
                                            <p:strVal val="#ppt_x"/>
                                          </p:val>
                                        </p:tav>
                                        <p:tav tm="100000">
                                          <p:val>
                                            <p:strVal val="#ppt_x"/>
                                          </p:val>
                                        </p:tav>
                                      </p:tavLst>
                                    </p:anim>
                                    <p:anim calcmode="lin" valueType="num">
                                      <p:cBhvr additive="base">
                                        <p:cTn id="26" dur="500" fill="hold"/>
                                        <p:tgtEl>
                                          <p:spTgt spid="5325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50"/>
                                        </p:tgtEl>
                                        <p:attrNameLst>
                                          <p:attrName>style.visibility</p:attrName>
                                        </p:attrNameLst>
                                      </p:cBhvr>
                                      <p:to>
                                        <p:strVal val="visible"/>
                                      </p:to>
                                    </p:set>
                                    <p:anim calcmode="lin" valueType="num">
                                      <p:cBhvr additive="base">
                                        <p:cTn id="31" dur="500" fill="hold"/>
                                        <p:tgtEl>
                                          <p:spTgt spid="150"/>
                                        </p:tgtEl>
                                        <p:attrNameLst>
                                          <p:attrName>ppt_x</p:attrName>
                                        </p:attrNameLst>
                                      </p:cBhvr>
                                      <p:tavLst>
                                        <p:tav tm="0">
                                          <p:val>
                                            <p:strVal val="#ppt_x"/>
                                          </p:val>
                                        </p:tav>
                                        <p:tav tm="100000">
                                          <p:val>
                                            <p:strVal val="#ppt_x"/>
                                          </p:val>
                                        </p:tav>
                                      </p:tavLst>
                                    </p:anim>
                                    <p:anim calcmode="lin" valueType="num">
                                      <p:cBhvr additive="base">
                                        <p:cTn id="32" dur="500" fill="hold"/>
                                        <p:tgtEl>
                                          <p:spTgt spid="15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8198"/>
                                        </p:tgtEl>
                                        <p:attrNameLst>
                                          <p:attrName>style.visibility</p:attrName>
                                        </p:attrNameLst>
                                      </p:cBhvr>
                                      <p:to>
                                        <p:strVal val="visible"/>
                                      </p:to>
                                    </p:set>
                                    <p:anim calcmode="lin" valueType="num">
                                      <p:cBhvr additive="base">
                                        <p:cTn id="37" dur="500" fill="hold"/>
                                        <p:tgtEl>
                                          <p:spTgt spid="8198"/>
                                        </p:tgtEl>
                                        <p:attrNameLst>
                                          <p:attrName>ppt_x</p:attrName>
                                        </p:attrNameLst>
                                      </p:cBhvr>
                                      <p:tavLst>
                                        <p:tav tm="0">
                                          <p:val>
                                            <p:strVal val="#ppt_x"/>
                                          </p:val>
                                        </p:tav>
                                        <p:tav tm="100000">
                                          <p:val>
                                            <p:strVal val="#ppt_x"/>
                                          </p:val>
                                        </p:tav>
                                      </p:tavLst>
                                    </p:anim>
                                    <p:anim calcmode="lin" valueType="num">
                                      <p:cBhvr additive="base">
                                        <p:cTn id="38"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23">
                                            <p:txEl>
                                              <p:pRg st="0" end="0"/>
                                            </p:txEl>
                                          </p:spTgt>
                                        </p:tgtEl>
                                        <p:attrNameLst>
                                          <p:attrName>style.visibility</p:attrName>
                                        </p:attrNameLst>
                                      </p:cBhvr>
                                      <p:to>
                                        <p:strVal val="visible"/>
                                      </p:to>
                                    </p:set>
                                    <p:anim calcmode="lin" valueType="num">
                                      <p:cBhvr additive="base">
                                        <p:cTn id="43"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3">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3">
                                            <p:txEl>
                                              <p:pRg st="1" end="1"/>
                                            </p:txEl>
                                          </p:spTgt>
                                        </p:tgtEl>
                                        <p:attrNameLst>
                                          <p:attrName>style.visibility</p:attrName>
                                        </p:attrNameLst>
                                      </p:cBhvr>
                                      <p:to>
                                        <p:strVal val="visible"/>
                                      </p:to>
                                    </p:set>
                                    <p:anim calcmode="lin" valueType="num">
                                      <p:cBhvr additive="base">
                                        <p:cTn id="47" dur="500" fill="hold"/>
                                        <p:tgtEl>
                                          <p:spTgt spid="23">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3">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23">
                                            <p:txEl>
                                              <p:pRg st="2" end="2"/>
                                            </p:txEl>
                                          </p:spTgt>
                                        </p:tgtEl>
                                        <p:attrNameLst>
                                          <p:attrName>style.visibility</p:attrName>
                                        </p:attrNameLst>
                                      </p:cBhvr>
                                      <p:to>
                                        <p:strVal val="visible"/>
                                      </p:to>
                                    </p:set>
                                    <p:anim calcmode="lin" valueType="num">
                                      <p:cBhvr additive="base">
                                        <p:cTn id="51" dur="500" fill="hold"/>
                                        <p:tgtEl>
                                          <p:spTgt spid="23">
                                            <p:txEl>
                                              <p:pRg st="2" end="2"/>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nodeType="clickEffect">
                                  <p:stCondLst>
                                    <p:cond delay="0"/>
                                  </p:stCondLst>
                                  <p:childTnLst>
                                    <p:set>
                                      <p:cBhvr>
                                        <p:cTn id="56" dur="1" fill="hold">
                                          <p:stCondLst>
                                            <p:cond delay="0"/>
                                          </p:stCondLst>
                                        </p:cTn>
                                        <p:tgtEl>
                                          <p:spTgt spid="23">
                                            <p:txEl>
                                              <p:pRg st="3" end="3"/>
                                            </p:txEl>
                                          </p:spTgt>
                                        </p:tgtEl>
                                        <p:attrNameLst>
                                          <p:attrName>style.visibility</p:attrName>
                                        </p:attrNameLst>
                                      </p:cBhvr>
                                      <p:to>
                                        <p:strVal val="visible"/>
                                      </p:to>
                                    </p:set>
                                    <p:anim calcmode="lin" valueType="num">
                                      <p:cBhvr additive="base">
                                        <p:cTn id="57" dur="500" fill="hold"/>
                                        <p:tgtEl>
                                          <p:spTgt spid="23">
                                            <p:txEl>
                                              <p:pRg st="3" end="3"/>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3">
                                            <p:txEl>
                                              <p:pRg st="3" end="3"/>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23">
                                            <p:txEl>
                                              <p:pRg st="4" end="4"/>
                                            </p:txEl>
                                          </p:spTgt>
                                        </p:tgtEl>
                                        <p:attrNameLst>
                                          <p:attrName>style.visibility</p:attrName>
                                        </p:attrNameLst>
                                      </p:cBhvr>
                                      <p:to>
                                        <p:strVal val="visible"/>
                                      </p:to>
                                    </p:set>
                                    <p:anim calcmode="lin" valueType="num">
                                      <p:cBhvr additive="base">
                                        <p:cTn id="61" dur="500" fill="hold"/>
                                        <p:tgtEl>
                                          <p:spTgt spid="23">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3">
                                            <p:txEl>
                                              <p:pRg st="4" end="4"/>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23">
                                            <p:txEl>
                                              <p:pRg st="5" end="5"/>
                                            </p:txEl>
                                          </p:spTgt>
                                        </p:tgtEl>
                                        <p:attrNameLst>
                                          <p:attrName>style.visibility</p:attrName>
                                        </p:attrNameLst>
                                      </p:cBhvr>
                                      <p:to>
                                        <p:strVal val="visible"/>
                                      </p:to>
                                    </p:set>
                                    <p:anim calcmode="lin" valueType="num">
                                      <p:cBhvr additive="base">
                                        <p:cTn id="65" dur="500" fill="hold"/>
                                        <p:tgtEl>
                                          <p:spTgt spid="23">
                                            <p:txEl>
                                              <p:pRg st="5" end="5"/>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3">
                                            <p:txEl>
                                              <p:pRg st="5" end="5"/>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23">
                                            <p:txEl>
                                              <p:pRg st="6" end="6"/>
                                            </p:txEl>
                                          </p:spTgt>
                                        </p:tgtEl>
                                        <p:attrNameLst>
                                          <p:attrName>style.visibility</p:attrName>
                                        </p:attrNameLst>
                                      </p:cBhvr>
                                      <p:to>
                                        <p:strVal val="visible"/>
                                      </p:to>
                                    </p:set>
                                    <p:anim calcmode="lin" valueType="num">
                                      <p:cBhvr additive="base">
                                        <p:cTn id="69" dur="500" fill="hold"/>
                                        <p:tgtEl>
                                          <p:spTgt spid="23">
                                            <p:txEl>
                                              <p:pRg st="6" end="6"/>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3">
                                            <p:txEl>
                                              <p:pRg st="6" end="6"/>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23">
                                            <p:txEl>
                                              <p:pRg st="7" end="7"/>
                                            </p:txEl>
                                          </p:spTgt>
                                        </p:tgtEl>
                                        <p:attrNameLst>
                                          <p:attrName>style.visibility</p:attrName>
                                        </p:attrNameLst>
                                      </p:cBhvr>
                                      <p:to>
                                        <p:strVal val="visible"/>
                                      </p:to>
                                    </p:set>
                                    <p:anim calcmode="lin" valueType="num">
                                      <p:cBhvr additive="base">
                                        <p:cTn id="73" dur="500" fill="hold"/>
                                        <p:tgtEl>
                                          <p:spTgt spid="23">
                                            <p:txEl>
                                              <p:pRg st="7" end="7"/>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23">
                                            <p:txEl>
                                              <p:pRg st="7" end="7"/>
                                            </p:txEl>
                                          </p:spTgt>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162"/>
                                        </p:tgtEl>
                                        <p:attrNameLst>
                                          <p:attrName>style.visibility</p:attrName>
                                        </p:attrNameLst>
                                      </p:cBhvr>
                                      <p:to>
                                        <p:strVal val="visible"/>
                                      </p:to>
                                    </p:set>
                                    <p:anim calcmode="lin" valueType="num">
                                      <p:cBhvr additive="base">
                                        <p:cTn id="77" dur="500" fill="hold"/>
                                        <p:tgtEl>
                                          <p:spTgt spid="162"/>
                                        </p:tgtEl>
                                        <p:attrNameLst>
                                          <p:attrName>ppt_x</p:attrName>
                                        </p:attrNameLst>
                                      </p:cBhvr>
                                      <p:tavLst>
                                        <p:tav tm="0">
                                          <p:val>
                                            <p:strVal val="0-#ppt_w/2"/>
                                          </p:val>
                                        </p:tav>
                                        <p:tav tm="100000">
                                          <p:val>
                                            <p:strVal val="#ppt_x"/>
                                          </p:val>
                                        </p:tav>
                                      </p:tavLst>
                                    </p:anim>
                                    <p:anim calcmode="lin" valueType="num">
                                      <p:cBhvr additive="base">
                                        <p:cTn id="78" dur="500" fill="hold"/>
                                        <p:tgtEl>
                                          <p:spTgt spid="162"/>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8" fill="hold" nodeType="clickEffect">
                                  <p:stCondLst>
                                    <p:cond delay="0"/>
                                  </p:stCondLst>
                                  <p:childTnLst>
                                    <p:set>
                                      <p:cBhvr>
                                        <p:cTn id="82" dur="1" fill="hold">
                                          <p:stCondLst>
                                            <p:cond delay="0"/>
                                          </p:stCondLst>
                                        </p:cTn>
                                        <p:tgtEl>
                                          <p:spTgt spid="23">
                                            <p:txEl>
                                              <p:pRg st="8" end="8"/>
                                            </p:txEl>
                                          </p:spTgt>
                                        </p:tgtEl>
                                        <p:attrNameLst>
                                          <p:attrName>style.visibility</p:attrName>
                                        </p:attrNameLst>
                                      </p:cBhvr>
                                      <p:to>
                                        <p:strVal val="visible"/>
                                      </p:to>
                                    </p:set>
                                    <p:anim calcmode="lin" valueType="num">
                                      <p:cBhvr additive="base">
                                        <p:cTn id="83" dur="500" fill="hold"/>
                                        <p:tgtEl>
                                          <p:spTgt spid="23">
                                            <p:txEl>
                                              <p:pRg st="8" end="8"/>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23">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60" grpId="0"/>
      <p:bldP spid="150" grpId="0"/>
      <p:bldP spid="160" grpId="0"/>
      <p:bldP spid="162"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4" name="Picture 2" descr="capture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76400" y="762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235" name="Picture 3" descr="capture1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4350" y="1371600"/>
            <a:ext cx="7639050" cy="382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236" name="Rectangle 4"/>
          <p:cNvSpPr>
            <a:spLocks noChangeArrowheads="1"/>
          </p:cNvSpPr>
          <p:nvPr/>
        </p:nvSpPr>
        <p:spPr bwMode="auto">
          <a:xfrm>
            <a:off x="381000" y="792163"/>
            <a:ext cx="4505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GetTerm(</a:t>
            </a:r>
            <a:r>
              <a:rPr kumimoji="0" lang="en-US" altLang="en-US" sz="3200" b="0" i="1" u="none" strike="noStrike" kern="1200" cap="none" spc="0" normalizeH="0" baseline="0" noProof="0">
                <a:ln>
                  <a:noFill/>
                </a:ln>
                <a:solidFill>
                  <a:srgbClr val="FF99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9900"/>
                </a:solidFill>
                <a:effectLst/>
                <a:uLnTx/>
                <a:uFillTx/>
                <a:latin typeface="Times New Roman" pitchFamily="18" charset="0"/>
                <a:ea typeface="+mn-ea"/>
                <a:cs typeface="Arial" pitchFamily="34" charset="0"/>
              </a:rPr>
              <a:t>i </a:t>
            </a:r>
            <a:r>
              <a:rPr kumimoji="0" lang="en-US" altLang="en-US" sz="32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a:t>
            </a:r>
          </a:p>
        </p:txBody>
      </p:sp>
      <p:grpSp>
        <p:nvGrpSpPr>
          <p:cNvPr id="351237" name="Group 17"/>
          <p:cNvGrpSpPr>
            <a:grpSpLocks/>
          </p:cNvGrpSpPr>
          <p:nvPr/>
        </p:nvGrpSpPr>
        <p:grpSpPr bwMode="auto">
          <a:xfrm>
            <a:off x="1689100" y="76200"/>
            <a:ext cx="1130300" cy="457200"/>
            <a:chOff x="1064" y="144"/>
            <a:chExt cx="712" cy="288"/>
          </a:xfrm>
        </p:grpSpPr>
        <p:sp>
          <p:nvSpPr>
            <p:cNvPr id="351274" name="Rectangle 18"/>
            <p:cNvSpPr>
              <a:spLocks noChangeArrowheads="1"/>
            </p:cNvSpPr>
            <p:nvPr/>
          </p:nvSpPr>
          <p:spPr bwMode="auto">
            <a:xfrm>
              <a:off x="1496" y="144"/>
              <a:ext cx="280" cy="288"/>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75" name="Rectangle 19"/>
            <p:cNvSpPr>
              <a:spLocks noChangeArrowheads="1"/>
            </p:cNvSpPr>
            <p:nvPr/>
          </p:nvSpPr>
          <p:spPr bwMode="auto">
            <a:xfrm>
              <a:off x="1064" y="144"/>
              <a:ext cx="296"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51238" name="Rectangle 20"/>
          <p:cNvSpPr>
            <a:spLocks noChangeArrowheads="1"/>
          </p:cNvSpPr>
          <p:nvPr/>
        </p:nvSpPr>
        <p:spPr bwMode="auto">
          <a:xfrm>
            <a:off x="2841625"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39" name="Rectangle 21"/>
          <p:cNvSpPr>
            <a:spLocks noChangeArrowheads="1"/>
          </p:cNvSpPr>
          <p:nvPr/>
        </p:nvSpPr>
        <p:spPr bwMode="auto">
          <a:xfrm>
            <a:off x="3025775" y="292100"/>
            <a:ext cx="381000" cy="2413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40" name="Rectangle 22"/>
          <p:cNvSpPr>
            <a:spLocks noChangeArrowheads="1"/>
          </p:cNvSpPr>
          <p:nvPr/>
        </p:nvSpPr>
        <p:spPr bwMode="auto">
          <a:xfrm>
            <a:off x="3441700"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51241" name="Group 23"/>
          <p:cNvGrpSpPr>
            <a:grpSpLocks/>
          </p:cNvGrpSpPr>
          <p:nvPr/>
        </p:nvGrpSpPr>
        <p:grpSpPr bwMode="auto">
          <a:xfrm>
            <a:off x="914400" y="4114800"/>
            <a:ext cx="4343400" cy="381000"/>
            <a:chOff x="576" y="2736"/>
            <a:chExt cx="2736" cy="240"/>
          </a:xfrm>
        </p:grpSpPr>
        <p:grpSp>
          <p:nvGrpSpPr>
            <p:cNvPr id="351266" name="Group 24"/>
            <p:cNvGrpSpPr>
              <a:grpSpLocks/>
            </p:cNvGrpSpPr>
            <p:nvPr/>
          </p:nvGrpSpPr>
          <p:grpSpPr bwMode="auto">
            <a:xfrm>
              <a:off x="576" y="2736"/>
              <a:ext cx="2736" cy="240"/>
              <a:chOff x="576" y="2736"/>
              <a:chExt cx="2736" cy="240"/>
            </a:xfrm>
          </p:grpSpPr>
          <p:sp>
            <p:nvSpPr>
              <p:cNvPr id="351270" name="Rectangle 25"/>
              <p:cNvSpPr>
                <a:spLocks noChangeArrowheads="1"/>
              </p:cNvSpPr>
              <p:nvPr/>
            </p:nvSpPr>
            <p:spPr bwMode="auto">
              <a:xfrm>
                <a:off x="576" y="2736"/>
                <a:ext cx="2736" cy="24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71" name="Rectangle 26"/>
              <p:cNvSpPr>
                <a:spLocks noChangeArrowheads="1"/>
              </p:cNvSpPr>
              <p:nvPr/>
            </p:nvSpPr>
            <p:spPr bwMode="auto">
              <a:xfrm>
                <a:off x="1186"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72" name="Rectangle 27"/>
              <p:cNvSpPr>
                <a:spLocks noChangeArrowheads="1"/>
              </p:cNvSpPr>
              <p:nvPr/>
            </p:nvSpPr>
            <p:spPr bwMode="auto">
              <a:xfrm>
                <a:off x="1769"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73" name="Rectangle 28"/>
              <p:cNvSpPr>
                <a:spLocks noChangeArrowheads="1"/>
              </p:cNvSpPr>
              <p:nvPr/>
            </p:nvSpPr>
            <p:spPr bwMode="auto">
              <a:xfrm>
                <a:off x="2661"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51267" name="Oval 29"/>
            <p:cNvSpPr>
              <a:spLocks noChangeArrowheads="1"/>
            </p:cNvSpPr>
            <p:nvPr/>
          </p:nvSpPr>
          <p:spPr bwMode="auto">
            <a:xfrm>
              <a:off x="2520"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68" name="Oval 30"/>
            <p:cNvSpPr>
              <a:spLocks noChangeArrowheads="1"/>
            </p:cNvSpPr>
            <p:nvPr/>
          </p:nvSpPr>
          <p:spPr bwMode="auto">
            <a:xfrm>
              <a:off x="1672"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69" name="Oval 31"/>
            <p:cNvSpPr>
              <a:spLocks noChangeArrowheads="1"/>
            </p:cNvSpPr>
            <p:nvPr/>
          </p:nvSpPr>
          <p:spPr bwMode="auto">
            <a:xfrm>
              <a:off x="2256"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5" name="Group 38"/>
          <p:cNvGrpSpPr>
            <a:grpSpLocks/>
          </p:cNvGrpSpPr>
          <p:nvPr/>
        </p:nvGrpSpPr>
        <p:grpSpPr bwMode="auto">
          <a:xfrm>
            <a:off x="1295400" y="4419600"/>
            <a:ext cx="7429500" cy="2438400"/>
            <a:chOff x="816" y="2880"/>
            <a:chExt cx="4680" cy="1536"/>
          </a:xfrm>
        </p:grpSpPr>
        <p:sp>
          <p:nvSpPr>
            <p:cNvPr id="351243" name="Rectangle 39"/>
            <p:cNvSpPr>
              <a:spLocks noChangeArrowheads="1"/>
            </p:cNvSpPr>
            <p:nvPr/>
          </p:nvSpPr>
          <p:spPr bwMode="auto">
            <a:xfrm>
              <a:off x="4392" y="2880"/>
              <a:ext cx="1104" cy="1536"/>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51244" name="Group 40"/>
            <p:cNvGrpSpPr>
              <a:grpSpLocks/>
            </p:cNvGrpSpPr>
            <p:nvPr/>
          </p:nvGrpSpPr>
          <p:grpSpPr bwMode="auto">
            <a:xfrm>
              <a:off x="816" y="2969"/>
              <a:ext cx="4656" cy="1447"/>
              <a:chOff x="816" y="2969"/>
              <a:chExt cx="4656" cy="1447"/>
            </a:xfrm>
          </p:grpSpPr>
          <p:sp>
            <p:nvSpPr>
              <p:cNvPr id="351245" name="Rectangle 41"/>
              <p:cNvSpPr>
                <a:spLocks noChangeArrowheads="1"/>
              </p:cNvSpPr>
              <p:nvPr/>
            </p:nvSpPr>
            <p:spPr bwMode="auto">
              <a:xfrm>
                <a:off x="816" y="3360"/>
                <a:ext cx="4656" cy="1056"/>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46" name="Text Box 42"/>
              <p:cNvSpPr txBox="1">
                <a:spLocks noChangeArrowheads="1"/>
              </p:cNvSpPr>
              <p:nvPr/>
            </p:nvSpPr>
            <p:spPr bwMode="auto">
              <a:xfrm>
                <a:off x="2854" y="2969"/>
                <a:ext cx="617" cy="343"/>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Term</a:t>
                </a:r>
              </a:p>
            </p:txBody>
          </p:sp>
          <p:sp>
            <p:nvSpPr>
              <p:cNvPr id="351247" name="Text Box 43"/>
              <p:cNvSpPr txBox="1">
                <a:spLocks noChangeArrowheads="1"/>
              </p:cNvSpPr>
              <p:nvPr/>
            </p:nvSpPr>
            <p:spPr bwMode="auto">
              <a:xfrm>
                <a:off x="3740" y="3840"/>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a:t>
                </a:r>
              </a:p>
            </p:txBody>
          </p:sp>
          <p:sp>
            <p:nvSpPr>
              <p:cNvPr id="351248" name="Line 44"/>
              <p:cNvSpPr>
                <a:spLocks noChangeShapeType="1"/>
              </p:cNvSpPr>
              <p:nvPr/>
            </p:nvSpPr>
            <p:spPr bwMode="auto">
              <a:xfrm flipH="1">
                <a:off x="1440" y="3312"/>
                <a:ext cx="1488" cy="48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49" name="Line 45"/>
              <p:cNvSpPr>
                <a:spLocks noChangeShapeType="1"/>
              </p:cNvSpPr>
              <p:nvPr/>
            </p:nvSpPr>
            <p:spPr bwMode="auto">
              <a:xfrm flipH="1">
                <a:off x="2880" y="3312"/>
                <a:ext cx="192" cy="48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50" name="Line 46"/>
              <p:cNvSpPr>
                <a:spLocks noChangeShapeType="1"/>
              </p:cNvSpPr>
              <p:nvPr/>
            </p:nvSpPr>
            <p:spPr bwMode="auto">
              <a:xfrm>
                <a:off x="3408" y="3312"/>
                <a:ext cx="1440" cy="48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51" name="Text Box 47"/>
              <p:cNvSpPr txBox="1">
                <a:spLocks noChangeArrowheads="1"/>
              </p:cNvSpPr>
              <p:nvPr/>
            </p:nvSpPr>
            <p:spPr bwMode="auto">
              <a:xfrm>
                <a:off x="1097"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0000"/>
                    </a:solidFill>
                    <a:effectLst/>
                    <a:uLnTx/>
                    <a:uFillTx/>
                    <a:latin typeface="Times New Roman" pitchFamily="18" charset="0"/>
                    <a:ea typeface="+mn-ea"/>
                    <a:cs typeface="Arial" pitchFamily="34" charset="0"/>
                  </a:rPr>
                  <a:t>&lt;fact,1</a:t>
                </a:r>
                <a:r>
                  <a:rPr kumimoji="0" lang="en-US" altLang="en-US" sz="2800" b="0" i="0" u="none" strike="noStrike" kern="1200" cap="none" spc="0" normalizeH="0" baseline="-25000" noProof="0">
                    <a:ln>
                      <a:noFill/>
                    </a:ln>
                    <a:solidFill>
                      <a:srgbClr val="FF9900"/>
                    </a:solidFill>
                    <a:effectLst/>
                    <a:uLnTx/>
                    <a:uFillTx/>
                    <a:latin typeface="Times New Roman" pitchFamily="18" charset="0"/>
                    <a:ea typeface="+mn-ea"/>
                    <a:cs typeface="Arial" pitchFamily="34" charset="0"/>
                  </a:rPr>
                  <a:t>&gt;</a:t>
                </a:r>
              </a:p>
            </p:txBody>
          </p:sp>
          <p:sp>
            <p:nvSpPr>
              <p:cNvPr id="351252" name="AutoShape 48"/>
              <p:cNvSpPr>
                <a:spLocks noChangeArrowheads="1"/>
              </p:cNvSpPr>
              <p:nvPr/>
            </p:nvSpPr>
            <p:spPr bwMode="auto">
              <a:xfrm>
                <a:off x="912"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53" name="Text Box 49"/>
              <p:cNvSpPr txBox="1">
                <a:spLocks noChangeArrowheads="1"/>
              </p:cNvSpPr>
              <p:nvPr/>
            </p:nvSpPr>
            <p:spPr bwMode="auto">
              <a:xfrm>
                <a:off x="2516"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0000"/>
                    </a:solidFill>
                    <a:effectLst/>
                    <a:uLnTx/>
                    <a:uFillTx/>
                    <a:latin typeface="Times New Roman" pitchFamily="18" charset="0"/>
                    <a:ea typeface="+mn-ea"/>
                    <a:cs typeface="Arial" pitchFamily="34" charset="0"/>
                  </a:rPr>
                  <a:t>&lt;fact,2&gt;</a:t>
                </a:r>
              </a:p>
            </p:txBody>
          </p:sp>
          <p:sp>
            <p:nvSpPr>
              <p:cNvPr id="351254" name="AutoShape 50"/>
              <p:cNvSpPr>
                <a:spLocks noChangeArrowheads="1"/>
              </p:cNvSpPr>
              <p:nvPr/>
            </p:nvSpPr>
            <p:spPr bwMode="auto">
              <a:xfrm>
                <a:off x="2331"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55" name="Text Box 51"/>
              <p:cNvSpPr txBox="1">
                <a:spLocks noChangeArrowheads="1"/>
              </p:cNvSpPr>
              <p:nvPr/>
            </p:nvSpPr>
            <p:spPr bwMode="auto">
              <a:xfrm>
                <a:off x="4505"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0000"/>
                    </a:solidFill>
                    <a:effectLst/>
                    <a:uLnTx/>
                    <a:uFillTx/>
                    <a:latin typeface="Times New Roman" pitchFamily="18" charset="0"/>
                    <a:ea typeface="+mn-ea"/>
                    <a:cs typeface="Arial" pitchFamily="34" charset="0"/>
                  </a:rPr>
                  <a:t>&lt;fact,k</a:t>
                </a:r>
                <a:r>
                  <a:rPr kumimoji="0" lang="en-US" altLang="en-US" sz="2800" b="0" i="0" u="none" strike="noStrike" kern="1200" cap="none" spc="0" normalizeH="0" baseline="-25000" noProof="0">
                    <a:ln>
                      <a:noFill/>
                    </a:ln>
                    <a:solidFill>
                      <a:srgbClr val="FF9900"/>
                    </a:solidFill>
                    <a:effectLst/>
                    <a:uLnTx/>
                    <a:uFillTx/>
                    <a:latin typeface="Times New Roman" pitchFamily="18" charset="0"/>
                    <a:ea typeface="+mn-ea"/>
                    <a:cs typeface="Arial" pitchFamily="34" charset="0"/>
                  </a:rPr>
                  <a:t>&gt;</a:t>
                </a:r>
              </a:p>
            </p:txBody>
          </p:sp>
          <p:sp>
            <p:nvSpPr>
              <p:cNvPr id="351256" name="AutoShape 52"/>
              <p:cNvSpPr>
                <a:spLocks noChangeArrowheads="1"/>
              </p:cNvSpPr>
              <p:nvPr/>
            </p:nvSpPr>
            <p:spPr bwMode="auto">
              <a:xfrm>
                <a:off x="4320"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57" name="Line 53"/>
              <p:cNvSpPr>
                <a:spLocks noChangeShapeType="1"/>
              </p:cNvSpPr>
              <p:nvPr/>
            </p:nvSpPr>
            <p:spPr bwMode="auto">
              <a:xfrm>
                <a:off x="3312" y="3312"/>
                <a:ext cx="480" cy="192"/>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58" name="Line 54"/>
              <p:cNvSpPr>
                <a:spLocks noChangeShapeType="1"/>
              </p:cNvSpPr>
              <p:nvPr/>
            </p:nvSpPr>
            <p:spPr bwMode="auto">
              <a:xfrm>
                <a:off x="3288" y="3312"/>
                <a:ext cx="480"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59" name="Line 55"/>
              <p:cNvSpPr>
                <a:spLocks noChangeShapeType="1"/>
              </p:cNvSpPr>
              <p:nvPr/>
            </p:nvSpPr>
            <p:spPr bwMode="auto">
              <a:xfrm>
                <a:off x="3264" y="3312"/>
                <a:ext cx="384"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60" name="Text Box 56"/>
              <p:cNvSpPr txBox="1">
                <a:spLocks noChangeArrowheads="1"/>
              </p:cNvSpPr>
              <p:nvPr/>
            </p:nvSpPr>
            <p:spPr bwMode="auto">
              <a:xfrm>
                <a:off x="2023" y="3929"/>
                <a:ext cx="244"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a:t>
                </a:r>
              </a:p>
            </p:txBody>
          </p:sp>
          <p:sp>
            <p:nvSpPr>
              <p:cNvPr id="351261" name="Text Box 57"/>
              <p:cNvSpPr txBox="1">
                <a:spLocks noChangeArrowheads="1"/>
              </p:cNvSpPr>
              <p:nvPr/>
            </p:nvSpPr>
            <p:spPr bwMode="auto">
              <a:xfrm>
                <a:off x="3463" y="3936"/>
                <a:ext cx="244"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a:t>
                </a:r>
              </a:p>
            </p:txBody>
          </p:sp>
          <p:sp>
            <p:nvSpPr>
              <p:cNvPr id="351262" name="Text Box 58"/>
              <p:cNvSpPr txBox="1">
                <a:spLocks noChangeArrowheads="1"/>
              </p:cNvSpPr>
              <p:nvPr/>
            </p:nvSpPr>
            <p:spPr bwMode="auto">
              <a:xfrm>
                <a:off x="4039" y="3943"/>
                <a:ext cx="244"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a:t>
                </a:r>
              </a:p>
            </p:txBody>
          </p:sp>
          <p:sp>
            <p:nvSpPr>
              <p:cNvPr id="351263" name="Line 59"/>
              <p:cNvSpPr>
                <a:spLocks noChangeShapeType="1"/>
              </p:cNvSpPr>
              <p:nvPr/>
            </p:nvSpPr>
            <p:spPr bwMode="auto">
              <a:xfrm flipH="1">
                <a:off x="2160" y="3312"/>
                <a:ext cx="864" cy="62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64" name="Line 60"/>
              <p:cNvSpPr>
                <a:spLocks noChangeShapeType="1"/>
              </p:cNvSpPr>
              <p:nvPr/>
            </p:nvSpPr>
            <p:spPr bwMode="auto">
              <a:xfrm>
                <a:off x="3120" y="3312"/>
                <a:ext cx="480" cy="62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1265" name="Line 61"/>
              <p:cNvSpPr>
                <a:spLocks noChangeShapeType="1"/>
              </p:cNvSpPr>
              <p:nvPr/>
            </p:nvSpPr>
            <p:spPr bwMode="auto">
              <a:xfrm>
                <a:off x="3168" y="3312"/>
                <a:ext cx="984" cy="62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2"/>
          <p:cNvSpPr>
            <a:spLocks noGrp="1" noChangeArrowheads="1"/>
          </p:cNvSpPr>
          <p:nvPr>
            <p:ph type="title"/>
          </p:nvPr>
        </p:nvSpPr>
        <p:spPr>
          <a:xfrm>
            <a:off x="685800" y="-152400"/>
            <a:ext cx="7772400" cy="1143000"/>
          </a:xfrm>
        </p:spPr>
        <p:txBody>
          <a:bodyPr/>
          <a:lstStyle/>
          <a:p>
            <a:pPr eaLnBrk="1" hangingPunct="1"/>
            <a:r>
              <a:rPr lang="en-US" altLang="en-US"/>
              <a:t>Parsing</a:t>
            </a:r>
          </a:p>
        </p:txBody>
      </p:sp>
      <p:pic>
        <p:nvPicPr>
          <p:cNvPr id="352259" name="Picture 4" descr="capture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260" name="Picture 8" descr="capture18"/>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47800" y="1749425"/>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2261" name="Rectangle 9"/>
          <p:cNvSpPr>
            <a:spLocks noChangeArrowheads="1"/>
          </p:cNvSpPr>
          <p:nvPr/>
        </p:nvSpPr>
        <p:spPr bwMode="auto">
          <a:xfrm>
            <a:off x="381000" y="1173163"/>
            <a:ext cx="4325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GetFact(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0000"/>
                </a:solidFill>
                <a:effectLst/>
                <a:uLnTx/>
                <a:uFillTx/>
                <a:latin typeface="Times New Roman" pitchFamily="18" charset="0"/>
                <a:ea typeface="+mn-ea"/>
                <a:cs typeface="Arial" pitchFamily="34" charset="0"/>
              </a:rPr>
              <a:t>i </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a:t>
            </a:r>
          </a:p>
        </p:txBody>
      </p:sp>
      <p:sp>
        <p:nvSpPr>
          <p:cNvPr id="397325" name="Line 13"/>
          <p:cNvSpPr>
            <a:spLocks noChangeShapeType="1"/>
          </p:cNvSpPr>
          <p:nvPr/>
        </p:nvSpPr>
        <p:spPr bwMode="auto">
          <a:xfrm>
            <a:off x="2797175" y="54864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7327" name="Text Box 15"/>
          <p:cNvSpPr txBox="1">
            <a:spLocks noChangeArrowheads="1"/>
          </p:cNvSpPr>
          <p:nvPr/>
        </p:nvSpPr>
        <p:spPr bwMode="auto">
          <a:xfrm>
            <a:off x="990600" y="571500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=6*8+((2+42)*(5+12)+987*7*123+15*54)</a:t>
            </a:r>
          </a:p>
        </p:txBody>
      </p:sp>
      <p:sp>
        <p:nvSpPr>
          <p:cNvPr id="397328" name="Rectangle 16"/>
          <p:cNvSpPr>
            <a:spLocks noChangeArrowheads="1"/>
          </p:cNvSpPr>
          <p:nvPr/>
        </p:nvSpPr>
        <p:spPr bwMode="auto">
          <a:xfrm>
            <a:off x="1765300" y="1752600"/>
            <a:ext cx="13716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7331" name="Oval 19"/>
          <p:cNvSpPr>
            <a:spLocks noChangeArrowheads="1"/>
          </p:cNvSpPr>
          <p:nvPr/>
        </p:nvSpPr>
        <p:spPr bwMode="auto">
          <a:xfrm>
            <a:off x="2743200" y="5816600"/>
            <a:ext cx="4572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7337" name="Rectangle 25"/>
          <p:cNvSpPr>
            <a:spLocks noChangeArrowheads="1"/>
          </p:cNvSpPr>
          <p:nvPr/>
        </p:nvSpPr>
        <p:spPr bwMode="auto">
          <a:xfrm>
            <a:off x="2819400" y="5638800"/>
            <a:ext cx="304800" cy="685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7338" name="Rectangle 26"/>
          <p:cNvSpPr>
            <a:spLocks noChangeArrowheads="1"/>
          </p:cNvSpPr>
          <p:nvPr/>
        </p:nvSpPr>
        <p:spPr bwMode="auto">
          <a:xfrm>
            <a:off x="2019300" y="2006600"/>
            <a:ext cx="1371600" cy="304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 name="Group 34"/>
          <p:cNvGrpSpPr>
            <a:grpSpLocks/>
          </p:cNvGrpSpPr>
          <p:nvPr/>
        </p:nvGrpSpPr>
        <p:grpSpPr bwMode="auto">
          <a:xfrm>
            <a:off x="1752600" y="0"/>
            <a:ext cx="838200" cy="533400"/>
            <a:chOff x="1104" y="0"/>
            <a:chExt cx="528" cy="336"/>
          </a:xfrm>
        </p:grpSpPr>
        <p:sp>
          <p:nvSpPr>
            <p:cNvPr id="397347" name="Rectangle 35"/>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pitchFamily="34" charset="0"/>
              </a:endParaRPr>
            </a:p>
          </p:txBody>
        </p:sp>
        <p:sp>
          <p:nvSpPr>
            <p:cNvPr id="397348" name="Rectangle 36"/>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7327"/>
                                        </p:tgtEl>
                                        <p:attrNameLst>
                                          <p:attrName>style.visibility</p:attrName>
                                        </p:attrNameLst>
                                      </p:cBhvr>
                                      <p:to>
                                        <p:strVal val="visible"/>
                                      </p:to>
                                    </p:set>
                                    <p:anim calcmode="lin" valueType="num">
                                      <p:cBhvr additive="base">
                                        <p:cTn id="7" dur="500" fill="hold"/>
                                        <p:tgtEl>
                                          <p:spTgt spid="397327"/>
                                        </p:tgtEl>
                                        <p:attrNameLst>
                                          <p:attrName>ppt_x</p:attrName>
                                        </p:attrNameLst>
                                      </p:cBhvr>
                                      <p:tavLst>
                                        <p:tav tm="0">
                                          <p:val>
                                            <p:strVal val="#ppt_x"/>
                                          </p:val>
                                        </p:tav>
                                        <p:tav tm="100000">
                                          <p:val>
                                            <p:strVal val="#ppt_x"/>
                                          </p:val>
                                        </p:tav>
                                      </p:tavLst>
                                    </p:anim>
                                    <p:anim calcmode="lin" valueType="num">
                                      <p:cBhvr additive="base">
                                        <p:cTn id="8" dur="500" fill="hold"/>
                                        <p:tgtEl>
                                          <p:spTgt spid="39732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7325"/>
                                        </p:tgtEl>
                                        <p:attrNameLst>
                                          <p:attrName>style.visibility</p:attrName>
                                        </p:attrNameLst>
                                      </p:cBhvr>
                                      <p:to>
                                        <p:strVal val="visible"/>
                                      </p:to>
                                    </p:set>
                                    <p:anim calcmode="lin" valueType="num">
                                      <p:cBhvr additive="base">
                                        <p:cTn id="11" dur="500" fill="hold"/>
                                        <p:tgtEl>
                                          <p:spTgt spid="397325"/>
                                        </p:tgtEl>
                                        <p:attrNameLst>
                                          <p:attrName>ppt_x</p:attrName>
                                        </p:attrNameLst>
                                      </p:cBhvr>
                                      <p:tavLst>
                                        <p:tav tm="0">
                                          <p:val>
                                            <p:strVal val="#ppt_x"/>
                                          </p:val>
                                        </p:tav>
                                        <p:tav tm="100000">
                                          <p:val>
                                            <p:strVal val="#ppt_x"/>
                                          </p:val>
                                        </p:tav>
                                      </p:tavLst>
                                    </p:anim>
                                    <p:anim calcmode="lin" valueType="num">
                                      <p:cBhvr additive="base">
                                        <p:cTn id="12" dur="500" fill="hold"/>
                                        <p:tgtEl>
                                          <p:spTgt spid="39732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7328"/>
                                        </p:tgtEl>
                                        <p:attrNameLst>
                                          <p:attrName>style.visibility</p:attrName>
                                        </p:attrNameLst>
                                      </p:cBhvr>
                                      <p:to>
                                        <p:strVal val="visible"/>
                                      </p:to>
                                    </p:set>
                                    <p:anim calcmode="lin" valueType="num">
                                      <p:cBhvr additive="base">
                                        <p:cTn id="23" dur="500" fill="hold"/>
                                        <p:tgtEl>
                                          <p:spTgt spid="397328"/>
                                        </p:tgtEl>
                                        <p:attrNameLst>
                                          <p:attrName>ppt_x</p:attrName>
                                        </p:attrNameLst>
                                      </p:cBhvr>
                                      <p:tavLst>
                                        <p:tav tm="0">
                                          <p:val>
                                            <p:strVal val="0-#ppt_w/2"/>
                                          </p:val>
                                        </p:tav>
                                        <p:tav tm="100000">
                                          <p:val>
                                            <p:strVal val="#ppt_x"/>
                                          </p:val>
                                        </p:tav>
                                      </p:tavLst>
                                    </p:anim>
                                    <p:anim calcmode="lin" valueType="num">
                                      <p:cBhvr additive="base">
                                        <p:cTn id="24" dur="500" fill="hold"/>
                                        <p:tgtEl>
                                          <p:spTgt spid="397328"/>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7331"/>
                                        </p:tgtEl>
                                        <p:attrNameLst>
                                          <p:attrName>style.visibility</p:attrName>
                                        </p:attrNameLst>
                                      </p:cBhvr>
                                      <p:to>
                                        <p:strVal val="visible"/>
                                      </p:to>
                                    </p:set>
                                    <p:anim calcmode="lin" valueType="num">
                                      <p:cBhvr additive="base">
                                        <p:cTn id="29" dur="500" fill="hold"/>
                                        <p:tgtEl>
                                          <p:spTgt spid="397331"/>
                                        </p:tgtEl>
                                        <p:attrNameLst>
                                          <p:attrName>ppt_x</p:attrName>
                                        </p:attrNameLst>
                                      </p:cBhvr>
                                      <p:tavLst>
                                        <p:tav tm="0">
                                          <p:val>
                                            <p:strVal val="#ppt_x"/>
                                          </p:val>
                                        </p:tav>
                                        <p:tav tm="100000">
                                          <p:val>
                                            <p:strVal val="#ppt_x"/>
                                          </p:val>
                                        </p:tav>
                                      </p:tavLst>
                                    </p:anim>
                                    <p:anim calcmode="lin" valueType="num">
                                      <p:cBhvr additive="base">
                                        <p:cTn id="30" dur="500" fill="hold"/>
                                        <p:tgtEl>
                                          <p:spTgt spid="397331"/>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97338"/>
                                        </p:tgtEl>
                                        <p:attrNameLst>
                                          <p:attrName>style.visibility</p:attrName>
                                        </p:attrNameLst>
                                      </p:cBhvr>
                                      <p:to>
                                        <p:strVal val="visible"/>
                                      </p:to>
                                    </p:set>
                                    <p:anim calcmode="lin" valueType="num">
                                      <p:cBhvr additive="base">
                                        <p:cTn id="35" dur="500" fill="hold"/>
                                        <p:tgtEl>
                                          <p:spTgt spid="397338"/>
                                        </p:tgtEl>
                                        <p:attrNameLst>
                                          <p:attrName>ppt_x</p:attrName>
                                        </p:attrNameLst>
                                      </p:cBhvr>
                                      <p:tavLst>
                                        <p:tav tm="0">
                                          <p:val>
                                            <p:strVal val="0-#ppt_w/2"/>
                                          </p:val>
                                        </p:tav>
                                        <p:tav tm="100000">
                                          <p:val>
                                            <p:strVal val="#ppt_x"/>
                                          </p:val>
                                        </p:tav>
                                      </p:tavLst>
                                    </p:anim>
                                    <p:anim calcmode="lin" valueType="num">
                                      <p:cBhvr additive="base">
                                        <p:cTn id="36" dur="500" fill="hold"/>
                                        <p:tgtEl>
                                          <p:spTgt spid="397338"/>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397328"/>
                                        </p:tgtEl>
                                        <p:attrNameLst>
                                          <p:attrName>style.visibility</p:attrName>
                                        </p:attrNameLst>
                                      </p:cBhvr>
                                      <p:to>
                                        <p:strVal val="hidden"/>
                                      </p:to>
                                    </p:set>
                                  </p:childTnLst>
                                </p:cTn>
                              </p:par>
                              <p:par>
                                <p:cTn id="39" presetID="2" presetClass="entr" presetSubtype="4" fill="hold" grpId="0" nodeType="withEffect">
                                  <p:stCondLst>
                                    <p:cond delay="0"/>
                                  </p:stCondLst>
                                  <p:childTnLst>
                                    <p:set>
                                      <p:cBhvr>
                                        <p:cTn id="40" dur="1" fill="hold">
                                          <p:stCondLst>
                                            <p:cond delay="0"/>
                                          </p:stCondLst>
                                        </p:cTn>
                                        <p:tgtEl>
                                          <p:spTgt spid="397337"/>
                                        </p:tgtEl>
                                        <p:attrNameLst>
                                          <p:attrName>style.visibility</p:attrName>
                                        </p:attrNameLst>
                                      </p:cBhvr>
                                      <p:to>
                                        <p:strVal val="visible"/>
                                      </p:to>
                                    </p:set>
                                    <p:anim calcmode="lin" valueType="num">
                                      <p:cBhvr additive="base">
                                        <p:cTn id="41" dur="500" fill="hold"/>
                                        <p:tgtEl>
                                          <p:spTgt spid="397337"/>
                                        </p:tgtEl>
                                        <p:attrNameLst>
                                          <p:attrName>ppt_x</p:attrName>
                                        </p:attrNameLst>
                                      </p:cBhvr>
                                      <p:tavLst>
                                        <p:tav tm="0">
                                          <p:val>
                                            <p:strVal val="#ppt_x"/>
                                          </p:val>
                                        </p:tav>
                                        <p:tav tm="100000">
                                          <p:val>
                                            <p:strVal val="#ppt_x"/>
                                          </p:val>
                                        </p:tav>
                                      </p:tavLst>
                                    </p:anim>
                                    <p:anim calcmode="lin" valueType="num">
                                      <p:cBhvr additive="base">
                                        <p:cTn id="42" dur="500" fill="hold"/>
                                        <p:tgtEl>
                                          <p:spTgt spid="3973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7325" grpId="0" animBg="1"/>
      <p:bldP spid="397327" grpId="0"/>
      <p:bldP spid="397328" grpId="0" animBg="1"/>
      <p:bldP spid="397328" grpId="1" animBg="1"/>
      <p:bldP spid="397331" grpId="0" animBg="1"/>
      <p:bldP spid="397337" grpId="0" animBg="1"/>
      <p:bldP spid="397338"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p:cNvSpPr>
            <a:spLocks noGrp="1" noChangeArrowheads="1"/>
          </p:cNvSpPr>
          <p:nvPr>
            <p:ph type="title"/>
          </p:nvPr>
        </p:nvSpPr>
        <p:spPr>
          <a:xfrm>
            <a:off x="685800" y="-152400"/>
            <a:ext cx="7772400" cy="1143000"/>
          </a:xfrm>
        </p:spPr>
        <p:txBody>
          <a:bodyPr/>
          <a:lstStyle/>
          <a:p>
            <a:pPr eaLnBrk="1" hangingPunct="1"/>
            <a:r>
              <a:rPr lang="en-US" altLang="en-US"/>
              <a:t>Parsing</a:t>
            </a:r>
          </a:p>
        </p:txBody>
      </p:sp>
      <p:pic>
        <p:nvPicPr>
          <p:cNvPr id="353283" name="Picture 3" descr="capture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3284" name="Picture 4" descr="capture18"/>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47800" y="1749425"/>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285" name="Rectangle 5"/>
          <p:cNvSpPr>
            <a:spLocks noChangeArrowheads="1"/>
          </p:cNvSpPr>
          <p:nvPr/>
        </p:nvSpPr>
        <p:spPr bwMode="auto">
          <a:xfrm>
            <a:off x="381000" y="1173163"/>
            <a:ext cx="4325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GetFact(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00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 )</a:t>
            </a:r>
          </a:p>
        </p:txBody>
      </p:sp>
      <p:sp>
        <p:nvSpPr>
          <p:cNvPr id="353286" name="Rectangle 11"/>
          <p:cNvSpPr>
            <a:spLocks noChangeArrowheads="1"/>
          </p:cNvSpPr>
          <p:nvPr/>
        </p:nvSpPr>
        <p:spPr bwMode="auto">
          <a:xfrm>
            <a:off x="2019300" y="2006600"/>
            <a:ext cx="1371600" cy="304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53287" name="Group 12"/>
          <p:cNvGrpSpPr>
            <a:grpSpLocks/>
          </p:cNvGrpSpPr>
          <p:nvPr/>
        </p:nvGrpSpPr>
        <p:grpSpPr bwMode="auto">
          <a:xfrm>
            <a:off x="1752600" y="0"/>
            <a:ext cx="838200" cy="533400"/>
            <a:chOff x="1104" y="0"/>
            <a:chExt cx="528" cy="336"/>
          </a:xfrm>
        </p:grpSpPr>
        <p:sp>
          <p:nvSpPr>
            <p:cNvPr id="595981" name="Rectangle 13"/>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pitchFamily="34" charset="0"/>
              </a:endParaRPr>
            </a:p>
          </p:txBody>
        </p:sp>
        <p:sp>
          <p:nvSpPr>
            <p:cNvPr id="595982" name="Rectangle 14"/>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pitchFamily="34" charset="0"/>
              </a:endParaRPr>
            </a:p>
          </p:txBody>
        </p:sp>
      </p:grpSp>
      <p:grpSp>
        <p:nvGrpSpPr>
          <p:cNvPr id="3" name="Group 25"/>
          <p:cNvGrpSpPr>
            <a:grpSpLocks/>
          </p:cNvGrpSpPr>
          <p:nvPr/>
        </p:nvGrpSpPr>
        <p:grpSpPr bwMode="auto">
          <a:xfrm>
            <a:off x="3581400" y="5105400"/>
            <a:ext cx="3505200" cy="1752600"/>
            <a:chOff x="2256" y="3216"/>
            <a:chExt cx="2208" cy="1104"/>
          </a:xfrm>
        </p:grpSpPr>
        <p:sp>
          <p:nvSpPr>
            <p:cNvPr id="353289" name="Rectangle 16"/>
            <p:cNvSpPr>
              <a:spLocks noChangeArrowheads="1"/>
            </p:cNvSpPr>
            <p:nvPr/>
          </p:nvSpPr>
          <p:spPr bwMode="auto">
            <a:xfrm>
              <a:off x="2256" y="3216"/>
              <a:ext cx="2208" cy="1104"/>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3290" name="Text Box 17"/>
            <p:cNvSpPr txBox="1">
              <a:spLocks noChangeArrowheads="1"/>
            </p:cNvSpPr>
            <p:nvPr/>
          </p:nvSpPr>
          <p:spPr bwMode="auto">
            <a:xfrm>
              <a:off x="2944" y="3216"/>
              <a:ext cx="517" cy="343"/>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Fact</a:t>
              </a:r>
            </a:p>
          </p:txBody>
        </p:sp>
        <p:sp>
          <p:nvSpPr>
            <p:cNvPr id="353291" name="Line 19"/>
            <p:cNvSpPr>
              <a:spLocks noChangeShapeType="1"/>
            </p:cNvSpPr>
            <p:nvPr/>
          </p:nvSpPr>
          <p:spPr bwMode="auto">
            <a:xfrm flipH="1">
              <a:off x="3168" y="3552"/>
              <a:ext cx="0" cy="38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3292" name="Text Box 23"/>
            <p:cNvSpPr txBox="1">
              <a:spLocks noChangeArrowheads="1"/>
            </p:cNvSpPr>
            <p:nvPr/>
          </p:nvSpPr>
          <p:spPr bwMode="auto">
            <a:xfrm>
              <a:off x="3004" y="3929"/>
              <a:ext cx="356"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42</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6" name="Picture 3" descr="capture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4307" name="Picture 4" descr="capture18"/>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47800" y="1643063"/>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308" name="Rectangle 5"/>
          <p:cNvSpPr>
            <a:spLocks noChangeArrowheads="1"/>
          </p:cNvSpPr>
          <p:nvPr/>
        </p:nvSpPr>
        <p:spPr bwMode="auto">
          <a:xfrm>
            <a:off x="381000" y="1066800"/>
            <a:ext cx="4325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GetFact(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00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 )</a:t>
            </a:r>
          </a:p>
        </p:txBody>
      </p:sp>
      <p:sp>
        <p:nvSpPr>
          <p:cNvPr id="589830" name="Line 6"/>
          <p:cNvSpPr>
            <a:spLocks noChangeShapeType="1"/>
          </p:cNvSpPr>
          <p:nvPr/>
        </p:nvSpPr>
        <p:spPr bwMode="auto">
          <a:xfrm>
            <a:off x="2263775" y="5151438"/>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31" name="Rectangle 7"/>
          <p:cNvSpPr>
            <a:spLocks noChangeArrowheads="1"/>
          </p:cNvSpPr>
          <p:nvPr/>
        </p:nvSpPr>
        <p:spPr bwMode="auto">
          <a:xfrm>
            <a:off x="2387600" y="5380038"/>
            <a:ext cx="736600" cy="533400"/>
          </a:xfrm>
          <a:prstGeom prst="rect">
            <a:avLst/>
          </a:prstGeom>
          <a:noFill/>
          <a:ln w="254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32" name="Text Box 8"/>
          <p:cNvSpPr txBox="1">
            <a:spLocks noChangeArrowheads="1"/>
          </p:cNvSpPr>
          <p:nvPr/>
        </p:nvSpPr>
        <p:spPr bwMode="auto">
          <a:xfrm>
            <a:off x="990600" y="5380038"/>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=6*8+((2+42)*(5+12)+987*7*123+15*54)</a:t>
            </a:r>
          </a:p>
        </p:txBody>
      </p:sp>
      <p:sp>
        <p:nvSpPr>
          <p:cNvPr id="589833" name="Rectangle 9"/>
          <p:cNvSpPr>
            <a:spLocks noChangeArrowheads="1"/>
          </p:cNvSpPr>
          <p:nvPr/>
        </p:nvSpPr>
        <p:spPr bwMode="auto">
          <a:xfrm>
            <a:off x="1765300" y="1646238"/>
            <a:ext cx="13716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34" name="Line 10"/>
          <p:cNvSpPr>
            <a:spLocks noChangeShapeType="1"/>
          </p:cNvSpPr>
          <p:nvPr/>
        </p:nvSpPr>
        <p:spPr bwMode="auto">
          <a:xfrm>
            <a:off x="2362200" y="5151438"/>
            <a:ext cx="0" cy="1066800"/>
          </a:xfrm>
          <a:prstGeom prst="line">
            <a:avLst/>
          </a:prstGeom>
          <a:noFill/>
          <a:ln w="25400">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35" name="Rectangle 11"/>
          <p:cNvSpPr>
            <a:spLocks noChangeArrowheads="1"/>
          </p:cNvSpPr>
          <p:nvPr/>
        </p:nvSpPr>
        <p:spPr bwMode="auto">
          <a:xfrm>
            <a:off x="3429000" y="2941638"/>
            <a:ext cx="1752600" cy="3302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36" name="Oval 12"/>
          <p:cNvSpPr>
            <a:spLocks noChangeArrowheads="1"/>
          </p:cNvSpPr>
          <p:nvPr/>
        </p:nvSpPr>
        <p:spPr bwMode="auto">
          <a:xfrm>
            <a:off x="2184400" y="5481638"/>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37" name="Rectangle 13"/>
          <p:cNvSpPr>
            <a:spLocks noChangeArrowheads="1"/>
          </p:cNvSpPr>
          <p:nvPr/>
        </p:nvSpPr>
        <p:spPr bwMode="auto">
          <a:xfrm>
            <a:off x="2362200" y="3246438"/>
            <a:ext cx="12192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39" name="Rectangle 15"/>
          <p:cNvSpPr>
            <a:spLocks noChangeArrowheads="1"/>
          </p:cNvSpPr>
          <p:nvPr/>
        </p:nvSpPr>
        <p:spPr bwMode="auto">
          <a:xfrm>
            <a:off x="2286000" y="5303838"/>
            <a:ext cx="990600" cy="685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40" name="Rectangle 16"/>
          <p:cNvSpPr>
            <a:spLocks noChangeArrowheads="1"/>
          </p:cNvSpPr>
          <p:nvPr/>
        </p:nvSpPr>
        <p:spPr bwMode="auto">
          <a:xfrm>
            <a:off x="2209800" y="2713038"/>
            <a:ext cx="9144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41" name="Oval 17"/>
          <p:cNvSpPr>
            <a:spLocks noChangeArrowheads="1"/>
          </p:cNvSpPr>
          <p:nvPr/>
        </p:nvSpPr>
        <p:spPr bwMode="auto">
          <a:xfrm>
            <a:off x="3009900" y="5507038"/>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 name="Group 28"/>
          <p:cNvGrpSpPr>
            <a:grpSpLocks/>
          </p:cNvGrpSpPr>
          <p:nvPr/>
        </p:nvGrpSpPr>
        <p:grpSpPr bwMode="auto">
          <a:xfrm>
            <a:off x="1752600" y="0"/>
            <a:ext cx="838200" cy="533400"/>
            <a:chOff x="1104" y="0"/>
            <a:chExt cx="528" cy="336"/>
          </a:xfrm>
        </p:grpSpPr>
        <p:sp>
          <p:nvSpPr>
            <p:cNvPr id="589843" name="Rectangle 19"/>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pitchFamily="34" charset="0"/>
              </a:endParaRPr>
            </a:p>
          </p:txBody>
        </p:sp>
        <p:sp>
          <p:nvSpPr>
            <p:cNvPr id="589844" name="Rectangle 20"/>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pitchFamily="34" charset="0"/>
              </a:endParaRPr>
            </a:p>
          </p:txBody>
        </p:sp>
      </p:grpSp>
      <p:sp>
        <p:nvSpPr>
          <p:cNvPr id="589846" name="Rectangle 22"/>
          <p:cNvSpPr>
            <a:spLocks noChangeArrowheads="1"/>
          </p:cNvSpPr>
          <p:nvPr/>
        </p:nvSpPr>
        <p:spPr bwMode="auto">
          <a:xfrm>
            <a:off x="2628900" y="266700"/>
            <a:ext cx="381000" cy="2413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9847" name="Rectangle 23"/>
          <p:cNvSpPr>
            <a:spLocks noChangeArrowheads="1"/>
          </p:cNvSpPr>
          <p:nvPr/>
        </p:nvSpPr>
        <p:spPr bwMode="auto">
          <a:xfrm>
            <a:off x="3048000" y="279400"/>
            <a:ext cx="152400" cy="2286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 name="Group 29"/>
          <p:cNvGrpSpPr>
            <a:grpSpLocks/>
          </p:cNvGrpSpPr>
          <p:nvPr/>
        </p:nvGrpSpPr>
        <p:grpSpPr bwMode="auto">
          <a:xfrm>
            <a:off x="2590800" y="3525838"/>
            <a:ext cx="1600200" cy="355600"/>
            <a:chOff x="1632" y="2288"/>
            <a:chExt cx="1008" cy="224"/>
          </a:xfrm>
        </p:grpSpPr>
        <p:sp>
          <p:nvSpPr>
            <p:cNvPr id="354327" name="Rectangle 14"/>
            <p:cNvSpPr>
              <a:spLocks noChangeArrowheads="1"/>
            </p:cNvSpPr>
            <p:nvPr/>
          </p:nvSpPr>
          <p:spPr bwMode="auto">
            <a:xfrm>
              <a:off x="1632" y="2288"/>
              <a:ext cx="1008" cy="22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4328" name="Rectangle 24"/>
            <p:cNvSpPr>
              <a:spLocks noChangeArrowheads="1"/>
            </p:cNvSpPr>
            <p:nvPr/>
          </p:nvSpPr>
          <p:spPr bwMode="auto">
            <a:xfrm>
              <a:off x="2144" y="2328"/>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4329" name="Rectangle 25"/>
            <p:cNvSpPr>
              <a:spLocks noChangeArrowheads="1"/>
            </p:cNvSpPr>
            <p:nvPr/>
          </p:nvSpPr>
          <p:spPr bwMode="auto">
            <a:xfrm>
              <a:off x="2472" y="2320"/>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4330" name="Rectangle 27"/>
            <p:cNvSpPr>
              <a:spLocks noChangeArrowheads="1"/>
            </p:cNvSpPr>
            <p:nvPr/>
          </p:nvSpPr>
          <p:spPr bwMode="auto">
            <a:xfrm>
              <a:off x="2224" y="2312"/>
              <a:ext cx="240" cy="152"/>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4" name="Group 30"/>
          <p:cNvGrpSpPr>
            <a:grpSpLocks/>
          </p:cNvGrpSpPr>
          <p:nvPr/>
        </p:nvGrpSpPr>
        <p:grpSpPr bwMode="auto">
          <a:xfrm>
            <a:off x="1905000" y="6083300"/>
            <a:ext cx="1676400" cy="762000"/>
            <a:chOff x="2640" y="1968"/>
            <a:chExt cx="1056" cy="480"/>
          </a:xfrm>
        </p:grpSpPr>
        <p:sp>
          <p:nvSpPr>
            <p:cNvPr id="354325" name="Text Box 31"/>
            <p:cNvSpPr txBox="1">
              <a:spLocks noChangeArrowheads="1"/>
            </p:cNvSpPr>
            <p:nvPr/>
          </p:nvSpPr>
          <p:spPr bwMode="auto">
            <a:xfrm>
              <a:off x="2885" y="2085"/>
              <a:ext cx="61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00FFFF"/>
                  </a:solidFill>
                  <a:effectLst/>
                  <a:uLnTx/>
                  <a:uFillTx/>
                  <a:latin typeface="Times New Roman" pitchFamily="18" charset="0"/>
                  <a:ea typeface="+mn-ea"/>
                  <a:cs typeface="Arial" pitchFamily="34" charset="0"/>
                </a:rPr>
                <a:t>&lt;exp&gt;</a:t>
              </a:r>
            </a:p>
          </p:txBody>
        </p:sp>
        <p:sp>
          <p:nvSpPr>
            <p:cNvPr id="354326" name="AutoShape 32"/>
            <p:cNvSpPr>
              <a:spLocks noChangeArrowheads="1"/>
            </p:cNvSpPr>
            <p:nvPr/>
          </p:nvSpPr>
          <p:spPr bwMode="auto">
            <a:xfrm>
              <a:off x="2640" y="1968"/>
              <a:ext cx="1056" cy="480"/>
            </a:xfrm>
            <a:prstGeom prst="flowChartExtra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89832"/>
                                        </p:tgtEl>
                                        <p:attrNameLst>
                                          <p:attrName>style.visibility</p:attrName>
                                        </p:attrNameLst>
                                      </p:cBhvr>
                                      <p:to>
                                        <p:strVal val="visible"/>
                                      </p:to>
                                    </p:set>
                                    <p:anim calcmode="lin" valueType="num">
                                      <p:cBhvr additive="base">
                                        <p:cTn id="7" dur="500" fill="hold"/>
                                        <p:tgtEl>
                                          <p:spTgt spid="589832"/>
                                        </p:tgtEl>
                                        <p:attrNameLst>
                                          <p:attrName>ppt_x</p:attrName>
                                        </p:attrNameLst>
                                      </p:cBhvr>
                                      <p:tavLst>
                                        <p:tav tm="0">
                                          <p:val>
                                            <p:strVal val="#ppt_x"/>
                                          </p:val>
                                        </p:tav>
                                        <p:tav tm="100000">
                                          <p:val>
                                            <p:strVal val="#ppt_x"/>
                                          </p:val>
                                        </p:tav>
                                      </p:tavLst>
                                    </p:anim>
                                    <p:anim calcmode="lin" valueType="num">
                                      <p:cBhvr additive="base">
                                        <p:cTn id="8" dur="500" fill="hold"/>
                                        <p:tgtEl>
                                          <p:spTgt spid="58983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89830"/>
                                        </p:tgtEl>
                                        <p:attrNameLst>
                                          <p:attrName>style.visibility</p:attrName>
                                        </p:attrNameLst>
                                      </p:cBhvr>
                                      <p:to>
                                        <p:strVal val="visible"/>
                                      </p:to>
                                    </p:set>
                                    <p:anim calcmode="lin" valueType="num">
                                      <p:cBhvr additive="base">
                                        <p:cTn id="11" dur="500" fill="hold"/>
                                        <p:tgtEl>
                                          <p:spTgt spid="589830"/>
                                        </p:tgtEl>
                                        <p:attrNameLst>
                                          <p:attrName>ppt_x</p:attrName>
                                        </p:attrNameLst>
                                      </p:cBhvr>
                                      <p:tavLst>
                                        <p:tav tm="0">
                                          <p:val>
                                            <p:strVal val="#ppt_x"/>
                                          </p:val>
                                        </p:tav>
                                        <p:tav tm="100000">
                                          <p:val>
                                            <p:strVal val="#ppt_x"/>
                                          </p:val>
                                        </p:tav>
                                      </p:tavLst>
                                    </p:anim>
                                    <p:anim calcmode="lin" valueType="num">
                                      <p:cBhvr additive="base">
                                        <p:cTn id="12" dur="500" fill="hold"/>
                                        <p:tgtEl>
                                          <p:spTgt spid="58983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89833"/>
                                        </p:tgtEl>
                                        <p:attrNameLst>
                                          <p:attrName>style.visibility</p:attrName>
                                        </p:attrNameLst>
                                      </p:cBhvr>
                                      <p:to>
                                        <p:strVal val="visible"/>
                                      </p:to>
                                    </p:set>
                                    <p:anim calcmode="lin" valueType="num">
                                      <p:cBhvr additive="base">
                                        <p:cTn id="23" dur="500" fill="hold"/>
                                        <p:tgtEl>
                                          <p:spTgt spid="589833"/>
                                        </p:tgtEl>
                                        <p:attrNameLst>
                                          <p:attrName>ppt_x</p:attrName>
                                        </p:attrNameLst>
                                      </p:cBhvr>
                                      <p:tavLst>
                                        <p:tav tm="0">
                                          <p:val>
                                            <p:strVal val="0-#ppt_w/2"/>
                                          </p:val>
                                        </p:tav>
                                        <p:tav tm="100000">
                                          <p:val>
                                            <p:strVal val="#ppt_x"/>
                                          </p:val>
                                        </p:tav>
                                      </p:tavLst>
                                    </p:anim>
                                    <p:anim calcmode="lin" valueType="num">
                                      <p:cBhvr additive="base">
                                        <p:cTn id="24" dur="500" fill="hold"/>
                                        <p:tgtEl>
                                          <p:spTgt spid="58983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89836"/>
                                        </p:tgtEl>
                                        <p:attrNameLst>
                                          <p:attrName>style.visibility</p:attrName>
                                        </p:attrNameLst>
                                      </p:cBhvr>
                                      <p:to>
                                        <p:strVal val="visible"/>
                                      </p:to>
                                    </p:set>
                                    <p:anim calcmode="lin" valueType="num">
                                      <p:cBhvr additive="base">
                                        <p:cTn id="29" dur="500" fill="hold"/>
                                        <p:tgtEl>
                                          <p:spTgt spid="589836"/>
                                        </p:tgtEl>
                                        <p:attrNameLst>
                                          <p:attrName>ppt_x</p:attrName>
                                        </p:attrNameLst>
                                      </p:cBhvr>
                                      <p:tavLst>
                                        <p:tav tm="0">
                                          <p:val>
                                            <p:strVal val="#ppt_x"/>
                                          </p:val>
                                        </p:tav>
                                        <p:tav tm="100000">
                                          <p:val>
                                            <p:strVal val="#ppt_x"/>
                                          </p:val>
                                        </p:tav>
                                      </p:tavLst>
                                    </p:anim>
                                    <p:anim calcmode="lin" valueType="num">
                                      <p:cBhvr additive="base">
                                        <p:cTn id="30" dur="500" fill="hold"/>
                                        <p:tgtEl>
                                          <p:spTgt spid="589836"/>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89840"/>
                                        </p:tgtEl>
                                        <p:attrNameLst>
                                          <p:attrName>style.visibility</p:attrName>
                                        </p:attrNameLst>
                                      </p:cBhvr>
                                      <p:to>
                                        <p:strVal val="visible"/>
                                      </p:to>
                                    </p:set>
                                    <p:anim calcmode="lin" valueType="num">
                                      <p:cBhvr additive="base">
                                        <p:cTn id="35" dur="500" fill="hold"/>
                                        <p:tgtEl>
                                          <p:spTgt spid="589840"/>
                                        </p:tgtEl>
                                        <p:attrNameLst>
                                          <p:attrName>ppt_x</p:attrName>
                                        </p:attrNameLst>
                                      </p:cBhvr>
                                      <p:tavLst>
                                        <p:tav tm="0">
                                          <p:val>
                                            <p:strVal val="0-#ppt_w/2"/>
                                          </p:val>
                                        </p:tav>
                                        <p:tav tm="100000">
                                          <p:val>
                                            <p:strVal val="#ppt_x"/>
                                          </p:val>
                                        </p:tav>
                                      </p:tavLst>
                                    </p:anim>
                                    <p:anim calcmode="lin" valueType="num">
                                      <p:cBhvr additive="base">
                                        <p:cTn id="36" dur="500" fill="hold"/>
                                        <p:tgtEl>
                                          <p:spTgt spid="589840"/>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589846"/>
                                        </p:tgtEl>
                                        <p:attrNameLst>
                                          <p:attrName>style.visibility</p:attrName>
                                        </p:attrNameLst>
                                      </p:cBhvr>
                                      <p:to>
                                        <p:strVal val="visible"/>
                                      </p:to>
                                    </p:set>
                                    <p:anim calcmode="lin" valueType="num">
                                      <p:cBhvr additive="base">
                                        <p:cTn id="41" dur="500" fill="hold"/>
                                        <p:tgtEl>
                                          <p:spTgt spid="589846"/>
                                        </p:tgtEl>
                                        <p:attrNameLst>
                                          <p:attrName>ppt_x</p:attrName>
                                        </p:attrNameLst>
                                      </p:cBhvr>
                                      <p:tavLst>
                                        <p:tav tm="0">
                                          <p:val>
                                            <p:strVal val="1+#ppt_w/2"/>
                                          </p:val>
                                        </p:tav>
                                        <p:tav tm="100000">
                                          <p:val>
                                            <p:strVal val="#ppt_x"/>
                                          </p:val>
                                        </p:tav>
                                      </p:tavLst>
                                    </p:anim>
                                    <p:anim calcmode="lin" valueType="num">
                                      <p:cBhvr additive="base">
                                        <p:cTn id="42" dur="500" fill="hold"/>
                                        <p:tgtEl>
                                          <p:spTgt spid="589846"/>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589833"/>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589840"/>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589835"/>
                                        </p:tgtEl>
                                        <p:attrNameLst>
                                          <p:attrName>style.visibility</p:attrName>
                                        </p:attrNameLst>
                                      </p:cBhvr>
                                      <p:to>
                                        <p:strVal val="visible"/>
                                      </p:to>
                                    </p:set>
                                    <p:anim calcmode="lin" valueType="num">
                                      <p:cBhvr additive="base">
                                        <p:cTn id="51" dur="500" fill="hold"/>
                                        <p:tgtEl>
                                          <p:spTgt spid="589835"/>
                                        </p:tgtEl>
                                        <p:attrNameLst>
                                          <p:attrName>ppt_x</p:attrName>
                                        </p:attrNameLst>
                                      </p:cBhvr>
                                      <p:tavLst>
                                        <p:tav tm="0">
                                          <p:val>
                                            <p:strVal val="0-#ppt_w/2"/>
                                          </p:val>
                                        </p:tav>
                                        <p:tav tm="100000">
                                          <p:val>
                                            <p:strVal val="#ppt_x"/>
                                          </p:val>
                                        </p:tav>
                                      </p:tavLst>
                                    </p:anim>
                                    <p:anim calcmode="lin" valueType="num">
                                      <p:cBhvr additive="base">
                                        <p:cTn id="52" dur="500" fill="hold"/>
                                        <p:tgtEl>
                                          <p:spTgt spid="589835"/>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589834"/>
                                        </p:tgtEl>
                                        <p:attrNameLst>
                                          <p:attrName>style.visibility</p:attrName>
                                        </p:attrNameLst>
                                      </p:cBhvr>
                                      <p:to>
                                        <p:strVal val="visible"/>
                                      </p:to>
                                    </p:set>
                                    <p:anim calcmode="lin" valueType="num">
                                      <p:cBhvr additive="base">
                                        <p:cTn id="57" dur="500" fill="hold"/>
                                        <p:tgtEl>
                                          <p:spTgt spid="589834"/>
                                        </p:tgtEl>
                                        <p:attrNameLst>
                                          <p:attrName>ppt_x</p:attrName>
                                        </p:attrNameLst>
                                      </p:cBhvr>
                                      <p:tavLst>
                                        <p:tav tm="0">
                                          <p:val>
                                            <p:strVal val="#ppt_x"/>
                                          </p:val>
                                        </p:tav>
                                        <p:tav tm="100000">
                                          <p:val>
                                            <p:strVal val="#ppt_x"/>
                                          </p:val>
                                        </p:tav>
                                      </p:tavLst>
                                    </p:anim>
                                    <p:anim calcmode="lin" valueType="num">
                                      <p:cBhvr additive="base">
                                        <p:cTn id="58" dur="500" fill="hold"/>
                                        <p:tgtEl>
                                          <p:spTgt spid="589834"/>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589831"/>
                                        </p:tgtEl>
                                        <p:attrNameLst>
                                          <p:attrName>style.visibility</p:attrName>
                                        </p:attrNameLst>
                                      </p:cBhvr>
                                      <p:to>
                                        <p:strVal val="visible"/>
                                      </p:to>
                                    </p:set>
                                    <p:anim calcmode="lin" valueType="num">
                                      <p:cBhvr additive="base">
                                        <p:cTn id="63" dur="500" fill="hold"/>
                                        <p:tgtEl>
                                          <p:spTgt spid="589831"/>
                                        </p:tgtEl>
                                        <p:attrNameLst>
                                          <p:attrName>ppt_x</p:attrName>
                                        </p:attrNameLst>
                                      </p:cBhvr>
                                      <p:tavLst>
                                        <p:tav tm="0">
                                          <p:val>
                                            <p:strVal val="#ppt_x"/>
                                          </p:val>
                                        </p:tav>
                                        <p:tav tm="100000">
                                          <p:val>
                                            <p:strVal val="#ppt_x"/>
                                          </p:val>
                                        </p:tav>
                                      </p:tavLst>
                                    </p:anim>
                                    <p:anim calcmode="lin" valueType="num">
                                      <p:cBhvr additive="base">
                                        <p:cTn id="64" dur="500" fill="hold"/>
                                        <p:tgtEl>
                                          <p:spTgt spid="589831"/>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4"/>
                                        </p:tgtEl>
                                        <p:attrNameLst>
                                          <p:attrName>style.visibility</p:attrName>
                                        </p:attrNameLst>
                                      </p:cBhvr>
                                      <p:to>
                                        <p:strVal val="visible"/>
                                      </p:to>
                                    </p:set>
                                    <p:anim calcmode="lin" valueType="num">
                                      <p:cBhvr additive="base">
                                        <p:cTn id="67" dur="500" fill="hold"/>
                                        <p:tgtEl>
                                          <p:spTgt spid="4"/>
                                        </p:tgtEl>
                                        <p:attrNameLst>
                                          <p:attrName>ppt_x</p:attrName>
                                        </p:attrNameLst>
                                      </p:cBhvr>
                                      <p:tavLst>
                                        <p:tav tm="0">
                                          <p:val>
                                            <p:strVal val="#ppt_x"/>
                                          </p:val>
                                        </p:tav>
                                        <p:tav tm="100000">
                                          <p:val>
                                            <p:strVal val="#ppt_x"/>
                                          </p:val>
                                        </p:tav>
                                      </p:tavLst>
                                    </p:anim>
                                    <p:anim calcmode="lin" valueType="num">
                                      <p:cBhvr additive="base">
                                        <p:cTn id="6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nodeType="clickEffect">
                                  <p:stCondLst>
                                    <p:cond delay="0"/>
                                  </p:stCondLst>
                                  <p:childTnLst>
                                    <p:set>
                                      <p:cBhvr>
                                        <p:cTn id="72" dur="1" fill="hold">
                                          <p:stCondLst>
                                            <p:cond delay="0"/>
                                          </p:stCondLst>
                                        </p:cTn>
                                        <p:tgtEl>
                                          <p:spTgt spid="589847"/>
                                        </p:tgtEl>
                                        <p:attrNameLst>
                                          <p:attrName>style.visibility</p:attrName>
                                        </p:attrNameLst>
                                      </p:cBhvr>
                                      <p:to>
                                        <p:strVal val="visible"/>
                                      </p:to>
                                    </p:set>
                                    <p:anim calcmode="lin" valueType="num">
                                      <p:cBhvr additive="base">
                                        <p:cTn id="73" dur="500" fill="hold"/>
                                        <p:tgtEl>
                                          <p:spTgt spid="589847"/>
                                        </p:tgtEl>
                                        <p:attrNameLst>
                                          <p:attrName>ppt_x</p:attrName>
                                        </p:attrNameLst>
                                      </p:cBhvr>
                                      <p:tavLst>
                                        <p:tav tm="0">
                                          <p:val>
                                            <p:strVal val="1+#ppt_w/2"/>
                                          </p:val>
                                        </p:tav>
                                        <p:tav tm="100000">
                                          <p:val>
                                            <p:strVal val="#ppt_x"/>
                                          </p:val>
                                        </p:tav>
                                      </p:tavLst>
                                    </p:anim>
                                    <p:anim calcmode="lin" valueType="num">
                                      <p:cBhvr additive="base">
                                        <p:cTn id="74" dur="500" fill="hold"/>
                                        <p:tgtEl>
                                          <p:spTgt spid="589847"/>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589835"/>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nodeType="clickEffect">
                                  <p:stCondLst>
                                    <p:cond delay="0"/>
                                  </p:stCondLst>
                                  <p:childTnLst>
                                    <p:set>
                                      <p:cBhvr>
                                        <p:cTn id="80" dur="1" fill="hold">
                                          <p:stCondLst>
                                            <p:cond delay="0"/>
                                          </p:stCondLst>
                                        </p:cTn>
                                        <p:tgtEl>
                                          <p:spTgt spid="589837"/>
                                        </p:tgtEl>
                                        <p:attrNameLst>
                                          <p:attrName>style.visibility</p:attrName>
                                        </p:attrNameLst>
                                      </p:cBhvr>
                                      <p:to>
                                        <p:strVal val="visible"/>
                                      </p:to>
                                    </p:set>
                                    <p:anim calcmode="lin" valueType="num">
                                      <p:cBhvr additive="base">
                                        <p:cTn id="81" dur="500" fill="hold"/>
                                        <p:tgtEl>
                                          <p:spTgt spid="589837"/>
                                        </p:tgtEl>
                                        <p:attrNameLst>
                                          <p:attrName>ppt_x</p:attrName>
                                        </p:attrNameLst>
                                      </p:cBhvr>
                                      <p:tavLst>
                                        <p:tav tm="0">
                                          <p:val>
                                            <p:strVal val="0-#ppt_w/2"/>
                                          </p:val>
                                        </p:tav>
                                        <p:tav tm="100000">
                                          <p:val>
                                            <p:strVal val="#ppt_x"/>
                                          </p:val>
                                        </p:tav>
                                      </p:tavLst>
                                    </p:anim>
                                    <p:anim calcmode="lin" valueType="num">
                                      <p:cBhvr additive="base">
                                        <p:cTn id="82" dur="500" fill="hold"/>
                                        <p:tgtEl>
                                          <p:spTgt spid="589837"/>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589841"/>
                                        </p:tgtEl>
                                        <p:attrNameLst>
                                          <p:attrName>style.visibility</p:attrName>
                                        </p:attrNameLst>
                                      </p:cBhvr>
                                      <p:to>
                                        <p:strVal val="visible"/>
                                      </p:to>
                                    </p:set>
                                    <p:anim calcmode="lin" valueType="num">
                                      <p:cBhvr additive="base">
                                        <p:cTn id="87" dur="500" fill="hold"/>
                                        <p:tgtEl>
                                          <p:spTgt spid="589841"/>
                                        </p:tgtEl>
                                        <p:attrNameLst>
                                          <p:attrName>ppt_x</p:attrName>
                                        </p:attrNameLst>
                                      </p:cBhvr>
                                      <p:tavLst>
                                        <p:tav tm="0">
                                          <p:val>
                                            <p:strVal val="#ppt_x"/>
                                          </p:val>
                                        </p:tav>
                                        <p:tav tm="100000">
                                          <p:val>
                                            <p:strVal val="#ppt_x"/>
                                          </p:val>
                                        </p:tav>
                                      </p:tavLst>
                                    </p:anim>
                                    <p:anim calcmode="lin" valueType="num">
                                      <p:cBhvr additive="base">
                                        <p:cTn id="88" dur="500" fill="hold"/>
                                        <p:tgtEl>
                                          <p:spTgt spid="589841"/>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nodeType="clickEffect">
                                  <p:stCondLst>
                                    <p:cond delay="0"/>
                                  </p:stCondLst>
                                  <p:childTnLst>
                                    <p:set>
                                      <p:cBhvr>
                                        <p:cTn id="92" dur="1" fill="hold">
                                          <p:stCondLst>
                                            <p:cond delay="0"/>
                                          </p:stCondLst>
                                        </p:cTn>
                                        <p:tgtEl>
                                          <p:spTgt spid="3"/>
                                        </p:tgtEl>
                                        <p:attrNameLst>
                                          <p:attrName>style.visibility</p:attrName>
                                        </p:attrNameLst>
                                      </p:cBhvr>
                                      <p:to>
                                        <p:strVal val="visible"/>
                                      </p:to>
                                    </p:set>
                                    <p:anim calcmode="lin" valueType="num">
                                      <p:cBhvr additive="base">
                                        <p:cTn id="93" dur="500" fill="hold"/>
                                        <p:tgtEl>
                                          <p:spTgt spid="3"/>
                                        </p:tgtEl>
                                        <p:attrNameLst>
                                          <p:attrName>ppt_x</p:attrName>
                                        </p:attrNameLst>
                                      </p:cBhvr>
                                      <p:tavLst>
                                        <p:tav tm="0">
                                          <p:val>
                                            <p:strVal val="0-#ppt_w/2"/>
                                          </p:val>
                                        </p:tav>
                                        <p:tav tm="100000">
                                          <p:val>
                                            <p:strVal val="#ppt_x"/>
                                          </p:val>
                                        </p:tav>
                                      </p:tavLst>
                                    </p:anim>
                                    <p:anim calcmode="lin" valueType="num">
                                      <p:cBhvr additive="base">
                                        <p:cTn id="94" dur="500" fill="hold"/>
                                        <p:tgtEl>
                                          <p:spTgt spid="3"/>
                                        </p:tgtEl>
                                        <p:attrNameLst>
                                          <p:attrName>ppt_y</p:attrName>
                                        </p:attrNameLst>
                                      </p:cBhvr>
                                      <p:tavLst>
                                        <p:tav tm="0">
                                          <p:val>
                                            <p:strVal val="#ppt_y"/>
                                          </p:val>
                                        </p:tav>
                                        <p:tav tm="100000">
                                          <p:val>
                                            <p:strVal val="#ppt_y"/>
                                          </p:val>
                                        </p:tav>
                                      </p:tavLst>
                                    </p:anim>
                                  </p:childTnLst>
                                </p:cTn>
                              </p:par>
                              <p:par>
                                <p:cTn id="95" presetID="1" presetClass="exit" presetSubtype="0" fill="hold" nodeType="withEffect">
                                  <p:stCondLst>
                                    <p:cond delay="0"/>
                                  </p:stCondLst>
                                  <p:childTnLst>
                                    <p:set>
                                      <p:cBhvr>
                                        <p:cTn id="96" dur="1" fill="hold">
                                          <p:stCondLst>
                                            <p:cond delay="0"/>
                                          </p:stCondLst>
                                        </p:cTn>
                                        <p:tgtEl>
                                          <p:spTgt spid="589837"/>
                                        </p:tgtEl>
                                        <p:attrNameLst>
                                          <p:attrName>style.visibility</p:attrName>
                                        </p:attrNameLst>
                                      </p:cBhvr>
                                      <p:to>
                                        <p:strVal val="hidden"/>
                                      </p:to>
                                    </p:set>
                                  </p:childTnLst>
                                </p:cTn>
                              </p:par>
                              <p:par>
                                <p:cTn id="97" presetID="2" presetClass="entr" presetSubtype="4" fill="hold" grpId="0" nodeType="withEffect">
                                  <p:stCondLst>
                                    <p:cond delay="0"/>
                                  </p:stCondLst>
                                  <p:childTnLst>
                                    <p:set>
                                      <p:cBhvr>
                                        <p:cTn id="98" dur="1" fill="hold">
                                          <p:stCondLst>
                                            <p:cond delay="0"/>
                                          </p:stCondLst>
                                        </p:cTn>
                                        <p:tgtEl>
                                          <p:spTgt spid="589839"/>
                                        </p:tgtEl>
                                        <p:attrNameLst>
                                          <p:attrName>style.visibility</p:attrName>
                                        </p:attrNameLst>
                                      </p:cBhvr>
                                      <p:to>
                                        <p:strVal val="visible"/>
                                      </p:to>
                                    </p:set>
                                    <p:anim calcmode="lin" valueType="num">
                                      <p:cBhvr additive="base">
                                        <p:cTn id="99" dur="500" fill="hold"/>
                                        <p:tgtEl>
                                          <p:spTgt spid="589839"/>
                                        </p:tgtEl>
                                        <p:attrNameLst>
                                          <p:attrName>ppt_x</p:attrName>
                                        </p:attrNameLst>
                                      </p:cBhvr>
                                      <p:tavLst>
                                        <p:tav tm="0">
                                          <p:val>
                                            <p:strVal val="#ppt_x"/>
                                          </p:val>
                                        </p:tav>
                                        <p:tav tm="100000">
                                          <p:val>
                                            <p:strVal val="#ppt_x"/>
                                          </p:val>
                                        </p:tav>
                                      </p:tavLst>
                                    </p:anim>
                                    <p:anim calcmode="lin" valueType="num">
                                      <p:cBhvr additive="base">
                                        <p:cTn id="100" dur="500" fill="hold"/>
                                        <p:tgtEl>
                                          <p:spTgt spid="5898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830" grpId="0" animBg="1"/>
      <p:bldP spid="589831" grpId="0" animBg="1"/>
      <p:bldP spid="589832" grpId="0"/>
      <p:bldP spid="589833" grpId="0" animBg="1"/>
      <p:bldP spid="589833" grpId="1" animBg="1"/>
      <p:bldP spid="589834" grpId="0" animBg="1"/>
      <p:bldP spid="589835" grpId="0" animBg="1"/>
      <p:bldP spid="589836" grpId="0" animBg="1"/>
      <p:bldP spid="589839" grpId="0" animBg="1"/>
      <p:bldP spid="589840" grpId="0" animBg="1"/>
      <p:bldP spid="589840" grpId="1" animBg="1"/>
      <p:bldP spid="589841" grpId="0" animBg="1"/>
      <p:bldP spid="589846"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30" name="Picture 2" descr="capture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331" name="Picture 3" descr="capture18"/>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47800" y="1643063"/>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5332" name="Rectangle 4"/>
          <p:cNvSpPr>
            <a:spLocks noChangeArrowheads="1"/>
          </p:cNvSpPr>
          <p:nvPr/>
        </p:nvSpPr>
        <p:spPr bwMode="auto">
          <a:xfrm>
            <a:off x="381000" y="1066800"/>
            <a:ext cx="4325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GetFact(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00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 )</a:t>
            </a:r>
          </a:p>
        </p:txBody>
      </p:sp>
      <p:grpSp>
        <p:nvGrpSpPr>
          <p:cNvPr id="355333" name="Group 16"/>
          <p:cNvGrpSpPr>
            <a:grpSpLocks/>
          </p:cNvGrpSpPr>
          <p:nvPr/>
        </p:nvGrpSpPr>
        <p:grpSpPr bwMode="auto">
          <a:xfrm>
            <a:off x="1752600" y="0"/>
            <a:ext cx="838200" cy="533400"/>
            <a:chOff x="1104" y="0"/>
            <a:chExt cx="528" cy="336"/>
          </a:xfrm>
        </p:grpSpPr>
        <p:sp>
          <p:nvSpPr>
            <p:cNvPr id="600081" name="Rectangle 17"/>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pitchFamily="34" charset="0"/>
              </a:endParaRPr>
            </a:p>
          </p:txBody>
        </p:sp>
        <p:sp>
          <p:nvSpPr>
            <p:cNvPr id="600082" name="Rectangle 18"/>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pitchFamily="34" charset="0"/>
              </a:endParaRPr>
            </a:p>
          </p:txBody>
        </p:sp>
      </p:grpSp>
      <p:sp>
        <p:nvSpPr>
          <p:cNvPr id="355334" name="Rectangle 19"/>
          <p:cNvSpPr>
            <a:spLocks noChangeArrowheads="1"/>
          </p:cNvSpPr>
          <p:nvPr/>
        </p:nvSpPr>
        <p:spPr bwMode="auto">
          <a:xfrm>
            <a:off x="2628900" y="266700"/>
            <a:ext cx="381000" cy="2413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5335" name="Rectangle 20"/>
          <p:cNvSpPr>
            <a:spLocks noChangeArrowheads="1"/>
          </p:cNvSpPr>
          <p:nvPr/>
        </p:nvSpPr>
        <p:spPr bwMode="auto">
          <a:xfrm>
            <a:off x="3048000" y="279400"/>
            <a:ext cx="152400" cy="2286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55336" name="Group 21"/>
          <p:cNvGrpSpPr>
            <a:grpSpLocks/>
          </p:cNvGrpSpPr>
          <p:nvPr/>
        </p:nvGrpSpPr>
        <p:grpSpPr bwMode="auto">
          <a:xfrm>
            <a:off x="2590800" y="3525838"/>
            <a:ext cx="1600200" cy="355600"/>
            <a:chOff x="1632" y="2288"/>
            <a:chExt cx="1008" cy="224"/>
          </a:xfrm>
        </p:grpSpPr>
        <p:sp>
          <p:nvSpPr>
            <p:cNvPr id="355347" name="Rectangle 22"/>
            <p:cNvSpPr>
              <a:spLocks noChangeArrowheads="1"/>
            </p:cNvSpPr>
            <p:nvPr/>
          </p:nvSpPr>
          <p:spPr bwMode="auto">
            <a:xfrm>
              <a:off x="1632" y="2288"/>
              <a:ext cx="1008" cy="22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5348" name="Rectangle 23"/>
            <p:cNvSpPr>
              <a:spLocks noChangeArrowheads="1"/>
            </p:cNvSpPr>
            <p:nvPr/>
          </p:nvSpPr>
          <p:spPr bwMode="auto">
            <a:xfrm>
              <a:off x="2144" y="2328"/>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5349" name="Rectangle 24"/>
            <p:cNvSpPr>
              <a:spLocks noChangeArrowheads="1"/>
            </p:cNvSpPr>
            <p:nvPr/>
          </p:nvSpPr>
          <p:spPr bwMode="auto">
            <a:xfrm>
              <a:off x="2472" y="2320"/>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5350" name="Rectangle 25"/>
            <p:cNvSpPr>
              <a:spLocks noChangeArrowheads="1"/>
            </p:cNvSpPr>
            <p:nvPr/>
          </p:nvSpPr>
          <p:spPr bwMode="auto">
            <a:xfrm>
              <a:off x="2224" y="2312"/>
              <a:ext cx="240" cy="152"/>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4" name="Group 29"/>
          <p:cNvGrpSpPr>
            <a:grpSpLocks/>
          </p:cNvGrpSpPr>
          <p:nvPr/>
        </p:nvGrpSpPr>
        <p:grpSpPr bwMode="auto">
          <a:xfrm>
            <a:off x="3581400" y="5092700"/>
            <a:ext cx="3505200" cy="1752600"/>
            <a:chOff x="2256" y="3216"/>
            <a:chExt cx="2208" cy="1104"/>
          </a:xfrm>
        </p:grpSpPr>
        <p:sp>
          <p:nvSpPr>
            <p:cNvPr id="355338" name="Rectangle 30"/>
            <p:cNvSpPr>
              <a:spLocks noChangeArrowheads="1"/>
            </p:cNvSpPr>
            <p:nvPr/>
          </p:nvSpPr>
          <p:spPr bwMode="auto">
            <a:xfrm>
              <a:off x="2256" y="3216"/>
              <a:ext cx="2208" cy="1104"/>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5339" name="Text Box 31"/>
            <p:cNvSpPr txBox="1">
              <a:spLocks noChangeArrowheads="1"/>
            </p:cNvSpPr>
            <p:nvPr/>
          </p:nvSpPr>
          <p:spPr bwMode="auto">
            <a:xfrm>
              <a:off x="2944" y="3216"/>
              <a:ext cx="517" cy="343"/>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Fact</a:t>
              </a:r>
            </a:p>
          </p:txBody>
        </p:sp>
        <p:sp>
          <p:nvSpPr>
            <p:cNvPr id="355340" name="Line 32"/>
            <p:cNvSpPr>
              <a:spLocks noChangeShapeType="1"/>
            </p:cNvSpPr>
            <p:nvPr/>
          </p:nvSpPr>
          <p:spPr bwMode="auto">
            <a:xfrm flipH="1">
              <a:off x="2496" y="3552"/>
              <a:ext cx="528" cy="38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5341" name="Line 33"/>
            <p:cNvSpPr>
              <a:spLocks noChangeShapeType="1"/>
            </p:cNvSpPr>
            <p:nvPr/>
          </p:nvSpPr>
          <p:spPr bwMode="auto">
            <a:xfrm flipH="1">
              <a:off x="3168" y="355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5342" name="Line 34"/>
            <p:cNvSpPr>
              <a:spLocks noChangeShapeType="1"/>
            </p:cNvSpPr>
            <p:nvPr/>
          </p:nvSpPr>
          <p:spPr bwMode="auto">
            <a:xfrm>
              <a:off x="3360" y="3552"/>
              <a:ext cx="528" cy="38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5343" name="Text Box 35"/>
            <p:cNvSpPr txBox="1">
              <a:spLocks noChangeArrowheads="1"/>
            </p:cNvSpPr>
            <p:nvPr/>
          </p:nvSpPr>
          <p:spPr bwMode="auto">
            <a:xfrm>
              <a:off x="2885" y="3909"/>
              <a:ext cx="61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00FFFF"/>
                  </a:solidFill>
                  <a:effectLst/>
                  <a:uLnTx/>
                  <a:uFillTx/>
                  <a:latin typeface="Times New Roman" pitchFamily="18" charset="0"/>
                  <a:ea typeface="+mn-ea"/>
                  <a:cs typeface="Arial" pitchFamily="34" charset="0"/>
                </a:rPr>
                <a:t>&lt;exp&gt;</a:t>
              </a:r>
            </a:p>
          </p:txBody>
        </p:sp>
        <p:sp>
          <p:nvSpPr>
            <p:cNvPr id="355344" name="AutoShape 36"/>
            <p:cNvSpPr>
              <a:spLocks noChangeArrowheads="1"/>
            </p:cNvSpPr>
            <p:nvPr/>
          </p:nvSpPr>
          <p:spPr bwMode="auto">
            <a:xfrm>
              <a:off x="2640" y="3792"/>
              <a:ext cx="1056" cy="480"/>
            </a:xfrm>
            <a:prstGeom prst="flowChartExtra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5345" name="Text Box 37"/>
            <p:cNvSpPr txBox="1">
              <a:spLocks noChangeArrowheads="1"/>
            </p:cNvSpPr>
            <p:nvPr/>
          </p:nvSpPr>
          <p:spPr bwMode="auto">
            <a:xfrm>
              <a:off x="2385" y="3929"/>
              <a:ext cx="207"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a:t>
              </a:r>
            </a:p>
          </p:txBody>
        </p:sp>
        <p:sp>
          <p:nvSpPr>
            <p:cNvPr id="355346" name="Text Box 38"/>
            <p:cNvSpPr txBox="1">
              <a:spLocks noChangeArrowheads="1"/>
            </p:cNvSpPr>
            <p:nvPr/>
          </p:nvSpPr>
          <p:spPr bwMode="auto">
            <a:xfrm>
              <a:off x="3792" y="3929"/>
              <a:ext cx="207"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2" name="Rectangle 4"/>
          <p:cNvSpPr>
            <a:spLocks noChangeArrowheads="1"/>
          </p:cNvSpPr>
          <p:nvPr/>
        </p:nvSpPr>
        <p:spPr bwMode="auto">
          <a:xfrm>
            <a:off x="381000" y="1066800"/>
            <a:ext cx="4325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dirty="0" err="1">
                <a:ln>
                  <a:noFill/>
                </a:ln>
                <a:solidFill>
                  <a:srgbClr val="FF0000"/>
                </a:solidFill>
                <a:effectLst/>
                <a:uLnTx/>
                <a:uFillTx/>
                <a:latin typeface="Times New Roman" pitchFamily="18" charset="0"/>
                <a:ea typeface="+mn-ea"/>
                <a:cs typeface="Arial" pitchFamily="34" charset="0"/>
              </a:rPr>
              <a:t>GetFact</a:t>
            </a: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dirty="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dirty="0" err="1">
                <a:ln>
                  <a:noFill/>
                </a:ln>
                <a:solidFill>
                  <a:srgbClr val="FF00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 )</a:t>
            </a:r>
          </a:p>
        </p:txBody>
      </p:sp>
      <p:grpSp>
        <p:nvGrpSpPr>
          <p:cNvPr id="3" name="Group 2">
            <a:extLst>
              <a:ext uri="{FF2B5EF4-FFF2-40B4-BE49-F238E27FC236}">
                <a16:creationId xmlns:a16="http://schemas.microsoft.com/office/drawing/2014/main" id="{BB3ECDF8-271D-EE51-B87E-D34BB9260F1D}"/>
              </a:ext>
            </a:extLst>
          </p:cNvPr>
          <p:cNvGrpSpPr/>
          <p:nvPr/>
        </p:nvGrpSpPr>
        <p:grpSpPr>
          <a:xfrm>
            <a:off x="1752600" y="9525"/>
            <a:ext cx="5610225" cy="1057275"/>
            <a:chOff x="1752600" y="9525"/>
            <a:chExt cx="5610225" cy="1057275"/>
          </a:xfrm>
        </p:grpSpPr>
        <p:pic>
          <p:nvPicPr>
            <p:cNvPr id="355330" name="Picture 2" descr="capture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7962D8E6-D39C-40C4-7500-4E9B4DE5F8AD}"/>
                </a:ext>
              </a:extLst>
            </p:cNvPr>
            <p:cNvSpPr/>
            <p:nvPr/>
          </p:nvSpPr>
          <p:spPr bwMode="auto">
            <a:xfrm>
              <a:off x="1905000" y="498765"/>
              <a:ext cx="5334000" cy="533400"/>
            </a:xfrm>
            <a:prstGeom prst="rect">
              <a:avLst/>
            </a:prstGeom>
            <a:solidFill>
              <a:srgbClr val="FFFFFF"/>
            </a:solidFill>
            <a:ln w="254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7" name="Group 6">
            <a:extLst>
              <a:ext uri="{FF2B5EF4-FFF2-40B4-BE49-F238E27FC236}">
                <a16:creationId xmlns:a16="http://schemas.microsoft.com/office/drawing/2014/main" id="{AEFCCEE2-AD84-1ED4-2696-D7A7166207CF}"/>
              </a:ext>
            </a:extLst>
          </p:cNvPr>
          <p:cNvGrpSpPr/>
          <p:nvPr/>
        </p:nvGrpSpPr>
        <p:grpSpPr>
          <a:xfrm>
            <a:off x="2133600" y="422565"/>
            <a:ext cx="2695198" cy="400110"/>
            <a:chOff x="2133600" y="422565"/>
            <a:chExt cx="2695198" cy="400110"/>
          </a:xfrm>
        </p:grpSpPr>
        <p:sp>
          <p:nvSpPr>
            <p:cNvPr id="349217" name="Rectangle 4">
              <a:extLst>
                <a:ext uri="{FF2B5EF4-FFF2-40B4-BE49-F238E27FC236}">
                  <a16:creationId xmlns:a16="http://schemas.microsoft.com/office/drawing/2014/main" id="{AE7B65A8-8360-0DA1-149D-BC7AB35A40E4}"/>
                </a:ext>
              </a:extLst>
            </p:cNvPr>
            <p:cNvSpPr>
              <a:spLocks noChangeArrowheads="1"/>
            </p:cNvSpPr>
            <p:nvPr/>
          </p:nvSpPr>
          <p:spPr bwMode="auto">
            <a:xfrm>
              <a:off x="2438400" y="422565"/>
              <a:ext cx="239039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RoutineA</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1</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2</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 </a:t>
              </a:r>
            </a:p>
          </p:txBody>
        </p:sp>
        <p:pic>
          <p:nvPicPr>
            <p:cNvPr id="6" name="Picture 5">
              <a:extLst>
                <a:ext uri="{FF2B5EF4-FFF2-40B4-BE49-F238E27FC236}">
                  <a16:creationId xmlns:a16="http://schemas.microsoft.com/office/drawing/2014/main" id="{FF6C5B11-7172-F694-889C-33412A6FCFF9}"/>
                </a:ext>
              </a:extLst>
            </p:cNvPr>
            <p:cNvPicPr>
              <a:picLocks noChangeAspect="1"/>
            </p:cNvPicPr>
            <p:nvPr/>
          </p:nvPicPr>
          <p:blipFill>
            <a:blip r:embed="rId3"/>
            <a:stretch>
              <a:fillRect/>
            </a:stretch>
          </p:blipFill>
          <p:spPr>
            <a:xfrm>
              <a:off x="2133600" y="533357"/>
              <a:ext cx="378689" cy="228643"/>
            </a:xfrm>
            <a:prstGeom prst="rect">
              <a:avLst/>
            </a:prstGeom>
          </p:spPr>
        </p:pic>
      </p:grpSp>
      <p:grpSp>
        <p:nvGrpSpPr>
          <p:cNvPr id="116738" name="Group 2"/>
          <p:cNvGrpSpPr>
            <a:grpSpLocks/>
          </p:cNvGrpSpPr>
          <p:nvPr/>
        </p:nvGrpSpPr>
        <p:grpSpPr bwMode="auto">
          <a:xfrm>
            <a:off x="6774878" y="1676400"/>
            <a:ext cx="1676401" cy="1676400"/>
            <a:chOff x="2352" y="624"/>
            <a:chExt cx="1056" cy="1056"/>
          </a:xfrm>
        </p:grpSpPr>
        <p:sp>
          <p:nvSpPr>
            <p:cNvPr id="116742" name="Rectangle 3"/>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6743" name="Text Box 4"/>
            <p:cNvSpPr txBox="1">
              <a:spLocks noChangeArrowheads="1"/>
            </p:cNvSpPr>
            <p:nvPr/>
          </p:nvSpPr>
          <p:spPr bwMode="auto">
            <a:xfrm>
              <a:off x="2400" y="624"/>
              <a:ext cx="884"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Data for </a:t>
              </a:r>
              <a:b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current routine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a:t>
              </a:r>
            </a:p>
          </p:txBody>
        </p:sp>
      </p:grpSp>
      <p:sp>
        <p:nvSpPr>
          <p:cNvPr id="116740" name="Rectangle 6"/>
          <p:cNvSpPr>
            <a:spLocks noGrp="1" noChangeArrowheads="1"/>
          </p:cNvSpPr>
          <p:nvPr>
            <p:ph type="title"/>
          </p:nvPr>
        </p:nvSpPr>
        <p:spPr>
          <a:xfrm>
            <a:off x="6400800" y="1143000"/>
            <a:ext cx="3048000" cy="685800"/>
          </a:xfrm>
        </p:spPr>
        <p:txBody>
          <a:bodyPr/>
          <a:lstStyle/>
          <a:p>
            <a:pPr eaLnBrk="1" hangingPunct="1"/>
            <a:r>
              <a:rPr lang="en-US" altLang="en-US" sz="2000" dirty="0"/>
              <a:t>Stack of Stack Frames</a:t>
            </a:r>
          </a:p>
        </p:txBody>
      </p:sp>
      <p:sp>
        <p:nvSpPr>
          <p:cNvPr id="8" name="Text Box 147"/>
          <p:cNvSpPr txBox="1">
            <a:spLocks noChangeArrowheads="1"/>
          </p:cNvSpPr>
          <p:nvPr/>
        </p:nvSpPr>
        <p:spPr bwMode="auto">
          <a:xfrm>
            <a:off x="1447800" y="1981200"/>
            <a:ext cx="38862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x  = </a:t>
            </a:r>
            <a:r>
              <a:rPr kumimoji="0" lang="en-US" altLang="en-US" sz="18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RoutineA</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(23,58)</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18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RoutineA</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18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a,b</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v[1] = 8</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return 9</a:t>
            </a:r>
          </a:p>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0" name="AutoShape 8">
            <a:extLst>
              <a:ext uri="{FF2B5EF4-FFF2-40B4-BE49-F238E27FC236}">
                <a16:creationId xmlns:a16="http://schemas.microsoft.com/office/drawing/2014/main" id="{C3AD04B7-1189-4239-9F53-EDB6712A7B81}"/>
              </a:ext>
            </a:extLst>
          </p:cNvPr>
          <p:cNvSpPr>
            <a:spLocks noChangeArrowheads="1"/>
          </p:cNvSpPr>
          <p:nvPr/>
        </p:nvSpPr>
        <p:spPr bwMode="auto">
          <a:xfrm>
            <a:off x="4419600" y="5194302"/>
            <a:ext cx="4268938" cy="1587498"/>
          </a:xfrm>
          <a:prstGeom prst="wedgeRectCallout">
            <a:avLst>
              <a:gd name="adj1" fmla="val -28129"/>
              <a:gd name="adj2" fmla="val -4397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Stack Frame: </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 particular execution </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of one routine </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on one particular input instance.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grpSp>
        <p:nvGrpSpPr>
          <p:cNvPr id="118787" name="Group 5"/>
          <p:cNvGrpSpPr>
            <a:grpSpLocks/>
          </p:cNvGrpSpPr>
          <p:nvPr/>
        </p:nvGrpSpPr>
        <p:grpSpPr bwMode="auto">
          <a:xfrm>
            <a:off x="6774875" y="3352800"/>
            <a:ext cx="1787525" cy="1816100"/>
            <a:chOff x="2352" y="624"/>
            <a:chExt cx="1126" cy="1144"/>
          </a:xfrm>
        </p:grpSpPr>
        <p:sp>
          <p:nvSpPr>
            <p:cNvPr id="118790" name="Rectangle 6"/>
            <p:cNvSpPr>
              <a:spLocks noChangeArrowheads="1"/>
            </p:cNvSpPr>
            <p:nvPr/>
          </p:nvSpPr>
          <p:spPr bwMode="auto">
            <a:xfrm>
              <a:off x="2352" y="624"/>
              <a:ext cx="1056" cy="1104"/>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8791" name="Text Box 7"/>
            <p:cNvSpPr txBox="1">
              <a:spLocks noChangeArrowheads="1"/>
            </p:cNvSpPr>
            <p:nvPr/>
          </p:nvSpPr>
          <p:spPr bwMode="auto">
            <a:xfrm>
              <a:off x="2400" y="624"/>
              <a:ext cx="1078" cy="1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return to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 = 23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b = 58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other local vars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v[0]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v[1]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return </a:t>
              </a:r>
            </a:p>
          </p:txBody>
        </p:sp>
      </p:grpSp>
      <p:cxnSp>
        <p:nvCxnSpPr>
          <p:cNvPr id="11" name="Straight Arrow Connector 10">
            <a:extLst>
              <a:ext uri="{FF2B5EF4-FFF2-40B4-BE49-F238E27FC236}">
                <a16:creationId xmlns:a16="http://schemas.microsoft.com/office/drawing/2014/main" id="{6903147C-33B1-3908-5679-99A69C47D230}"/>
              </a:ext>
            </a:extLst>
          </p:cNvPr>
          <p:cNvCxnSpPr>
            <a:cxnSpLocks/>
          </p:cNvCxnSpPr>
          <p:nvPr/>
        </p:nvCxnSpPr>
        <p:spPr bwMode="auto">
          <a:xfrm>
            <a:off x="1233055" y="2182090"/>
            <a:ext cx="193965" cy="0"/>
          </a:xfrm>
          <a:prstGeom prst="straightConnector1">
            <a:avLst/>
          </a:prstGeom>
          <a:noFill/>
          <a:ln w="38100" cap="flat" cmpd="sng" algn="ctr">
            <a:solidFill>
              <a:schemeClr val="accent1"/>
            </a:solidFill>
            <a:prstDash val="solid"/>
            <a:round/>
            <a:headEnd type="none" w="med" len="med"/>
            <a:tailEnd type="triangle"/>
          </a:ln>
          <a:effectLst/>
        </p:spPr>
      </p:cxnSp>
      <p:sp>
        <p:nvSpPr>
          <p:cNvPr id="349230" name="Text Box 7">
            <a:extLst>
              <a:ext uri="{FF2B5EF4-FFF2-40B4-BE49-F238E27FC236}">
                <a16:creationId xmlns:a16="http://schemas.microsoft.com/office/drawing/2014/main" id="{B95754D5-C89D-2C6A-15CE-DA69D128809E}"/>
              </a:ext>
            </a:extLst>
          </p:cNvPr>
          <p:cNvSpPr txBox="1">
            <a:spLocks noChangeArrowheads="1"/>
          </p:cNvSpPr>
          <p:nvPr/>
        </p:nvSpPr>
        <p:spPr bwMode="auto">
          <a:xfrm>
            <a:off x="7239000" y="4585855"/>
            <a:ext cx="4539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8</a:t>
            </a:r>
          </a:p>
        </p:txBody>
      </p:sp>
      <p:sp>
        <p:nvSpPr>
          <p:cNvPr id="349231" name="Oval 349230">
            <a:extLst>
              <a:ext uri="{FF2B5EF4-FFF2-40B4-BE49-F238E27FC236}">
                <a16:creationId xmlns:a16="http://schemas.microsoft.com/office/drawing/2014/main" id="{F8F3A8B5-07F5-0616-AE2C-79BC7C4BCB67}"/>
              </a:ext>
            </a:extLst>
          </p:cNvPr>
          <p:cNvSpPr/>
          <p:nvPr/>
        </p:nvSpPr>
        <p:spPr bwMode="auto">
          <a:xfrm>
            <a:off x="6705600" y="3276600"/>
            <a:ext cx="1295400" cy="457200"/>
          </a:xfrm>
          <a:prstGeom prst="ellips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34" name="Text Box 7">
            <a:extLst>
              <a:ext uri="{FF2B5EF4-FFF2-40B4-BE49-F238E27FC236}">
                <a16:creationId xmlns:a16="http://schemas.microsoft.com/office/drawing/2014/main" id="{F25B6E7B-52C0-116D-52E6-91574F64F88D}"/>
              </a:ext>
            </a:extLst>
          </p:cNvPr>
          <p:cNvSpPr txBox="1">
            <a:spLocks noChangeArrowheads="1"/>
          </p:cNvSpPr>
          <p:nvPr/>
        </p:nvSpPr>
        <p:spPr bwMode="auto">
          <a:xfrm>
            <a:off x="7013630" y="2438400"/>
            <a:ext cx="4539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9</a:t>
            </a:r>
          </a:p>
        </p:txBody>
      </p:sp>
      <p:sp>
        <p:nvSpPr>
          <p:cNvPr id="349236" name="Text Box 7">
            <a:extLst>
              <a:ext uri="{FF2B5EF4-FFF2-40B4-BE49-F238E27FC236}">
                <a16:creationId xmlns:a16="http://schemas.microsoft.com/office/drawing/2014/main" id="{A6B93152-2C34-65F9-1AD4-6FCEDBD1DCC2}"/>
              </a:ext>
            </a:extLst>
          </p:cNvPr>
          <p:cNvSpPr txBox="1">
            <a:spLocks noChangeArrowheads="1"/>
          </p:cNvSpPr>
          <p:nvPr/>
        </p:nvSpPr>
        <p:spPr bwMode="auto">
          <a:xfrm>
            <a:off x="7381874" y="4824415"/>
            <a:ext cx="4539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9</a:t>
            </a:r>
          </a:p>
        </p:txBody>
      </p:sp>
      <p:sp>
        <p:nvSpPr>
          <p:cNvPr id="349237" name="Freeform: Shape 349236">
            <a:extLst>
              <a:ext uri="{FF2B5EF4-FFF2-40B4-BE49-F238E27FC236}">
                <a16:creationId xmlns:a16="http://schemas.microsoft.com/office/drawing/2014/main" id="{C3E97F13-8022-129F-CB95-86D65179A597}"/>
              </a:ext>
            </a:extLst>
          </p:cNvPr>
          <p:cNvSpPr/>
          <p:nvPr/>
        </p:nvSpPr>
        <p:spPr bwMode="auto">
          <a:xfrm>
            <a:off x="7467600" y="2641600"/>
            <a:ext cx="629274" cy="2387600"/>
          </a:xfrm>
          <a:custGeom>
            <a:avLst/>
            <a:gdLst>
              <a:gd name="connsiteX0" fmla="*/ 279400 w 629274"/>
              <a:gd name="connsiteY0" fmla="*/ 2387600 h 2387600"/>
              <a:gd name="connsiteX1" fmla="*/ 622300 w 629274"/>
              <a:gd name="connsiteY1" fmla="*/ 914400 h 2387600"/>
              <a:gd name="connsiteX2" fmla="*/ 0 w 629274"/>
              <a:gd name="connsiteY2" fmla="*/ 0 h 2387600"/>
            </a:gdLst>
            <a:ahLst/>
            <a:cxnLst>
              <a:cxn ang="0">
                <a:pos x="connsiteX0" y="connsiteY0"/>
              </a:cxn>
              <a:cxn ang="0">
                <a:pos x="connsiteX1" y="connsiteY1"/>
              </a:cxn>
              <a:cxn ang="0">
                <a:pos x="connsiteX2" y="connsiteY2"/>
              </a:cxn>
            </a:cxnLst>
            <a:rect l="l" t="t" r="r" b="b"/>
            <a:pathLst>
              <a:path w="629274" h="2387600">
                <a:moveTo>
                  <a:pt x="279400" y="2387600"/>
                </a:moveTo>
                <a:cubicBezTo>
                  <a:pt x="474133" y="1849966"/>
                  <a:pt x="668867" y="1312333"/>
                  <a:pt x="622300" y="914400"/>
                </a:cubicBezTo>
                <a:cubicBezTo>
                  <a:pt x="575733" y="516467"/>
                  <a:pt x="287866" y="258233"/>
                  <a:pt x="0" y="0"/>
                </a:cubicBezTo>
              </a:path>
            </a:pathLst>
          </a:custGeom>
          <a:noFill/>
          <a:ln w="25400" cap="flat" cmpd="sng" algn="ctr">
            <a:solidFill>
              <a:schemeClr val="accent1"/>
            </a:solidFill>
            <a:prstDash val="solid"/>
            <a:round/>
            <a:headEnd type="none" w="med" len="med"/>
            <a:tailEnd type="arrow"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1162496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16740"/>
                                        </p:tgtEl>
                                        <p:attrNameLst>
                                          <p:attrName>style.visibility</p:attrName>
                                        </p:attrNameLst>
                                      </p:cBhvr>
                                      <p:to>
                                        <p:strVal val="visible"/>
                                      </p:to>
                                    </p:set>
                                    <p:anim calcmode="lin" valueType="num">
                                      <p:cBhvr additive="base">
                                        <p:cTn id="23" dur="500" fill="hold"/>
                                        <p:tgtEl>
                                          <p:spTgt spid="116740"/>
                                        </p:tgtEl>
                                        <p:attrNameLst>
                                          <p:attrName>ppt_x</p:attrName>
                                        </p:attrNameLst>
                                      </p:cBhvr>
                                      <p:tavLst>
                                        <p:tav tm="0">
                                          <p:val>
                                            <p:strVal val="#ppt_x"/>
                                          </p:val>
                                        </p:tav>
                                        <p:tav tm="100000">
                                          <p:val>
                                            <p:strVal val="#ppt_x"/>
                                          </p:val>
                                        </p:tav>
                                      </p:tavLst>
                                    </p:anim>
                                    <p:anim calcmode="lin" valueType="num">
                                      <p:cBhvr additive="base">
                                        <p:cTn id="24" dur="500" fill="hold"/>
                                        <p:tgtEl>
                                          <p:spTgt spid="11674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16738"/>
                                        </p:tgtEl>
                                        <p:attrNameLst>
                                          <p:attrName>style.visibility</p:attrName>
                                        </p:attrNameLst>
                                      </p:cBhvr>
                                      <p:to>
                                        <p:strVal val="visible"/>
                                      </p:to>
                                    </p:set>
                                    <p:anim calcmode="lin" valueType="num">
                                      <p:cBhvr additive="base">
                                        <p:cTn id="27" dur="500" fill="hold"/>
                                        <p:tgtEl>
                                          <p:spTgt spid="116738"/>
                                        </p:tgtEl>
                                        <p:attrNameLst>
                                          <p:attrName>ppt_x</p:attrName>
                                        </p:attrNameLst>
                                      </p:cBhvr>
                                      <p:tavLst>
                                        <p:tav tm="0">
                                          <p:val>
                                            <p:strVal val="#ppt_x"/>
                                          </p:val>
                                        </p:tav>
                                        <p:tav tm="100000">
                                          <p:val>
                                            <p:strVal val="#ppt_x"/>
                                          </p:val>
                                        </p:tav>
                                      </p:tavLst>
                                    </p:anim>
                                    <p:anim calcmode="lin" valueType="num">
                                      <p:cBhvr additive="base">
                                        <p:cTn id="28" dur="500" fill="hold"/>
                                        <p:tgtEl>
                                          <p:spTgt spid="11673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0.00122 0.00115 L -0.00122 0.07893 " pathEditMode="relative" rAng="0" ptsTypes="AA">
                                      <p:cBhvr>
                                        <p:cTn id="36" dur="1100" fill="hold"/>
                                        <p:tgtEl>
                                          <p:spTgt spid="11"/>
                                        </p:tgtEl>
                                        <p:attrNameLst>
                                          <p:attrName>ppt_x</p:attrName>
                                          <p:attrName>ppt_y</p:attrName>
                                        </p:attrNameLst>
                                      </p:cBhvr>
                                      <p:rCtr x="0" y="3889"/>
                                    </p:animMotion>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118787"/>
                                        </p:tgtEl>
                                        <p:attrNameLst>
                                          <p:attrName>style.visibility</p:attrName>
                                        </p:attrNameLst>
                                      </p:cBhvr>
                                      <p:to>
                                        <p:strVal val="visible"/>
                                      </p:to>
                                    </p:set>
                                    <p:anim calcmode="lin" valueType="num">
                                      <p:cBhvr additive="base">
                                        <p:cTn id="41" dur="500" fill="hold"/>
                                        <p:tgtEl>
                                          <p:spTgt spid="118787"/>
                                        </p:tgtEl>
                                        <p:attrNameLst>
                                          <p:attrName>ppt_x</p:attrName>
                                        </p:attrNameLst>
                                      </p:cBhvr>
                                      <p:tavLst>
                                        <p:tav tm="0">
                                          <p:val>
                                            <p:strVal val="#ppt_x"/>
                                          </p:val>
                                        </p:tav>
                                        <p:tav tm="100000">
                                          <p:val>
                                            <p:strVal val="#ppt_x"/>
                                          </p:val>
                                        </p:tav>
                                      </p:tavLst>
                                    </p:anim>
                                    <p:anim calcmode="lin" valueType="num">
                                      <p:cBhvr additive="base">
                                        <p:cTn id="42" dur="500" fill="hold"/>
                                        <p:tgtEl>
                                          <p:spTgt spid="118787"/>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0.00243 0.08171 L -0.04827 0.15949 L 0.00312 0.24282 " pathEditMode="relative" ptsTypes="AAA">
                                      <p:cBhvr>
                                        <p:cTn id="46" dur="1300" fill="hold"/>
                                        <p:tgtEl>
                                          <p:spTgt spid="11"/>
                                        </p:tgtEl>
                                        <p:attrNameLst>
                                          <p:attrName>ppt_x</p:attrName>
                                          <p:attrName>ppt_y</p:attrName>
                                        </p:attrNameLst>
                                      </p:cBhvr>
                                    </p:animMotion>
                                  </p:childTnLst>
                                </p:cTn>
                              </p:par>
                            </p:childTnLst>
                          </p:cTn>
                        </p:par>
                      </p:childTnLst>
                    </p:cTn>
                  </p:par>
                  <p:par>
                    <p:cTn id="47" fill="hold">
                      <p:stCondLst>
                        <p:cond delay="indefinite"/>
                      </p:stCondLst>
                      <p:childTnLst>
                        <p:par>
                          <p:cTn id="48" fill="hold">
                            <p:stCondLst>
                              <p:cond delay="0"/>
                            </p:stCondLst>
                            <p:childTnLst>
                              <p:par>
                                <p:cTn id="49" presetID="42" presetClass="path" presetSubtype="0" accel="50000" decel="50000" fill="hold" nodeType="clickEffect">
                                  <p:stCondLst>
                                    <p:cond delay="0"/>
                                  </p:stCondLst>
                                  <p:childTnLst>
                                    <p:animMotion origin="layout" path="M 0.00312 0.24282 L 0.00451 0.32615 " pathEditMode="relative" rAng="0" ptsTypes="AA">
                                      <p:cBhvr>
                                        <p:cTn id="50" dur="1400" fill="hold"/>
                                        <p:tgtEl>
                                          <p:spTgt spid="11"/>
                                        </p:tgtEl>
                                        <p:attrNameLst>
                                          <p:attrName>ppt_x</p:attrName>
                                          <p:attrName>ppt_y</p:attrName>
                                        </p:attrNameLst>
                                      </p:cBhvr>
                                      <p:rCtr x="69" y="4167"/>
                                    </p:animMotion>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49230"/>
                                        </p:tgtEl>
                                        <p:attrNameLst>
                                          <p:attrName>style.visibility</p:attrName>
                                        </p:attrNameLst>
                                      </p:cBhvr>
                                      <p:to>
                                        <p:strVal val="visible"/>
                                      </p:to>
                                    </p:set>
                                    <p:anim calcmode="lin" valueType="num">
                                      <p:cBhvr additive="base">
                                        <p:cTn id="55" dur="500" fill="hold"/>
                                        <p:tgtEl>
                                          <p:spTgt spid="349230"/>
                                        </p:tgtEl>
                                        <p:attrNameLst>
                                          <p:attrName>ppt_x</p:attrName>
                                        </p:attrNameLst>
                                      </p:cBhvr>
                                      <p:tavLst>
                                        <p:tav tm="0">
                                          <p:val>
                                            <p:strVal val="#ppt_x"/>
                                          </p:val>
                                        </p:tav>
                                        <p:tav tm="100000">
                                          <p:val>
                                            <p:strVal val="#ppt_x"/>
                                          </p:val>
                                        </p:tav>
                                      </p:tavLst>
                                    </p:anim>
                                    <p:anim calcmode="lin" valueType="num">
                                      <p:cBhvr additive="base">
                                        <p:cTn id="56" dur="500" fill="hold"/>
                                        <p:tgtEl>
                                          <p:spTgt spid="34923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path" presetSubtype="0" accel="50000" decel="50000" fill="hold" nodeType="clickEffect">
                                  <p:stCondLst>
                                    <p:cond delay="0"/>
                                  </p:stCondLst>
                                  <p:childTnLst>
                                    <p:animMotion origin="layout" path="M 0.00451 0.32037 L 0.00451 0.40393 " pathEditMode="relative" rAng="0" ptsTypes="AA">
                                      <p:cBhvr>
                                        <p:cTn id="60" dur="1300" fill="hold"/>
                                        <p:tgtEl>
                                          <p:spTgt spid="11"/>
                                        </p:tgtEl>
                                        <p:attrNameLst>
                                          <p:attrName>ppt_x</p:attrName>
                                          <p:attrName>ppt_y</p:attrName>
                                        </p:attrNameLst>
                                      </p:cBhvr>
                                      <p:rCtr x="0" y="4167"/>
                                    </p:animMotion>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49236"/>
                                        </p:tgtEl>
                                        <p:attrNameLst>
                                          <p:attrName>style.visibility</p:attrName>
                                        </p:attrNameLst>
                                      </p:cBhvr>
                                      <p:to>
                                        <p:strVal val="visible"/>
                                      </p:to>
                                    </p:set>
                                    <p:anim calcmode="lin" valueType="num">
                                      <p:cBhvr additive="base">
                                        <p:cTn id="65" dur="500" fill="hold"/>
                                        <p:tgtEl>
                                          <p:spTgt spid="349236"/>
                                        </p:tgtEl>
                                        <p:attrNameLst>
                                          <p:attrName>ppt_x</p:attrName>
                                        </p:attrNameLst>
                                      </p:cBhvr>
                                      <p:tavLst>
                                        <p:tav tm="0">
                                          <p:val>
                                            <p:strVal val="#ppt_x"/>
                                          </p:val>
                                        </p:tav>
                                        <p:tav tm="100000">
                                          <p:val>
                                            <p:strVal val="#ppt_x"/>
                                          </p:val>
                                        </p:tav>
                                      </p:tavLst>
                                    </p:anim>
                                    <p:anim calcmode="lin" valueType="num">
                                      <p:cBhvr additive="base">
                                        <p:cTn id="66" dur="500" fill="hold"/>
                                        <p:tgtEl>
                                          <p:spTgt spid="349236"/>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49231"/>
                                        </p:tgtEl>
                                        <p:attrNameLst>
                                          <p:attrName>style.visibility</p:attrName>
                                        </p:attrNameLst>
                                      </p:cBhvr>
                                      <p:to>
                                        <p:strVal val="visible"/>
                                      </p:to>
                                    </p:set>
                                    <p:anim calcmode="lin" valueType="num">
                                      <p:cBhvr additive="base">
                                        <p:cTn id="71" dur="500" fill="hold"/>
                                        <p:tgtEl>
                                          <p:spTgt spid="349231"/>
                                        </p:tgtEl>
                                        <p:attrNameLst>
                                          <p:attrName>ppt_x</p:attrName>
                                        </p:attrNameLst>
                                      </p:cBhvr>
                                      <p:tavLst>
                                        <p:tav tm="0">
                                          <p:val>
                                            <p:strVal val="#ppt_x"/>
                                          </p:val>
                                        </p:tav>
                                        <p:tav tm="100000">
                                          <p:val>
                                            <p:strVal val="#ppt_x"/>
                                          </p:val>
                                        </p:tav>
                                      </p:tavLst>
                                    </p:anim>
                                    <p:anim calcmode="lin" valueType="num">
                                      <p:cBhvr additive="base">
                                        <p:cTn id="72" dur="500" fill="hold"/>
                                        <p:tgtEl>
                                          <p:spTgt spid="349231"/>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0" presetClass="path" presetSubtype="0" accel="50000" decel="50000" fill="hold" nodeType="clickEffect">
                                  <p:stCondLst>
                                    <p:cond delay="0"/>
                                  </p:stCondLst>
                                  <p:childTnLst>
                                    <p:animMotion origin="layout" path="M 0.00451 0.40393 L -0.03542 0.25115 C -0.0158 0.21458 0.00208 0.15139 0.02187 0.11504 " pathEditMode="relative" rAng="0" ptsTypes="AAA">
                                      <p:cBhvr>
                                        <p:cTn id="76" dur="1200" fill="hold"/>
                                        <p:tgtEl>
                                          <p:spTgt spid="11"/>
                                        </p:tgtEl>
                                        <p:attrNameLst>
                                          <p:attrName>ppt_x</p:attrName>
                                          <p:attrName>ppt_y</p:attrName>
                                        </p:attrNameLst>
                                      </p:cBhvr>
                                      <p:rCtr x="-1128" y="-14444"/>
                                    </p:animMotion>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349234"/>
                                        </p:tgtEl>
                                        <p:attrNameLst>
                                          <p:attrName>style.visibility</p:attrName>
                                        </p:attrNameLst>
                                      </p:cBhvr>
                                      <p:to>
                                        <p:strVal val="visible"/>
                                      </p:to>
                                    </p:set>
                                    <p:anim calcmode="lin" valueType="num">
                                      <p:cBhvr additive="base">
                                        <p:cTn id="81" dur="500" fill="hold"/>
                                        <p:tgtEl>
                                          <p:spTgt spid="349234"/>
                                        </p:tgtEl>
                                        <p:attrNameLst>
                                          <p:attrName>ppt_x</p:attrName>
                                        </p:attrNameLst>
                                      </p:cBhvr>
                                      <p:tavLst>
                                        <p:tav tm="0">
                                          <p:val>
                                            <p:strVal val="#ppt_x"/>
                                          </p:val>
                                        </p:tav>
                                        <p:tav tm="100000">
                                          <p:val>
                                            <p:strVal val="#ppt_x"/>
                                          </p:val>
                                        </p:tav>
                                      </p:tavLst>
                                    </p:anim>
                                    <p:anim calcmode="lin" valueType="num">
                                      <p:cBhvr additive="base">
                                        <p:cTn id="82" dur="500" fill="hold"/>
                                        <p:tgtEl>
                                          <p:spTgt spid="349234"/>
                                        </p:tgtEl>
                                        <p:attrNameLst>
                                          <p:attrName>ppt_y</p:attrName>
                                        </p:attrNameLst>
                                      </p:cBhvr>
                                      <p:tavLst>
                                        <p:tav tm="0">
                                          <p:val>
                                            <p:strVal val="1+#ppt_h/2"/>
                                          </p:val>
                                        </p:tav>
                                        <p:tav tm="100000">
                                          <p:val>
                                            <p:strVal val="#ppt_y"/>
                                          </p:val>
                                        </p:tav>
                                      </p:tavLst>
                                    </p:anim>
                                  </p:childTnLst>
                                </p:cTn>
                              </p:par>
                              <p:par>
                                <p:cTn id="83" presetID="1" presetClass="exit" presetSubtype="0" fill="hold" grpId="1" nodeType="withEffect">
                                  <p:stCondLst>
                                    <p:cond delay="0"/>
                                  </p:stCondLst>
                                  <p:childTnLst>
                                    <p:set>
                                      <p:cBhvr>
                                        <p:cTn id="84" dur="1" fill="hold">
                                          <p:stCondLst>
                                            <p:cond delay="0"/>
                                          </p:stCondLst>
                                        </p:cTn>
                                        <p:tgtEl>
                                          <p:spTgt spid="349231"/>
                                        </p:tgtEl>
                                        <p:attrNameLst>
                                          <p:attrName>style.visibility</p:attrName>
                                        </p:attrNameLst>
                                      </p:cBhvr>
                                      <p:to>
                                        <p:strVal val="hidden"/>
                                      </p:to>
                                    </p:set>
                                  </p:childTnLst>
                                </p:cTn>
                              </p:par>
                              <p:par>
                                <p:cTn id="85" presetID="2" presetClass="entr" presetSubtype="4" fill="hold" grpId="0" nodeType="withEffect">
                                  <p:stCondLst>
                                    <p:cond delay="0"/>
                                  </p:stCondLst>
                                  <p:childTnLst>
                                    <p:set>
                                      <p:cBhvr>
                                        <p:cTn id="86" dur="1" fill="hold">
                                          <p:stCondLst>
                                            <p:cond delay="0"/>
                                          </p:stCondLst>
                                        </p:cTn>
                                        <p:tgtEl>
                                          <p:spTgt spid="349237"/>
                                        </p:tgtEl>
                                        <p:attrNameLst>
                                          <p:attrName>style.visibility</p:attrName>
                                        </p:attrNameLst>
                                      </p:cBhvr>
                                      <p:to>
                                        <p:strVal val="visible"/>
                                      </p:to>
                                    </p:set>
                                    <p:anim calcmode="lin" valueType="num">
                                      <p:cBhvr additive="base">
                                        <p:cTn id="87" dur="500" fill="hold"/>
                                        <p:tgtEl>
                                          <p:spTgt spid="349237"/>
                                        </p:tgtEl>
                                        <p:attrNameLst>
                                          <p:attrName>ppt_x</p:attrName>
                                        </p:attrNameLst>
                                      </p:cBhvr>
                                      <p:tavLst>
                                        <p:tav tm="0">
                                          <p:val>
                                            <p:strVal val="#ppt_x"/>
                                          </p:val>
                                        </p:tav>
                                        <p:tav tm="100000">
                                          <p:val>
                                            <p:strVal val="#ppt_x"/>
                                          </p:val>
                                        </p:tav>
                                      </p:tavLst>
                                    </p:anim>
                                    <p:anim calcmode="lin" valueType="num">
                                      <p:cBhvr additive="base">
                                        <p:cTn id="88" dur="500" fill="hold"/>
                                        <p:tgtEl>
                                          <p:spTgt spid="349237"/>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xit" presetSubtype="4" fill="hold" nodeType="clickEffect">
                                  <p:stCondLst>
                                    <p:cond delay="0"/>
                                  </p:stCondLst>
                                  <p:childTnLst>
                                    <p:anim calcmode="lin" valueType="num">
                                      <p:cBhvr additive="base">
                                        <p:cTn id="92" dur="500"/>
                                        <p:tgtEl>
                                          <p:spTgt spid="118787"/>
                                        </p:tgtEl>
                                        <p:attrNameLst>
                                          <p:attrName>ppt_x</p:attrName>
                                        </p:attrNameLst>
                                      </p:cBhvr>
                                      <p:tavLst>
                                        <p:tav tm="0">
                                          <p:val>
                                            <p:strVal val="ppt_x"/>
                                          </p:val>
                                        </p:tav>
                                        <p:tav tm="100000">
                                          <p:val>
                                            <p:strVal val="ppt_x"/>
                                          </p:val>
                                        </p:tav>
                                      </p:tavLst>
                                    </p:anim>
                                    <p:anim calcmode="lin" valueType="num">
                                      <p:cBhvr additive="base">
                                        <p:cTn id="93" dur="500"/>
                                        <p:tgtEl>
                                          <p:spTgt spid="118787"/>
                                        </p:tgtEl>
                                        <p:attrNameLst>
                                          <p:attrName>ppt_y</p:attrName>
                                        </p:attrNameLst>
                                      </p:cBhvr>
                                      <p:tavLst>
                                        <p:tav tm="0">
                                          <p:val>
                                            <p:strVal val="ppt_y"/>
                                          </p:val>
                                        </p:tav>
                                        <p:tav tm="100000">
                                          <p:val>
                                            <p:strVal val="1+ppt_h/2"/>
                                          </p:val>
                                        </p:tav>
                                      </p:tavLst>
                                    </p:anim>
                                    <p:set>
                                      <p:cBhvr>
                                        <p:cTn id="94" dur="1" fill="hold">
                                          <p:stCondLst>
                                            <p:cond delay="499"/>
                                          </p:stCondLst>
                                        </p:cTn>
                                        <p:tgtEl>
                                          <p:spTgt spid="118787"/>
                                        </p:tgtEl>
                                        <p:attrNameLst>
                                          <p:attrName>style.visibility</p:attrName>
                                        </p:attrNameLst>
                                      </p:cBhvr>
                                      <p:to>
                                        <p:strVal val="hidden"/>
                                      </p:to>
                                    </p:set>
                                  </p:childTnLst>
                                </p:cTn>
                              </p:par>
                              <p:par>
                                <p:cTn id="95" presetID="2" presetClass="exit" presetSubtype="4" fill="hold" grpId="1" nodeType="withEffect">
                                  <p:stCondLst>
                                    <p:cond delay="0"/>
                                  </p:stCondLst>
                                  <p:childTnLst>
                                    <p:anim calcmode="lin" valueType="num">
                                      <p:cBhvr additive="base">
                                        <p:cTn id="96" dur="500"/>
                                        <p:tgtEl>
                                          <p:spTgt spid="349230"/>
                                        </p:tgtEl>
                                        <p:attrNameLst>
                                          <p:attrName>ppt_x</p:attrName>
                                        </p:attrNameLst>
                                      </p:cBhvr>
                                      <p:tavLst>
                                        <p:tav tm="0">
                                          <p:val>
                                            <p:strVal val="ppt_x"/>
                                          </p:val>
                                        </p:tav>
                                        <p:tav tm="100000">
                                          <p:val>
                                            <p:strVal val="ppt_x"/>
                                          </p:val>
                                        </p:tav>
                                      </p:tavLst>
                                    </p:anim>
                                    <p:anim calcmode="lin" valueType="num">
                                      <p:cBhvr additive="base">
                                        <p:cTn id="97" dur="500"/>
                                        <p:tgtEl>
                                          <p:spTgt spid="349230"/>
                                        </p:tgtEl>
                                        <p:attrNameLst>
                                          <p:attrName>ppt_y</p:attrName>
                                        </p:attrNameLst>
                                      </p:cBhvr>
                                      <p:tavLst>
                                        <p:tav tm="0">
                                          <p:val>
                                            <p:strVal val="ppt_y"/>
                                          </p:val>
                                        </p:tav>
                                        <p:tav tm="100000">
                                          <p:val>
                                            <p:strVal val="1+ppt_h/2"/>
                                          </p:val>
                                        </p:tav>
                                      </p:tavLst>
                                    </p:anim>
                                    <p:set>
                                      <p:cBhvr>
                                        <p:cTn id="98" dur="1" fill="hold">
                                          <p:stCondLst>
                                            <p:cond delay="499"/>
                                          </p:stCondLst>
                                        </p:cTn>
                                        <p:tgtEl>
                                          <p:spTgt spid="349230"/>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349237"/>
                                        </p:tgtEl>
                                        <p:attrNameLst>
                                          <p:attrName>style.visibility</p:attrName>
                                        </p:attrNameLst>
                                      </p:cBhvr>
                                      <p:to>
                                        <p:strVal val="hidden"/>
                                      </p:to>
                                    </p:set>
                                  </p:childTnLst>
                                </p:cTn>
                              </p:par>
                              <p:par>
                                <p:cTn id="101" presetID="2" presetClass="exit" presetSubtype="4" fill="hold" grpId="1" nodeType="withEffect">
                                  <p:stCondLst>
                                    <p:cond delay="0"/>
                                  </p:stCondLst>
                                  <p:childTnLst>
                                    <p:anim calcmode="lin" valueType="num">
                                      <p:cBhvr additive="base">
                                        <p:cTn id="102" dur="500"/>
                                        <p:tgtEl>
                                          <p:spTgt spid="349236"/>
                                        </p:tgtEl>
                                        <p:attrNameLst>
                                          <p:attrName>ppt_x</p:attrName>
                                        </p:attrNameLst>
                                      </p:cBhvr>
                                      <p:tavLst>
                                        <p:tav tm="0">
                                          <p:val>
                                            <p:strVal val="ppt_x"/>
                                          </p:val>
                                        </p:tav>
                                        <p:tav tm="100000">
                                          <p:val>
                                            <p:strVal val="ppt_x"/>
                                          </p:val>
                                        </p:tav>
                                      </p:tavLst>
                                    </p:anim>
                                    <p:anim calcmode="lin" valueType="num">
                                      <p:cBhvr additive="base">
                                        <p:cTn id="103" dur="500"/>
                                        <p:tgtEl>
                                          <p:spTgt spid="349236"/>
                                        </p:tgtEl>
                                        <p:attrNameLst>
                                          <p:attrName>ppt_y</p:attrName>
                                        </p:attrNameLst>
                                      </p:cBhvr>
                                      <p:tavLst>
                                        <p:tav tm="0">
                                          <p:val>
                                            <p:strVal val="ppt_y"/>
                                          </p:val>
                                        </p:tav>
                                        <p:tav tm="100000">
                                          <p:val>
                                            <p:strVal val="1+ppt_h/2"/>
                                          </p:val>
                                        </p:tav>
                                      </p:tavLst>
                                    </p:anim>
                                    <p:set>
                                      <p:cBhvr>
                                        <p:cTn id="104" dur="1" fill="hold">
                                          <p:stCondLst>
                                            <p:cond delay="499"/>
                                          </p:stCondLst>
                                        </p:cTn>
                                        <p:tgtEl>
                                          <p:spTgt spid="3492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0" grpId="0"/>
      <p:bldP spid="8" grpId="0"/>
      <p:bldP spid="10" grpId="0" animBg="1"/>
      <p:bldP spid="349230" grpId="0"/>
      <p:bldP spid="349230" grpId="1"/>
      <p:bldP spid="349231" grpId="0" animBg="1"/>
      <p:bldP spid="349231" grpId="1" animBg="1"/>
      <p:bldP spid="349234" grpId="0"/>
      <p:bldP spid="349236" grpId="0"/>
      <p:bldP spid="349236" grpId="1"/>
      <p:bldP spid="349237" grpId="0" animBg="1"/>
      <p:bldP spid="349237" grpId="1"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2" name="Rectangle 4"/>
          <p:cNvSpPr>
            <a:spLocks noChangeArrowheads="1"/>
          </p:cNvSpPr>
          <p:nvPr/>
        </p:nvSpPr>
        <p:spPr bwMode="auto">
          <a:xfrm>
            <a:off x="381000" y="1066800"/>
            <a:ext cx="4325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dirty="0" err="1">
                <a:ln>
                  <a:noFill/>
                </a:ln>
                <a:solidFill>
                  <a:srgbClr val="FF0000"/>
                </a:solidFill>
                <a:effectLst/>
                <a:uLnTx/>
                <a:uFillTx/>
                <a:latin typeface="Times New Roman" pitchFamily="18" charset="0"/>
                <a:ea typeface="+mn-ea"/>
                <a:cs typeface="Arial" pitchFamily="34" charset="0"/>
              </a:rPr>
              <a:t>GetFact</a:t>
            </a: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dirty="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dirty="0" err="1">
                <a:ln>
                  <a:noFill/>
                </a:ln>
                <a:solidFill>
                  <a:srgbClr val="FF00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 )</a:t>
            </a:r>
          </a:p>
        </p:txBody>
      </p:sp>
      <p:grpSp>
        <p:nvGrpSpPr>
          <p:cNvPr id="3" name="Group 2">
            <a:extLst>
              <a:ext uri="{FF2B5EF4-FFF2-40B4-BE49-F238E27FC236}">
                <a16:creationId xmlns:a16="http://schemas.microsoft.com/office/drawing/2014/main" id="{BB3ECDF8-271D-EE51-B87E-D34BB9260F1D}"/>
              </a:ext>
            </a:extLst>
          </p:cNvPr>
          <p:cNvGrpSpPr/>
          <p:nvPr/>
        </p:nvGrpSpPr>
        <p:grpSpPr>
          <a:xfrm>
            <a:off x="1752600" y="9525"/>
            <a:ext cx="5610225" cy="1057275"/>
            <a:chOff x="1752600" y="9525"/>
            <a:chExt cx="5610225" cy="1057275"/>
          </a:xfrm>
        </p:grpSpPr>
        <p:pic>
          <p:nvPicPr>
            <p:cNvPr id="355330" name="Picture 2" descr="capture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7962D8E6-D39C-40C4-7500-4E9B4DE5F8AD}"/>
                </a:ext>
              </a:extLst>
            </p:cNvPr>
            <p:cNvSpPr/>
            <p:nvPr/>
          </p:nvSpPr>
          <p:spPr bwMode="auto">
            <a:xfrm>
              <a:off x="1905000" y="498765"/>
              <a:ext cx="5334000" cy="533400"/>
            </a:xfrm>
            <a:prstGeom prst="rect">
              <a:avLst/>
            </a:prstGeom>
            <a:solidFill>
              <a:srgbClr val="FFFFFF"/>
            </a:solidFill>
            <a:ln w="254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7" name="Group 6">
            <a:extLst>
              <a:ext uri="{FF2B5EF4-FFF2-40B4-BE49-F238E27FC236}">
                <a16:creationId xmlns:a16="http://schemas.microsoft.com/office/drawing/2014/main" id="{AEFCCEE2-AD84-1ED4-2696-D7A7166207CF}"/>
              </a:ext>
            </a:extLst>
          </p:cNvPr>
          <p:cNvGrpSpPr/>
          <p:nvPr/>
        </p:nvGrpSpPr>
        <p:grpSpPr>
          <a:xfrm>
            <a:off x="2133600" y="422565"/>
            <a:ext cx="2695198" cy="400110"/>
            <a:chOff x="2133600" y="422565"/>
            <a:chExt cx="2695198" cy="400110"/>
          </a:xfrm>
        </p:grpSpPr>
        <p:sp>
          <p:nvSpPr>
            <p:cNvPr id="349217" name="Rectangle 4">
              <a:extLst>
                <a:ext uri="{FF2B5EF4-FFF2-40B4-BE49-F238E27FC236}">
                  <a16:creationId xmlns:a16="http://schemas.microsoft.com/office/drawing/2014/main" id="{AE7B65A8-8360-0DA1-149D-BC7AB35A40E4}"/>
                </a:ext>
              </a:extLst>
            </p:cNvPr>
            <p:cNvSpPr>
              <a:spLocks noChangeArrowheads="1"/>
            </p:cNvSpPr>
            <p:nvPr/>
          </p:nvSpPr>
          <p:spPr bwMode="auto">
            <a:xfrm>
              <a:off x="2438400" y="422565"/>
              <a:ext cx="239039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RoutineA</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1</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2</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 </a:t>
              </a:r>
            </a:p>
          </p:txBody>
        </p:sp>
        <p:pic>
          <p:nvPicPr>
            <p:cNvPr id="6" name="Picture 5">
              <a:extLst>
                <a:ext uri="{FF2B5EF4-FFF2-40B4-BE49-F238E27FC236}">
                  <a16:creationId xmlns:a16="http://schemas.microsoft.com/office/drawing/2014/main" id="{FF6C5B11-7172-F694-889C-33412A6FCFF9}"/>
                </a:ext>
              </a:extLst>
            </p:cNvPr>
            <p:cNvPicPr>
              <a:picLocks noChangeAspect="1"/>
            </p:cNvPicPr>
            <p:nvPr/>
          </p:nvPicPr>
          <p:blipFill>
            <a:blip r:embed="rId3"/>
            <a:stretch>
              <a:fillRect/>
            </a:stretch>
          </p:blipFill>
          <p:spPr>
            <a:xfrm>
              <a:off x="2133600" y="533357"/>
              <a:ext cx="378689" cy="228643"/>
            </a:xfrm>
            <a:prstGeom prst="rect">
              <a:avLst/>
            </a:prstGeom>
          </p:spPr>
        </p:pic>
      </p:grpSp>
      <p:grpSp>
        <p:nvGrpSpPr>
          <p:cNvPr id="116738" name="Group 2"/>
          <p:cNvGrpSpPr>
            <a:grpSpLocks/>
          </p:cNvGrpSpPr>
          <p:nvPr/>
        </p:nvGrpSpPr>
        <p:grpSpPr bwMode="auto">
          <a:xfrm>
            <a:off x="6774878" y="1676400"/>
            <a:ext cx="1676401" cy="1676400"/>
            <a:chOff x="2352" y="624"/>
            <a:chExt cx="1056" cy="1056"/>
          </a:xfrm>
        </p:grpSpPr>
        <p:sp>
          <p:nvSpPr>
            <p:cNvPr id="116742" name="Rectangle 3"/>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6743" name="Text Box 4"/>
            <p:cNvSpPr txBox="1">
              <a:spLocks noChangeArrowheads="1"/>
            </p:cNvSpPr>
            <p:nvPr/>
          </p:nvSpPr>
          <p:spPr bwMode="auto">
            <a:xfrm>
              <a:off x="2400" y="624"/>
              <a:ext cx="884"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Data for </a:t>
              </a:r>
              <a:b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current routine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a:t>
              </a:r>
            </a:p>
          </p:txBody>
        </p:sp>
      </p:grpSp>
      <p:sp>
        <p:nvSpPr>
          <p:cNvPr id="116740" name="Rectangle 6"/>
          <p:cNvSpPr>
            <a:spLocks noGrp="1" noChangeArrowheads="1"/>
          </p:cNvSpPr>
          <p:nvPr>
            <p:ph type="title"/>
          </p:nvPr>
        </p:nvSpPr>
        <p:spPr>
          <a:xfrm>
            <a:off x="6400800" y="1143000"/>
            <a:ext cx="3048000" cy="685800"/>
          </a:xfrm>
        </p:spPr>
        <p:txBody>
          <a:bodyPr/>
          <a:lstStyle/>
          <a:p>
            <a:pPr eaLnBrk="1" hangingPunct="1"/>
            <a:r>
              <a:rPr lang="en-US" altLang="en-US" sz="2000" dirty="0"/>
              <a:t>Stack of Stack Frames</a:t>
            </a:r>
          </a:p>
        </p:txBody>
      </p:sp>
      <p:sp>
        <p:nvSpPr>
          <p:cNvPr id="8" name="Text Box 147"/>
          <p:cNvSpPr txBox="1">
            <a:spLocks noChangeArrowheads="1"/>
          </p:cNvSpPr>
          <p:nvPr/>
        </p:nvSpPr>
        <p:spPr bwMode="auto">
          <a:xfrm>
            <a:off x="1447800" y="1219200"/>
            <a:ext cx="38862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x  = </a:t>
            </a:r>
            <a:r>
              <a:rPr kumimoji="0" lang="en-US" altLang="en-US" sz="18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RoutineA</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(23,58)</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p:txBody>
      </p:sp>
      <p:sp>
        <p:nvSpPr>
          <p:cNvPr id="118790" name="Rectangle 6"/>
          <p:cNvSpPr>
            <a:spLocks noChangeArrowheads="1"/>
          </p:cNvSpPr>
          <p:nvPr/>
        </p:nvSpPr>
        <p:spPr bwMode="auto">
          <a:xfrm>
            <a:off x="6774875" y="3352800"/>
            <a:ext cx="1676400" cy="1752600"/>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8791" name="Text Box 7"/>
          <p:cNvSpPr txBox="1">
            <a:spLocks noChangeArrowheads="1"/>
          </p:cNvSpPr>
          <p:nvPr/>
        </p:nvSpPr>
        <p:spPr bwMode="auto">
          <a:xfrm>
            <a:off x="6851075" y="3352800"/>
            <a:ext cx="1711325"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return to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 = 23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b = 58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other local vars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v[0]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v[1]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return </a:t>
            </a:r>
          </a:p>
        </p:txBody>
      </p:sp>
      <p:sp>
        <p:nvSpPr>
          <p:cNvPr id="4" name="Rectangle 4">
            <a:extLst>
              <a:ext uri="{FF2B5EF4-FFF2-40B4-BE49-F238E27FC236}">
                <a16:creationId xmlns:a16="http://schemas.microsoft.com/office/drawing/2014/main" id="{1D8D813D-5AF3-4B7B-ED57-B275EC199405}"/>
              </a:ext>
            </a:extLst>
          </p:cNvPr>
          <p:cNvSpPr>
            <a:spLocks noChangeArrowheads="1"/>
          </p:cNvSpPr>
          <p:nvPr/>
        </p:nvSpPr>
        <p:spPr bwMode="auto">
          <a:xfrm>
            <a:off x="381000" y="2392362"/>
            <a:ext cx="605165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Machine code for evaluating factor </a:t>
            </a:r>
            <a:r>
              <a:rPr kumimoji="0" lang="en-US" altLang="en-US" sz="20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RoutineA</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0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FFFFFF"/>
                </a:solidFill>
                <a:effectLst/>
                <a:uLnTx/>
                <a:uFillTx/>
                <a:latin typeface="Times New Roman" pitchFamily="18" charset="0"/>
                <a:ea typeface="+mn-ea"/>
                <a:cs typeface="Arial" pitchFamily="34" charset="0"/>
              </a:rPr>
              <a:t>1</a:t>
            </a:r>
            <a:r>
              <a:rPr kumimoji="0" lang="en-US" altLang="en-US" sz="20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FFFFFF"/>
                </a:solidFill>
                <a:effectLst/>
                <a:uLnTx/>
                <a:uFillTx/>
                <a:latin typeface="Times New Roman" pitchFamily="18" charset="0"/>
                <a:ea typeface="+mn-ea"/>
                <a:cs typeface="Arial" pitchFamily="34" charset="0"/>
              </a:rPr>
              <a:t>2</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br>
              <a:rPr kumimoji="0" lang="en-US" altLang="en-US" sz="2000" b="0" i="0" u="none" strike="noStrike" kern="1200" cap="none" spc="0" normalizeH="0" baseline="-25000" noProof="0" dirty="0">
                <a:ln>
                  <a:noFill/>
                </a:ln>
                <a:solidFill>
                  <a:srgbClr val="FFFFFF"/>
                </a:solidFill>
                <a:effectLst/>
                <a:uLnTx/>
                <a:uFillTx/>
                <a:latin typeface="Times New Roman" pitchFamily="18" charset="0"/>
                <a:ea typeface="+mn-ea"/>
                <a:cs typeface="Arial" pitchFamily="34" charset="0"/>
              </a:rPr>
            </a:br>
            <a:r>
              <a:rPr kumimoji="0" lang="en-US" altLang="en-US" sz="2000" b="0" i="0" u="none" strike="noStrike" kern="1200" cap="none" spc="0" normalizeH="0" baseline="-25000" noProof="0" dirty="0">
                <a:ln>
                  <a:noFill/>
                </a:ln>
                <a:solidFill>
                  <a:srgbClr val="FFFFFF"/>
                </a:solidFill>
                <a:effectLst/>
                <a:uLnTx/>
                <a:uFillTx/>
                <a:latin typeface="Times New Roman" pitchFamily="18" charset="0"/>
                <a:ea typeface="+mn-ea"/>
                <a:cs typeface="Arial" pitchFamily="34" charset="0"/>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and storing the value in cell 11 </a:t>
            </a:r>
            <a:endParaRPr kumimoji="0" lang="en-US" altLang="en-US" sz="20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endParaRPr>
          </a:p>
        </p:txBody>
      </p:sp>
      <p:sp>
        <p:nvSpPr>
          <p:cNvPr id="5" name="Rectangle 4">
            <a:extLst>
              <a:ext uri="{FF2B5EF4-FFF2-40B4-BE49-F238E27FC236}">
                <a16:creationId xmlns:a16="http://schemas.microsoft.com/office/drawing/2014/main" id="{D1631BF1-1974-2C3D-D633-529E9CD9E96D}"/>
              </a:ext>
            </a:extLst>
          </p:cNvPr>
          <p:cNvSpPr>
            <a:spLocks noChangeArrowheads="1"/>
          </p:cNvSpPr>
          <p:nvPr/>
        </p:nvSpPr>
        <p:spPr bwMode="auto">
          <a:xfrm>
            <a:off x="685800" y="3200400"/>
            <a:ext cx="3748142" cy="400110"/>
          </a:xfrm>
          <a:prstGeom prst="rect">
            <a:avLst/>
          </a:prstGeom>
          <a:solidFill>
            <a:schemeClr val="accent2"/>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Machine code for evaluating </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1</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 </a:t>
            </a:r>
          </a:p>
        </p:txBody>
      </p:sp>
      <p:sp>
        <p:nvSpPr>
          <p:cNvPr id="9" name="Rectangle 4">
            <a:extLst>
              <a:ext uri="{FF2B5EF4-FFF2-40B4-BE49-F238E27FC236}">
                <a16:creationId xmlns:a16="http://schemas.microsoft.com/office/drawing/2014/main" id="{8A4AC88C-1D08-71AA-9458-402828A5E193}"/>
              </a:ext>
            </a:extLst>
          </p:cNvPr>
          <p:cNvSpPr>
            <a:spLocks noChangeArrowheads="1"/>
          </p:cNvSpPr>
          <p:nvPr/>
        </p:nvSpPr>
        <p:spPr bwMode="auto">
          <a:xfrm>
            <a:off x="685800" y="3657600"/>
            <a:ext cx="3640740" cy="400110"/>
          </a:xfrm>
          <a:prstGeom prst="rect">
            <a:avLst/>
          </a:prstGeom>
          <a:solidFill>
            <a:schemeClr val="accent2"/>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Machine code for evaluating </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2</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endParaRPr>
          </a:p>
        </p:txBody>
      </p:sp>
      <p:sp>
        <p:nvSpPr>
          <p:cNvPr id="12" name="Rectangle 4">
            <a:extLst>
              <a:ext uri="{FF2B5EF4-FFF2-40B4-BE49-F238E27FC236}">
                <a16:creationId xmlns:a16="http://schemas.microsoft.com/office/drawing/2014/main" id="{A6C9AC0D-9AC7-262D-5DD0-BB2E8D11F88A}"/>
              </a:ext>
            </a:extLst>
          </p:cNvPr>
          <p:cNvSpPr>
            <a:spLocks noChangeArrowheads="1"/>
          </p:cNvSpPr>
          <p:nvPr/>
        </p:nvSpPr>
        <p:spPr bwMode="auto">
          <a:xfrm>
            <a:off x="609600" y="4038600"/>
            <a:ext cx="5689634"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Push on to Stack Frame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 Address * of code to return to when routine returns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 value of exp</a:t>
            </a:r>
            <a:r>
              <a:rPr kumimoji="0" lang="en-US" altLang="en-US" sz="2000" b="0" i="0" u="none" strike="noStrike" kern="1200" cap="none" spc="0" normalizeH="0" baseline="-25000" noProof="0">
                <a:ln>
                  <a:noFill/>
                </a:ln>
                <a:solidFill>
                  <a:srgbClr val="FFFFFF"/>
                </a:solidFill>
                <a:effectLst/>
                <a:uLnTx/>
                <a:uFillTx/>
                <a:latin typeface="Times New Roman" pitchFamily="18" charset="0"/>
                <a:ea typeface="+mn-ea"/>
                <a:cs typeface="Arial" pitchFamily="34" charset="0"/>
              </a:rPr>
              <a:t>1</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a:ln>
                  <a:noFill/>
                </a:ln>
                <a:solidFill>
                  <a:srgbClr val="FFFFFF"/>
                </a:solidFill>
                <a:effectLst/>
                <a:uLnTx/>
                <a:uFillTx/>
                <a:latin typeface="Times New Roman" pitchFamily="18" charset="0"/>
                <a:ea typeface="+mn-ea"/>
                <a:cs typeface="Arial" pitchFamily="34" charset="0"/>
              </a:rPr>
              <a:t>2 </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being passed in.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 enough space for other local variables.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Jump to start of code for RoutineA.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return address to jump to</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Copy returned value out of Stack Frame to cell 11.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Pop Stack frame</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5" name="Rectangle 14">
            <a:extLst>
              <a:ext uri="{FF2B5EF4-FFF2-40B4-BE49-F238E27FC236}">
                <a16:creationId xmlns:a16="http://schemas.microsoft.com/office/drawing/2014/main" id="{4DCCD7D5-1346-757F-7ECA-D02BF054A03E}"/>
              </a:ext>
            </a:extLst>
          </p:cNvPr>
          <p:cNvSpPr/>
          <p:nvPr/>
        </p:nvSpPr>
        <p:spPr bwMode="auto">
          <a:xfrm>
            <a:off x="609600" y="3124200"/>
            <a:ext cx="5715000" cy="3505200"/>
          </a:xfrm>
          <a:prstGeom prst="rect">
            <a:avLst/>
          </a:prstGeom>
          <a:noFill/>
          <a:ln w="25400"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 name="Oval 12">
            <a:extLst>
              <a:ext uri="{FF2B5EF4-FFF2-40B4-BE49-F238E27FC236}">
                <a16:creationId xmlns:a16="http://schemas.microsoft.com/office/drawing/2014/main" id="{95D2D529-0E8B-86CA-3F1F-4B94637F3ADA}"/>
              </a:ext>
            </a:extLst>
          </p:cNvPr>
          <p:cNvSpPr/>
          <p:nvPr/>
        </p:nvSpPr>
        <p:spPr bwMode="auto">
          <a:xfrm>
            <a:off x="1295400" y="2057400"/>
            <a:ext cx="1295400" cy="457200"/>
          </a:xfrm>
          <a:prstGeom prst="ellips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 name="Text Box 7">
            <a:extLst>
              <a:ext uri="{FF2B5EF4-FFF2-40B4-BE49-F238E27FC236}">
                <a16:creationId xmlns:a16="http://schemas.microsoft.com/office/drawing/2014/main" id="{39056135-90C1-5214-59ED-CA122971F448}"/>
              </a:ext>
            </a:extLst>
          </p:cNvPr>
          <p:cNvSpPr txBox="1">
            <a:spLocks noChangeArrowheads="1"/>
          </p:cNvSpPr>
          <p:nvPr/>
        </p:nvSpPr>
        <p:spPr bwMode="auto">
          <a:xfrm>
            <a:off x="7013630" y="2438400"/>
            <a:ext cx="4539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9</a:t>
            </a:r>
          </a:p>
        </p:txBody>
      </p:sp>
      <p:sp>
        <p:nvSpPr>
          <p:cNvPr id="16" name="Text Box 7">
            <a:extLst>
              <a:ext uri="{FF2B5EF4-FFF2-40B4-BE49-F238E27FC236}">
                <a16:creationId xmlns:a16="http://schemas.microsoft.com/office/drawing/2014/main" id="{B24E5C0D-987B-4B8E-BA85-CAB66CF979C5}"/>
              </a:ext>
            </a:extLst>
          </p:cNvPr>
          <p:cNvSpPr txBox="1">
            <a:spLocks noChangeArrowheads="1"/>
          </p:cNvSpPr>
          <p:nvPr/>
        </p:nvSpPr>
        <p:spPr bwMode="auto">
          <a:xfrm>
            <a:off x="7381874" y="4824415"/>
            <a:ext cx="4539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9</a:t>
            </a:r>
          </a:p>
        </p:txBody>
      </p:sp>
      <p:sp>
        <p:nvSpPr>
          <p:cNvPr id="17" name="Freeform: Shape 16">
            <a:extLst>
              <a:ext uri="{FF2B5EF4-FFF2-40B4-BE49-F238E27FC236}">
                <a16:creationId xmlns:a16="http://schemas.microsoft.com/office/drawing/2014/main" id="{339C614A-1450-D3D1-5F85-21C50025090A}"/>
              </a:ext>
            </a:extLst>
          </p:cNvPr>
          <p:cNvSpPr/>
          <p:nvPr/>
        </p:nvSpPr>
        <p:spPr bwMode="auto">
          <a:xfrm>
            <a:off x="7467600" y="2641600"/>
            <a:ext cx="629274" cy="2387600"/>
          </a:xfrm>
          <a:custGeom>
            <a:avLst/>
            <a:gdLst>
              <a:gd name="connsiteX0" fmla="*/ 279400 w 629274"/>
              <a:gd name="connsiteY0" fmla="*/ 2387600 h 2387600"/>
              <a:gd name="connsiteX1" fmla="*/ 622300 w 629274"/>
              <a:gd name="connsiteY1" fmla="*/ 914400 h 2387600"/>
              <a:gd name="connsiteX2" fmla="*/ 0 w 629274"/>
              <a:gd name="connsiteY2" fmla="*/ 0 h 2387600"/>
            </a:gdLst>
            <a:ahLst/>
            <a:cxnLst>
              <a:cxn ang="0">
                <a:pos x="connsiteX0" y="connsiteY0"/>
              </a:cxn>
              <a:cxn ang="0">
                <a:pos x="connsiteX1" y="connsiteY1"/>
              </a:cxn>
              <a:cxn ang="0">
                <a:pos x="connsiteX2" y="connsiteY2"/>
              </a:cxn>
            </a:cxnLst>
            <a:rect l="l" t="t" r="r" b="b"/>
            <a:pathLst>
              <a:path w="629274" h="2387600">
                <a:moveTo>
                  <a:pt x="279400" y="2387600"/>
                </a:moveTo>
                <a:cubicBezTo>
                  <a:pt x="474133" y="1849966"/>
                  <a:pt x="668867" y="1312333"/>
                  <a:pt x="622300" y="914400"/>
                </a:cubicBezTo>
                <a:cubicBezTo>
                  <a:pt x="575733" y="516467"/>
                  <a:pt x="287866" y="258233"/>
                  <a:pt x="0" y="0"/>
                </a:cubicBezTo>
              </a:path>
            </a:pathLst>
          </a:custGeom>
          <a:noFill/>
          <a:ln w="25400" cap="flat" cmpd="sng" algn="ctr">
            <a:solidFill>
              <a:schemeClr val="accent1"/>
            </a:solidFill>
            <a:prstDash val="solid"/>
            <a:round/>
            <a:headEnd type="none" w="med" len="med"/>
            <a:tailEnd type="arrow"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 name="Text Box 7">
            <a:extLst>
              <a:ext uri="{FF2B5EF4-FFF2-40B4-BE49-F238E27FC236}">
                <a16:creationId xmlns:a16="http://schemas.microsoft.com/office/drawing/2014/main" id="{AB7C4BD4-0F85-B83B-AF7E-67418E4D8188}"/>
              </a:ext>
            </a:extLst>
          </p:cNvPr>
          <p:cNvSpPr txBox="1">
            <a:spLocks noChangeArrowheads="1"/>
          </p:cNvSpPr>
          <p:nvPr/>
        </p:nvSpPr>
        <p:spPr bwMode="auto">
          <a:xfrm>
            <a:off x="7239000" y="4585855"/>
            <a:ext cx="4539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8</a:t>
            </a:r>
          </a:p>
        </p:txBody>
      </p:sp>
      <p:sp>
        <p:nvSpPr>
          <p:cNvPr id="19" name="Oval 18">
            <a:extLst>
              <a:ext uri="{FF2B5EF4-FFF2-40B4-BE49-F238E27FC236}">
                <a16:creationId xmlns:a16="http://schemas.microsoft.com/office/drawing/2014/main" id="{B41097C2-4F92-422D-AE30-22BB83DCFE60}"/>
              </a:ext>
            </a:extLst>
          </p:cNvPr>
          <p:cNvSpPr/>
          <p:nvPr/>
        </p:nvSpPr>
        <p:spPr bwMode="auto">
          <a:xfrm>
            <a:off x="3048000" y="1790700"/>
            <a:ext cx="762000" cy="381000"/>
          </a:xfrm>
          <a:prstGeom prst="ellips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0" name="Oval 19">
            <a:extLst>
              <a:ext uri="{FF2B5EF4-FFF2-40B4-BE49-F238E27FC236}">
                <a16:creationId xmlns:a16="http://schemas.microsoft.com/office/drawing/2014/main" id="{B6D01117-2FCF-01B3-18E5-3A28A6EA3FF8}"/>
              </a:ext>
            </a:extLst>
          </p:cNvPr>
          <p:cNvSpPr/>
          <p:nvPr/>
        </p:nvSpPr>
        <p:spPr bwMode="auto">
          <a:xfrm>
            <a:off x="3581400" y="3200400"/>
            <a:ext cx="838200" cy="990600"/>
          </a:xfrm>
          <a:prstGeom prst="ellips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cxnSp>
        <p:nvCxnSpPr>
          <p:cNvPr id="21" name="Straight Arrow Connector 20">
            <a:extLst>
              <a:ext uri="{FF2B5EF4-FFF2-40B4-BE49-F238E27FC236}">
                <a16:creationId xmlns:a16="http://schemas.microsoft.com/office/drawing/2014/main" id="{F6D42889-310C-F9A4-76BA-EBD09BFBBB73}"/>
              </a:ext>
            </a:extLst>
          </p:cNvPr>
          <p:cNvCxnSpPr>
            <a:cxnSpLocks/>
          </p:cNvCxnSpPr>
          <p:nvPr/>
        </p:nvCxnSpPr>
        <p:spPr bwMode="auto">
          <a:xfrm>
            <a:off x="1233055" y="1981200"/>
            <a:ext cx="193965" cy="0"/>
          </a:xfrm>
          <a:prstGeom prst="straightConnector1">
            <a:avLst/>
          </a:prstGeom>
          <a:noFill/>
          <a:ln w="38100" cap="flat" cmpd="sng" algn="ctr">
            <a:solidFill>
              <a:schemeClr val="accent1"/>
            </a:solidFill>
            <a:prstDash val="solid"/>
            <a:round/>
            <a:headEnd type="none" w="med" len="med"/>
            <a:tailEnd type="triangle"/>
          </a:ln>
          <a:effectLst/>
        </p:spPr>
      </p:cxnSp>
      <p:sp>
        <p:nvSpPr>
          <p:cNvPr id="10" name="Oval 9">
            <a:extLst>
              <a:ext uri="{FF2B5EF4-FFF2-40B4-BE49-F238E27FC236}">
                <a16:creationId xmlns:a16="http://schemas.microsoft.com/office/drawing/2014/main" id="{27D23347-2C30-E6A6-FEF1-C115BCB5EC38}"/>
              </a:ext>
            </a:extLst>
          </p:cNvPr>
          <p:cNvSpPr/>
          <p:nvPr/>
        </p:nvSpPr>
        <p:spPr bwMode="auto">
          <a:xfrm>
            <a:off x="3048000" y="2730500"/>
            <a:ext cx="762000" cy="342900"/>
          </a:xfrm>
          <a:prstGeom prst="ellips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1661894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ppt_x"/>
                                          </p:val>
                                        </p:tav>
                                        <p:tav tm="100000">
                                          <p:val>
                                            <p:strVal val="#ppt_x"/>
                                          </p:val>
                                        </p:tav>
                                      </p:tavLst>
                                    </p:anim>
                                    <p:anim calcmode="lin" valueType="num">
                                      <p:cBhvr additive="base">
                                        <p:cTn id="22" dur="500" fill="hold"/>
                                        <p:tgtEl>
                                          <p:spTgt spid="9"/>
                                        </p:tgtEl>
                                        <p:attrNameLst>
                                          <p:attrName>ppt_y</p:attrName>
                                        </p:attrNameLst>
                                      </p:cBhvr>
                                      <p:tavLst>
                                        <p:tav tm="0">
                                          <p:val>
                                            <p:strVal val="1+#ppt_h/2"/>
                                          </p:val>
                                        </p:tav>
                                        <p:tav tm="100000">
                                          <p:val>
                                            <p:strVal val="#ppt_y"/>
                                          </p:val>
                                        </p:tav>
                                      </p:tavLst>
                                    </p:anim>
                                  </p:childTnLst>
                                </p:cTn>
                              </p:par>
                              <p:par>
                                <p:cTn id="23" presetID="2" presetClass="entr" presetSubtype="4" fill="hold" grpId="2"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2">
                                            <p:txEl>
                                              <p:pRg st="0" end="0"/>
                                            </p:txEl>
                                          </p:spTgt>
                                        </p:tgtEl>
                                        <p:attrNameLst>
                                          <p:attrName>style.visibility</p:attrName>
                                        </p:attrNameLst>
                                      </p:cBhvr>
                                      <p:to>
                                        <p:strVal val="visible"/>
                                      </p:to>
                                    </p:set>
                                    <p:anim calcmode="lin" valueType="num">
                                      <p:cBhvr additive="base">
                                        <p:cTn id="31"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18790"/>
                                        </p:tgtEl>
                                        <p:attrNameLst>
                                          <p:attrName>style.visibility</p:attrName>
                                        </p:attrNameLst>
                                      </p:cBhvr>
                                      <p:to>
                                        <p:strVal val="visible"/>
                                      </p:to>
                                    </p:set>
                                    <p:anim calcmode="lin" valueType="num">
                                      <p:cBhvr additive="base">
                                        <p:cTn id="35" dur="500" fill="hold"/>
                                        <p:tgtEl>
                                          <p:spTgt spid="118790"/>
                                        </p:tgtEl>
                                        <p:attrNameLst>
                                          <p:attrName>ppt_x</p:attrName>
                                        </p:attrNameLst>
                                      </p:cBhvr>
                                      <p:tavLst>
                                        <p:tav tm="0">
                                          <p:val>
                                            <p:strVal val="#ppt_x"/>
                                          </p:val>
                                        </p:tav>
                                        <p:tav tm="100000">
                                          <p:val>
                                            <p:strVal val="#ppt_x"/>
                                          </p:val>
                                        </p:tav>
                                      </p:tavLst>
                                    </p:anim>
                                    <p:anim calcmode="lin" valueType="num">
                                      <p:cBhvr additive="base">
                                        <p:cTn id="36" dur="500" fill="hold"/>
                                        <p:tgtEl>
                                          <p:spTgt spid="118790"/>
                                        </p:tgtEl>
                                        <p:attrNameLst>
                                          <p:attrName>ppt_y</p:attrName>
                                        </p:attrNameLst>
                                      </p:cBhvr>
                                      <p:tavLst>
                                        <p:tav tm="0">
                                          <p:val>
                                            <p:strVal val="1+#ppt_h/2"/>
                                          </p:val>
                                        </p:tav>
                                        <p:tav tm="100000">
                                          <p:val>
                                            <p:strVal val="#ppt_y"/>
                                          </p:val>
                                        </p:tav>
                                      </p:tavLst>
                                    </p:anim>
                                  </p:childTnLst>
                                </p:cTn>
                              </p:par>
                              <p:par>
                                <p:cTn id="37" presetID="1" presetClass="exit" presetSubtype="0" fill="hold" grpId="3" nodeType="withEffect">
                                  <p:stCondLst>
                                    <p:cond delay="0"/>
                                  </p:stCondLst>
                                  <p:childTnLst>
                                    <p:set>
                                      <p:cBhvr>
                                        <p:cTn id="38" dur="1" fill="hold">
                                          <p:stCondLst>
                                            <p:cond delay="0"/>
                                          </p:stCondLst>
                                        </p:cTn>
                                        <p:tgtEl>
                                          <p:spTgt spid="19"/>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2">
                                            <p:txEl>
                                              <p:pRg st="1" end="1"/>
                                            </p:txEl>
                                          </p:spTgt>
                                        </p:tgtEl>
                                        <p:attrNameLst>
                                          <p:attrName>style.visibility</p:attrName>
                                        </p:attrNameLst>
                                      </p:cBhvr>
                                      <p:to>
                                        <p:strVal val="visible"/>
                                      </p:to>
                                    </p:set>
                                    <p:anim calcmode="lin" valueType="num">
                                      <p:cBhvr additive="base">
                                        <p:cTn id="43"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2">
                                            <p:txEl>
                                              <p:pRg st="1" end="1"/>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18791">
                                            <p:txEl>
                                              <p:pRg st="0" end="0"/>
                                            </p:txEl>
                                          </p:spTgt>
                                        </p:tgtEl>
                                        <p:attrNameLst>
                                          <p:attrName>style.visibility</p:attrName>
                                        </p:attrNameLst>
                                      </p:cBhvr>
                                      <p:to>
                                        <p:strVal val="visible"/>
                                      </p:to>
                                    </p:set>
                                    <p:anim calcmode="lin" valueType="num">
                                      <p:cBhvr additive="base">
                                        <p:cTn id="47" dur="500" fill="hold"/>
                                        <p:tgtEl>
                                          <p:spTgt spid="118791">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18791">
                                            <p:txEl>
                                              <p:pRg st="0" end="0"/>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2"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ppt_x"/>
                                          </p:val>
                                        </p:tav>
                                        <p:tav tm="100000">
                                          <p:val>
                                            <p:strVal val="#ppt_x"/>
                                          </p:val>
                                        </p:tav>
                                      </p:tavLst>
                                    </p:anim>
                                    <p:anim calcmode="lin" valueType="num">
                                      <p:cBhvr additive="base">
                                        <p:cTn id="5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2">
                                            <p:txEl>
                                              <p:pRg st="2" end="2"/>
                                            </p:txEl>
                                          </p:spTgt>
                                        </p:tgtEl>
                                        <p:attrNameLst>
                                          <p:attrName>style.visibility</p:attrName>
                                        </p:attrNameLst>
                                      </p:cBhvr>
                                      <p:to>
                                        <p:strVal val="visible"/>
                                      </p:to>
                                    </p:set>
                                    <p:anim calcmode="lin" valueType="num">
                                      <p:cBhvr additive="base">
                                        <p:cTn id="57"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2">
                                            <p:txEl>
                                              <p:pRg st="2" end="2"/>
                                            </p:txEl>
                                          </p:spTgt>
                                        </p:tgtEl>
                                        <p:attrNameLst>
                                          <p:attrName>ppt_y</p:attrName>
                                        </p:attrNameLst>
                                      </p:cBhvr>
                                      <p:tavLst>
                                        <p:tav tm="0">
                                          <p:val>
                                            <p:strVal val="1+#ppt_h/2"/>
                                          </p:val>
                                        </p:tav>
                                        <p:tav tm="100000">
                                          <p:val>
                                            <p:strVal val="#ppt_y"/>
                                          </p:val>
                                        </p:tav>
                                      </p:tavLst>
                                    </p:anim>
                                  </p:childTnLst>
                                </p:cTn>
                              </p:par>
                              <p:par>
                                <p:cTn id="59" presetID="1" presetClass="exit" presetSubtype="0" fill="hold" grpId="3" nodeType="withEffect">
                                  <p:stCondLst>
                                    <p:cond delay="0"/>
                                  </p:stCondLst>
                                  <p:childTnLst>
                                    <p:set>
                                      <p:cBhvr>
                                        <p:cTn id="60" dur="1" fill="hold">
                                          <p:stCondLst>
                                            <p:cond delay="0"/>
                                          </p:stCondLst>
                                        </p:cTn>
                                        <p:tgtEl>
                                          <p:spTgt spid="13"/>
                                        </p:tgtEl>
                                        <p:attrNameLst>
                                          <p:attrName>style.visibility</p:attrName>
                                        </p:attrNameLst>
                                      </p:cBhvr>
                                      <p:to>
                                        <p:strVal val="hidden"/>
                                      </p:to>
                                    </p:set>
                                  </p:childTnLst>
                                </p:cTn>
                              </p:par>
                              <p:par>
                                <p:cTn id="61" presetID="2" presetClass="entr" presetSubtype="4" fill="hold" nodeType="withEffect">
                                  <p:stCondLst>
                                    <p:cond delay="0"/>
                                  </p:stCondLst>
                                  <p:childTnLst>
                                    <p:set>
                                      <p:cBhvr>
                                        <p:cTn id="62" dur="1" fill="hold">
                                          <p:stCondLst>
                                            <p:cond delay="0"/>
                                          </p:stCondLst>
                                        </p:cTn>
                                        <p:tgtEl>
                                          <p:spTgt spid="118791">
                                            <p:txEl>
                                              <p:pRg st="1" end="1"/>
                                            </p:txEl>
                                          </p:spTgt>
                                        </p:tgtEl>
                                        <p:attrNameLst>
                                          <p:attrName>style.visibility</p:attrName>
                                        </p:attrNameLst>
                                      </p:cBhvr>
                                      <p:to>
                                        <p:strVal val="visible"/>
                                      </p:to>
                                    </p:set>
                                    <p:anim calcmode="lin" valueType="num">
                                      <p:cBhvr additive="base">
                                        <p:cTn id="63" dur="500" fill="hold"/>
                                        <p:tgtEl>
                                          <p:spTgt spid="118791">
                                            <p:txEl>
                                              <p:pRg st="1" end="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18791">
                                            <p:txEl>
                                              <p:pRg st="1" end="1"/>
                                            </p:txEl>
                                          </p:spTgt>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118791">
                                            <p:txEl>
                                              <p:pRg st="2" end="2"/>
                                            </p:txEl>
                                          </p:spTgt>
                                        </p:tgtEl>
                                        <p:attrNameLst>
                                          <p:attrName>style.visibility</p:attrName>
                                        </p:attrNameLst>
                                      </p:cBhvr>
                                      <p:to>
                                        <p:strVal val="visible"/>
                                      </p:to>
                                    </p:set>
                                    <p:anim calcmode="lin" valueType="num">
                                      <p:cBhvr additive="base">
                                        <p:cTn id="67" dur="500" fill="hold"/>
                                        <p:tgtEl>
                                          <p:spTgt spid="118791">
                                            <p:txEl>
                                              <p:pRg st="2" end="2"/>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18791">
                                            <p:txEl>
                                              <p:pRg st="2" end="2"/>
                                            </p:txEl>
                                          </p:spTgt>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additive="base">
                                        <p:cTn id="71" dur="500" fill="hold"/>
                                        <p:tgtEl>
                                          <p:spTgt spid="20"/>
                                        </p:tgtEl>
                                        <p:attrNameLst>
                                          <p:attrName>ppt_x</p:attrName>
                                        </p:attrNameLst>
                                      </p:cBhvr>
                                      <p:tavLst>
                                        <p:tav tm="0">
                                          <p:val>
                                            <p:strVal val="#ppt_x"/>
                                          </p:val>
                                        </p:tav>
                                        <p:tav tm="100000">
                                          <p:val>
                                            <p:strVal val="#ppt_x"/>
                                          </p:val>
                                        </p:tav>
                                      </p:tavLst>
                                    </p:anim>
                                    <p:anim calcmode="lin" valueType="num">
                                      <p:cBhvr additive="base">
                                        <p:cTn id="72" dur="500" fill="hold"/>
                                        <p:tgtEl>
                                          <p:spTgt spid="20"/>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500" fill="hold"/>
                                        <p:tgtEl>
                                          <p:spTgt spid="19"/>
                                        </p:tgtEl>
                                        <p:attrNameLst>
                                          <p:attrName>ppt_x</p:attrName>
                                        </p:attrNameLst>
                                      </p:cBhvr>
                                      <p:tavLst>
                                        <p:tav tm="0">
                                          <p:val>
                                            <p:strVal val="#ppt_x"/>
                                          </p:val>
                                        </p:tav>
                                        <p:tav tm="100000">
                                          <p:val>
                                            <p:strVal val="#ppt_x"/>
                                          </p:val>
                                        </p:tav>
                                      </p:tavLst>
                                    </p:anim>
                                    <p:anim calcmode="lin" valueType="num">
                                      <p:cBhvr additive="base">
                                        <p:cTn id="7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2">
                                            <p:txEl>
                                              <p:pRg st="3" end="3"/>
                                            </p:txEl>
                                          </p:spTgt>
                                        </p:tgtEl>
                                        <p:attrNameLst>
                                          <p:attrName>style.visibility</p:attrName>
                                        </p:attrNameLst>
                                      </p:cBhvr>
                                      <p:to>
                                        <p:strVal val="visible"/>
                                      </p:to>
                                    </p:set>
                                    <p:anim calcmode="lin" valueType="num">
                                      <p:cBhvr additive="base">
                                        <p:cTn id="81"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12">
                                            <p:txEl>
                                              <p:pRg st="3" end="3"/>
                                            </p:txEl>
                                          </p:spTgt>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18791">
                                            <p:txEl>
                                              <p:pRg st="3" end="3"/>
                                            </p:txEl>
                                          </p:spTgt>
                                        </p:tgtEl>
                                        <p:attrNameLst>
                                          <p:attrName>style.visibility</p:attrName>
                                        </p:attrNameLst>
                                      </p:cBhvr>
                                      <p:to>
                                        <p:strVal val="visible"/>
                                      </p:to>
                                    </p:set>
                                    <p:anim calcmode="lin" valueType="num">
                                      <p:cBhvr additive="base">
                                        <p:cTn id="85" dur="500" fill="hold"/>
                                        <p:tgtEl>
                                          <p:spTgt spid="118791">
                                            <p:txEl>
                                              <p:pRg st="3" end="3"/>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18791">
                                            <p:txEl>
                                              <p:pRg st="3" end="3"/>
                                            </p:txEl>
                                          </p:spTgt>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118791">
                                            <p:txEl>
                                              <p:pRg st="4" end="4"/>
                                            </p:txEl>
                                          </p:spTgt>
                                        </p:tgtEl>
                                        <p:attrNameLst>
                                          <p:attrName>style.visibility</p:attrName>
                                        </p:attrNameLst>
                                      </p:cBhvr>
                                      <p:to>
                                        <p:strVal val="visible"/>
                                      </p:to>
                                    </p:set>
                                    <p:anim calcmode="lin" valueType="num">
                                      <p:cBhvr additive="base">
                                        <p:cTn id="89" dur="500" fill="hold"/>
                                        <p:tgtEl>
                                          <p:spTgt spid="118791">
                                            <p:txEl>
                                              <p:pRg st="4" end="4"/>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118791">
                                            <p:txEl>
                                              <p:pRg st="4" end="4"/>
                                            </p:txEl>
                                          </p:spTgt>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118791">
                                            <p:txEl>
                                              <p:pRg st="5" end="5"/>
                                            </p:txEl>
                                          </p:spTgt>
                                        </p:tgtEl>
                                        <p:attrNameLst>
                                          <p:attrName>style.visibility</p:attrName>
                                        </p:attrNameLst>
                                      </p:cBhvr>
                                      <p:to>
                                        <p:strVal val="visible"/>
                                      </p:to>
                                    </p:set>
                                    <p:anim calcmode="lin" valueType="num">
                                      <p:cBhvr additive="base">
                                        <p:cTn id="93" dur="500" fill="hold"/>
                                        <p:tgtEl>
                                          <p:spTgt spid="118791">
                                            <p:txEl>
                                              <p:pRg st="5" end="5"/>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118791">
                                            <p:txEl>
                                              <p:pRg st="5" end="5"/>
                                            </p:txEl>
                                          </p:spTgt>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118791">
                                            <p:txEl>
                                              <p:pRg st="6" end="6"/>
                                            </p:txEl>
                                          </p:spTgt>
                                        </p:tgtEl>
                                        <p:attrNameLst>
                                          <p:attrName>style.visibility</p:attrName>
                                        </p:attrNameLst>
                                      </p:cBhvr>
                                      <p:to>
                                        <p:strVal val="visible"/>
                                      </p:to>
                                    </p:set>
                                    <p:anim calcmode="lin" valueType="num">
                                      <p:cBhvr additive="base">
                                        <p:cTn id="97" dur="500" fill="hold"/>
                                        <p:tgtEl>
                                          <p:spTgt spid="118791">
                                            <p:txEl>
                                              <p:pRg st="6" end="6"/>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18791">
                                            <p:txEl>
                                              <p:pRg st="6" end="6"/>
                                            </p:txEl>
                                          </p:spTgt>
                                        </p:tgtEl>
                                        <p:attrNameLst>
                                          <p:attrName>ppt_y</p:attrName>
                                        </p:attrNameLst>
                                      </p:cBhvr>
                                      <p:tavLst>
                                        <p:tav tm="0">
                                          <p:val>
                                            <p:strVal val="1+#ppt_h/2"/>
                                          </p:val>
                                        </p:tav>
                                        <p:tav tm="100000">
                                          <p:val>
                                            <p:strVal val="#ppt_y"/>
                                          </p:val>
                                        </p:tav>
                                      </p:tavLst>
                                    </p:anim>
                                  </p:childTnLst>
                                </p:cTn>
                              </p:par>
                              <p:par>
                                <p:cTn id="99" presetID="1" presetClass="exit" presetSubtype="0" fill="hold" grpId="1" nodeType="withEffect">
                                  <p:stCondLst>
                                    <p:cond delay="0"/>
                                  </p:stCondLst>
                                  <p:childTnLst>
                                    <p:set>
                                      <p:cBhvr>
                                        <p:cTn id="100" dur="1" fill="hold">
                                          <p:stCondLst>
                                            <p:cond delay="0"/>
                                          </p:stCondLst>
                                        </p:cTn>
                                        <p:tgtEl>
                                          <p:spTgt spid="20"/>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19"/>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12">
                                            <p:txEl>
                                              <p:pRg st="4" end="4"/>
                                            </p:txEl>
                                          </p:spTgt>
                                        </p:tgtEl>
                                        <p:attrNameLst>
                                          <p:attrName>style.visibility</p:attrName>
                                        </p:attrNameLst>
                                      </p:cBhvr>
                                      <p:to>
                                        <p:strVal val="visible"/>
                                      </p:to>
                                    </p:set>
                                    <p:anim calcmode="lin" valueType="num">
                                      <p:cBhvr additive="base">
                                        <p:cTn id="107"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12">
                                            <p:txEl>
                                              <p:pRg st="4" end="4"/>
                                            </p:txEl>
                                          </p:spTgt>
                                        </p:tgtEl>
                                        <p:attrNameLst>
                                          <p:attrName>ppt_y</p:attrName>
                                        </p:attrNameLst>
                                      </p:cBhvr>
                                      <p:tavLst>
                                        <p:tav tm="0">
                                          <p:val>
                                            <p:strVal val="1+#ppt_h/2"/>
                                          </p:val>
                                        </p:tav>
                                        <p:tav tm="100000">
                                          <p:val>
                                            <p:strVal val="#ppt_y"/>
                                          </p:val>
                                        </p:tav>
                                      </p:tavLst>
                                    </p:anim>
                                  </p:childTnLst>
                                </p:cTn>
                              </p:par>
                              <p:par>
                                <p:cTn id="109" presetID="0" presetClass="path" presetSubtype="0" accel="50000" decel="50000" fill="hold" nodeType="withEffect">
                                  <p:stCondLst>
                                    <p:cond delay="0"/>
                                  </p:stCondLst>
                                  <p:childTnLst>
                                    <p:animMotion origin="layout" path="M -0.00243 1.11111E-6 L -0.02327 0.07407 L 0.00173 0.15741 " pathEditMode="relative" ptsTypes="AAA">
                                      <p:cBhvr>
                                        <p:cTn id="110" dur="3700" fill="hold"/>
                                        <p:tgtEl>
                                          <p:spTgt spid="21"/>
                                        </p:tgtEl>
                                        <p:attrNameLst>
                                          <p:attrName>ppt_x</p:attrName>
                                          <p:attrName>ppt_y</p:attrName>
                                        </p:attrNameLst>
                                      </p:cBhvr>
                                    </p:animMotion>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16"/>
                                        </p:tgtEl>
                                        <p:attrNameLst>
                                          <p:attrName>style.visibility</p:attrName>
                                        </p:attrNameLst>
                                      </p:cBhvr>
                                      <p:to>
                                        <p:strVal val="visible"/>
                                      </p:to>
                                    </p:set>
                                    <p:anim calcmode="lin" valueType="num">
                                      <p:cBhvr additive="base">
                                        <p:cTn id="115" dur="500" fill="hold"/>
                                        <p:tgtEl>
                                          <p:spTgt spid="16"/>
                                        </p:tgtEl>
                                        <p:attrNameLst>
                                          <p:attrName>ppt_x</p:attrName>
                                        </p:attrNameLst>
                                      </p:cBhvr>
                                      <p:tavLst>
                                        <p:tav tm="0">
                                          <p:val>
                                            <p:strVal val="#ppt_x"/>
                                          </p:val>
                                        </p:tav>
                                        <p:tav tm="100000">
                                          <p:val>
                                            <p:strVal val="#ppt_x"/>
                                          </p:val>
                                        </p:tav>
                                      </p:tavLst>
                                    </p:anim>
                                    <p:anim calcmode="lin" valueType="num">
                                      <p:cBhvr additive="base">
                                        <p:cTn id="116" dur="500" fill="hold"/>
                                        <p:tgtEl>
                                          <p:spTgt spid="16"/>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8"/>
                                        </p:tgtEl>
                                        <p:attrNameLst>
                                          <p:attrName>style.visibility</p:attrName>
                                        </p:attrNameLst>
                                      </p:cBhvr>
                                      <p:to>
                                        <p:strVal val="visible"/>
                                      </p:to>
                                    </p:set>
                                    <p:anim calcmode="lin" valueType="num">
                                      <p:cBhvr additive="base">
                                        <p:cTn id="119" dur="500" fill="hold"/>
                                        <p:tgtEl>
                                          <p:spTgt spid="18"/>
                                        </p:tgtEl>
                                        <p:attrNameLst>
                                          <p:attrName>ppt_x</p:attrName>
                                        </p:attrNameLst>
                                      </p:cBhvr>
                                      <p:tavLst>
                                        <p:tav tm="0">
                                          <p:val>
                                            <p:strVal val="#ppt_x"/>
                                          </p:val>
                                        </p:tav>
                                        <p:tav tm="100000">
                                          <p:val>
                                            <p:strVal val="#ppt_x"/>
                                          </p:val>
                                        </p:tav>
                                      </p:tavLst>
                                    </p:anim>
                                    <p:anim calcmode="lin" valueType="num">
                                      <p:cBhvr additive="base">
                                        <p:cTn id="12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nodeType="clickEffect">
                                  <p:stCondLst>
                                    <p:cond delay="0"/>
                                  </p:stCondLst>
                                  <p:childTnLst>
                                    <p:set>
                                      <p:cBhvr>
                                        <p:cTn id="124" dur="1" fill="hold">
                                          <p:stCondLst>
                                            <p:cond delay="0"/>
                                          </p:stCondLst>
                                        </p:cTn>
                                        <p:tgtEl>
                                          <p:spTgt spid="12">
                                            <p:txEl>
                                              <p:pRg st="5" end="5"/>
                                            </p:txEl>
                                          </p:spTgt>
                                        </p:tgtEl>
                                        <p:attrNameLst>
                                          <p:attrName>style.visibility</p:attrName>
                                        </p:attrNameLst>
                                      </p:cBhvr>
                                      <p:to>
                                        <p:strVal val="visible"/>
                                      </p:to>
                                    </p:set>
                                    <p:anim calcmode="lin" valueType="num">
                                      <p:cBhvr additive="base">
                                        <p:cTn id="125"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12">
                                            <p:txEl>
                                              <p:pRg st="5" end="5"/>
                                            </p:txEl>
                                          </p:spTgt>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13"/>
                                        </p:tgtEl>
                                        <p:attrNameLst>
                                          <p:attrName>style.visibility</p:attrName>
                                        </p:attrNameLst>
                                      </p:cBhvr>
                                      <p:to>
                                        <p:strVal val="visible"/>
                                      </p:to>
                                    </p:set>
                                    <p:anim calcmode="lin" valueType="num">
                                      <p:cBhvr additive="base">
                                        <p:cTn id="129" dur="500" fill="hold"/>
                                        <p:tgtEl>
                                          <p:spTgt spid="13"/>
                                        </p:tgtEl>
                                        <p:attrNameLst>
                                          <p:attrName>ppt_x</p:attrName>
                                        </p:attrNameLst>
                                      </p:cBhvr>
                                      <p:tavLst>
                                        <p:tav tm="0">
                                          <p:val>
                                            <p:strVal val="#ppt_x"/>
                                          </p:val>
                                        </p:tav>
                                        <p:tav tm="100000">
                                          <p:val>
                                            <p:strVal val="#ppt_x"/>
                                          </p:val>
                                        </p:tav>
                                      </p:tavLst>
                                    </p:anim>
                                    <p:anim calcmode="lin" valueType="num">
                                      <p:cBhvr additive="base">
                                        <p:cTn id="13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0" presetClass="path" presetSubtype="0" accel="50000" decel="50000" fill="hold" nodeType="clickEffect">
                                  <p:stCondLst>
                                    <p:cond delay="0"/>
                                  </p:stCondLst>
                                  <p:childTnLst>
                                    <p:animMotion origin="layout" path="M -0.00243 0.15185 L -0.02882 0.0963 L -0.00243 0.03148 " pathEditMode="relative" ptsTypes="AAA">
                                      <p:cBhvr>
                                        <p:cTn id="134" dur="4000" fill="hold"/>
                                        <p:tgtEl>
                                          <p:spTgt spid="21"/>
                                        </p:tgtEl>
                                        <p:attrNameLst>
                                          <p:attrName>ppt_x</p:attrName>
                                          <p:attrName>ppt_y</p:attrName>
                                        </p:attrNameLst>
                                      </p:cBhvr>
                                    </p:animMotion>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nodeType="clickEffect">
                                  <p:stCondLst>
                                    <p:cond delay="0"/>
                                  </p:stCondLst>
                                  <p:childTnLst>
                                    <p:set>
                                      <p:cBhvr>
                                        <p:cTn id="138" dur="1" fill="hold">
                                          <p:stCondLst>
                                            <p:cond delay="0"/>
                                          </p:stCondLst>
                                        </p:cTn>
                                        <p:tgtEl>
                                          <p:spTgt spid="12">
                                            <p:txEl>
                                              <p:pRg st="6" end="6"/>
                                            </p:txEl>
                                          </p:spTgt>
                                        </p:tgtEl>
                                        <p:attrNameLst>
                                          <p:attrName>style.visibility</p:attrName>
                                        </p:attrNameLst>
                                      </p:cBhvr>
                                      <p:to>
                                        <p:strVal val="visible"/>
                                      </p:to>
                                    </p:set>
                                    <p:anim calcmode="lin" valueType="num">
                                      <p:cBhvr additive="base">
                                        <p:cTn id="139"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140" dur="500" fill="hold"/>
                                        <p:tgtEl>
                                          <p:spTgt spid="12">
                                            <p:txEl>
                                              <p:pRg st="6" end="6"/>
                                            </p:txEl>
                                          </p:spTgt>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14"/>
                                        </p:tgtEl>
                                        <p:attrNameLst>
                                          <p:attrName>style.visibility</p:attrName>
                                        </p:attrNameLst>
                                      </p:cBhvr>
                                      <p:to>
                                        <p:strVal val="visible"/>
                                      </p:to>
                                    </p:set>
                                    <p:anim calcmode="lin" valueType="num">
                                      <p:cBhvr additive="base">
                                        <p:cTn id="143" dur="500" fill="hold"/>
                                        <p:tgtEl>
                                          <p:spTgt spid="14"/>
                                        </p:tgtEl>
                                        <p:attrNameLst>
                                          <p:attrName>ppt_x</p:attrName>
                                        </p:attrNameLst>
                                      </p:cBhvr>
                                      <p:tavLst>
                                        <p:tav tm="0">
                                          <p:val>
                                            <p:strVal val="#ppt_x"/>
                                          </p:val>
                                        </p:tav>
                                        <p:tav tm="100000">
                                          <p:val>
                                            <p:strVal val="#ppt_x"/>
                                          </p:val>
                                        </p:tav>
                                      </p:tavLst>
                                    </p:anim>
                                    <p:anim calcmode="lin" valueType="num">
                                      <p:cBhvr additive="base">
                                        <p:cTn id="144" dur="500" fill="hold"/>
                                        <p:tgtEl>
                                          <p:spTgt spid="1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17"/>
                                        </p:tgtEl>
                                        <p:attrNameLst>
                                          <p:attrName>style.visibility</p:attrName>
                                        </p:attrNameLst>
                                      </p:cBhvr>
                                      <p:to>
                                        <p:strVal val="visible"/>
                                      </p:to>
                                    </p:set>
                                    <p:anim calcmode="lin" valueType="num">
                                      <p:cBhvr additive="base">
                                        <p:cTn id="147" dur="500" fill="hold"/>
                                        <p:tgtEl>
                                          <p:spTgt spid="17"/>
                                        </p:tgtEl>
                                        <p:attrNameLst>
                                          <p:attrName>ppt_x</p:attrName>
                                        </p:attrNameLst>
                                      </p:cBhvr>
                                      <p:tavLst>
                                        <p:tav tm="0">
                                          <p:val>
                                            <p:strVal val="#ppt_x"/>
                                          </p:val>
                                        </p:tav>
                                        <p:tav tm="100000">
                                          <p:val>
                                            <p:strVal val="#ppt_x"/>
                                          </p:val>
                                        </p:tav>
                                      </p:tavLst>
                                    </p:anim>
                                    <p:anim calcmode="lin" valueType="num">
                                      <p:cBhvr additive="base">
                                        <p:cTn id="148" dur="500" fill="hold"/>
                                        <p:tgtEl>
                                          <p:spTgt spid="17"/>
                                        </p:tgtEl>
                                        <p:attrNameLst>
                                          <p:attrName>ppt_y</p:attrName>
                                        </p:attrNameLst>
                                      </p:cBhvr>
                                      <p:tavLst>
                                        <p:tav tm="0">
                                          <p:val>
                                            <p:strVal val="1+#ppt_h/2"/>
                                          </p:val>
                                        </p:tav>
                                        <p:tav tm="100000">
                                          <p:val>
                                            <p:strVal val="#ppt_y"/>
                                          </p:val>
                                        </p:tav>
                                      </p:tavLst>
                                    </p:anim>
                                  </p:childTnLst>
                                </p:cTn>
                              </p:par>
                              <p:par>
                                <p:cTn id="149" presetID="1" presetClass="exit" presetSubtype="0" fill="hold" grpId="1" nodeType="withEffect">
                                  <p:stCondLst>
                                    <p:cond delay="0"/>
                                  </p:stCondLst>
                                  <p:childTnLst>
                                    <p:set>
                                      <p:cBhvr>
                                        <p:cTn id="150" dur="1" fill="hold">
                                          <p:stCondLst>
                                            <p:cond delay="0"/>
                                          </p:stCondLst>
                                        </p:cTn>
                                        <p:tgtEl>
                                          <p:spTgt spid="13"/>
                                        </p:tgtEl>
                                        <p:attrNameLst>
                                          <p:attrName>style.visibility</p:attrName>
                                        </p:attrNameLst>
                                      </p:cBhvr>
                                      <p:to>
                                        <p:strVal val="hidden"/>
                                      </p:to>
                                    </p:set>
                                  </p:childTnLst>
                                </p:cTn>
                              </p:par>
                              <p:par>
                                <p:cTn id="151" presetID="2" presetClass="entr" presetSubtype="4" fill="hold" grpId="0" nodeType="withEffect">
                                  <p:stCondLst>
                                    <p:cond delay="0"/>
                                  </p:stCondLst>
                                  <p:childTnLst>
                                    <p:set>
                                      <p:cBhvr>
                                        <p:cTn id="152" dur="1" fill="hold">
                                          <p:stCondLst>
                                            <p:cond delay="0"/>
                                          </p:stCondLst>
                                        </p:cTn>
                                        <p:tgtEl>
                                          <p:spTgt spid="10"/>
                                        </p:tgtEl>
                                        <p:attrNameLst>
                                          <p:attrName>style.visibility</p:attrName>
                                        </p:attrNameLst>
                                      </p:cBhvr>
                                      <p:to>
                                        <p:strVal val="visible"/>
                                      </p:to>
                                    </p:set>
                                    <p:anim calcmode="lin" valueType="num">
                                      <p:cBhvr additive="base">
                                        <p:cTn id="153" dur="500" fill="hold"/>
                                        <p:tgtEl>
                                          <p:spTgt spid="10"/>
                                        </p:tgtEl>
                                        <p:attrNameLst>
                                          <p:attrName>ppt_x</p:attrName>
                                        </p:attrNameLst>
                                      </p:cBhvr>
                                      <p:tavLst>
                                        <p:tav tm="0">
                                          <p:val>
                                            <p:strVal val="#ppt_x"/>
                                          </p:val>
                                        </p:tav>
                                        <p:tav tm="100000">
                                          <p:val>
                                            <p:strVal val="#ppt_x"/>
                                          </p:val>
                                        </p:tav>
                                      </p:tavLst>
                                    </p:anim>
                                    <p:anim calcmode="lin" valueType="num">
                                      <p:cBhvr additive="base">
                                        <p:cTn id="1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5" fill="hold">
                      <p:stCondLst>
                        <p:cond delay="indefinite"/>
                      </p:stCondLst>
                      <p:childTnLst>
                        <p:par>
                          <p:cTn id="156" fill="hold">
                            <p:stCondLst>
                              <p:cond delay="0"/>
                            </p:stCondLst>
                            <p:childTnLst>
                              <p:par>
                                <p:cTn id="157" presetID="2" presetClass="entr" presetSubtype="4" fill="hold" nodeType="clickEffect">
                                  <p:stCondLst>
                                    <p:cond delay="0"/>
                                  </p:stCondLst>
                                  <p:childTnLst>
                                    <p:set>
                                      <p:cBhvr>
                                        <p:cTn id="158" dur="1" fill="hold">
                                          <p:stCondLst>
                                            <p:cond delay="0"/>
                                          </p:stCondLst>
                                        </p:cTn>
                                        <p:tgtEl>
                                          <p:spTgt spid="12">
                                            <p:txEl>
                                              <p:pRg st="7" end="7"/>
                                            </p:txEl>
                                          </p:spTgt>
                                        </p:tgtEl>
                                        <p:attrNameLst>
                                          <p:attrName>style.visibility</p:attrName>
                                        </p:attrNameLst>
                                      </p:cBhvr>
                                      <p:to>
                                        <p:strVal val="visible"/>
                                      </p:to>
                                    </p:set>
                                    <p:anim calcmode="lin" valueType="num">
                                      <p:cBhvr additive="base">
                                        <p:cTn id="159" dur="500" fill="hold"/>
                                        <p:tgtEl>
                                          <p:spTgt spid="12">
                                            <p:txEl>
                                              <p:pRg st="7" end="7"/>
                                            </p:txEl>
                                          </p:spTgt>
                                        </p:tgtEl>
                                        <p:attrNameLst>
                                          <p:attrName>ppt_x</p:attrName>
                                        </p:attrNameLst>
                                      </p:cBhvr>
                                      <p:tavLst>
                                        <p:tav tm="0">
                                          <p:val>
                                            <p:strVal val="#ppt_x"/>
                                          </p:val>
                                        </p:tav>
                                        <p:tav tm="100000">
                                          <p:val>
                                            <p:strVal val="#ppt_x"/>
                                          </p:val>
                                        </p:tav>
                                      </p:tavLst>
                                    </p:anim>
                                    <p:anim calcmode="lin" valueType="num">
                                      <p:cBhvr additive="base">
                                        <p:cTn id="160" dur="500" fill="hold"/>
                                        <p:tgtEl>
                                          <p:spTgt spid="12">
                                            <p:txEl>
                                              <p:pRg st="7" end="7"/>
                                            </p:txEl>
                                          </p:spTgt>
                                        </p:tgtEl>
                                        <p:attrNameLst>
                                          <p:attrName>ppt_y</p:attrName>
                                        </p:attrNameLst>
                                      </p:cBhvr>
                                      <p:tavLst>
                                        <p:tav tm="0">
                                          <p:val>
                                            <p:strVal val="1+#ppt_h/2"/>
                                          </p:val>
                                        </p:tav>
                                        <p:tav tm="100000">
                                          <p:val>
                                            <p:strVal val="#ppt_y"/>
                                          </p:val>
                                        </p:tav>
                                      </p:tavLst>
                                    </p:anim>
                                  </p:childTnLst>
                                </p:cTn>
                              </p:par>
                              <p:par>
                                <p:cTn id="161" presetID="1" presetClass="exit" presetSubtype="0" fill="hold" grpId="1" nodeType="withEffect">
                                  <p:stCondLst>
                                    <p:cond delay="0"/>
                                  </p:stCondLst>
                                  <p:childTnLst>
                                    <p:set>
                                      <p:cBhvr>
                                        <p:cTn id="162" dur="1" fill="hold">
                                          <p:stCondLst>
                                            <p:cond delay="0"/>
                                          </p:stCondLst>
                                        </p:cTn>
                                        <p:tgtEl>
                                          <p:spTgt spid="17"/>
                                        </p:tgtEl>
                                        <p:attrNameLst>
                                          <p:attrName>style.visibility</p:attrName>
                                        </p:attrNameLst>
                                      </p:cBhvr>
                                      <p:to>
                                        <p:strVal val="hidden"/>
                                      </p:to>
                                    </p:set>
                                  </p:childTnLst>
                                </p:cTn>
                              </p:par>
                              <p:par>
                                <p:cTn id="163" presetID="2" presetClass="exit" presetSubtype="4" fill="hold" grpId="1" nodeType="withEffect">
                                  <p:stCondLst>
                                    <p:cond delay="0"/>
                                  </p:stCondLst>
                                  <p:childTnLst>
                                    <p:anim calcmode="lin" valueType="num">
                                      <p:cBhvr additive="base">
                                        <p:cTn id="164" dur="500"/>
                                        <p:tgtEl>
                                          <p:spTgt spid="118790"/>
                                        </p:tgtEl>
                                        <p:attrNameLst>
                                          <p:attrName>ppt_x</p:attrName>
                                        </p:attrNameLst>
                                      </p:cBhvr>
                                      <p:tavLst>
                                        <p:tav tm="0">
                                          <p:val>
                                            <p:strVal val="ppt_x"/>
                                          </p:val>
                                        </p:tav>
                                        <p:tav tm="100000">
                                          <p:val>
                                            <p:strVal val="ppt_x"/>
                                          </p:val>
                                        </p:tav>
                                      </p:tavLst>
                                    </p:anim>
                                    <p:anim calcmode="lin" valueType="num">
                                      <p:cBhvr additive="base">
                                        <p:cTn id="165" dur="500"/>
                                        <p:tgtEl>
                                          <p:spTgt spid="118790"/>
                                        </p:tgtEl>
                                        <p:attrNameLst>
                                          <p:attrName>ppt_y</p:attrName>
                                        </p:attrNameLst>
                                      </p:cBhvr>
                                      <p:tavLst>
                                        <p:tav tm="0">
                                          <p:val>
                                            <p:strVal val="ppt_y"/>
                                          </p:val>
                                        </p:tav>
                                        <p:tav tm="100000">
                                          <p:val>
                                            <p:strVal val="1+ppt_h/2"/>
                                          </p:val>
                                        </p:tav>
                                      </p:tavLst>
                                    </p:anim>
                                    <p:set>
                                      <p:cBhvr>
                                        <p:cTn id="166" dur="1" fill="hold">
                                          <p:stCondLst>
                                            <p:cond delay="499"/>
                                          </p:stCondLst>
                                        </p:cTn>
                                        <p:tgtEl>
                                          <p:spTgt spid="118790"/>
                                        </p:tgtEl>
                                        <p:attrNameLst>
                                          <p:attrName>style.visibility</p:attrName>
                                        </p:attrNameLst>
                                      </p:cBhvr>
                                      <p:to>
                                        <p:strVal val="hidden"/>
                                      </p:to>
                                    </p:set>
                                  </p:childTnLst>
                                </p:cTn>
                              </p:par>
                              <p:par>
                                <p:cTn id="167" presetID="2" presetClass="exit" presetSubtype="4" fill="hold" grpId="0" nodeType="withEffect">
                                  <p:stCondLst>
                                    <p:cond delay="0"/>
                                  </p:stCondLst>
                                  <p:childTnLst>
                                    <p:anim calcmode="lin" valueType="num">
                                      <p:cBhvr additive="base">
                                        <p:cTn id="168" dur="500"/>
                                        <p:tgtEl>
                                          <p:spTgt spid="118791">
                                            <p:txEl>
                                              <p:pRg st="0" end="0"/>
                                            </p:txEl>
                                          </p:spTgt>
                                        </p:tgtEl>
                                        <p:attrNameLst>
                                          <p:attrName>ppt_x</p:attrName>
                                        </p:attrNameLst>
                                      </p:cBhvr>
                                      <p:tavLst>
                                        <p:tav tm="0">
                                          <p:val>
                                            <p:strVal val="ppt_x"/>
                                          </p:val>
                                        </p:tav>
                                        <p:tav tm="100000">
                                          <p:val>
                                            <p:strVal val="ppt_x"/>
                                          </p:val>
                                        </p:tav>
                                      </p:tavLst>
                                    </p:anim>
                                    <p:anim calcmode="lin" valueType="num">
                                      <p:cBhvr additive="base">
                                        <p:cTn id="169" dur="500"/>
                                        <p:tgtEl>
                                          <p:spTgt spid="118791">
                                            <p:txEl>
                                              <p:pRg st="0" end="0"/>
                                            </p:txEl>
                                          </p:spTgt>
                                        </p:tgtEl>
                                        <p:attrNameLst>
                                          <p:attrName>ppt_y</p:attrName>
                                        </p:attrNameLst>
                                      </p:cBhvr>
                                      <p:tavLst>
                                        <p:tav tm="0">
                                          <p:val>
                                            <p:strVal val="ppt_y"/>
                                          </p:val>
                                        </p:tav>
                                        <p:tav tm="100000">
                                          <p:val>
                                            <p:strVal val="1+ppt_h/2"/>
                                          </p:val>
                                        </p:tav>
                                      </p:tavLst>
                                    </p:anim>
                                    <p:set>
                                      <p:cBhvr>
                                        <p:cTn id="170" dur="1" fill="hold">
                                          <p:stCondLst>
                                            <p:cond delay="499"/>
                                          </p:stCondLst>
                                        </p:cTn>
                                        <p:tgtEl>
                                          <p:spTgt spid="118791">
                                            <p:txEl>
                                              <p:pRg st="0" end="0"/>
                                            </p:txEl>
                                          </p:spTgt>
                                        </p:tgtEl>
                                        <p:attrNameLst>
                                          <p:attrName>style.visibility</p:attrName>
                                        </p:attrNameLst>
                                      </p:cBhvr>
                                      <p:to>
                                        <p:strVal val="hidden"/>
                                      </p:to>
                                    </p:set>
                                  </p:childTnLst>
                                </p:cTn>
                              </p:par>
                              <p:par>
                                <p:cTn id="171" presetID="2" presetClass="exit" presetSubtype="4" fill="hold" grpId="0" nodeType="withEffect">
                                  <p:stCondLst>
                                    <p:cond delay="0"/>
                                  </p:stCondLst>
                                  <p:childTnLst>
                                    <p:anim calcmode="lin" valueType="num">
                                      <p:cBhvr additive="base">
                                        <p:cTn id="172" dur="500"/>
                                        <p:tgtEl>
                                          <p:spTgt spid="118791">
                                            <p:txEl>
                                              <p:pRg st="1" end="1"/>
                                            </p:txEl>
                                          </p:spTgt>
                                        </p:tgtEl>
                                        <p:attrNameLst>
                                          <p:attrName>ppt_x</p:attrName>
                                        </p:attrNameLst>
                                      </p:cBhvr>
                                      <p:tavLst>
                                        <p:tav tm="0">
                                          <p:val>
                                            <p:strVal val="ppt_x"/>
                                          </p:val>
                                        </p:tav>
                                        <p:tav tm="100000">
                                          <p:val>
                                            <p:strVal val="ppt_x"/>
                                          </p:val>
                                        </p:tav>
                                      </p:tavLst>
                                    </p:anim>
                                    <p:anim calcmode="lin" valueType="num">
                                      <p:cBhvr additive="base">
                                        <p:cTn id="173" dur="500"/>
                                        <p:tgtEl>
                                          <p:spTgt spid="118791">
                                            <p:txEl>
                                              <p:pRg st="1" end="1"/>
                                            </p:txEl>
                                          </p:spTgt>
                                        </p:tgtEl>
                                        <p:attrNameLst>
                                          <p:attrName>ppt_y</p:attrName>
                                        </p:attrNameLst>
                                      </p:cBhvr>
                                      <p:tavLst>
                                        <p:tav tm="0">
                                          <p:val>
                                            <p:strVal val="ppt_y"/>
                                          </p:val>
                                        </p:tav>
                                        <p:tav tm="100000">
                                          <p:val>
                                            <p:strVal val="1+ppt_h/2"/>
                                          </p:val>
                                        </p:tav>
                                      </p:tavLst>
                                    </p:anim>
                                    <p:set>
                                      <p:cBhvr>
                                        <p:cTn id="174" dur="1" fill="hold">
                                          <p:stCondLst>
                                            <p:cond delay="499"/>
                                          </p:stCondLst>
                                        </p:cTn>
                                        <p:tgtEl>
                                          <p:spTgt spid="118791">
                                            <p:txEl>
                                              <p:pRg st="1" end="1"/>
                                            </p:txEl>
                                          </p:spTgt>
                                        </p:tgtEl>
                                        <p:attrNameLst>
                                          <p:attrName>style.visibility</p:attrName>
                                        </p:attrNameLst>
                                      </p:cBhvr>
                                      <p:to>
                                        <p:strVal val="hidden"/>
                                      </p:to>
                                    </p:set>
                                  </p:childTnLst>
                                </p:cTn>
                              </p:par>
                              <p:par>
                                <p:cTn id="175" presetID="2" presetClass="exit" presetSubtype="4" fill="hold" grpId="0" nodeType="withEffect">
                                  <p:stCondLst>
                                    <p:cond delay="0"/>
                                  </p:stCondLst>
                                  <p:childTnLst>
                                    <p:anim calcmode="lin" valueType="num">
                                      <p:cBhvr additive="base">
                                        <p:cTn id="176" dur="500"/>
                                        <p:tgtEl>
                                          <p:spTgt spid="118791">
                                            <p:txEl>
                                              <p:pRg st="2" end="2"/>
                                            </p:txEl>
                                          </p:spTgt>
                                        </p:tgtEl>
                                        <p:attrNameLst>
                                          <p:attrName>ppt_x</p:attrName>
                                        </p:attrNameLst>
                                      </p:cBhvr>
                                      <p:tavLst>
                                        <p:tav tm="0">
                                          <p:val>
                                            <p:strVal val="ppt_x"/>
                                          </p:val>
                                        </p:tav>
                                        <p:tav tm="100000">
                                          <p:val>
                                            <p:strVal val="ppt_x"/>
                                          </p:val>
                                        </p:tav>
                                      </p:tavLst>
                                    </p:anim>
                                    <p:anim calcmode="lin" valueType="num">
                                      <p:cBhvr additive="base">
                                        <p:cTn id="177" dur="500"/>
                                        <p:tgtEl>
                                          <p:spTgt spid="118791">
                                            <p:txEl>
                                              <p:pRg st="2" end="2"/>
                                            </p:txEl>
                                          </p:spTgt>
                                        </p:tgtEl>
                                        <p:attrNameLst>
                                          <p:attrName>ppt_y</p:attrName>
                                        </p:attrNameLst>
                                      </p:cBhvr>
                                      <p:tavLst>
                                        <p:tav tm="0">
                                          <p:val>
                                            <p:strVal val="ppt_y"/>
                                          </p:val>
                                        </p:tav>
                                        <p:tav tm="100000">
                                          <p:val>
                                            <p:strVal val="1+ppt_h/2"/>
                                          </p:val>
                                        </p:tav>
                                      </p:tavLst>
                                    </p:anim>
                                    <p:set>
                                      <p:cBhvr>
                                        <p:cTn id="178" dur="1" fill="hold">
                                          <p:stCondLst>
                                            <p:cond delay="499"/>
                                          </p:stCondLst>
                                        </p:cTn>
                                        <p:tgtEl>
                                          <p:spTgt spid="118791">
                                            <p:txEl>
                                              <p:pRg st="2" end="2"/>
                                            </p:txEl>
                                          </p:spTgt>
                                        </p:tgtEl>
                                        <p:attrNameLst>
                                          <p:attrName>style.visibility</p:attrName>
                                        </p:attrNameLst>
                                      </p:cBhvr>
                                      <p:to>
                                        <p:strVal val="hidden"/>
                                      </p:to>
                                    </p:set>
                                  </p:childTnLst>
                                </p:cTn>
                              </p:par>
                              <p:par>
                                <p:cTn id="179" presetID="2" presetClass="exit" presetSubtype="4" fill="hold" grpId="0" nodeType="withEffect">
                                  <p:stCondLst>
                                    <p:cond delay="0"/>
                                  </p:stCondLst>
                                  <p:childTnLst>
                                    <p:anim calcmode="lin" valueType="num">
                                      <p:cBhvr additive="base">
                                        <p:cTn id="180" dur="500"/>
                                        <p:tgtEl>
                                          <p:spTgt spid="118791">
                                            <p:txEl>
                                              <p:pRg st="3" end="3"/>
                                            </p:txEl>
                                          </p:spTgt>
                                        </p:tgtEl>
                                        <p:attrNameLst>
                                          <p:attrName>ppt_x</p:attrName>
                                        </p:attrNameLst>
                                      </p:cBhvr>
                                      <p:tavLst>
                                        <p:tav tm="0">
                                          <p:val>
                                            <p:strVal val="ppt_x"/>
                                          </p:val>
                                        </p:tav>
                                        <p:tav tm="100000">
                                          <p:val>
                                            <p:strVal val="ppt_x"/>
                                          </p:val>
                                        </p:tav>
                                      </p:tavLst>
                                    </p:anim>
                                    <p:anim calcmode="lin" valueType="num">
                                      <p:cBhvr additive="base">
                                        <p:cTn id="181" dur="500"/>
                                        <p:tgtEl>
                                          <p:spTgt spid="118791">
                                            <p:txEl>
                                              <p:pRg st="3" end="3"/>
                                            </p:txEl>
                                          </p:spTgt>
                                        </p:tgtEl>
                                        <p:attrNameLst>
                                          <p:attrName>ppt_y</p:attrName>
                                        </p:attrNameLst>
                                      </p:cBhvr>
                                      <p:tavLst>
                                        <p:tav tm="0">
                                          <p:val>
                                            <p:strVal val="ppt_y"/>
                                          </p:val>
                                        </p:tav>
                                        <p:tav tm="100000">
                                          <p:val>
                                            <p:strVal val="1+ppt_h/2"/>
                                          </p:val>
                                        </p:tav>
                                      </p:tavLst>
                                    </p:anim>
                                    <p:set>
                                      <p:cBhvr>
                                        <p:cTn id="182" dur="1" fill="hold">
                                          <p:stCondLst>
                                            <p:cond delay="499"/>
                                          </p:stCondLst>
                                        </p:cTn>
                                        <p:tgtEl>
                                          <p:spTgt spid="118791">
                                            <p:txEl>
                                              <p:pRg st="3" end="3"/>
                                            </p:txEl>
                                          </p:spTgt>
                                        </p:tgtEl>
                                        <p:attrNameLst>
                                          <p:attrName>style.visibility</p:attrName>
                                        </p:attrNameLst>
                                      </p:cBhvr>
                                      <p:to>
                                        <p:strVal val="hidden"/>
                                      </p:to>
                                    </p:set>
                                  </p:childTnLst>
                                </p:cTn>
                              </p:par>
                              <p:par>
                                <p:cTn id="183" presetID="2" presetClass="exit" presetSubtype="4" fill="hold" grpId="0" nodeType="withEffect">
                                  <p:stCondLst>
                                    <p:cond delay="0"/>
                                  </p:stCondLst>
                                  <p:childTnLst>
                                    <p:anim calcmode="lin" valueType="num">
                                      <p:cBhvr additive="base">
                                        <p:cTn id="184" dur="500"/>
                                        <p:tgtEl>
                                          <p:spTgt spid="118791">
                                            <p:txEl>
                                              <p:pRg st="4" end="4"/>
                                            </p:txEl>
                                          </p:spTgt>
                                        </p:tgtEl>
                                        <p:attrNameLst>
                                          <p:attrName>ppt_x</p:attrName>
                                        </p:attrNameLst>
                                      </p:cBhvr>
                                      <p:tavLst>
                                        <p:tav tm="0">
                                          <p:val>
                                            <p:strVal val="ppt_x"/>
                                          </p:val>
                                        </p:tav>
                                        <p:tav tm="100000">
                                          <p:val>
                                            <p:strVal val="ppt_x"/>
                                          </p:val>
                                        </p:tav>
                                      </p:tavLst>
                                    </p:anim>
                                    <p:anim calcmode="lin" valueType="num">
                                      <p:cBhvr additive="base">
                                        <p:cTn id="185" dur="500"/>
                                        <p:tgtEl>
                                          <p:spTgt spid="118791">
                                            <p:txEl>
                                              <p:pRg st="4" end="4"/>
                                            </p:txEl>
                                          </p:spTgt>
                                        </p:tgtEl>
                                        <p:attrNameLst>
                                          <p:attrName>ppt_y</p:attrName>
                                        </p:attrNameLst>
                                      </p:cBhvr>
                                      <p:tavLst>
                                        <p:tav tm="0">
                                          <p:val>
                                            <p:strVal val="ppt_y"/>
                                          </p:val>
                                        </p:tav>
                                        <p:tav tm="100000">
                                          <p:val>
                                            <p:strVal val="1+ppt_h/2"/>
                                          </p:val>
                                        </p:tav>
                                      </p:tavLst>
                                    </p:anim>
                                    <p:set>
                                      <p:cBhvr>
                                        <p:cTn id="186" dur="1" fill="hold">
                                          <p:stCondLst>
                                            <p:cond delay="499"/>
                                          </p:stCondLst>
                                        </p:cTn>
                                        <p:tgtEl>
                                          <p:spTgt spid="118791">
                                            <p:txEl>
                                              <p:pRg st="4" end="4"/>
                                            </p:txEl>
                                          </p:spTgt>
                                        </p:tgtEl>
                                        <p:attrNameLst>
                                          <p:attrName>style.visibility</p:attrName>
                                        </p:attrNameLst>
                                      </p:cBhvr>
                                      <p:to>
                                        <p:strVal val="hidden"/>
                                      </p:to>
                                    </p:set>
                                  </p:childTnLst>
                                </p:cTn>
                              </p:par>
                              <p:par>
                                <p:cTn id="187" presetID="2" presetClass="exit" presetSubtype="4" fill="hold" grpId="0" nodeType="withEffect">
                                  <p:stCondLst>
                                    <p:cond delay="0"/>
                                  </p:stCondLst>
                                  <p:childTnLst>
                                    <p:anim calcmode="lin" valueType="num">
                                      <p:cBhvr additive="base">
                                        <p:cTn id="188" dur="500"/>
                                        <p:tgtEl>
                                          <p:spTgt spid="118791">
                                            <p:txEl>
                                              <p:pRg st="5" end="5"/>
                                            </p:txEl>
                                          </p:spTgt>
                                        </p:tgtEl>
                                        <p:attrNameLst>
                                          <p:attrName>ppt_x</p:attrName>
                                        </p:attrNameLst>
                                      </p:cBhvr>
                                      <p:tavLst>
                                        <p:tav tm="0">
                                          <p:val>
                                            <p:strVal val="ppt_x"/>
                                          </p:val>
                                        </p:tav>
                                        <p:tav tm="100000">
                                          <p:val>
                                            <p:strVal val="ppt_x"/>
                                          </p:val>
                                        </p:tav>
                                      </p:tavLst>
                                    </p:anim>
                                    <p:anim calcmode="lin" valueType="num">
                                      <p:cBhvr additive="base">
                                        <p:cTn id="189" dur="500"/>
                                        <p:tgtEl>
                                          <p:spTgt spid="118791">
                                            <p:txEl>
                                              <p:pRg st="5" end="5"/>
                                            </p:txEl>
                                          </p:spTgt>
                                        </p:tgtEl>
                                        <p:attrNameLst>
                                          <p:attrName>ppt_y</p:attrName>
                                        </p:attrNameLst>
                                      </p:cBhvr>
                                      <p:tavLst>
                                        <p:tav tm="0">
                                          <p:val>
                                            <p:strVal val="ppt_y"/>
                                          </p:val>
                                        </p:tav>
                                        <p:tav tm="100000">
                                          <p:val>
                                            <p:strVal val="1+ppt_h/2"/>
                                          </p:val>
                                        </p:tav>
                                      </p:tavLst>
                                    </p:anim>
                                    <p:set>
                                      <p:cBhvr>
                                        <p:cTn id="190" dur="1" fill="hold">
                                          <p:stCondLst>
                                            <p:cond delay="499"/>
                                          </p:stCondLst>
                                        </p:cTn>
                                        <p:tgtEl>
                                          <p:spTgt spid="118791">
                                            <p:txEl>
                                              <p:pRg st="5" end="5"/>
                                            </p:txEl>
                                          </p:spTgt>
                                        </p:tgtEl>
                                        <p:attrNameLst>
                                          <p:attrName>style.visibility</p:attrName>
                                        </p:attrNameLst>
                                      </p:cBhvr>
                                      <p:to>
                                        <p:strVal val="hidden"/>
                                      </p:to>
                                    </p:set>
                                  </p:childTnLst>
                                </p:cTn>
                              </p:par>
                              <p:par>
                                <p:cTn id="191" presetID="2" presetClass="exit" presetSubtype="4" fill="hold" grpId="0" nodeType="withEffect">
                                  <p:stCondLst>
                                    <p:cond delay="0"/>
                                  </p:stCondLst>
                                  <p:childTnLst>
                                    <p:anim calcmode="lin" valueType="num">
                                      <p:cBhvr additive="base">
                                        <p:cTn id="192" dur="500"/>
                                        <p:tgtEl>
                                          <p:spTgt spid="118791">
                                            <p:txEl>
                                              <p:pRg st="6" end="6"/>
                                            </p:txEl>
                                          </p:spTgt>
                                        </p:tgtEl>
                                        <p:attrNameLst>
                                          <p:attrName>ppt_x</p:attrName>
                                        </p:attrNameLst>
                                      </p:cBhvr>
                                      <p:tavLst>
                                        <p:tav tm="0">
                                          <p:val>
                                            <p:strVal val="ppt_x"/>
                                          </p:val>
                                        </p:tav>
                                        <p:tav tm="100000">
                                          <p:val>
                                            <p:strVal val="ppt_x"/>
                                          </p:val>
                                        </p:tav>
                                      </p:tavLst>
                                    </p:anim>
                                    <p:anim calcmode="lin" valueType="num">
                                      <p:cBhvr additive="base">
                                        <p:cTn id="193" dur="500"/>
                                        <p:tgtEl>
                                          <p:spTgt spid="118791">
                                            <p:txEl>
                                              <p:pRg st="6" end="6"/>
                                            </p:txEl>
                                          </p:spTgt>
                                        </p:tgtEl>
                                        <p:attrNameLst>
                                          <p:attrName>ppt_y</p:attrName>
                                        </p:attrNameLst>
                                      </p:cBhvr>
                                      <p:tavLst>
                                        <p:tav tm="0">
                                          <p:val>
                                            <p:strVal val="ppt_y"/>
                                          </p:val>
                                        </p:tav>
                                        <p:tav tm="100000">
                                          <p:val>
                                            <p:strVal val="1+ppt_h/2"/>
                                          </p:val>
                                        </p:tav>
                                      </p:tavLst>
                                    </p:anim>
                                    <p:set>
                                      <p:cBhvr>
                                        <p:cTn id="194" dur="1" fill="hold">
                                          <p:stCondLst>
                                            <p:cond delay="499"/>
                                          </p:stCondLst>
                                        </p:cTn>
                                        <p:tgtEl>
                                          <p:spTgt spid="118791">
                                            <p:txEl>
                                              <p:pRg st="6" end="6"/>
                                            </p:txEl>
                                          </p:spTgt>
                                        </p:tgtEl>
                                        <p:attrNameLst>
                                          <p:attrName>style.visibility</p:attrName>
                                        </p:attrNameLst>
                                      </p:cBhvr>
                                      <p:to>
                                        <p:strVal val="hidden"/>
                                      </p:to>
                                    </p:set>
                                  </p:childTnLst>
                                </p:cTn>
                              </p:par>
                              <p:par>
                                <p:cTn id="195" presetID="2" presetClass="exit" presetSubtype="4" fill="hold" grpId="1" nodeType="withEffect">
                                  <p:stCondLst>
                                    <p:cond delay="0"/>
                                  </p:stCondLst>
                                  <p:childTnLst>
                                    <p:anim calcmode="lin" valueType="num">
                                      <p:cBhvr additive="base">
                                        <p:cTn id="196" dur="500"/>
                                        <p:tgtEl>
                                          <p:spTgt spid="16"/>
                                        </p:tgtEl>
                                        <p:attrNameLst>
                                          <p:attrName>ppt_x</p:attrName>
                                        </p:attrNameLst>
                                      </p:cBhvr>
                                      <p:tavLst>
                                        <p:tav tm="0">
                                          <p:val>
                                            <p:strVal val="ppt_x"/>
                                          </p:val>
                                        </p:tav>
                                        <p:tav tm="100000">
                                          <p:val>
                                            <p:strVal val="ppt_x"/>
                                          </p:val>
                                        </p:tav>
                                      </p:tavLst>
                                    </p:anim>
                                    <p:anim calcmode="lin" valueType="num">
                                      <p:cBhvr additive="base">
                                        <p:cTn id="197" dur="500"/>
                                        <p:tgtEl>
                                          <p:spTgt spid="16"/>
                                        </p:tgtEl>
                                        <p:attrNameLst>
                                          <p:attrName>ppt_y</p:attrName>
                                        </p:attrNameLst>
                                      </p:cBhvr>
                                      <p:tavLst>
                                        <p:tav tm="0">
                                          <p:val>
                                            <p:strVal val="ppt_y"/>
                                          </p:val>
                                        </p:tav>
                                        <p:tav tm="100000">
                                          <p:val>
                                            <p:strVal val="1+ppt_h/2"/>
                                          </p:val>
                                        </p:tav>
                                      </p:tavLst>
                                    </p:anim>
                                    <p:set>
                                      <p:cBhvr>
                                        <p:cTn id="198" dur="1" fill="hold">
                                          <p:stCondLst>
                                            <p:cond delay="499"/>
                                          </p:stCondLst>
                                        </p:cTn>
                                        <p:tgtEl>
                                          <p:spTgt spid="16"/>
                                        </p:tgtEl>
                                        <p:attrNameLst>
                                          <p:attrName>style.visibility</p:attrName>
                                        </p:attrNameLst>
                                      </p:cBhvr>
                                      <p:to>
                                        <p:strVal val="hidden"/>
                                      </p:to>
                                    </p:set>
                                  </p:childTnLst>
                                </p:cTn>
                              </p:par>
                              <p:par>
                                <p:cTn id="199" presetID="2" presetClass="exit" presetSubtype="4" fill="hold" grpId="1" nodeType="withEffect">
                                  <p:stCondLst>
                                    <p:cond delay="0"/>
                                  </p:stCondLst>
                                  <p:childTnLst>
                                    <p:anim calcmode="lin" valueType="num">
                                      <p:cBhvr additive="base">
                                        <p:cTn id="200" dur="500"/>
                                        <p:tgtEl>
                                          <p:spTgt spid="18"/>
                                        </p:tgtEl>
                                        <p:attrNameLst>
                                          <p:attrName>ppt_x</p:attrName>
                                        </p:attrNameLst>
                                      </p:cBhvr>
                                      <p:tavLst>
                                        <p:tav tm="0">
                                          <p:val>
                                            <p:strVal val="ppt_x"/>
                                          </p:val>
                                        </p:tav>
                                        <p:tav tm="100000">
                                          <p:val>
                                            <p:strVal val="ppt_x"/>
                                          </p:val>
                                        </p:tav>
                                      </p:tavLst>
                                    </p:anim>
                                    <p:anim calcmode="lin" valueType="num">
                                      <p:cBhvr additive="base">
                                        <p:cTn id="201" dur="500"/>
                                        <p:tgtEl>
                                          <p:spTgt spid="18"/>
                                        </p:tgtEl>
                                        <p:attrNameLst>
                                          <p:attrName>ppt_y</p:attrName>
                                        </p:attrNameLst>
                                      </p:cBhvr>
                                      <p:tavLst>
                                        <p:tav tm="0">
                                          <p:val>
                                            <p:strVal val="ppt_y"/>
                                          </p:val>
                                        </p:tav>
                                        <p:tav tm="100000">
                                          <p:val>
                                            <p:strVal val="1+ppt_h/2"/>
                                          </p:val>
                                        </p:tav>
                                      </p:tavLst>
                                    </p:anim>
                                    <p:set>
                                      <p:cBhvr>
                                        <p:cTn id="202" dur="1" fill="hold">
                                          <p:stCondLst>
                                            <p:cond delay="499"/>
                                          </p:stCondLst>
                                        </p:cTn>
                                        <p:tgtEl>
                                          <p:spTgt spid="18"/>
                                        </p:tgtEl>
                                        <p:attrNameLst>
                                          <p:attrName>style.visibility</p:attrName>
                                        </p:attrNameLst>
                                      </p:cBhvr>
                                      <p:to>
                                        <p:strVal val="hidden"/>
                                      </p:to>
                                    </p:set>
                                  </p:childTnLst>
                                </p:cTn>
                              </p:par>
                              <p:par>
                                <p:cTn id="203" presetID="1" presetClass="exit" presetSubtype="0" fill="hold" grpId="1" nodeType="withEffect">
                                  <p:stCondLst>
                                    <p:cond delay="0"/>
                                  </p:stCondLst>
                                  <p:childTnLst>
                                    <p:set>
                                      <p:cBhvr>
                                        <p:cTn id="204"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90" grpId="0" animBg="1"/>
      <p:bldP spid="118790" grpId="1" animBg="1"/>
      <p:bldP spid="118791" grpId="0" build="allAtOnce"/>
      <p:bldP spid="4" grpId="0"/>
      <p:bldP spid="5" grpId="0" animBg="1"/>
      <p:bldP spid="9" grpId="0" animBg="1"/>
      <p:bldP spid="15" grpId="0" animBg="1"/>
      <p:bldP spid="13" grpId="0" animBg="1"/>
      <p:bldP spid="13" grpId="1" animBg="1"/>
      <p:bldP spid="13" grpId="2" animBg="1"/>
      <p:bldP spid="13" grpId="3" animBg="1"/>
      <p:bldP spid="14" grpId="0"/>
      <p:bldP spid="16" grpId="0"/>
      <p:bldP spid="16" grpId="1"/>
      <p:bldP spid="17" grpId="0" animBg="1"/>
      <p:bldP spid="17" grpId="1" animBg="1"/>
      <p:bldP spid="18" grpId="0"/>
      <p:bldP spid="18" grpId="1"/>
      <p:bldP spid="19" grpId="0" animBg="1"/>
      <p:bldP spid="19" grpId="1" animBg="1"/>
      <p:bldP spid="19" grpId="2" animBg="1"/>
      <p:bldP spid="19" grpId="3" animBg="1"/>
      <p:bldP spid="20" grpId="0" animBg="1"/>
      <p:bldP spid="20" grpId="1" animBg="1"/>
      <p:bldP spid="10" grpId="0" animBg="1"/>
      <p:bldP spid="10" grpId="1"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2" name="Rectangle 4"/>
          <p:cNvSpPr>
            <a:spLocks noChangeArrowheads="1"/>
          </p:cNvSpPr>
          <p:nvPr/>
        </p:nvSpPr>
        <p:spPr bwMode="auto">
          <a:xfrm>
            <a:off x="381000" y="1066800"/>
            <a:ext cx="4325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dirty="0" err="1">
                <a:ln>
                  <a:noFill/>
                </a:ln>
                <a:solidFill>
                  <a:srgbClr val="FF0000"/>
                </a:solidFill>
                <a:effectLst/>
                <a:uLnTx/>
                <a:uFillTx/>
                <a:latin typeface="Times New Roman" pitchFamily="18" charset="0"/>
                <a:ea typeface="+mn-ea"/>
                <a:cs typeface="Arial" pitchFamily="34" charset="0"/>
              </a:rPr>
              <a:t>GetFact</a:t>
            </a: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dirty="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dirty="0" err="1">
                <a:ln>
                  <a:noFill/>
                </a:ln>
                <a:solidFill>
                  <a:srgbClr val="FF00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 )</a:t>
            </a:r>
          </a:p>
        </p:txBody>
      </p:sp>
      <p:grpSp>
        <p:nvGrpSpPr>
          <p:cNvPr id="3" name="Group 2">
            <a:extLst>
              <a:ext uri="{FF2B5EF4-FFF2-40B4-BE49-F238E27FC236}">
                <a16:creationId xmlns:a16="http://schemas.microsoft.com/office/drawing/2014/main" id="{BB3ECDF8-271D-EE51-B87E-D34BB9260F1D}"/>
              </a:ext>
            </a:extLst>
          </p:cNvPr>
          <p:cNvGrpSpPr/>
          <p:nvPr/>
        </p:nvGrpSpPr>
        <p:grpSpPr>
          <a:xfrm>
            <a:off x="1752600" y="9525"/>
            <a:ext cx="5610225" cy="1057275"/>
            <a:chOff x="1752600" y="9525"/>
            <a:chExt cx="5610225" cy="1057275"/>
          </a:xfrm>
        </p:grpSpPr>
        <p:pic>
          <p:nvPicPr>
            <p:cNvPr id="355330" name="Picture 2" descr="capture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7962D8E6-D39C-40C4-7500-4E9B4DE5F8AD}"/>
                </a:ext>
              </a:extLst>
            </p:cNvPr>
            <p:cNvSpPr/>
            <p:nvPr/>
          </p:nvSpPr>
          <p:spPr bwMode="auto">
            <a:xfrm>
              <a:off x="1905000" y="498765"/>
              <a:ext cx="5334000" cy="533400"/>
            </a:xfrm>
            <a:prstGeom prst="rect">
              <a:avLst/>
            </a:prstGeom>
            <a:solidFill>
              <a:srgbClr val="FFFFFF"/>
            </a:solidFill>
            <a:ln w="254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7" name="Group 6">
            <a:extLst>
              <a:ext uri="{FF2B5EF4-FFF2-40B4-BE49-F238E27FC236}">
                <a16:creationId xmlns:a16="http://schemas.microsoft.com/office/drawing/2014/main" id="{AEFCCEE2-AD84-1ED4-2696-D7A7166207CF}"/>
              </a:ext>
            </a:extLst>
          </p:cNvPr>
          <p:cNvGrpSpPr/>
          <p:nvPr/>
        </p:nvGrpSpPr>
        <p:grpSpPr>
          <a:xfrm>
            <a:off x="2133600" y="422565"/>
            <a:ext cx="2695198" cy="400110"/>
            <a:chOff x="2133600" y="422565"/>
            <a:chExt cx="2695198" cy="400110"/>
          </a:xfrm>
        </p:grpSpPr>
        <p:sp>
          <p:nvSpPr>
            <p:cNvPr id="349217" name="Rectangle 4">
              <a:extLst>
                <a:ext uri="{FF2B5EF4-FFF2-40B4-BE49-F238E27FC236}">
                  <a16:creationId xmlns:a16="http://schemas.microsoft.com/office/drawing/2014/main" id="{AE7B65A8-8360-0DA1-149D-BC7AB35A40E4}"/>
                </a:ext>
              </a:extLst>
            </p:cNvPr>
            <p:cNvSpPr>
              <a:spLocks noChangeArrowheads="1"/>
            </p:cNvSpPr>
            <p:nvPr/>
          </p:nvSpPr>
          <p:spPr bwMode="auto">
            <a:xfrm>
              <a:off x="2438400" y="422565"/>
              <a:ext cx="239039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RoutineA</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1</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,exp</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2</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 </a:t>
              </a:r>
            </a:p>
          </p:txBody>
        </p:sp>
        <p:pic>
          <p:nvPicPr>
            <p:cNvPr id="6" name="Picture 5">
              <a:extLst>
                <a:ext uri="{FF2B5EF4-FFF2-40B4-BE49-F238E27FC236}">
                  <a16:creationId xmlns:a16="http://schemas.microsoft.com/office/drawing/2014/main" id="{FF6C5B11-7172-F694-889C-33412A6FCFF9}"/>
                </a:ext>
              </a:extLst>
            </p:cNvPr>
            <p:cNvPicPr>
              <a:picLocks noChangeAspect="1"/>
            </p:cNvPicPr>
            <p:nvPr/>
          </p:nvPicPr>
          <p:blipFill>
            <a:blip r:embed="rId3"/>
            <a:stretch>
              <a:fillRect/>
            </a:stretch>
          </p:blipFill>
          <p:spPr>
            <a:xfrm>
              <a:off x="2133600" y="533357"/>
              <a:ext cx="378689" cy="228643"/>
            </a:xfrm>
            <a:prstGeom prst="rect">
              <a:avLst/>
            </a:prstGeom>
          </p:spPr>
        </p:pic>
      </p:grpSp>
      <p:grpSp>
        <p:nvGrpSpPr>
          <p:cNvPr id="116738" name="Group 2"/>
          <p:cNvGrpSpPr>
            <a:grpSpLocks/>
          </p:cNvGrpSpPr>
          <p:nvPr/>
        </p:nvGrpSpPr>
        <p:grpSpPr bwMode="auto">
          <a:xfrm>
            <a:off x="6774878" y="1676400"/>
            <a:ext cx="1676401" cy="1676400"/>
            <a:chOff x="2352" y="624"/>
            <a:chExt cx="1056" cy="1056"/>
          </a:xfrm>
        </p:grpSpPr>
        <p:sp>
          <p:nvSpPr>
            <p:cNvPr id="116742" name="Rectangle 3"/>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6743" name="Text Box 4"/>
            <p:cNvSpPr txBox="1">
              <a:spLocks noChangeArrowheads="1"/>
            </p:cNvSpPr>
            <p:nvPr/>
          </p:nvSpPr>
          <p:spPr bwMode="auto">
            <a:xfrm>
              <a:off x="2400" y="624"/>
              <a:ext cx="884"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Data for </a:t>
              </a:r>
              <a:b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current routine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a:t>
              </a:r>
            </a:p>
          </p:txBody>
        </p:sp>
      </p:grpSp>
      <p:sp>
        <p:nvSpPr>
          <p:cNvPr id="116740" name="Rectangle 6"/>
          <p:cNvSpPr>
            <a:spLocks noGrp="1" noChangeArrowheads="1"/>
          </p:cNvSpPr>
          <p:nvPr>
            <p:ph type="title"/>
          </p:nvPr>
        </p:nvSpPr>
        <p:spPr>
          <a:xfrm>
            <a:off x="6400800" y="1143000"/>
            <a:ext cx="3048000" cy="685800"/>
          </a:xfrm>
        </p:spPr>
        <p:txBody>
          <a:bodyPr/>
          <a:lstStyle/>
          <a:p>
            <a:pPr eaLnBrk="1" hangingPunct="1"/>
            <a:r>
              <a:rPr lang="en-US" altLang="en-US" sz="2000" dirty="0"/>
              <a:t>Stack of Stack Frames</a:t>
            </a:r>
          </a:p>
        </p:txBody>
      </p:sp>
      <p:sp>
        <p:nvSpPr>
          <p:cNvPr id="118790" name="Rectangle 6"/>
          <p:cNvSpPr>
            <a:spLocks noChangeArrowheads="1"/>
          </p:cNvSpPr>
          <p:nvPr/>
        </p:nvSpPr>
        <p:spPr bwMode="auto">
          <a:xfrm>
            <a:off x="6774875" y="3352800"/>
            <a:ext cx="1676400" cy="1752600"/>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8791" name="Text Box 7"/>
          <p:cNvSpPr txBox="1">
            <a:spLocks noChangeArrowheads="1"/>
          </p:cNvSpPr>
          <p:nvPr/>
        </p:nvSpPr>
        <p:spPr bwMode="auto">
          <a:xfrm>
            <a:off x="6851075" y="3352800"/>
            <a:ext cx="1711325"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return to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 = 23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b = 58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other local vars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v[0]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v[1]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return </a:t>
            </a:r>
          </a:p>
        </p:txBody>
      </p:sp>
      <p:sp>
        <p:nvSpPr>
          <p:cNvPr id="4" name="Rectangle 4">
            <a:extLst>
              <a:ext uri="{FF2B5EF4-FFF2-40B4-BE49-F238E27FC236}">
                <a16:creationId xmlns:a16="http://schemas.microsoft.com/office/drawing/2014/main" id="{1D8D813D-5AF3-4B7B-ED57-B275EC199405}"/>
              </a:ext>
            </a:extLst>
          </p:cNvPr>
          <p:cNvSpPr>
            <a:spLocks noChangeArrowheads="1"/>
          </p:cNvSpPr>
          <p:nvPr/>
        </p:nvSpPr>
        <p:spPr bwMode="auto">
          <a:xfrm>
            <a:off x="381000" y="2392362"/>
            <a:ext cx="427232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Machine code for evaluating factor v[1]</a:t>
            </a:r>
            <a:br>
              <a:rPr kumimoji="0" lang="en-US" altLang="en-US" sz="2000" b="0" i="0" u="none" strike="noStrike" kern="1200" cap="none" spc="0" normalizeH="0" baseline="-25000" noProof="0" dirty="0">
                <a:ln>
                  <a:noFill/>
                </a:ln>
                <a:solidFill>
                  <a:srgbClr val="FFFFFF"/>
                </a:solidFill>
                <a:effectLst/>
                <a:uLnTx/>
                <a:uFillTx/>
                <a:latin typeface="Times New Roman" pitchFamily="18" charset="0"/>
                <a:ea typeface="+mn-ea"/>
                <a:cs typeface="Arial" pitchFamily="34" charset="0"/>
              </a:rPr>
            </a:br>
            <a:r>
              <a:rPr kumimoji="0" lang="en-US" altLang="en-US" sz="2000" b="0" i="0" u="none" strike="noStrike" kern="1200" cap="none" spc="0" normalizeH="0" baseline="-25000" noProof="0" dirty="0">
                <a:ln>
                  <a:noFill/>
                </a:ln>
                <a:solidFill>
                  <a:srgbClr val="FFFFFF"/>
                </a:solidFill>
                <a:effectLst/>
                <a:uLnTx/>
                <a:uFillTx/>
                <a:latin typeface="Times New Roman" pitchFamily="18" charset="0"/>
                <a:ea typeface="+mn-ea"/>
                <a:cs typeface="Arial" pitchFamily="34" charset="0"/>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and storing the value in cell 11 </a:t>
            </a:r>
            <a:endParaRPr kumimoji="0" lang="en-US" altLang="en-US" sz="20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endParaRPr>
          </a:p>
        </p:txBody>
      </p:sp>
      <p:sp>
        <p:nvSpPr>
          <p:cNvPr id="5" name="Rectangle 4">
            <a:extLst>
              <a:ext uri="{FF2B5EF4-FFF2-40B4-BE49-F238E27FC236}">
                <a16:creationId xmlns:a16="http://schemas.microsoft.com/office/drawing/2014/main" id="{D1631BF1-1974-2C3D-D633-529E9CD9E96D}"/>
              </a:ext>
            </a:extLst>
          </p:cNvPr>
          <p:cNvSpPr>
            <a:spLocks noChangeArrowheads="1"/>
          </p:cNvSpPr>
          <p:nvPr/>
        </p:nvSpPr>
        <p:spPr bwMode="auto">
          <a:xfrm>
            <a:off x="1066800" y="4572000"/>
            <a:ext cx="3748142" cy="400110"/>
          </a:xfrm>
          <a:prstGeom prst="rect">
            <a:avLst/>
          </a:prstGeom>
          <a:solidFill>
            <a:schemeClr val="accent2"/>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Machine code for evaluating exp </a:t>
            </a:r>
          </a:p>
        </p:txBody>
      </p:sp>
      <p:sp>
        <p:nvSpPr>
          <p:cNvPr id="12" name="Rectangle 4">
            <a:extLst>
              <a:ext uri="{FF2B5EF4-FFF2-40B4-BE49-F238E27FC236}">
                <a16:creationId xmlns:a16="http://schemas.microsoft.com/office/drawing/2014/main" id="{A6C9AC0D-9AC7-262D-5DD0-BB2E8D11F88A}"/>
              </a:ext>
            </a:extLst>
          </p:cNvPr>
          <p:cNvSpPr>
            <a:spLocks noChangeArrowheads="1"/>
          </p:cNvSpPr>
          <p:nvPr/>
        </p:nvSpPr>
        <p:spPr bwMode="auto">
          <a:xfrm>
            <a:off x="609600" y="3200400"/>
            <a:ext cx="5783956" cy="377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Calculate memory address of v[1]</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Start with memory address </a:t>
            </a:r>
            <a:b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of start of current stack frame</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Add on the space between it and v[0]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Add on the value exp to get address of v[exp]</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Assume that this address 385 is stored in variable q</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Load the value in the cell addressed </a:t>
            </a:r>
            <a:b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by the value in variable q (i.e. indirect addressing)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Store in cell 11</a:t>
            </a: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5" name="Rectangle 14">
            <a:extLst>
              <a:ext uri="{FF2B5EF4-FFF2-40B4-BE49-F238E27FC236}">
                <a16:creationId xmlns:a16="http://schemas.microsoft.com/office/drawing/2014/main" id="{4DCCD7D5-1346-757F-7ECA-D02BF054A03E}"/>
              </a:ext>
            </a:extLst>
          </p:cNvPr>
          <p:cNvSpPr/>
          <p:nvPr/>
        </p:nvSpPr>
        <p:spPr bwMode="auto">
          <a:xfrm>
            <a:off x="609600" y="3124200"/>
            <a:ext cx="5791200" cy="3505200"/>
          </a:xfrm>
          <a:prstGeom prst="rect">
            <a:avLst/>
          </a:prstGeom>
          <a:noFill/>
          <a:ln w="25400"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 name="Text Box 7">
            <a:extLst>
              <a:ext uri="{FF2B5EF4-FFF2-40B4-BE49-F238E27FC236}">
                <a16:creationId xmlns:a16="http://schemas.microsoft.com/office/drawing/2014/main" id="{AB7C4BD4-0F85-B83B-AF7E-67418E4D8188}"/>
              </a:ext>
            </a:extLst>
          </p:cNvPr>
          <p:cNvSpPr txBox="1">
            <a:spLocks noChangeArrowheads="1"/>
          </p:cNvSpPr>
          <p:nvPr/>
        </p:nvSpPr>
        <p:spPr bwMode="auto">
          <a:xfrm>
            <a:off x="7239000" y="4585855"/>
            <a:ext cx="4539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8</a:t>
            </a:r>
          </a:p>
        </p:txBody>
      </p:sp>
      <p:sp>
        <p:nvSpPr>
          <p:cNvPr id="19" name="Oval 18">
            <a:extLst>
              <a:ext uri="{FF2B5EF4-FFF2-40B4-BE49-F238E27FC236}">
                <a16:creationId xmlns:a16="http://schemas.microsoft.com/office/drawing/2014/main" id="{B41097C2-4F92-422D-AE30-22BB83DCFE60}"/>
              </a:ext>
            </a:extLst>
          </p:cNvPr>
          <p:cNvSpPr/>
          <p:nvPr/>
        </p:nvSpPr>
        <p:spPr bwMode="auto">
          <a:xfrm>
            <a:off x="1841500" y="1790700"/>
            <a:ext cx="304800" cy="342900"/>
          </a:xfrm>
          <a:prstGeom prst="ellips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2" name="Group 21">
            <a:extLst>
              <a:ext uri="{FF2B5EF4-FFF2-40B4-BE49-F238E27FC236}">
                <a16:creationId xmlns:a16="http://schemas.microsoft.com/office/drawing/2014/main" id="{CDFCB5DA-1DD7-0EA9-3132-5DF874E11AAC}"/>
              </a:ext>
            </a:extLst>
          </p:cNvPr>
          <p:cNvGrpSpPr/>
          <p:nvPr/>
        </p:nvGrpSpPr>
        <p:grpSpPr>
          <a:xfrm>
            <a:off x="2133600" y="666690"/>
            <a:ext cx="1222039" cy="400110"/>
            <a:chOff x="2133600" y="422565"/>
            <a:chExt cx="1222039" cy="400110"/>
          </a:xfrm>
        </p:grpSpPr>
        <p:sp>
          <p:nvSpPr>
            <p:cNvPr id="23" name="Rectangle 4">
              <a:extLst>
                <a:ext uri="{FF2B5EF4-FFF2-40B4-BE49-F238E27FC236}">
                  <a16:creationId xmlns:a16="http://schemas.microsoft.com/office/drawing/2014/main" id="{4F2D5DEB-051E-DD67-640C-B9959A601DA2}"/>
                </a:ext>
              </a:extLst>
            </p:cNvPr>
            <p:cNvSpPr>
              <a:spLocks noChangeArrowheads="1"/>
            </p:cNvSpPr>
            <p:nvPr/>
          </p:nvSpPr>
          <p:spPr bwMode="auto">
            <a:xfrm>
              <a:off x="2438400" y="422565"/>
              <a:ext cx="91723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v[exp] </a:t>
              </a:r>
            </a:p>
          </p:txBody>
        </p:sp>
        <p:pic>
          <p:nvPicPr>
            <p:cNvPr id="24" name="Picture 23">
              <a:extLst>
                <a:ext uri="{FF2B5EF4-FFF2-40B4-BE49-F238E27FC236}">
                  <a16:creationId xmlns:a16="http://schemas.microsoft.com/office/drawing/2014/main" id="{843E79CB-47D2-5A46-5BB5-D73DB9464253}"/>
                </a:ext>
              </a:extLst>
            </p:cNvPr>
            <p:cNvPicPr>
              <a:picLocks noChangeAspect="1"/>
            </p:cNvPicPr>
            <p:nvPr/>
          </p:nvPicPr>
          <p:blipFill>
            <a:blip r:embed="rId3"/>
            <a:stretch>
              <a:fillRect/>
            </a:stretch>
          </p:blipFill>
          <p:spPr>
            <a:xfrm>
              <a:off x="2133600" y="533357"/>
              <a:ext cx="378689" cy="228643"/>
            </a:xfrm>
            <a:prstGeom prst="rect">
              <a:avLst/>
            </a:prstGeom>
          </p:spPr>
        </p:pic>
      </p:grpSp>
      <p:sp>
        <p:nvSpPr>
          <p:cNvPr id="349238" name="Text Box 147">
            <a:extLst>
              <a:ext uri="{FF2B5EF4-FFF2-40B4-BE49-F238E27FC236}">
                <a16:creationId xmlns:a16="http://schemas.microsoft.com/office/drawing/2014/main" id="{5A9714F4-8F4A-6F17-025D-2721EB8D0CEB}"/>
              </a:ext>
            </a:extLst>
          </p:cNvPr>
          <p:cNvSpPr txBox="1">
            <a:spLocks noChangeArrowheads="1"/>
          </p:cNvSpPr>
          <p:nvPr/>
        </p:nvSpPr>
        <p:spPr bwMode="auto">
          <a:xfrm>
            <a:off x="1295400" y="1752600"/>
            <a:ext cx="3886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 v[1]</a:t>
            </a:r>
          </a:p>
        </p:txBody>
      </p:sp>
      <p:cxnSp>
        <p:nvCxnSpPr>
          <p:cNvPr id="25" name="Straight Arrow Connector 24">
            <a:extLst>
              <a:ext uri="{FF2B5EF4-FFF2-40B4-BE49-F238E27FC236}">
                <a16:creationId xmlns:a16="http://schemas.microsoft.com/office/drawing/2014/main" id="{A763BF6F-44A0-0843-31A4-D1FF99062EBC}"/>
              </a:ext>
            </a:extLst>
          </p:cNvPr>
          <p:cNvCxnSpPr>
            <a:cxnSpLocks/>
          </p:cNvCxnSpPr>
          <p:nvPr/>
        </p:nvCxnSpPr>
        <p:spPr bwMode="auto">
          <a:xfrm>
            <a:off x="6489700" y="3517900"/>
            <a:ext cx="193965" cy="0"/>
          </a:xfrm>
          <a:prstGeom prst="straightConnector1">
            <a:avLst/>
          </a:prstGeom>
          <a:noFill/>
          <a:ln w="38100" cap="flat" cmpd="sng" algn="ctr">
            <a:solidFill>
              <a:schemeClr val="accent1"/>
            </a:solidFill>
            <a:prstDash val="solid"/>
            <a:round/>
            <a:headEnd type="none" w="med" len="med"/>
            <a:tailEnd type="triangle"/>
          </a:ln>
          <a:effectLst/>
        </p:spPr>
      </p:cxnSp>
      <p:cxnSp>
        <p:nvCxnSpPr>
          <p:cNvPr id="26" name="Straight Arrow Connector 25">
            <a:extLst>
              <a:ext uri="{FF2B5EF4-FFF2-40B4-BE49-F238E27FC236}">
                <a16:creationId xmlns:a16="http://schemas.microsoft.com/office/drawing/2014/main" id="{F9844898-C7CF-AF84-278C-E64F1E5AB6C0}"/>
              </a:ext>
            </a:extLst>
          </p:cNvPr>
          <p:cNvCxnSpPr>
            <a:cxnSpLocks/>
          </p:cNvCxnSpPr>
          <p:nvPr/>
        </p:nvCxnSpPr>
        <p:spPr bwMode="auto">
          <a:xfrm>
            <a:off x="6502400" y="4775200"/>
            <a:ext cx="193965" cy="0"/>
          </a:xfrm>
          <a:prstGeom prst="straightConnector1">
            <a:avLst/>
          </a:prstGeom>
          <a:noFill/>
          <a:ln w="38100" cap="flat" cmpd="sng" algn="ctr">
            <a:solidFill>
              <a:schemeClr val="accent1"/>
            </a:solidFill>
            <a:prstDash val="solid"/>
            <a:round/>
            <a:headEnd type="none" w="med" len="med"/>
            <a:tailEnd type="triangle"/>
          </a:ln>
          <a:effectLst/>
        </p:spPr>
      </p:cxnSp>
      <p:sp>
        <p:nvSpPr>
          <p:cNvPr id="27" name="Left Brace 26">
            <a:extLst>
              <a:ext uri="{FF2B5EF4-FFF2-40B4-BE49-F238E27FC236}">
                <a16:creationId xmlns:a16="http://schemas.microsoft.com/office/drawing/2014/main" id="{32D0A718-B44F-D4B6-D93A-63A45C2BAC24}"/>
              </a:ext>
            </a:extLst>
          </p:cNvPr>
          <p:cNvSpPr/>
          <p:nvPr/>
        </p:nvSpPr>
        <p:spPr bwMode="auto">
          <a:xfrm>
            <a:off x="6553200" y="3505200"/>
            <a:ext cx="228600" cy="990600"/>
          </a:xfrm>
          <a:prstGeom prst="leftBrac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 name="Left Brace 27">
            <a:extLst>
              <a:ext uri="{FF2B5EF4-FFF2-40B4-BE49-F238E27FC236}">
                <a16:creationId xmlns:a16="http://schemas.microsoft.com/office/drawing/2014/main" id="{0F1EEA39-4164-8694-6003-AF85BADE2BAA}"/>
              </a:ext>
            </a:extLst>
          </p:cNvPr>
          <p:cNvSpPr/>
          <p:nvPr/>
        </p:nvSpPr>
        <p:spPr bwMode="auto">
          <a:xfrm>
            <a:off x="6540500" y="4495800"/>
            <a:ext cx="241300" cy="304800"/>
          </a:xfrm>
          <a:prstGeom prst="leftBrac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 name="Text Box 7">
            <a:extLst>
              <a:ext uri="{FF2B5EF4-FFF2-40B4-BE49-F238E27FC236}">
                <a16:creationId xmlns:a16="http://schemas.microsoft.com/office/drawing/2014/main" id="{368B7F0F-FB21-F6F9-283D-30FF52A32A6B}"/>
              </a:ext>
            </a:extLst>
          </p:cNvPr>
          <p:cNvSpPr txBox="1">
            <a:spLocks noChangeArrowheads="1"/>
          </p:cNvSpPr>
          <p:nvPr/>
        </p:nvSpPr>
        <p:spPr bwMode="auto">
          <a:xfrm>
            <a:off x="6096000" y="4610100"/>
            <a:ext cx="49244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385</a:t>
            </a:r>
          </a:p>
        </p:txBody>
      </p:sp>
      <p:sp>
        <p:nvSpPr>
          <p:cNvPr id="30" name="Oval 29">
            <a:extLst>
              <a:ext uri="{FF2B5EF4-FFF2-40B4-BE49-F238E27FC236}">
                <a16:creationId xmlns:a16="http://schemas.microsoft.com/office/drawing/2014/main" id="{40BA38A3-7B43-EE2B-A8A4-D019C68D2629}"/>
              </a:ext>
            </a:extLst>
          </p:cNvPr>
          <p:cNvSpPr/>
          <p:nvPr/>
        </p:nvSpPr>
        <p:spPr bwMode="auto">
          <a:xfrm>
            <a:off x="7391400" y="4572000"/>
            <a:ext cx="304800" cy="342900"/>
          </a:xfrm>
          <a:prstGeom prst="ellips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18" name="Oval 349217">
            <a:extLst>
              <a:ext uri="{FF2B5EF4-FFF2-40B4-BE49-F238E27FC236}">
                <a16:creationId xmlns:a16="http://schemas.microsoft.com/office/drawing/2014/main" id="{85F7F118-471C-2BA7-AC13-99CD4CBD34DE}"/>
              </a:ext>
            </a:extLst>
          </p:cNvPr>
          <p:cNvSpPr/>
          <p:nvPr/>
        </p:nvSpPr>
        <p:spPr bwMode="auto">
          <a:xfrm>
            <a:off x="3048000" y="2730500"/>
            <a:ext cx="762000" cy="342900"/>
          </a:xfrm>
          <a:prstGeom prst="ellips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0" name="Text Box 7">
            <a:extLst>
              <a:ext uri="{FF2B5EF4-FFF2-40B4-BE49-F238E27FC236}">
                <a16:creationId xmlns:a16="http://schemas.microsoft.com/office/drawing/2014/main" id="{FB967218-4215-1717-9D73-1B1F8AE8C257}"/>
              </a:ext>
            </a:extLst>
          </p:cNvPr>
          <p:cNvSpPr txBox="1">
            <a:spLocks noChangeArrowheads="1"/>
          </p:cNvSpPr>
          <p:nvPr/>
        </p:nvSpPr>
        <p:spPr bwMode="auto">
          <a:xfrm>
            <a:off x="6692900" y="990600"/>
            <a:ext cx="71045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q=385</a:t>
            </a:r>
          </a:p>
        </p:txBody>
      </p:sp>
      <p:sp>
        <p:nvSpPr>
          <p:cNvPr id="349221" name="Rectangle 4">
            <a:extLst>
              <a:ext uri="{FF2B5EF4-FFF2-40B4-BE49-F238E27FC236}">
                <a16:creationId xmlns:a16="http://schemas.microsoft.com/office/drawing/2014/main" id="{D6A95DDC-6B7C-6EA0-1282-F5C3AF3DEB8C}"/>
              </a:ext>
            </a:extLst>
          </p:cNvPr>
          <p:cNvSpPr>
            <a:spLocks noChangeArrowheads="1"/>
          </p:cNvSpPr>
          <p:nvPr/>
        </p:nvSpPr>
        <p:spPr bwMode="auto">
          <a:xfrm>
            <a:off x="6477000" y="5257800"/>
            <a:ext cx="266700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Oops. My machine code language did not have indirect addressing so I faked it.</a:t>
            </a:r>
          </a:p>
        </p:txBody>
      </p:sp>
      <p:cxnSp>
        <p:nvCxnSpPr>
          <p:cNvPr id="349223" name="Straight Connector 349222">
            <a:extLst>
              <a:ext uri="{FF2B5EF4-FFF2-40B4-BE49-F238E27FC236}">
                <a16:creationId xmlns:a16="http://schemas.microsoft.com/office/drawing/2014/main" id="{821D657C-F27B-1894-D371-A5ECBE6A464E}"/>
              </a:ext>
            </a:extLst>
          </p:cNvPr>
          <p:cNvCxnSpPr/>
          <p:nvPr/>
        </p:nvCxnSpPr>
        <p:spPr bwMode="auto">
          <a:xfrm flipV="1">
            <a:off x="3962400" y="6096000"/>
            <a:ext cx="1828800" cy="152400"/>
          </a:xfrm>
          <a:prstGeom prst="line">
            <a:avLst/>
          </a:prstGeom>
          <a:noFill/>
          <a:ln w="25400" cap="flat" cmpd="sng" algn="ctr">
            <a:solidFill>
              <a:srgbClr val="FF0000"/>
            </a:solidFill>
            <a:prstDash val="solid"/>
            <a:round/>
            <a:headEnd type="none" w="med" len="med"/>
            <a:tailEnd type="none" w="med" len="med"/>
          </a:ln>
          <a:effectLst/>
        </p:spPr>
      </p:cxnSp>
      <p:grpSp>
        <p:nvGrpSpPr>
          <p:cNvPr id="349226" name="Group 349225">
            <a:extLst>
              <a:ext uri="{FF2B5EF4-FFF2-40B4-BE49-F238E27FC236}">
                <a16:creationId xmlns:a16="http://schemas.microsoft.com/office/drawing/2014/main" id="{68A17D43-A172-CF3D-1D88-118B96857CCA}"/>
              </a:ext>
            </a:extLst>
          </p:cNvPr>
          <p:cNvGrpSpPr/>
          <p:nvPr/>
        </p:nvGrpSpPr>
        <p:grpSpPr>
          <a:xfrm>
            <a:off x="6299200" y="939800"/>
            <a:ext cx="990600" cy="444500"/>
            <a:chOff x="6311900" y="939800"/>
            <a:chExt cx="990600" cy="444500"/>
          </a:xfrm>
        </p:grpSpPr>
        <p:sp>
          <p:nvSpPr>
            <p:cNvPr id="349225" name="Rectangle 349224">
              <a:extLst>
                <a:ext uri="{FF2B5EF4-FFF2-40B4-BE49-F238E27FC236}">
                  <a16:creationId xmlns:a16="http://schemas.microsoft.com/office/drawing/2014/main" id="{12A9849C-407C-CFCD-8A55-923E094742DC}"/>
                </a:ext>
              </a:extLst>
            </p:cNvPr>
            <p:cNvSpPr/>
            <p:nvPr/>
          </p:nvSpPr>
          <p:spPr bwMode="auto">
            <a:xfrm>
              <a:off x="6705600" y="1079500"/>
              <a:ext cx="304800" cy="304800"/>
            </a:xfrm>
            <a:prstGeom prst="rect">
              <a:avLst/>
            </a:prstGeom>
            <a:solidFill>
              <a:srgbClr val="000066"/>
            </a:solidFill>
            <a:ln w="254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4" name="Rectangle 4">
              <a:extLst>
                <a:ext uri="{FF2B5EF4-FFF2-40B4-BE49-F238E27FC236}">
                  <a16:creationId xmlns:a16="http://schemas.microsoft.com/office/drawing/2014/main" id="{884C3711-7067-9EC1-3CBB-ACEBA0E9F0AE}"/>
                </a:ext>
              </a:extLst>
            </p:cNvPr>
            <p:cNvSpPr>
              <a:spLocks noChangeArrowheads="1"/>
            </p:cNvSpPr>
            <p:nvPr/>
          </p:nvSpPr>
          <p:spPr bwMode="auto">
            <a:xfrm>
              <a:off x="6311900" y="939800"/>
              <a:ext cx="990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Load</a:t>
              </a:r>
            </a:p>
          </p:txBody>
        </p:sp>
      </p:grpSp>
      <p:grpSp>
        <p:nvGrpSpPr>
          <p:cNvPr id="349233" name="Group 349232">
            <a:extLst>
              <a:ext uri="{FF2B5EF4-FFF2-40B4-BE49-F238E27FC236}">
                <a16:creationId xmlns:a16="http://schemas.microsoft.com/office/drawing/2014/main" id="{F2256502-EF08-8A59-AF5F-26057DC9FFE6}"/>
              </a:ext>
            </a:extLst>
          </p:cNvPr>
          <p:cNvGrpSpPr/>
          <p:nvPr/>
        </p:nvGrpSpPr>
        <p:grpSpPr>
          <a:xfrm>
            <a:off x="4267200" y="1219200"/>
            <a:ext cx="2667000" cy="784086"/>
            <a:chOff x="4267200" y="1219200"/>
            <a:chExt cx="2667000" cy="784086"/>
          </a:xfrm>
        </p:grpSpPr>
        <p:sp>
          <p:nvSpPr>
            <p:cNvPr id="349227" name="Rectangle 4">
              <a:extLst>
                <a:ext uri="{FF2B5EF4-FFF2-40B4-BE49-F238E27FC236}">
                  <a16:creationId xmlns:a16="http://schemas.microsoft.com/office/drawing/2014/main" id="{BBAFCBE0-44DE-257A-5EB7-A252A505AD0C}"/>
                </a:ext>
              </a:extLst>
            </p:cNvPr>
            <p:cNvSpPr>
              <a:spLocks noChangeArrowheads="1"/>
            </p:cNvSpPr>
            <p:nvPr/>
          </p:nvSpPr>
          <p:spPr bwMode="auto">
            <a:xfrm>
              <a:off x="4267200" y="1295400"/>
              <a:ext cx="2667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Execute this “data”</a:t>
              </a:r>
              <a:b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as “code”</a:t>
              </a:r>
            </a:p>
          </p:txBody>
        </p:sp>
        <p:cxnSp>
          <p:nvCxnSpPr>
            <p:cNvPr id="349228" name="Straight Arrow Connector 349227">
              <a:extLst>
                <a:ext uri="{FF2B5EF4-FFF2-40B4-BE49-F238E27FC236}">
                  <a16:creationId xmlns:a16="http://schemas.microsoft.com/office/drawing/2014/main" id="{F17F9448-2B47-5188-5683-FFBFABE00299}"/>
                </a:ext>
              </a:extLst>
            </p:cNvPr>
            <p:cNvCxnSpPr>
              <a:cxnSpLocks/>
            </p:cNvCxnSpPr>
            <p:nvPr/>
          </p:nvCxnSpPr>
          <p:spPr bwMode="auto">
            <a:xfrm flipV="1">
              <a:off x="6248400" y="1219200"/>
              <a:ext cx="228600" cy="228600"/>
            </a:xfrm>
            <a:prstGeom prst="straightConnector1">
              <a:avLst/>
            </a:prstGeom>
            <a:noFill/>
            <a:ln w="38100" cap="flat" cmpd="sng" algn="ctr">
              <a:solidFill>
                <a:schemeClr val="accent1"/>
              </a:solidFill>
              <a:prstDash val="solid"/>
              <a:round/>
              <a:headEnd type="none" w="med" len="med"/>
              <a:tailEnd type="triangle"/>
            </a:ln>
            <a:effectLst/>
          </p:spPr>
        </p:cxnSp>
      </p:grpSp>
      <p:sp>
        <p:nvSpPr>
          <p:cNvPr id="349235" name="Oval 349234">
            <a:extLst>
              <a:ext uri="{FF2B5EF4-FFF2-40B4-BE49-F238E27FC236}">
                <a16:creationId xmlns:a16="http://schemas.microsoft.com/office/drawing/2014/main" id="{F177A5E4-21F4-4AA8-1671-2DC9436E8BB9}"/>
              </a:ext>
            </a:extLst>
          </p:cNvPr>
          <p:cNvSpPr/>
          <p:nvPr/>
        </p:nvSpPr>
        <p:spPr bwMode="auto">
          <a:xfrm>
            <a:off x="6629400" y="990600"/>
            <a:ext cx="914400" cy="342900"/>
          </a:xfrm>
          <a:prstGeom prst="ellipse">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2926200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49238"/>
                                        </p:tgtEl>
                                        <p:attrNameLst>
                                          <p:attrName>style.visibility</p:attrName>
                                        </p:attrNameLst>
                                      </p:cBhvr>
                                      <p:to>
                                        <p:strVal val="visible"/>
                                      </p:to>
                                    </p:set>
                                    <p:anim calcmode="lin" valueType="num">
                                      <p:cBhvr additive="base">
                                        <p:cTn id="11" dur="500" fill="hold"/>
                                        <p:tgtEl>
                                          <p:spTgt spid="349238"/>
                                        </p:tgtEl>
                                        <p:attrNameLst>
                                          <p:attrName>ppt_x</p:attrName>
                                        </p:attrNameLst>
                                      </p:cBhvr>
                                      <p:tavLst>
                                        <p:tav tm="0">
                                          <p:val>
                                            <p:strVal val="#ppt_x"/>
                                          </p:val>
                                        </p:tav>
                                        <p:tav tm="100000">
                                          <p:val>
                                            <p:strVal val="#ppt_x"/>
                                          </p:val>
                                        </p:tav>
                                      </p:tavLst>
                                    </p:anim>
                                    <p:anim calcmode="lin" valueType="num">
                                      <p:cBhvr additive="base">
                                        <p:cTn id="12" dur="500" fill="hold"/>
                                        <p:tgtEl>
                                          <p:spTgt spid="34923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ppt_x"/>
                                          </p:val>
                                        </p:tav>
                                        <p:tav tm="100000">
                                          <p:val>
                                            <p:strVal val="#ppt_x"/>
                                          </p:val>
                                        </p:tav>
                                      </p:tavLst>
                                    </p:anim>
                                    <p:anim calcmode="lin" valueType="num">
                                      <p:cBhvr additive="base">
                                        <p:cTn id="2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2">
                                            <p:txEl>
                                              <p:pRg st="0" end="0"/>
                                            </p:txEl>
                                          </p:spTgt>
                                        </p:tgtEl>
                                        <p:attrNameLst>
                                          <p:attrName>style.visibility</p:attrName>
                                        </p:attrNameLst>
                                      </p:cBhvr>
                                      <p:to>
                                        <p:strVal val="visible"/>
                                      </p:to>
                                    </p:set>
                                    <p:anim calcmode="lin" valueType="num">
                                      <p:cBhvr additive="base">
                                        <p:cTn id="2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500" fill="hold"/>
                                        <p:tgtEl>
                                          <p:spTgt spid="26"/>
                                        </p:tgtEl>
                                        <p:attrNameLst>
                                          <p:attrName>ppt_x</p:attrName>
                                        </p:attrNameLst>
                                      </p:cBhvr>
                                      <p:tavLst>
                                        <p:tav tm="0">
                                          <p:val>
                                            <p:strVal val="#ppt_x"/>
                                          </p:val>
                                        </p:tav>
                                        <p:tav tm="100000">
                                          <p:val>
                                            <p:strVal val="#ppt_x"/>
                                          </p:val>
                                        </p:tav>
                                      </p:tavLst>
                                    </p:anim>
                                    <p:anim calcmode="lin" valueType="num">
                                      <p:cBhvr additive="base">
                                        <p:cTn id="3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2">
                                            <p:txEl>
                                              <p:pRg st="1" end="1"/>
                                            </p:txEl>
                                          </p:spTgt>
                                        </p:tgtEl>
                                        <p:attrNameLst>
                                          <p:attrName>style.visibility</p:attrName>
                                        </p:attrNameLst>
                                      </p:cBhvr>
                                      <p:to>
                                        <p:strVal val="visible"/>
                                      </p:to>
                                    </p:set>
                                    <p:anim calcmode="lin" valueType="num">
                                      <p:cBhvr additive="base">
                                        <p:cTn id="37"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2">
                                            <p:txEl>
                                              <p:pRg st="1" end="1"/>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cBhvr additive="base">
                                        <p:cTn id="41" dur="500" fill="hold"/>
                                        <p:tgtEl>
                                          <p:spTgt spid="25"/>
                                        </p:tgtEl>
                                        <p:attrNameLst>
                                          <p:attrName>ppt_x</p:attrName>
                                        </p:attrNameLst>
                                      </p:cBhvr>
                                      <p:tavLst>
                                        <p:tav tm="0">
                                          <p:val>
                                            <p:strVal val="#ppt_x"/>
                                          </p:val>
                                        </p:tav>
                                        <p:tav tm="100000">
                                          <p:val>
                                            <p:strVal val="#ppt_x"/>
                                          </p:val>
                                        </p:tav>
                                      </p:tavLst>
                                    </p:anim>
                                    <p:anim calcmode="lin" valueType="num">
                                      <p:cBhvr additive="base">
                                        <p:cTn id="4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2">
                                            <p:txEl>
                                              <p:pRg st="2" end="2"/>
                                            </p:txEl>
                                          </p:spTgt>
                                        </p:tgtEl>
                                        <p:attrNameLst>
                                          <p:attrName>style.visibility</p:attrName>
                                        </p:attrNameLst>
                                      </p:cBhvr>
                                      <p:to>
                                        <p:strVal val="visible"/>
                                      </p:to>
                                    </p:set>
                                    <p:anim calcmode="lin" valueType="num">
                                      <p:cBhvr additive="base">
                                        <p:cTn id="47"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2">
                                            <p:txEl>
                                              <p:pRg st="2" end="2"/>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500" fill="hold"/>
                                        <p:tgtEl>
                                          <p:spTgt spid="27"/>
                                        </p:tgtEl>
                                        <p:attrNameLst>
                                          <p:attrName>ppt_x</p:attrName>
                                        </p:attrNameLst>
                                      </p:cBhvr>
                                      <p:tavLst>
                                        <p:tav tm="0">
                                          <p:val>
                                            <p:strVal val="#ppt_x"/>
                                          </p:val>
                                        </p:tav>
                                        <p:tav tm="100000">
                                          <p:val>
                                            <p:strVal val="#ppt_x"/>
                                          </p:val>
                                        </p:tav>
                                      </p:tavLst>
                                    </p:anim>
                                    <p:anim calcmode="lin" valueType="num">
                                      <p:cBhvr additive="base">
                                        <p:cTn id="52" dur="500" fill="hold"/>
                                        <p:tgtEl>
                                          <p:spTgt spid="27"/>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2">
                                            <p:txEl>
                                              <p:pRg st="3" end="3"/>
                                            </p:txEl>
                                          </p:spTgt>
                                        </p:tgtEl>
                                        <p:attrNameLst>
                                          <p:attrName>style.visibility</p:attrName>
                                        </p:attrNameLst>
                                      </p:cBhvr>
                                      <p:to>
                                        <p:strVal val="visible"/>
                                      </p:to>
                                    </p:set>
                                    <p:anim calcmode="lin" valueType="num">
                                      <p:cBhvr additive="base">
                                        <p:cTn id="55"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2">
                                            <p:txEl>
                                              <p:pRg st="4" end="4"/>
                                            </p:txEl>
                                          </p:spTgt>
                                        </p:tgtEl>
                                        <p:attrNameLst>
                                          <p:attrName>style.visibility</p:attrName>
                                        </p:attrNameLst>
                                      </p:cBhvr>
                                      <p:to>
                                        <p:strVal val="visible"/>
                                      </p:to>
                                    </p:set>
                                    <p:anim calcmode="lin" valueType="num">
                                      <p:cBhvr additive="base">
                                        <p:cTn id="61"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2">
                                            <p:txEl>
                                              <p:pRg st="4" end="4"/>
                                            </p:txEl>
                                          </p:spTgt>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ppt_x"/>
                                          </p:val>
                                        </p:tav>
                                        <p:tav tm="100000">
                                          <p:val>
                                            <p:strVal val="#ppt_x"/>
                                          </p:val>
                                        </p:tav>
                                      </p:tavLst>
                                    </p:anim>
                                    <p:anim calcmode="lin" valueType="num">
                                      <p:cBhvr additive="base">
                                        <p:cTn id="66" dur="500" fill="hold"/>
                                        <p:tgtEl>
                                          <p:spTgt spid="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 calcmode="lin" valueType="num">
                                      <p:cBhvr additive="base">
                                        <p:cTn id="69" dur="500" fill="hold"/>
                                        <p:tgtEl>
                                          <p:spTgt spid="19"/>
                                        </p:tgtEl>
                                        <p:attrNameLst>
                                          <p:attrName>ppt_x</p:attrName>
                                        </p:attrNameLst>
                                      </p:cBhvr>
                                      <p:tavLst>
                                        <p:tav tm="0">
                                          <p:val>
                                            <p:strVal val="#ppt_x"/>
                                          </p:val>
                                        </p:tav>
                                        <p:tav tm="100000">
                                          <p:val>
                                            <p:strVal val="#ppt_x"/>
                                          </p:val>
                                        </p:tav>
                                      </p:tavLst>
                                    </p:anim>
                                    <p:anim calcmode="lin" valueType="num">
                                      <p:cBhvr additive="base">
                                        <p:cTn id="70" dur="500" fill="hold"/>
                                        <p:tgtEl>
                                          <p:spTgt spid="19"/>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2">
                                            <p:txEl>
                                              <p:pRg st="5" end="5"/>
                                            </p:txEl>
                                          </p:spTgt>
                                        </p:tgtEl>
                                        <p:attrNameLst>
                                          <p:attrName>style.visibility</p:attrName>
                                        </p:attrNameLst>
                                      </p:cBhvr>
                                      <p:to>
                                        <p:strVal val="visible"/>
                                      </p:to>
                                    </p:set>
                                    <p:anim calcmode="lin" valueType="num">
                                      <p:cBhvr additive="base">
                                        <p:cTn id="73"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2">
                                            <p:txEl>
                                              <p:pRg st="6" end="6"/>
                                            </p:txEl>
                                          </p:spTgt>
                                        </p:tgtEl>
                                        <p:attrNameLst>
                                          <p:attrName>style.visibility</p:attrName>
                                        </p:attrNameLst>
                                      </p:cBhvr>
                                      <p:to>
                                        <p:strVal val="visible"/>
                                      </p:to>
                                    </p:set>
                                    <p:anim calcmode="lin" valueType="num">
                                      <p:cBhvr additive="base">
                                        <p:cTn id="79"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12">
                                            <p:txEl>
                                              <p:pRg st="6" end="6"/>
                                            </p:txEl>
                                          </p:spTgt>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 calcmode="lin" valueType="num">
                                      <p:cBhvr additive="base">
                                        <p:cTn id="83" dur="500" fill="hold"/>
                                        <p:tgtEl>
                                          <p:spTgt spid="28"/>
                                        </p:tgtEl>
                                        <p:attrNameLst>
                                          <p:attrName>ppt_x</p:attrName>
                                        </p:attrNameLst>
                                      </p:cBhvr>
                                      <p:tavLst>
                                        <p:tav tm="0">
                                          <p:val>
                                            <p:strVal val="#ppt_x"/>
                                          </p:val>
                                        </p:tav>
                                        <p:tav tm="100000">
                                          <p:val>
                                            <p:strVal val="#ppt_x"/>
                                          </p:val>
                                        </p:tav>
                                      </p:tavLst>
                                    </p:anim>
                                    <p:anim calcmode="lin" valueType="num">
                                      <p:cBhvr additive="base">
                                        <p:cTn id="8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12">
                                            <p:txEl>
                                              <p:pRg st="7" end="7"/>
                                            </p:txEl>
                                          </p:spTgt>
                                        </p:tgtEl>
                                        <p:attrNameLst>
                                          <p:attrName>style.visibility</p:attrName>
                                        </p:attrNameLst>
                                      </p:cBhvr>
                                      <p:to>
                                        <p:strVal val="visible"/>
                                      </p:to>
                                    </p:set>
                                    <p:anim calcmode="lin" valueType="num">
                                      <p:cBhvr additive="base">
                                        <p:cTn id="89" dur="500" fill="hold"/>
                                        <p:tgtEl>
                                          <p:spTgt spid="12">
                                            <p:txEl>
                                              <p:pRg st="7" end="7"/>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12">
                                            <p:txEl>
                                              <p:pRg st="7" end="7"/>
                                            </p:txEl>
                                          </p:spTgt>
                                        </p:tgtEl>
                                        <p:attrNameLst>
                                          <p:attrName>ppt_y</p:attrName>
                                        </p:attrNameLst>
                                      </p:cBhvr>
                                      <p:tavLst>
                                        <p:tav tm="0">
                                          <p:val>
                                            <p:strVal val="1+#ppt_h/2"/>
                                          </p:val>
                                        </p:tav>
                                        <p:tav tm="100000">
                                          <p:val>
                                            <p:strVal val="#ppt_y"/>
                                          </p:val>
                                        </p:tav>
                                      </p:tavLst>
                                    </p:anim>
                                  </p:childTnLst>
                                </p:cTn>
                              </p:par>
                              <p:par>
                                <p:cTn id="91" presetID="8" presetClass="emph" presetSubtype="0" fill="hold" nodeType="withEffect">
                                  <p:stCondLst>
                                    <p:cond delay="0"/>
                                  </p:stCondLst>
                                  <p:childTnLst>
                                    <p:animRot by="21600000">
                                      <p:cBhvr>
                                        <p:cTn id="92" dur="700" fill="hold"/>
                                        <p:tgtEl>
                                          <p:spTgt spid="26"/>
                                        </p:tgtEl>
                                        <p:attrNameLst>
                                          <p:attrName>r</p:attrName>
                                        </p:attrNameLst>
                                      </p:cBhvr>
                                    </p:animRot>
                                  </p:childTnLst>
                                </p:cTn>
                              </p:par>
                              <p:par>
                                <p:cTn id="93" presetID="1" presetClass="exit" presetSubtype="0" fill="hold" grpId="1" nodeType="withEffect">
                                  <p:stCondLst>
                                    <p:cond delay="0"/>
                                  </p:stCondLst>
                                  <p:childTnLst>
                                    <p:set>
                                      <p:cBhvr>
                                        <p:cTn id="94" dur="1" fill="hold">
                                          <p:stCondLst>
                                            <p:cond delay="0"/>
                                          </p:stCondLst>
                                        </p:cTn>
                                        <p:tgtEl>
                                          <p:spTgt spid="19"/>
                                        </p:tgtEl>
                                        <p:attrNameLst>
                                          <p:attrName>style.visibility</p:attrName>
                                        </p:attrNameLst>
                                      </p:cBhvr>
                                      <p:to>
                                        <p:strVal val="hidden"/>
                                      </p:to>
                                    </p:set>
                                  </p:childTnLst>
                                </p:cTn>
                              </p:par>
                              <p:par>
                                <p:cTn id="95" presetID="2" presetClass="entr" presetSubtype="4" fill="hold" grpId="0" nodeType="withEffect">
                                  <p:stCondLst>
                                    <p:cond delay="0"/>
                                  </p:stCondLst>
                                  <p:childTnLst>
                                    <p:set>
                                      <p:cBhvr>
                                        <p:cTn id="96" dur="1" fill="hold">
                                          <p:stCondLst>
                                            <p:cond delay="0"/>
                                          </p:stCondLst>
                                        </p:cTn>
                                        <p:tgtEl>
                                          <p:spTgt spid="29"/>
                                        </p:tgtEl>
                                        <p:attrNameLst>
                                          <p:attrName>style.visibility</p:attrName>
                                        </p:attrNameLst>
                                      </p:cBhvr>
                                      <p:to>
                                        <p:strVal val="visible"/>
                                      </p:to>
                                    </p:set>
                                    <p:anim calcmode="lin" valueType="num">
                                      <p:cBhvr additive="base">
                                        <p:cTn id="97" dur="500" fill="hold"/>
                                        <p:tgtEl>
                                          <p:spTgt spid="29"/>
                                        </p:tgtEl>
                                        <p:attrNameLst>
                                          <p:attrName>ppt_x</p:attrName>
                                        </p:attrNameLst>
                                      </p:cBhvr>
                                      <p:tavLst>
                                        <p:tav tm="0">
                                          <p:val>
                                            <p:strVal val="#ppt_x"/>
                                          </p:val>
                                        </p:tav>
                                        <p:tav tm="100000">
                                          <p:val>
                                            <p:strVal val="#ppt_x"/>
                                          </p:val>
                                        </p:tav>
                                      </p:tavLst>
                                    </p:anim>
                                    <p:anim calcmode="lin" valueType="num">
                                      <p:cBhvr additive="base">
                                        <p:cTn id="98" dur="500" fill="hold"/>
                                        <p:tgtEl>
                                          <p:spTgt spid="29"/>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349220"/>
                                        </p:tgtEl>
                                        <p:attrNameLst>
                                          <p:attrName>style.visibility</p:attrName>
                                        </p:attrNameLst>
                                      </p:cBhvr>
                                      <p:to>
                                        <p:strVal val="visible"/>
                                      </p:to>
                                    </p:set>
                                    <p:anim calcmode="lin" valueType="num">
                                      <p:cBhvr additive="base">
                                        <p:cTn id="101" dur="500" fill="hold"/>
                                        <p:tgtEl>
                                          <p:spTgt spid="349220"/>
                                        </p:tgtEl>
                                        <p:attrNameLst>
                                          <p:attrName>ppt_x</p:attrName>
                                        </p:attrNameLst>
                                      </p:cBhvr>
                                      <p:tavLst>
                                        <p:tav tm="0">
                                          <p:val>
                                            <p:strVal val="#ppt_x"/>
                                          </p:val>
                                        </p:tav>
                                        <p:tav tm="100000">
                                          <p:val>
                                            <p:strVal val="#ppt_x"/>
                                          </p:val>
                                        </p:tav>
                                      </p:tavLst>
                                    </p:anim>
                                    <p:anim calcmode="lin" valueType="num">
                                      <p:cBhvr additive="base">
                                        <p:cTn id="102" dur="500" fill="hold"/>
                                        <p:tgtEl>
                                          <p:spTgt spid="349220"/>
                                        </p:tgtEl>
                                        <p:attrNameLst>
                                          <p:attrName>ppt_y</p:attrName>
                                        </p:attrNameLst>
                                      </p:cBhvr>
                                      <p:tavLst>
                                        <p:tav tm="0">
                                          <p:val>
                                            <p:strVal val="1+#ppt_h/2"/>
                                          </p:val>
                                        </p:tav>
                                        <p:tav tm="100000">
                                          <p:val>
                                            <p:strVal val="#ppt_y"/>
                                          </p:val>
                                        </p:tav>
                                      </p:tavLst>
                                    </p:anim>
                                  </p:childTnLst>
                                </p:cTn>
                              </p:par>
                              <p:par>
                                <p:cTn id="103" presetID="1" presetClass="exit" presetSubtype="0" fill="hold" nodeType="withEffect">
                                  <p:stCondLst>
                                    <p:cond delay="0"/>
                                  </p:stCondLst>
                                  <p:childTnLst>
                                    <p:set>
                                      <p:cBhvr>
                                        <p:cTn id="104" dur="1" fill="hold">
                                          <p:stCondLst>
                                            <p:cond delay="0"/>
                                          </p:stCondLst>
                                        </p:cTn>
                                        <p:tgtEl>
                                          <p:spTgt spid="25"/>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27"/>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28"/>
                                        </p:tgtEl>
                                        <p:attrNameLst>
                                          <p:attrName>style.visibility</p:attrName>
                                        </p:attrNameLst>
                                      </p:cBhvr>
                                      <p:to>
                                        <p:strVal val="hidden"/>
                                      </p:to>
                                    </p:set>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nodeType="clickEffect">
                                  <p:stCondLst>
                                    <p:cond delay="0"/>
                                  </p:stCondLst>
                                  <p:childTnLst>
                                    <p:set>
                                      <p:cBhvr>
                                        <p:cTn id="112" dur="1" fill="hold">
                                          <p:stCondLst>
                                            <p:cond delay="0"/>
                                          </p:stCondLst>
                                        </p:cTn>
                                        <p:tgtEl>
                                          <p:spTgt spid="12">
                                            <p:txEl>
                                              <p:pRg st="8" end="8"/>
                                            </p:txEl>
                                          </p:spTgt>
                                        </p:tgtEl>
                                        <p:attrNameLst>
                                          <p:attrName>style.visibility</p:attrName>
                                        </p:attrNameLst>
                                      </p:cBhvr>
                                      <p:to>
                                        <p:strVal val="visible"/>
                                      </p:to>
                                    </p:set>
                                    <p:anim calcmode="lin" valueType="num">
                                      <p:cBhvr additive="base">
                                        <p:cTn id="113" dur="500" fill="hold"/>
                                        <p:tgtEl>
                                          <p:spTgt spid="12">
                                            <p:txEl>
                                              <p:pRg st="8" end="8"/>
                                            </p:txEl>
                                          </p:spTgt>
                                        </p:tgtEl>
                                        <p:attrNameLst>
                                          <p:attrName>ppt_x</p:attrName>
                                        </p:attrNameLst>
                                      </p:cBhvr>
                                      <p:tavLst>
                                        <p:tav tm="0">
                                          <p:val>
                                            <p:strVal val="#ppt_x"/>
                                          </p:val>
                                        </p:tav>
                                        <p:tav tm="100000">
                                          <p:val>
                                            <p:strVal val="#ppt_x"/>
                                          </p:val>
                                        </p:tav>
                                      </p:tavLst>
                                    </p:anim>
                                    <p:anim calcmode="lin" valueType="num">
                                      <p:cBhvr additive="base">
                                        <p:cTn id="114" dur="500" fill="hold"/>
                                        <p:tgtEl>
                                          <p:spTgt spid="12">
                                            <p:txEl>
                                              <p:pRg st="8" end="8"/>
                                            </p:txEl>
                                          </p:spTgt>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30"/>
                                        </p:tgtEl>
                                        <p:attrNameLst>
                                          <p:attrName>style.visibility</p:attrName>
                                        </p:attrNameLst>
                                      </p:cBhvr>
                                      <p:to>
                                        <p:strVal val="visible"/>
                                      </p:to>
                                    </p:set>
                                    <p:anim calcmode="lin" valueType="num">
                                      <p:cBhvr additive="base">
                                        <p:cTn id="117" dur="500" fill="hold"/>
                                        <p:tgtEl>
                                          <p:spTgt spid="30"/>
                                        </p:tgtEl>
                                        <p:attrNameLst>
                                          <p:attrName>ppt_x</p:attrName>
                                        </p:attrNameLst>
                                      </p:cBhvr>
                                      <p:tavLst>
                                        <p:tav tm="0">
                                          <p:val>
                                            <p:strVal val="#ppt_x"/>
                                          </p:val>
                                        </p:tav>
                                        <p:tav tm="100000">
                                          <p:val>
                                            <p:strVal val="#ppt_x"/>
                                          </p:val>
                                        </p:tav>
                                      </p:tavLst>
                                    </p:anim>
                                    <p:anim calcmode="lin" valueType="num">
                                      <p:cBhvr additive="base">
                                        <p:cTn id="118" dur="500" fill="hold"/>
                                        <p:tgtEl>
                                          <p:spTgt spid="30"/>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349235"/>
                                        </p:tgtEl>
                                        <p:attrNameLst>
                                          <p:attrName>style.visibility</p:attrName>
                                        </p:attrNameLst>
                                      </p:cBhvr>
                                      <p:to>
                                        <p:strVal val="visible"/>
                                      </p:to>
                                    </p:set>
                                    <p:anim calcmode="lin" valueType="num">
                                      <p:cBhvr additive="base">
                                        <p:cTn id="121" dur="500" fill="hold"/>
                                        <p:tgtEl>
                                          <p:spTgt spid="349235"/>
                                        </p:tgtEl>
                                        <p:attrNameLst>
                                          <p:attrName>ppt_x</p:attrName>
                                        </p:attrNameLst>
                                      </p:cBhvr>
                                      <p:tavLst>
                                        <p:tav tm="0">
                                          <p:val>
                                            <p:strVal val="#ppt_x"/>
                                          </p:val>
                                        </p:tav>
                                        <p:tav tm="100000">
                                          <p:val>
                                            <p:strVal val="#ppt_x"/>
                                          </p:val>
                                        </p:tav>
                                      </p:tavLst>
                                    </p:anim>
                                    <p:anim calcmode="lin" valueType="num">
                                      <p:cBhvr additive="base">
                                        <p:cTn id="122" dur="500" fill="hold"/>
                                        <p:tgtEl>
                                          <p:spTgt spid="349235"/>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349221"/>
                                        </p:tgtEl>
                                        <p:attrNameLst>
                                          <p:attrName>style.visibility</p:attrName>
                                        </p:attrNameLst>
                                      </p:cBhvr>
                                      <p:to>
                                        <p:strVal val="visible"/>
                                      </p:to>
                                    </p:set>
                                    <p:anim calcmode="lin" valueType="num">
                                      <p:cBhvr additive="base">
                                        <p:cTn id="127" dur="500" fill="hold"/>
                                        <p:tgtEl>
                                          <p:spTgt spid="349221"/>
                                        </p:tgtEl>
                                        <p:attrNameLst>
                                          <p:attrName>ppt_x</p:attrName>
                                        </p:attrNameLst>
                                      </p:cBhvr>
                                      <p:tavLst>
                                        <p:tav tm="0">
                                          <p:val>
                                            <p:strVal val="#ppt_x"/>
                                          </p:val>
                                        </p:tav>
                                        <p:tav tm="100000">
                                          <p:val>
                                            <p:strVal val="#ppt_x"/>
                                          </p:val>
                                        </p:tav>
                                      </p:tavLst>
                                    </p:anim>
                                    <p:anim calcmode="lin" valueType="num">
                                      <p:cBhvr additive="base">
                                        <p:cTn id="128" dur="500" fill="hold"/>
                                        <p:tgtEl>
                                          <p:spTgt spid="349221"/>
                                        </p:tgtEl>
                                        <p:attrNameLst>
                                          <p:attrName>ppt_y</p:attrName>
                                        </p:attrNameLst>
                                      </p:cBhvr>
                                      <p:tavLst>
                                        <p:tav tm="0">
                                          <p:val>
                                            <p:strVal val="1+#ppt_h/2"/>
                                          </p:val>
                                        </p:tav>
                                        <p:tav tm="100000">
                                          <p:val>
                                            <p:strVal val="#ppt_y"/>
                                          </p:val>
                                        </p:tav>
                                      </p:tavLst>
                                    </p:anim>
                                  </p:childTnLst>
                                </p:cTn>
                              </p:par>
                              <p:par>
                                <p:cTn id="129" presetID="1" presetClass="exit" presetSubtype="0" fill="hold" grpId="1" nodeType="withEffect">
                                  <p:stCondLst>
                                    <p:cond delay="0"/>
                                  </p:stCondLst>
                                  <p:childTnLst>
                                    <p:set>
                                      <p:cBhvr>
                                        <p:cTn id="130" dur="1" fill="hold">
                                          <p:stCondLst>
                                            <p:cond delay="0"/>
                                          </p:stCondLst>
                                        </p:cTn>
                                        <p:tgtEl>
                                          <p:spTgt spid="30"/>
                                        </p:tgtEl>
                                        <p:attrNameLst>
                                          <p:attrName>style.visibility</p:attrName>
                                        </p:attrNameLst>
                                      </p:cBhvr>
                                      <p:to>
                                        <p:strVal val="hidden"/>
                                      </p:to>
                                    </p:set>
                                  </p:childTnLst>
                                </p:cTn>
                              </p:par>
                              <p:par>
                                <p:cTn id="131" presetID="1" presetClass="exit" presetSubtype="0" fill="hold" grpId="1" nodeType="withEffect">
                                  <p:stCondLst>
                                    <p:cond delay="0"/>
                                  </p:stCondLst>
                                  <p:childTnLst>
                                    <p:set>
                                      <p:cBhvr>
                                        <p:cTn id="132" dur="1" fill="hold">
                                          <p:stCondLst>
                                            <p:cond delay="0"/>
                                          </p:stCondLst>
                                        </p:cTn>
                                        <p:tgtEl>
                                          <p:spTgt spid="349235"/>
                                        </p:tgtEl>
                                        <p:attrNameLst>
                                          <p:attrName>style.visibility</p:attrName>
                                        </p:attrNameLst>
                                      </p:cBhvr>
                                      <p:to>
                                        <p:strVal val="hidden"/>
                                      </p:to>
                                    </p:set>
                                  </p:childTnLst>
                                </p:cTn>
                              </p:par>
                              <p:par>
                                <p:cTn id="133" presetID="2" presetClass="entr" presetSubtype="4" fill="hold" nodeType="withEffect">
                                  <p:stCondLst>
                                    <p:cond delay="0"/>
                                  </p:stCondLst>
                                  <p:childTnLst>
                                    <p:set>
                                      <p:cBhvr>
                                        <p:cTn id="134" dur="1" fill="hold">
                                          <p:stCondLst>
                                            <p:cond delay="0"/>
                                          </p:stCondLst>
                                        </p:cTn>
                                        <p:tgtEl>
                                          <p:spTgt spid="349223"/>
                                        </p:tgtEl>
                                        <p:attrNameLst>
                                          <p:attrName>style.visibility</p:attrName>
                                        </p:attrNameLst>
                                      </p:cBhvr>
                                      <p:to>
                                        <p:strVal val="visible"/>
                                      </p:to>
                                    </p:set>
                                    <p:anim calcmode="lin" valueType="num">
                                      <p:cBhvr additive="base">
                                        <p:cTn id="135" dur="500" fill="hold"/>
                                        <p:tgtEl>
                                          <p:spTgt spid="349223"/>
                                        </p:tgtEl>
                                        <p:attrNameLst>
                                          <p:attrName>ppt_x</p:attrName>
                                        </p:attrNameLst>
                                      </p:cBhvr>
                                      <p:tavLst>
                                        <p:tav tm="0">
                                          <p:val>
                                            <p:strVal val="#ppt_x"/>
                                          </p:val>
                                        </p:tav>
                                        <p:tav tm="100000">
                                          <p:val>
                                            <p:strVal val="#ppt_x"/>
                                          </p:val>
                                        </p:tav>
                                      </p:tavLst>
                                    </p:anim>
                                    <p:anim calcmode="lin" valueType="num">
                                      <p:cBhvr additive="base">
                                        <p:cTn id="136" dur="500" fill="hold"/>
                                        <p:tgtEl>
                                          <p:spTgt spid="349223"/>
                                        </p:tgtEl>
                                        <p:attrNameLst>
                                          <p:attrName>ppt_y</p:attrName>
                                        </p:attrNameLst>
                                      </p:cBhvr>
                                      <p:tavLst>
                                        <p:tav tm="0">
                                          <p:val>
                                            <p:strVal val="1+#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4" fill="hold" nodeType="clickEffect">
                                  <p:stCondLst>
                                    <p:cond delay="0"/>
                                  </p:stCondLst>
                                  <p:childTnLst>
                                    <p:set>
                                      <p:cBhvr>
                                        <p:cTn id="140" dur="1" fill="hold">
                                          <p:stCondLst>
                                            <p:cond delay="0"/>
                                          </p:stCondLst>
                                        </p:cTn>
                                        <p:tgtEl>
                                          <p:spTgt spid="349226"/>
                                        </p:tgtEl>
                                        <p:attrNameLst>
                                          <p:attrName>style.visibility</p:attrName>
                                        </p:attrNameLst>
                                      </p:cBhvr>
                                      <p:to>
                                        <p:strVal val="visible"/>
                                      </p:to>
                                    </p:set>
                                    <p:anim calcmode="lin" valueType="num">
                                      <p:cBhvr additive="base">
                                        <p:cTn id="141" dur="500" fill="hold"/>
                                        <p:tgtEl>
                                          <p:spTgt spid="349226"/>
                                        </p:tgtEl>
                                        <p:attrNameLst>
                                          <p:attrName>ppt_x</p:attrName>
                                        </p:attrNameLst>
                                      </p:cBhvr>
                                      <p:tavLst>
                                        <p:tav tm="0">
                                          <p:val>
                                            <p:strVal val="#ppt_x"/>
                                          </p:val>
                                        </p:tav>
                                        <p:tav tm="100000">
                                          <p:val>
                                            <p:strVal val="#ppt_x"/>
                                          </p:val>
                                        </p:tav>
                                      </p:tavLst>
                                    </p:anim>
                                    <p:anim calcmode="lin" valueType="num">
                                      <p:cBhvr additive="base">
                                        <p:cTn id="142" dur="500" fill="hold"/>
                                        <p:tgtEl>
                                          <p:spTgt spid="349226"/>
                                        </p:tgtEl>
                                        <p:attrNameLst>
                                          <p:attrName>ppt_y</p:attrName>
                                        </p:attrNameLst>
                                      </p:cBhvr>
                                      <p:tavLst>
                                        <p:tav tm="0">
                                          <p:val>
                                            <p:strVal val="1+#ppt_h/2"/>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4" fill="hold" nodeType="clickEffect">
                                  <p:stCondLst>
                                    <p:cond delay="0"/>
                                  </p:stCondLst>
                                  <p:childTnLst>
                                    <p:set>
                                      <p:cBhvr>
                                        <p:cTn id="146" dur="1" fill="hold">
                                          <p:stCondLst>
                                            <p:cond delay="0"/>
                                          </p:stCondLst>
                                        </p:cTn>
                                        <p:tgtEl>
                                          <p:spTgt spid="349233"/>
                                        </p:tgtEl>
                                        <p:attrNameLst>
                                          <p:attrName>style.visibility</p:attrName>
                                        </p:attrNameLst>
                                      </p:cBhvr>
                                      <p:to>
                                        <p:strVal val="visible"/>
                                      </p:to>
                                    </p:set>
                                    <p:anim calcmode="lin" valueType="num">
                                      <p:cBhvr additive="base">
                                        <p:cTn id="147" dur="500" fill="hold"/>
                                        <p:tgtEl>
                                          <p:spTgt spid="349233"/>
                                        </p:tgtEl>
                                        <p:attrNameLst>
                                          <p:attrName>ppt_x</p:attrName>
                                        </p:attrNameLst>
                                      </p:cBhvr>
                                      <p:tavLst>
                                        <p:tav tm="0">
                                          <p:val>
                                            <p:strVal val="#ppt_x"/>
                                          </p:val>
                                        </p:tav>
                                        <p:tav tm="100000">
                                          <p:val>
                                            <p:strVal val="#ppt_x"/>
                                          </p:val>
                                        </p:tav>
                                      </p:tavLst>
                                    </p:anim>
                                    <p:anim calcmode="lin" valueType="num">
                                      <p:cBhvr additive="base">
                                        <p:cTn id="148" dur="500" fill="hold"/>
                                        <p:tgtEl>
                                          <p:spTgt spid="349233"/>
                                        </p:tgtEl>
                                        <p:attrNameLst>
                                          <p:attrName>ppt_y</p:attrName>
                                        </p:attrNameLst>
                                      </p:cBhvr>
                                      <p:tavLst>
                                        <p:tav tm="0">
                                          <p:val>
                                            <p:strVal val="1+#ppt_h/2"/>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 presetClass="entr" presetSubtype="4" fill="hold" nodeType="clickEffect">
                                  <p:stCondLst>
                                    <p:cond delay="0"/>
                                  </p:stCondLst>
                                  <p:childTnLst>
                                    <p:set>
                                      <p:cBhvr>
                                        <p:cTn id="152" dur="1" fill="hold">
                                          <p:stCondLst>
                                            <p:cond delay="0"/>
                                          </p:stCondLst>
                                        </p:cTn>
                                        <p:tgtEl>
                                          <p:spTgt spid="12">
                                            <p:txEl>
                                              <p:pRg st="9" end="9"/>
                                            </p:txEl>
                                          </p:spTgt>
                                        </p:tgtEl>
                                        <p:attrNameLst>
                                          <p:attrName>style.visibility</p:attrName>
                                        </p:attrNameLst>
                                      </p:cBhvr>
                                      <p:to>
                                        <p:strVal val="visible"/>
                                      </p:to>
                                    </p:set>
                                    <p:anim calcmode="lin" valueType="num">
                                      <p:cBhvr additive="base">
                                        <p:cTn id="153" dur="500" fill="hold"/>
                                        <p:tgtEl>
                                          <p:spTgt spid="12">
                                            <p:txEl>
                                              <p:pRg st="9" end="9"/>
                                            </p:txEl>
                                          </p:spTgt>
                                        </p:tgtEl>
                                        <p:attrNameLst>
                                          <p:attrName>ppt_x</p:attrName>
                                        </p:attrNameLst>
                                      </p:cBhvr>
                                      <p:tavLst>
                                        <p:tav tm="0">
                                          <p:val>
                                            <p:strVal val="#ppt_x"/>
                                          </p:val>
                                        </p:tav>
                                        <p:tav tm="100000">
                                          <p:val>
                                            <p:strVal val="#ppt_x"/>
                                          </p:val>
                                        </p:tav>
                                      </p:tavLst>
                                    </p:anim>
                                    <p:anim calcmode="lin" valueType="num">
                                      <p:cBhvr additive="base">
                                        <p:cTn id="154" dur="500" fill="hold"/>
                                        <p:tgtEl>
                                          <p:spTgt spid="12">
                                            <p:txEl>
                                              <p:pRg st="9" end="9"/>
                                            </p:txEl>
                                          </p:spTgt>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349218"/>
                                        </p:tgtEl>
                                        <p:attrNameLst>
                                          <p:attrName>style.visibility</p:attrName>
                                        </p:attrNameLst>
                                      </p:cBhvr>
                                      <p:to>
                                        <p:strVal val="visible"/>
                                      </p:to>
                                    </p:set>
                                    <p:anim calcmode="lin" valueType="num">
                                      <p:cBhvr additive="base">
                                        <p:cTn id="157" dur="500" fill="hold"/>
                                        <p:tgtEl>
                                          <p:spTgt spid="349218"/>
                                        </p:tgtEl>
                                        <p:attrNameLst>
                                          <p:attrName>ppt_x</p:attrName>
                                        </p:attrNameLst>
                                      </p:cBhvr>
                                      <p:tavLst>
                                        <p:tav tm="0">
                                          <p:val>
                                            <p:strVal val="#ppt_x"/>
                                          </p:val>
                                        </p:tav>
                                        <p:tav tm="100000">
                                          <p:val>
                                            <p:strVal val="#ppt_x"/>
                                          </p:val>
                                        </p:tav>
                                      </p:tavLst>
                                    </p:anim>
                                    <p:anim calcmode="lin" valueType="num">
                                      <p:cBhvr additive="base">
                                        <p:cTn id="158" dur="500" fill="hold"/>
                                        <p:tgtEl>
                                          <p:spTgt spid="3492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15" grpId="0" animBg="1"/>
      <p:bldP spid="19" grpId="0" animBg="1"/>
      <p:bldP spid="19" grpId="1" animBg="1"/>
      <p:bldP spid="349238" grpId="0"/>
      <p:bldP spid="27" grpId="0" animBg="1"/>
      <p:bldP spid="27" grpId="1" animBg="1"/>
      <p:bldP spid="28" grpId="0" animBg="1"/>
      <p:bldP spid="28" grpId="1" animBg="1"/>
      <p:bldP spid="29" grpId="0"/>
      <p:bldP spid="30" grpId="0" animBg="1"/>
      <p:bldP spid="30" grpId="1" animBg="1"/>
      <p:bldP spid="349218" grpId="0" animBg="1"/>
      <p:bldP spid="349220" grpId="0"/>
      <p:bldP spid="349221" grpId="0"/>
      <p:bldP spid="349235" grpId="0" animBg="1"/>
      <p:bldP spid="349235" grpId="1"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188913" y="1958975"/>
            <a:ext cx="8991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Look Ahead One: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 grammar is said to be look ahead one if, </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given any two rules for the same non-terminal,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 ﬁrst place that the rules diﬀer in actual characters.</a:t>
            </a:r>
          </a:p>
        </p:txBody>
      </p:sp>
      <p:sp>
        <p:nvSpPr>
          <p:cNvPr id="3" name="Rectangle 2"/>
          <p:cNvSpPr>
            <a:spLocks noChangeArrowheads="1"/>
          </p:cNvSpPr>
          <p:nvPr/>
        </p:nvSpPr>
        <p:spPr bwMode="auto">
          <a:xfrm>
            <a:off x="228600" y="5486400"/>
            <a:ext cx="81534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This feature allows our parsing algorithm to look only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at the next token in order to decide what to do next. </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Thus the algorithm runs in linear time. </a:t>
            </a:r>
          </a:p>
        </p:txBody>
      </p:sp>
      <p:sp>
        <p:nvSpPr>
          <p:cNvPr id="356356" name="Rectangle 2"/>
          <p:cNvSpPr>
            <a:spLocks noGrp="1" noChangeArrowheads="1"/>
          </p:cNvSpPr>
          <p:nvPr>
            <p:ph type="title"/>
          </p:nvPr>
        </p:nvSpPr>
        <p:spPr>
          <a:xfrm>
            <a:off x="-1447800" y="-152400"/>
            <a:ext cx="7772400" cy="1143000"/>
          </a:xfrm>
        </p:spPr>
        <p:txBody>
          <a:bodyPr/>
          <a:lstStyle/>
          <a:p>
            <a:pPr eaLnBrk="1" hangingPunct="1"/>
            <a:r>
              <a:rPr lang="en-US" altLang="en-US"/>
              <a:t>Parsing/Compiling</a:t>
            </a:r>
          </a:p>
        </p:txBody>
      </p:sp>
      <p:pic>
        <p:nvPicPr>
          <p:cNvPr id="356357" name="Picture 10" descr="capture7"/>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76800" y="36513"/>
            <a:ext cx="4114800" cy="179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381000" y="3276600"/>
            <a:ext cx="89154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 ⇒ B ’u’ C ’w’ 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 ⇒ B ’u’ C ’x’ F</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 ⇒ B ’u’ C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 ⇒ B ’v’ G H</a:t>
            </a:r>
          </a:p>
        </p:txBody>
      </p:sp>
      <p:sp>
        <p:nvSpPr>
          <p:cNvPr id="4" name="Rectangle 3"/>
          <p:cNvSpPr>
            <a:spLocks noChangeArrowheads="1"/>
          </p:cNvSpPr>
          <p:nvPr/>
        </p:nvSpPr>
        <p:spPr bwMode="auto">
          <a:xfrm>
            <a:off x="598488" y="4762500"/>
            <a:ext cx="14176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 ⇒ F G </a:t>
            </a: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 name="Rectangle 4"/>
          <p:cNvSpPr>
            <a:spLocks noChangeArrowheads="1"/>
          </p:cNvSpPr>
          <p:nvPr/>
        </p:nvSpPr>
        <p:spPr bwMode="auto">
          <a:xfrm>
            <a:off x="2703513" y="4648200"/>
            <a:ext cx="743108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(Ok if first character(s) within a B </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different than in a F.)    </a:t>
            </a:r>
          </a:p>
        </p:txBody>
      </p:sp>
      <p:sp>
        <p:nvSpPr>
          <p:cNvPr id="6" name="Rectangle 5"/>
          <p:cNvSpPr>
            <a:spLocks noChangeArrowheads="1"/>
          </p:cNvSpPr>
          <p:nvPr/>
        </p:nvSpPr>
        <p:spPr bwMode="auto">
          <a:xfrm>
            <a:off x="3276600" y="4056063"/>
            <a:ext cx="5105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(and next character is not ‘w’ or ‘x’)</a:t>
            </a:r>
          </a:p>
        </p:txBody>
      </p:sp>
      <p:sp>
        <p:nvSpPr>
          <p:cNvPr id="11" name="Rectangle 10"/>
          <p:cNvSpPr>
            <a:spLocks noChangeArrowheads="1"/>
          </p:cNvSpPr>
          <p:nvPr/>
        </p:nvSpPr>
        <p:spPr bwMode="auto">
          <a:xfrm>
            <a:off x="2363788" y="4025900"/>
            <a:ext cx="762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a:t>
            </a:r>
          </a:p>
        </p:txBody>
      </p:sp>
      <p:sp>
        <p:nvSpPr>
          <p:cNvPr id="12" name="Rectangle 11"/>
          <p:cNvSpPr>
            <a:spLocks noChangeArrowheads="1"/>
          </p:cNvSpPr>
          <p:nvPr/>
        </p:nvSpPr>
        <p:spPr bwMode="auto">
          <a:xfrm>
            <a:off x="76200" y="838200"/>
            <a:ext cx="4572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This parsing algorithm only works for Look Ahead One Grammars.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1+#ppt_w/2"/>
                                          </p:val>
                                        </p:tav>
                                        <p:tav tm="100000">
                                          <p:val>
                                            <p:strVal val="#ppt_x"/>
                                          </p:val>
                                        </p:tav>
                                      </p:tavLst>
                                    </p:anim>
                                    <p:anim calcmode="lin" valueType="num">
                                      <p:cBhvr additive="base">
                                        <p:cTn id="30"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1+#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0-#ppt_w/2"/>
                                          </p:val>
                                        </p:tav>
                                        <p:tav tm="100000">
                                          <p:val>
                                            <p:strVal val="#ppt_x"/>
                                          </p:val>
                                        </p:tav>
                                      </p:tavLst>
                                    </p:anim>
                                    <p:anim calcmode="lin" valueType="num">
                                      <p:cBhvr additive="base">
                                        <p:cTn id="4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1+#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 grpId="0"/>
      <p:bldP spid="5" grpId="0"/>
      <p:bldP spid="6" grpId="0"/>
      <p:bldP spid="11" grpId="0"/>
      <p:bldP spid="12"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Grp="1" noChangeArrowheads="1"/>
          </p:cNvSpPr>
          <p:nvPr>
            <p:ph type="title"/>
          </p:nvPr>
        </p:nvSpPr>
        <p:spPr>
          <a:xfrm>
            <a:off x="-1447800" y="-152400"/>
            <a:ext cx="7772400" cy="1143000"/>
          </a:xfrm>
        </p:spPr>
        <p:txBody>
          <a:bodyPr/>
          <a:lstStyle/>
          <a:p>
            <a:pPr eaLnBrk="1" hangingPunct="1">
              <a:defRPr/>
            </a:pPr>
            <a:r>
              <a:rPr lang="en-US"/>
              <a:t>Parsing/Compiling</a:t>
            </a:r>
          </a:p>
        </p:txBody>
      </p:sp>
      <p:sp>
        <p:nvSpPr>
          <p:cNvPr id="7" name="Rectangle 6"/>
          <p:cNvSpPr>
            <a:spLocks noChangeArrowheads="1"/>
          </p:cNvSpPr>
          <p:nvPr/>
        </p:nvSpPr>
        <p:spPr bwMode="auto">
          <a:xfrm>
            <a:off x="-88900" y="1752600"/>
            <a:ext cx="2286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 A )</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a:t>
            </a:r>
            <a:endParaRPr lang="en-US" altLang="en-US" sz="2400">
              <a:latin typeface="Times New Roman" pitchFamily="18" charset="0"/>
            </a:endParaRPr>
          </a:p>
        </p:txBody>
      </p:sp>
      <p:sp>
        <p:nvSpPr>
          <p:cNvPr id="6" name="Rectangle 5"/>
          <p:cNvSpPr>
            <a:spLocks noChangeArrowheads="1"/>
          </p:cNvSpPr>
          <p:nvPr/>
        </p:nvSpPr>
        <p:spPr bwMode="auto">
          <a:xfrm>
            <a:off x="152400" y="2586038"/>
            <a:ext cx="27765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Generates (((())))</a:t>
            </a:r>
          </a:p>
        </p:txBody>
      </p:sp>
      <p:sp>
        <p:nvSpPr>
          <p:cNvPr id="86021" name="Rectangle 11"/>
          <p:cNvSpPr>
            <a:spLocks noChangeArrowheads="1"/>
          </p:cNvSpPr>
          <p:nvPr/>
        </p:nvSpPr>
        <p:spPr bwMode="auto">
          <a:xfrm>
            <a:off x="76200" y="838200"/>
            <a:ext cx="4572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00"/>
                </a:solidFill>
                <a:latin typeface="Times New Roman" pitchFamily="18" charset="0"/>
              </a:rPr>
              <a:t>This parsing algorithm only works for Look Ahead One Grammars.</a:t>
            </a:r>
          </a:p>
        </p:txBody>
      </p:sp>
      <p:sp>
        <p:nvSpPr>
          <p:cNvPr id="13" name="Rectangle 12"/>
          <p:cNvSpPr>
            <a:spLocks noChangeArrowheads="1"/>
          </p:cNvSpPr>
          <p:nvPr/>
        </p:nvSpPr>
        <p:spPr bwMode="auto">
          <a:xfrm>
            <a:off x="4691063" y="1676400"/>
            <a:ext cx="2286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a A a</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a:t>
            </a:r>
            <a:endParaRPr lang="en-US" altLang="en-US" sz="2400">
              <a:latin typeface="Times New Roman" pitchFamily="18" charset="0"/>
            </a:endParaRPr>
          </a:p>
        </p:txBody>
      </p:sp>
      <p:sp>
        <p:nvSpPr>
          <p:cNvPr id="14" name="Rectangle 13"/>
          <p:cNvSpPr>
            <a:spLocks noChangeArrowheads="1"/>
          </p:cNvSpPr>
          <p:nvPr/>
        </p:nvSpPr>
        <p:spPr bwMode="auto">
          <a:xfrm>
            <a:off x="4953000" y="2573338"/>
            <a:ext cx="27765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Generates aaaaaaaa</a:t>
            </a:r>
          </a:p>
        </p:txBody>
      </p:sp>
      <p:sp>
        <p:nvSpPr>
          <p:cNvPr id="15" name="Rectangle 14"/>
          <p:cNvSpPr>
            <a:spLocks noChangeArrowheads="1"/>
          </p:cNvSpPr>
          <p:nvPr/>
        </p:nvSpPr>
        <p:spPr bwMode="auto">
          <a:xfrm>
            <a:off x="152400" y="3200400"/>
            <a:ext cx="487680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GetA(s,i)</a:t>
            </a:r>
          </a:p>
          <a:p>
            <a:pPr eaLnBrk="1" hangingPunct="1">
              <a:spcBef>
                <a:spcPct val="0"/>
              </a:spcBef>
            </a:pPr>
            <a:r>
              <a:rPr lang="en-US" altLang="en-US" sz="2400">
                <a:latin typeface="Times New Roman" pitchFamily="18" charset="0"/>
              </a:rPr>
              <a:t>   if( s[i] = ‘(‘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a:t>
            </a:r>
            <a:r>
              <a:rPr lang="en-US" altLang="en-US" sz="2400">
                <a:latin typeface="Times New Roman" pitchFamily="18" charset="0"/>
              </a:rPr>
              <a:t>p</a:t>
            </a:r>
            <a:r>
              <a:rPr lang="en-US" altLang="en-US" sz="2400" baseline="-25000">
                <a:latin typeface="Times New Roman" pitchFamily="18" charset="0"/>
              </a:rPr>
              <a:t>A</a:t>
            </a:r>
            <a:r>
              <a:rPr lang="en-US" altLang="en-US" sz="2400">
                <a:latin typeface="Times New Roman" pitchFamily="18" charset="0"/>
              </a:rPr>
              <a:t>,j</a:t>
            </a:r>
            <a:r>
              <a:rPr lang="en-US" altLang="en-US" sz="2400" baseline="-25000">
                <a:latin typeface="Times New Roman" pitchFamily="18" charset="0"/>
              </a:rPr>
              <a:t>A</a:t>
            </a:r>
            <a:r>
              <a:rPr lang="en-US" altLang="en-US" sz="2400">
                <a:latin typeface="Times New Roman" pitchFamily="18" charset="0"/>
                <a:sym typeface="Symbol" pitchFamily="18" charset="2"/>
              </a:rPr>
              <a:t>,</a:t>
            </a:r>
            <a:r>
              <a:rPr lang="en-US" altLang="en-US" sz="2400">
                <a:latin typeface="Times New Roman" pitchFamily="18" charset="0"/>
              </a:rPr>
              <a:t> = GetA(s,i+1)</a:t>
            </a:r>
          </a:p>
          <a:p>
            <a:pPr eaLnBrk="1" hangingPunct="1">
              <a:spcBef>
                <a:spcPct val="0"/>
              </a:spcBef>
            </a:pPr>
            <a:r>
              <a:rPr lang="en-US" altLang="en-US" sz="2400">
                <a:latin typeface="Times New Roman" pitchFamily="18" charset="0"/>
              </a:rPr>
              <a:t>         if( s[j</a:t>
            </a:r>
            <a:r>
              <a:rPr lang="en-US" altLang="en-US" sz="2400" baseline="-25000">
                <a:latin typeface="Times New Roman" pitchFamily="18" charset="0"/>
              </a:rPr>
              <a:t>A</a:t>
            </a:r>
            <a:r>
              <a:rPr lang="en-US" altLang="en-US" sz="2400">
                <a:latin typeface="Times New Roman" pitchFamily="18" charset="0"/>
              </a:rPr>
              <a:t>] = ‘)‘ )</a:t>
            </a:r>
          </a:p>
          <a:p>
            <a:pPr eaLnBrk="1" hangingPunct="1">
              <a:spcBef>
                <a:spcPct val="0"/>
              </a:spcBef>
            </a:pPr>
            <a:r>
              <a:rPr lang="en-US" altLang="en-US" sz="2400">
                <a:latin typeface="Times New Roman" pitchFamily="18" charset="0"/>
              </a:rPr>
              <a:t>                return( </a:t>
            </a:r>
            <a:r>
              <a:rPr lang="en-US" altLang="en-US" sz="2400">
                <a:latin typeface="Times New Roman" pitchFamily="18" charset="0"/>
                <a:sym typeface="Symbol" pitchFamily="18" charset="2"/>
              </a:rPr>
              <a:t> </a:t>
            </a:r>
            <a:r>
              <a:rPr lang="en-US" altLang="en-US" sz="2400">
                <a:latin typeface="Times New Roman" pitchFamily="18" charset="0"/>
              </a:rPr>
              <a:t>‘(‘ p</a:t>
            </a:r>
            <a:r>
              <a:rPr lang="en-US" altLang="en-US" sz="2400" baseline="-25000">
                <a:latin typeface="Times New Roman" pitchFamily="18" charset="0"/>
              </a:rPr>
              <a:t>A</a:t>
            </a:r>
            <a:r>
              <a:rPr lang="en-US" altLang="en-US" sz="2400">
                <a:latin typeface="Times New Roman" pitchFamily="18" charset="0"/>
              </a:rPr>
              <a:t> ’)’</a:t>
            </a:r>
            <a:r>
              <a:rPr lang="en-US" altLang="en-US" sz="2400">
                <a:latin typeface="Times New Roman" pitchFamily="18" charset="0"/>
                <a:sym typeface="Symbol" pitchFamily="18" charset="2"/>
              </a:rPr>
              <a:t>, </a:t>
            </a:r>
            <a:r>
              <a:rPr lang="en-US" altLang="en-US" sz="2400">
                <a:latin typeface="Times New Roman" pitchFamily="18" charset="0"/>
              </a:rPr>
              <a:t>j</a:t>
            </a:r>
            <a:r>
              <a:rPr lang="en-US" altLang="en-US" sz="2400" baseline="-25000">
                <a:latin typeface="Times New Roman" pitchFamily="18" charset="0"/>
              </a:rPr>
              <a:t>A</a:t>
            </a:r>
            <a:r>
              <a:rPr lang="en-US" altLang="en-US" sz="2400">
                <a:latin typeface="Times New Roman" pitchFamily="18" charset="0"/>
              </a:rPr>
              <a:t>+1)</a:t>
            </a:r>
            <a:endParaRPr lang="en-US" altLang="en-US" sz="2400">
              <a:latin typeface="Times New Roman" pitchFamily="18" charset="0"/>
              <a:sym typeface="Symbol" pitchFamily="18" charset="2"/>
            </a:endParaRPr>
          </a:p>
          <a:p>
            <a:pPr eaLnBrk="1" hangingPunct="1">
              <a:spcBef>
                <a:spcPct val="0"/>
              </a:spcBef>
            </a:pPr>
            <a:r>
              <a:rPr lang="en-US" altLang="en-US" sz="2400">
                <a:latin typeface="Times New Roman" pitchFamily="18" charset="0"/>
                <a:sym typeface="Symbol" pitchFamily="18" charset="2"/>
              </a:rPr>
              <a:t>         else </a:t>
            </a:r>
          </a:p>
          <a:p>
            <a:pPr eaLnBrk="1" hangingPunct="1">
              <a:spcBef>
                <a:spcPct val="0"/>
              </a:spcBef>
            </a:pPr>
            <a:r>
              <a:rPr lang="en-US" altLang="en-US" sz="2400">
                <a:latin typeface="Times New Roman" pitchFamily="18" charset="0"/>
                <a:sym typeface="Symbol" pitchFamily="18" charset="2"/>
              </a:rPr>
              <a:t>                return( error )</a:t>
            </a:r>
          </a:p>
          <a:p>
            <a:pPr eaLnBrk="1" hangingPunct="1">
              <a:spcBef>
                <a:spcPct val="0"/>
              </a:spcBef>
            </a:pPr>
            <a:r>
              <a:rPr lang="en-US" altLang="en-US" sz="2400">
                <a:latin typeface="Times New Roman" pitchFamily="18" charset="0"/>
                <a:sym typeface="Symbol" pitchFamily="18" charset="2"/>
              </a:rPr>
              <a:t>  else</a:t>
            </a:r>
          </a:p>
          <a:p>
            <a:pPr eaLnBrk="1" hangingPunct="1">
              <a:spcBef>
                <a:spcPct val="0"/>
              </a:spcBef>
            </a:pPr>
            <a:r>
              <a:rPr lang="en-US" altLang="en-US" sz="2400">
                <a:latin typeface="Times New Roman" pitchFamily="18" charset="0"/>
                <a:sym typeface="Symbol" pitchFamily="18" charset="2"/>
              </a:rPr>
              <a:t>         return( )</a:t>
            </a:r>
            <a:endParaRPr lang="en-US" altLang="en-US" sz="2400">
              <a:latin typeface="Times New Roman" pitchFamily="18" charset="0"/>
            </a:endParaRPr>
          </a:p>
        </p:txBody>
      </p:sp>
      <p:sp>
        <p:nvSpPr>
          <p:cNvPr id="17" name="Rectangle 16"/>
          <p:cNvSpPr>
            <a:spLocks noChangeArrowheads="1"/>
          </p:cNvSpPr>
          <p:nvPr/>
        </p:nvSpPr>
        <p:spPr bwMode="auto">
          <a:xfrm>
            <a:off x="5029200" y="3124200"/>
            <a:ext cx="5105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rgbClr val="FF0000"/>
                </a:solidFill>
              </a:rPr>
              <a:t>Not</a:t>
            </a:r>
            <a:r>
              <a:rPr lang="en-US" altLang="en-US" sz="2400"/>
              <a:t> Look Ahead One</a:t>
            </a:r>
          </a:p>
        </p:txBody>
      </p:sp>
      <p:sp>
        <p:nvSpPr>
          <p:cNvPr id="19" name="Rectangle 18"/>
          <p:cNvSpPr>
            <a:spLocks noChangeArrowheads="1"/>
          </p:cNvSpPr>
          <p:nvPr/>
        </p:nvSpPr>
        <p:spPr bwMode="auto">
          <a:xfrm>
            <a:off x="5943600" y="2079625"/>
            <a:ext cx="5105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rgbClr val="FF0000"/>
                </a:solidFill>
              </a:rPr>
              <a:t>?  (next character is ‘a’)</a:t>
            </a:r>
          </a:p>
        </p:txBody>
      </p:sp>
      <p:sp>
        <p:nvSpPr>
          <p:cNvPr id="20" name="Rectangle 19"/>
          <p:cNvSpPr>
            <a:spLocks noChangeArrowheads="1"/>
          </p:cNvSpPr>
          <p:nvPr/>
        </p:nvSpPr>
        <p:spPr bwMode="auto">
          <a:xfrm>
            <a:off x="5029200" y="3652838"/>
            <a:ext cx="5105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Parser can’t find middle.</a:t>
            </a:r>
          </a:p>
        </p:txBody>
      </p:sp>
      <p:sp>
        <p:nvSpPr>
          <p:cNvPr id="21" name="Rectangle 20"/>
          <p:cNvSpPr>
            <a:spLocks noChangeArrowheads="1"/>
          </p:cNvSpPr>
          <p:nvPr/>
        </p:nvSpPr>
        <p:spPr bwMode="auto">
          <a:xfrm>
            <a:off x="4724400" y="5105400"/>
            <a:ext cx="2286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A B</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A C</a:t>
            </a:r>
            <a:endParaRPr lang="en-US" altLang="en-US" sz="2400">
              <a:latin typeface="Times New Roman" pitchFamily="18" charset="0"/>
            </a:endParaRPr>
          </a:p>
        </p:txBody>
      </p:sp>
      <p:sp>
        <p:nvSpPr>
          <p:cNvPr id="22" name="Rectangle 21"/>
          <p:cNvSpPr>
            <a:spLocks noChangeArrowheads="1"/>
          </p:cNvSpPr>
          <p:nvPr/>
        </p:nvSpPr>
        <p:spPr bwMode="auto">
          <a:xfrm>
            <a:off x="5029200" y="6015038"/>
            <a:ext cx="5105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rgbClr val="FF0000"/>
                </a:solidFill>
              </a:rPr>
              <a:t>Recurses forever.</a:t>
            </a:r>
          </a:p>
        </p:txBody>
      </p:sp>
    </p:spTree>
    <p:extLst>
      <p:ext uri="{BB962C8B-B14F-4D97-AF65-F5344CB8AC3E}">
        <p14:creationId xmlns:p14="http://schemas.microsoft.com/office/powerpoint/2010/main" val="8363479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1+#ppt_w/2"/>
                                          </p:val>
                                        </p:tav>
                                        <p:tav tm="100000">
                                          <p:val>
                                            <p:strVal val="#ppt_x"/>
                                          </p:val>
                                        </p:tav>
                                      </p:tavLst>
                                    </p:anim>
                                    <p:anim calcmode="lin" valueType="num">
                                      <p:cBhvr additive="base">
                                        <p:cTn id="26"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1+#ppt_w/2"/>
                                          </p:val>
                                        </p:tav>
                                        <p:tav tm="100000">
                                          <p:val>
                                            <p:strVal val="#ppt_x"/>
                                          </p:val>
                                        </p:tav>
                                      </p:tavLst>
                                    </p:anim>
                                    <p:anim calcmode="lin" valueType="num">
                                      <p:cBhvr additive="base">
                                        <p:cTn id="3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1+#ppt_w/2"/>
                                          </p:val>
                                        </p:tav>
                                        <p:tav tm="100000">
                                          <p:val>
                                            <p:strVal val="#ppt_x"/>
                                          </p:val>
                                        </p:tav>
                                      </p:tavLst>
                                    </p:anim>
                                    <p:anim calcmode="lin" valueType="num">
                                      <p:cBhvr additive="base">
                                        <p:cTn id="3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1+#ppt_w/2"/>
                                          </p:val>
                                        </p:tav>
                                        <p:tav tm="100000">
                                          <p:val>
                                            <p:strVal val="#ppt_x"/>
                                          </p:val>
                                        </p:tav>
                                      </p:tavLst>
                                    </p:anim>
                                    <p:anim calcmode="lin" valueType="num">
                                      <p:cBhvr additive="base">
                                        <p:cTn id="44"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500" fill="hold"/>
                                        <p:tgtEl>
                                          <p:spTgt spid="21"/>
                                        </p:tgtEl>
                                        <p:attrNameLst>
                                          <p:attrName>ppt_x</p:attrName>
                                        </p:attrNameLst>
                                      </p:cBhvr>
                                      <p:tavLst>
                                        <p:tav tm="0">
                                          <p:val>
                                            <p:strVal val="1+#ppt_w/2"/>
                                          </p:val>
                                        </p:tav>
                                        <p:tav tm="100000">
                                          <p:val>
                                            <p:strVal val="#ppt_x"/>
                                          </p:val>
                                        </p:tav>
                                      </p:tavLst>
                                    </p:anim>
                                    <p:anim calcmode="lin" valueType="num">
                                      <p:cBhvr additive="base">
                                        <p:cTn id="56"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22"/>
                                        </p:tgtEl>
                                        <p:attrNameLst>
                                          <p:attrName>style.visibility</p:attrName>
                                        </p:attrNameLst>
                                      </p:cBhvr>
                                      <p:to>
                                        <p:strVal val="visible"/>
                                      </p:to>
                                    </p:set>
                                    <p:anim calcmode="lin" valueType="num">
                                      <p:cBhvr additive="base">
                                        <p:cTn id="61" dur="500" fill="hold"/>
                                        <p:tgtEl>
                                          <p:spTgt spid="22"/>
                                        </p:tgtEl>
                                        <p:attrNameLst>
                                          <p:attrName>ppt_x</p:attrName>
                                        </p:attrNameLst>
                                      </p:cBhvr>
                                      <p:tavLst>
                                        <p:tav tm="0">
                                          <p:val>
                                            <p:strVal val="1+#ppt_w/2"/>
                                          </p:val>
                                        </p:tav>
                                        <p:tav tm="100000">
                                          <p:val>
                                            <p:strVal val="#ppt_x"/>
                                          </p:val>
                                        </p:tav>
                                      </p:tavLst>
                                    </p:anim>
                                    <p:anim calcmode="lin" valueType="num">
                                      <p:cBhvr additive="base">
                                        <p:cTn id="62"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P spid="13" grpId="0"/>
      <p:bldP spid="14" grpId="0"/>
      <p:bldP spid="15" grpId="0"/>
      <p:bldP spid="17" grpId="0"/>
      <p:bldP spid="19" grpId="0"/>
      <p:bldP spid="20" grpId="0"/>
      <p:bldP spid="21" grpId="0"/>
      <p:bldP spid="2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8" name="Group 9"/>
          <p:cNvGrpSpPr>
            <a:grpSpLocks/>
          </p:cNvGrpSpPr>
          <p:nvPr/>
        </p:nvGrpSpPr>
        <p:grpSpPr bwMode="auto">
          <a:xfrm>
            <a:off x="4938713" y="3032125"/>
            <a:ext cx="4019550" cy="3749675"/>
            <a:chOff x="3019" y="2806"/>
            <a:chExt cx="2014" cy="1450"/>
          </a:xfrm>
        </p:grpSpPr>
        <p:sp>
          <p:nvSpPr>
            <p:cNvPr id="9268"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269"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219" name="Group 9"/>
          <p:cNvGrpSpPr>
            <a:grpSpLocks/>
          </p:cNvGrpSpPr>
          <p:nvPr/>
        </p:nvGrpSpPr>
        <p:grpSpPr bwMode="auto">
          <a:xfrm>
            <a:off x="5289550" y="4421188"/>
            <a:ext cx="3379788" cy="2347912"/>
            <a:chOff x="2669" y="2777"/>
            <a:chExt cx="2720" cy="1479"/>
          </a:xfrm>
        </p:grpSpPr>
        <p:sp>
          <p:nvSpPr>
            <p:cNvPr id="9266"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267"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222"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265"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Chomsky Hierarchy</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sp>
        <p:nvSpPr>
          <p:cNvPr id="162" name="Text Box 4"/>
          <p:cNvSpPr txBox="1">
            <a:spLocks noChangeArrowheads="1"/>
          </p:cNvSpPr>
          <p:nvPr/>
        </p:nvSpPr>
        <p:spPr bwMode="auto">
          <a:xfrm>
            <a:off x="4656138" y="220663"/>
            <a:ext cx="4697412"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Context Sensitive Grammars</a:t>
            </a:r>
          </a:p>
          <a:p>
            <a:pPr algn="ctr">
              <a:spcBef>
                <a:spcPct val="0"/>
              </a:spcBef>
            </a:pPr>
            <a:r>
              <a:rPr lang="en-US" altLang="en-US" sz="1600">
                <a:latin typeface="Times New Roman" pitchFamily="18" charset="0"/>
              </a:rPr>
              <a:t>(allow shortening rule)</a:t>
            </a:r>
          </a:p>
        </p:txBody>
      </p:sp>
      <p:sp>
        <p:nvSpPr>
          <p:cNvPr id="21"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grpSp>
        <p:nvGrpSpPr>
          <p:cNvPr id="22" name="Group 21"/>
          <p:cNvGrpSpPr>
            <a:grpSpLocks/>
          </p:cNvGrpSpPr>
          <p:nvPr/>
        </p:nvGrpSpPr>
        <p:grpSpPr bwMode="auto">
          <a:xfrm>
            <a:off x="1295400" y="2941638"/>
            <a:ext cx="2244725" cy="2163762"/>
            <a:chOff x="703262" y="2819400"/>
            <a:chExt cx="2725738" cy="2763838"/>
          </a:xfrm>
        </p:grpSpPr>
        <p:sp>
          <p:nvSpPr>
            <p:cNvPr id="24" name="Rectangle 23"/>
            <p:cNvSpPr/>
            <p:nvPr/>
          </p:nvSpPr>
          <p:spPr>
            <a:xfrm>
              <a:off x="1913844" y="2819400"/>
              <a:ext cx="385536" cy="523162"/>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9235" name="Group 23"/>
            <p:cNvGrpSpPr>
              <a:grpSpLocks/>
            </p:cNvGrpSpPr>
            <p:nvPr/>
          </p:nvGrpSpPr>
          <p:grpSpPr bwMode="auto">
            <a:xfrm>
              <a:off x="2808287" y="3313113"/>
              <a:ext cx="603250" cy="614362"/>
              <a:chOff x="4267195" y="1524000"/>
              <a:chExt cx="602679" cy="615589"/>
            </a:xfrm>
          </p:grpSpPr>
          <p:sp>
            <p:nvSpPr>
              <p:cNvPr id="52" name="Rectangle 51"/>
              <p:cNvSpPr/>
              <p:nvPr/>
            </p:nvSpPr>
            <p:spPr>
              <a:xfrm>
                <a:off x="4267195" y="1614462"/>
                <a:ext cx="602793"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B</a:t>
                </a:r>
                <a:endParaRPr lang="en-CA" dirty="0">
                  <a:effectLst>
                    <a:outerShdw blurRad="38100" dist="38100" dir="2700000" algn="tl">
                      <a:srgbClr val="000000">
                        <a:alpha val="43137"/>
                      </a:srgbClr>
                    </a:outerShdw>
                  </a:effectLst>
                  <a:cs typeface="+mn-cs"/>
                </a:endParaRPr>
              </a:p>
            </p:txBody>
          </p:sp>
          <p:sp>
            <p:nvSpPr>
              <p:cNvPr id="53" name="Freeform 52"/>
              <p:cNvSpPr/>
              <p:nvPr/>
            </p:nvSpPr>
            <p:spPr bwMode="auto">
              <a:xfrm>
                <a:off x="4631182"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236" name="Group 23"/>
            <p:cNvGrpSpPr>
              <a:grpSpLocks/>
            </p:cNvGrpSpPr>
            <p:nvPr/>
          </p:nvGrpSpPr>
          <p:grpSpPr bwMode="auto">
            <a:xfrm>
              <a:off x="1755775" y="3313113"/>
              <a:ext cx="623887" cy="614362"/>
              <a:chOff x="4267195" y="1524000"/>
              <a:chExt cx="623505" cy="615589"/>
            </a:xfrm>
          </p:grpSpPr>
          <p:sp>
            <p:nvSpPr>
              <p:cNvPr id="50" name="Rectangle 49"/>
              <p:cNvSpPr/>
              <p:nvPr/>
            </p:nvSpPr>
            <p:spPr>
              <a:xfrm>
                <a:off x="4267195" y="1614462"/>
                <a:ext cx="624186"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D</a:t>
                </a:r>
                <a:endParaRPr lang="en-CA" dirty="0">
                  <a:effectLst>
                    <a:outerShdw blurRad="38100" dist="38100" dir="2700000" algn="tl">
                      <a:srgbClr val="000000">
                        <a:alpha val="43137"/>
                      </a:srgbClr>
                    </a:outerShdw>
                  </a:effectLst>
                  <a:cs typeface="+mn-cs"/>
                </a:endParaRPr>
              </a:p>
            </p:txBody>
          </p:sp>
          <p:sp>
            <p:nvSpPr>
              <p:cNvPr id="51" name="Freeform 50"/>
              <p:cNvSpPr/>
              <p:nvPr/>
            </p:nvSpPr>
            <p:spPr bwMode="auto">
              <a:xfrm>
                <a:off x="4631304"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237" name="Group 23"/>
            <p:cNvGrpSpPr>
              <a:grpSpLocks/>
            </p:cNvGrpSpPr>
            <p:nvPr/>
          </p:nvGrpSpPr>
          <p:grpSpPr bwMode="auto">
            <a:xfrm>
              <a:off x="703262" y="3313113"/>
              <a:ext cx="604838" cy="614362"/>
              <a:chOff x="4267195" y="1524000"/>
              <a:chExt cx="603704" cy="615589"/>
            </a:xfrm>
          </p:grpSpPr>
          <p:sp>
            <p:nvSpPr>
              <p:cNvPr id="48" name="Rectangle 47"/>
              <p:cNvSpPr/>
              <p:nvPr/>
            </p:nvSpPr>
            <p:spPr>
              <a:xfrm>
                <a:off x="4267195" y="1614462"/>
                <a:ext cx="604156"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49" name="Freeform 48"/>
              <p:cNvSpPr/>
              <p:nvPr/>
            </p:nvSpPr>
            <p:spPr bwMode="auto">
              <a:xfrm>
                <a:off x="4630844"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238" name="Group 23"/>
            <p:cNvGrpSpPr>
              <a:grpSpLocks/>
            </p:cNvGrpSpPr>
            <p:nvPr/>
          </p:nvGrpSpPr>
          <p:grpSpPr bwMode="auto">
            <a:xfrm>
              <a:off x="703262" y="3897313"/>
              <a:ext cx="522288" cy="615950"/>
              <a:chOff x="4267200" y="1524000"/>
              <a:chExt cx="522579" cy="615589"/>
            </a:xfrm>
          </p:grpSpPr>
          <p:sp>
            <p:nvSpPr>
              <p:cNvPr id="46" name="Rectangle 45"/>
              <p:cNvSpPr/>
              <p:nvPr/>
            </p:nvSpPr>
            <p:spPr>
              <a:xfrm>
                <a:off x="4267200" y="1616050"/>
                <a:ext cx="522693" cy="522856"/>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47" name="Freeform 46"/>
              <p:cNvSpPr/>
              <p:nvPr/>
            </p:nvSpPr>
            <p:spPr bwMode="auto">
              <a:xfrm>
                <a:off x="4631735" y="1524855"/>
                <a:ext cx="0" cy="21481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239" name="Group 162"/>
            <p:cNvGrpSpPr>
              <a:grpSpLocks/>
            </p:cNvGrpSpPr>
            <p:nvPr/>
          </p:nvGrpSpPr>
          <p:grpSpPr bwMode="auto">
            <a:xfrm>
              <a:off x="2016125" y="3997325"/>
              <a:ext cx="258762" cy="117475"/>
              <a:chOff x="6369664" y="1676400"/>
              <a:chExt cx="259736" cy="117896"/>
            </a:xfrm>
          </p:grpSpPr>
          <p:cxnSp>
            <p:nvCxnSpPr>
              <p:cNvPr id="9253" name="Straight Connector 158"/>
              <p:cNvCxnSpPr>
                <a:cxnSpLocks noChangeShapeType="1"/>
              </p:cNvCxnSpPr>
              <p:nvPr/>
            </p:nvCxnSpPr>
            <p:spPr bwMode="auto">
              <a:xfrm>
                <a:off x="6369664" y="1676400"/>
                <a:ext cx="259736"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9254" name="Straight Connector 160"/>
              <p:cNvCxnSpPr>
                <a:cxnSpLocks noChangeShapeType="1"/>
              </p:cNvCxnSpPr>
              <p:nvPr/>
            </p:nvCxnSpPr>
            <p:spPr bwMode="auto">
              <a:xfrm>
                <a:off x="6427532" y="1735348"/>
                <a:ext cx="144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9255" name="Straight Connector 161"/>
              <p:cNvCxnSpPr>
                <a:cxnSpLocks noChangeShapeType="1"/>
              </p:cNvCxnSpPr>
              <p:nvPr/>
            </p:nvCxnSpPr>
            <p:spPr bwMode="auto">
              <a:xfrm>
                <a:off x="6463532" y="1794296"/>
                <a:ext cx="72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30" name="Rectangle 29"/>
            <p:cNvSpPr/>
            <p:nvPr/>
          </p:nvSpPr>
          <p:spPr>
            <a:xfrm>
              <a:off x="2646362" y="4080668"/>
              <a:ext cx="782638" cy="521134"/>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a:t>
              </a:r>
              <a:endParaRPr lang="en-CA" dirty="0">
                <a:effectLst>
                  <a:outerShdw blurRad="38100" dist="38100" dir="2700000" algn="tl">
                    <a:srgbClr val="000000">
                      <a:alpha val="43137"/>
                    </a:srgbClr>
                  </a:outerShdw>
                </a:effectLst>
                <a:cs typeface="+mn-cs"/>
              </a:endParaRPr>
            </a:p>
          </p:txBody>
        </p:sp>
        <p:sp>
          <p:nvSpPr>
            <p:cNvPr id="31" name="Rectangle 30"/>
            <p:cNvSpPr/>
            <p:nvPr/>
          </p:nvSpPr>
          <p:spPr>
            <a:xfrm>
              <a:off x="2467089" y="4433498"/>
              <a:ext cx="961911"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a:t>
              </a:r>
              <a:endParaRPr lang="en-CA" dirty="0">
                <a:effectLst>
                  <a:outerShdw blurRad="38100" dist="38100" dir="2700000" algn="tl">
                    <a:srgbClr val="000000">
                      <a:alpha val="43137"/>
                    </a:srgbClr>
                  </a:outerShdw>
                </a:effectLst>
                <a:cs typeface="+mn-cs"/>
              </a:endParaRPr>
            </a:p>
          </p:txBody>
        </p:sp>
        <p:sp>
          <p:nvSpPr>
            <p:cNvPr id="32" name="Rectangle 31"/>
            <p:cNvSpPr/>
            <p:nvPr/>
          </p:nvSpPr>
          <p:spPr>
            <a:xfrm>
              <a:off x="2287814" y="4747800"/>
              <a:ext cx="1141186"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a:t>
              </a:r>
              <a:endParaRPr lang="en-CA" dirty="0">
                <a:effectLst>
                  <a:outerShdw blurRad="38100" dist="38100" dir="2700000" algn="tl">
                    <a:srgbClr val="000000">
                      <a:alpha val="43137"/>
                    </a:srgbClr>
                  </a:outerShdw>
                </a:effectLst>
                <a:cs typeface="+mn-cs"/>
              </a:endParaRPr>
            </a:p>
          </p:txBody>
        </p:sp>
        <p:sp>
          <p:nvSpPr>
            <p:cNvPr id="33" name="Rectangle 32"/>
            <p:cNvSpPr/>
            <p:nvPr/>
          </p:nvSpPr>
          <p:spPr>
            <a:xfrm>
              <a:off x="2108541" y="5060076"/>
              <a:ext cx="1320459"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bbbbbB</a:t>
              </a:r>
              <a:endParaRPr lang="en-CA" dirty="0">
                <a:effectLst>
                  <a:outerShdw blurRad="38100" dist="38100" dir="2700000" algn="tl">
                    <a:srgbClr val="000000">
                      <a:alpha val="43137"/>
                    </a:srgbClr>
                  </a:outerShdw>
                </a:effectLst>
                <a:cs typeface="+mn-cs"/>
              </a:endParaRPr>
            </a:p>
          </p:txBody>
        </p:sp>
        <p:sp>
          <p:nvSpPr>
            <p:cNvPr id="34" name="Rectangle 33"/>
            <p:cNvSpPr/>
            <p:nvPr/>
          </p:nvSpPr>
          <p:spPr>
            <a:xfrm>
              <a:off x="2825637" y="3766364"/>
              <a:ext cx="603363"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a:t>
              </a:r>
              <a:endParaRPr lang="en-CA" dirty="0">
                <a:effectLst>
                  <a:outerShdw blurRad="38100" dist="38100" dir="2700000" algn="tl">
                    <a:srgbClr val="000000">
                      <a:alpha val="43137"/>
                    </a:srgbClr>
                  </a:outerShdw>
                </a:effectLst>
                <a:cs typeface="+mn-cs"/>
              </a:endParaRPr>
            </a:p>
          </p:txBody>
        </p:sp>
        <p:sp>
          <p:nvSpPr>
            <p:cNvPr id="35" name="Freeform 34"/>
            <p:cNvSpPr/>
            <p:nvPr/>
          </p:nvSpPr>
          <p:spPr bwMode="auto">
            <a:xfrm>
              <a:off x="3134066" y="3839363"/>
              <a:ext cx="71324"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35"/>
            <p:cNvSpPr/>
            <p:nvPr/>
          </p:nvSpPr>
          <p:spPr bwMode="auto">
            <a:xfrm>
              <a:off x="3149487" y="4139472"/>
              <a:ext cx="71324" cy="17844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36"/>
            <p:cNvSpPr/>
            <p:nvPr/>
          </p:nvSpPr>
          <p:spPr bwMode="auto">
            <a:xfrm>
              <a:off x="3157198" y="4435525"/>
              <a:ext cx="71324"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37"/>
            <p:cNvSpPr/>
            <p:nvPr/>
          </p:nvSpPr>
          <p:spPr bwMode="auto">
            <a:xfrm>
              <a:off x="3159125" y="4808633"/>
              <a:ext cx="73252" cy="17844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38"/>
            <p:cNvSpPr/>
            <p:nvPr/>
          </p:nvSpPr>
          <p:spPr bwMode="auto">
            <a:xfrm>
              <a:off x="3143704" y="5102659"/>
              <a:ext cx="71325" cy="18047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39"/>
            <p:cNvSpPr/>
            <p:nvPr/>
          </p:nvSpPr>
          <p:spPr bwMode="auto">
            <a:xfrm>
              <a:off x="3151414" y="5396684"/>
              <a:ext cx="71325"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Rectangle 40"/>
            <p:cNvSpPr/>
            <p:nvPr/>
          </p:nvSpPr>
          <p:spPr>
            <a:xfrm>
              <a:off x="1362528" y="2896455"/>
              <a:ext cx="483848" cy="523162"/>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
          <p:nvSpPr>
            <p:cNvPr id="42" name="Rectangle 41"/>
            <p:cNvSpPr/>
            <p:nvPr/>
          </p:nvSpPr>
          <p:spPr>
            <a:xfrm>
              <a:off x="2401548" y="2882260"/>
              <a:ext cx="483847" cy="525191"/>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grpSp>
      <p:sp>
        <p:nvSpPr>
          <p:cNvPr id="54" name="Rectangle 1"/>
          <p:cNvSpPr>
            <a:spLocks noChangeArrowheads="1"/>
          </p:cNvSpPr>
          <p:nvPr/>
        </p:nvSpPr>
        <p:spPr bwMode="auto">
          <a:xfrm>
            <a:off x="660400" y="5059363"/>
            <a:ext cx="5811838"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grammar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 or halt with </a:t>
            </a:r>
            <a:r>
              <a:rPr lang="en-US" altLang="en-US" sz="2400" dirty="0" err="1">
                <a:solidFill>
                  <a:schemeClr val="tx1">
                    <a:lumMod val="95000"/>
                  </a:schemeClr>
                </a:solidFill>
              </a:rPr>
              <a:t>nonterminials</a:t>
            </a:r>
            <a:r>
              <a:rPr lang="en-US" altLang="en-US" sz="2400" dirty="0">
                <a:solidFill>
                  <a:schemeClr val="tx1">
                    <a:lumMod val="95000"/>
                  </a:schemeClr>
                </a:solidFill>
              </a:rPr>
              <a:t>.</a:t>
            </a:r>
          </a:p>
        </p:txBody>
      </p:sp>
      <p:sp>
        <p:nvSpPr>
          <p:cNvPr id="92"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grpSp>
        <p:nvGrpSpPr>
          <p:cNvPr id="93" name="Group 92"/>
          <p:cNvGrpSpPr>
            <a:grpSpLocks/>
          </p:cNvGrpSpPr>
          <p:nvPr/>
        </p:nvGrpSpPr>
        <p:grpSpPr bwMode="auto">
          <a:xfrm>
            <a:off x="4953000" y="847725"/>
            <a:ext cx="4114800" cy="5934075"/>
            <a:chOff x="4952999" y="772180"/>
            <a:chExt cx="4114800" cy="5933420"/>
          </a:xfrm>
        </p:grpSpPr>
        <p:sp>
          <p:nvSpPr>
            <p:cNvPr id="94"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233"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96" name="Rectangle 1"/>
          <p:cNvSpPr>
            <a:spLocks noChangeArrowheads="1"/>
          </p:cNvSpPr>
          <p:nvPr/>
        </p:nvSpPr>
        <p:spPr bwMode="auto">
          <a:xfrm>
            <a:off x="762000" y="1989138"/>
            <a:ext cx="4338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The TM must halt on every input </a:t>
            </a:r>
            <a:br>
              <a:rPr lang="en-US" altLang="en-US" sz="2400" dirty="0">
                <a:solidFill>
                  <a:schemeClr val="tx1">
                    <a:lumMod val="95000"/>
                  </a:schemeClr>
                </a:solidFill>
              </a:rPr>
            </a:br>
            <a:r>
              <a:rPr lang="en-US" altLang="en-US" sz="2400" dirty="0">
                <a:solidFill>
                  <a:schemeClr val="tx1">
                    <a:lumMod val="95000"/>
                  </a:schemeClr>
                </a:solidFill>
              </a:rPr>
              <a:t>and give the correct answer.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500" fill="hold"/>
                                        <p:tgtEl>
                                          <p:spTgt spid="96"/>
                                        </p:tgtEl>
                                        <p:attrNameLst>
                                          <p:attrName>ppt_x</p:attrName>
                                        </p:attrNameLst>
                                      </p:cBhvr>
                                      <p:tavLst>
                                        <p:tav tm="0">
                                          <p:val>
                                            <p:strVal val="0-#ppt_w/2"/>
                                          </p:val>
                                        </p:tav>
                                        <p:tav tm="100000">
                                          <p:val>
                                            <p:strVal val="#ppt_x"/>
                                          </p:val>
                                        </p:tav>
                                      </p:tavLst>
                                    </p:anim>
                                    <p:anim calcmode="lin" valueType="num">
                                      <p:cBhvr additive="base">
                                        <p:cTn id="8" dur="500" fill="hold"/>
                                        <p:tgtEl>
                                          <p:spTgt spid="9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
                                        </p:tgtEl>
                                        <p:attrNameLst>
                                          <p:attrName>style.visibility</p:attrName>
                                        </p:attrNameLst>
                                      </p:cBhvr>
                                      <p:to>
                                        <p:strVal val="visible"/>
                                      </p:to>
                                    </p:set>
                                    <p:anim calcmode="lin" valueType="num">
                                      <p:cBhvr additive="base">
                                        <p:cTn id="13" dur="500" fill="hold"/>
                                        <p:tgtEl>
                                          <p:spTgt spid="92"/>
                                        </p:tgtEl>
                                        <p:attrNameLst>
                                          <p:attrName>ppt_x</p:attrName>
                                        </p:attrNameLst>
                                      </p:cBhvr>
                                      <p:tavLst>
                                        <p:tav tm="0">
                                          <p:val>
                                            <p:strVal val="0-#ppt_w/2"/>
                                          </p:val>
                                        </p:tav>
                                        <p:tav tm="100000">
                                          <p:val>
                                            <p:strVal val="#ppt_x"/>
                                          </p:val>
                                        </p:tav>
                                      </p:tavLst>
                                    </p:anim>
                                    <p:anim calcmode="lin" valueType="num">
                                      <p:cBhvr additive="base">
                                        <p:cTn id="14"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additive="base">
                                        <p:cTn id="23" dur="500" fill="hold"/>
                                        <p:tgtEl>
                                          <p:spTgt spid="93"/>
                                        </p:tgtEl>
                                        <p:attrNameLst>
                                          <p:attrName>ppt_x</p:attrName>
                                        </p:attrNameLst>
                                      </p:cBhvr>
                                      <p:tavLst>
                                        <p:tav tm="0">
                                          <p:val>
                                            <p:strVal val="0-#ppt_w/2"/>
                                          </p:val>
                                        </p:tav>
                                        <p:tav tm="100000">
                                          <p:val>
                                            <p:strVal val="#ppt_x"/>
                                          </p:val>
                                        </p:tav>
                                      </p:tavLst>
                                    </p:anim>
                                    <p:anim calcmode="lin" valueType="num">
                                      <p:cBhvr additive="base">
                                        <p:cTn id="24"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0-#ppt_w/2"/>
                                          </p:val>
                                        </p:tav>
                                        <p:tav tm="100000">
                                          <p:val>
                                            <p:strVal val="#ppt_x"/>
                                          </p:val>
                                        </p:tav>
                                      </p:tavLst>
                                    </p:anim>
                                    <p:anim calcmode="lin" valueType="num">
                                      <p:cBhvr additive="base">
                                        <p:cTn id="30"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4"/>
                                        </p:tgtEl>
                                        <p:attrNameLst>
                                          <p:attrName>style.visibility</p:attrName>
                                        </p:attrNameLst>
                                      </p:cBhvr>
                                      <p:to>
                                        <p:strVal val="visible"/>
                                      </p:to>
                                    </p:set>
                                    <p:anim calcmode="lin" valueType="num">
                                      <p:cBhvr additive="base">
                                        <p:cTn id="35" dur="500" fill="hold"/>
                                        <p:tgtEl>
                                          <p:spTgt spid="54"/>
                                        </p:tgtEl>
                                        <p:attrNameLst>
                                          <p:attrName>ppt_x</p:attrName>
                                        </p:attrNameLst>
                                      </p:cBhvr>
                                      <p:tavLst>
                                        <p:tav tm="0">
                                          <p:val>
                                            <p:strVal val="0-#ppt_w/2"/>
                                          </p:val>
                                        </p:tav>
                                        <p:tav tm="100000">
                                          <p:val>
                                            <p:strVal val="#ppt_x"/>
                                          </p:val>
                                        </p:tav>
                                      </p:tavLst>
                                    </p:anim>
                                    <p:anim calcmode="lin" valueType="num">
                                      <p:cBhvr additive="base">
                                        <p:cTn id="36"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mph" presetSubtype="2" fill="hold" grpId="0" nodeType="clickEffect">
                                  <p:stCondLst>
                                    <p:cond delay="0"/>
                                  </p:stCondLst>
                                  <p:childTnLst>
                                    <p:animClr clrSpc="rgb" dir="cw">
                                      <p:cBhvr override="childStyle">
                                        <p:cTn id="40" dur="2000" fill="hold"/>
                                        <p:tgtEl>
                                          <p:spTgt spid="162"/>
                                        </p:tgtEl>
                                        <p:attrNameLst>
                                          <p:attrName>style.color</p:attrName>
                                        </p:attrNameLst>
                                      </p:cBhvr>
                                      <p:to>
                                        <a:srgbClr val="FF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P spid="21" grpId="0"/>
      <p:bldP spid="54" grpId="0"/>
      <p:bldP spid="92" grpId="0"/>
      <p:bldP spid="9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Grp="1" noChangeArrowheads="1"/>
          </p:cNvSpPr>
          <p:nvPr>
            <p:ph type="title"/>
          </p:nvPr>
        </p:nvSpPr>
        <p:spPr>
          <a:xfrm>
            <a:off x="-1447800" y="-152400"/>
            <a:ext cx="7772400" cy="1143000"/>
          </a:xfrm>
        </p:spPr>
        <p:txBody>
          <a:bodyPr/>
          <a:lstStyle/>
          <a:p>
            <a:pPr eaLnBrk="1" hangingPunct="1">
              <a:defRPr/>
            </a:pPr>
            <a:r>
              <a:rPr lang="en-US"/>
              <a:t>Parsing/Compiling</a:t>
            </a:r>
          </a:p>
        </p:txBody>
      </p:sp>
      <p:sp>
        <p:nvSpPr>
          <p:cNvPr id="7" name="Rectangle 6"/>
          <p:cNvSpPr>
            <a:spLocks noChangeArrowheads="1"/>
          </p:cNvSpPr>
          <p:nvPr/>
        </p:nvSpPr>
        <p:spPr bwMode="auto">
          <a:xfrm>
            <a:off x="-88900" y="1752600"/>
            <a:ext cx="22860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BC</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DE</a:t>
            </a:r>
          </a:p>
          <a:p>
            <a:pPr eaLnBrk="1" hangingPunct="1">
              <a:spcBef>
                <a:spcPct val="0"/>
              </a:spcBef>
            </a:pPr>
            <a:r>
              <a:rPr lang="en-US" altLang="en-US" sz="2400">
                <a:latin typeface="Times New Roman" pitchFamily="18" charset="0"/>
                <a:sym typeface="Symbol" pitchFamily="18" charset="2"/>
              </a:rPr>
              <a:t>    B </a:t>
            </a:r>
            <a:r>
              <a:rPr lang="en-US" altLang="en-US" sz="2400">
                <a:latin typeface="Times New Roman" pitchFamily="18" charset="0"/>
              </a:rPr>
              <a:t>⇒ </a:t>
            </a:r>
            <a:r>
              <a:rPr lang="en-US" altLang="en-US" sz="2400">
                <a:latin typeface="Times New Roman" pitchFamily="18" charset="0"/>
                <a:sym typeface="Symbol" pitchFamily="18" charset="2"/>
              </a:rPr>
              <a:t>b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D </a:t>
            </a:r>
            <a:r>
              <a:rPr lang="en-US" altLang="en-US" sz="2400">
                <a:latin typeface="Times New Roman" pitchFamily="18" charset="0"/>
              </a:rPr>
              <a:t>⇒ </a:t>
            </a:r>
            <a:r>
              <a:rPr lang="en-US" altLang="en-US" sz="2400">
                <a:latin typeface="Times New Roman" pitchFamily="18" charset="0"/>
                <a:sym typeface="Symbol" pitchFamily="18" charset="2"/>
              </a:rPr>
              <a:t>d ....</a:t>
            </a:r>
          </a:p>
          <a:p>
            <a:pPr eaLnBrk="1" hangingPunct="1">
              <a:spcBef>
                <a:spcPct val="0"/>
              </a:spcBef>
            </a:pPr>
            <a:endParaRPr lang="en-US" altLang="en-US" sz="2400">
              <a:latin typeface="Times New Roman" pitchFamily="18" charset="0"/>
            </a:endParaRPr>
          </a:p>
        </p:txBody>
      </p:sp>
      <p:sp>
        <p:nvSpPr>
          <p:cNvPr id="87044" name="Rectangle 11"/>
          <p:cNvSpPr>
            <a:spLocks noChangeArrowheads="1"/>
          </p:cNvSpPr>
          <p:nvPr/>
        </p:nvSpPr>
        <p:spPr bwMode="auto">
          <a:xfrm>
            <a:off x="76200" y="838200"/>
            <a:ext cx="4572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00"/>
                </a:solidFill>
                <a:latin typeface="Times New Roman" pitchFamily="18" charset="0"/>
              </a:rPr>
              <a:t>This parsing algorithm only works for Look Ahead One Grammars.</a:t>
            </a:r>
          </a:p>
        </p:txBody>
      </p:sp>
      <p:sp>
        <p:nvSpPr>
          <p:cNvPr id="15" name="Rectangle 14"/>
          <p:cNvSpPr>
            <a:spLocks noChangeArrowheads="1"/>
          </p:cNvSpPr>
          <p:nvPr/>
        </p:nvSpPr>
        <p:spPr bwMode="auto">
          <a:xfrm>
            <a:off x="152400" y="3441700"/>
            <a:ext cx="4876800" cy="378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GetA(s,i)</a:t>
            </a:r>
          </a:p>
          <a:p>
            <a:pPr eaLnBrk="1" hangingPunct="1">
              <a:spcBef>
                <a:spcPct val="0"/>
              </a:spcBef>
            </a:pPr>
            <a:r>
              <a:rPr lang="en-US" altLang="en-US" sz="2400">
                <a:latin typeface="Times New Roman" pitchFamily="18" charset="0"/>
              </a:rPr>
              <a:t>   if( s[i] = ‘b‘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a:t>
            </a:r>
            <a:r>
              <a:rPr lang="en-US" altLang="en-US" sz="2400">
                <a:latin typeface="Times New Roman" pitchFamily="18" charset="0"/>
              </a:rPr>
              <a:t>p</a:t>
            </a:r>
            <a:r>
              <a:rPr lang="en-US" altLang="en-US" sz="2400" baseline="-25000">
                <a:latin typeface="Times New Roman" pitchFamily="18" charset="0"/>
              </a:rPr>
              <a:t>B</a:t>
            </a:r>
            <a:r>
              <a:rPr lang="en-US" altLang="en-US" sz="2400">
                <a:latin typeface="Times New Roman" pitchFamily="18" charset="0"/>
              </a:rPr>
              <a:t>,j</a:t>
            </a:r>
            <a:r>
              <a:rPr lang="en-US" altLang="en-US" sz="2400" baseline="-25000">
                <a:latin typeface="Times New Roman" pitchFamily="18" charset="0"/>
              </a:rPr>
              <a:t>B</a:t>
            </a:r>
            <a:r>
              <a:rPr lang="en-US" altLang="en-US" sz="2400">
                <a:latin typeface="Times New Roman" pitchFamily="18" charset="0"/>
                <a:sym typeface="Symbol" pitchFamily="18" charset="2"/>
              </a:rPr>
              <a:t>,</a:t>
            </a:r>
            <a:r>
              <a:rPr lang="en-US" altLang="en-US" sz="2400">
                <a:latin typeface="Times New Roman" pitchFamily="18" charset="0"/>
              </a:rPr>
              <a:t> = GetB(s,i)</a:t>
            </a:r>
          </a:p>
          <a:p>
            <a:pPr eaLnBrk="1" hangingPunct="1">
              <a:spcBef>
                <a:spcPct val="0"/>
              </a:spcBef>
            </a:pPr>
            <a:r>
              <a:rPr lang="en-US" altLang="en-US" sz="2400">
                <a:latin typeface="Times New Roman" pitchFamily="18" charset="0"/>
                <a:sym typeface="Symbol" pitchFamily="18" charset="2"/>
              </a:rPr>
              <a:t>        </a:t>
            </a:r>
            <a:r>
              <a:rPr lang="en-US" altLang="en-US" sz="2400">
                <a:latin typeface="Times New Roman" pitchFamily="18" charset="0"/>
              </a:rPr>
              <a:t>p</a:t>
            </a:r>
            <a:r>
              <a:rPr lang="en-US" altLang="en-US" sz="2400" baseline="-25000">
                <a:latin typeface="Times New Roman" pitchFamily="18" charset="0"/>
              </a:rPr>
              <a:t>C</a:t>
            </a:r>
            <a:r>
              <a:rPr lang="en-US" altLang="en-US" sz="2400">
                <a:latin typeface="Times New Roman" pitchFamily="18" charset="0"/>
              </a:rPr>
              <a:t>,j</a:t>
            </a:r>
            <a:r>
              <a:rPr lang="en-US" altLang="en-US" sz="2400" baseline="-25000">
                <a:latin typeface="Times New Roman" pitchFamily="18" charset="0"/>
              </a:rPr>
              <a:t>C</a:t>
            </a:r>
            <a:r>
              <a:rPr lang="en-US" altLang="en-US" sz="2400">
                <a:latin typeface="Times New Roman" pitchFamily="18" charset="0"/>
                <a:sym typeface="Symbol" pitchFamily="18" charset="2"/>
              </a:rPr>
              <a:t>,</a:t>
            </a:r>
            <a:r>
              <a:rPr lang="en-US" altLang="en-US" sz="2400">
                <a:latin typeface="Times New Roman" pitchFamily="18" charset="0"/>
              </a:rPr>
              <a:t> = GetC(s,j</a:t>
            </a:r>
            <a:r>
              <a:rPr lang="en-US" altLang="en-US" sz="2400" baseline="-25000">
                <a:latin typeface="Times New Roman" pitchFamily="18" charset="0"/>
              </a:rPr>
              <a:t>B</a:t>
            </a:r>
            <a:r>
              <a:rPr lang="en-US" altLang="en-US" sz="2400">
                <a:latin typeface="Times New Roman" pitchFamily="18" charset="0"/>
              </a:rPr>
              <a:t>)</a:t>
            </a:r>
          </a:p>
          <a:p>
            <a:pPr eaLnBrk="1" hangingPunct="1">
              <a:spcBef>
                <a:spcPct val="0"/>
              </a:spcBef>
            </a:pPr>
            <a:r>
              <a:rPr lang="en-US" altLang="en-US" sz="2400">
                <a:latin typeface="Times New Roman" pitchFamily="18" charset="0"/>
              </a:rPr>
              <a:t>        return( </a:t>
            </a:r>
            <a:r>
              <a:rPr lang="en-US" altLang="en-US" sz="2400">
                <a:latin typeface="Times New Roman" pitchFamily="18" charset="0"/>
                <a:sym typeface="Symbol" pitchFamily="18" charset="2"/>
              </a:rPr>
              <a:t> </a:t>
            </a:r>
            <a:r>
              <a:rPr lang="en-US" altLang="en-US" sz="2400">
                <a:latin typeface="Times New Roman" pitchFamily="18" charset="0"/>
              </a:rPr>
              <a:t>p</a:t>
            </a:r>
            <a:r>
              <a:rPr lang="en-US" altLang="en-US" sz="2400" baseline="-25000">
                <a:latin typeface="Times New Roman" pitchFamily="18" charset="0"/>
              </a:rPr>
              <a:t>B</a:t>
            </a:r>
            <a:r>
              <a:rPr lang="en-US" altLang="en-US" sz="2400">
                <a:latin typeface="Times New Roman" pitchFamily="18" charset="0"/>
              </a:rPr>
              <a:t> p</a:t>
            </a:r>
            <a:r>
              <a:rPr lang="en-US" altLang="en-US" sz="2400" baseline="-25000">
                <a:latin typeface="Times New Roman" pitchFamily="18" charset="0"/>
              </a:rPr>
              <a:t>C</a:t>
            </a:r>
            <a:r>
              <a:rPr lang="en-US" altLang="en-US" sz="2400">
                <a:latin typeface="Times New Roman" pitchFamily="18" charset="0"/>
              </a:rPr>
              <a:t> </a:t>
            </a:r>
            <a:r>
              <a:rPr lang="en-US" altLang="en-US" sz="2400">
                <a:latin typeface="Times New Roman" pitchFamily="18" charset="0"/>
                <a:sym typeface="Symbol" pitchFamily="18" charset="2"/>
              </a:rPr>
              <a:t>, </a:t>
            </a:r>
            <a:r>
              <a:rPr lang="en-US" altLang="en-US" sz="2400">
                <a:latin typeface="Times New Roman" pitchFamily="18" charset="0"/>
              </a:rPr>
              <a:t>j</a:t>
            </a:r>
            <a:r>
              <a:rPr lang="en-US" altLang="en-US" sz="2400" baseline="-25000">
                <a:latin typeface="Times New Roman" pitchFamily="18" charset="0"/>
              </a:rPr>
              <a:t>C</a:t>
            </a:r>
            <a:r>
              <a:rPr lang="en-US" altLang="en-US" sz="2400">
                <a:latin typeface="Times New Roman" pitchFamily="18" charset="0"/>
              </a:rPr>
              <a:t> )</a:t>
            </a:r>
            <a:endParaRPr lang="en-US" altLang="en-US" sz="2400">
              <a:latin typeface="Times New Roman" pitchFamily="18" charset="0"/>
              <a:sym typeface="Symbol" pitchFamily="18" charset="2"/>
            </a:endParaRPr>
          </a:p>
          <a:p>
            <a:pPr eaLnBrk="1" hangingPunct="1">
              <a:spcBef>
                <a:spcPct val="0"/>
              </a:spcBef>
            </a:pPr>
            <a:r>
              <a:rPr lang="en-US" altLang="en-US" sz="2400">
                <a:latin typeface="Times New Roman" pitchFamily="18" charset="0"/>
                <a:sym typeface="Symbol" pitchFamily="18" charset="2"/>
              </a:rPr>
              <a:t>  else</a:t>
            </a:r>
            <a:r>
              <a:rPr lang="en-US" altLang="en-US" sz="2400">
                <a:latin typeface="Times New Roman" pitchFamily="18" charset="0"/>
              </a:rPr>
              <a:t>if( s[i] = ‘d‘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a:t>
            </a:r>
            <a:r>
              <a:rPr lang="en-US" altLang="en-US" sz="2400">
                <a:latin typeface="Times New Roman" pitchFamily="18" charset="0"/>
              </a:rPr>
              <a:t>p</a:t>
            </a:r>
            <a:r>
              <a:rPr lang="en-US" altLang="en-US" sz="2400" baseline="-25000">
                <a:latin typeface="Times New Roman" pitchFamily="18" charset="0"/>
              </a:rPr>
              <a:t>D</a:t>
            </a:r>
            <a:r>
              <a:rPr lang="en-US" altLang="en-US" sz="2400">
                <a:latin typeface="Times New Roman" pitchFamily="18" charset="0"/>
              </a:rPr>
              <a:t>,j</a:t>
            </a:r>
            <a:r>
              <a:rPr lang="en-US" altLang="en-US" sz="2400" baseline="-25000">
                <a:latin typeface="Times New Roman" pitchFamily="18" charset="0"/>
              </a:rPr>
              <a:t>D</a:t>
            </a:r>
            <a:r>
              <a:rPr lang="en-US" altLang="en-US" sz="2400">
                <a:latin typeface="Times New Roman" pitchFamily="18" charset="0"/>
                <a:sym typeface="Symbol" pitchFamily="18" charset="2"/>
              </a:rPr>
              <a:t>,</a:t>
            </a:r>
            <a:r>
              <a:rPr lang="en-US" altLang="en-US" sz="2400">
                <a:latin typeface="Times New Roman" pitchFamily="18" charset="0"/>
              </a:rPr>
              <a:t> = GetD(s,i)</a:t>
            </a:r>
          </a:p>
          <a:p>
            <a:pPr eaLnBrk="1" hangingPunct="1">
              <a:spcBef>
                <a:spcPct val="0"/>
              </a:spcBef>
            </a:pPr>
            <a:r>
              <a:rPr lang="en-US" altLang="en-US" sz="2400">
                <a:latin typeface="Times New Roman" pitchFamily="18" charset="0"/>
                <a:sym typeface="Symbol" pitchFamily="18" charset="2"/>
              </a:rPr>
              <a:t>        </a:t>
            </a:r>
            <a:r>
              <a:rPr lang="en-US" altLang="en-US" sz="2400">
                <a:latin typeface="Times New Roman" pitchFamily="18" charset="0"/>
              </a:rPr>
              <a:t>p</a:t>
            </a:r>
            <a:r>
              <a:rPr lang="en-US" altLang="en-US" sz="2400" baseline="-25000">
                <a:latin typeface="Times New Roman" pitchFamily="18" charset="0"/>
              </a:rPr>
              <a:t>E</a:t>
            </a:r>
            <a:r>
              <a:rPr lang="en-US" altLang="en-US" sz="2400">
                <a:latin typeface="Times New Roman" pitchFamily="18" charset="0"/>
              </a:rPr>
              <a:t>,j</a:t>
            </a:r>
            <a:r>
              <a:rPr lang="en-US" altLang="en-US" sz="2400" baseline="-25000">
                <a:latin typeface="Times New Roman" pitchFamily="18" charset="0"/>
              </a:rPr>
              <a:t>E</a:t>
            </a:r>
            <a:r>
              <a:rPr lang="en-US" altLang="en-US" sz="2400">
                <a:latin typeface="Times New Roman" pitchFamily="18" charset="0"/>
                <a:sym typeface="Symbol" pitchFamily="18" charset="2"/>
              </a:rPr>
              <a:t>,</a:t>
            </a:r>
            <a:r>
              <a:rPr lang="en-US" altLang="en-US" sz="2400">
                <a:latin typeface="Times New Roman" pitchFamily="18" charset="0"/>
              </a:rPr>
              <a:t> = GetC(s,j</a:t>
            </a:r>
            <a:r>
              <a:rPr lang="en-US" altLang="en-US" sz="2400" baseline="-25000">
                <a:latin typeface="Times New Roman" pitchFamily="18" charset="0"/>
              </a:rPr>
              <a:t>D</a:t>
            </a:r>
            <a:r>
              <a:rPr lang="en-US" altLang="en-US" sz="2400">
                <a:latin typeface="Times New Roman" pitchFamily="18" charset="0"/>
              </a:rPr>
              <a:t>)</a:t>
            </a:r>
          </a:p>
          <a:p>
            <a:pPr eaLnBrk="1" hangingPunct="1">
              <a:spcBef>
                <a:spcPct val="0"/>
              </a:spcBef>
            </a:pPr>
            <a:r>
              <a:rPr lang="en-US" altLang="en-US" sz="2400">
                <a:latin typeface="Times New Roman" pitchFamily="18" charset="0"/>
              </a:rPr>
              <a:t>        return( </a:t>
            </a:r>
            <a:r>
              <a:rPr lang="en-US" altLang="en-US" sz="2400">
                <a:latin typeface="Times New Roman" pitchFamily="18" charset="0"/>
                <a:sym typeface="Symbol" pitchFamily="18" charset="2"/>
              </a:rPr>
              <a:t> </a:t>
            </a:r>
            <a:r>
              <a:rPr lang="en-US" altLang="en-US" sz="2400">
                <a:latin typeface="Times New Roman" pitchFamily="18" charset="0"/>
              </a:rPr>
              <a:t>p</a:t>
            </a:r>
            <a:r>
              <a:rPr lang="en-US" altLang="en-US" sz="2400" baseline="-25000">
                <a:latin typeface="Times New Roman" pitchFamily="18" charset="0"/>
              </a:rPr>
              <a:t>D</a:t>
            </a:r>
            <a:r>
              <a:rPr lang="en-US" altLang="en-US" sz="2400">
                <a:latin typeface="Times New Roman" pitchFamily="18" charset="0"/>
              </a:rPr>
              <a:t> p</a:t>
            </a:r>
            <a:r>
              <a:rPr lang="en-US" altLang="en-US" sz="2400" baseline="-25000">
                <a:latin typeface="Times New Roman" pitchFamily="18" charset="0"/>
              </a:rPr>
              <a:t>E</a:t>
            </a:r>
            <a:r>
              <a:rPr lang="en-US" altLang="en-US" sz="2400">
                <a:latin typeface="Times New Roman" pitchFamily="18" charset="0"/>
              </a:rPr>
              <a:t> </a:t>
            </a:r>
            <a:r>
              <a:rPr lang="en-US" altLang="en-US" sz="2400">
                <a:latin typeface="Times New Roman" pitchFamily="18" charset="0"/>
                <a:sym typeface="Symbol" pitchFamily="18" charset="2"/>
              </a:rPr>
              <a:t>, </a:t>
            </a:r>
            <a:r>
              <a:rPr lang="en-US" altLang="en-US" sz="2400">
                <a:latin typeface="Times New Roman" pitchFamily="18" charset="0"/>
              </a:rPr>
              <a:t>j</a:t>
            </a:r>
            <a:r>
              <a:rPr lang="en-US" altLang="en-US" sz="2400" baseline="-25000">
                <a:latin typeface="Times New Roman" pitchFamily="18" charset="0"/>
              </a:rPr>
              <a:t>E</a:t>
            </a:r>
            <a:r>
              <a:rPr lang="en-US" altLang="en-US" sz="2400">
                <a:latin typeface="Times New Roman" pitchFamily="18" charset="0"/>
              </a:rPr>
              <a:t> )</a:t>
            </a:r>
            <a:endParaRPr lang="en-US" altLang="en-US" sz="2400">
              <a:latin typeface="Times New Roman" pitchFamily="18" charset="0"/>
              <a:sym typeface="Symbol" pitchFamily="18" charset="2"/>
            </a:endParaRPr>
          </a:p>
          <a:p>
            <a:pPr eaLnBrk="1" hangingPunct="1">
              <a:spcBef>
                <a:spcPct val="0"/>
              </a:spcBef>
            </a:pPr>
            <a:endParaRPr lang="en-US" altLang="en-US" sz="2400">
              <a:latin typeface="Times New Roman" pitchFamily="18" charset="0"/>
            </a:endParaRPr>
          </a:p>
        </p:txBody>
      </p:sp>
      <p:sp>
        <p:nvSpPr>
          <p:cNvPr id="17" name="Rectangle 16"/>
          <p:cNvSpPr>
            <a:spLocks noChangeArrowheads="1"/>
          </p:cNvSpPr>
          <p:nvPr/>
        </p:nvSpPr>
        <p:spPr bwMode="auto">
          <a:xfrm>
            <a:off x="4876800" y="3429000"/>
            <a:ext cx="5105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rgbClr val="FF0000"/>
                </a:solidFill>
              </a:rPr>
              <a:t>Not</a:t>
            </a:r>
            <a:r>
              <a:rPr lang="en-US" altLang="en-US" sz="2400"/>
              <a:t> Look Ahead One</a:t>
            </a:r>
          </a:p>
        </p:txBody>
      </p:sp>
      <p:sp>
        <p:nvSpPr>
          <p:cNvPr id="20" name="Rectangle 19"/>
          <p:cNvSpPr>
            <a:spLocks noChangeArrowheads="1"/>
          </p:cNvSpPr>
          <p:nvPr/>
        </p:nvSpPr>
        <p:spPr bwMode="auto">
          <a:xfrm>
            <a:off x="4876800" y="3957638"/>
            <a:ext cx="51054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Don’t know whether to call</a:t>
            </a:r>
            <a:br>
              <a:rPr lang="en-US" altLang="en-US" sz="2400"/>
            </a:br>
            <a:r>
              <a:rPr lang="en-US" altLang="en-US" sz="2400"/>
              <a:t>  GetB or GetD</a:t>
            </a:r>
          </a:p>
        </p:txBody>
      </p:sp>
      <p:sp>
        <p:nvSpPr>
          <p:cNvPr id="16" name="Rectangle 15"/>
          <p:cNvSpPr>
            <a:spLocks noChangeArrowheads="1"/>
          </p:cNvSpPr>
          <p:nvPr/>
        </p:nvSpPr>
        <p:spPr bwMode="auto">
          <a:xfrm>
            <a:off x="4495800" y="1676400"/>
            <a:ext cx="22860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BC</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DE</a:t>
            </a:r>
          </a:p>
          <a:p>
            <a:pPr eaLnBrk="1" hangingPunct="1">
              <a:spcBef>
                <a:spcPct val="0"/>
              </a:spcBef>
            </a:pPr>
            <a:r>
              <a:rPr lang="en-US" altLang="en-US" sz="2400">
                <a:latin typeface="Times New Roman" pitchFamily="18" charset="0"/>
                <a:sym typeface="Symbol" pitchFamily="18" charset="2"/>
              </a:rPr>
              <a:t>    B </a:t>
            </a:r>
            <a:r>
              <a:rPr lang="en-US" altLang="en-US" sz="2400">
                <a:latin typeface="Times New Roman" pitchFamily="18" charset="0"/>
              </a:rPr>
              <a:t>⇒ </a:t>
            </a:r>
            <a:r>
              <a:rPr lang="en-US" altLang="en-US" sz="2400">
                <a:latin typeface="Times New Roman" pitchFamily="18" charset="0"/>
                <a:sym typeface="Symbol" pitchFamily="18" charset="2"/>
              </a:rPr>
              <a:t>bbb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D </a:t>
            </a:r>
            <a:r>
              <a:rPr lang="en-US" altLang="en-US" sz="2400">
                <a:latin typeface="Times New Roman" pitchFamily="18" charset="0"/>
              </a:rPr>
              <a:t>⇒ </a:t>
            </a:r>
            <a:r>
              <a:rPr lang="en-US" altLang="en-US" sz="2400">
                <a:latin typeface="Times New Roman" pitchFamily="18" charset="0"/>
                <a:sym typeface="Symbol" pitchFamily="18" charset="2"/>
              </a:rPr>
              <a:t>bbb ....</a:t>
            </a:r>
          </a:p>
          <a:p>
            <a:pPr eaLnBrk="1" hangingPunct="1">
              <a:spcBef>
                <a:spcPct val="0"/>
              </a:spcBef>
            </a:pPr>
            <a:endParaRPr lang="en-US" altLang="en-US" sz="2400">
              <a:latin typeface="Times New Roman" pitchFamily="18" charset="0"/>
            </a:endParaRPr>
          </a:p>
        </p:txBody>
      </p:sp>
    </p:spTree>
    <p:extLst>
      <p:ext uri="{BB962C8B-B14F-4D97-AF65-F5344CB8AC3E}">
        <p14:creationId xmlns:p14="http://schemas.microsoft.com/office/powerpoint/2010/main" val="3290616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0-#ppt_w/2"/>
                                          </p:val>
                                        </p:tav>
                                        <p:tav tm="100000">
                                          <p:val>
                                            <p:strVal val="#ppt_x"/>
                                          </p:val>
                                        </p:tav>
                                      </p:tavLst>
                                    </p:anim>
                                    <p:anim calcmode="lin" valueType="num">
                                      <p:cBhvr additive="base">
                                        <p:cTn id="1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1+#ppt_w/2"/>
                                          </p:val>
                                        </p:tav>
                                        <p:tav tm="100000">
                                          <p:val>
                                            <p:strVal val="#ppt_x"/>
                                          </p:val>
                                        </p:tav>
                                      </p:tavLst>
                                    </p:anim>
                                    <p:anim calcmode="lin" valueType="num">
                                      <p:cBhvr additive="base">
                                        <p:cTn id="26"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1+#ppt_w/2"/>
                                          </p:val>
                                        </p:tav>
                                        <p:tav tm="100000">
                                          <p:val>
                                            <p:strVal val="#ppt_x"/>
                                          </p:val>
                                        </p:tav>
                                      </p:tavLst>
                                    </p:anim>
                                    <p:anim calcmode="lin" valueType="num">
                                      <p:cBhvr additive="base">
                                        <p:cTn id="32"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5" grpId="0"/>
      <p:bldP spid="17" grpId="0"/>
      <p:bldP spid="20" grpId="0"/>
      <p:bldP spid="16"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142240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Goal: Build a CFG that generates this language.</a:t>
            </a:r>
          </a:p>
          <a:p>
            <a:pPr>
              <a:lnSpc>
                <a:spcPct val="90000"/>
              </a:lnSpc>
              <a:defRPr/>
            </a:pPr>
            <a:endParaRPr lang="en-CA" sz="2400" kern="0" dirty="0">
              <a:sym typeface="Symbol"/>
            </a:endParaRPr>
          </a:p>
          <a:p>
            <a:pPr>
              <a:lnSpc>
                <a:spcPct val="90000"/>
              </a:lnSpc>
              <a:defRPr/>
            </a:pPr>
            <a:r>
              <a:rPr lang="en-CA" sz="2400" kern="0" dirty="0">
                <a:sym typeface="Symbol"/>
              </a:rPr>
              <a:t>Before we cared what the “parsing” looks like.</a:t>
            </a:r>
          </a:p>
        </p:txBody>
      </p:sp>
      <p:grpSp>
        <p:nvGrpSpPr>
          <p:cNvPr id="8" name="Group 7"/>
          <p:cNvGrpSpPr>
            <a:grpSpLocks/>
          </p:cNvGrpSpPr>
          <p:nvPr/>
        </p:nvGrpSpPr>
        <p:grpSpPr bwMode="auto">
          <a:xfrm>
            <a:off x="1382713" y="2133600"/>
            <a:ext cx="2808287" cy="2401888"/>
            <a:chOff x="1383447" y="2703368"/>
            <a:chExt cx="2807553" cy="2402032"/>
          </a:xfrm>
        </p:grpSpPr>
        <p:sp>
          <p:nvSpPr>
            <p:cNvPr id="47128" name="Text Box 5"/>
            <p:cNvSpPr txBox="1">
              <a:spLocks noChangeArrowheads="1"/>
            </p:cNvSpPr>
            <p:nvPr/>
          </p:nvSpPr>
          <p:spPr bwMode="auto">
            <a:xfrm>
              <a:off x="2876070" y="27033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29" name="Line 6"/>
            <p:cNvSpPr>
              <a:spLocks noChangeShapeType="1"/>
            </p:cNvSpPr>
            <p:nvPr/>
          </p:nvSpPr>
          <p:spPr bwMode="auto">
            <a:xfrm flipH="1">
              <a:off x="2180105" y="3147754"/>
              <a:ext cx="852927"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0" name="Line 7"/>
            <p:cNvSpPr>
              <a:spLocks noChangeShapeType="1"/>
            </p:cNvSpPr>
            <p:nvPr/>
          </p:nvSpPr>
          <p:spPr bwMode="auto">
            <a:xfrm>
              <a:off x="3033032" y="314775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1" name="Line 8"/>
            <p:cNvSpPr>
              <a:spLocks noChangeShapeType="1"/>
            </p:cNvSpPr>
            <p:nvPr/>
          </p:nvSpPr>
          <p:spPr bwMode="auto">
            <a:xfrm>
              <a:off x="3033032" y="3147754"/>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2" name="Rectangle 9"/>
            <p:cNvSpPr>
              <a:spLocks noChangeArrowheads="1"/>
            </p:cNvSpPr>
            <p:nvPr/>
          </p:nvSpPr>
          <p:spPr bwMode="auto">
            <a:xfrm>
              <a:off x="2865705" y="3566247"/>
              <a:ext cx="35834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7133" name="Text Box 10"/>
            <p:cNvSpPr txBox="1">
              <a:spLocks noChangeArrowheads="1"/>
            </p:cNvSpPr>
            <p:nvPr/>
          </p:nvSpPr>
          <p:spPr bwMode="auto">
            <a:xfrm>
              <a:off x="1929854" y="33891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34" name="Line 11"/>
            <p:cNvSpPr>
              <a:spLocks noChangeShapeType="1"/>
            </p:cNvSpPr>
            <p:nvPr/>
          </p:nvSpPr>
          <p:spPr bwMode="auto">
            <a:xfrm flipH="1">
              <a:off x="1611487" y="3746270"/>
              <a:ext cx="426464"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5" name="Line 12"/>
            <p:cNvSpPr>
              <a:spLocks noChangeShapeType="1"/>
            </p:cNvSpPr>
            <p:nvPr/>
          </p:nvSpPr>
          <p:spPr bwMode="auto">
            <a:xfrm>
              <a:off x="2094220" y="3746270"/>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6" name="Line 13"/>
            <p:cNvSpPr>
              <a:spLocks noChangeShapeType="1"/>
            </p:cNvSpPr>
            <p:nvPr/>
          </p:nvSpPr>
          <p:spPr bwMode="auto">
            <a:xfrm>
              <a:off x="2094220" y="3746270"/>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7" name="Rectangle 14"/>
            <p:cNvSpPr>
              <a:spLocks noChangeArrowheads="1"/>
            </p:cNvSpPr>
            <p:nvPr/>
          </p:nvSpPr>
          <p:spPr bwMode="auto">
            <a:xfrm>
              <a:off x="1952065" y="4127356"/>
              <a:ext cx="352425"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7138" name="Text Box 15"/>
            <p:cNvSpPr txBox="1">
              <a:spLocks noChangeArrowheads="1"/>
            </p:cNvSpPr>
            <p:nvPr/>
          </p:nvSpPr>
          <p:spPr bwMode="auto">
            <a:xfrm>
              <a:off x="2459972" y="4070812"/>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39" name="Line 16"/>
            <p:cNvSpPr>
              <a:spLocks noChangeShapeType="1"/>
            </p:cNvSpPr>
            <p:nvPr/>
          </p:nvSpPr>
          <p:spPr bwMode="auto">
            <a:xfrm flipH="1">
              <a:off x="2591761" y="4419600"/>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40" name="Rectangle 17"/>
            <p:cNvSpPr>
              <a:spLocks noChangeArrowheads="1"/>
            </p:cNvSpPr>
            <p:nvPr/>
          </p:nvSpPr>
          <p:spPr bwMode="auto">
            <a:xfrm>
              <a:off x="2449606" y="4644044"/>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47141" name="Text Box 18"/>
            <p:cNvSpPr txBox="1">
              <a:spLocks noChangeArrowheads="1"/>
            </p:cNvSpPr>
            <p:nvPr/>
          </p:nvSpPr>
          <p:spPr bwMode="auto">
            <a:xfrm>
              <a:off x="1393812" y="3995997"/>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42" name="Line 19"/>
            <p:cNvSpPr>
              <a:spLocks noChangeShapeType="1"/>
            </p:cNvSpPr>
            <p:nvPr/>
          </p:nvSpPr>
          <p:spPr bwMode="auto">
            <a:xfrm flipH="1">
              <a:off x="1525602" y="4344786"/>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43" name="Rectangle 20"/>
            <p:cNvSpPr>
              <a:spLocks noChangeArrowheads="1"/>
            </p:cNvSpPr>
            <p:nvPr/>
          </p:nvSpPr>
          <p:spPr bwMode="auto">
            <a:xfrm>
              <a:off x="1383447" y="4569229"/>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47144" name="Text Box 21"/>
            <p:cNvSpPr txBox="1">
              <a:spLocks noChangeArrowheads="1"/>
            </p:cNvSpPr>
            <p:nvPr/>
          </p:nvSpPr>
          <p:spPr bwMode="auto">
            <a:xfrm>
              <a:off x="3834133" y="3479309"/>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45" name="Line 22"/>
            <p:cNvSpPr>
              <a:spLocks noChangeShapeType="1"/>
            </p:cNvSpPr>
            <p:nvPr/>
          </p:nvSpPr>
          <p:spPr bwMode="auto">
            <a:xfrm flipH="1">
              <a:off x="3965922" y="38280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46" name="Rectangle 23"/>
            <p:cNvSpPr>
              <a:spLocks noChangeArrowheads="1"/>
            </p:cNvSpPr>
            <p:nvPr/>
          </p:nvSpPr>
          <p:spPr bwMode="auto">
            <a:xfrm>
              <a:off x="3823767" y="4052542"/>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grpSp>
      <p:grpSp>
        <p:nvGrpSpPr>
          <p:cNvPr id="28" name="Group 27"/>
          <p:cNvGrpSpPr>
            <a:grpSpLocks/>
          </p:cNvGrpSpPr>
          <p:nvPr/>
        </p:nvGrpSpPr>
        <p:grpSpPr bwMode="auto">
          <a:xfrm>
            <a:off x="4800600" y="2230438"/>
            <a:ext cx="2784475" cy="2265362"/>
            <a:chOff x="4800600" y="2627168"/>
            <a:chExt cx="2783861" cy="2265303"/>
          </a:xfrm>
        </p:grpSpPr>
        <p:sp>
          <p:nvSpPr>
            <p:cNvPr id="47110" name="Text Box 25"/>
            <p:cNvSpPr txBox="1">
              <a:spLocks noChangeArrowheads="1"/>
            </p:cNvSpPr>
            <p:nvPr/>
          </p:nvSpPr>
          <p:spPr bwMode="auto">
            <a:xfrm>
              <a:off x="5724605" y="26271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11" name="Line 26"/>
            <p:cNvSpPr>
              <a:spLocks noChangeShapeType="1"/>
            </p:cNvSpPr>
            <p:nvPr/>
          </p:nvSpPr>
          <p:spPr bwMode="auto">
            <a:xfrm flipH="1">
              <a:off x="5028640" y="2965219"/>
              <a:ext cx="852928"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2" name="Line 27"/>
            <p:cNvSpPr>
              <a:spLocks noChangeShapeType="1"/>
            </p:cNvSpPr>
            <p:nvPr/>
          </p:nvSpPr>
          <p:spPr bwMode="auto">
            <a:xfrm>
              <a:off x="5881567" y="2965219"/>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3" name="Line 28"/>
            <p:cNvSpPr>
              <a:spLocks noChangeShapeType="1"/>
            </p:cNvSpPr>
            <p:nvPr/>
          </p:nvSpPr>
          <p:spPr bwMode="auto">
            <a:xfrm>
              <a:off x="5881567" y="2965219"/>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4" name="Rectangle 29"/>
            <p:cNvSpPr>
              <a:spLocks noChangeArrowheads="1"/>
            </p:cNvSpPr>
            <p:nvPr/>
          </p:nvSpPr>
          <p:spPr bwMode="auto">
            <a:xfrm>
              <a:off x="5714239" y="3381374"/>
              <a:ext cx="352425"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7115" name="Text Box 30"/>
            <p:cNvSpPr txBox="1">
              <a:spLocks noChangeArrowheads="1"/>
            </p:cNvSpPr>
            <p:nvPr/>
          </p:nvSpPr>
          <p:spPr bwMode="auto">
            <a:xfrm>
              <a:off x="6697476" y="3288203"/>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16" name="Line 31"/>
            <p:cNvSpPr>
              <a:spLocks noChangeShapeType="1"/>
            </p:cNvSpPr>
            <p:nvPr/>
          </p:nvSpPr>
          <p:spPr bwMode="auto">
            <a:xfrm flipH="1">
              <a:off x="6379108" y="3608156"/>
              <a:ext cx="426464"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7" name="Line 32"/>
            <p:cNvSpPr>
              <a:spLocks noChangeShapeType="1"/>
            </p:cNvSpPr>
            <p:nvPr/>
          </p:nvSpPr>
          <p:spPr bwMode="auto">
            <a:xfrm>
              <a:off x="6861842" y="3608156"/>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8" name="Line 33"/>
            <p:cNvSpPr>
              <a:spLocks noChangeShapeType="1"/>
            </p:cNvSpPr>
            <p:nvPr/>
          </p:nvSpPr>
          <p:spPr bwMode="auto">
            <a:xfrm>
              <a:off x="6861842" y="3608156"/>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9" name="Rectangle 34"/>
            <p:cNvSpPr>
              <a:spLocks noChangeArrowheads="1"/>
            </p:cNvSpPr>
            <p:nvPr/>
          </p:nvSpPr>
          <p:spPr bwMode="auto">
            <a:xfrm>
              <a:off x="6719687" y="3991580"/>
              <a:ext cx="35834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7120" name="Text Box 35"/>
            <p:cNvSpPr txBox="1">
              <a:spLocks noChangeArrowheads="1"/>
            </p:cNvSpPr>
            <p:nvPr/>
          </p:nvSpPr>
          <p:spPr bwMode="auto">
            <a:xfrm>
              <a:off x="7227594" y="3921183"/>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21" name="Line 36"/>
            <p:cNvSpPr>
              <a:spLocks noChangeShapeType="1"/>
            </p:cNvSpPr>
            <p:nvPr/>
          </p:nvSpPr>
          <p:spPr bwMode="auto">
            <a:xfrm flipH="1">
              <a:off x="7359383" y="4281486"/>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22" name="Text Box 38"/>
            <p:cNvSpPr txBox="1">
              <a:spLocks noChangeArrowheads="1"/>
            </p:cNvSpPr>
            <p:nvPr/>
          </p:nvSpPr>
          <p:spPr bwMode="auto">
            <a:xfrm>
              <a:off x="6161434" y="38463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23" name="Line 39"/>
            <p:cNvSpPr>
              <a:spLocks noChangeShapeType="1"/>
            </p:cNvSpPr>
            <p:nvPr/>
          </p:nvSpPr>
          <p:spPr bwMode="auto">
            <a:xfrm>
              <a:off x="6318395" y="420667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24" name="Rectangle 40"/>
            <p:cNvSpPr>
              <a:spLocks noChangeArrowheads="1"/>
            </p:cNvSpPr>
            <p:nvPr/>
          </p:nvSpPr>
          <p:spPr bwMode="auto">
            <a:xfrm>
              <a:off x="6151069" y="4431115"/>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47125" name="Text Box 41"/>
            <p:cNvSpPr txBox="1">
              <a:spLocks noChangeArrowheads="1"/>
            </p:cNvSpPr>
            <p:nvPr/>
          </p:nvSpPr>
          <p:spPr bwMode="auto">
            <a:xfrm>
              <a:off x="4810965" y="32367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26" name="Line 42"/>
            <p:cNvSpPr>
              <a:spLocks noChangeShapeType="1"/>
            </p:cNvSpPr>
            <p:nvPr/>
          </p:nvSpPr>
          <p:spPr bwMode="auto">
            <a:xfrm flipH="1">
              <a:off x="4942755" y="3601142"/>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27" name="Rectangle 43"/>
            <p:cNvSpPr>
              <a:spLocks noChangeArrowheads="1"/>
            </p:cNvSpPr>
            <p:nvPr/>
          </p:nvSpPr>
          <p:spPr bwMode="auto">
            <a:xfrm>
              <a:off x="4800600" y="3825586"/>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0</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 calcmode="lin" valueType="num">
                                      <p:cBhvr additive="base">
                                        <p:cTn id="11"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 calcmode="lin" valueType="num">
                                      <p:cBhvr additive="base">
                                        <p:cTn id="17"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
                                            <p:txEl>
                                              <p:pRg st="3" end="3"/>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0-#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additive="base">
                                        <p:cTn id="25" dur="500" fill="hold"/>
                                        <p:tgtEl>
                                          <p:spTgt spid="28"/>
                                        </p:tgtEl>
                                        <p:attrNameLst>
                                          <p:attrName>ppt_x</p:attrName>
                                        </p:attrNameLst>
                                      </p:cBhvr>
                                      <p:tavLst>
                                        <p:tav tm="0">
                                          <p:val>
                                            <p:strVal val="0-#ppt_w/2"/>
                                          </p:val>
                                        </p:tav>
                                        <p:tav tm="100000">
                                          <p:val>
                                            <p:strVal val="#ppt_x"/>
                                          </p:val>
                                        </p:tav>
                                      </p:tavLst>
                                    </p:anim>
                                    <p:anim calcmode="lin" valueType="num">
                                      <p:cBhvr additive="base">
                                        <p:cTn id="26"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3084513"/>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Goal: Build a CFG that generates this language.</a:t>
            </a:r>
          </a:p>
          <a:p>
            <a:pPr>
              <a:lnSpc>
                <a:spcPct val="90000"/>
              </a:lnSpc>
              <a:defRPr/>
            </a:pPr>
            <a:endParaRPr lang="en-CA" sz="2400" kern="0" dirty="0">
              <a:sym typeface="Symbol"/>
            </a:endParaRPr>
          </a:p>
          <a:p>
            <a:pPr>
              <a:lnSpc>
                <a:spcPct val="90000"/>
              </a:lnSpc>
              <a:defRPr/>
            </a:pPr>
            <a:r>
              <a:rPr lang="en-CA" sz="2400" kern="0" dirty="0">
                <a:sym typeface="Symbol"/>
              </a:rPr>
              <a:t>Now we only care which strings are generated.</a:t>
            </a:r>
          </a:p>
          <a:p>
            <a:pPr>
              <a:lnSpc>
                <a:spcPct val="90000"/>
              </a:lnSpc>
              <a:defRPr/>
            </a:pPr>
            <a:endParaRPr lang="en-CA" sz="2400" kern="0" dirty="0">
              <a:sym typeface="Symbol"/>
            </a:endParaRPr>
          </a:p>
          <a:p>
            <a:pPr>
              <a:lnSpc>
                <a:spcPct val="90000"/>
              </a:lnSpc>
              <a:defRPr/>
            </a:pPr>
            <a:r>
              <a:rPr lang="en-CA" sz="2400" kern="0" dirty="0">
                <a:sym typeface="Symbol"/>
              </a:rPr>
              <a:t>Throw in any grammar rules that does not add </a:t>
            </a:r>
            <a:r>
              <a:rPr lang="en-CA" sz="2400" kern="0" dirty="0" err="1">
                <a:sym typeface="Symbol"/>
              </a:rPr>
              <a:t>unallowed</a:t>
            </a:r>
            <a:r>
              <a:rPr lang="en-CA" sz="2400" kern="0" dirty="0">
                <a:sym typeface="Symbol"/>
              </a:rPr>
              <a:t> strings.</a:t>
            </a:r>
          </a:p>
          <a:p>
            <a:pPr>
              <a:lnSpc>
                <a:spcPct val="90000"/>
              </a:lnSpc>
              <a:defRPr/>
            </a:pPr>
            <a:endParaRPr lang="en-CA" sz="2400" kern="0" dirty="0">
              <a:sym typeface="Symbol"/>
            </a:endParaRPr>
          </a:p>
          <a:p>
            <a:pPr>
              <a:lnSpc>
                <a:spcPct val="90000"/>
              </a:lnSpc>
              <a:defRPr/>
            </a:pPr>
            <a:r>
              <a:rPr lang="en-CA" sz="2400" kern="0" dirty="0">
                <a:sym typeface="Symbol"/>
              </a:rPr>
              <a:t>Later we try to prove that every allowed string can be generated.</a:t>
            </a:r>
          </a:p>
          <a:p>
            <a:pPr>
              <a:lnSpc>
                <a:spcPct val="90000"/>
              </a:lnSpc>
              <a:defRPr/>
            </a:pPr>
            <a:endParaRPr lang="en-US" sz="2400" kern="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3" end="3"/>
                                            </p:txEl>
                                          </p:spTgt>
                                        </p:tgtEl>
                                        <p:attrNameLst>
                                          <p:attrName>style.visibility</p:attrName>
                                        </p:attrNameLst>
                                      </p:cBhvr>
                                      <p:to>
                                        <p:strVal val="visible"/>
                                      </p:to>
                                    </p:set>
                                    <p:anim calcmode="lin" valueType="num">
                                      <p:cBhvr additive="base">
                                        <p:cTn id="7"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5" end="5"/>
                                            </p:txEl>
                                          </p:spTgt>
                                        </p:tgtEl>
                                        <p:attrNameLst>
                                          <p:attrName>style.visibility</p:attrName>
                                        </p:attrNameLst>
                                      </p:cBhvr>
                                      <p:to>
                                        <p:strVal val="visible"/>
                                      </p:to>
                                    </p:set>
                                    <p:anim calcmode="lin" valueType="num">
                                      <p:cBhvr additive="base">
                                        <p:cTn id="13"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anim calcmode="lin" valueType="num">
                                      <p:cBhvr additive="base">
                                        <p:cTn id="19"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2085975"/>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A set L is said to be closed under an operation </a:t>
            </a:r>
            <a:r>
              <a:rPr lang="en-CA" sz="2400" kern="0" dirty="0" err="1">
                <a:sym typeface="Symbol"/>
              </a:rPr>
              <a:t>iff</a:t>
            </a:r>
            <a:br>
              <a:rPr lang="en-CA" sz="2400" kern="0" dirty="0">
                <a:sym typeface="Symbol"/>
              </a:rPr>
            </a:br>
            <a:r>
              <a:rPr lang="en-CA" sz="2400" kern="0" dirty="0">
                <a:sym typeface="Symbol"/>
              </a:rPr>
              <a:t>       </a:t>
            </a:r>
            <a:r>
              <a:rPr lang="en-CA" sz="2400" kern="0" dirty="0" err="1">
                <a:sym typeface="Symbol"/>
              </a:rPr>
              <a:t>x,yL</a:t>
            </a:r>
            <a:r>
              <a:rPr lang="en-CA" sz="2400" kern="0" dirty="0">
                <a:sym typeface="Symbol"/>
              </a:rPr>
              <a:t>,   f(</a:t>
            </a:r>
            <a:r>
              <a:rPr lang="en-CA" sz="2400" kern="0" dirty="0" err="1">
                <a:sym typeface="Symbol"/>
              </a:rPr>
              <a:t>x,y</a:t>
            </a:r>
            <a:r>
              <a:rPr lang="en-CA" sz="2400" kern="0" dirty="0">
                <a:sym typeface="Symbol"/>
              </a:rPr>
              <a:t>)L.</a:t>
            </a:r>
          </a:p>
        </p:txBody>
      </p:sp>
      <p:grpSp>
        <p:nvGrpSpPr>
          <p:cNvPr id="20" name="Group 2"/>
          <p:cNvGrpSpPr>
            <a:grpSpLocks/>
          </p:cNvGrpSpPr>
          <p:nvPr/>
        </p:nvGrpSpPr>
        <p:grpSpPr bwMode="auto">
          <a:xfrm>
            <a:off x="5105400" y="2994025"/>
            <a:ext cx="4953000" cy="3760788"/>
            <a:chOff x="6092657" y="5507531"/>
            <a:chExt cx="1709179" cy="1247282"/>
          </a:xfrm>
        </p:grpSpPr>
        <p:sp>
          <p:nvSpPr>
            <p:cNvPr id="49162" name="Oval 10"/>
            <p:cNvSpPr>
              <a:spLocks noChangeArrowheads="1"/>
            </p:cNvSpPr>
            <p:nvPr/>
          </p:nvSpPr>
          <p:spPr bwMode="auto">
            <a:xfrm>
              <a:off x="6553200" y="5675313"/>
              <a:ext cx="863600" cy="10795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49163" name="Text Box 11"/>
            <p:cNvSpPr txBox="1">
              <a:spLocks noChangeArrowheads="1"/>
            </p:cNvSpPr>
            <p:nvPr/>
          </p:nvSpPr>
          <p:spPr bwMode="auto">
            <a:xfrm>
              <a:off x="6092657" y="5507531"/>
              <a:ext cx="17091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Integers</a:t>
              </a:r>
            </a:p>
          </p:txBody>
        </p:sp>
      </p:grpSp>
      <p:sp>
        <p:nvSpPr>
          <p:cNvPr id="23" name="Rectangle 22"/>
          <p:cNvSpPr>
            <a:spLocks noChangeArrowheads="1"/>
          </p:cNvSpPr>
          <p:nvPr/>
        </p:nvSpPr>
        <p:spPr bwMode="auto">
          <a:xfrm>
            <a:off x="7373938" y="6121400"/>
            <a:ext cx="652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i="1">
                <a:latin typeface="Times New Roman" pitchFamily="18" charset="0"/>
                <a:sym typeface="Symbol" pitchFamily="18" charset="2"/>
              </a:rPr>
              <a:t>x,y</a:t>
            </a:r>
            <a:endParaRPr lang="en-US" altLang="en-US" i="1">
              <a:latin typeface="Times New Roman" pitchFamily="18" charset="0"/>
            </a:endParaRPr>
          </a:p>
        </p:txBody>
      </p:sp>
      <p:sp>
        <p:nvSpPr>
          <p:cNvPr id="24" name="Rectangle 23"/>
          <p:cNvSpPr>
            <a:spLocks noChangeArrowheads="1"/>
          </p:cNvSpPr>
          <p:nvPr/>
        </p:nvSpPr>
        <p:spPr bwMode="auto">
          <a:xfrm>
            <a:off x="3757613" y="2895600"/>
            <a:ext cx="8270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x+y</a:t>
            </a:r>
            <a:endParaRPr lang="en-US" altLang="en-US" i="1">
              <a:latin typeface="Times New Roman" pitchFamily="18" charset="0"/>
            </a:endParaRPr>
          </a:p>
        </p:txBody>
      </p:sp>
      <p:sp>
        <p:nvSpPr>
          <p:cNvPr id="25" name="Rectangle 24"/>
          <p:cNvSpPr>
            <a:spLocks noChangeArrowheads="1"/>
          </p:cNvSpPr>
          <p:nvPr/>
        </p:nvSpPr>
        <p:spPr bwMode="auto">
          <a:xfrm>
            <a:off x="3757613" y="3302000"/>
            <a:ext cx="923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a:t>
            </a:r>
            <a:r>
              <a:rPr lang="en-US" altLang="en-US">
                <a:latin typeface="Times New Roman" pitchFamily="18" charset="0"/>
                <a:sym typeface="Symbol" pitchFamily="18" charset="2"/>
              </a:rPr>
              <a:t></a:t>
            </a:r>
            <a:r>
              <a:rPr lang="en-US" altLang="en-US" i="1">
                <a:latin typeface="Times New Roman" pitchFamily="18" charset="0"/>
                <a:sym typeface="Symbol" pitchFamily="18" charset="2"/>
              </a:rPr>
              <a:t>y</a:t>
            </a:r>
            <a:endParaRPr lang="en-US" altLang="en-US" i="1">
              <a:latin typeface="Times New Roman" pitchFamily="18" charset="0"/>
            </a:endParaRPr>
          </a:p>
        </p:txBody>
      </p:sp>
      <p:sp>
        <p:nvSpPr>
          <p:cNvPr id="26" name="Rectangle 25"/>
          <p:cNvSpPr>
            <a:spLocks noChangeArrowheads="1"/>
          </p:cNvSpPr>
          <p:nvPr/>
        </p:nvSpPr>
        <p:spPr bwMode="auto">
          <a:xfrm>
            <a:off x="3757613" y="3695700"/>
            <a:ext cx="14303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x/y </a:t>
            </a:r>
            <a:r>
              <a:rPr lang="en-US" altLang="en-US" sz="2400" i="1">
                <a:latin typeface="Times New Roman" pitchFamily="18" charset="0"/>
                <a:sym typeface="Symbol" pitchFamily="18" charset="2"/>
              </a:rPr>
              <a:t>(y0)</a:t>
            </a:r>
            <a:endParaRPr lang="en-US" altLang="en-US" sz="2400" i="1">
              <a:latin typeface="Times New Roman" pitchFamily="18" charset="0"/>
            </a:endParaRPr>
          </a:p>
        </p:txBody>
      </p:sp>
      <p:sp>
        <p:nvSpPr>
          <p:cNvPr id="27" name="Rectangle 26"/>
          <p:cNvSpPr>
            <a:spLocks noChangeArrowheads="1"/>
          </p:cNvSpPr>
          <p:nvPr/>
        </p:nvSpPr>
        <p:spPr bwMode="auto">
          <a:xfrm>
            <a:off x="3746500" y="2552700"/>
            <a:ext cx="8493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x+1</a:t>
            </a:r>
            <a:endParaRPr lang="en-US" altLang="en-US" i="1">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4" end="4"/>
                                            </p:txEl>
                                          </p:spTgt>
                                        </p:tgtEl>
                                        <p:attrNameLst>
                                          <p:attrName>style.visibility</p:attrName>
                                        </p:attrNameLst>
                                      </p:cBhvr>
                                      <p:to>
                                        <p:strVal val="visible"/>
                                      </p:to>
                                    </p:set>
                                    <p:anim calcmode="lin" valueType="num">
                                      <p:cBhvr additive="base">
                                        <p:cTn id="13"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ppt_x"/>
                                          </p:val>
                                        </p:tav>
                                        <p:tav tm="100000">
                                          <p:val>
                                            <p:strVal val="#ppt_x"/>
                                          </p:val>
                                        </p:tav>
                                      </p:tavLst>
                                    </p:anim>
                                    <p:anim calcmode="lin" valueType="num">
                                      <p:cBhvr additive="base">
                                        <p:cTn id="2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additive="base">
                                        <p:cTn id="29" dur="500" fill="hold"/>
                                        <p:tgtEl>
                                          <p:spTgt spid="24"/>
                                        </p:tgtEl>
                                        <p:attrNameLst>
                                          <p:attrName>ppt_x</p:attrName>
                                        </p:attrNameLst>
                                      </p:cBhvr>
                                      <p:tavLst>
                                        <p:tav tm="0">
                                          <p:val>
                                            <p:strVal val="#ppt_x"/>
                                          </p:val>
                                        </p:tav>
                                        <p:tav tm="100000">
                                          <p:val>
                                            <p:strVal val="#ppt_x"/>
                                          </p:val>
                                        </p:tav>
                                      </p:tavLst>
                                    </p:anim>
                                    <p:anim calcmode="lin" valueType="num">
                                      <p:cBhvr additive="base">
                                        <p:cTn id="30" dur="500" fill="hold"/>
                                        <p:tgtEl>
                                          <p:spTgt spid="2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ppt_x"/>
                                          </p:val>
                                        </p:tav>
                                        <p:tav tm="100000">
                                          <p:val>
                                            <p:strVal val="#ppt_x"/>
                                          </p:val>
                                        </p:tav>
                                      </p:tavLst>
                                    </p:anim>
                                    <p:anim calcmode="lin" valueType="num">
                                      <p:cBhvr additive="base">
                                        <p:cTn id="34" dur="500" fill="hold"/>
                                        <p:tgtEl>
                                          <p:spTgt spid="2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ppt_x"/>
                                          </p:val>
                                        </p:tav>
                                        <p:tav tm="100000">
                                          <p:val>
                                            <p:strVal val="#ppt_x"/>
                                          </p:val>
                                        </p:tav>
                                      </p:tavLst>
                                    </p:anim>
                                    <p:anim calcmode="lin" valueType="num">
                                      <p:cBhvr additive="base">
                                        <p:cTn id="38" dur="500" fill="hold"/>
                                        <p:tgtEl>
                                          <p:spTgt spid="26"/>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additive="base">
                                        <p:cTn id="41" dur="500" fill="hold"/>
                                        <p:tgtEl>
                                          <p:spTgt spid="27"/>
                                        </p:tgtEl>
                                        <p:attrNameLst>
                                          <p:attrName>ppt_x</p:attrName>
                                        </p:attrNameLst>
                                      </p:cBhvr>
                                      <p:tavLst>
                                        <p:tav tm="0">
                                          <p:val>
                                            <p:strVal val="#ppt_x"/>
                                          </p:val>
                                        </p:tav>
                                        <p:tav tm="100000">
                                          <p:val>
                                            <p:strVal val="#ppt_x"/>
                                          </p:val>
                                        </p:tav>
                                      </p:tavLst>
                                    </p:anim>
                                    <p:anim calcmode="lin" valueType="num">
                                      <p:cBhvr additive="base">
                                        <p:cTn id="4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7"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2085975"/>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A set L is said to be closed under an operation </a:t>
            </a:r>
            <a:r>
              <a:rPr lang="en-CA" sz="2400" kern="0" dirty="0" err="1">
                <a:sym typeface="Symbol"/>
              </a:rPr>
              <a:t>iff</a:t>
            </a:r>
            <a:br>
              <a:rPr lang="en-CA" sz="2400" kern="0" dirty="0">
                <a:sym typeface="Symbol"/>
              </a:rPr>
            </a:br>
            <a:r>
              <a:rPr lang="en-CA" sz="2400" kern="0" dirty="0">
                <a:sym typeface="Symbol"/>
              </a:rPr>
              <a:t>       </a:t>
            </a:r>
            <a:r>
              <a:rPr lang="en-CA" sz="2400" kern="0" dirty="0" err="1">
                <a:sym typeface="Symbol"/>
              </a:rPr>
              <a:t>x,yL</a:t>
            </a:r>
            <a:r>
              <a:rPr lang="en-CA" sz="2400" kern="0" dirty="0">
                <a:sym typeface="Symbol"/>
              </a:rPr>
              <a:t>,   f(</a:t>
            </a:r>
            <a:r>
              <a:rPr lang="en-CA" sz="2400" kern="0" dirty="0" err="1">
                <a:sym typeface="Symbol"/>
              </a:rPr>
              <a:t>x,y</a:t>
            </a:r>
            <a:r>
              <a:rPr lang="en-CA" sz="2400" kern="0" dirty="0">
                <a:sym typeface="Symbol"/>
              </a:rPr>
              <a:t>)L.</a:t>
            </a:r>
          </a:p>
        </p:txBody>
      </p:sp>
      <p:sp>
        <p:nvSpPr>
          <p:cNvPr id="50180" name="Rectangle 22"/>
          <p:cNvSpPr>
            <a:spLocks noChangeArrowheads="1"/>
          </p:cNvSpPr>
          <p:nvPr/>
        </p:nvSpPr>
        <p:spPr bwMode="auto">
          <a:xfrm>
            <a:off x="7348538" y="6121400"/>
            <a:ext cx="652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i="1">
                <a:latin typeface="Times New Roman" pitchFamily="18" charset="0"/>
                <a:sym typeface="Symbol" pitchFamily="18" charset="2"/>
              </a:rPr>
              <a:t>x,y</a:t>
            </a:r>
            <a:endParaRPr lang="en-US" altLang="en-US" i="1">
              <a:latin typeface="Times New Roman" pitchFamily="18" charset="0"/>
            </a:endParaRPr>
          </a:p>
        </p:txBody>
      </p:sp>
      <p:sp>
        <p:nvSpPr>
          <p:cNvPr id="11" name="Rectangle 10"/>
          <p:cNvSpPr>
            <a:spLocks noChangeArrowheads="1"/>
          </p:cNvSpPr>
          <p:nvPr/>
        </p:nvSpPr>
        <p:spPr bwMode="auto">
          <a:xfrm>
            <a:off x="3757613" y="2895600"/>
            <a:ext cx="8270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x+y</a:t>
            </a:r>
            <a:endParaRPr lang="en-US" altLang="en-US" i="1">
              <a:latin typeface="Times New Roman" pitchFamily="18" charset="0"/>
            </a:endParaRPr>
          </a:p>
        </p:txBody>
      </p:sp>
      <p:sp>
        <p:nvSpPr>
          <p:cNvPr id="12" name="Rectangle 11"/>
          <p:cNvSpPr>
            <a:spLocks noChangeArrowheads="1"/>
          </p:cNvSpPr>
          <p:nvPr/>
        </p:nvSpPr>
        <p:spPr bwMode="auto">
          <a:xfrm>
            <a:off x="3757613" y="3302000"/>
            <a:ext cx="923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a:t>
            </a:r>
            <a:r>
              <a:rPr lang="en-US" altLang="en-US">
                <a:latin typeface="Times New Roman" pitchFamily="18" charset="0"/>
                <a:sym typeface="Symbol" pitchFamily="18" charset="2"/>
              </a:rPr>
              <a:t></a:t>
            </a:r>
            <a:r>
              <a:rPr lang="en-US" altLang="en-US" i="1">
                <a:latin typeface="Times New Roman" pitchFamily="18" charset="0"/>
                <a:sym typeface="Symbol" pitchFamily="18" charset="2"/>
              </a:rPr>
              <a:t>y</a:t>
            </a:r>
            <a:endParaRPr lang="en-US" altLang="en-US" i="1">
              <a:latin typeface="Times New Roman" pitchFamily="18" charset="0"/>
            </a:endParaRPr>
          </a:p>
        </p:txBody>
      </p:sp>
      <p:sp>
        <p:nvSpPr>
          <p:cNvPr id="13" name="Rectangle 12"/>
          <p:cNvSpPr>
            <a:spLocks noChangeArrowheads="1"/>
          </p:cNvSpPr>
          <p:nvPr/>
        </p:nvSpPr>
        <p:spPr bwMode="auto">
          <a:xfrm>
            <a:off x="3757613" y="3695700"/>
            <a:ext cx="14303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x/y </a:t>
            </a:r>
            <a:r>
              <a:rPr lang="en-US" altLang="en-US" sz="2400" i="1">
                <a:latin typeface="Times New Roman" pitchFamily="18" charset="0"/>
                <a:sym typeface="Symbol" pitchFamily="18" charset="2"/>
              </a:rPr>
              <a:t>(y0)</a:t>
            </a:r>
            <a:endParaRPr lang="en-US" altLang="en-US" sz="2400" i="1">
              <a:latin typeface="Times New Roman" pitchFamily="18" charset="0"/>
            </a:endParaRPr>
          </a:p>
        </p:txBody>
      </p:sp>
      <p:grpSp>
        <p:nvGrpSpPr>
          <p:cNvPr id="50184" name="Group 2"/>
          <p:cNvGrpSpPr>
            <a:grpSpLocks/>
          </p:cNvGrpSpPr>
          <p:nvPr/>
        </p:nvGrpSpPr>
        <p:grpSpPr bwMode="auto">
          <a:xfrm>
            <a:off x="5105400" y="3021013"/>
            <a:ext cx="4953000" cy="3760787"/>
            <a:chOff x="6092657" y="5507531"/>
            <a:chExt cx="1709179" cy="1247282"/>
          </a:xfrm>
        </p:grpSpPr>
        <p:sp>
          <p:nvSpPr>
            <p:cNvPr id="50186" name="Oval 10"/>
            <p:cNvSpPr>
              <a:spLocks noChangeArrowheads="1"/>
            </p:cNvSpPr>
            <p:nvPr/>
          </p:nvSpPr>
          <p:spPr bwMode="auto">
            <a:xfrm>
              <a:off x="6553200" y="5675313"/>
              <a:ext cx="863600" cy="10795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0187" name="Text Box 11"/>
            <p:cNvSpPr txBox="1">
              <a:spLocks noChangeArrowheads="1"/>
            </p:cNvSpPr>
            <p:nvPr/>
          </p:nvSpPr>
          <p:spPr bwMode="auto">
            <a:xfrm>
              <a:off x="6092657" y="5507531"/>
              <a:ext cx="17091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Integers</a:t>
              </a:r>
            </a:p>
          </p:txBody>
        </p:sp>
      </p:grpSp>
      <p:sp>
        <p:nvSpPr>
          <p:cNvPr id="17" name="Rectangle 16"/>
          <p:cNvSpPr>
            <a:spLocks noChangeArrowheads="1"/>
          </p:cNvSpPr>
          <p:nvPr/>
        </p:nvSpPr>
        <p:spPr bwMode="auto">
          <a:xfrm>
            <a:off x="3746500" y="2578100"/>
            <a:ext cx="8493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x+1</a:t>
            </a:r>
            <a:endParaRPr lang="en-US" altLang="en-US" i="1">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withEffect">
                                  <p:stCondLst>
                                    <p:cond delay="0"/>
                                  </p:stCondLst>
                                  <p:childTnLst>
                                    <p:animMotion origin="layout" path="M 3.61111E-6 -4.82886E-6 L 0.38559 0.20167 " pathEditMode="relative" rAng="0" ptsTypes="AA">
                                      <p:cBhvr>
                                        <p:cTn id="6" dur="1000" fill="hold"/>
                                        <p:tgtEl>
                                          <p:spTgt spid="17"/>
                                        </p:tgtEl>
                                        <p:attrNameLst>
                                          <p:attrName>ppt_x</p:attrName>
                                          <p:attrName>ppt_y</p:attrName>
                                        </p:attrNameLst>
                                      </p:cBhvr>
                                      <p:rCtr x="19271" y="10083"/>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42" presetClass="path" presetSubtype="0" accel="50000" decel="50000" fill="hold" grpId="0" nodeType="clickEffect">
                                  <p:stCondLst>
                                    <p:cond delay="0"/>
                                  </p:stCondLst>
                                  <p:childTnLst>
                                    <p:animMotion origin="layout" path="M 3.61111E-6 -4.82886E-6 L 0.38559 0.20167 " pathEditMode="relative" rAng="0" ptsTypes="AA">
                                      <p:cBhvr>
                                        <p:cTn id="10" dur="1000" fill="hold"/>
                                        <p:tgtEl>
                                          <p:spTgt spid="11"/>
                                        </p:tgtEl>
                                        <p:attrNameLst>
                                          <p:attrName>ppt_x</p:attrName>
                                          <p:attrName>ppt_y</p:attrName>
                                        </p:attrNameLst>
                                      </p:cBhvr>
                                      <p:rCtr x="19271" y="10083"/>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1.66667E-6 7.30805E-7 L 0.38021 0.20906 " pathEditMode="relative" rAng="0" ptsTypes="AA">
                                      <p:cBhvr>
                                        <p:cTn id="14" dur="1000" fill="hold"/>
                                        <p:tgtEl>
                                          <p:spTgt spid="12"/>
                                        </p:tgtEl>
                                        <p:attrNameLst>
                                          <p:attrName>ppt_x</p:attrName>
                                          <p:attrName>ppt_y</p:attrName>
                                        </p:attrNameLst>
                                      </p:cBhvr>
                                      <p:rCtr x="19010" y="10453"/>
                                    </p:animMotion>
                                  </p:childTnLst>
                                </p:cTn>
                              </p:par>
                            </p:childTnLst>
                          </p:cTn>
                        </p:par>
                      </p:childTnLst>
                    </p:cTn>
                  </p:par>
                  <p:par>
                    <p:cTn id="15" fill="hold" nodeType="clickPar">
                      <p:stCondLst>
                        <p:cond delay="indefinite"/>
                      </p:stCondLst>
                      <p:childTnLst>
                        <p:par>
                          <p:cTn id="16" fill="hold" nodeType="withGroup">
                            <p:stCondLst>
                              <p:cond delay="0"/>
                            </p:stCondLst>
                            <p:childTnLst>
                              <p:par>
                                <p:cTn id="17" presetID="42" presetClass="path" presetSubtype="0" accel="50000" decel="50000" fill="hold" grpId="0" nodeType="clickEffect">
                                  <p:stCondLst>
                                    <p:cond delay="0"/>
                                  </p:stCondLst>
                                  <p:childTnLst>
                                    <p:animMotion origin="layout" path="M -2.5E-6 -3.57077E-6 L 0.34427 -0.19241 " pathEditMode="relative" rAng="0" ptsTypes="AA">
                                      <p:cBhvr>
                                        <p:cTn id="18" dur="1000" fill="hold"/>
                                        <p:tgtEl>
                                          <p:spTgt spid="13"/>
                                        </p:tgtEl>
                                        <p:attrNameLst>
                                          <p:attrName>ppt_x</p:attrName>
                                          <p:attrName>ppt_y</p:attrName>
                                        </p:attrNameLst>
                                      </p:cBhvr>
                                      <p:rCtr x="17205" y="-96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7"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2085975"/>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A set L is said to be closed under an operation </a:t>
            </a:r>
            <a:r>
              <a:rPr lang="en-CA" sz="2400" kern="0" dirty="0" err="1">
                <a:sym typeface="Symbol"/>
              </a:rPr>
              <a:t>iff</a:t>
            </a:r>
            <a:br>
              <a:rPr lang="en-CA" sz="2400" kern="0" dirty="0">
                <a:sym typeface="Symbol"/>
              </a:rPr>
            </a:br>
            <a:r>
              <a:rPr lang="en-CA" sz="2400" kern="0" dirty="0">
                <a:sym typeface="Symbol"/>
              </a:rPr>
              <a:t>       </a:t>
            </a:r>
            <a:r>
              <a:rPr lang="en-CA" sz="2400" kern="0" dirty="0" err="1">
                <a:sym typeface="Symbol"/>
              </a:rPr>
              <a:t>x,yL</a:t>
            </a:r>
            <a:r>
              <a:rPr lang="en-CA" sz="2400" kern="0" dirty="0">
                <a:sym typeface="Symbol"/>
              </a:rPr>
              <a:t>,   f(</a:t>
            </a:r>
            <a:r>
              <a:rPr lang="en-CA" sz="2400" kern="0" dirty="0" err="1">
                <a:sym typeface="Symbol"/>
              </a:rPr>
              <a:t>x,y</a:t>
            </a:r>
            <a:r>
              <a:rPr lang="en-CA" sz="2400" kern="0" dirty="0">
                <a:sym typeface="Symbol"/>
              </a:rPr>
              <a:t>)L.</a:t>
            </a:r>
          </a:p>
        </p:txBody>
      </p:sp>
      <p:sp>
        <p:nvSpPr>
          <p:cNvPr id="51204"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7" name="Rectangle 16"/>
          <p:cNvSpPr/>
          <p:nvPr/>
        </p:nvSpPr>
        <p:spPr>
          <a:xfrm>
            <a:off x="406400" y="2971800"/>
            <a:ext cx="7872413" cy="4137025"/>
          </a:xfrm>
          <a:prstGeom prst="rect">
            <a:avLst/>
          </a:prstGeom>
        </p:spPr>
        <p:txBody>
          <a:bodyPr>
            <a:spAutoFit/>
          </a:bodyPr>
          <a:lstStyle/>
          <a:p>
            <a:pPr>
              <a:lnSpc>
                <a:spcPct val="90000"/>
              </a:lnSpc>
              <a:defRPr/>
            </a:pPr>
            <a:r>
              <a:rPr lang="en-US" altLang="en-US" sz="2400" kern="0" dirty="0"/>
              <a:t>Suppose you want to make the integers. </a:t>
            </a:r>
          </a:p>
          <a:p>
            <a:pPr marL="800100" lvl="1" indent="-342900">
              <a:lnSpc>
                <a:spcPct val="90000"/>
              </a:lnSpc>
              <a:buFont typeface="Arial" panose="020B0604020202020204" pitchFamily="34" charset="0"/>
              <a:buChar char="•"/>
              <a:defRPr/>
            </a:pPr>
            <a:r>
              <a:rPr lang="en-US" altLang="en-US" sz="2400" kern="0" dirty="0"/>
              <a:t>Start by adding zero</a:t>
            </a:r>
          </a:p>
          <a:p>
            <a:pPr marL="800100" lvl="1" indent="-342900">
              <a:lnSpc>
                <a:spcPct val="90000"/>
              </a:lnSpc>
              <a:buFont typeface="Arial" panose="020B0604020202020204" pitchFamily="34" charset="0"/>
              <a:buChar char="•"/>
              <a:defRPr/>
            </a:pPr>
            <a:r>
              <a:rPr lang="en-US" sz="2400" kern="0" dirty="0"/>
              <a:t>Close it under successor</a:t>
            </a:r>
            <a:br>
              <a:rPr lang="en-US" sz="2400" kern="0" dirty="0"/>
            </a:br>
            <a:r>
              <a:rPr lang="en-US" sz="2400" kern="0" dirty="0" err="1"/>
              <a:t>ie</a:t>
            </a:r>
            <a:r>
              <a:rPr lang="en-US" sz="2400" kern="0" dirty="0"/>
              <a:t> if x is in the set, then add x+1</a:t>
            </a:r>
          </a:p>
          <a:p>
            <a:pPr marL="800100" lvl="1" indent="-342900">
              <a:lnSpc>
                <a:spcPct val="90000"/>
              </a:lnSpc>
              <a:buFont typeface="Arial" panose="020B0604020202020204" pitchFamily="34" charset="0"/>
              <a:buChar char="•"/>
              <a:defRPr/>
            </a:pPr>
            <a:r>
              <a:rPr lang="en-US" sz="2400" kern="0" dirty="0"/>
              <a:t>Close it under addition</a:t>
            </a:r>
            <a:br>
              <a:rPr lang="en-US" sz="2400" kern="0" dirty="0"/>
            </a:br>
            <a:r>
              <a:rPr lang="en-US" sz="2400" kern="0" dirty="0" err="1"/>
              <a:t>ie</a:t>
            </a:r>
            <a:r>
              <a:rPr lang="en-US" sz="2400" kern="0" dirty="0"/>
              <a:t> if </a:t>
            </a:r>
            <a:r>
              <a:rPr lang="en-US" sz="2400" kern="0" dirty="0" err="1"/>
              <a:t>x&amp;y</a:t>
            </a:r>
            <a:r>
              <a:rPr lang="en-US" sz="2400" kern="0" dirty="0"/>
              <a:t> are in the set add x+</a:t>
            </a:r>
            <a:r>
              <a:rPr lang="en-CA" dirty="0"/>
              <a:t>y</a:t>
            </a:r>
          </a:p>
          <a:p>
            <a:pPr lvl="1">
              <a:lnSpc>
                <a:spcPct val="90000"/>
              </a:lnSpc>
              <a:defRPr/>
            </a:pPr>
            <a:r>
              <a:rPr lang="en-CA" sz="2400" kern="0" dirty="0"/>
              <a:t>        This does not add </a:t>
            </a:r>
            <a:r>
              <a:rPr lang="en-CA" sz="2400" kern="0" dirty="0" err="1"/>
              <a:t>nonintegers</a:t>
            </a:r>
            <a:endParaRPr lang="en-CA" sz="2400" kern="0" dirty="0"/>
          </a:p>
          <a:p>
            <a:pPr lvl="1">
              <a:lnSpc>
                <a:spcPct val="90000"/>
              </a:lnSpc>
              <a:defRPr/>
            </a:pPr>
            <a:r>
              <a:rPr lang="en-CA" sz="2400" kern="0" dirty="0">
                <a:solidFill>
                  <a:srgbClr val="FF0000"/>
                </a:solidFill>
              </a:rPr>
              <a:t>        </a:t>
            </a:r>
            <a:r>
              <a:rPr lang="en-CA" sz="2400" kern="0" dirty="0"/>
              <a:t>Neither does it add negative integers.</a:t>
            </a:r>
          </a:p>
          <a:p>
            <a:pPr marL="800100" lvl="1" indent="-342900">
              <a:lnSpc>
                <a:spcPct val="90000"/>
              </a:lnSpc>
              <a:buFont typeface="Arial" panose="020B0604020202020204" pitchFamily="34" charset="0"/>
              <a:buChar char="•"/>
              <a:defRPr/>
            </a:pPr>
            <a:r>
              <a:rPr lang="en-US" sz="2400" kern="0" dirty="0"/>
              <a:t>Close it under division </a:t>
            </a:r>
            <a:br>
              <a:rPr lang="en-US" sz="2400" kern="0" dirty="0"/>
            </a:br>
            <a:r>
              <a:rPr lang="en-US" sz="2400" kern="0" dirty="0" err="1"/>
              <a:t>ie</a:t>
            </a:r>
            <a:r>
              <a:rPr lang="en-US" sz="2400" kern="0" dirty="0"/>
              <a:t> if </a:t>
            </a:r>
            <a:r>
              <a:rPr lang="en-US" sz="2400" kern="0" dirty="0" err="1"/>
              <a:t>x&amp;y</a:t>
            </a:r>
            <a:r>
              <a:rPr lang="en-US" sz="2400" kern="0" dirty="0"/>
              <a:t> are in the set add x/</a:t>
            </a:r>
            <a:r>
              <a:rPr lang="en-CA" sz="2400" dirty="0"/>
              <a:t>y</a:t>
            </a:r>
          </a:p>
          <a:p>
            <a:pPr lvl="1">
              <a:lnSpc>
                <a:spcPct val="90000"/>
              </a:lnSpc>
              <a:defRPr/>
            </a:pPr>
            <a:r>
              <a:rPr lang="en-CA" sz="2400" kern="0" dirty="0"/>
              <a:t>        This adds all </a:t>
            </a:r>
            <a:r>
              <a:rPr lang="en-CA" sz="2400" kern="0" dirty="0" err="1"/>
              <a:t>rationals</a:t>
            </a:r>
            <a:r>
              <a:rPr lang="en-CA" sz="2400" kern="0" dirty="0"/>
              <a:t>.</a:t>
            </a:r>
          </a:p>
          <a:p>
            <a:pPr lvl="1">
              <a:lnSpc>
                <a:spcPct val="90000"/>
              </a:lnSpc>
              <a:defRPr/>
            </a:pPr>
            <a:endParaRPr lang="en-CA" sz="2400" kern="0" dirty="0"/>
          </a:p>
        </p:txBody>
      </p:sp>
      <p:sp>
        <p:nvSpPr>
          <p:cNvPr id="18" name="Rectangle 17"/>
          <p:cNvSpPr/>
          <p:nvPr/>
        </p:nvSpPr>
        <p:spPr>
          <a:xfrm>
            <a:off x="7543800" y="5867400"/>
            <a:ext cx="338138" cy="425450"/>
          </a:xfrm>
          <a:prstGeom prst="rect">
            <a:avLst/>
          </a:prstGeom>
        </p:spPr>
        <p:txBody>
          <a:bodyPr wrap="none">
            <a:spAutoFit/>
          </a:bodyPr>
          <a:lstStyle/>
          <a:p>
            <a:pPr>
              <a:lnSpc>
                <a:spcPct val="90000"/>
              </a:lnSpc>
              <a:defRPr/>
            </a:pPr>
            <a:r>
              <a:rPr lang="en-US" sz="2400" kern="0" dirty="0"/>
              <a:t>0</a:t>
            </a:r>
            <a:endParaRPr lang="en-CA" dirty="0"/>
          </a:p>
        </p:txBody>
      </p:sp>
      <p:sp>
        <p:nvSpPr>
          <p:cNvPr id="19" name="Rectangle 18"/>
          <p:cNvSpPr/>
          <p:nvPr/>
        </p:nvSpPr>
        <p:spPr>
          <a:xfrm>
            <a:off x="7010400" y="4832350"/>
            <a:ext cx="1416050" cy="425450"/>
          </a:xfrm>
          <a:prstGeom prst="rect">
            <a:avLst/>
          </a:prstGeom>
        </p:spPr>
        <p:txBody>
          <a:bodyPr wrap="none">
            <a:spAutoFit/>
          </a:bodyPr>
          <a:lstStyle/>
          <a:p>
            <a:pPr>
              <a:lnSpc>
                <a:spcPct val="90000"/>
              </a:lnSpc>
              <a:defRPr/>
            </a:pPr>
            <a:r>
              <a:rPr lang="en-US" sz="2400" kern="0" dirty="0"/>
              <a:t>1,2,3,4,…</a:t>
            </a:r>
            <a:endParaRPr lang="en-CA" dirty="0"/>
          </a:p>
        </p:txBody>
      </p:sp>
      <p:sp>
        <p:nvSpPr>
          <p:cNvPr id="8" name="Rectangle 7"/>
          <p:cNvSpPr>
            <a:spLocks noChangeArrowheads="1"/>
          </p:cNvSpPr>
          <p:nvPr/>
        </p:nvSpPr>
        <p:spPr bwMode="auto">
          <a:xfrm>
            <a:off x="7391400" y="2967038"/>
            <a:ext cx="4746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i="1" baseline="30000">
                <a:latin typeface="Times New Roman" pitchFamily="18" charset="0"/>
                <a:sym typeface="Symbol" pitchFamily="18" charset="2"/>
              </a:rPr>
              <a:t>1</a:t>
            </a:r>
            <a:r>
              <a:rPr lang="en-US" altLang="en-US" sz="2400" i="1">
                <a:latin typeface="Times New Roman" pitchFamily="18" charset="0"/>
                <a:sym typeface="Symbol" pitchFamily="18" charset="2"/>
              </a:rPr>
              <a:t>/</a:t>
            </a:r>
            <a:r>
              <a:rPr lang="en-US" altLang="en-US" sz="2400" i="1" baseline="-25000">
                <a:latin typeface="Times New Roman" pitchFamily="18" charset="0"/>
                <a:sym typeface="Symbol" pitchFamily="18" charset="2"/>
              </a:rPr>
              <a:t>2</a:t>
            </a:r>
            <a:endParaRPr lang="en-US" altLang="en-US" sz="2400" i="1" baseline="-250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7">
                                            <p:txEl>
                                              <p:pRg st="2" end="2"/>
                                            </p:txEl>
                                          </p:spTgt>
                                        </p:tgtEl>
                                        <p:attrNameLst>
                                          <p:attrName>style.visibility</p:attrName>
                                        </p:attrNameLst>
                                      </p:cBhvr>
                                      <p:to>
                                        <p:strVal val="visible"/>
                                      </p:to>
                                    </p:set>
                                    <p:anim calcmode="lin" valueType="num">
                                      <p:cBhvr additive="base">
                                        <p:cTn id="23" dur="500" fill="hold"/>
                                        <p:tgtEl>
                                          <p:spTgt spid="1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0-#ppt_w/2"/>
                                          </p:val>
                                        </p:tav>
                                        <p:tav tm="100000">
                                          <p:val>
                                            <p:strVal val="#ppt_x"/>
                                          </p:val>
                                        </p:tav>
                                      </p:tavLst>
                                    </p:anim>
                                    <p:anim calcmode="lin" valueType="num">
                                      <p:cBhvr additive="base">
                                        <p:cTn id="30"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17">
                                            <p:txEl>
                                              <p:pRg st="3" end="3"/>
                                            </p:txEl>
                                          </p:spTgt>
                                        </p:tgtEl>
                                        <p:attrNameLst>
                                          <p:attrName>style.visibility</p:attrName>
                                        </p:attrNameLst>
                                      </p:cBhvr>
                                      <p:to>
                                        <p:strVal val="visible"/>
                                      </p:to>
                                    </p:set>
                                    <p:anim calcmode="lin" valueType="num">
                                      <p:cBhvr additive="base">
                                        <p:cTn id="35" dur="500" fill="hold"/>
                                        <p:tgtEl>
                                          <p:spTgt spid="17">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7">
                                            <p:txEl>
                                              <p:pRg st="4" end="4"/>
                                            </p:txEl>
                                          </p:spTgt>
                                        </p:tgtEl>
                                        <p:attrNameLst>
                                          <p:attrName>style.visibility</p:attrName>
                                        </p:attrNameLst>
                                      </p:cBhvr>
                                      <p:to>
                                        <p:strVal val="visible"/>
                                      </p:to>
                                    </p:set>
                                    <p:anim calcmode="lin" valueType="num">
                                      <p:cBhvr additive="base">
                                        <p:cTn id="41" dur="500" fill="hold"/>
                                        <p:tgtEl>
                                          <p:spTgt spid="17">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7">
                                            <p:txEl>
                                              <p:pRg st="5" end="5"/>
                                            </p:txEl>
                                          </p:spTgt>
                                        </p:tgtEl>
                                        <p:attrNameLst>
                                          <p:attrName>style.visibility</p:attrName>
                                        </p:attrNameLst>
                                      </p:cBhvr>
                                      <p:to>
                                        <p:strVal val="visible"/>
                                      </p:to>
                                    </p:set>
                                    <p:anim calcmode="lin" valueType="num">
                                      <p:cBhvr additive="base">
                                        <p:cTn id="47" dur="500" fill="hold"/>
                                        <p:tgtEl>
                                          <p:spTgt spid="17">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7">
                                            <p:txEl>
                                              <p:pRg st="6" end="6"/>
                                            </p:txEl>
                                          </p:spTgt>
                                        </p:tgtEl>
                                        <p:attrNameLst>
                                          <p:attrName>style.visibility</p:attrName>
                                        </p:attrNameLst>
                                      </p:cBhvr>
                                      <p:to>
                                        <p:strVal val="visible"/>
                                      </p:to>
                                    </p:set>
                                    <p:anim calcmode="lin" valueType="num">
                                      <p:cBhvr additive="base">
                                        <p:cTn id="53" dur="500" fill="hold"/>
                                        <p:tgtEl>
                                          <p:spTgt spid="17">
                                            <p:txEl>
                                              <p:pRg st="6" end="6"/>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nodeType="clickEffect">
                                  <p:stCondLst>
                                    <p:cond delay="0"/>
                                  </p:stCondLst>
                                  <p:childTnLst>
                                    <p:set>
                                      <p:cBhvr>
                                        <p:cTn id="58" dur="1" fill="hold">
                                          <p:stCondLst>
                                            <p:cond delay="0"/>
                                          </p:stCondLst>
                                        </p:cTn>
                                        <p:tgtEl>
                                          <p:spTgt spid="17">
                                            <p:txEl>
                                              <p:pRg st="7" end="7"/>
                                            </p:txEl>
                                          </p:spTgt>
                                        </p:tgtEl>
                                        <p:attrNameLst>
                                          <p:attrName>style.visibility</p:attrName>
                                        </p:attrNameLst>
                                      </p:cBhvr>
                                      <p:to>
                                        <p:strVal val="visible"/>
                                      </p:to>
                                    </p:set>
                                    <p:anim calcmode="lin" valueType="num">
                                      <p:cBhvr additive="base">
                                        <p:cTn id="59" dur="500" fill="hold"/>
                                        <p:tgtEl>
                                          <p:spTgt spid="17">
                                            <p:txEl>
                                              <p:pRg st="7" end="7"/>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7">
                                            <p:txEl>
                                              <p:pRg st="7" end="7"/>
                                            </p:txEl>
                                          </p:spTgt>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additive="base">
                                        <p:cTn id="63" dur="500" fill="hold"/>
                                        <p:tgtEl>
                                          <p:spTgt spid="8"/>
                                        </p:tgtEl>
                                        <p:attrNameLst>
                                          <p:attrName>ppt_x</p:attrName>
                                        </p:attrNameLst>
                                      </p:cBhvr>
                                      <p:tavLst>
                                        <p:tav tm="0">
                                          <p:val>
                                            <p:strVal val="0-#ppt_w/2"/>
                                          </p:val>
                                        </p:tav>
                                        <p:tav tm="100000">
                                          <p:val>
                                            <p:strVal val="#ppt_x"/>
                                          </p:val>
                                        </p:tav>
                                      </p:tavLst>
                                    </p:anim>
                                    <p:anim calcmode="lin" valueType="num">
                                      <p:cBhvr additive="base">
                                        <p:cTn id="6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8"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4081463"/>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What operations is our L closed under?</a:t>
            </a:r>
            <a:br>
              <a:rPr lang="en-CA" sz="2400" kern="0" dirty="0">
                <a:sym typeface="Symbol"/>
              </a:rPr>
            </a:br>
            <a:r>
              <a:rPr lang="en-CA" sz="2400" kern="0" dirty="0">
                <a:sym typeface="Symbol"/>
              </a:rPr>
              <a:t>       </a:t>
            </a:r>
            <a:r>
              <a:rPr lang="el-GR" sz="2400" kern="0" dirty="0">
                <a:sym typeface="Symbol"/>
              </a:rPr>
              <a:t>α</a:t>
            </a:r>
            <a:r>
              <a:rPr lang="en-CA" sz="2400" kern="0" dirty="0">
                <a:sym typeface="Symbol"/>
              </a:rPr>
              <a:t>L,   what bigger string is in L?</a:t>
            </a:r>
          </a:p>
          <a:p>
            <a:pPr lvl="2">
              <a:lnSpc>
                <a:spcPct val="90000"/>
              </a:lnSpc>
              <a:defRPr/>
            </a:pPr>
            <a:r>
              <a:rPr lang="en-CA" sz="2400" kern="0" dirty="0">
                <a:sym typeface="Symbol"/>
              </a:rPr>
              <a:t>a</a:t>
            </a:r>
            <a:r>
              <a:rPr lang="el-GR" sz="2400" kern="0" dirty="0">
                <a:sym typeface="Symbol"/>
              </a:rPr>
              <a:t>α</a:t>
            </a:r>
            <a:r>
              <a:rPr lang="en-CA" sz="2400" kern="0" dirty="0">
                <a:sym typeface="Symbol"/>
              </a:rPr>
              <a:t>b, b</a:t>
            </a:r>
            <a:r>
              <a:rPr lang="el-GR" sz="2400" kern="0" dirty="0">
                <a:sym typeface="Symbol"/>
              </a:rPr>
              <a:t>α</a:t>
            </a:r>
            <a:r>
              <a:rPr lang="en-CA" sz="2400" kern="0" dirty="0">
                <a:sym typeface="Symbol"/>
              </a:rPr>
              <a:t>a, ab</a:t>
            </a:r>
            <a:r>
              <a:rPr lang="el-GR" sz="2400" kern="0" dirty="0">
                <a:sym typeface="Symbol"/>
              </a:rPr>
              <a:t>α</a:t>
            </a:r>
            <a:r>
              <a:rPr lang="en-CA" sz="2400" kern="0" dirty="0">
                <a:sym typeface="Symbol"/>
              </a:rPr>
              <a:t>, </a:t>
            </a:r>
            <a:r>
              <a:rPr lang="en-CA" sz="2400" kern="0" dirty="0" err="1">
                <a:sym typeface="Symbol"/>
              </a:rPr>
              <a:t>ba</a:t>
            </a:r>
            <a:r>
              <a:rPr lang="el-GR" sz="2400" kern="0" dirty="0">
                <a:sym typeface="Symbol"/>
              </a:rPr>
              <a:t>α</a:t>
            </a:r>
            <a:r>
              <a:rPr lang="en-CA" sz="2400" kern="0" dirty="0">
                <a:sym typeface="Symbol"/>
              </a:rPr>
              <a:t>, </a:t>
            </a:r>
            <a:r>
              <a:rPr lang="el-GR" sz="2400" kern="0" dirty="0">
                <a:sym typeface="Symbol"/>
              </a:rPr>
              <a:t>α</a:t>
            </a:r>
            <a:r>
              <a:rPr lang="en-CA" sz="2400" kern="0" dirty="0">
                <a:sym typeface="Symbol"/>
              </a:rPr>
              <a:t>ab, </a:t>
            </a:r>
            <a:r>
              <a:rPr lang="el-GR" sz="2400" kern="0" dirty="0">
                <a:sym typeface="Symbol"/>
              </a:rPr>
              <a:t>α</a:t>
            </a:r>
            <a:r>
              <a:rPr lang="en-CA" sz="2400" kern="0" dirty="0" err="1">
                <a:sym typeface="Symbol"/>
              </a:rPr>
              <a:t>ba</a:t>
            </a:r>
            <a:r>
              <a:rPr lang="en-CA" sz="2400" kern="0" dirty="0">
                <a:sym typeface="Symbol"/>
              </a:rPr>
              <a:t>  L</a:t>
            </a:r>
          </a:p>
          <a:p>
            <a:pPr>
              <a:lnSpc>
                <a:spcPct val="90000"/>
              </a:lnSpc>
              <a:defRPr/>
            </a:pPr>
            <a:r>
              <a:rPr lang="en-CA" sz="2400" kern="0" dirty="0">
                <a:sym typeface="Symbol"/>
              </a:rPr>
              <a:t>What is the grammar rule that adds these?  </a:t>
            </a: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a:lnSpc>
                <a:spcPct val="90000"/>
              </a:lnSpc>
              <a:defRPr/>
            </a:pPr>
            <a:r>
              <a:rPr lang="en-CA" sz="2400" kern="0" dirty="0">
                <a:sym typeface="Symbol"/>
              </a:rPr>
              <a:t>What strings does this generate?</a:t>
            </a:r>
          </a:p>
          <a:p>
            <a:pPr>
              <a:lnSpc>
                <a:spcPct val="90000"/>
              </a:lnSpc>
              <a:defRPr/>
            </a:pPr>
            <a:r>
              <a:rPr lang="en-CA" sz="2400" kern="0" dirty="0">
                <a:sym typeface="Symbol"/>
              </a:rPr>
              <a:t>	None!</a:t>
            </a:r>
          </a:p>
          <a:p>
            <a:pPr marL="1371600" lvl="2" indent="-457200">
              <a:lnSpc>
                <a:spcPct val="90000"/>
              </a:lnSpc>
              <a:buFont typeface="Arial" panose="020B0604020202020204" pitchFamily="34" charset="0"/>
              <a:buChar char="•"/>
              <a:defRPr/>
            </a:pPr>
            <a:endParaRPr lang="en-CA" sz="2400" kern="0" dirty="0">
              <a:sym typeface="Symbol"/>
            </a:endParaRPr>
          </a:p>
        </p:txBody>
      </p:sp>
      <p:sp>
        <p:nvSpPr>
          <p:cNvPr id="52228"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 calcmode="lin" valueType="num">
                                      <p:cBhvr additive="base">
                                        <p:cTn id="7"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5" end="5"/>
                                            </p:txEl>
                                          </p:spTgt>
                                        </p:tgtEl>
                                        <p:attrNameLst>
                                          <p:attrName>style.visibility</p:attrName>
                                        </p:attrNameLst>
                                      </p:cBhvr>
                                      <p:to>
                                        <p:strVal val="visible"/>
                                      </p:to>
                                    </p:set>
                                    <p:anim calcmode="lin" valueType="num">
                                      <p:cBhvr additive="base">
                                        <p:cTn id="13"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6" end="6"/>
                                            </p:txEl>
                                          </p:spTgt>
                                        </p:tgtEl>
                                        <p:attrNameLst>
                                          <p:attrName>style.visibility</p:attrName>
                                        </p:attrNameLst>
                                      </p:cBhvr>
                                      <p:to>
                                        <p:strVal val="visible"/>
                                      </p:to>
                                    </p:set>
                                    <p:anim calcmode="lin" valueType="num">
                                      <p:cBhvr additive="base">
                                        <p:cTn id="19"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7" end="7"/>
                                            </p:txEl>
                                          </p:spTgt>
                                        </p:tgtEl>
                                        <p:attrNameLst>
                                          <p:attrName>style.visibility</p:attrName>
                                        </p:attrNameLst>
                                      </p:cBhvr>
                                      <p:to>
                                        <p:strVal val="visible"/>
                                      </p:to>
                                    </p:set>
                                    <p:anim calcmode="lin" valueType="num">
                                      <p:cBhvr additive="base">
                                        <p:cTn id="25"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
                                            <p:txEl>
                                              <p:pRg st="8" end="8"/>
                                            </p:txEl>
                                          </p:spTgt>
                                        </p:tgtEl>
                                        <p:attrNameLst>
                                          <p:attrName>style.visibility</p:attrName>
                                        </p:attrNameLst>
                                      </p:cBhvr>
                                      <p:to>
                                        <p:strVal val="visible"/>
                                      </p:to>
                                    </p:set>
                                    <p:anim calcmode="lin" valueType="num">
                                      <p:cBhvr additive="base">
                                        <p:cTn id="31"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2">
                                            <p:txEl>
                                              <p:pRg st="9" end="9"/>
                                            </p:txEl>
                                          </p:spTgt>
                                        </p:tgtEl>
                                        <p:attrNameLst>
                                          <p:attrName>style.visibility</p:attrName>
                                        </p:attrNameLst>
                                      </p:cBhvr>
                                      <p:to>
                                        <p:strVal val="visible"/>
                                      </p:to>
                                    </p:set>
                                    <p:anim calcmode="lin" valueType="num">
                                      <p:cBhvr additive="base">
                                        <p:cTn id="37" dur="500" fill="hold"/>
                                        <p:tgtEl>
                                          <p:spTgt spid="2">
                                            <p:txEl>
                                              <p:pRg st="9" end="9"/>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848475" cy="341630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What operations is our L closed under?</a:t>
            </a:r>
            <a:br>
              <a:rPr lang="en-CA" sz="2400" kern="0" dirty="0">
                <a:sym typeface="Symbol"/>
              </a:rPr>
            </a:br>
            <a:r>
              <a:rPr lang="en-CA" sz="2400" kern="0" dirty="0">
                <a:sym typeface="Symbol"/>
              </a:rPr>
              <a:t>       </a:t>
            </a:r>
            <a:r>
              <a:rPr lang="el-GR" sz="2400" kern="0" dirty="0">
                <a:sym typeface="Symbol"/>
              </a:rPr>
              <a:t>α</a:t>
            </a:r>
            <a:r>
              <a:rPr lang="en-CA" sz="2400" kern="0" dirty="0">
                <a:sym typeface="Symbol"/>
              </a:rPr>
              <a:t>L,   what bigger string is in L?</a:t>
            </a:r>
          </a:p>
          <a:p>
            <a:pPr lvl="2">
              <a:lnSpc>
                <a:spcPct val="90000"/>
              </a:lnSpc>
              <a:defRPr/>
            </a:pPr>
            <a:r>
              <a:rPr lang="en-CA" sz="2400" kern="0" dirty="0">
                <a:sym typeface="Symbol"/>
              </a:rPr>
              <a:t>a</a:t>
            </a:r>
            <a:r>
              <a:rPr lang="el-GR" sz="2400" kern="0" dirty="0">
                <a:sym typeface="Symbol"/>
              </a:rPr>
              <a:t>α</a:t>
            </a:r>
            <a:r>
              <a:rPr lang="en-CA" sz="2400" kern="0" dirty="0">
                <a:sym typeface="Symbol"/>
              </a:rPr>
              <a:t>b, b</a:t>
            </a:r>
            <a:r>
              <a:rPr lang="el-GR" sz="2400" kern="0" dirty="0">
                <a:sym typeface="Symbol"/>
              </a:rPr>
              <a:t>α</a:t>
            </a:r>
            <a:r>
              <a:rPr lang="en-CA" sz="2400" kern="0" dirty="0">
                <a:sym typeface="Symbol"/>
              </a:rPr>
              <a:t>a, ab</a:t>
            </a:r>
            <a:r>
              <a:rPr lang="el-GR" sz="2400" kern="0" dirty="0">
                <a:sym typeface="Symbol"/>
              </a:rPr>
              <a:t>α</a:t>
            </a:r>
            <a:r>
              <a:rPr lang="en-CA" sz="2400" kern="0" dirty="0">
                <a:sym typeface="Symbol"/>
              </a:rPr>
              <a:t>, </a:t>
            </a:r>
            <a:r>
              <a:rPr lang="en-CA" sz="2400" kern="0" dirty="0" err="1">
                <a:sym typeface="Symbol"/>
              </a:rPr>
              <a:t>ba</a:t>
            </a:r>
            <a:r>
              <a:rPr lang="el-GR" sz="2400" kern="0" dirty="0">
                <a:sym typeface="Symbol"/>
              </a:rPr>
              <a:t>α</a:t>
            </a:r>
            <a:r>
              <a:rPr lang="en-CA" sz="2400" kern="0" dirty="0">
                <a:sym typeface="Symbol"/>
              </a:rPr>
              <a:t>, </a:t>
            </a:r>
            <a:r>
              <a:rPr lang="el-GR" sz="2400" kern="0" dirty="0">
                <a:sym typeface="Symbol"/>
              </a:rPr>
              <a:t>α</a:t>
            </a:r>
            <a:r>
              <a:rPr lang="en-CA" sz="2400" kern="0" dirty="0">
                <a:sym typeface="Symbol"/>
              </a:rPr>
              <a:t>ab, </a:t>
            </a:r>
            <a:r>
              <a:rPr lang="el-GR" sz="2400" kern="0" dirty="0">
                <a:sym typeface="Symbol"/>
              </a:rPr>
              <a:t>α</a:t>
            </a:r>
            <a:r>
              <a:rPr lang="en-CA" sz="2400" kern="0" dirty="0" err="1">
                <a:sym typeface="Symbol"/>
              </a:rPr>
              <a:t>ba</a:t>
            </a:r>
            <a:r>
              <a:rPr lang="en-CA" sz="2400" kern="0" dirty="0">
                <a:sym typeface="Symbol"/>
              </a:rPr>
              <a:t>  L</a:t>
            </a:r>
          </a:p>
          <a:p>
            <a:pPr>
              <a:lnSpc>
                <a:spcPct val="90000"/>
              </a:lnSpc>
              <a:defRPr/>
            </a:pPr>
            <a:r>
              <a:rPr lang="en-CA" sz="2400" kern="0" dirty="0">
                <a:sym typeface="Symbol"/>
              </a:rPr>
              <a:t>What is the grammar rule that adds these?  </a:t>
            </a: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a:t>
            </a:r>
          </a:p>
        </p:txBody>
      </p:sp>
      <p:sp>
        <p:nvSpPr>
          <p:cNvPr id="53252"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 name="Rectangle 4"/>
          <p:cNvSpPr/>
          <p:nvPr/>
        </p:nvSpPr>
        <p:spPr>
          <a:xfrm>
            <a:off x="7467600" y="6203950"/>
            <a:ext cx="319088" cy="812800"/>
          </a:xfrm>
          <a:prstGeom prst="rect">
            <a:avLst/>
          </a:prstGeom>
        </p:spPr>
        <p:txBody>
          <a:bodyPr wrap="none">
            <a:spAutoFit/>
          </a:bodyPr>
          <a:lstStyle/>
          <a:p>
            <a:pPr marL="0" lvl="2">
              <a:lnSpc>
                <a:spcPct val="90000"/>
              </a:lnSpc>
              <a:defRPr/>
            </a:pPr>
            <a:r>
              <a:rPr lang="en-CA" altLang="en-US" sz="2400" kern="0" dirty="0">
                <a:sym typeface="Symbol"/>
              </a:rPr>
              <a:t></a:t>
            </a:r>
            <a:endParaRPr lang="en-CA" sz="2400" kern="0" dirty="0">
              <a:sym typeface="Symbol"/>
            </a:endParaRPr>
          </a:p>
          <a:p>
            <a:pPr>
              <a:lnSpc>
                <a:spcPct val="90000"/>
              </a:lnSpc>
              <a:defRPr/>
            </a:pPr>
            <a:endParaRPr lang="en-CA" dirty="0"/>
          </a:p>
        </p:txBody>
      </p:sp>
      <p:sp>
        <p:nvSpPr>
          <p:cNvPr id="6" name="Rectangle 5"/>
          <p:cNvSpPr/>
          <p:nvPr/>
        </p:nvSpPr>
        <p:spPr>
          <a:xfrm>
            <a:off x="6992938" y="5822950"/>
            <a:ext cx="474662" cy="425450"/>
          </a:xfrm>
          <a:prstGeom prst="rect">
            <a:avLst/>
          </a:prstGeom>
        </p:spPr>
        <p:txBody>
          <a:bodyPr wrap="none">
            <a:spAutoFit/>
          </a:bodyPr>
          <a:lstStyle/>
          <a:p>
            <a:pPr>
              <a:lnSpc>
                <a:spcPct val="90000"/>
              </a:lnSpc>
              <a:defRPr/>
            </a:pPr>
            <a:r>
              <a:rPr lang="en-US" sz="2400" kern="0" dirty="0">
                <a:solidFill>
                  <a:srgbClr val="00FFFF"/>
                </a:solidFill>
              </a:rPr>
              <a:t>ab</a:t>
            </a:r>
            <a:endParaRPr lang="en-CA" dirty="0">
              <a:solidFill>
                <a:srgbClr val="00FFCC"/>
              </a:solidFill>
            </a:endParaRPr>
          </a:p>
        </p:txBody>
      </p:sp>
      <p:sp>
        <p:nvSpPr>
          <p:cNvPr id="7" name="Rectangle 6"/>
          <p:cNvSpPr/>
          <p:nvPr/>
        </p:nvSpPr>
        <p:spPr>
          <a:xfrm>
            <a:off x="7772400" y="5822950"/>
            <a:ext cx="474663" cy="425450"/>
          </a:xfrm>
          <a:prstGeom prst="rect">
            <a:avLst/>
          </a:prstGeom>
        </p:spPr>
        <p:txBody>
          <a:bodyPr wrap="none">
            <a:spAutoFit/>
          </a:bodyPr>
          <a:lstStyle/>
          <a:p>
            <a:pPr>
              <a:lnSpc>
                <a:spcPct val="90000"/>
              </a:lnSpc>
              <a:defRPr/>
            </a:pPr>
            <a:r>
              <a:rPr lang="en-US" sz="2400" kern="0" dirty="0" err="1">
                <a:solidFill>
                  <a:srgbClr val="66FF33"/>
                </a:solidFill>
              </a:rPr>
              <a:t>ba</a:t>
            </a:r>
            <a:endParaRPr lang="en-CA" sz="2400" dirty="0"/>
          </a:p>
        </p:txBody>
      </p:sp>
      <p:sp>
        <p:nvSpPr>
          <p:cNvPr id="8" name="Rectangle 7"/>
          <p:cNvSpPr/>
          <p:nvPr/>
        </p:nvSpPr>
        <p:spPr>
          <a:xfrm>
            <a:off x="6705600" y="3781425"/>
            <a:ext cx="765175" cy="2085975"/>
          </a:xfrm>
          <a:prstGeom prst="rect">
            <a:avLst/>
          </a:prstGeom>
        </p:spPr>
        <p:txBody>
          <a:bodyPr wrap="none">
            <a:spAutoFit/>
          </a:bodyPr>
          <a:lstStyle/>
          <a:p>
            <a:pPr>
              <a:lnSpc>
                <a:spcPct val="90000"/>
              </a:lnSpc>
              <a:defRPr/>
            </a:pPr>
            <a:r>
              <a:rPr lang="en-US" sz="2400" kern="0" dirty="0" err="1"/>
              <a:t>a</a:t>
            </a:r>
            <a:r>
              <a:rPr lang="en-US" sz="2400" kern="0" dirty="0" err="1">
                <a:solidFill>
                  <a:srgbClr val="00FFFF"/>
                </a:solidFill>
              </a:rPr>
              <a:t>ab</a:t>
            </a:r>
            <a:r>
              <a:rPr lang="en-US" sz="2400" kern="0" dirty="0" err="1"/>
              <a:t>b</a:t>
            </a:r>
            <a:endParaRPr lang="en-US" sz="2400" kern="0" dirty="0"/>
          </a:p>
          <a:p>
            <a:pPr>
              <a:lnSpc>
                <a:spcPct val="90000"/>
              </a:lnSpc>
              <a:defRPr/>
            </a:pPr>
            <a:r>
              <a:rPr lang="en-US" sz="2400" kern="0" dirty="0"/>
              <a:t>b</a:t>
            </a:r>
            <a:r>
              <a:rPr lang="en-US" sz="2400" kern="0" dirty="0">
                <a:solidFill>
                  <a:srgbClr val="00FFFF"/>
                </a:solidFill>
              </a:rPr>
              <a:t>ab</a:t>
            </a:r>
            <a:r>
              <a:rPr lang="en-US" sz="2400" kern="0" dirty="0"/>
              <a:t>a</a:t>
            </a:r>
          </a:p>
          <a:p>
            <a:pPr>
              <a:lnSpc>
                <a:spcPct val="90000"/>
              </a:lnSpc>
              <a:defRPr/>
            </a:pPr>
            <a:r>
              <a:rPr lang="en-US" sz="2400" kern="0" dirty="0" err="1"/>
              <a:t>ab</a:t>
            </a:r>
            <a:r>
              <a:rPr lang="en-US" sz="2400" kern="0" dirty="0" err="1">
                <a:solidFill>
                  <a:srgbClr val="00FFFF"/>
                </a:solidFill>
              </a:rPr>
              <a:t>ab</a:t>
            </a:r>
            <a:endParaRPr lang="en-US" sz="2400" kern="0" dirty="0">
              <a:solidFill>
                <a:srgbClr val="00FFFF"/>
              </a:solidFill>
            </a:endParaRPr>
          </a:p>
          <a:p>
            <a:pPr>
              <a:lnSpc>
                <a:spcPct val="90000"/>
              </a:lnSpc>
              <a:defRPr/>
            </a:pPr>
            <a:r>
              <a:rPr lang="en-US" sz="2400" kern="0" dirty="0" err="1"/>
              <a:t>ba</a:t>
            </a:r>
            <a:r>
              <a:rPr lang="en-US" sz="2400" kern="0" dirty="0" err="1">
                <a:solidFill>
                  <a:srgbClr val="00FFFF"/>
                </a:solidFill>
              </a:rPr>
              <a:t>ab</a:t>
            </a:r>
            <a:endParaRPr lang="en-US" sz="2400" kern="0" dirty="0">
              <a:solidFill>
                <a:srgbClr val="00FFFF"/>
              </a:solidFill>
            </a:endParaRPr>
          </a:p>
          <a:p>
            <a:pPr>
              <a:lnSpc>
                <a:spcPct val="90000"/>
              </a:lnSpc>
              <a:defRPr/>
            </a:pPr>
            <a:r>
              <a:rPr lang="en-US" sz="2400" kern="0" dirty="0" err="1">
                <a:solidFill>
                  <a:srgbClr val="00FFFF"/>
                </a:solidFill>
              </a:rPr>
              <a:t>ab</a:t>
            </a:r>
            <a:r>
              <a:rPr lang="en-US" sz="2400" kern="0" dirty="0" err="1"/>
              <a:t>ab</a:t>
            </a:r>
            <a:endParaRPr lang="en-US" sz="2400" kern="0" dirty="0"/>
          </a:p>
          <a:p>
            <a:pPr>
              <a:lnSpc>
                <a:spcPct val="90000"/>
              </a:lnSpc>
              <a:defRPr/>
            </a:pPr>
            <a:r>
              <a:rPr lang="en-US" sz="2400" kern="0" dirty="0" err="1">
                <a:solidFill>
                  <a:srgbClr val="00FFFF"/>
                </a:solidFill>
              </a:rPr>
              <a:t>ab</a:t>
            </a:r>
            <a:r>
              <a:rPr lang="en-US" sz="2400" kern="0" dirty="0" err="1"/>
              <a:t>ba</a:t>
            </a:r>
            <a:endParaRPr lang="en-CA" dirty="0"/>
          </a:p>
        </p:txBody>
      </p:sp>
      <p:sp>
        <p:nvSpPr>
          <p:cNvPr id="11" name="Rectangle 10"/>
          <p:cNvSpPr/>
          <p:nvPr/>
        </p:nvSpPr>
        <p:spPr>
          <a:xfrm>
            <a:off x="7721600" y="3751263"/>
            <a:ext cx="763588" cy="2085975"/>
          </a:xfrm>
          <a:prstGeom prst="rect">
            <a:avLst/>
          </a:prstGeom>
        </p:spPr>
        <p:txBody>
          <a:bodyPr wrap="none">
            <a:spAutoFit/>
          </a:bodyPr>
          <a:lstStyle/>
          <a:p>
            <a:pPr>
              <a:lnSpc>
                <a:spcPct val="90000"/>
              </a:lnSpc>
              <a:defRPr/>
            </a:pPr>
            <a:r>
              <a:rPr lang="en-US" sz="2400" kern="0" dirty="0" err="1"/>
              <a:t>a</a:t>
            </a:r>
            <a:r>
              <a:rPr lang="en-US" sz="2400" kern="0" dirty="0" err="1">
                <a:solidFill>
                  <a:srgbClr val="66FF33"/>
                </a:solidFill>
              </a:rPr>
              <a:t>ba</a:t>
            </a:r>
            <a:r>
              <a:rPr lang="en-US" sz="2400" kern="0" dirty="0" err="1"/>
              <a:t>b</a:t>
            </a:r>
            <a:endParaRPr lang="en-US" sz="2400" kern="0" dirty="0"/>
          </a:p>
          <a:p>
            <a:pPr>
              <a:lnSpc>
                <a:spcPct val="90000"/>
              </a:lnSpc>
              <a:defRPr/>
            </a:pPr>
            <a:r>
              <a:rPr lang="en-US" sz="2400" kern="0" dirty="0" err="1"/>
              <a:t>b</a:t>
            </a:r>
            <a:r>
              <a:rPr lang="en-US" sz="2400" kern="0" dirty="0" err="1">
                <a:solidFill>
                  <a:srgbClr val="66FF33"/>
                </a:solidFill>
              </a:rPr>
              <a:t>ba</a:t>
            </a:r>
            <a:r>
              <a:rPr lang="en-US" sz="2400" kern="0" dirty="0" err="1"/>
              <a:t>a</a:t>
            </a:r>
            <a:endParaRPr lang="en-US" sz="2400" kern="0" dirty="0"/>
          </a:p>
          <a:p>
            <a:pPr>
              <a:lnSpc>
                <a:spcPct val="90000"/>
              </a:lnSpc>
              <a:defRPr/>
            </a:pPr>
            <a:r>
              <a:rPr lang="en-US" sz="2400" kern="0" dirty="0" err="1"/>
              <a:t>ab</a:t>
            </a:r>
            <a:r>
              <a:rPr lang="en-US" sz="2400" kern="0" dirty="0" err="1">
                <a:solidFill>
                  <a:srgbClr val="66FF33"/>
                </a:solidFill>
              </a:rPr>
              <a:t>ba</a:t>
            </a:r>
            <a:endParaRPr lang="en-US" sz="2400" kern="0" dirty="0">
              <a:solidFill>
                <a:srgbClr val="00FFFF"/>
              </a:solidFill>
            </a:endParaRPr>
          </a:p>
          <a:p>
            <a:pPr>
              <a:lnSpc>
                <a:spcPct val="90000"/>
              </a:lnSpc>
              <a:defRPr/>
            </a:pPr>
            <a:r>
              <a:rPr lang="en-US" sz="2400" kern="0" dirty="0"/>
              <a:t>ba</a:t>
            </a:r>
            <a:r>
              <a:rPr lang="en-US" sz="2400" kern="0" dirty="0">
                <a:solidFill>
                  <a:srgbClr val="66FF33"/>
                </a:solidFill>
              </a:rPr>
              <a:t>ba</a:t>
            </a:r>
            <a:endParaRPr lang="en-US" sz="2400" kern="0" dirty="0">
              <a:solidFill>
                <a:srgbClr val="00FFFF"/>
              </a:solidFill>
            </a:endParaRPr>
          </a:p>
          <a:p>
            <a:pPr>
              <a:lnSpc>
                <a:spcPct val="90000"/>
              </a:lnSpc>
              <a:defRPr/>
            </a:pPr>
            <a:r>
              <a:rPr lang="en-US" sz="2400" kern="0" dirty="0" err="1">
                <a:solidFill>
                  <a:srgbClr val="66FF33"/>
                </a:solidFill>
              </a:rPr>
              <a:t>ba</a:t>
            </a:r>
            <a:r>
              <a:rPr lang="en-US" sz="2400" kern="0" dirty="0" err="1"/>
              <a:t>ab</a:t>
            </a:r>
            <a:endParaRPr lang="en-US" sz="2400" kern="0" dirty="0"/>
          </a:p>
          <a:p>
            <a:pPr>
              <a:lnSpc>
                <a:spcPct val="90000"/>
              </a:lnSpc>
              <a:defRPr/>
            </a:pPr>
            <a:r>
              <a:rPr lang="en-US" sz="2400" kern="0" dirty="0">
                <a:solidFill>
                  <a:srgbClr val="66FF33"/>
                </a:solidFill>
              </a:rPr>
              <a:t>ba</a:t>
            </a:r>
            <a:r>
              <a:rPr lang="en-US" sz="2400" kern="0" dirty="0"/>
              <a:t>ba</a:t>
            </a:r>
            <a:endParaRPr lang="en-CA"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8" end="8"/>
                                            </p:txEl>
                                          </p:spTgt>
                                        </p:tgtEl>
                                        <p:attrNameLst>
                                          <p:attrName>style.visibility</p:attrName>
                                        </p:attrNameLst>
                                      </p:cBhvr>
                                      <p:to>
                                        <p:strVal val="visible"/>
                                      </p:to>
                                    </p:set>
                                    <p:anim calcmode="lin" valueType="num">
                                      <p:cBhvr additive="base">
                                        <p:cTn id="7"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8" end="8"/>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11"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848475" cy="6075363"/>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a:t>
            </a:r>
          </a:p>
          <a:p>
            <a:pPr>
              <a:lnSpc>
                <a:spcPct val="90000"/>
              </a:lnSpc>
              <a:defRPr/>
            </a:pPr>
            <a:endParaRPr lang="en-CA" altLang="en-US" sz="2400" kern="0" dirty="0">
              <a:sym typeface="Symbol"/>
            </a:endParaRPr>
          </a:p>
          <a:p>
            <a:pPr>
              <a:lnSpc>
                <a:spcPct val="90000"/>
              </a:lnSpc>
              <a:defRPr/>
            </a:pPr>
            <a:r>
              <a:rPr lang="en-CA" altLang="en-US" sz="2400" kern="0" dirty="0">
                <a:sym typeface="Symbol"/>
              </a:rPr>
              <a:t>Prove that every string generated is in L.</a:t>
            </a:r>
          </a:p>
          <a:p>
            <a:pPr>
              <a:lnSpc>
                <a:spcPct val="90000"/>
              </a:lnSpc>
              <a:defRPr/>
            </a:pPr>
            <a:r>
              <a:rPr lang="en-CA" altLang="en-US" sz="2400" kern="0" dirty="0">
                <a:sym typeface="Symbol"/>
              </a:rPr>
              <a:t>Proof by Strong Induction on length of the string</a:t>
            </a:r>
          </a:p>
          <a:p>
            <a:pPr>
              <a:lnSpc>
                <a:spcPct val="90000"/>
              </a:lnSpc>
              <a:defRPr/>
            </a:pPr>
            <a:r>
              <a:rPr lang="en-CA" altLang="en-US" sz="2400" kern="0" dirty="0">
                <a:sym typeface="Symbol"/>
              </a:rPr>
              <a:t>H(</a:t>
            </a:r>
            <a:r>
              <a:rPr lang="en-CA" altLang="en-US" sz="2400" kern="0" dirty="0" err="1">
                <a:sym typeface="Symbol"/>
              </a:rPr>
              <a:t>i</a:t>
            </a:r>
            <a:r>
              <a:rPr lang="en-CA" altLang="en-US" sz="2400" kern="0" dirty="0">
                <a:sym typeface="Symbol"/>
              </a:rPr>
              <a:t>) = all strings of length </a:t>
            </a:r>
            <a:r>
              <a:rPr lang="en-CA" altLang="en-US" sz="2400" kern="0" dirty="0" err="1">
                <a:sym typeface="Symbol"/>
              </a:rPr>
              <a:t>i</a:t>
            </a:r>
            <a:r>
              <a:rPr lang="en-CA" altLang="en-US" sz="2400" kern="0" dirty="0">
                <a:sym typeface="Symbol"/>
              </a:rPr>
              <a:t> generated is in L.</a:t>
            </a:r>
          </a:p>
          <a:p>
            <a:pPr>
              <a:lnSpc>
                <a:spcPct val="90000"/>
              </a:lnSpc>
              <a:defRPr/>
            </a:pPr>
            <a:r>
              <a:rPr lang="en-CA" altLang="en-US" sz="2400" kern="0" dirty="0">
                <a:sym typeface="Symbol"/>
              </a:rPr>
              <a:t>H(0) – Yes  is generated and in L.</a:t>
            </a:r>
          </a:p>
          <a:p>
            <a:pPr>
              <a:lnSpc>
                <a:spcPct val="90000"/>
              </a:lnSpc>
              <a:defRPr/>
            </a:pPr>
            <a:r>
              <a:rPr lang="en-CA" altLang="en-US" sz="2400" kern="0" dirty="0">
                <a:sym typeface="Symbol"/>
              </a:rPr>
              <a:t>Assume H(0),H(1),…,H(i-1) and prove H(</a:t>
            </a:r>
            <a:r>
              <a:rPr lang="en-CA" altLang="en-US" sz="2400" kern="0" dirty="0" err="1">
                <a:sym typeface="Symbol"/>
              </a:rPr>
              <a:t>i</a:t>
            </a:r>
            <a:r>
              <a:rPr lang="en-CA" altLang="en-US" sz="2400" kern="0" dirty="0">
                <a:sym typeface="Symbol"/>
              </a:rPr>
              <a:t>)</a:t>
            </a:r>
          </a:p>
          <a:p>
            <a:pPr>
              <a:lnSpc>
                <a:spcPct val="90000"/>
              </a:lnSpc>
              <a:defRPr/>
            </a:pPr>
            <a:r>
              <a:rPr lang="en-CA" altLang="en-US" sz="2400" kern="0" dirty="0">
                <a:sym typeface="Symbol"/>
              </a:rPr>
              <a:t>Let </a:t>
            </a:r>
            <a:r>
              <a:rPr lang="el-GR" altLang="en-US" sz="2400" kern="0" dirty="0">
                <a:sym typeface="Symbol"/>
              </a:rPr>
              <a:t>β</a:t>
            </a:r>
            <a:r>
              <a:rPr lang="en-CA" altLang="en-US" sz="2400" kern="0" dirty="0">
                <a:sym typeface="Symbol"/>
              </a:rPr>
              <a:t> be a generated string of length </a:t>
            </a:r>
            <a:r>
              <a:rPr lang="en-CA" altLang="en-US" sz="2400" kern="0" dirty="0" err="1">
                <a:sym typeface="Symbol"/>
              </a:rPr>
              <a:t>i</a:t>
            </a:r>
            <a:r>
              <a:rPr lang="en-CA" altLang="en-US" sz="2400" kern="0" dirty="0">
                <a:sym typeface="Symbol"/>
              </a:rPr>
              <a:t>.</a:t>
            </a:r>
          </a:p>
          <a:p>
            <a:pPr marL="0" lvl="2">
              <a:lnSpc>
                <a:spcPct val="90000"/>
              </a:lnSpc>
              <a:defRPr/>
            </a:pPr>
            <a:r>
              <a:rPr lang="en-CA" altLang="en-US" sz="2400" kern="0" dirty="0">
                <a:sym typeface="Symbol"/>
              </a:rPr>
              <a:t>Being generated </a:t>
            </a:r>
            <a:r>
              <a:rPr lang="el-GR" altLang="en-US" sz="2400" kern="0" dirty="0">
                <a:sym typeface="Symbol"/>
              </a:rPr>
              <a:t>β</a:t>
            </a:r>
            <a:r>
              <a:rPr lang="en-CA" altLang="en-US" sz="2400" kern="0" dirty="0">
                <a:sym typeface="Symbol"/>
              </a:rPr>
              <a:t> = </a:t>
            </a:r>
            <a:r>
              <a:rPr lang="en-CA" sz="2400" kern="0" dirty="0">
                <a:sym typeface="Symbol"/>
              </a:rPr>
              <a:t>a</a:t>
            </a:r>
            <a:r>
              <a:rPr lang="el-GR" sz="2400" kern="0" dirty="0">
                <a:sym typeface="Symbol"/>
              </a:rPr>
              <a:t>α</a:t>
            </a:r>
            <a:r>
              <a:rPr lang="en-CA" sz="2400" kern="0" dirty="0">
                <a:sym typeface="Symbol"/>
              </a:rPr>
              <a:t>b, b</a:t>
            </a:r>
            <a:r>
              <a:rPr lang="el-GR" sz="2400" kern="0" dirty="0">
                <a:sym typeface="Symbol"/>
              </a:rPr>
              <a:t>α</a:t>
            </a:r>
            <a:r>
              <a:rPr lang="en-CA" sz="2400" kern="0" dirty="0">
                <a:sym typeface="Symbol"/>
              </a:rPr>
              <a:t>a, ab</a:t>
            </a:r>
            <a:r>
              <a:rPr lang="el-GR" sz="2400" kern="0" dirty="0">
                <a:sym typeface="Symbol"/>
              </a:rPr>
              <a:t>α</a:t>
            </a:r>
            <a:r>
              <a:rPr lang="en-CA" sz="2400" kern="0" dirty="0">
                <a:sym typeface="Symbol"/>
              </a:rPr>
              <a:t>, </a:t>
            </a:r>
            <a:r>
              <a:rPr lang="en-CA" sz="2400" kern="0" dirty="0" err="1">
                <a:sym typeface="Symbol"/>
              </a:rPr>
              <a:t>ba</a:t>
            </a:r>
            <a:r>
              <a:rPr lang="el-GR" sz="2400" kern="0" dirty="0">
                <a:sym typeface="Symbol"/>
              </a:rPr>
              <a:t>α</a:t>
            </a:r>
            <a:r>
              <a:rPr lang="en-CA" sz="2400" kern="0" dirty="0">
                <a:sym typeface="Symbol"/>
              </a:rPr>
              <a:t>, </a:t>
            </a:r>
            <a:r>
              <a:rPr lang="el-GR" sz="2400" kern="0" dirty="0">
                <a:sym typeface="Symbol"/>
              </a:rPr>
              <a:t>α</a:t>
            </a:r>
            <a:r>
              <a:rPr lang="en-CA" sz="2400" kern="0" dirty="0">
                <a:sym typeface="Symbol"/>
              </a:rPr>
              <a:t>ab, or </a:t>
            </a:r>
            <a:r>
              <a:rPr lang="el-GR" sz="2400" kern="0" dirty="0">
                <a:sym typeface="Symbol"/>
              </a:rPr>
              <a:t>α</a:t>
            </a:r>
            <a:r>
              <a:rPr lang="en-CA" sz="2400" kern="0" dirty="0" err="1">
                <a:sym typeface="Symbol"/>
              </a:rPr>
              <a:t>ba</a:t>
            </a:r>
            <a:r>
              <a:rPr lang="en-CA" sz="2400" kern="0" dirty="0">
                <a:sym typeface="Symbol"/>
              </a:rPr>
              <a:t>|</a:t>
            </a:r>
            <a:br>
              <a:rPr lang="en-CA" sz="2400" kern="0" dirty="0">
                <a:sym typeface="Symbol"/>
              </a:rPr>
            </a:br>
            <a:r>
              <a:rPr lang="en-CA" sz="2400" kern="0" dirty="0">
                <a:sym typeface="Symbol"/>
              </a:rPr>
              <a:t>  where </a:t>
            </a:r>
            <a:r>
              <a:rPr lang="el-GR" sz="2400" kern="0" dirty="0">
                <a:sym typeface="Symbol"/>
              </a:rPr>
              <a:t>α</a:t>
            </a:r>
            <a:r>
              <a:rPr lang="en-CA" sz="2400" kern="0" dirty="0">
                <a:sym typeface="Symbol"/>
              </a:rPr>
              <a:t> is generated.</a:t>
            </a:r>
          </a:p>
          <a:p>
            <a:pPr marL="0" lvl="2">
              <a:lnSpc>
                <a:spcPct val="90000"/>
              </a:lnSpc>
              <a:defRPr/>
            </a:pPr>
            <a:r>
              <a:rPr lang="el-GR" sz="2400" kern="0" dirty="0">
                <a:sym typeface="Symbol"/>
              </a:rPr>
              <a:t>α</a:t>
            </a:r>
            <a:r>
              <a:rPr lang="en-CA" sz="2400" kern="0" dirty="0">
                <a:sym typeface="Symbol"/>
              </a:rPr>
              <a:t> is shorter, hence by assumption </a:t>
            </a:r>
            <a:r>
              <a:rPr lang="el-GR" sz="2400" kern="0" dirty="0">
                <a:sym typeface="Symbol"/>
              </a:rPr>
              <a:t>α</a:t>
            </a:r>
            <a:r>
              <a:rPr lang="en-CA" sz="2400" kern="0" dirty="0">
                <a:sym typeface="Symbol"/>
              </a:rPr>
              <a:t>L.</a:t>
            </a:r>
          </a:p>
          <a:p>
            <a:pPr marL="0" lvl="2">
              <a:lnSpc>
                <a:spcPct val="90000"/>
              </a:lnSpc>
              <a:defRPr/>
            </a:pPr>
            <a:r>
              <a:rPr lang="el-GR" altLang="en-US" sz="2400" kern="0" dirty="0">
                <a:sym typeface="Symbol"/>
              </a:rPr>
              <a:t>β</a:t>
            </a:r>
            <a:r>
              <a:rPr lang="en-CA" altLang="en-US" sz="2400" kern="0" dirty="0">
                <a:sym typeface="Symbol"/>
              </a:rPr>
              <a:t> having one more a and b is also in L.</a:t>
            </a:r>
          </a:p>
          <a:p>
            <a:pPr marL="0" lvl="2">
              <a:lnSpc>
                <a:spcPct val="90000"/>
              </a:lnSpc>
              <a:defRPr/>
            </a:pPr>
            <a:r>
              <a:rPr lang="en-CA" sz="2400" kern="0" dirty="0">
                <a:sym typeface="Symbol"/>
              </a:rPr>
              <a:t>Hence, H(</a:t>
            </a:r>
            <a:r>
              <a:rPr lang="en-CA" sz="2400" kern="0" dirty="0" err="1">
                <a:sym typeface="Symbol"/>
              </a:rPr>
              <a:t>i</a:t>
            </a:r>
            <a:r>
              <a:rPr lang="en-CA" sz="2400" kern="0" dirty="0">
                <a:sym typeface="Symbol"/>
              </a:rPr>
              <a:t>)</a:t>
            </a:r>
          </a:p>
          <a:p>
            <a:pPr marL="0" lvl="2">
              <a:lnSpc>
                <a:spcPct val="90000"/>
              </a:lnSpc>
              <a:defRPr/>
            </a:pPr>
            <a:r>
              <a:rPr lang="en-CA" sz="2400" kern="0" dirty="0">
                <a:sym typeface="Symbol"/>
              </a:rPr>
              <a:t>By way of induction </a:t>
            </a:r>
            <a:r>
              <a:rPr lang="en-CA" sz="2400" kern="0" dirty="0" err="1">
                <a:sym typeface="Symbol"/>
              </a:rPr>
              <a:t>i</a:t>
            </a:r>
            <a:r>
              <a:rPr lang="en-CA" sz="2400" kern="0" dirty="0">
                <a:sym typeface="Symbol"/>
              </a:rPr>
              <a:t> H(</a:t>
            </a:r>
            <a:r>
              <a:rPr lang="en-CA" sz="2400" kern="0" dirty="0" err="1">
                <a:sym typeface="Symbol"/>
              </a:rPr>
              <a:t>i</a:t>
            </a:r>
            <a:r>
              <a:rPr lang="en-CA" sz="2400" kern="0" dirty="0">
                <a:sym typeface="Symbol"/>
              </a:rPr>
              <a:t>)</a:t>
            </a:r>
          </a:p>
          <a:p>
            <a:pPr marL="0" lvl="2">
              <a:lnSpc>
                <a:spcPct val="90000"/>
              </a:lnSpc>
              <a:defRPr/>
            </a:pPr>
            <a:r>
              <a:rPr lang="en-CA" altLang="en-US" sz="2400" kern="0" dirty="0">
                <a:sym typeface="Symbol"/>
              </a:rPr>
              <a:t>Hence every string generated is in L.</a:t>
            </a:r>
          </a:p>
        </p:txBody>
      </p:sp>
      <p:sp>
        <p:nvSpPr>
          <p:cNvPr id="54276"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 name="Rectangle 4"/>
          <p:cNvSpPr/>
          <p:nvPr/>
        </p:nvSpPr>
        <p:spPr>
          <a:xfrm>
            <a:off x="7467600" y="6203950"/>
            <a:ext cx="319088" cy="812800"/>
          </a:xfrm>
          <a:prstGeom prst="rect">
            <a:avLst/>
          </a:prstGeom>
        </p:spPr>
        <p:txBody>
          <a:bodyPr wrap="none">
            <a:spAutoFit/>
          </a:bodyPr>
          <a:lstStyle/>
          <a:p>
            <a:pPr marL="0" lvl="2">
              <a:lnSpc>
                <a:spcPct val="90000"/>
              </a:lnSpc>
              <a:defRPr/>
            </a:pPr>
            <a:r>
              <a:rPr lang="en-CA" altLang="en-US" sz="2400" kern="0" dirty="0">
                <a:sym typeface="Symbol"/>
              </a:rPr>
              <a:t></a:t>
            </a:r>
            <a:endParaRPr lang="en-CA" sz="2400" kern="0" dirty="0">
              <a:sym typeface="Symbol"/>
            </a:endParaRPr>
          </a:p>
          <a:p>
            <a:pPr>
              <a:lnSpc>
                <a:spcPct val="90000"/>
              </a:lnSpc>
              <a:defRPr/>
            </a:pPr>
            <a:endParaRPr lang="en-CA" dirty="0"/>
          </a:p>
        </p:txBody>
      </p:sp>
      <p:sp>
        <p:nvSpPr>
          <p:cNvPr id="6" name="Rectangle 5"/>
          <p:cNvSpPr/>
          <p:nvPr/>
        </p:nvSpPr>
        <p:spPr>
          <a:xfrm>
            <a:off x="6992938" y="5822950"/>
            <a:ext cx="474662" cy="425450"/>
          </a:xfrm>
          <a:prstGeom prst="rect">
            <a:avLst/>
          </a:prstGeom>
        </p:spPr>
        <p:txBody>
          <a:bodyPr wrap="none">
            <a:spAutoFit/>
          </a:bodyPr>
          <a:lstStyle/>
          <a:p>
            <a:pPr>
              <a:lnSpc>
                <a:spcPct val="90000"/>
              </a:lnSpc>
              <a:defRPr/>
            </a:pPr>
            <a:r>
              <a:rPr lang="en-US" sz="2400" kern="0" dirty="0"/>
              <a:t>ab</a:t>
            </a:r>
            <a:endParaRPr lang="en-CA" dirty="0"/>
          </a:p>
        </p:txBody>
      </p:sp>
      <p:sp>
        <p:nvSpPr>
          <p:cNvPr id="7" name="Rectangle 6"/>
          <p:cNvSpPr/>
          <p:nvPr/>
        </p:nvSpPr>
        <p:spPr>
          <a:xfrm>
            <a:off x="7772400" y="5822950"/>
            <a:ext cx="474663" cy="425450"/>
          </a:xfrm>
          <a:prstGeom prst="rect">
            <a:avLst/>
          </a:prstGeom>
        </p:spPr>
        <p:txBody>
          <a:bodyPr wrap="none">
            <a:spAutoFit/>
          </a:bodyPr>
          <a:lstStyle/>
          <a:p>
            <a:pPr>
              <a:lnSpc>
                <a:spcPct val="90000"/>
              </a:lnSpc>
              <a:defRPr/>
            </a:pPr>
            <a:r>
              <a:rPr lang="en-US" sz="2400" kern="0" dirty="0" err="1"/>
              <a:t>ba</a:t>
            </a:r>
            <a:endParaRPr lang="en-CA" sz="2400" dirty="0"/>
          </a:p>
        </p:txBody>
      </p:sp>
      <p:sp>
        <p:nvSpPr>
          <p:cNvPr id="8" name="Rectangle 7"/>
          <p:cNvSpPr/>
          <p:nvPr/>
        </p:nvSpPr>
        <p:spPr>
          <a:xfrm>
            <a:off x="6705600" y="3781425"/>
            <a:ext cx="765175" cy="2085975"/>
          </a:xfrm>
          <a:prstGeom prst="rect">
            <a:avLst/>
          </a:prstGeom>
        </p:spPr>
        <p:txBody>
          <a:bodyPr wrap="none">
            <a:spAutoFit/>
          </a:bodyPr>
          <a:lstStyle/>
          <a:p>
            <a:pPr>
              <a:lnSpc>
                <a:spcPct val="90000"/>
              </a:lnSpc>
              <a:defRPr/>
            </a:pPr>
            <a:r>
              <a:rPr lang="en-US" sz="2400" kern="0" dirty="0" err="1"/>
              <a:t>aabb</a:t>
            </a:r>
            <a:endParaRPr lang="en-US" sz="2400" kern="0" dirty="0"/>
          </a:p>
          <a:p>
            <a:pPr>
              <a:lnSpc>
                <a:spcPct val="90000"/>
              </a:lnSpc>
              <a:defRPr/>
            </a:pPr>
            <a:r>
              <a:rPr lang="en-US" sz="2400" kern="0" dirty="0"/>
              <a:t>baba</a:t>
            </a:r>
          </a:p>
          <a:p>
            <a:pPr>
              <a:lnSpc>
                <a:spcPct val="90000"/>
              </a:lnSpc>
              <a:defRPr/>
            </a:pPr>
            <a:r>
              <a:rPr lang="en-US" sz="2400" kern="0" dirty="0" err="1"/>
              <a:t>abab</a:t>
            </a:r>
            <a:endParaRPr lang="en-US" sz="2400" kern="0" dirty="0"/>
          </a:p>
          <a:p>
            <a:pPr>
              <a:lnSpc>
                <a:spcPct val="90000"/>
              </a:lnSpc>
              <a:defRPr/>
            </a:pPr>
            <a:r>
              <a:rPr lang="en-US" sz="2400" kern="0" dirty="0" err="1"/>
              <a:t>baab</a:t>
            </a:r>
            <a:endParaRPr lang="en-US" sz="2400" kern="0" dirty="0"/>
          </a:p>
          <a:p>
            <a:pPr>
              <a:lnSpc>
                <a:spcPct val="90000"/>
              </a:lnSpc>
              <a:defRPr/>
            </a:pPr>
            <a:r>
              <a:rPr lang="en-US" sz="2400" kern="0" dirty="0" err="1"/>
              <a:t>abab</a:t>
            </a:r>
            <a:endParaRPr lang="en-US" sz="2400" kern="0" dirty="0"/>
          </a:p>
          <a:p>
            <a:pPr>
              <a:lnSpc>
                <a:spcPct val="90000"/>
              </a:lnSpc>
              <a:defRPr/>
            </a:pPr>
            <a:r>
              <a:rPr lang="en-US" sz="2400" kern="0" dirty="0" err="1"/>
              <a:t>abba</a:t>
            </a:r>
            <a:endParaRPr lang="en-CA" dirty="0"/>
          </a:p>
        </p:txBody>
      </p:sp>
      <p:sp>
        <p:nvSpPr>
          <p:cNvPr id="11" name="Rectangle 10"/>
          <p:cNvSpPr/>
          <p:nvPr/>
        </p:nvSpPr>
        <p:spPr>
          <a:xfrm>
            <a:off x="7721600" y="3751263"/>
            <a:ext cx="763588" cy="2085975"/>
          </a:xfrm>
          <a:prstGeom prst="rect">
            <a:avLst/>
          </a:prstGeom>
        </p:spPr>
        <p:txBody>
          <a:bodyPr wrap="none">
            <a:spAutoFit/>
          </a:bodyPr>
          <a:lstStyle/>
          <a:p>
            <a:pPr>
              <a:lnSpc>
                <a:spcPct val="90000"/>
              </a:lnSpc>
              <a:defRPr/>
            </a:pPr>
            <a:r>
              <a:rPr lang="en-US" sz="2400" kern="0" dirty="0" err="1"/>
              <a:t>abab</a:t>
            </a:r>
            <a:endParaRPr lang="en-US" sz="2400" kern="0" dirty="0"/>
          </a:p>
          <a:p>
            <a:pPr>
              <a:lnSpc>
                <a:spcPct val="90000"/>
              </a:lnSpc>
              <a:defRPr/>
            </a:pPr>
            <a:r>
              <a:rPr lang="en-US" sz="2400" kern="0" dirty="0" err="1"/>
              <a:t>bbaa</a:t>
            </a:r>
            <a:endParaRPr lang="en-US" sz="2400" kern="0" dirty="0"/>
          </a:p>
          <a:p>
            <a:pPr>
              <a:lnSpc>
                <a:spcPct val="90000"/>
              </a:lnSpc>
              <a:defRPr/>
            </a:pPr>
            <a:r>
              <a:rPr lang="en-US" sz="2400" kern="0" dirty="0" err="1"/>
              <a:t>abba</a:t>
            </a:r>
            <a:endParaRPr lang="en-US" sz="2400" kern="0" dirty="0"/>
          </a:p>
          <a:p>
            <a:pPr>
              <a:lnSpc>
                <a:spcPct val="90000"/>
              </a:lnSpc>
              <a:defRPr/>
            </a:pPr>
            <a:r>
              <a:rPr lang="en-US" sz="2400" kern="0" dirty="0"/>
              <a:t>baba</a:t>
            </a:r>
          </a:p>
          <a:p>
            <a:pPr>
              <a:lnSpc>
                <a:spcPct val="90000"/>
              </a:lnSpc>
              <a:defRPr/>
            </a:pPr>
            <a:r>
              <a:rPr lang="en-US" sz="2400" kern="0" dirty="0" err="1"/>
              <a:t>baab</a:t>
            </a:r>
            <a:endParaRPr lang="en-US" sz="2400" kern="0" dirty="0"/>
          </a:p>
          <a:p>
            <a:pPr>
              <a:lnSpc>
                <a:spcPct val="90000"/>
              </a:lnSpc>
              <a:defRPr/>
            </a:pPr>
            <a:r>
              <a:rPr lang="en-US" sz="2400" kern="0" dirty="0"/>
              <a:t>baba</a:t>
            </a:r>
            <a:endParaRPr lang="en-CA"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 calcmode="lin" valueType="num">
                                      <p:cBhvr additive="base">
                                        <p:cTn id="7"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6" end="6"/>
                                            </p:txEl>
                                          </p:spTgt>
                                        </p:tgtEl>
                                        <p:attrNameLst>
                                          <p:attrName>style.visibility</p:attrName>
                                        </p:attrNameLst>
                                      </p:cBhvr>
                                      <p:to>
                                        <p:strVal val="visible"/>
                                      </p:to>
                                    </p:set>
                                    <p:anim calcmode="lin" valueType="num">
                                      <p:cBhvr additive="base">
                                        <p:cTn id="13"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anim calcmode="lin" valueType="num">
                                      <p:cBhvr additive="base">
                                        <p:cTn id="19"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8" end="8"/>
                                            </p:txEl>
                                          </p:spTgt>
                                        </p:tgtEl>
                                        <p:attrNameLst>
                                          <p:attrName>style.visibility</p:attrName>
                                        </p:attrNameLst>
                                      </p:cBhvr>
                                      <p:to>
                                        <p:strVal val="visible"/>
                                      </p:to>
                                    </p:set>
                                    <p:anim calcmode="lin" valueType="num">
                                      <p:cBhvr additive="base">
                                        <p:cTn id="25"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
                                            <p:txEl>
                                              <p:pRg st="9" end="9"/>
                                            </p:txEl>
                                          </p:spTgt>
                                        </p:tgtEl>
                                        <p:attrNameLst>
                                          <p:attrName>style.visibility</p:attrName>
                                        </p:attrNameLst>
                                      </p:cBhvr>
                                      <p:to>
                                        <p:strVal val="visible"/>
                                      </p:to>
                                    </p:set>
                                    <p:anim calcmode="lin" valueType="num">
                                      <p:cBhvr additive="base">
                                        <p:cTn id="31" dur="500" fill="hold"/>
                                        <p:tgtEl>
                                          <p:spTgt spid="2">
                                            <p:txEl>
                                              <p:pRg st="9" end="9"/>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2">
                                            <p:txEl>
                                              <p:pRg st="10" end="10"/>
                                            </p:txEl>
                                          </p:spTgt>
                                        </p:tgtEl>
                                        <p:attrNameLst>
                                          <p:attrName>style.visibility</p:attrName>
                                        </p:attrNameLst>
                                      </p:cBhvr>
                                      <p:to>
                                        <p:strVal val="visible"/>
                                      </p:to>
                                    </p:set>
                                    <p:anim calcmode="lin" valueType="num">
                                      <p:cBhvr additive="base">
                                        <p:cTn id="37" dur="500" fill="hold"/>
                                        <p:tgtEl>
                                          <p:spTgt spid="2">
                                            <p:txEl>
                                              <p:pRg st="10" end="1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2">
                                            <p:txEl>
                                              <p:pRg st="11" end="11"/>
                                            </p:txEl>
                                          </p:spTgt>
                                        </p:tgtEl>
                                        <p:attrNameLst>
                                          <p:attrName>style.visibility</p:attrName>
                                        </p:attrNameLst>
                                      </p:cBhvr>
                                      <p:to>
                                        <p:strVal val="visible"/>
                                      </p:to>
                                    </p:set>
                                    <p:anim calcmode="lin" valueType="num">
                                      <p:cBhvr additive="base">
                                        <p:cTn id="43" dur="500" fill="hold"/>
                                        <p:tgtEl>
                                          <p:spTgt spid="2">
                                            <p:txEl>
                                              <p:pRg st="11" end="1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2">
                                            <p:txEl>
                                              <p:pRg st="12" end="12"/>
                                            </p:txEl>
                                          </p:spTgt>
                                        </p:tgtEl>
                                        <p:attrNameLst>
                                          <p:attrName>style.visibility</p:attrName>
                                        </p:attrNameLst>
                                      </p:cBhvr>
                                      <p:to>
                                        <p:strVal val="visible"/>
                                      </p:to>
                                    </p:set>
                                    <p:anim calcmode="lin" valueType="num">
                                      <p:cBhvr additive="base">
                                        <p:cTn id="49" dur="500" fill="hold"/>
                                        <p:tgtEl>
                                          <p:spTgt spid="2">
                                            <p:txEl>
                                              <p:pRg st="12" end="1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2">
                                            <p:txEl>
                                              <p:pRg st="13" end="13"/>
                                            </p:txEl>
                                          </p:spTgt>
                                        </p:tgtEl>
                                        <p:attrNameLst>
                                          <p:attrName>style.visibility</p:attrName>
                                        </p:attrNameLst>
                                      </p:cBhvr>
                                      <p:to>
                                        <p:strVal val="visible"/>
                                      </p:to>
                                    </p:set>
                                    <p:anim calcmode="lin" valueType="num">
                                      <p:cBhvr additive="base">
                                        <p:cTn id="55" dur="500" fill="hold"/>
                                        <p:tgtEl>
                                          <p:spTgt spid="2">
                                            <p:txEl>
                                              <p:pRg st="13" end="1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
                                            <p:txEl>
                                              <p:pRg st="13" end="13"/>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nodeType="clickEffect">
                                  <p:stCondLst>
                                    <p:cond delay="0"/>
                                  </p:stCondLst>
                                  <p:childTnLst>
                                    <p:set>
                                      <p:cBhvr>
                                        <p:cTn id="60" dur="1" fill="hold">
                                          <p:stCondLst>
                                            <p:cond delay="0"/>
                                          </p:stCondLst>
                                        </p:cTn>
                                        <p:tgtEl>
                                          <p:spTgt spid="2">
                                            <p:txEl>
                                              <p:pRg st="14" end="14"/>
                                            </p:txEl>
                                          </p:spTgt>
                                        </p:tgtEl>
                                        <p:attrNameLst>
                                          <p:attrName>style.visibility</p:attrName>
                                        </p:attrNameLst>
                                      </p:cBhvr>
                                      <p:to>
                                        <p:strVal val="visible"/>
                                      </p:to>
                                    </p:set>
                                    <p:anim calcmode="lin" valueType="num">
                                      <p:cBhvr additive="base">
                                        <p:cTn id="61" dur="500" fill="hold"/>
                                        <p:tgtEl>
                                          <p:spTgt spid="2">
                                            <p:txEl>
                                              <p:pRg st="14" end="1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
                                            <p:txEl>
                                              <p:pRg st="14" end="14"/>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2">
                                            <p:txEl>
                                              <p:pRg st="15" end="15"/>
                                            </p:txEl>
                                          </p:spTgt>
                                        </p:tgtEl>
                                        <p:attrNameLst>
                                          <p:attrName>style.visibility</p:attrName>
                                        </p:attrNameLst>
                                      </p:cBhvr>
                                      <p:to>
                                        <p:strVal val="visible"/>
                                      </p:to>
                                    </p:set>
                                    <p:anim calcmode="lin" valueType="num">
                                      <p:cBhvr additive="base">
                                        <p:cTn id="67" dur="500" fill="hold"/>
                                        <p:tgtEl>
                                          <p:spTgt spid="2">
                                            <p:txEl>
                                              <p:pRg st="15" end="15"/>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
                                            <p:txEl>
                                              <p:pRg st="15" end="15"/>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nodeType="clickEffect">
                                  <p:stCondLst>
                                    <p:cond delay="0"/>
                                  </p:stCondLst>
                                  <p:childTnLst>
                                    <p:set>
                                      <p:cBhvr>
                                        <p:cTn id="72" dur="1" fill="hold">
                                          <p:stCondLst>
                                            <p:cond delay="0"/>
                                          </p:stCondLst>
                                        </p:cTn>
                                        <p:tgtEl>
                                          <p:spTgt spid="2">
                                            <p:txEl>
                                              <p:pRg st="16" end="16"/>
                                            </p:txEl>
                                          </p:spTgt>
                                        </p:tgtEl>
                                        <p:attrNameLst>
                                          <p:attrName>style.visibility</p:attrName>
                                        </p:attrNameLst>
                                      </p:cBhvr>
                                      <p:to>
                                        <p:strVal val="visible"/>
                                      </p:to>
                                    </p:set>
                                    <p:anim calcmode="lin" valueType="num">
                                      <p:cBhvr additive="base">
                                        <p:cTn id="73" dur="500" fill="hold"/>
                                        <p:tgtEl>
                                          <p:spTgt spid="2">
                                            <p:txEl>
                                              <p:pRg st="16" end="16"/>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2">
                                            <p:txEl>
                                              <p:pRg st="16" end="1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275113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a:t>
            </a:r>
          </a:p>
          <a:p>
            <a:pPr>
              <a:lnSpc>
                <a:spcPct val="90000"/>
              </a:lnSpc>
              <a:defRPr/>
            </a:pPr>
            <a:endParaRPr lang="en-CA" altLang="en-US" sz="2400" kern="0" dirty="0">
              <a:sym typeface="Symbol"/>
            </a:endParaRPr>
          </a:p>
          <a:p>
            <a:pPr>
              <a:lnSpc>
                <a:spcPct val="90000"/>
              </a:lnSpc>
              <a:defRPr/>
            </a:pPr>
            <a:r>
              <a:rPr lang="en-CA" altLang="en-US" sz="2400" kern="0" dirty="0">
                <a:sym typeface="Symbol"/>
              </a:rPr>
              <a:t>Does this add all strings in L?</a:t>
            </a:r>
          </a:p>
          <a:p>
            <a:pPr>
              <a:lnSpc>
                <a:spcPct val="90000"/>
              </a:lnSpc>
              <a:defRPr/>
            </a:pPr>
            <a:endParaRPr lang="en-CA" altLang="en-US" sz="2400" kern="0" dirty="0">
              <a:sym typeface="Symbol"/>
            </a:endParaRPr>
          </a:p>
          <a:p>
            <a:pPr>
              <a:lnSpc>
                <a:spcPct val="90000"/>
              </a:lnSpc>
              <a:defRPr/>
            </a:pPr>
            <a:r>
              <a:rPr lang="en-CA" altLang="en-US" sz="2400" kern="0" dirty="0">
                <a:sym typeface="Symbol"/>
              </a:rPr>
              <a:t>         None of these rules generate this.</a:t>
            </a:r>
          </a:p>
        </p:txBody>
      </p:sp>
      <p:sp>
        <p:nvSpPr>
          <p:cNvPr id="55300"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 name="Rectangle 4"/>
          <p:cNvSpPr/>
          <p:nvPr/>
        </p:nvSpPr>
        <p:spPr>
          <a:xfrm>
            <a:off x="7467600" y="6203950"/>
            <a:ext cx="319088" cy="812800"/>
          </a:xfrm>
          <a:prstGeom prst="rect">
            <a:avLst/>
          </a:prstGeom>
        </p:spPr>
        <p:txBody>
          <a:bodyPr wrap="none">
            <a:spAutoFit/>
          </a:bodyPr>
          <a:lstStyle/>
          <a:p>
            <a:pPr marL="0" lvl="2">
              <a:lnSpc>
                <a:spcPct val="90000"/>
              </a:lnSpc>
              <a:defRPr/>
            </a:pPr>
            <a:r>
              <a:rPr lang="en-CA" altLang="en-US" sz="2400" kern="0" dirty="0">
                <a:sym typeface="Symbol"/>
              </a:rPr>
              <a:t></a:t>
            </a:r>
            <a:endParaRPr lang="en-CA" sz="2400" kern="0" dirty="0">
              <a:sym typeface="Symbol"/>
            </a:endParaRPr>
          </a:p>
          <a:p>
            <a:pPr>
              <a:lnSpc>
                <a:spcPct val="90000"/>
              </a:lnSpc>
              <a:defRPr/>
            </a:pPr>
            <a:endParaRPr lang="en-CA" dirty="0"/>
          </a:p>
        </p:txBody>
      </p:sp>
      <p:sp>
        <p:nvSpPr>
          <p:cNvPr id="6" name="Rectangle 5"/>
          <p:cNvSpPr/>
          <p:nvPr/>
        </p:nvSpPr>
        <p:spPr>
          <a:xfrm>
            <a:off x="6992938" y="5822950"/>
            <a:ext cx="474662" cy="425450"/>
          </a:xfrm>
          <a:prstGeom prst="rect">
            <a:avLst/>
          </a:prstGeom>
        </p:spPr>
        <p:txBody>
          <a:bodyPr wrap="none">
            <a:spAutoFit/>
          </a:bodyPr>
          <a:lstStyle/>
          <a:p>
            <a:pPr>
              <a:lnSpc>
                <a:spcPct val="90000"/>
              </a:lnSpc>
              <a:defRPr/>
            </a:pPr>
            <a:r>
              <a:rPr lang="en-US" sz="2400" kern="0" dirty="0"/>
              <a:t>ab</a:t>
            </a:r>
            <a:endParaRPr lang="en-CA" dirty="0"/>
          </a:p>
        </p:txBody>
      </p:sp>
      <p:sp>
        <p:nvSpPr>
          <p:cNvPr id="7" name="Rectangle 6"/>
          <p:cNvSpPr/>
          <p:nvPr/>
        </p:nvSpPr>
        <p:spPr>
          <a:xfrm>
            <a:off x="7772400" y="5822950"/>
            <a:ext cx="474663" cy="425450"/>
          </a:xfrm>
          <a:prstGeom prst="rect">
            <a:avLst/>
          </a:prstGeom>
        </p:spPr>
        <p:txBody>
          <a:bodyPr wrap="none">
            <a:spAutoFit/>
          </a:bodyPr>
          <a:lstStyle/>
          <a:p>
            <a:pPr>
              <a:lnSpc>
                <a:spcPct val="90000"/>
              </a:lnSpc>
              <a:defRPr/>
            </a:pPr>
            <a:r>
              <a:rPr lang="en-US" sz="2400" kern="0" dirty="0" err="1"/>
              <a:t>ba</a:t>
            </a:r>
            <a:endParaRPr lang="en-CA" sz="2400" dirty="0"/>
          </a:p>
        </p:txBody>
      </p:sp>
      <p:sp>
        <p:nvSpPr>
          <p:cNvPr id="8" name="Rectangle 7"/>
          <p:cNvSpPr/>
          <p:nvPr/>
        </p:nvSpPr>
        <p:spPr>
          <a:xfrm>
            <a:off x="6705600" y="3781425"/>
            <a:ext cx="765175" cy="2085975"/>
          </a:xfrm>
          <a:prstGeom prst="rect">
            <a:avLst/>
          </a:prstGeom>
        </p:spPr>
        <p:txBody>
          <a:bodyPr wrap="none">
            <a:spAutoFit/>
          </a:bodyPr>
          <a:lstStyle/>
          <a:p>
            <a:pPr>
              <a:lnSpc>
                <a:spcPct val="90000"/>
              </a:lnSpc>
              <a:defRPr/>
            </a:pPr>
            <a:r>
              <a:rPr lang="en-US" sz="2400" kern="0" dirty="0" err="1"/>
              <a:t>aabb</a:t>
            </a:r>
            <a:endParaRPr lang="en-US" sz="2400" kern="0" dirty="0"/>
          </a:p>
          <a:p>
            <a:pPr>
              <a:lnSpc>
                <a:spcPct val="90000"/>
              </a:lnSpc>
              <a:defRPr/>
            </a:pPr>
            <a:r>
              <a:rPr lang="en-US" sz="2400" kern="0" dirty="0"/>
              <a:t>baba</a:t>
            </a:r>
          </a:p>
          <a:p>
            <a:pPr>
              <a:lnSpc>
                <a:spcPct val="90000"/>
              </a:lnSpc>
              <a:defRPr/>
            </a:pPr>
            <a:r>
              <a:rPr lang="en-US" sz="2400" kern="0" dirty="0" err="1"/>
              <a:t>abab</a:t>
            </a:r>
            <a:endParaRPr lang="en-US" sz="2400" kern="0" dirty="0"/>
          </a:p>
          <a:p>
            <a:pPr>
              <a:lnSpc>
                <a:spcPct val="90000"/>
              </a:lnSpc>
              <a:defRPr/>
            </a:pPr>
            <a:r>
              <a:rPr lang="en-US" sz="2400" kern="0" dirty="0" err="1"/>
              <a:t>baab</a:t>
            </a:r>
            <a:endParaRPr lang="en-US" sz="2400" kern="0" dirty="0"/>
          </a:p>
          <a:p>
            <a:pPr>
              <a:lnSpc>
                <a:spcPct val="90000"/>
              </a:lnSpc>
              <a:defRPr/>
            </a:pPr>
            <a:r>
              <a:rPr lang="en-US" sz="2400" kern="0" dirty="0" err="1"/>
              <a:t>abab</a:t>
            </a:r>
            <a:endParaRPr lang="en-US" sz="2400" kern="0" dirty="0"/>
          </a:p>
          <a:p>
            <a:pPr>
              <a:lnSpc>
                <a:spcPct val="90000"/>
              </a:lnSpc>
              <a:defRPr/>
            </a:pPr>
            <a:r>
              <a:rPr lang="en-US" sz="2400" kern="0" dirty="0" err="1"/>
              <a:t>abba</a:t>
            </a:r>
            <a:endParaRPr lang="en-CA" dirty="0"/>
          </a:p>
        </p:txBody>
      </p:sp>
      <p:sp>
        <p:nvSpPr>
          <p:cNvPr id="11" name="Rectangle 10"/>
          <p:cNvSpPr/>
          <p:nvPr/>
        </p:nvSpPr>
        <p:spPr>
          <a:xfrm>
            <a:off x="7721600" y="3751263"/>
            <a:ext cx="763588" cy="2085975"/>
          </a:xfrm>
          <a:prstGeom prst="rect">
            <a:avLst/>
          </a:prstGeom>
        </p:spPr>
        <p:txBody>
          <a:bodyPr wrap="none">
            <a:spAutoFit/>
          </a:bodyPr>
          <a:lstStyle/>
          <a:p>
            <a:pPr>
              <a:lnSpc>
                <a:spcPct val="90000"/>
              </a:lnSpc>
              <a:defRPr/>
            </a:pPr>
            <a:r>
              <a:rPr lang="en-US" sz="2400" kern="0" dirty="0" err="1"/>
              <a:t>abab</a:t>
            </a:r>
            <a:endParaRPr lang="en-US" sz="2400" kern="0" dirty="0"/>
          </a:p>
          <a:p>
            <a:pPr>
              <a:lnSpc>
                <a:spcPct val="90000"/>
              </a:lnSpc>
              <a:defRPr/>
            </a:pPr>
            <a:r>
              <a:rPr lang="en-US" sz="2400" kern="0" dirty="0" err="1"/>
              <a:t>bbaa</a:t>
            </a:r>
            <a:endParaRPr lang="en-US" sz="2400" kern="0" dirty="0"/>
          </a:p>
          <a:p>
            <a:pPr>
              <a:lnSpc>
                <a:spcPct val="90000"/>
              </a:lnSpc>
              <a:defRPr/>
            </a:pPr>
            <a:r>
              <a:rPr lang="en-US" sz="2400" kern="0" dirty="0" err="1"/>
              <a:t>abba</a:t>
            </a:r>
            <a:endParaRPr lang="en-US" sz="2400" kern="0" dirty="0"/>
          </a:p>
          <a:p>
            <a:pPr>
              <a:lnSpc>
                <a:spcPct val="90000"/>
              </a:lnSpc>
              <a:defRPr/>
            </a:pPr>
            <a:r>
              <a:rPr lang="en-US" sz="2400" kern="0" dirty="0"/>
              <a:t>baba</a:t>
            </a:r>
          </a:p>
          <a:p>
            <a:pPr>
              <a:lnSpc>
                <a:spcPct val="90000"/>
              </a:lnSpc>
              <a:defRPr/>
            </a:pPr>
            <a:r>
              <a:rPr lang="en-US" sz="2400" kern="0" dirty="0" err="1"/>
              <a:t>baab</a:t>
            </a:r>
            <a:endParaRPr lang="en-US" sz="2400" kern="0" dirty="0"/>
          </a:p>
          <a:p>
            <a:pPr>
              <a:lnSpc>
                <a:spcPct val="90000"/>
              </a:lnSpc>
              <a:defRPr/>
            </a:pPr>
            <a:r>
              <a:rPr lang="en-US" sz="2400" kern="0" dirty="0"/>
              <a:t>baba</a:t>
            </a:r>
            <a:endParaRPr lang="en-CA" dirty="0"/>
          </a:p>
        </p:txBody>
      </p:sp>
      <p:sp>
        <p:nvSpPr>
          <p:cNvPr id="10" name="Rectangle 9"/>
          <p:cNvSpPr/>
          <p:nvPr/>
        </p:nvSpPr>
        <p:spPr>
          <a:xfrm>
            <a:off x="6934200" y="2895600"/>
            <a:ext cx="1344613" cy="425450"/>
          </a:xfrm>
          <a:prstGeom prst="rect">
            <a:avLst/>
          </a:prstGeom>
        </p:spPr>
        <p:txBody>
          <a:bodyPr wrap="none">
            <a:spAutoFit/>
          </a:bodyPr>
          <a:lstStyle/>
          <a:p>
            <a:pPr>
              <a:lnSpc>
                <a:spcPct val="90000"/>
              </a:lnSpc>
              <a:defRPr/>
            </a:pPr>
            <a:r>
              <a:rPr lang="en-CA" altLang="en-US" sz="2400" kern="0" dirty="0" err="1">
                <a:solidFill>
                  <a:srgbClr val="FF0000"/>
                </a:solidFill>
                <a:sym typeface="Symbol"/>
              </a:rPr>
              <a:t>aa</a:t>
            </a:r>
            <a:r>
              <a:rPr lang="en-CA" altLang="en-US" sz="2400" kern="0" dirty="0" err="1">
                <a:sym typeface="Symbol"/>
              </a:rPr>
              <a:t>bbbb</a:t>
            </a:r>
            <a:r>
              <a:rPr lang="en-CA" altLang="en-US" sz="2400" kern="0" dirty="0" err="1">
                <a:solidFill>
                  <a:srgbClr val="FF0000"/>
                </a:solidFill>
                <a:sym typeface="Symbol"/>
              </a:rPr>
              <a:t>aa</a:t>
            </a:r>
            <a:endParaRPr lang="en-CA" altLang="en-US" sz="2400" kern="0" dirty="0">
              <a:solidFill>
                <a:srgbClr val="FF0000"/>
              </a:solidFill>
              <a:sym typeface="Symbo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 calcmode="lin" valueType="num">
                                      <p:cBhvr additive="base">
                                        <p:cTn id="7"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anim calcmode="lin" valueType="num">
                                      <p:cBhvr additive="base">
                                        <p:cTn id="19"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304800"/>
            <a:ext cx="7772400" cy="1143000"/>
          </a:xfrm>
        </p:spPr>
        <p:txBody>
          <a:bodyPr/>
          <a:lstStyle/>
          <a:p>
            <a:pPr>
              <a:defRPr/>
            </a:pPr>
            <a:r>
              <a:rPr lang="en-US" altLang="en-US" dirty="0"/>
              <a:t>Ambiguity</a:t>
            </a:r>
          </a:p>
        </p:txBody>
      </p:sp>
      <p:sp>
        <p:nvSpPr>
          <p:cNvPr id="219139" name="Text Box 3"/>
          <p:cNvSpPr txBox="1">
            <a:spLocks noChangeArrowheads="1"/>
          </p:cNvSpPr>
          <p:nvPr/>
        </p:nvSpPr>
        <p:spPr bwMode="auto">
          <a:xfrm>
            <a:off x="609600" y="609600"/>
            <a:ext cx="7772400" cy="181610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a:p>
            <a:pPr eaLnBrk="1" hangingPunct="1">
              <a:spcBef>
                <a:spcPct val="0"/>
              </a:spcBef>
            </a:pPr>
            <a:r>
              <a:rPr lang="en-US" altLang="en-US" sz="2800">
                <a:latin typeface="Times New Roman" pitchFamily="18" charset="0"/>
              </a:rPr>
              <a:t>Rule S </a:t>
            </a:r>
            <a:r>
              <a:rPr lang="en-US" altLang="en-US" sz="2800">
                <a:latin typeface="Times New Roman" pitchFamily="18" charset="0"/>
                <a:sym typeface="Symbol" pitchFamily="18" charset="2"/>
              </a:rPr>
              <a:t> 0 | 1 | S+S | SS</a:t>
            </a:r>
          </a:p>
          <a:p>
            <a:pPr eaLnBrk="1" hangingPunct="1">
              <a:spcBef>
                <a:spcPct val="0"/>
              </a:spcBef>
            </a:pPr>
            <a:r>
              <a:rPr lang="en-US" altLang="en-US" sz="2800">
                <a:latin typeface="Times New Roman" pitchFamily="18" charset="0"/>
                <a:sym typeface="Symbol" pitchFamily="18" charset="2"/>
              </a:rPr>
              <a:t>Parse Tree: </a:t>
            </a:r>
          </a:p>
        </p:txBody>
      </p:sp>
      <p:grpSp>
        <p:nvGrpSpPr>
          <p:cNvPr id="2" name="Group 1"/>
          <p:cNvGrpSpPr>
            <a:grpSpLocks/>
          </p:cNvGrpSpPr>
          <p:nvPr/>
        </p:nvGrpSpPr>
        <p:grpSpPr bwMode="auto">
          <a:xfrm>
            <a:off x="1382713" y="2286000"/>
            <a:ext cx="2808287" cy="2401888"/>
            <a:chOff x="1383447" y="2703368"/>
            <a:chExt cx="2807553" cy="2402032"/>
          </a:xfrm>
        </p:grpSpPr>
        <p:sp>
          <p:nvSpPr>
            <p:cNvPr id="10266" name="Text Box 5"/>
            <p:cNvSpPr txBox="1">
              <a:spLocks noChangeArrowheads="1"/>
            </p:cNvSpPr>
            <p:nvPr/>
          </p:nvSpPr>
          <p:spPr bwMode="auto">
            <a:xfrm>
              <a:off x="2876070" y="27033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67" name="Line 6"/>
            <p:cNvSpPr>
              <a:spLocks noChangeShapeType="1"/>
            </p:cNvSpPr>
            <p:nvPr/>
          </p:nvSpPr>
          <p:spPr bwMode="auto">
            <a:xfrm flipH="1">
              <a:off x="2180105" y="3147754"/>
              <a:ext cx="852927"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68" name="Line 7"/>
            <p:cNvSpPr>
              <a:spLocks noChangeShapeType="1"/>
            </p:cNvSpPr>
            <p:nvPr/>
          </p:nvSpPr>
          <p:spPr bwMode="auto">
            <a:xfrm>
              <a:off x="3033032" y="314775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69" name="Line 8"/>
            <p:cNvSpPr>
              <a:spLocks noChangeShapeType="1"/>
            </p:cNvSpPr>
            <p:nvPr/>
          </p:nvSpPr>
          <p:spPr bwMode="auto">
            <a:xfrm>
              <a:off x="3033032" y="3147754"/>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0" name="Rectangle 9"/>
            <p:cNvSpPr>
              <a:spLocks noChangeArrowheads="1"/>
            </p:cNvSpPr>
            <p:nvPr/>
          </p:nvSpPr>
          <p:spPr bwMode="auto">
            <a:xfrm>
              <a:off x="2865705" y="3566247"/>
              <a:ext cx="35834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0271" name="Text Box 10"/>
            <p:cNvSpPr txBox="1">
              <a:spLocks noChangeArrowheads="1"/>
            </p:cNvSpPr>
            <p:nvPr/>
          </p:nvSpPr>
          <p:spPr bwMode="auto">
            <a:xfrm>
              <a:off x="1929854" y="33891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72" name="Line 11"/>
            <p:cNvSpPr>
              <a:spLocks noChangeShapeType="1"/>
            </p:cNvSpPr>
            <p:nvPr/>
          </p:nvSpPr>
          <p:spPr bwMode="auto">
            <a:xfrm flipH="1">
              <a:off x="1611487" y="3746270"/>
              <a:ext cx="426464"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3" name="Line 12"/>
            <p:cNvSpPr>
              <a:spLocks noChangeShapeType="1"/>
            </p:cNvSpPr>
            <p:nvPr/>
          </p:nvSpPr>
          <p:spPr bwMode="auto">
            <a:xfrm>
              <a:off x="2094220" y="3746270"/>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4" name="Line 13"/>
            <p:cNvSpPr>
              <a:spLocks noChangeShapeType="1"/>
            </p:cNvSpPr>
            <p:nvPr/>
          </p:nvSpPr>
          <p:spPr bwMode="auto">
            <a:xfrm>
              <a:off x="2094220" y="3746270"/>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5" name="Rectangle 14"/>
            <p:cNvSpPr>
              <a:spLocks noChangeArrowheads="1"/>
            </p:cNvSpPr>
            <p:nvPr/>
          </p:nvSpPr>
          <p:spPr bwMode="auto">
            <a:xfrm>
              <a:off x="1952065" y="4127356"/>
              <a:ext cx="352425"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0276" name="Text Box 15"/>
            <p:cNvSpPr txBox="1">
              <a:spLocks noChangeArrowheads="1"/>
            </p:cNvSpPr>
            <p:nvPr/>
          </p:nvSpPr>
          <p:spPr bwMode="auto">
            <a:xfrm>
              <a:off x="2459972" y="4070812"/>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77" name="Line 16"/>
            <p:cNvSpPr>
              <a:spLocks noChangeShapeType="1"/>
            </p:cNvSpPr>
            <p:nvPr/>
          </p:nvSpPr>
          <p:spPr bwMode="auto">
            <a:xfrm flipH="1">
              <a:off x="2591761" y="4419600"/>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8" name="Rectangle 17"/>
            <p:cNvSpPr>
              <a:spLocks noChangeArrowheads="1"/>
            </p:cNvSpPr>
            <p:nvPr/>
          </p:nvSpPr>
          <p:spPr bwMode="auto">
            <a:xfrm>
              <a:off x="2449606" y="4644044"/>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0279" name="Text Box 18"/>
            <p:cNvSpPr txBox="1">
              <a:spLocks noChangeArrowheads="1"/>
            </p:cNvSpPr>
            <p:nvPr/>
          </p:nvSpPr>
          <p:spPr bwMode="auto">
            <a:xfrm>
              <a:off x="1393812" y="3995997"/>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80" name="Line 19"/>
            <p:cNvSpPr>
              <a:spLocks noChangeShapeType="1"/>
            </p:cNvSpPr>
            <p:nvPr/>
          </p:nvSpPr>
          <p:spPr bwMode="auto">
            <a:xfrm flipH="1">
              <a:off x="1525602" y="4344786"/>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81" name="Rectangle 20"/>
            <p:cNvSpPr>
              <a:spLocks noChangeArrowheads="1"/>
            </p:cNvSpPr>
            <p:nvPr/>
          </p:nvSpPr>
          <p:spPr bwMode="auto">
            <a:xfrm>
              <a:off x="1383447" y="4569229"/>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0282" name="Text Box 21"/>
            <p:cNvSpPr txBox="1">
              <a:spLocks noChangeArrowheads="1"/>
            </p:cNvSpPr>
            <p:nvPr/>
          </p:nvSpPr>
          <p:spPr bwMode="auto">
            <a:xfrm>
              <a:off x="3834133" y="3479309"/>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83" name="Line 22"/>
            <p:cNvSpPr>
              <a:spLocks noChangeShapeType="1"/>
            </p:cNvSpPr>
            <p:nvPr/>
          </p:nvSpPr>
          <p:spPr bwMode="auto">
            <a:xfrm flipH="1">
              <a:off x="3965922" y="38280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84" name="Rectangle 23"/>
            <p:cNvSpPr>
              <a:spLocks noChangeArrowheads="1"/>
            </p:cNvSpPr>
            <p:nvPr/>
          </p:nvSpPr>
          <p:spPr bwMode="auto">
            <a:xfrm>
              <a:off x="3823767" y="4052542"/>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grpSp>
      <p:grpSp>
        <p:nvGrpSpPr>
          <p:cNvPr id="3" name="Group 2"/>
          <p:cNvGrpSpPr>
            <a:grpSpLocks/>
          </p:cNvGrpSpPr>
          <p:nvPr/>
        </p:nvGrpSpPr>
        <p:grpSpPr bwMode="auto">
          <a:xfrm>
            <a:off x="4800600" y="2382838"/>
            <a:ext cx="2784475" cy="2265362"/>
            <a:chOff x="4800600" y="2627168"/>
            <a:chExt cx="2783861" cy="2265303"/>
          </a:xfrm>
        </p:grpSpPr>
        <p:sp>
          <p:nvSpPr>
            <p:cNvPr id="10247" name="Text Box 25"/>
            <p:cNvSpPr txBox="1">
              <a:spLocks noChangeArrowheads="1"/>
            </p:cNvSpPr>
            <p:nvPr/>
          </p:nvSpPr>
          <p:spPr bwMode="auto">
            <a:xfrm>
              <a:off x="5724605" y="26271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48" name="Line 26"/>
            <p:cNvSpPr>
              <a:spLocks noChangeShapeType="1"/>
            </p:cNvSpPr>
            <p:nvPr/>
          </p:nvSpPr>
          <p:spPr bwMode="auto">
            <a:xfrm flipH="1">
              <a:off x="5028640" y="2965219"/>
              <a:ext cx="852928"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49" name="Line 27"/>
            <p:cNvSpPr>
              <a:spLocks noChangeShapeType="1"/>
            </p:cNvSpPr>
            <p:nvPr/>
          </p:nvSpPr>
          <p:spPr bwMode="auto">
            <a:xfrm>
              <a:off x="5881567" y="2965219"/>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0" name="Line 28"/>
            <p:cNvSpPr>
              <a:spLocks noChangeShapeType="1"/>
            </p:cNvSpPr>
            <p:nvPr/>
          </p:nvSpPr>
          <p:spPr bwMode="auto">
            <a:xfrm>
              <a:off x="5881567" y="2965219"/>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1" name="Rectangle 29"/>
            <p:cNvSpPr>
              <a:spLocks noChangeArrowheads="1"/>
            </p:cNvSpPr>
            <p:nvPr/>
          </p:nvSpPr>
          <p:spPr bwMode="auto">
            <a:xfrm>
              <a:off x="5714239" y="3381374"/>
              <a:ext cx="352425"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0252" name="Text Box 30"/>
            <p:cNvSpPr txBox="1">
              <a:spLocks noChangeArrowheads="1"/>
            </p:cNvSpPr>
            <p:nvPr/>
          </p:nvSpPr>
          <p:spPr bwMode="auto">
            <a:xfrm>
              <a:off x="6697476" y="3288203"/>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53" name="Line 31"/>
            <p:cNvSpPr>
              <a:spLocks noChangeShapeType="1"/>
            </p:cNvSpPr>
            <p:nvPr/>
          </p:nvSpPr>
          <p:spPr bwMode="auto">
            <a:xfrm flipH="1">
              <a:off x="6379108" y="3608156"/>
              <a:ext cx="426464"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4" name="Line 32"/>
            <p:cNvSpPr>
              <a:spLocks noChangeShapeType="1"/>
            </p:cNvSpPr>
            <p:nvPr/>
          </p:nvSpPr>
          <p:spPr bwMode="auto">
            <a:xfrm>
              <a:off x="6861842" y="3608156"/>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5" name="Line 33"/>
            <p:cNvSpPr>
              <a:spLocks noChangeShapeType="1"/>
            </p:cNvSpPr>
            <p:nvPr/>
          </p:nvSpPr>
          <p:spPr bwMode="auto">
            <a:xfrm>
              <a:off x="6861842" y="3608156"/>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6" name="Rectangle 34"/>
            <p:cNvSpPr>
              <a:spLocks noChangeArrowheads="1"/>
            </p:cNvSpPr>
            <p:nvPr/>
          </p:nvSpPr>
          <p:spPr bwMode="auto">
            <a:xfrm>
              <a:off x="6719687" y="3991580"/>
              <a:ext cx="35834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0257" name="Text Box 35"/>
            <p:cNvSpPr txBox="1">
              <a:spLocks noChangeArrowheads="1"/>
            </p:cNvSpPr>
            <p:nvPr/>
          </p:nvSpPr>
          <p:spPr bwMode="auto">
            <a:xfrm>
              <a:off x="7227594" y="3921183"/>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58" name="Line 36"/>
            <p:cNvSpPr>
              <a:spLocks noChangeShapeType="1"/>
            </p:cNvSpPr>
            <p:nvPr/>
          </p:nvSpPr>
          <p:spPr bwMode="auto">
            <a:xfrm flipH="1">
              <a:off x="7359383" y="4281486"/>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9" name="Text Box 38"/>
            <p:cNvSpPr txBox="1">
              <a:spLocks noChangeArrowheads="1"/>
            </p:cNvSpPr>
            <p:nvPr/>
          </p:nvSpPr>
          <p:spPr bwMode="auto">
            <a:xfrm>
              <a:off x="6161434" y="38463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60" name="Line 39"/>
            <p:cNvSpPr>
              <a:spLocks noChangeShapeType="1"/>
            </p:cNvSpPr>
            <p:nvPr/>
          </p:nvSpPr>
          <p:spPr bwMode="auto">
            <a:xfrm>
              <a:off x="6318395" y="420667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61" name="Rectangle 40"/>
            <p:cNvSpPr>
              <a:spLocks noChangeArrowheads="1"/>
            </p:cNvSpPr>
            <p:nvPr/>
          </p:nvSpPr>
          <p:spPr bwMode="auto">
            <a:xfrm>
              <a:off x="6151069" y="4431115"/>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0262" name="Text Box 41"/>
            <p:cNvSpPr txBox="1">
              <a:spLocks noChangeArrowheads="1"/>
            </p:cNvSpPr>
            <p:nvPr/>
          </p:nvSpPr>
          <p:spPr bwMode="auto">
            <a:xfrm>
              <a:off x="4810965" y="32367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63" name="Line 42"/>
            <p:cNvSpPr>
              <a:spLocks noChangeShapeType="1"/>
            </p:cNvSpPr>
            <p:nvPr/>
          </p:nvSpPr>
          <p:spPr bwMode="auto">
            <a:xfrm flipH="1">
              <a:off x="4942755" y="3601142"/>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64" name="Rectangle 43"/>
            <p:cNvSpPr>
              <a:spLocks noChangeArrowheads="1"/>
            </p:cNvSpPr>
            <p:nvPr/>
          </p:nvSpPr>
          <p:spPr bwMode="auto">
            <a:xfrm>
              <a:off x="4800600" y="3825586"/>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0265" name="Rectangle 40"/>
            <p:cNvSpPr>
              <a:spLocks noChangeArrowheads="1"/>
            </p:cNvSpPr>
            <p:nvPr/>
          </p:nvSpPr>
          <p:spPr bwMode="auto">
            <a:xfrm>
              <a:off x="7223226" y="4413949"/>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grpSp>
      <p:sp>
        <p:nvSpPr>
          <p:cNvPr id="48" name="Text Box 3"/>
          <p:cNvSpPr txBox="1">
            <a:spLocks noChangeArrowheads="1"/>
          </p:cNvSpPr>
          <p:nvPr/>
        </p:nvSpPr>
        <p:spPr bwMode="auto">
          <a:xfrm>
            <a:off x="609600" y="4916488"/>
            <a:ext cx="8305800" cy="181610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grammar is </a:t>
            </a:r>
            <a:r>
              <a:rPr lang="en-US" altLang="en-US" sz="2800">
                <a:solidFill>
                  <a:schemeClr val="tx2"/>
                </a:solidFill>
                <a:latin typeface="Times New Roman" pitchFamily="18" charset="0"/>
              </a:rPr>
              <a:t>ambiguous</a:t>
            </a:r>
            <a:r>
              <a:rPr lang="en-US" altLang="en-US" sz="2800">
                <a:latin typeface="Times New Roman" pitchFamily="18" charset="0"/>
              </a:rPr>
              <a:t> if some strings are derived</a:t>
            </a:r>
            <a:br>
              <a:rPr lang="en-US" altLang="en-US" sz="2800">
                <a:latin typeface="Times New Roman" pitchFamily="18" charset="0"/>
              </a:rPr>
            </a:br>
            <a:r>
              <a:rPr lang="en-US" altLang="en-US" sz="2800">
                <a:latin typeface="Times New Roman" pitchFamily="18" charset="0"/>
              </a:rPr>
              <a:t>with two different parse trees.</a:t>
            </a:r>
          </a:p>
          <a:p>
            <a:pPr eaLnBrk="1" hangingPunct="1">
              <a:spcBef>
                <a:spcPct val="0"/>
              </a:spcBef>
            </a:pPr>
            <a:r>
              <a:rPr lang="en-US" altLang="en-US" sz="2800">
                <a:latin typeface="Times New Roman" pitchFamily="18" charset="0"/>
              </a:rPr>
              <a:t>This can lead to different interpretations of the string.</a:t>
            </a:r>
          </a:p>
          <a:p>
            <a:pPr eaLnBrk="1" hangingPunct="1">
              <a:spcBef>
                <a:spcPct val="0"/>
              </a:spcBef>
            </a:pPr>
            <a:endParaRPr lang="en-US"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19139">
                                            <p:txEl>
                                              <p:pRg st="0" end="0"/>
                                            </p:txEl>
                                          </p:spTgt>
                                        </p:tgtEl>
                                        <p:attrNameLst>
                                          <p:attrName>style.visibility</p:attrName>
                                        </p:attrNameLst>
                                      </p:cBhvr>
                                      <p:to>
                                        <p:strVal val="visible"/>
                                      </p:to>
                                    </p:set>
                                    <p:anim calcmode="lin" valueType="num">
                                      <p:cBhvr additive="base">
                                        <p:cTn id="7" dur="500" fill="hold"/>
                                        <p:tgtEl>
                                          <p:spTgt spid="21913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1913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9139">
                                            <p:txEl>
                                              <p:pRg st="1" end="1"/>
                                            </p:txEl>
                                          </p:spTgt>
                                        </p:tgtEl>
                                        <p:attrNameLst>
                                          <p:attrName>style.visibility</p:attrName>
                                        </p:attrNameLst>
                                      </p:cBhvr>
                                      <p:to>
                                        <p:strVal val="visible"/>
                                      </p:to>
                                    </p:set>
                                    <p:anim calcmode="lin" valueType="num">
                                      <p:cBhvr additive="base">
                                        <p:cTn id="11" dur="500" fill="hold"/>
                                        <p:tgtEl>
                                          <p:spTgt spid="21913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1913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19139">
                                            <p:txEl>
                                              <p:pRg st="2" end="2"/>
                                            </p:txEl>
                                          </p:spTgt>
                                        </p:tgtEl>
                                        <p:attrNameLst>
                                          <p:attrName>style.visibility</p:attrName>
                                        </p:attrNameLst>
                                      </p:cBhvr>
                                      <p:to>
                                        <p:strVal val="visible"/>
                                      </p:to>
                                    </p:set>
                                    <p:anim calcmode="lin" valueType="num">
                                      <p:cBhvr additive="base">
                                        <p:cTn id="17" dur="500" fill="hold"/>
                                        <p:tgtEl>
                                          <p:spTgt spid="21913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913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219139">
                                            <p:txEl>
                                              <p:pRg st="3" end="3"/>
                                            </p:txEl>
                                          </p:spTgt>
                                        </p:tgtEl>
                                        <p:attrNameLst>
                                          <p:attrName>style.visibility</p:attrName>
                                        </p:attrNameLst>
                                      </p:cBhvr>
                                      <p:to>
                                        <p:strVal val="visible"/>
                                      </p:to>
                                    </p:set>
                                    <p:anim calcmode="lin" valueType="num">
                                      <p:cBhvr additive="base">
                                        <p:cTn id="23" dur="500" fill="hold"/>
                                        <p:tgtEl>
                                          <p:spTgt spid="219139">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1913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48">
                                            <p:txEl>
                                              <p:pRg st="0" end="0"/>
                                            </p:txEl>
                                          </p:spTgt>
                                        </p:tgtEl>
                                        <p:attrNameLst>
                                          <p:attrName>style.visibility</p:attrName>
                                        </p:attrNameLst>
                                      </p:cBhvr>
                                      <p:to>
                                        <p:strVal val="visible"/>
                                      </p:to>
                                    </p:set>
                                    <p:anim calcmode="lin" valueType="num">
                                      <p:cBhvr additive="base">
                                        <p:cTn id="41"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48">
                                            <p:txEl>
                                              <p:pRg st="1" end="1"/>
                                            </p:txEl>
                                          </p:spTgt>
                                        </p:tgtEl>
                                        <p:attrNameLst>
                                          <p:attrName>style.visibility</p:attrName>
                                        </p:attrNameLst>
                                      </p:cBhvr>
                                      <p:to>
                                        <p:strVal val="visible"/>
                                      </p:to>
                                    </p:set>
                                    <p:anim calcmode="lin" valueType="num">
                                      <p:cBhvr additive="base">
                                        <p:cTn id="47" dur="500" fill="hold"/>
                                        <p:tgtEl>
                                          <p:spTgt spid="48">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37480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What operations is our L closed under?</a:t>
            </a:r>
            <a:br>
              <a:rPr lang="en-CA" sz="2400" kern="0" dirty="0">
                <a:sym typeface="Symbol"/>
              </a:rPr>
            </a:br>
            <a:r>
              <a:rPr lang="en-CA" sz="2400" kern="0" dirty="0">
                <a:sym typeface="Symbol"/>
              </a:rPr>
              <a:t>       </a:t>
            </a:r>
            <a:r>
              <a:rPr lang="el-GR" sz="2400" kern="0" dirty="0">
                <a:sym typeface="Symbol"/>
              </a:rPr>
              <a:t>α</a:t>
            </a:r>
            <a:r>
              <a:rPr lang="en-CA" sz="2400" kern="0" dirty="0">
                <a:sym typeface="Symbol"/>
              </a:rPr>
              <a:t>,</a:t>
            </a:r>
            <a:r>
              <a:rPr lang="el-GR" sz="2400" kern="0" dirty="0">
                <a:sym typeface="Symbol"/>
              </a:rPr>
              <a:t>β</a:t>
            </a:r>
            <a:r>
              <a:rPr lang="en-CA" sz="2400" kern="0" dirty="0">
                <a:sym typeface="Symbol"/>
              </a:rPr>
              <a:t>L,   what bigger string is in L?</a:t>
            </a:r>
          </a:p>
          <a:p>
            <a:pPr lvl="2">
              <a:lnSpc>
                <a:spcPct val="90000"/>
              </a:lnSpc>
              <a:defRPr/>
            </a:pPr>
            <a:r>
              <a:rPr lang="el-GR" sz="2400" kern="0" dirty="0">
                <a:sym typeface="Symbol"/>
              </a:rPr>
              <a:t>αβ</a:t>
            </a:r>
            <a:r>
              <a:rPr lang="en-CA" sz="2400" kern="0" dirty="0">
                <a:sym typeface="Symbol"/>
              </a:rPr>
              <a:t>  L</a:t>
            </a:r>
          </a:p>
          <a:p>
            <a:pPr>
              <a:lnSpc>
                <a:spcPct val="90000"/>
              </a:lnSpc>
              <a:defRPr/>
            </a:pPr>
            <a:r>
              <a:rPr lang="en-CA" sz="2400" kern="0" dirty="0">
                <a:sym typeface="Symbol"/>
              </a:rPr>
              <a:t>What is the grammar rule that adds these?  </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S</a:t>
            </a:r>
            <a:r>
              <a:rPr lang="en-CA" sz="2400" kern="0" dirty="0">
                <a:sym typeface="Symbol"/>
              </a:rPr>
              <a:t>S</a:t>
            </a:r>
            <a:endParaRPr lang="en-CA" altLang="en-US" sz="2400" kern="0" dirty="0">
              <a:sym typeface="Symbol"/>
            </a:endParaRPr>
          </a:p>
          <a:p>
            <a:pPr>
              <a:lnSpc>
                <a:spcPct val="90000"/>
              </a:lnSpc>
              <a:defRPr/>
            </a:pPr>
            <a:r>
              <a:rPr lang="en-CA" altLang="en-US" sz="2400" kern="0" dirty="0">
                <a:sym typeface="Symbol"/>
              </a:rPr>
              <a:t>Are some of these rules redundant?</a:t>
            </a:r>
          </a:p>
        </p:txBody>
      </p:sp>
      <p:sp>
        <p:nvSpPr>
          <p:cNvPr id="56324"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 name="Rectangle 4"/>
          <p:cNvSpPr/>
          <p:nvPr/>
        </p:nvSpPr>
        <p:spPr>
          <a:xfrm>
            <a:off x="7467600" y="6203950"/>
            <a:ext cx="319088" cy="812800"/>
          </a:xfrm>
          <a:prstGeom prst="rect">
            <a:avLst/>
          </a:prstGeom>
        </p:spPr>
        <p:txBody>
          <a:bodyPr wrap="none">
            <a:spAutoFit/>
          </a:bodyPr>
          <a:lstStyle/>
          <a:p>
            <a:pPr marL="0" lvl="2">
              <a:lnSpc>
                <a:spcPct val="90000"/>
              </a:lnSpc>
              <a:defRPr/>
            </a:pPr>
            <a:r>
              <a:rPr lang="en-CA" altLang="en-US" sz="2400" kern="0" dirty="0">
                <a:sym typeface="Symbol"/>
              </a:rPr>
              <a:t></a:t>
            </a:r>
            <a:endParaRPr lang="en-CA" sz="2400" kern="0" dirty="0">
              <a:sym typeface="Symbol"/>
            </a:endParaRPr>
          </a:p>
          <a:p>
            <a:pPr>
              <a:lnSpc>
                <a:spcPct val="90000"/>
              </a:lnSpc>
              <a:defRPr/>
            </a:pPr>
            <a:endParaRPr lang="en-CA" dirty="0"/>
          </a:p>
        </p:txBody>
      </p:sp>
      <p:sp>
        <p:nvSpPr>
          <p:cNvPr id="6" name="Rectangle 5"/>
          <p:cNvSpPr/>
          <p:nvPr/>
        </p:nvSpPr>
        <p:spPr>
          <a:xfrm>
            <a:off x="6992938" y="5822950"/>
            <a:ext cx="474662" cy="425450"/>
          </a:xfrm>
          <a:prstGeom prst="rect">
            <a:avLst/>
          </a:prstGeom>
        </p:spPr>
        <p:txBody>
          <a:bodyPr wrap="none">
            <a:spAutoFit/>
          </a:bodyPr>
          <a:lstStyle/>
          <a:p>
            <a:pPr>
              <a:lnSpc>
                <a:spcPct val="90000"/>
              </a:lnSpc>
              <a:defRPr/>
            </a:pPr>
            <a:r>
              <a:rPr lang="en-US" sz="2400" kern="0" dirty="0"/>
              <a:t>ab</a:t>
            </a:r>
            <a:endParaRPr lang="en-CA" dirty="0"/>
          </a:p>
        </p:txBody>
      </p:sp>
      <p:sp>
        <p:nvSpPr>
          <p:cNvPr id="7" name="Rectangle 6"/>
          <p:cNvSpPr/>
          <p:nvPr/>
        </p:nvSpPr>
        <p:spPr>
          <a:xfrm>
            <a:off x="7772400" y="5822950"/>
            <a:ext cx="474663" cy="425450"/>
          </a:xfrm>
          <a:prstGeom prst="rect">
            <a:avLst/>
          </a:prstGeom>
        </p:spPr>
        <p:txBody>
          <a:bodyPr wrap="none">
            <a:spAutoFit/>
          </a:bodyPr>
          <a:lstStyle/>
          <a:p>
            <a:pPr>
              <a:lnSpc>
                <a:spcPct val="90000"/>
              </a:lnSpc>
              <a:defRPr/>
            </a:pPr>
            <a:r>
              <a:rPr lang="en-US" sz="2400" kern="0" dirty="0" err="1"/>
              <a:t>ba</a:t>
            </a:r>
            <a:endParaRPr lang="en-CA" dirty="0"/>
          </a:p>
        </p:txBody>
      </p:sp>
      <p:sp>
        <p:nvSpPr>
          <p:cNvPr id="8" name="Rectangle 7"/>
          <p:cNvSpPr/>
          <p:nvPr/>
        </p:nvSpPr>
        <p:spPr>
          <a:xfrm>
            <a:off x="6705600" y="3781425"/>
            <a:ext cx="765175" cy="2085975"/>
          </a:xfrm>
          <a:prstGeom prst="rect">
            <a:avLst/>
          </a:prstGeom>
        </p:spPr>
        <p:txBody>
          <a:bodyPr wrap="none">
            <a:spAutoFit/>
          </a:bodyPr>
          <a:lstStyle/>
          <a:p>
            <a:pPr>
              <a:lnSpc>
                <a:spcPct val="90000"/>
              </a:lnSpc>
              <a:defRPr/>
            </a:pPr>
            <a:r>
              <a:rPr lang="en-US" sz="2400" kern="0" dirty="0" err="1">
                <a:solidFill>
                  <a:srgbClr val="00FFFF"/>
                </a:solidFill>
              </a:rPr>
              <a:t>aabb</a:t>
            </a:r>
            <a:endParaRPr lang="en-US" sz="2400" kern="0" dirty="0">
              <a:solidFill>
                <a:srgbClr val="00FFFF"/>
              </a:solidFill>
            </a:endParaRPr>
          </a:p>
          <a:p>
            <a:pPr>
              <a:lnSpc>
                <a:spcPct val="90000"/>
              </a:lnSpc>
              <a:defRPr/>
            </a:pPr>
            <a:r>
              <a:rPr lang="en-US" sz="2400" kern="0" dirty="0"/>
              <a:t>baba</a:t>
            </a:r>
          </a:p>
          <a:p>
            <a:pPr>
              <a:lnSpc>
                <a:spcPct val="90000"/>
              </a:lnSpc>
              <a:defRPr/>
            </a:pPr>
            <a:r>
              <a:rPr lang="en-US" sz="2400" kern="0" dirty="0" err="1"/>
              <a:t>abab</a:t>
            </a:r>
            <a:endParaRPr lang="en-US" sz="2400" kern="0" dirty="0"/>
          </a:p>
          <a:p>
            <a:pPr>
              <a:lnSpc>
                <a:spcPct val="90000"/>
              </a:lnSpc>
              <a:defRPr/>
            </a:pPr>
            <a:r>
              <a:rPr lang="en-US" sz="2400" kern="0" dirty="0" err="1"/>
              <a:t>baab</a:t>
            </a:r>
            <a:endParaRPr lang="en-US" sz="2400" kern="0" dirty="0"/>
          </a:p>
          <a:p>
            <a:pPr>
              <a:lnSpc>
                <a:spcPct val="90000"/>
              </a:lnSpc>
              <a:defRPr/>
            </a:pPr>
            <a:r>
              <a:rPr lang="en-US" sz="2400" kern="0" dirty="0" err="1"/>
              <a:t>abab</a:t>
            </a:r>
            <a:endParaRPr lang="en-US" sz="2400" kern="0" dirty="0"/>
          </a:p>
          <a:p>
            <a:pPr>
              <a:lnSpc>
                <a:spcPct val="90000"/>
              </a:lnSpc>
              <a:defRPr/>
            </a:pPr>
            <a:r>
              <a:rPr lang="en-US" sz="2400" kern="0" dirty="0" err="1"/>
              <a:t>abba</a:t>
            </a:r>
            <a:endParaRPr lang="en-CA" dirty="0"/>
          </a:p>
        </p:txBody>
      </p:sp>
      <p:sp>
        <p:nvSpPr>
          <p:cNvPr id="9" name="Rectangle 8"/>
          <p:cNvSpPr/>
          <p:nvPr/>
        </p:nvSpPr>
        <p:spPr>
          <a:xfrm>
            <a:off x="7721600" y="3751263"/>
            <a:ext cx="763588" cy="2085975"/>
          </a:xfrm>
          <a:prstGeom prst="rect">
            <a:avLst/>
          </a:prstGeom>
        </p:spPr>
        <p:txBody>
          <a:bodyPr wrap="none">
            <a:spAutoFit/>
          </a:bodyPr>
          <a:lstStyle/>
          <a:p>
            <a:pPr>
              <a:lnSpc>
                <a:spcPct val="90000"/>
              </a:lnSpc>
              <a:defRPr/>
            </a:pPr>
            <a:r>
              <a:rPr lang="en-US" sz="2400" kern="0" dirty="0" err="1"/>
              <a:t>abab</a:t>
            </a:r>
            <a:endParaRPr lang="en-US" sz="2400" kern="0" dirty="0"/>
          </a:p>
          <a:p>
            <a:pPr>
              <a:lnSpc>
                <a:spcPct val="90000"/>
              </a:lnSpc>
              <a:defRPr/>
            </a:pPr>
            <a:r>
              <a:rPr lang="en-US" sz="2400" kern="0" dirty="0" err="1">
                <a:solidFill>
                  <a:srgbClr val="66FF33"/>
                </a:solidFill>
              </a:rPr>
              <a:t>bbaa</a:t>
            </a:r>
            <a:endParaRPr lang="en-US" sz="2400" kern="0" dirty="0">
              <a:solidFill>
                <a:srgbClr val="66FF33"/>
              </a:solidFill>
            </a:endParaRPr>
          </a:p>
          <a:p>
            <a:pPr>
              <a:lnSpc>
                <a:spcPct val="90000"/>
              </a:lnSpc>
              <a:defRPr/>
            </a:pPr>
            <a:r>
              <a:rPr lang="en-US" sz="2400" kern="0" dirty="0" err="1"/>
              <a:t>abba</a:t>
            </a:r>
            <a:endParaRPr lang="en-US" sz="2400" kern="0" dirty="0"/>
          </a:p>
          <a:p>
            <a:pPr>
              <a:lnSpc>
                <a:spcPct val="90000"/>
              </a:lnSpc>
              <a:defRPr/>
            </a:pPr>
            <a:r>
              <a:rPr lang="en-US" sz="2400" kern="0" dirty="0"/>
              <a:t>baba</a:t>
            </a:r>
          </a:p>
          <a:p>
            <a:pPr>
              <a:lnSpc>
                <a:spcPct val="90000"/>
              </a:lnSpc>
              <a:defRPr/>
            </a:pPr>
            <a:r>
              <a:rPr lang="en-US" sz="2400" kern="0" dirty="0" err="1"/>
              <a:t>baab</a:t>
            </a:r>
            <a:endParaRPr lang="en-US" sz="2400" kern="0" dirty="0"/>
          </a:p>
          <a:p>
            <a:pPr>
              <a:lnSpc>
                <a:spcPct val="90000"/>
              </a:lnSpc>
              <a:defRPr/>
            </a:pPr>
            <a:r>
              <a:rPr lang="en-US" sz="2400" kern="0" dirty="0"/>
              <a:t>baba</a:t>
            </a:r>
            <a:endParaRPr lang="en-CA" dirty="0"/>
          </a:p>
        </p:txBody>
      </p:sp>
      <p:grpSp>
        <p:nvGrpSpPr>
          <p:cNvPr id="130" name="Group 129"/>
          <p:cNvGrpSpPr>
            <a:grpSpLocks/>
          </p:cNvGrpSpPr>
          <p:nvPr/>
        </p:nvGrpSpPr>
        <p:grpSpPr bwMode="auto">
          <a:xfrm>
            <a:off x="2609850" y="4343400"/>
            <a:ext cx="1255713" cy="2173288"/>
            <a:chOff x="1143000" y="4415472"/>
            <a:chExt cx="1256763" cy="2403891"/>
          </a:xfrm>
        </p:grpSpPr>
        <p:sp>
          <p:nvSpPr>
            <p:cNvPr id="56334" name="Text Box 5"/>
            <p:cNvSpPr txBox="1">
              <a:spLocks noChangeArrowheads="1"/>
            </p:cNvSpPr>
            <p:nvPr/>
          </p:nvSpPr>
          <p:spPr bwMode="auto">
            <a:xfrm>
              <a:off x="1841679" y="4415472"/>
              <a:ext cx="153628" cy="4613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56335" name="Line 6"/>
            <p:cNvSpPr>
              <a:spLocks noChangeShapeType="1"/>
            </p:cNvSpPr>
            <p:nvPr/>
          </p:nvSpPr>
          <p:spPr bwMode="auto">
            <a:xfrm flipH="1">
              <a:off x="1562740" y="4824271"/>
              <a:ext cx="367179" cy="3740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36" name="Line 8"/>
            <p:cNvSpPr>
              <a:spLocks noChangeShapeType="1"/>
            </p:cNvSpPr>
            <p:nvPr/>
          </p:nvSpPr>
          <p:spPr bwMode="auto">
            <a:xfrm>
              <a:off x="1929919" y="4824271"/>
              <a:ext cx="428375" cy="4488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37" name="Text Box 10"/>
            <p:cNvSpPr txBox="1">
              <a:spLocks noChangeArrowheads="1"/>
            </p:cNvSpPr>
            <p:nvPr/>
          </p:nvSpPr>
          <p:spPr bwMode="auto">
            <a:xfrm>
              <a:off x="1371600" y="5065671"/>
              <a:ext cx="153628" cy="4613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56338" name="Line 11"/>
            <p:cNvSpPr>
              <a:spLocks noChangeShapeType="1"/>
            </p:cNvSpPr>
            <p:nvPr/>
          </p:nvSpPr>
          <p:spPr bwMode="auto">
            <a:xfrm flipH="1">
              <a:off x="1317955" y="5422751"/>
              <a:ext cx="183589" cy="3740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39" name="Line 12"/>
            <p:cNvSpPr>
              <a:spLocks noChangeShapeType="1"/>
            </p:cNvSpPr>
            <p:nvPr/>
          </p:nvSpPr>
          <p:spPr bwMode="auto">
            <a:xfrm>
              <a:off x="1525767" y="5422751"/>
              <a:ext cx="0" cy="4488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40" name="Line 13"/>
            <p:cNvSpPr>
              <a:spLocks noChangeShapeType="1"/>
            </p:cNvSpPr>
            <p:nvPr/>
          </p:nvSpPr>
          <p:spPr bwMode="auto">
            <a:xfrm>
              <a:off x="1525767" y="5422751"/>
              <a:ext cx="244786" cy="4488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41" name="Line 16"/>
            <p:cNvSpPr>
              <a:spLocks noChangeShapeType="1"/>
            </p:cNvSpPr>
            <p:nvPr/>
          </p:nvSpPr>
          <p:spPr bwMode="auto">
            <a:xfrm flipH="1">
              <a:off x="1511121" y="6235521"/>
              <a:ext cx="10837" cy="26183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42" name="Text Box 18"/>
            <p:cNvSpPr txBox="1">
              <a:spLocks noChangeArrowheads="1"/>
            </p:cNvSpPr>
            <p:nvPr/>
          </p:nvSpPr>
          <p:spPr bwMode="auto">
            <a:xfrm>
              <a:off x="1143000" y="5787072"/>
              <a:ext cx="10398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a S b</a:t>
              </a:r>
            </a:p>
          </p:txBody>
        </p:sp>
        <p:sp>
          <p:nvSpPr>
            <p:cNvPr id="28" name="Rectangle 20"/>
            <p:cNvSpPr>
              <a:spLocks noChangeArrowheads="1"/>
            </p:cNvSpPr>
            <p:nvPr/>
          </p:nvSpPr>
          <p:spPr bwMode="auto">
            <a:xfrm>
              <a:off x="1359081" y="6357549"/>
              <a:ext cx="319355" cy="4618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lvl="2" indent="0" eaLnBrk="1" hangingPunct="1">
                <a:spcBef>
                  <a:spcPct val="0"/>
                </a:spcBef>
                <a:buFontTx/>
                <a:buNone/>
                <a:defRPr/>
              </a:pPr>
              <a:r>
                <a:rPr lang="en-CA" altLang="en-US" sz="2400" kern="0" dirty="0">
                  <a:sym typeface="Symbol"/>
                </a:rPr>
                <a:t></a:t>
              </a:r>
            </a:p>
          </p:txBody>
        </p:sp>
        <p:sp>
          <p:nvSpPr>
            <p:cNvPr id="56344" name="Text Box 21"/>
            <p:cNvSpPr txBox="1">
              <a:spLocks noChangeArrowheads="1"/>
            </p:cNvSpPr>
            <p:nvPr/>
          </p:nvSpPr>
          <p:spPr bwMode="auto">
            <a:xfrm>
              <a:off x="2246135" y="5092521"/>
              <a:ext cx="153628" cy="4613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grpSp>
      <p:cxnSp>
        <p:nvCxnSpPr>
          <p:cNvPr id="128" name="Straight Connector 127"/>
          <p:cNvCxnSpPr>
            <a:cxnSpLocks noChangeShapeType="1"/>
          </p:cNvCxnSpPr>
          <p:nvPr/>
        </p:nvCxnSpPr>
        <p:spPr bwMode="auto">
          <a:xfrm>
            <a:off x="3276600" y="1498600"/>
            <a:ext cx="2667000" cy="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29" name="Rectangle 128"/>
          <p:cNvSpPr/>
          <p:nvPr/>
        </p:nvSpPr>
        <p:spPr>
          <a:xfrm>
            <a:off x="1600200" y="4368800"/>
            <a:ext cx="1350963" cy="460375"/>
          </a:xfrm>
          <a:prstGeom prst="rect">
            <a:avLst/>
          </a:prstGeom>
        </p:spPr>
        <p:txBody>
          <a:bodyPr wrap="none">
            <a:spAutoFit/>
          </a:bodyPr>
          <a:lstStyle/>
          <a:p>
            <a:pPr>
              <a:defRPr/>
            </a:pPr>
            <a:r>
              <a:rPr lang="en-US" altLang="en-US" sz="2400" dirty="0"/>
              <a:t>S </a:t>
            </a:r>
            <a:r>
              <a:rPr lang="en-US" altLang="en-US" sz="2400" dirty="0">
                <a:sym typeface="Symbol" pitchFamily="18" charset="2"/>
              </a:rPr>
              <a:t> </a:t>
            </a:r>
            <a:r>
              <a:rPr lang="en-CA" sz="2400" kern="0" dirty="0" err="1">
                <a:sym typeface="Symbol"/>
              </a:rPr>
              <a:t>abS</a:t>
            </a:r>
            <a:r>
              <a:rPr lang="en-CA" sz="2400" kern="0" dirty="0">
                <a:sym typeface="Symbol"/>
              </a:rPr>
              <a:t> </a:t>
            </a:r>
            <a:endParaRPr lang="en-CA" sz="2400" dirty="0"/>
          </a:p>
        </p:txBody>
      </p:sp>
      <p:sp>
        <p:nvSpPr>
          <p:cNvPr id="36" name="Rectangle 35"/>
          <p:cNvSpPr/>
          <p:nvPr/>
        </p:nvSpPr>
        <p:spPr>
          <a:xfrm>
            <a:off x="6934200" y="2895600"/>
            <a:ext cx="1344613" cy="425450"/>
          </a:xfrm>
          <a:prstGeom prst="rect">
            <a:avLst/>
          </a:prstGeom>
        </p:spPr>
        <p:txBody>
          <a:bodyPr wrap="none">
            <a:spAutoFit/>
          </a:bodyPr>
          <a:lstStyle/>
          <a:p>
            <a:pPr>
              <a:lnSpc>
                <a:spcPct val="90000"/>
              </a:lnSpc>
              <a:defRPr/>
            </a:pPr>
            <a:r>
              <a:rPr lang="en-CA" altLang="en-US" sz="2400" kern="0" dirty="0" err="1">
                <a:solidFill>
                  <a:srgbClr val="00FFFF"/>
                </a:solidFill>
                <a:sym typeface="Symbol"/>
              </a:rPr>
              <a:t>aabb</a:t>
            </a:r>
            <a:r>
              <a:rPr lang="en-CA" altLang="en-US" sz="2400" kern="0" dirty="0" err="1">
                <a:solidFill>
                  <a:srgbClr val="66FF33"/>
                </a:solidFill>
                <a:sym typeface="Symbol"/>
              </a:rPr>
              <a:t>bbaa</a:t>
            </a:r>
            <a:endParaRPr lang="en-CA" altLang="en-US" sz="2400" kern="0" dirty="0">
              <a:solidFill>
                <a:srgbClr val="66FF33"/>
              </a:solidFill>
              <a:sym typeface="Symbo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 calcmode="lin" valueType="num">
                                      <p:cBhvr additive="base">
                                        <p:cTn id="7"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6" end="6"/>
                                            </p:txEl>
                                          </p:spTgt>
                                        </p:tgtEl>
                                        <p:attrNameLst>
                                          <p:attrName>style.visibility</p:attrName>
                                        </p:attrNameLst>
                                      </p:cBhvr>
                                      <p:to>
                                        <p:strVal val="visible"/>
                                      </p:to>
                                    </p:set>
                                    <p:anim calcmode="lin" valueType="num">
                                      <p:cBhvr additive="base">
                                        <p:cTn id="13"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anim calcmode="lin" valueType="num">
                                      <p:cBhvr additive="base">
                                        <p:cTn id="19"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8" end="8"/>
                                            </p:txEl>
                                          </p:spTgt>
                                        </p:tgtEl>
                                        <p:attrNameLst>
                                          <p:attrName>style.visibility</p:attrName>
                                        </p:attrNameLst>
                                      </p:cBhvr>
                                      <p:to>
                                        <p:strVal val="visible"/>
                                      </p:to>
                                    </p:set>
                                    <p:anim calcmode="lin" valueType="num">
                                      <p:cBhvr additive="base">
                                        <p:cTn id="25"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2" presetClass="path" presetSubtype="0" accel="50000" decel="50000" fill="hold" grpId="0" nodeType="clickEffect">
                                  <p:stCondLst>
                                    <p:cond delay="0"/>
                                  </p:stCondLst>
                                  <p:childTnLst>
                                    <p:animMotion origin="layout" path="M -8.33333E-7 -1.46161E-6 L -8.33333E-7 0.10222 " pathEditMode="relative" rAng="0" ptsTypes="AA">
                                      <p:cBhvr>
                                        <p:cTn id="30" dur="1000" fill="hold"/>
                                        <p:tgtEl>
                                          <p:spTgt spid="36"/>
                                        </p:tgtEl>
                                        <p:attrNameLst>
                                          <p:attrName>ppt_x</p:attrName>
                                          <p:attrName>ppt_y</p:attrName>
                                        </p:attrNameLst>
                                      </p:cBhvr>
                                      <p:rCtr x="0" y="5111"/>
                                    </p:animMotion>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2">
                                            <p:txEl>
                                              <p:pRg st="9" end="9"/>
                                            </p:txEl>
                                          </p:spTgt>
                                        </p:tgtEl>
                                        <p:attrNameLst>
                                          <p:attrName>style.visibility</p:attrName>
                                        </p:attrNameLst>
                                      </p:cBhvr>
                                      <p:to>
                                        <p:strVal val="visible"/>
                                      </p:to>
                                    </p:set>
                                    <p:anim calcmode="lin" valueType="num">
                                      <p:cBhvr additive="base">
                                        <p:cTn id="35" dur="500" fill="hold"/>
                                        <p:tgtEl>
                                          <p:spTgt spid="2">
                                            <p:txEl>
                                              <p:pRg st="9" end="9"/>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29"/>
                                        </p:tgtEl>
                                        <p:attrNameLst>
                                          <p:attrName>style.visibility</p:attrName>
                                        </p:attrNameLst>
                                      </p:cBhvr>
                                      <p:to>
                                        <p:strVal val="visible"/>
                                      </p:to>
                                    </p:set>
                                    <p:anim calcmode="lin" valueType="num">
                                      <p:cBhvr additive="base">
                                        <p:cTn id="41" dur="500" fill="hold"/>
                                        <p:tgtEl>
                                          <p:spTgt spid="129"/>
                                        </p:tgtEl>
                                        <p:attrNameLst>
                                          <p:attrName>ppt_x</p:attrName>
                                        </p:attrNameLst>
                                      </p:cBhvr>
                                      <p:tavLst>
                                        <p:tav tm="0">
                                          <p:val>
                                            <p:strVal val="0-#ppt_w/2"/>
                                          </p:val>
                                        </p:tav>
                                        <p:tav tm="100000">
                                          <p:val>
                                            <p:strVal val="#ppt_x"/>
                                          </p:val>
                                        </p:tav>
                                      </p:tavLst>
                                    </p:anim>
                                    <p:anim calcmode="lin" valueType="num">
                                      <p:cBhvr additive="base">
                                        <p:cTn id="42" dur="500" fill="hold"/>
                                        <p:tgtEl>
                                          <p:spTgt spid="129"/>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30"/>
                                        </p:tgtEl>
                                        <p:attrNameLst>
                                          <p:attrName>style.visibility</p:attrName>
                                        </p:attrNameLst>
                                      </p:cBhvr>
                                      <p:to>
                                        <p:strVal val="visible"/>
                                      </p:to>
                                    </p:set>
                                    <p:anim calcmode="lin" valueType="num">
                                      <p:cBhvr additive="base">
                                        <p:cTn id="47" dur="500" fill="hold"/>
                                        <p:tgtEl>
                                          <p:spTgt spid="130"/>
                                        </p:tgtEl>
                                        <p:attrNameLst>
                                          <p:attrName>ppt_x</p:attrName>
                                        </p:attrNameLst>
                                      </p:cBhvr>
                                      <p:tavLst>
                                        <p:tav tm="0">
                                          <p:val>
                                            <p:strVal val="#ppt_x"/>
                                          </p:val>
                                        </p:tav>
                                        <p:tav tm="100000">
                                          <p:val>
                                            <p:strVal val="#ppt_x"/>
                                          </p:val>
                                        </p:tav>
                                      </p:tavLst>
                                    </p:anim>
                                    <p:anim calcmode="lin" valueType="num">
                                      <p:cBhvr additive="base">
                                        <p:cTn id="4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28"/>
                                        </p:tgtEl>
                                        <p:attrNameLst>
                                          <p:attrName>style.visibility</p:attrName>
                                        </p:attrNameLst>
                                      </p:cBhvr>
                                      <p:to>
                                        <p:strVal val="visible"/>
                                      </p:to>
                                    </p:set>
                                    <p:anim calcmode="lin" valueType="num">
                                      <p:cBhvr additive="base">
                                        <p:cTn id="53" dur="500" fill="hold"/>
                                        <p:tgtEl>
                                          <p:spTgt spid="128"/>
                                        </p:tgtEl>
                                        <p:attrNameLst>
                                          <p:attrName>ppt_x</p:attrName>
                                        </p:attrNameLst>
                                      </p:cBhvr>
                                      <p:tavLst>
                                        <p:tav tm="0">
                                          <p:val>
                                            <p:strVal val="0-#ppt_w/2"/>
                                          </p:val>
                                        </p:tav>
                                        <p:tav tm="100000">
                                          <p:val>
                                            <p:strVal val="#ppt_x"/>
                                          </p:val>
                                        </p:tav>
                                      </p:tavLst>
                                    </p:anim>
                                    <p:anim calcmode="lin" valueType="num">
                                      <p:cBhvr additive="base">
                                        <p:cTn id="54" dur="500" fill="hold"/>
                                        <p:tgtEl>
                                          <p:spTgt spid="1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36"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grpSp>
        <p:nvGrpSpPr>
          <p:cNvPr id="57348" name="Group 5"/>
          <p:cNvGrpSpPr>
            <a:grpSpLocks/>
          </p:cNvGrpSpPr>
          <p:nvPr/>
        </p:nvGrpSpPr>
        <p:grpSpPr bwMode="auto">
          <a:xfrm>
            <a:off x="152400" y="3429000"/>
            <a:ext cx="636588" cy="1179513"/>
            <a:chOff x="2013" y="2206"/>
            <a:chExt cx="516" cy="1010"/>
          </a:xfrm>
        </p:grpSpPr>
        <p:sp>
          <p:nvSpPr>
            <p:cNvPr id="57350"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7351" name="Group 7"/>
            <p:cNvGrpSpPr>
              <a:grpSpLocks/>
            </p:cNvGrpSpPr>
            <p:nvPr/>
          </p:nvGrpSpPr>
          <p:grpSpPr bwMode="auto">
            <a:xfrm>
              <a:off x="2013" y="2206"/>
              <a:ext cx="339" cy="1010"/>
              <a:chOff x="240" y="2880"/>
              <a:chExt cx="339" cy="1010"/>
            </a:xfrm>
          </p:grpSpPr>
          <p:sp>
            <p:nvSpPr>
              <p:cNvPr id="5735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736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736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736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736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57364"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44" name="AutoShape 41"/>
          <p:cNvSpPr>
            <a:spLocks noChangeArrowheads="1"/>
          </p:cNvSpPr>
          <p:nvPr/>
        </p:nvSpPr>
        <p:spPr bwMode="auto">
          <a:xfrm>
            <a:off x="685800" y="2590800"/>
            <a:ext cx="5181600" cy="1165225"/>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defRPr/>
            </a:pPr>
            <a:r>
              <a:rPr lang="en-US" altLang="en-US" sz="2000" dirty="0"/>
              <a:t>We will give an algorithm </a:t>
            </a:r>
          </a:p>
          <a:p>
            <a:pPr algn="ctr" eaLnBrk="1" hangingPunct="1">
              <a:spcBef>
                <a:spcPct val="0"/>
              </a:spcBef>
              <a:buFontTx/>
              <a:buNone/>
              <a:defRPr/>
            </a:pPr>
            <a:r>
              <a:rPr lang="en-US" altLang="en-US" sz="2000" dirty="0" err="1"/>
              <a:t>parseTree</a:t>
            </a:r>
            <a:r>
              <a:rPr lang="en-US" altLang="en-US" sz="2000" dirty="0"/>
              <a:t> = Parse(</a:t>
            </a:r>
            <a:r>
              <a:rPr lang="el-GR" altLang="en-US" sz="2000" kern="0" dirty="0"/>
              <a:t>α</a:t>
            </a:r>
            <a:r>
              <a:rPr lang="en-US" altLang="en-US" sz="2000" dirty="0"/>
              <a:t>)</a:t>
            </a:r>
            <a:br>
              <a:rPr lang="en-US" altLang="en-US" sz="2000" dirty="0"/>
            </a:br>
            <a:r>
              <a:rPr lang="en-US" altLang="en-US" sz="2000" dirty="0"/>
              <a:t>given </a:t>
            </a:r>
            <a:r>
              <a:rPr lang="el-GR" altLang="en-US" sz="2000" kern="0" dirty="0"/>
              <a:t>α</a:t>
            </a:r>
            <a:r>
              <a:rPr lang="en-CA" altLang="en-US" sz="2000" kern="0" dirty="0">
                <a:sym typeface="Symbol"/>
              </a:rPr>
              <a:t>L produces the parse tree.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 calcmode="lin" valueType="num">
                                      <p:cBhvr additive="base">
                                        <p:cTn id="7"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0-#ppt_w/2"/>
                                          </p:val>
                                        </p:tav>
                                        <p:tav tm="100000">
                                          <p:val>
                                            <p:strVal val="#ppt_x"/>
                                          </p:val>
                                        </p:tav>
                                      </p:tavLst>
                                    </p:anim>
                                    <p:anim calcmode="lin" valueType="num">
                                      <p:cBhvr additive="base">
                                        <p:cTn id="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2"/>
          <p:cNvGrpSpPr>
            <a:grpSpLocks/>
          </p:cNvGrpSpPr>
          <p:nvPr/>
        </p:nvGrpSpPr>
        <p:grpSpPr bwMode="auto">
          <a:xfrm>
            <a:off x="1295400" y="2819400"/>
            <a:ext cx="1676400" cy="1676400"/>
            <a:chOff x="2352" y="624"/>
            <a:chExt cx="1056" cy="1056"/>
          </a:xfrm>
        </p:grpSpPr>
        <p:sp>
          <p:nvSpPr>
            <p:cNvPr id="58453" name="Rectangle 3"/>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54" name="Text Box 4"/>
            <p:cNvSpPr txBox="1">
              <a:spLocks noChangeArrowheads="1"/>
            </p:cNvSpPr>
            <p:nvPr/>
          </p:nvSpPr>
          <p:spPr bwMode="auto">
            <a:xfrm>
              <a:off x="2400" y="624"/>
              <a:ext cx="945" cy="1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1">
                  <a:latin typeface="Times New Roman" pitchFamily="18" charset="0"/>
                </a:rPr>
                <a:t>X</a:t>
              </a:r>
              <a:r>
                <a:rPr lang="en-US" altLang="en-US" sz="1600">
                  <a:latin typeface="Times New Roman" pitchFamily="18" charset="0"/>
                </a:rPr>
                <a:t>  = 33</a:t>
              </a:r>
            </a:p>
            <a:p>
              <a:pPr eaLnBrk="1" hangingPunct="1">
                <a:spcBef>
                  <a:spcPct val="0"/>
                </a:spcBef>
              </a:pPr>
              <a:r>
                <a:rPr lang="en-US" altLang="en-US" sz="1600" i="1">
                  <a:latin typeface="Times New Roman" pitchFamily="18" charset="0"/>
                </a:rPr>
                <a:t>Y</a:t>
              </a:r>
              <a:r>
                <a:rPr lang="en-US" altLang="en-US" sz="1600">
                  <a:latin typeface="Times New Roman" pitchFamily="18" charset="0"/>
                </a:rPr>
                <a:t> = 12</a:t>
              </a:r>
            </a:p>
            <a:p>
              <a:pPr eaLnBrk="1" hangingPunct="1">
                <a:spcBef>
                  <a:spcPct val="0"/>
                </a:spcBef>
              </a:pPr>
              <a:r>
                <a:rPr lang="en-US" altLang="en-US" sz="1600" i="1">
                  <a:latin typeface="Times New Roman" pitchFamily="18" charset="0"/>
                </a:rPr>
                <a:t>ac </a:t>
              </a:r>
              <a:r>
                <a:rPr lang="en-US" altLang="en-US" sz="1600">
                  <a:latin typeface="Times New Roman" pitchFamily="18" charset="0"/>
                </a:rPr>
                <a:t>= 3</a:t>
              </a:r>
              <a:endParaRPr lang="en-US" altLang="en-US" sz="1600">
                <a:solidFill>
                  <a:schemeClr val="hlink"/>
                </a:solidFill>
                <a:latin typeface="Times New Roman" pitchFamily="18" charset="0"/>
              </a:endParaRPr>
            </a:p>
            <a:p>
              <a:pPr eaLnBrk="1" hangingPunct="1">
                <a:spcBef>
                  <a:spcPct val="0"/>
                </a:spcBef>
              </a:pPr>
              <a:r>
                <a:rPr lang="en-US" altLang="en-US" sz="1600" i="1">
                  <a:latin typeface="Times New Roman" pitchFamily="18" charset="0"/>
                </a:rPr>
                <a:t>bd</a:t>
              </a:r>
              <a:r>
                <a:rPr lang="en-US" altLang="en-US" sz="1600">
                  <a:latin typeface="Times New Roman" pitchFamily="18" charset="0"/>
                </a:rPr>
                <a:t> = 6</a:t>
              </a:r>
            </a:p>
            <a:p>
              <a:pPr eaLnBrk="1" hangingPunct="1">
                <a:spcBef>
                  <a:spcPct val="0"/>
                </a:spcBef>
              </a:pPr>
              <a:r>
                <a:rPr lang="en-US" altLang="en-US" sz="1600">
                  <a:latin typeface="Times New Roman" pitchFamily="18" charset="0"/>
                </a:rPr>
                <a:t>(</a:t>
              </a:r>
              <a:r>
                <a:rPr lang="en-US" altLang="en-US" sz="1600" i="1">
                  <a:latin typeface="Times New Roman" pitchFamily="18" charset="0"/>
                </a:rPr>
                <a:t>a</a:t>
              </a:r>
              <a:r>
                <a:rPr lang="en-US" altLang="en-US" sz="1600">
                  <a:latin typeface="Times New Roman" pitchFamily="18" charset="0"/>
                </a:rPr>
                <a:t>+</a:t>
              </a:r>
              <a:r>
                <a:rPr lang="en-US" altLang="en-US" sz="1600" i="1">
                  <a:latin typeface="Times New Roman" pitchFamily="18" charset="0"/>
                </a:rPr>
                <a:t>b</a:t>
              </a:r>
              <a:r>
                <a:rPr lang="en-US" altLang="en-US" sz="1600">
                  <a:latin typeface="Times New Roman" pitchFamily="18" charset="0"/>
                </a:rPr>
                <a:t>)(</a:t>
              </a:r>
              <a:r>
                <a:rPr lang="en-US" altLang="en-US" sz="1600" i="1">
                  <a:latin typeface="Times New Roman" pitchFamily="18" charset="0"/>
                </a:rPr>
                <a:t>c</a:t>
              </a:r>
              <a:r>
                <a:rPr lang="en-US" altLang="en-US" sz="1600">
                  <a:latin typeface="Times New Roman" pitchFamily="18" charset="0"/>
                </a:rPr>
                <a:t>+</a:t>
              </a:r>
              <a:r>
                <a:rPr lang="en-US" altLang="en-US" sz="1600" i="1">
                  <a:latin typeface="Times New Roman" pitchFamily="18" charset="0"/>
                </a:rPr>
                <a:t>d</a:t>
              </a:r>
              <a:r>
                <a:rPr lang="en-US" altLang="en-US" sz="1600">
                  <a:latin typeface="Times New Roman" pitchFamily="18" charset="0"/>
                </a:rPr>
                <a:t>) = 18</a:t>
              </a:r>
            </a:p>
            <a:p>
              <a:pPr eaLnBrk="1" hangingPunct="1">
                <a:spcBef>
                  <a:spcPct val="0"/>
                </a:spcBef>
              </a:pPr>
              <a:r>
                <a:rPr lang="en-US" altLang="en-US" sz="1600" i="1">
                  <a:latin typeface="Times New Roman" pitchFamily="18" charset="0"/>
                </a:rPr>
                <a:t>XY</a:t>
              </a:r>
              <a:r>
                <a:rPr lang="en-US" altLang="en-US" sz="1600">
                  <a:latin typeface="Times New Roman" pitchFamily="18" charset="0"/>
                </a:rPr>
                <a:t> = </a:t>
              </a:r>
              <a:r>
                <a:rPr lang="en-US" altLang="en-US" sz="1800">
                  <a:latin typeface="Times New Roman" pitchFamily="18" charset="0"/>
                </a:rPr>
                <a:t>396</a:t>
              </a:r>
            </a:p>
          </p:txBody>
        </p:sp>
      </p:grpSp>
      <p:sp>
        <p:nvSpPr>
          <p:cNvPr id="148484" name="Text Box 7"/>
          <p:cNvSpPr txBox="1">
            <a:spLocks noChangeArrowheads="1"/>
          </p:cNvSpPr>
          <p:nvPr/>
        </p:nvSpPr>
        <p:spPr bwMode="auto">
          <a:xfrm>
            <a:off x="3048000" y="914400"/>
            <a:ext cx="6248400" cy="600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buFontTx/>
              <a:buChar char="•"/>
            </a:pPr>
            <a:r>
              <a:rPr lang="en-US" altLang="en-US" sz="2400">
                <a:latin typeface="Times New Roman" pitchFamily="18" charset="0"/>
              </a:rPr>
              <a:t>Consider your input instance</a:t>
            </a:r>
          </a:p>
          <a:p>
            <a:pPr eaLnBrk="1" hangingPunct="1">
              <a:spcBef>
                <a:spcPct val="0"/>
              </a:spcBef>
              <a:buFontTx/>
              <a:buChar char="•"/>
            </a:pPr>
            <a:r>
              <a:rPr lang="en-US" altLang="en-US" sz="2400">
                <a:latin typeface="Times New Roman" pitchFamily="18" charset="0"/>
              </a:rPr>
              <a:t>Allocate work </a:t>
            </a:r>
          </a:p>
          <a:p>
            <a:pPr lvl="1" eaLnBrk="1" hangingPunct="1">
              <a:spcBef>
                <a:spcPct val="0"/>
              </a:spcBef>
            </a:pPr>
            <a:r>
              <a:rPr lang="en-US" altLang="en-US" sz="2400">
                <a:latin typeface="Times New Roman" pitchFamily="18" charset="0"/>
              </a:rPr>
              <a:t>Construct one or more sub-instances</a:t>
            </a:r>
          </a:p>
          <a:p>
            <a:pPr lvl="2" eaLnBrk="1" hangingPunct="1">
              <a:spcBef>
                <a:spcPct val="0"/>
              </a:spcBef>
              <a:buFontTx/>
              <a:buChar char="•"/>
            </a:pPr>
            <a:r>
              <a:rPr lang="en-US" altLang="en-US" sz="2400">
                <a:latin typeface="Times New Roman" pitchFamily="18" charset="0"/>
              </a:rPr>
              <a:t>It must be smaller</a:t>
            </a:r>
          </a:p>
          <a:p>
            <a:pPr lvl="2" eaLnBrk="1" hangingPunct="1">
              <a:spcBef>
                <a:spcPct val="0"/>
              </a:spcBef>
              <a:buFontTx/>
              <a:buChar char="•"/>
            </a:pPr>
            <a:r>
              <a:rPr lang="en-US" altLang="en-US" sz="2400">
                <a:latin typeface="Times New Roman" pitchFamily="18" charset="0"/>
              </a:rPr>
              <a:t>and meet the precondition</a:t>
            </a:r>
          </a:p>
          <a:p>
            <a:pPr lvl="1" eaLnBrk="1" hangingPunct="1">
              <a:spcBef>
                <a:spcPct val="0"/>
              </a:spcBef>
            </a:pPr>
            <a:r>
              <a:rPr lang="en-US" altLang="en-US" sz="2400">
                <a:latin typeface="Times New Roman" pitchFamily="18" charset="0"/>
              </a:rPr>
              <a:t>Assume by magic your friends give you the answer for these.</a:t>
            </a:r>
          </a:p>
          <a:p>
            <a:pPr lvl="2" eaLnBrk="1" hangingPunct="1">
              <a:spcBef>
                <a:spcPct val="0"/>
              </a:spcBef>
              <a:buFontTx/>
              <a:buChar char="•"/>
            </a:pPr>
            <a:r>
              <a:rPr lang="en-US" altLang="en-US" sz="2400">
                <a:latin typeface="Times New Roman" pitchFamily="18" charset="0"/>
              </a:rPr>
              <a:t>Don’t micro-manage them by tracing out what they and their friends friends do. </a:t>
            </a:r>
          </a:p>
          <a:p>
            <a:pPr eaLnBrk="1" hangingPunct="1">
              <a:spcBef>
                <a:spcPct val="0"/>
              </a:spcBef>
              <a:buFontTx/>
              <a:buChar char="•"/>
            </a:pPr>
            <a:r>
              <a:rPr lang="en-US" altLang="en-US" sz="2400">
                <a:latin typeface="Times New Roman" pitchFamily="18" charset="0"/>
              </a:rPr>
              <a:t>Use this help to solve your own instance.</a:t>
            </a:r>
          </a:p>
          <a:p>
            <a:pPr eaLnBrk="1" hangingPunct="1">
              <a:spcBef>
                <a:spcPct val="0"/>
              </a:spcBef>
              <a:buFontTx/>
              <a:buChar char="•"/>
            </a:pPr>
            <a:r>
              <a:rPr lang="en-US" altLang="en-US" sz="2400">
                <a:latin typeface="Times New Roman" pitchFamily="18" charset="0"/>
              </a:rPr>
              <a:t>Do </a:t>
            </a:r>
            <a:r>
              <a:rPr lang="en-US" altLang="en-US" sz="2400" b="1" u="sng">
                <a:latin typeface="Times New Roman" pitchFamily="18" charset="0"/>
              </a:rPr>
              <a:t>not</a:t>
            </a:r>
            <a:r>
              <a:rPr lang="en-US" altLang="en-US" sz="2400">
                <a:latin typeface="Times New Roman" pitchFamily="18" charset="0"/>
              </a:rPr>
              <a:t> worry about anything else.</a:t>
            </a:r>
          </a:p>
          <a:p>
            <a:pPr lvl="1" eaLnBrk="1" hangingPunct="1">
              <a:spcBef>
                <a:spcPct val="0"/>
              </a:spcBef>
            </a:pPr>
            <a:r>
              <a:rPr lang="en-US" altLang="en-US" sz="2400">
                <a:latin typeface="Times New Roman" pitchFamily="18" charset="0"/>
              </a:rPr>
              <a:t>Who your boss is…</a:t>
            </a:r>
          </a:p>
          <a:p>
            <a:pPr lvl="1" eaLnBrk="1" hangingPunct="1">
              <a:spcBef>
                <a:spcPct val="0"/>
              </a:spcBef>
            </a:pPr>
            <a:r>
              <a:rPr lang="en-US" altLang="en-US" sz="2400">
                <a:latin typeface="Times New Roman" pitchFamily="18" charset="0"/>
              </a:rPr>
              <a:t>How your friends solve their instance…</a:t>
            </a:r>
            <a:endParaRPr lang="en-CA" altLang="en-US" sz="2400">
              <a:latin typeface="Times New Roman" pitchFamily="18" charset="0"/>
            </a:endParaRPr>
          </a:p>
          <a:p>
            <a:pPr lvl="1" eaLnBrk="1" hangingPunct="1">
              <a:spcBef>
                <a:spcPct val="0"/>
              </a:spcBef>
            </a:pPr>
            <a:endParaRPr lang="en-US" altLang="en-US" sz="2400">
              <a:latin typeface="Times New Roman" pitchFamily="18" charset="0"/>
            </a:endParaRPr>
          </a:p>
          <a:p>
            <a:pPr eaLnBrk="1" hangingPunct="1">
              <a:spcBef>
                <a:spcPct val="0"/>
              </a:spcBef>
              <a:buFontTx/>
              <a:buChar char="•"/>
            </a:pPr>
            <a:endParaRPr lang="en-CA" altLang="en-US" sz="2400">
              <a:latin typeface="Times New Roman" pitchFamily="18" charset="0"/>
            </a:endParaRPr>
          </a:p>
        </p:txBody>
      </p:sp>
      <p:grpSp>
        <p:nvGrpSpPr>
          <p:cNvPr id="58372" name="Group 8"/>
          <p:cNvGrpSpPr>
            <a:grpSpLocks/>
          </p:cNvGrpSpPr>
          <p:nvPr/>
        </p:nvGrpSpPr>
        <p:grpSpPr bwMode="auto">
          <a:xfrm>
            <a:off x="990600" y="3733800"/>
            <a:ext cx="441325" cy="1066800"/>
            <a:chOff x="864" y="465"/>
            <a:chExt cx="1046" cy="2358"/>
          </a:xfrm>
        </p:grpSpPr>
        <p:grpSp>
          <p:nvGrpSpPr>
            <p:cNvPr id="58430" name="Group 9"/>
            <p:cNvGrpSpPr>
              <a:grpSpLocks/>
            </p:cNvGrpSpPr>
            <p:nvPr/>
          </p:nvGrpSpPr>
          <p:grpSpPr bwMode="auto">
            <a:xfrm>
              <a:off x="864" y="465"/>
              <a:ext cx="1008" cy="2319"/>
              <a:chOff x="587" y="528"/>
              <a:chExt cx="1008" cy="2319"/>
            </a:xfrm>
          </p:grpSpPr>
          <p:grpSp>
            <p:nvGrpSpPr>
              <p:cNvPr id="58433" name="Group 10"/>
              <p:cNvGrpSpPr>
                <a:grpSpLocks/>
              </p:cNvGrpSpPr>
              <p:nvPr/>
            </p:nvGrpSpPr>
            <p:grpSpPr bwMode="auto">
              <a:xfrm>
                <a:off x="587" y="528"/>
                <a:ext cx="1008" cy="2319"/>
                <a:chOff x="587" y="528"/>
                <a:chExt cx="1008" cy="2319"/>
              </a:xfrm>
            </p:grpSpPr>
            <p:grpSp>
              <p:nvGrpSpPr>
                <p:cNvPr id="58435" name="Group 11"/>
                <p:cNvGrpSpPr>
                  <a:grpSpLocks/>
                </p:cNvGrpSpPr>
                <p:nvPr/>
              </p:nvGrpSpPr>
              <p:grpSpPr bwMode="auto">
                <a:xfrm>
                  <a:off x="587" y="528"/>
                  <a:ext cx="1008" cy="2319"/>
                  <a:chOff x="1151" y="1104"/>
                  <a:chExt cx="686" cy="1741"/>
                </a:xfrm>
              </p:grpSpPr>
              <p:sp>
                <p:nvSpPr>
                  <p:cNvPr id="58442" name="Freeform 1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3" name="Freeform 1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4" name="Freeform 1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5" name="Freeform 1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6" name="Freeform 1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7" name="Freeform 1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8448" name="Group 18"/>
                  <p:cNvGrpSpPr>
                    <a:grpSpLocks/>
                  </p:cNvGrpSpPr>
                  <p:nvPr/>
                </p:nvGrpSpPr>
                <p:grpSpPr bwMode="auto">
                  <a:xfrm flipH="1">
                    <a:off x="1212" y="1104"/>
                    <a:ext cx="277" cy="235"/>
                    <a:chOff x="1590" y="1104"/>
                    <a:chExt cx="277" cy="235"/>
                  </a:xfrm>
                </p:grpSpPr>
                <p:sp>
                  <p:nvSpPr>
                    <p:cNvPr id="58449" name="Freeform 1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50" name="Freeform 2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51" name="Freeform 2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52" name="Freeform 2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58436" name="Group 23"/>
                <p:cNvGrpSpPr>
                  <a:grpSpLocks/>
                </p:cNvGrpSpPr>
                <p:nvPr/>
              </p:nvGrpSpPr>
              <p:grpSpPr bwMode="auto">
                <a:xfrm rot="4286940" flipH="1">
                  <a:off x="1038" y="766"/>
                  <a:ext cx="141" cy="50"/>
                  <a:chOff x="4032" y="2817"/>
                  <a:chExt cx="417" cy="635"/>
                </a:xfrm>
              </p:grpSpPr>
              <p:sp>
                <p:nvSpPr>
                  <p:cNvPr id="58440" name="Oval 2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41" name="Oval 2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grpSp>
            <p:grpSp>
              <p:nvGrpSpPr>
                <p:cNvPr id="58437" name="Group 26"/>
                <p:cNvGrpSpPr>
                  <a:grpSpLocks/>
                </p:cNvGrpSpPr>
                <p:nvPr/>
              </p:nvGrpSpPr>
              <p:grpSpPr bwMode="auto">
                <a:xfrm rot="4286940" flipH="1">
                  <a:off x="962" y="766"/>
                  <a:ext cx="141" cy="50"/>
                  <a:chOff x="4032" y="2817"/>
                  <a:chExt cx="417" cy="635"/>
                </a:xfrm>
              </p:grpSpPr>
              <p:sp>
                <p:nvSpPr>
                  <p:cNvPr id="58438" name="Oval 2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39" name="Oval 2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grpSp>
          </p:grpSp>
          <p:sp>
            <p:nvSpPr>
              <p:cNvPr id="58434" name="Oval 2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sp>
          <p:nvSpPr>
            <p:cNvPr id="58431" name="Freeform 3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2" name="Freeform 3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8373" name="Group 1"/>
          <p:cNvGrpSpPr>
            <a:grpSpLocks/>
          </p:cNvGrpSpPr>
          <p:nvPr/>
        </p:nvGrpSpPr>
        <p:grpSpPr bwMode="auto">
          <a:xfrm>
            <a:off x="381000" y="4495800"/>
            <a:ext cx="3117850" cy="1985963"/>
            <a:chOff x="381000" y="4495800"/>
            <a:chExt cx="3117371" cy="1986697"/>
          </a:xfrm>
        </p:grpSpPr>
        <p:sp>
          <p:nvSpPr>
            <p:cNvPr id="58376"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58377"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58378"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58379" name="Text Box 35"/>
            <p:cNvSpPr txBox="1">
              <a:spLocks noChangeArrowheads="1"/>
            </p:cNvSpPr>
            <p:nvPr/>
          </p:nvSpPr>
          <p:spPr bwMode="auto">
            <a:xfrm>
              <a:off x="762000" y="5651500"/>
              <a:ext cx="738188"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1">
                  <a:latin typeface="Times New Roman" pitchFamily="18" charset="0"/>
                </a:rPr>
                <a:t>X</a:t>
              </a:r>
              <a:r>
                <a:rPr lang="en-US" altLang="en-US" sz="1600">
                  <a:latin typeface="Times New Roman" pitchFamily="18" charset="0"/>
                </a:rPr>
                <a:t> = 3</a:t>
              </a:r>
            </a:p>
            <a:p>
              <a:pPr eaLnBrk="1" hangingPunct="1">
                <a:spcBef>
                  <a:spcPct val="0"/>
                </a:spcBef>
              </a:pPr>
              <a:r>
                <a:rPr lang="en-US" altLang="en-US" sz="1600" i="1">
                  <a:latin typeface="Times New Roman" pitchFamily="18" charset="0"/>
                </a:rPr>
                <a:t>Y </a:t>
              </a:r>
              <a:r>
                <a:rPr lang="en-US" altLang="en-US" sz="1600">
                  <a:latin typeface="Times New Roman" pitchFamily="18" charset="0"/>
                </a:rPr>
                <a:t>= 1</a:t>
              </a:r>
            </a:p>
            <a:p>
              <a:pPr eaLnBrk="1" hangingPunct="1">
                <a:spcBef>
                  <a:spcPct val="0"/>
                </a:spcBef>
              </a:pPr>
              <a:r>
                <a:rPr lang="en-US" altLang="en-US" sz="1600" i="1">
                  <a:latin typeface="Times New Roman" pitchFamily="18" charset="0"/>
                </a:rPr>
                <a:t>XY </a:t>
              </a:r>
              <a:r>
                <a:rPr lang="en-US" altLang="en-US" sz="1600">
                  <a:latin typeface="Times New Roman" pitchFamily="18" charset="0"/>
                </a:rPr>
                <a:t>= 3</a:t>
              </a:r>
            </a:p>
          </p:txBody>
        </p:sp>
        <p:sp>
          <p:nvSpPr>
            <p:cNvPr id="58380" name="Text Box 36"/>
            <p:cNvSpPr txBox="1">
              <a:spLocks noChangeArrowheads="1"/>
            </p:cNvSpPr>
            <p:nvPr/>
          </p:nvSpPr>
          <p:spPr bwMode="auto">
            <a:xfrm>
              <a:off x="1746250" y="5638800"/>
              <a:ext cx="738188"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1">
                  <a:latin typeface="Times New Roman" pitchFamily="18" charset="0"/>
                </a:rPr>
                <a:t>X</a:t>
              </a:r>
              <a:r>
                <a:rPr lang="en-US" altLang="en-US" sz="1600">
                  <a:latin typeface="Times New Roman" pitchFamily="18" charset="0"/>
                </a:rPr>
                <a:t> = 3</a:t>
              </a:r>
            </a:p>
            <a:p>
              <a:pPr eaLnBrk="1" hangingPunct="1">
                <a:spcBef>
                  <a:spcPct val="0"/>
                </a:spcBef>
              </a:pPr>
              <a:r>
                <a:rPr lang="en-US" altLang="en-US" sz="1600" i="1">
                  <a:latin typeface="Times New Roman" pitchFamily="18" charset="0"/>
                </a:rPr>
                <a:t>Y </a:t>
              </a:r>
              <a:r>
                <a:rPr lang="en-US" altLang="en-US" sz="1600">
                  <a:latin typeface="Times New Roman" pitchFamily="18" charset="0"/>
                </a:rPr>
                <a:t>= 2</a:t>
              </a:r>
            </a:p>
            <a:p>
              <a:pPr eaLnBrk="1" hangingPunct="1">
                <a:spcBef>
                  <a:spcPct val="0"/>
                </a:spcBef>
              </a:pPr>
              <a:r>
                <a:rPr lang="en-US" altLang="en-US" sz="1600" i="1">
                  <a:latin typeface="Times New Roman" pitchFamily="18" charset="0"/>
                </a:rPr>
                <a:t>XY </a:t>
              </a:r>
              <a:r>
                <a:rPr lang="en-US" altLang="en-US" sz="1600">
                  <a:latin typeface="Times New Roman" pitchFamily="18" charset="0"/>
                </a:rPr>
                <a:t>= 6</a:t>
              </a:r>
            </a:p>
          </p:txBody>
        </p:sp>
        <p:sp>
          <p:nvSpPr>
            <p:cNvPr id="58381" name="Text Box 37"/>
            <p:cNvSpPr txBox="1">
              <a:spLocks noChangeArrowheads="1"/>
            </p:cNvSpPr>
            <p:nvPr/>
          </p:nvSpPr>
          <p:spPr bwMode="auto">
            <a:xfrm>
              <a:off x="2635250" y="5651500"/>
              <a:ext cx="86312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1">
                  <a:latin typeface="Times New Roman" pitchFamily="18" charset="0"/>
                </a:rPr>
                <a:t>X</a:t>
              </a:r>
              <a:r>
                <a:rPr lang="en-US" altLang="en-US" sz="1600">
                  <a:latin typeface="Times New Roman" pitchFamily="18" charset="0"/>
                </a:rPr>
                <a:t> = 6</a:t>
              </a:r>
              <a:endParaRPr lang="en-US" altLang="en-US" sz="1600" b="1">
                <a:latin typeface="Times New Roman" pitchFamily="18" charset="0"/>
              </a:endParaRPr>
            </a:p>
            <a:p>
              <a:pPr eaLnBrk="1" hangingPunct="1">
                <a:spcBef>
                  <a:spcPct val="0"/>
                </a:spcBef>
              </a:pPr>
              <a:r>
                <a:rPr lang="en-US" altLang="en-US" sz="1600" b="1" i="1">
                  <a:latin typeface="Times New Roman" pitchFamily="18" charset="0"/>
                </a:rPr>
                <a:t>Y</a:t>
              </a:r>
              <a:r>
                <a:rPr lang="en-US" altLang="en-US" sz="1600" b="1">
                  <a:latin typeface="Times New Roman" pitchFamily="18" charset="0"/>
                </a:rPr>
                <a:t> = 3</a:t>
              </a:r>
            </a:p>
            <a:p>
              <a:pPr eaLnBrk="1" hangingPunct="1">
                <a:spcBef>
                  <a:spcPct val="0"/>
                </a:spcBef>
              </a:pPr>
              <a:r>
                <a:rPr lang="en-US" altLang="en-US" sz="1600" b="1" i="1">
                  <a:latin typeface="Times New Roman" pitchFamily="18" charset="0"/>
                </a:rPr>
                <a:t>XY </a:t>
              </a:r>
              <a:r>
                <a:rPr lang="en-US" altLang="en-US" sz="1600" b="1">
                  <a:latin typeface="Times New Roman" pitchFamily="18" charset="0"/>
                </a:rPr>
                <a:t>= 18</a:t>
              </a:r>
            </a:p>
          </p:txBody>
        </p:sp>
        <p:sp>
          <p:nvSpPr>
            <p:cNvPr id="58382"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3"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4"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8385" name="Group 41"/>
            <p:cNvGrpSpPr>
              <a:grpSpLocks/>
            </p:cNvGrpSpPr>
            <p:nvPr/>
          </p:nvGrpSpPr>
          <p:grpSpPr bwMode="auto">
            <a:xfrm flipH="1">
              <a:off x="381000" y="5181600"/>
              <a:ext cx="381000" cy="993775"/>
              <a:chOff x="2308" y="1513"/>
              <a:chExt cx="1162" cy="2570"/>
            </a:xfrm>
          </p:grpSpPr>
          <p:grpSp>
            <p:nvGrpSpPr>
              <p:cNvPr id="58416" name="Group 42"/>
              <p:cNvGrpSpPr>
                <a:grpSpLocks/>
              </p:cNvGrpSpPr>
              <p:nvPr/>
            </p:nvGrpSpPr>
            <p:grpSpPr bwMode="auto">
              <a:xfrm>
                <a:off x="2308" y="1740"/>
                <a:ext cx="957" cy="2343"/>
                <a:chOff x="2308" y="1740"/>
                <a:chExt cx="957" cy="2343"/>
              </a:xfrm>
            </p:grpSpPr>
            <p:sp>
              <p:nvSpPr>
                <p:cNvPr id="58424"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5"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6"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7"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8"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9"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8417"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8"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9"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20"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21"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22"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23"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grpSp>
          <p:nvGrpSpPr>
            <p:cNvPr id="58386" name="Group 56"/>
            <p:cNvGrpSpPr>
              <a:grpSpLocks/>
            </p:cNvGrpSpPr>
            <p:nvPr/>
          </p:nvGrpSpPr>
          <p:grpSpPr bwMode="auto">
            <a:xfrm flipH="1">
              <a:off x="1371600" y="5181600"/>
              <a:ext cx="381000" cy="993775"/>
              <a:chOff x="2308" y="1513"/>
              <a:chExt cx="1162" cy="2570"/>
            </a:xfrm>
          </p:grpSpPr>
          <p:grpSp>
            <p:nvGrpSpPr>
              <p:cNvPr id="58402" name="Group 57"/>
              <p:cNvGrpSpPr>
                <a:grpSpLocks/>
              </p:cNvGrpSpPr>
              <p:nvPr/>
            </p:nvGrpSpPr>
            <p:grpSpPr bwMode="auto">
              <a:xfrm>
                <a:off x="2308" y="1740"/>
                <a:ext cx="957" cy="2343"/>
                <a:chOff x="2308" y="1740"/>
                <a:chExt cx="957" cy="2343"/>
              </a:xfrm>
            </p:grpSpPr>
            <p:sp>
              <p:nvSpPr>
                <p:cNvPr id="58410"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1"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2"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3"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4"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5"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8403"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4"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5"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06"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07"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08"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09"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grpSp>
          <p:nvGrpSpPr>
            <p:cNvPr id="58387" name="Group 71"/>
            <p:cNvGrpSpPr>
              <a:grpSpLocks/>
            </p:cNvGrpSpPr>
            <p:nvPr/>
          </p:nvGrpSpPr>
          <p:grpSpPr bwMode="auto">
            <a:xfrm flipH="1">
              <a:off x="2362200" y="5181600"/>
              <a:ext cx="381000" cy="993775"/>
              <a:chOff x="2308" y="1513"/>
              <a:chExt cx="1162" cy="2570"/>
            </a:xfrm>
          </p:grpSpPr>
          <p:grpSp>
            <p:nvGrpSpPr>
              <p:cNvPr id="58388" name="Group 72"/>
              <p:cNvGrpSpPr>
                <a:grpSpLocks/>
              </p:cNvGrpSpPr>
              <p:nvPr/>
            </p:nvGrpSpPr>
            <p:grpSpPr bwMode="auto">
              <a:xfrm>
                <a:off x="2308" y="1740"/>
                <a:ext cx="957" cy="2343"/>
                <a:chOff x="2308" y="1740"/>
                <a:chExt cx="957" cy="2343"/>
              </a:xfrm>
            </p:grpSpPr>
            <p:sp>
              <p:nvSpPr>
                <p:cNvPr id="58396"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7"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8"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9"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0"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1"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8389"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0"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1"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392"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393"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394"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395"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grpSp>
      <p:sp>
        <p:nvSpPr>
          <p:cNvPr id="58374" name="Text Box 86"/>
          <p:cNvSpPr txBox="1">
            <a:spLocks noChangeArrowheads="1"/>
          </p:cNvSpPr>
          <p:nvPr/>
        </p:nvSpPr>
        <p:spPr bwMode="auto">
          <a:xfrm>
            <a:off x="0" y="457200"/>
            <a:ext cx="3886200" cy="190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1400">
                <a:latin typeface="Times New Roman" pitchFamily="18" charset="0"/>
              </a:rPr>
              <a:t>MULT(</a:t>
            </a:r>
            <a:r>
              <a:rPr lang="en-US" altLang="en-US" sz="1400" i="1">
                <a:latin typeface="Times New Roman" pitchFamily="18" charset="0"/>
              </a:rPr>
              <a:t>X</a:t>
            </a:r>
            <a:r>
              <a:rPr lang="en-US" altLang="en-US" sz="1400">
                <a:latin typeface="Times New Roman" pitchFamily="18" charset="0"/>
              </a:rPr>
              <a:t>,</a:t>
            </a:r>
            <a:r>
              <a:rPr lang="en-US" altLang="en-US" sz="1400" i="1">
                <a:latin typeface="Times New Roman" pitchFamily="18" charset="0"/>
              </a:rPr>
              <a:t>Y</a:t>
            </a:r>
            <a:r>
              <a:rPr lang="en-US" altLang="en-US" sz="1400">
                <a:latin typeface="Times New Roman" pitchFamily="18" charset="0"/>
              </a:rPr>
              <a:t>):</a:t>
            </a:r>
          </a:p>
          <a:p>
            <a:pPr>
              <a:spcBef>
                <a:spcPct val="50000"/>
              </a:spcBef>
            </a:pPr>
            <a:r>
              <a:rPr lang="en-US" altLang="en-US" sz="1400">
                <a:latin typeface="Times New Roman" pitchFamily="18" charset="0"/>
              </a:rPr>
              <a:t> If |</a:t>
            </a:r>
            <a:r>
              <a:rPr lang="en-US" altLang="en-US" sz="1400" i="1">
                <a:latin typeface="Times New Roman" pitchFamily="18" charset="0"/>
              </a:rPr>
              <a:t>X</a:t>
            </a:r>
            <a:r>
              <a:rPr lang="en-US" altLang="en-US" sz="1400">
                <a:latin typeface="Times New Roman" pitchFamily="18" charset="0"/>
              </a:rPr>
              <a:t>| = |</a:t>
            </a:r>
            <a:r>
              <a:rPr lang="en-US" altLang="en-US" sz="1400" i="1">
                <a:latin typeface="Times New Roman" pitchFamily="18" charset="0"/>
              </a:rPr>
              <a:t>Y</a:t>
            </a:r>
            <a:r>
              <a:rPr lang="en-US" altLang="en-US" sz="1400">
                <a:latin typeface="Times New Roman" pitchFamily="18" charset="0"/>
              </a:rPr>
              <a:t>| = 1 then RETURN </a:t>
            </a:r>
            <a:r>
              <a:rPr lang="en-US" altLang="en-US" sz="1400" i="1">
                <a:latin typeface="Times New Roman" pitchFamily="18" charset="0"/>
              </a:rPr>
              <a:t>XY</a:t>
            </a:r>
          </a:p>
          <a:p>
            <a:pPr>
              <a:spcBef>
                <a:spcPct val="50000"/>
              </a:spcBef>
            </a:pPr>
            <a:r>
              <a:rPr lang="en-US" altLang="en-US" sz="1400">
                <a:latin typeface="Times New Roman" pitchFamily="18" charset="0"/>
              </a:rPr>
              <a:t> Break </a:t>
            </a:r>
            <a:r>
              <a:rPr lang="en-US" altLang="en-US" sz="1400" i="1">
                <a:latin typeface="Times New Roman" pitchFamily="18" charset="0"/>
              </a:rPr>
              <a:t>X</a:t>
            </a:r>
            <a:r>
              <a:rPr lang="en-US" altLang="en-US" sz="1400">
                <a:latin typeface="Times New Roman" pitchFamily="18" charset="0"/>
              </a:rPr>
              <a:t> into </a:t>
            </a:r>
            <a:r>
              <a:rPr lang="en-US" altLang="en-US" sz="1400" i="1">
                <a:latin typeface="Times New Roman" pitchFamily="18" charset="0"/>
              </a:rPr>
              <a:t>a</a:t>
            </a:r>
            <a:r>
              <a:rPr lang="en-US" altLang="en-US" sz="1400">
                <a:latin typeface="Times New Roman" pitchFamily="18" charset="0"/>
              </a:rPr>
              <a:t>,</a:t>
            </a:r>
            <a:r>
              <a:rPr lang="en-US" altLang="en-US" sz="1400" i="1">
                <a:latin typeface="Times New Roman" pitchFamily="18" charset="0"/>
              </a:rPr>
              <a:t>b</a:t>
            </a:r>
            <a:r>
              <a:rPr lang="en-US" altLang="en-US" sz="1400">
                <a:latin typeface="Times New Roman" pitchFamily="18" charset="0"/>
              </a:rPr>
              <a:t> and </a:t>
            </a:r>
            <a:r>
              <a:rPr lang="en-US" altLang="en-US" sz="1400" i="1">
                <a:latin typeface="Times New Roman" pitchFamily="18" charset="0"/>
              </a:rPr>
              <a:t>Y</a:t>
            </a:r>
            <a:r>
              <a:rPr lang="en-US" altLang="en-US" sz="1400">
                <a:latin typeface="Times New Roman" pitchFamily="18" charset="0"/>
              </a:rPr>
              <a:t> into </a:t>
            </a:r>
            <a:r>
              <a:rPr lang="en-US" altLang="en-US" sz="1400" i="1">
                <a:latin typeface="Times New Roman" pitchFamily="18" charset="0"/>
              </a:rPr>
              <a:t>c</a:t>
            </a:r>
            <a:r>
              <a:rPr lang="en-US" altLang="en-US" sz="1400">
                <a:latin typeface="Times New Roman" pitchFamily="18" charset="0"/>
              </a:rPr>
              <a:t>,</a:t>
            </a:r>
            <a:r>
              <a:rPr lang="en-US" altLang="en-US" sz="1400" i="1">
                <a:latin typeface="Times New Roman" pitchFamily="18" charset="0"/>
              </a:rPr>
              <a:t>d</a:t>
            </a:r>
          </a:p>
          <a:p>
            <a:pPr>
              <a:spcBef>
                <a:spcPct val="50000"/>
              </a:spcBef>
            </a:pPr>
            <a:r>
              <a:rPr lang="en-US" altLang="en-US" sz="1400" i="1">
                <a:latin typeface="Times New Roman" pitchFamily="18" charset="0"/>
              </a:rPr>
              <a:t> e</a:t>
            </a:r>
            <a:r>
              <a:rPr lang="en-US" altLang="en-US" sz="1400">
                <a:latin typeface="Times New Roman" pitchFamily="18" charset="0"/>
              </a:rPr>
              <a:t> = MULT(</a:t>
            </a:r>
            <a:r>
              <a:rPr lang="en-US" altLang="en-US" sz="1400" i="1">
                <a:latin typeface="Times New Roman" pitchFamily="18" charset="0"/>
              </a:rPr>
              <a:t>a</a:t>
            </a:r>
            <a:r>
              <a:rPr lang="en-US" altLang="en-US" sz="1400">
                <a:latin typeface="Times New Roman" pitchFamily="18" charset="0"/>
              </a:rPr>
              <a:t>,</a:t>
            </a:r>
            <a:r>
              <a:rPr lang="en-US" altLang="en-US" sz="1400" i="1">
                <a:latin typeface="Times New Roman" pitchFamily="18" charset="0"/>
              </a:rPr>
              <a:t>c</a:t>
            </a:r>
            <a:r>
              <a:rPr lang="en-US" altLang="en-US" sz="1400">
                <a:latin typeface="Times New Roman" pitchFamily="18" charset="0"/>
              </a:rPr>
              <a:t>) and </a:t>
            </a:r>
            <a:r>
              <a:rPr lang="en-US" altLang="en-US" sz="1400" i="1">
                <a:latin typeface="Times New Roman" pitchFamily="18" charset="0"/>
              </a:rPr>
              <a:t>f</a:t>
            </a:r>
            <a:r>
              <a:rPr lang="en-US" altLang="en-US" sz="1400">
                <a:latin typeface="Times New Roman" pitchFamily="18" charset="0"/>
              </a:rPr>
              <a:t> =MULT(</a:t>
            </a:r>
            <a:r>
              <a:rPr lang="en-US" altLang="en-US" sz="1400" i="1">
                <a:latin typeface="Times New Roman" pitchFamily="18" charset="0"/>
              </a:rPr>
              <a:t>b</a:t>
            </a:r>
            <a:r>
              <a:rPr lang="en-US" altLang="en-US" sz="1400">
                <a:latin typeface="Times New Roman" pitchFamily="18" charset="0"/>
              </a:rPr>
              <a:t>,</a:t>
            </a:r>
            <a:r>
              <a:rPr lang="en-US" altLang="en-US" sz="1400" i="1">
                <a:latin typeface="Times New Roman" pitchFamily="18" charset="0"/>
              </a:rPr>
              <a:t>d</a:t>
            </a:r>
            <a:r>
              <a:rPr lang="en-US" altLang="en-US" sz="1400">
                <a:latin typeface="Times New Roman" pitchFamily="18" charset="0"/>
              </a:rPr>
              <a:t>)</a:t>
            </a:r>
          </a:p>
          <a:p>
            <a:pPr>
              <a:spcBef>
                <a:spcPct val="50000"/>
              </a:spcBef>
            </a:pPr>
            <a:r>
              <a:rPr lang="en-US" altLang="en-US" sz="1400">
                <a:latin typeface="Times New Roman" pitchFamily="18" charset="0"/>
              </a:rPr>
              <a:t> RETURN  </a:t>
            </a:r>
          </a:p>
          <a:p>
            <a:pPr>
              <a:spcBef>
                <a:spcPct val="50000"/>
              </a:spcBef>
            </a:pPr>
            <a:r>
              <a:rPr lang="en-US" altLang="en-US" sz="1400">
                <a:latin typeface="Times New Roman" pitchFamily="18" charset="0"/>
              </a:rPr>
              <a:t> </a:t>
            </a:r>
            <a:r>
              <a:rPr lang="en-US" altLang="en-US" sz="1400" i="1">
                <a:latin typeface="Times New Roman" pitchFamily="18" charset="0"/>
              </a:rPr>
              <a:t>e</a:t>
            </a:r>
            <a:r>
              <a:rPr lang="en-US" altLang="en-US" sz="1400">
                <a:latin typeface="Times New Roman" pitchFamily="18" charset="0"/>
              </a:rPr>
              <a:t> 10</a:t>
            </a:r>
            <a:r>
              <a:rPr lang="en-US" altLang="en-US" sz="1400" i="1" baseline="30000">
                <a:latin typeface="Times New Roman" pitchFamily="18" charset="0"/>
              </a:rPr>
              <a:t>n</a:t>
            </a:r>
            <a:r>
              <a:rPr lang="en-US" altLang="en-US" sz="1400">
                <a:latin typeface="Times New Roman" pitchFamily="18" charset="0"/>
              </a:rPr>
              <a:t> + (MULT(</a:t>
            </a:r>
            <a:r>
              <a:rPr lang="en-US" altLang="en-US" sz="1400" i="1">
                <a:latin typeface="Times New Roman" pitchFamily="18" charset="0"/>
              </a:rPr>
              <a:t>a</a:t>
            </a:r>
            <a:r>
              <a:rPr lang="en-US" altLang="en-US" sz="1400">
                <a:latin typeface="Times New Roman" pitchFamily="18" charset="0"/>
              </a:rPr>
              <a:t>+</a:t>
            </a:r>
            <a:r>
              <a:rPr lang="en-US" altLang="en-US" sz="1400" i="1">
                <a:latin typeface="Times New Roman" pitchFamily="18" charset="0"/>
              </a:rPr>
              <a:t>b</a:t>
            </a:r>
            <a:r>
              <a:rPr lang="en-US" altLang="en-US" sz="1400">
                <a:latin typeface="Times New Roman" pitchFamily="18" charset="0"/>
              </a:rPr>
              <a:t>, </a:t>
            </a:r>
            <a:r>
              <a:rPr lang="en-US" altLang="en-US" sz="1400" i="1">
                <a:latin typeface="Times New Roman" pitchFamily="18" charset="0"/>
              </a:rPr>
              <a:t>c</a:t>
            </a:r>
            <a:r>
              <a:rPr lang="en-US" altLang="en-US" sz="1400">
                <a:latin typeface="Times New Roman" pitchFamily="18" charset="0"/>
              </a:rPr>
              <a:t>+</a:t>
            </a:r>
            <a:r>
              <a:rPr lang="en-US" altLang="en-US" sz="1400" i="1">
                <a:latin typeface="Times New Roman" pitchFamily="18" charset="0"/>
              </a:rPr>
              <a:t>d</a:t>
            </a:r>
            <a:r>
              <a:rPr lang="en-US" altLang="en-US" sz="1400">
                <a:latin typeface="Times New Roman" pitchFamily="18" charset="0"/>
              </a:rPr>
              <a:t>) – </a:t>
            </a:r>
            <a:r>
              <a:rPr lang="en-US" altLang="en-US" sz="1400" i="1">
                <a:latin typeface="Times New Roman" pitchFamily="18" charset="0"/>
              </a:rPr>
              <a:t>e</a:t>
            </a:r>
            <a:r>
              <a:rPr lang="en-US" altLang="en-US" sz="1400">
                <a:latin typeface="Times New Roman" pitchFamily="18" charset="0"/>
              </a:rPr>
              <a:t> - </a:t>
            </a:r>
            <a:r>
              <a:rPr lang="en-US" altLang="en-US" sz="1400" i="1">
                <a:latin typeface="Times New Roman" pitchFamily="18" charset="0"/>
              </a:rPr>
              <a:t>f</a:t>
            </a:r>
            <a:r>
              <a:rPr lang="en-US" altLang="en-US" sz="1400">
                <a:latin typeface="Times New Roman" pitchFamily="18" charset="0"/>
              </a:rPr>
              <a:t>) 10</a:t>
            </a:r>
            <a:r>
              <a:rPr lang="en-US" altLang="en-US" sz="1400" i="1" baseline="30000">
                <a:latin typeface="Times New Roman" pitchFamily="18" charset="0"/>
              </a:rPr>
              <a:t>n</a:t>
            </a:r>
            <a:r>
              <a:rPr lang="en-US" altLang="en-US" sz="1400" baseline="30000">
                <a:latin typeface="Times New Roman" pitchFamily="18" charset="0"/>
              </a:rPr>
              <a:t>/2</a:t>
            </a:r>
            <a:r>
              <a:rPr lang="en-US" altLang="en-US" sz="1400">
                <a:latin typeface="Times New Roman" pitchFamily="18" charset="0"/>
              </a:rPr>
              <a:t> + </a:t>
            </a:r>
            <a:r>
              <a:rPr lang="en-US" altLang="en-US" sz="1400" i="1">
                <a:latin typeface="Times New Roman" pitchFamily="18" charset="0"/>
              </a:rPr>
              <a:t>f</a:t>
            </a:r>
          </a:p>
        </p:txBody>
      </p:sp>
      <p:sp>
        <p:nvSpPr>
          <p:cNvPr id="8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8484">
                                            <p:txEl>
                                              <p:pRg st="0" end="0"/>
                                            </p:txEl>
                                          </p:spTgt>
                                        </p:tgtEl>
                                        <p:attrNameLst>
                                          <p:attrName>style.visibility</p:attrName>
                                        </p:attrNameLst>
                                      </p:cBhvr>
                                      <p:to>
                                        <p:strVal val="visible"/>
                                      </p:to>
                                    </p:set>
                                    <p:anim calcmode="lin" valueType="num">
                                      <p:cBhvr additive="base">
                                        <p:cTn id="7" dur="500" fill="hold"/>
                                        <p:tgtEl>
                                          <p:spTgt spid="1484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848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8484">
                                            <p:txEl>
                                              <p:pRg st="1" end="1"/>
                                            </p:txEl>
                                          </p:spTgt>
                                        </p:tgtEl>
                                        <p:attrNameLst>
                                          <p:attrName>style.visibility</p:attrName>
                                        </p:attrNameLst>
                                      </p:cBhvr>
                                      <p:to>
                                        <p:strVal val="visible"/>
                                      </p:to>
                                    </p:set>
                                    <p:anim calcmode="lin" valueType="num">
                                      <p:cBhvr additive="base">
                                        <p:cTn id="11" dur="500" fill="hold"/>
                                        <p:tgtEl>
                                          <p:spTgt spid="14848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848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8484">
                                            <p:txEl>
                                              <p:pRg st="2" end="2"/>
                                            </p:txEl>
                                          </p:spTgt>
                                        </p:tgtEl>
                                        <p:attrNameLst>
                                          <p:attrName>style.visibility</p:attrName>
                                        </p:attrNameLst>
                                      </p:cBhvr>
                                      <p:to>
                                        <p:strVal val="visible"/>
                                      </p:to>
                                    </p:set>
                                    <p:anim calcmode="lin" valueType="num">
                                      <p:cBhvr additive="base">
                                        <p:cTn id="15" dur="500" fill="hold"/>
                                        <p:tgtEl>
                                          <p:spTgt spid="14848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4848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48484">
                                            <p:txEl>
                                              <p:pRg st="3" end="3"/>
                                            </p:txEl>
                                          </p:spTgt>
                                        </p:tgtEl>
                                        <p:attrNameLst>
                                          <p:attrName>style.visibility</p:attrName>
                                        </p:attrNameLst>
                                      </p:cBhvr>
                                      <p:to>
                                        <p:strVal val="visible"/>
                                      </p:to>
                                    </p:set>
                                    <p:anim calcmode="lin" valueType="num">
                                      <p:cBhvr additive="base">
                                        <p:cTn id="19" dur="500" fill="hold"/>
                                        <p:tgtEl>
                                          <p:spTgt spid="14848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48484">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48484">
                                            <p:txEl>
                                              <p:pRg st="4" end="4"/>
                                            </p:txEl>
                                          </p:spTgt>
                                        </p:tgtEl>
                                        <p:attrNameLst>
                                          <p:attrName>style.visibility</p:attrName>
                                        </p:attrNameLst>
                                      </p:cBhvr>
                                      <p:to>
                                        <p:strVal val="visible"/>
                                      </p:to>
                                    </p:set>
                                    <p:anim calcmode="lin" valueType="num">
                                      <p:cBhvr additive="base">
                                        <p:cTn id="23" dur="500" fill="hold"/>
                                        <p:tgtEl>
                                          <p:spTgt spid="148484">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8484">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48484">
                                            <p:txEl>
                                              <p:pRg st="5" end="5"/>
                                            </p:txEl>
                                          </p:spTgt>
                                        </p:tgtEl>
                                        <p:attrNameLst>
                                          <p:attrName>style.visibility</p:attrName>
                                        </p:attrNameLst>
                                      </p:cBhvr>
                                      <p:to>
                                        <p:strVal val="visible"/>
                                      </p:to>
                                    </p:set>
                                    <p:anim calcmode="lin" valueType="num">
                                      <p:cBhvr additive="base">
                                        <p:cTn id="27" dur="500" fill="hold"/>
                                        <p:tgtEl>
                                          <p:spTgt spid="148484">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48484">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48484">
                                            <p:txEl>
                                              <p:pRg st="6" end="6"/>
                                            </p:txEl>
                                          </p:spTgt>
                                        </p:tgtEl>
                                        <p:attrNameLst>
                                          <p:attrName>style.visibility</p:attrName>
                                        </p:attrNameLst>
                                      </p:cBhvr>
                                      <p:to>
                                        <p:strVal val="visible"/>
                                      </p:to>
                                    </p:set>
                                    <p:anim calcmode="lin" valueType="num">
                                      <p:cBhvr additive="base">
                                        <p:cTn id="31" dur="500" fill="hold"/>
                                        <p:tgtEl>
                                          <p:spTgt spid="148484">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48484">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48484">
                                            <p:txEl>
                                              <p:pRg st="7" end="7"/>
                                            </p:txEl>
                                          </p:spTgt>
                                        </p:tgtEl>
                                        <p:attrNameLst>
                                          <p:attrName>style.visibility</p:attrName>
                                        </p:attrNameLst>
                                      </p:cBhvr>
                                      <p:to>
                                        <p:strVal val="visible"/>
                                      </p:to>
                                    </p:set>
                                    <p:anim calcmode="lin" valueType="num">
                                      <p:cBhvr additive="base">
                                        <p:cTn id="35" dur="500" fill="hold"/>
                                        <p:tgtEl>
                                          <p:spTgt spid="148484">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8484">
                                            <p:txEl>
                                              <p:pRg st="7" end="7"/>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48484">
                                            <p:txEl>
                                              <p:pRg st="8" end="8"/>
                                            </p:txEl>
                                          </p:spTgt>
                                        </p:tgtEl>
                                        <p:attrNameLst>
                                          <p:attrName>style.visibility</p:attrName>
                                        </p:attrNameLst>
                                      </p:cBhvr>
                                      <p:to>
                                        <p:strVal val="visible"/>
                                      </p:to>
                                    </p:set>
                                    <p:anim calcmode="lin" valueType="num">
                                      <p:cBhvr additive="base">
                                        <p:cTn id="39" dur="500" fill="hold"/>
                                        <p:tgtEl>
                                          <p:spTgt spid="148484">
                                            <p:txEl>
                                              <p:pRg st="8" end="8"/>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48484">
                                            <p:txEl>
                                              <p:pRg st="8" end="8"/>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48484">
                                            <p:txEl>
                                              <p:pRg st="9" end="9"/>
                                            </p:txEl>
                                          </p:spTgt>
                                        </p:tgtEl>
                                        <p:attrNameLst>
                                          <p:attrName>style.visibility</p:attrName>
                                        </p:attrNameLst>
                                      </p:cBhvr>
                                      <p:to>
                                        <p:strVal val="visible"/>
                                      </p:to>
                                    </p:set>
                                    <p:anim calcmode="lin" valueType="num">
                                      <p:cBhvr additive="base">
                                        <p:cTn id="43" dur="500" fill="hold"/>
                                        <p:tgtEl>
                                          <p:spTgt spid="148484">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48484">
                                            <p:txEl>
                                              <p:pRg st="9" end="9"/>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48484">
                                            <p:txEl>
                                              <p:pRg st="10" end="10"/>
                                            </p:txEl>
                                          </p:spTgt>
                                        </p:tgtEl>
                                        <p:attrNameLst>
                                          <p:attrName>style.visibility</p:attrName>
                                        </p:attrNameLst>
                                      </p:cBhvr>
                                      <p:to>
                                        <p:strVal val="visible"/>
                                      </p:to>
                                    </p:set>
                                    <p:anim calcmode="lin" valueType="num">
                                      <p:cBhvr additive="base">
                                        <p:cTn id="47" dur="500" fill="hold"/>
                                        <p:tgtEl>
                                          <p:spTgt spid="148484">
                                            <p:txEl>
                                              <p:pRg st="10" end="1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48484">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sp>
        <p:nvSpPr>
          <p:cNvPr id="22" name="Rectangle 21"/>
          <p:cNvSpPr/>
          <p:nvPr/>
        </p:nvSpPr>
        <p:spPr>
          <a:xfrm>
            <a:off x="457200" y="2627313"/>
            <a:ext cx="8686800" cy="3786187"/>
          </a:xfrm>
          <a:prstGeom prst="rect">
            <a:avLst/>
          </a:prstGeom>
        </p:spPr>
        <p:txBody>
          <a:bodyPr>
            <a:spAutoFit/>
          </a:bodyPr>
          <a:lstStyle/>
          <a:p>
            <a:pPr>
              <a:defRPr/>
            </a:pPr>
            <a:r>
              <a:rPr lang="en-US" altLang="en-US" sz="2400" dirty="0"/>
              <a:t>Parse(</a:t>
            </a:r>
            <a:r>
              <a:rPr lang="el-GR" altLang="en-US" sz="2400" kern="0" dirty="0"/>
              <a:t>α</a:t>
            </a:r>
            <a:r>
              <a:rPr lang="en-US" altLang="en-US" sz="2400" dirty="0"/>
              <a:t>)</a:t>
            </a:r>
          </a:p>
          <a:p>
            <a:pPr lvl="1">
              <a:defRPr/>
            </a:pPr>
            <a:r>
              <a:rPr lang="en-US" altLang="en-US" sz="2400" dirty="0"/>
              <a:t>Precondition:  </a:t>
            </a:r>
            <a:r>
              <a:rPr lang="el-GR" altLang="en-US" sz="2400" kern="0" dirty="0"/>
              <a:t>α</a:t>
            </a:r>
            <a:r>
              <a:rPr lang="en-CA" altLang="en-US" sz="2400" kern="0" dirty="0">
                <a:sym typeface="Symbol"/>
              </a:rPr>
              <a:t>L </a:t>
            </a:r>
            <a:endParaRPr lang="en-US" altLang="en-US" sz="2400" dirty="0"/>
          </a:p>
          <a:p>
            <a:pPr lvl="1">
              <a:defRPr/>
            </a:pPr>
            <a:r>
              <a:rPr lang="en-US" altLang="en-US" sz="2400" dirty="0" err="1"/>
              <a:t>Postcondition</a:t>
            </a:r>
            <a:r>
              <a:rPr lang="en-US" altLang="en-US" sz="2400" dirty="0"/>
              <a:t>: a parse tree for </a:t>
            </a:r>
            <a:r>
              <a:rPr lang="el-GR" altLang="en-US" sz="2400" kern="0" dirty="0"/>
              <a:t>α</a:t>
            </a:r>
            <a:endParaRPr lang="en-CA" altLang="en-US" sz="2400" kern="0" dirty="0"/>
          </a:p>
          <a:p>
            <a:pPr lvl="1">
              <a:defRPr/>
            </a:pPr>
            <a:endParaRPr lang="en-US" altLang="en-US" sz="2400" dirty="0"/>
          </a:p>
          <a:p>
            <a:pPr lvl="1">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’b )   </a:t>
            </a:r>
          </a:p>
          <a:p>
            <a:pPr lvl="2">
              <a:defRPr/>
            </a:pPr>
            <a:endParaRPr lang="en-CA" altLang="en-US" sz="2400" kern="0" dirty="0"/>
          </a:p>
          <a:p>
            <a:pPr lvl="2">
              <a:defRPr/>
            </a:pPr>
            <a:r>
              <a:rPr lang="en-CA" altLang="en-US" sz="2400" kern="0" dirty="0"/>
              <a:t>   = Parse(</a:t>
            </a:r>
            <a:r>
              <a:rPr lang="el-GR" altLang="en-US" sz="2400" kern="0" dirty="0"/>
              <a:t>α</a:t>
            </a:r>
            <a:r>
              <a:rPr lang="en-CA" altLang="en-US" sz="2400" kern="0" dirty="0"/>
              <a:t>’)</a:t>
            </a:r>
          </a:p>
          <a:p>
            <a:pPr lvl="2">
              <a:defRPr/>
            </a:pPr>
            <a:endParaRPr lang="en-CA" altLang="en-US" sz="2400" kern="0" dirty="0"/>
          </a:p>
          <a:p>
            <a:pPr lvl="2">
              <a:defRPr/>
            </a:pPr>
            <a:endParaRPr lang="en-CA" altLang="en-US" sz="2400" kern="0" dirty="0"/>
          </a:p>
          <a:p>
            <a:pPr lvl="2">
              <a:defRPr/>
            </a:pPr>
            <a:r>
              <a:rPr lang="en-CA" altLang="en-US" sz="2400" kern="0" dirty="0"/>
              <a:t>return(               )</a:t>
            </a:r>
          </a:p>
        </p:txBody>
      </p:sp>
      <p:grpSp>
        <p:nvGrpSpPr>
          <p:cNvPr id="4" name="Group 3"/>
          <p:cNvGrpSpPr>
            <a:grpSpLocks/>
          </p:cNvGrpSpPr>
          <p:nvPr/>
        </p:nvGrpSpPr>
        <p:grpSpPr bwMode="auto">
          <a:xfrm>
            <a:off x="5132388" y="3076575"/>
            <a:ext cx="430212" cy="949325"/>
            <a:chOff x="6347650" y="2341204"/>
            <a:chExt cx="586550" cy="1397061"/>
          </a:xfrm>
        </p:grpSpPr>
        <p:grpSp>
          <p:nvGrpSpPr>
            <p:cNvPr id="59414" name="Group 92"/>
            <p:cNvGrpSpPr>
              <a:grpSpLocks/>
            </p:cNvGrpSpPr>
            <p:nvPr/>
          </p:nvGrpSpPr>
          <p:grpSpPr bwMode="auto">
            <a:xfrm>
              <a:off x="6434137" y="2876698"/>
              <a:ext cx="500063" cy="552302"/>
              <a:chOff x="3590109" y="1993800"/>
              <a:chExt cx="2016036" cy="1740000"/>
            </a:xfrm>
          </p:grpSpPr>
          <p:sp>
            <p:nvSpPr>
              <p:cNvPr id="24" name="Freeform 23"/>
              <p:cNvSpPr/>
              <p:nvPr/>
            </p:nvSpPr>
            <p:spPr bwMode="auto">
              <a:xfrm>
                <a:off x="4602670" y="1992228"/>
                <a:ext cx="0" cy="21344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Isosceles Triangle 25"/>
              <p:cNvSpPr/>
              <p:nvPr/>
            </p:nvSpPr>
            <p:spPr bwMode="auto">
              <a:xfrm>
                <a:off x="3590466" y="2213033"/>
                <a:ext cx="2015679" cy="1523549"/>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ectangle 27"/>
            <p:cNvSpPr/>
            <p:nvPr/>
          </p:nvSpPr>
          <p:spPr>
            <a:xfrm>
              <a:off x="6486171" y="2341204"/>
              <a:ext cx="354961" cy="462572"/>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29" name="Rectangle 28"/>
            <p:cNvSpPr/>
            <p:nvPr/>
          </p:nvSpPr>
          <p:spPr>
            <a:xfrm>
              <a:off x="6347650" y="3275693"/>
              <a:ext cx="499974" cy="462572"/>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51" name="Group 50"/>
          <p:cNvGrpSpPr>
            <a:grpSpLocks/>
          </p:cNvGrpSpPr>
          <p:nvPr/>
        </p:nvGrpSpPr>
        <p:grpSpPr bwMode="auto">
          <a:xfrm>
            <a:off x="1184275" y="4511675"/>
            <a:ext cx="601663" cy="1096963"/>
            <a:chOff x="6347650" y="2341204"/>
            <a:chExt cx="823678" cy="1615077"/>
          </a:xfrm>
        </p:grpSpPr>
        <p:grpSp>
          <p:nvGrpSpPr>
            <p:cNvPr id="59409" name="Group 92"/>
            <p:cNvGrpSpPr>
              <a:grpSpLocks/>
            </p:cNvGrpSpPr>
            <p:nvPr/>
          </p:nvGrpSpPr>
          <p:grpSpPr bwMode="auto">
            <a:xfrm>
              <a:off x="6434137" y="2876698"/>
              <a:ext cx="500063" cy="552302"/>
              <a:chOff x="3590109" y="1993800"/>
              <a:chExt cx="2016036" cy="1740000"/>
            </a:xfrm>
          </p:grpSpPr>
          <p:sp>
            <p:nvSpPr>
              <p:cNvPr id="55" name="Freeform 54"/>
              <p:cNvSpPr/>
              <p:nvPr/>
            </p:nvSpPr>
            <p:spPr bwMode="auto">
              <a:xfrm>
                <a:off x="4599507"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Isosceles Triangle 55"/>
              <p:cNvSpPr/>
              <p:nvPr/>
            </p:nvSpPr>
            <p:spPr bwMode="auto">
              <a:xfrm>
                <a:off x="3591903" y="2213918"/>
                <a:ext cx="2015203"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52"/>
            <p:cNvSpPr/>
            <p:nvPr/>
          </p:nvSpPr>
          <p:spPr>
            <a:xfrm>
              <a:off x="6484568" y="2341204"/>
              <a:ext cx="356420"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54" name="Rectangle 53"/>
            <p:cNvSpPr/>
            <p:nvPr/>
          </p:nvSpPr>
          <p:spPr>
            <a:xfrm>
              <a:off x="6347650" y="3276125"/>
              <a:ext cx="823678" cy="680156"/>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6" name="Group 5"/>
          <p:cNvGrpSpPr>
            <a:grpSpLocks/>
          </p:cNvGrpSpPr>
          <p:nvPr/>
        </p:nvGrpSpPr>
        <p:grpSpPr bwMode="auto">
          <a:xfrm>
            <a:off x="2501900" y="5210175"/>
            <a:ext cx="1039813" cy="1773238"/>
            <a:chOff x="6732598" y="4326446"/>
            <a:chExt cx="1039802" cy="1773243"/>
          </a:xfrm>
        </p:grpSpPr>
        <p:grpSp>
          <p:nvGrpSpPr>
            <p:cNvPr id="59400" name="Group 92"/>
            <p:cNvGrpSpPr>
              <a:grpSpLocks/>
            </p:cNvGrpSpPr>
            <p:nvPr/>
          </p:nvGrpSpPr>
          <p:grpSpPr bwMode="auto">
            <a:xfrm>
              <a:off x="6934200" y="5366396"/>
              <a:ext cx="366118" cy="375144"/>
              <a:chOff x="3590109" y="1993800"/>
              <a:chExt cx="2016036" cy="1740000"/>
            </a:xfrm>
          </p:grpSpPr>
          <p:sp>
            <p:nvSpPr>
              <p:cNvPr id="61" name="Freeform 60"/>
              <p:cNvSpPr/>
              <p:nvPr/>
            </p:nvSpPr>
            <p:spPr bwMode="auto">
              <a:xfrm>
                <a:off x="4604173" y="1993178"/>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Isosceles Triangle 61"/>
              <p:cNvSpPr/>
              <p:nvPr/>
            </p:nvSpPr>
            <p:spPr bwMode="auto">
              <a:xfrm>
                <a:off x="3590159" y="2214074"/>
                <a:ext cx="2019285"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6870710" y="5637725"/>
              <a:ext cx="603244" cy="461964"/>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sp>
          <p:nvSpPr>
            <p:cNvPr id="59402" name="Text Box 10"/>
            <p:cNvSpPr txBox="1">
              <a:spLocks noChangeArrowheads="1"/>
            </p:cNvSpPr>
            <p:nvPr/>
          </p:nvSpPr>
          <p:spPr bwMode="auto">
            <a:xfrm>
              <a:off x="6961198" y="4326446"/>
              <a:ext cx="153628" cy="4170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59403" name="Line 11"/>
            <p:cNvSpPr>
              <a:spLocks noChangeShapeType="1"/>
            </p:cNvSpPr>
            <p:nvPr/>
          </p:nvSpPr>
          <p:spPr bwMode="auto">
            <a:xfrm flipH="1">
              <a:off x="6907552" y="4649262"/>
              <a:ext cx="183589" cy="33815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9404" name="Line 12"/>
            <p:cNvSpPr>
              <a:spLocks noChangeShapeType="1"/>
            </p:cNvSpPr>
            <p:nvPr/>
          </p:nvSpPr>
          <p:spPr bwMode="auto">
            <a:xfrm flipH="1">
              <a:off x="7115364" y="4649262"/>
              <a:ext cx="1"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9405" name="Line 13"/>
            <p:cNvSpPr>
              <a:spLocks noChangeShapeType="1"/>
            </p:cNvSpPr>
            <p:nvPr/>
          </p:nvSpPr>
          <p:spPr bwMode="auto">
            <a:xfrm>
              <a:off x="7115365" y="4649262"/>
              <a:ext cx="244786"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9406" name="Text Box 18"/>
            <p:cNvSpPr txBox="1">
              <a:spLocks noChangeArrowheads="1"/>
            </p:cNvSpPr>
            <p:nvPr/>
          </p:nvSpPr>
          <p:spPr bwMode="auto">
            <a:xfrm>
              <a:off x="6732598" y="4978625"/>
              <a:ext cx="1039802" cy="41736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a S b</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anim calcmode="lin" valueType="num">
                                      <p:cBhvr additive="base">
                                        <p:cTn id="11" dur="500" fill="hold"/>
                                        <p:tgtEl>
                                          <p:spTgt spid="22">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2">
                                            <p:txEl>
                                              <p:pRg st="2" end="2"/>
                                            </p:txEl>
                                          </p:spTgt>
                                        </p:tgtEl>
                                        <p:attrNameLst>
                                          <p:attrName>style.visibility</p:attrName>
                                        </p:attrNameLst>
                                      </p:cBhvr>
                                      <p:to>
                                        <p:strVal val="visible"/>
                                      </p:to>
                                    </p:set>
                                    <p:anim calcmode="lin" valueType="num">
                                      <p:cBhvr additive="base">
                                        <p:cTn id="15" dur="500" fill="hold"/>
                                        <p:tgtEl>
                                          <p:spTgt spid="22">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2">
                                            <p:txEl>
                                              <p:pRg st="4" end="4"/>
                                            </p:txEl>
                                          </p:spTgt>
                                        </p:tgtEl>
                                        <p:attrNameLst>
                                          <p:attrName>style.visibility</p:attrName>
                                        </p:attrNameLst>
                                      </p:cBhvr>
                                      <p:to>
                                        <p:strVal val="visible"/>
                                      </p:to>
                                    </p:set>
                                    <p:anim calcmode="lin" valueType="num">
                                      <p:cBhvr additive="base">
                                        <p:cTn id="25"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2">
                                            <p:txEl>
                                              <p:pRg st="6" end="6"/>
                                            </p:txEl>
                                          </p:spTgt>
                                        </p:tgtEl>
                                        <p:attrNameLst>
                                          <p:attrName>style.visibility</p:attrName>
                                        </p:attrNameLst>
                                      </p:cBhvr>
                                      <p:to>
                                        <p:strVal val="visible"/>
                                      </p:to>
                                    </p:set>
                                    <p:anim calcmode="lin" valueType="num">
                                      <p:cBhvr additive="base">
                                        <p:cTn id="31" dur="500" fill="hold"/>
                                        <p:tgtEl>
                                          <p:spTgt spid="22">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2">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0-#ppt_w/2"/>
                                          </p:val>
                                        </p:tav>
                                        <p:tav tm="100000">
                                          <p:val>
                                            <p:strVal val="#ppt_x"/>
                                          </p:val>
                                        </p:tav>
                                      </p:tavLst>
                                    </p:anim>
                                    <p:anim calcmode="lin" valueType="num">
                                      <p:cBhvr additive="base">
                                        <p:cTn id="3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22">
                                            <p:txEl>
                                              <p:pRg st="9" end="9"/>
                                            </p:txEl>
                                          </p:spTgt>
                                        </p:tgtEl>
                                        <p:attrNameLst>
                                          <p:attrName>style.visibility</p:attrName>
                                        </p:attrNameLst>
                                      </p:cBhvr>
                                      <p:to>
                                        <p:strVal val="visible"/>
                                      </p:to>
                                    </p:set>
                                    <p:anim calcmode="lin" valueType="num">
                                      <p:cBhvr additive="base">
                                        <p:cTn id="41" dur="500" fill="hold"/>
                                        <p:tgtEl>
                                          <p:spTgt spid="22">
                                            <p:txEl>
                                              <p:pRg st="9" end="9"/>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2">
                                            <p:txEl>
                                              <p:pRg st="9" end="9"/>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0-#ppt_w/2"/>
                                          </p:val>
                                        </p:tav>
                                        <p:tav tm="100000">
                                          <p:val>
                                            <p:strVal val="#ppt_x"/>
                                          </p:val>
                                        </p:tav>
                                      </p:tavLst>
                                    </p:anim>
                                    <p:anim calcmode="lin" valueType="num">
                                      <p:cBhvr additive="base">
                                        <p:cTn id="46"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sp>
        <p:nvSpPr>
          <p:cNvPr id="22" name="Rectangle 21"/>
          <p:cNvSpPr/>
          <p:nvPr/>
        </p:nvSpPr>
        <p:spPr>
          <a:xfrm>
            <a:off x="457200" y="2627313"/>
            <a:ext cx="8686800" cy="3786187"/>
          </a:xfrm>
          <a:prstGeom prst="rect">
            <a:avLst/>
          </a:prstGeom>
        </p:spPr>
        <p:txBody>
          <a:bodyPr>
            <a:spAutoFit/>
          </a:bodyPr>
          <a:lstStyle/>
          <a:p>
            <a:pPr>
              <a:defRPr/>
            </a:pPr>
            <a:r>
              <a:rPr lang="en-US" altLang="en-US" sz="2400" dirty="0"/>
              <a:t>Parse(</a:t>
            </a:r>
            <a:r>
              <a:rPr lang="el-GR" altLang="en-US" sz="2400" kern="0" dirty="0"/>
              <a:t>α</a:t>
            </a:r>
            <a:r>
              <a:rPr lang="en-US" altLang="en-US" sz="2400" dirty="0"/>
              <a:t>)</a:t>
            </a:r>
          </a:p>
          <a:p>
            <a:pPr lvl="1">
              <a:defRPr/>
            </a:pPr>
            <a:r>
              <a:rPr lang="en-US" altLang="en-US" sz="2400" dirty="0"/>
              <a:t>Precondition:  </a:t>
            </a:r>
            <a:r>
              <a:rPr lang="el-GR" altLang="en-US" sz="2400" kern="0" dirty="0"/>
              <a:t>α</a:t>
            </a:r>
            <a:r>
              <a:rPr lang="en-CA" altLang="en-US" sz="2400" kern="0" dirty="0">
                <a:sym typeface="Symbol"/>
              </a:rPr>
              <a:t>L </a:t>
            </a:r>
            <a:endParaRPr lang="en-US" altLang="en-US" sz="2400" dirty="0"/>
          </a:p>
          <a:p>
            <a:pPr lvl="1">
              <a:defRPr/>
            </a:pPr>
            <a:r>
              <a:rPr lang="en-US" altLang="en-US" sz="2400" dirty="0" err="1"/>
              <a:t>Postcondition</a:t>
            </a:r>
            <a:r>
              <a:rPr lang="en-US" altLang="en-US" sz="2400" dirty="0"/>
              <a:t>: a parse tree for </a:t>
            </a:r>
            <a:r>
              <a:rPr lang="el-GR" altLang="en-US" sz="2400" kern="0" dirty="0"/>
              <a:t>α</a:t>
            </a:r>
            <a:endParaRPr lang="en-CA" altLang="en-US" sz="2400" kern="0" dirty="0"/>
          </a:p>
          <a:p>
            <a:pPr lvl="1">
              <a:defRPr/>
            </a:pPr>
            <a:endParaRPr lang="en-US" altLang="en-US" sz="2400" dirty="0"/>
          </a:p>
          <a:p>
            <a:pPr lvl="1">
              <a:defRPr/>
            </a:pPr>
            <a:r>
              <a:rPr lang="en-US" altLang="en-US" sz="2400" dirty="0"/>
              <a:t>if(</a:t>
            </a:r>
            <a:r>
              <a:rPr lang="el-GR" altLang="en-US" sz="2400" kern="0" dirty="0"/>
              <a:t>α</a:t>
            </a:r>
            <a:r>
              <a:rPr lang="en-CA" altLang="en-US" sz="2400" kern="0" dirty="0"/>
              <a:t> = b</a:t>
            </a:r>
            <a:r>
              <a:rPr lang="el-GR" altLang="en-US" sz="2400" kern="0" dirty="0"/>
              <a:t>α</a:t>
            </a:r>
            <a:r>
              <a:rPr lang="en-CA" altLang="en-US" sz="2400" kern="0" dirty="0"/>
              <a:t>’a )   </a:t>
            </a:r>
          </a:p>
          <a:p>
            <a:pPr lvl="2">
              <a:defRPr/>
            </a:pPr>
            <a:endParaRPr lang="en-CA" altLang="en-US" sz="2400" kern="0" dirty="0"/>
          </a:p>
          <a:p>
            <a:pPr lvl="2">
              <a:defRPr/>
            </a:pPr>
            <a:r>
              <a:rPr lang="en-CA" altLang="en-US" sz="2400" kern="0" dirty="0"/>
              <a:t>   = Parse(</a:t>
            </a:r>
            <a:r>
              <a:rPr lang="el-GR" altLang="en-US" sz="2400" kern="0" dirty="0"/>
              <a:t>α</a:t>
            </a:r>
            <a:r>
              <a:rPr lang="en-CA" altLang="en-US" sz="2400" kern="0" dirty="0"/>
              <a:t>’)</a:t>
            </a:r>
          </a:p>
          <a:p>
            <a:pPr lvl="2">
              <a:defRPr/>
            </a:pPr>
            <a:endParaRPr lang="en-CA" altLang="en-US" sz="2400" kern="0" dirty="0"/>
          </a:p>
          <a:p>
            <a:pPr lvl="2">
              <a:defRPr/>
            </a:pPr>
            <a:endParaRPr lang="en-CA" altLang="en-US" sz="2400" kern="0" dirty="0"/>
          </a:p>
          <a:p>
            <a:pPr lvl="2">
              <a:defRPr/>
            </a:pPr>
            <a:r>
              <a:rPr lang="en-CA" altLang="en-US" sz="2400" kern="0" dirty="0"/>
              <a:t>return(               )</a:t>
            </a:r>
          </a:p>
        </p:txBody>
      </p:sp>
      <p:grpSp>
        <p:nvGrpSpPr>
          <p:cNvPr id="60421" name="Group 3"/>
          <p:cNvGrpSpPr>
            <a:grpSpLocks/>
          </p:cNvGrpSpPr>
          <p:nvPr/>
        </p:nvGrpSpPr>
        <p:grpSpPr bwMode="auto">
          <a:xfrm>
            <a:off x="5132388" y="3076575"/>
            <a:ext cx="430212" cy="949325"/>
            <a:chOff x="6347650" y="2341204"/>
            <a:chExt cx="586550" cy="1397061"/>
          </a:xfrm>
        </p:grpSpPr>
        <p:grpSp>
          <p:nvGrpSpPr>
            <p:cNvPr id="60438" name="Group 92"/>
            <p:cNvGrpSpPr>
              <a:grpSpLocks/>
            </p:cNvGrpSpPr>
            <p:nvPr/>
          </p:nvGrpSpPr>
          <p:grpSpPr bwMode="auto">
            <a:xfrm>
              <a:off x="6434137" y="2876698"/>
              <a:ext cx="500063" cy="552302"/>
              <a:chOff x="3590109" y="1993800"/>
              <a:chExt cx="2016036" cy="1740000"/>
            </a:xfrm>
          </p:grpSpPr>
          <p:sp>
            <p:nvSpPr>
              <p:cNvPr id="24" name="Freeform 23"/>
              <p:cNvSpPr/>
              <p:nvPr/>
            </p:nvSpPr>
            <p:spPr bwMode="auto">
              <a:xfrm>
                <a:off x="4602670" y="1992228"/>
                <a:ext cx="0" cy="21344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Isosceles Triangle 25"/>
              <p:cNvSpPr/>
              <p:nvPr/>
            </p:nvSpPr>
            <p:spPr bwMode="auto">
              <a:xfrm>
                <a:off x="3590466" y="2213033"/>
                <a:ext cx="2015679" cy="1523549"/>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ectangle 27"/>
            <p:cNvSpPr/>
            <p:nvPr/>
          </p:nvSpPr>
          <p:spPr>
            <a:xfrm>
              <a:off x="6486171" y="2341204"/>
              <a:ext cx="354961" cy="462572"/>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29" name="Rectangle 28"/>
            <p:cNvSpPr/>
            <p:nvPr/>
          </p:nvSpPr>
          <p:spPr>
            <a:xfrm>
              <a:off x="6347650" y="3275693"/>
              <a:ext cx="499974" cy="462572"/>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51" name="Group 50"/>
          <p:cNvGrpSpPr>
            <a:grpSpLocks/>
          </p:cNvGrpSpPr>
          <p:nvPr/>
        </p:nvGrpSpPr>
        <p:grpSpPr bwMode="auto">
          <a:xfrm>
            <a:off x="1184275" y="4511675"/>
            <a:ext cx="601663" cy="1096963"/>
            <a:chOff x="6347650" y="2341204"/>
            <a:chExt cx="823678" cy="1615077"/>
          </a:xfrm>
        </p:grpSpPr>
        <p:grpSp>
          <p:nvGrpSpPr>
            <p:cNvPr id="60433" name="Group 92"/>
            <p:cNvGrpSpPr>
              <a:grpSpLocks/>
            </p:cNvGrpSpPr>
            <p:nvPr/>
          </p:nvGrpSpPr>
          <p:grpSpPr bwMode="auto">
            <a:xfrm>
              <a:off x="6434137" y="2876698"/>
              <a:ext cx="500063" cy="552302"/>
              <a:chOff x="3590109" y="1993800"/>
              <a:chExt cx="2016036" cy="1740000"/>
            </a:xfrm>
          </p:grpSpPr>
          <p:sp>
            <p:nvSpPr>
              <p:cNvPr id="55" name="Freeform 54"/>
              <p:cNvSpPr/>
              <p:nvPr/>
            </p:nvSpPr>
            <p:spPr bwMode="auto">
              <a:xfrm>
                <a:off x="4599507"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Isosceles Triangle 55"/>
              <p:cNvSpPr/>
              <p:nvPr/>
            </p:nvSpPr>
            <p:spPr bwMode="auto">
              <a:xfrm>
                <a:off x="3591903" y="2213918"/>
                <a:ext cx="2015203"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52"/>
            <p:cNvSpPr/>
            <p:nvPr/>
          </p:nvSpPr>
          <p:spPr>
            <a:xfrm>
              <a:off x="6484568" y="2341204"/>
              <a:ext cx="356420"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54" name="Rectangle 53"/>
            <p:cNvSpPr/>
            <p:nvPr/>
          </p:nvSpPr>
          <p:spPr>
            <a:xfrm>
              <a:off x="6347650" y="3276125"/>
              <a:ext cx="823678" cy="680156"/>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6" name="Group 5"/>
          <p:cNvGrpSpPr>
            <a:grpSpLocks/>
          </p:cNvGrpSpPr>
          <p:nvPr/>
        </p:nvGrpSpPr>
        <p:grpSpPr bwMode="auto">
          <a:xfrm>
            <a:off x="2501900" y="5210175"/>
            <a:ext cx="1039813" cy="1773238"/>
            <a:chOff x="6732598" y="4326446"/>
            <a:chExt cx="1039802" cy="1773243"/>
          </a:xfrm>
        </p:grpSpPr>
        <p:grpSp>
          <p:nvGrpSpPr>
            <p:cNvPr id="60424" name="Group 92"/>
            <p:cNvGrpSpPr>
              <a:grpSpLocks/>
            </p:cNvGrpSpPr>
            <p:nvPr/>
          </p:nvGrpSpPr>
          <p:grpSpPr bwMode="auto">
            <a:xfrm>
              <a:off x="6934200" y="5366396"/>
              <a:ext cx="366118" cy="375144"/>
              <a:chOff x="3590109" y="1993800"/>
              <a:chExt cx="2016036" cy="1740000"/>
            </a:xfrm>
          </p:grpSpPr>
          <p:sp>
            <p:nvSpPr>
              <p:cNvPr id="61" name="Freeform 60"/>
              <p:cNvSpPr/>
              <p:nvPr/>
            </p:nvSpPr>
            <p:spPr bwMode="auto">
              <a:xfrm>
                <a:off x="4604173" y="1993178"/>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Isosceles Triangle 61"/>
              <p:cNvSpPr/>
              <p:nvPr/>
            </p:nvSpPr>
            <p:spPr bwMode="auto">
              <a:xfrm>
                <a:off x="3590159" y="2214074"/>
                <a:ext cx="2019285"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6870710" y="5637725"/>
              <a:ext cx="603244" cy="461964"/>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sp>
          <p:nvSpPr>
            <p:cNvPr id="60426" name="Text Box 10"/>
            <p:cNvSpPr txBox="1">
              <a:spLocks noChangeArrowheads="1"/>
            </p:cNvSpPr>
            <p:nvPr/>
          </p:nvSpPr>
          <p:spPr bwMode="auto">
            <a:xfrm>
              <a:off x="6961198" y="4326446"/>
              <a:ext cx="153628" cy="4170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60427" name="Line 11"/>
            <p:cNvSpPr>
              <a:spLocks noChangeShapeType="1"/>
            </p:cNvSpPr>
            <p:nvPr/>
          </p:nvSpPr>
          <p:spPr bwMode="auto">
            <a:xfrm flipH="1">
              <a:off x="6907552" y="4649262"/>
              <a:ext cx="183589" cy="33815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0428" name="Line 12"/>
            <p:cNvSpPr>
              <a:spLocks noChangeShapeType="1"/>
            </p:cNvSpPr>
            <p:nvPr/>
          </p:nvSpPr>
          <p:spPr bwMode="auto">
            <a:xfrm flipH="1">
              <a:off x="7115364" y="4649262"/>
              <a:ext cx="1"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0429" name="Line 13"/>
            <p:cNvSpPr>
              <a:spLocks noChangeShapeType="1"/>
            </p:cNvSpPr>
            <p:nvPr/>
          </p:nvSpPr>
          <p:spPr bwMode="auto">
            <a:xfrm>
              <a:off x="7115365" y="4649262"/>
              <a:ext cx="244786"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0430" name="Text Box 18"/>
            <p:cNvSpPr txBox="1">
              <a:spLocks noChangeArrowheads="1"/>
            </p:cNvSpPr>
            <p:nvPr/>
          </p:nvSpPr>
          <p:spPr bwMode="auto">
            <a:xfrm>
              <a:off x="6732598" y="4978625"/>
              <a:ext cx="10398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b S a</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4" end="4"/>
                                            </p:txEl>
                                          </p:spTgt>
                                        </p:tgtEl>
                                        <p:attrNameLst>
                                          <p:attrName>style.visibility</p:attrName>
                                        </p:attrNameLst>
                                      </p:cBhvr>
                                      <p:to>
                                        <p:strVal val="visible"/>
                                      </p:to>
                                    </p:set>
                                    <p:anim calcmode="lin" valueType="num">
                                      <p:cBhvr additive="base">
                                        <p:cTn id="7"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2">
                                            <p:txEl>
                                              <p:pRg st="6" end="6"/>
                                            </p:txEl>
                                          </p:spTgt>
                                        </p:tgtEl>
                                        <p:attrNameLst>
                                          <p:attrName>style.visibility</p:attrName>
                                        </p:attrNameLst>
                                      </p:cBhvr>
                                      <p:to>
                                        <p:strVal val="visible"/>
                                      </p:to>
                                    </p:set>
                                    <p:anim calcmode="lin" valueType="num">
                                      <p:cBhvr additive="base">
                                        <p:cTn id="13" dur="500" fill="hold"/>
                                        <p:tgtEl>
                                          <p:spTgt spid="22">
                                            <p:txEl>
                                              <p:pRg st="6" end="6"/>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2">
                                            <p:txEl>
                                              <p:pRg st="6" end="6"/>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0-#ppt_w/2"/>
                                          </p:val>
                                        </p:tav>
                                        <p:tav tm="100000">
                                          <p:val>
                                            <p:strVal val="#ppt_x"/>
                                          </p:val>
                                        </p:tav>
                                      </p:tavLst>
                                    </p:anim>
                                    <p:anim calcmode="lin" valueType="num">
                                      <p:cBhvr additive="base">
                                        <p:cTn id="18"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22">
                                            <p:txEl>
                                              <p:pRg st="9" end="9"/>
                                            </p:txEl>
                                          </p:spTgt>
                                        </p:tgtEl>
                                        <p:attrNameLst>
                                          <p:attrName>style.visibility</p:attrName>
                                        </p:attrNameLst>
                                      </p:cBhvr>
                                      <p:to>
                                        <p:strVal val="visible"/>
                                      </p:to>
                                    </p:set>
                                    <p:anim calcmode="lin" valueType="num">
                                      <p:cBhvr additive="base">
                                        <p:cTn id="23" dur="500" fill="hold"/>
                                        <p:tgtEl>
                                          <p:spTgt spid="22">
                                            <p:txEl>
                                              <p:pRg st="9" end="9"/>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2">
                                            <p:txEl>
                                              <p:pRg st="9" end="9"/>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0-#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sp>
        <p:nvSpPr>
          <p:cNvPr id="22" name="Rectangle 21"/>
          <p:cNvSpPr/>
          <p:nvPr/>
        </p:nvSpPr>
        <p:spPr>
          <a:xfrm>
            <a:off x="457200" y="2627313"/>
            <a:ext cx="8686800" cy="3786187"/>
          </a:xfrm>
          <a:prstGeom prst="rect">
            <a:avLst/>
          </a:prstGeom>
        </p:spPr>
        <p:txBody>
          <a:bodyPr>
            <a:spAutoFit/>
          </a:bodyPr>
          <a:lstStyle/>
          <a:p>
            <a:pPr>
              <a:defRPr/>
            </a:pPr>
            <a:r>
              <a:rPr lang="en-US" altLang="en-US" sz="2400" dirty="0"/>
              <a:t>Parse(</a:t>
            </a:r>
            <a:r>
              <a:rPr lang="el-GR" altLang="en-US" sz="2400" kern="0" dirty="0"/>
              <a:t>α</a:t>
            </a:r>
            <a:r>
              <a:rPr lang="en-US" altLang="en-US" sz="2400" dirty="0"/>
              <a:t>)</a:t>
            </a:r>
          </a:p>
          <a:p>
            <a:pPr lvl="1">
              <a:defRPr/>
            </a:pPr>
            <a:r>
              <a:rPr lang="en-US" altLang="en-US" sz="2400" dirty="0"/>
              <a:t>Precondition:  </a:t>
            </a:r>
            <a:r>
              <a:rPr lang="el-GR" altLang="en-US" sz="2400" kern="0" dirty="0"/>
              <a:t>α</a:t>
            </a:r>
            <a:r>
              <a:rPr lang="en-CA" altLang="en-US" sz="2400" kern="0" dirty="0">
                <a:sym typeface="Symbol"/>
              </a:rPr>
              <a:t>L </a:t>
            </a:r>
            <a:endParaRPr lang="en-US" altLang="en-US" sz="2400" dirty="0"/>
          </a:p>
          <a:p>
            <a:pPr lvl="1">
              <a:defRPr/>
            </a:pPr>
            <a:r>
              <a:rPr lang="en-US" altLang="en-US" sz="2400" dirty="0" err="1"/>
              <a:t>Postcondition</a:t>
            </a:r>
            <a:r>
              <a:rPr lang="en-US" altLang="en-US" sz="2400" dirty="0"/>
              <a:t>: a parse tree for </a:t>
            </a:r>
            <a:r>
              <a:rPr lang="el-GR" altLang="en-US" sz="2400" kern="0" dirty="0"/>
              <a:t>α</a:t>
            </a:r>
            <a:endParaRPr lang="en-CA" altLang="en-US" sz="2400" kern="0" dirty="0"/>
          </a:p>
          <a:p>
            <a:pPr lvl="1">
              <a:defRPr/>
            </a:pPr>
            <a:endParaRPr lang="en-US" altLang="en-US" sz="2400" dirty="0"/>
          </a:p>
          <a:p>
            <a:pPr lvl="1">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’a )   </a:t>
            </a:r>
          </a:p>
          <a:p>
            <a:pPr lvl="2">
              <a:defRPr/>
            </a:pPr>
            <a:endParaRPr lang="en-CA" altLang="en-US" sz="2400" kern="0" dirty="0"/>
          </a:p>
          <a:p>
            <a:pPr lvl="2">
              <a:defRPr/>
            </a:pPr>
            <a:r>
              <a:rPr lang="en-CA" altLang="en-US" sz="2400" kern="0" dirty="0"/>
              <a:t>   = Parse(</a:t>
            </a:r>
            <a:r>
              <a:rPr lang="el-GR" sz="2400" kern="0" dirty="0">
                <a:sym typeface="Symbol"/>
              </a:rPr>
              <a:t>β</a:t>
            </a:r>
            <a:r>
              <a:rPr lang="en-CA" altLang="en-US" sz="2400" kern="0" dirty="0"/>
              <a:t>)</a:t>
            </a:r>
          </a:p>
          <a:p>
            <a:pPr lvl="2">
              <a:defRPr/>
            </a:pPr>
            <a:endParaRPr lang="en-CA" altLang="en-US" sz="2400" kern="0" dirty="0"/>
          </a:p>
          <a:p>
            <a:pPr lvl="2">
              <a:defRPr/>
            </a:pPr>
            <a:endParaRPr lang="en-CA" altLang="en-US" sz="2400" kern="0" dirty="0"/>
          </a:p>
          <a:p>
            <a:pPr lvl="2">
              <a:defRPr/>
            </a:pPr>
            <a:r>
              <a:rPr lang="en-CA" altLang="en-US" sz="2400" kern="0" dirty="0"/>
              <a:t>return(               )</a:t>
            </a:r>
          </a:p>
        </p:txBody>
      </p:sp>
      <p:grpSp>
        <p:nvGrpSpPr>
          <p:cNvPr id="61445" name="Group 3"/>
          <p:cNvGrpSpPr>
            <a:grpSpLocks/>
          </p:cNvGrpSpPr>
          <p:nvPr/>
        </p:nvGrpSpPr>
        <p:grpSpPr bwMode="auto">
          <a:xfrm>
            <a:off x="5132388" y="3076575"/>
            <a:ext cx="430212" cy="949325"/>
            <a:chOff x="6347650" y="2341204"/>
            <a:chExt cx="586550" cy="1397061"/>
          </a:xfrm>
        </p:grpSpPr>
        <p:grpSp>
          <p:nvGrpSpPr>
            <p:cNvPr id="61474" name="Group 92"/>
            <p:cNvGrpSpPr>
              <a:grpSpLocks/>
            </p:cNvGrpSpPr>
            <p:nvPr/>
          </p:nvGrpSpPr>
          <p:grpSpPr bwMode="auto">
            <a:xfrm>
              <a:off x="6434137" y="2876698"/>
              <a:ext cx="500063" cy="552302"/>
              <a:chOff x="3590109" y="1993800"/>
              <a:chExt cx="2016036" cy="1740000"/>
            </a:xfrm>
          </p:grpSpPr>
          <p:sp>
            <p:nvSpPr>
              <p:cNvPr id="24" name="Freeform 23"/>
              <p:cNvSpPr/>
              <p:nvPr/>
            </p:nvSpPr>
            <p:spPr bwMode="auto">
              <a:xfrm>
                <a:off x="4602670" y="1992228"/>
                <a:ext cx="0" cy="21344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Isosceles Triangle 25"/>
              <p:cNvSpPr/>
              <p:nvPr/>
            </p:nvSpPr>
            <p:spPr bwMode="auto">
              <a:xfrm>
                <a:off x="3590466" y="2213033"/>
                <a:ext cx="2015679" cy="1523549"/>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ectangle 27"/>
            <p:cNvSpPr/>
            <p:nvPr/>
          </p:nvSpPr>
          <p:spPr>
            <a:xfrm>
              <a:off x="6486171" y="2341204"/>
              <a:ext cx="354961" cy="462572"/>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29" name="Rectangle 28"/>
            <p:cNvSpPr/>
            <p:nvPr/>
          </p:nvSpPr>
          <p:spPr>
            <a:xfrm>
              <a:off x="6347650" y="3275693"/>
              <a:ext cx="499974" cy="462572"/>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51" name="Group 50"/>
          <p:cNvGrpSpPr>
            <a:grpSpLocks/>
          </p:cNvGrpSpPr>
          <p:nvPr/>
        </p:nvGrpSpPr>
        <p:grpSpPr bwMode="auto">
          <a:xfrm>
            <a:off x="1184275" y="4511675"/>
            <a:ext cx="495300" cy="1096963"/>
            <a:chOff x="6347650" y="2341204"/>
            <a:chExt cx="676984" cy="1615077"/>
          </a:xfrm>
        </p:grpSpPr>
        <p:grpSp>
          <p:nvGrpSpPr>
            <p:cNvPr id="61469" name="Group 92"/>
            <p:cNvGrpSpPr>
              <a:grpSpLocks/>
            </p:cNvGrpSpPr>
            <p:nvPr/>
          </p:nvGrpSpPr>
          <p:grpSpPr bwMode="auto">
            <a:xfrm>
              <a:off x="6434137" y="2876698"/>
              <a:ext cx="500063" cy="552302"/>
              <a:chOff x="3590109" y="1993800"/>
              <a:chExt cx="2016036" cy="1740000"/>
            </a:xfrm>
          </p:grpSpPr>
          <p:sp>
            <p:nvSpPr>
              <p:cNvPr id="55" name="Freeform 54"/>
              <p:cNvSpPr/>
              <p:nvPr/>
            </p:nvSpPr>
            <p:spPr bwMode="auto">
              <a:xfrm>
                <a:off x="4597339"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Isosceles Triangle 55"/>
              <p:cNvSpPr/>
              <p:nvPr/>
            </p:nvSpPr>
            <p:spPr bwMode="auto">
              <a:xfrm>
                <a:off x="3591343" y="2213918"/>
                <a:ext cx="2011986"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52"/>
            <p:cNvSpPr/>
            <p:nvPr/>
          </p:nvSpPr>
          <p:spPr>
            <a:xfrm>
              <a:off x="6486519" y="2341204"/>
              <a:ext cx="355851"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54" name="Rectangle 53"/>
            <p:cNvSpPr/>
            <p:nvPr/>
          </p:nvSpPr>
          <p:spPr>
            <a:xfrm>
              <a:off x="6347650" y="3276125"/>
              <a:ext cx="676984" cy="680156"/>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sp>
        <p:nvSpPr>
          <p:cNvPr id="3" name="Rectangle 2"/>
          <p:cNvSpPr/>
          <p:nvPr/>
        </p:nvSpPr>
        <p:spPr>
          <a:xfrm>
            <a:off x="3386138" y="4064000"/>
            <a:ext cx="4848225" cy="461963"/>
          </a:xfrm>
          <a:prstGeom prst="rect">
            <a:avLst/>
          </a:prstGeom>
        </p:spPr>
        <p:txBody>
          <a:bodyPr wrap="none">
            <a:spAutoFit/>
          </a:bodyPr>
          <a:lstStyle/>
          <a:p>
            <a:pPr>
              <a:defRPr/>
            </a:pPr>
            <a:r>
              <a:rPr lang="en-US" altLang="en-US" sz="2400" dirty="0"/>
              <a:t>Prove </a:t>
            </a:r>
            <a:r>
              <a:rPr lang="el-GR" altLang="en-US" sz="2400" kern="0" dirty="0"/>
              <a:t>α</a:t>
            </a:r>
            <a:r>
              <a:rPr lang="en-CA" altLang="en-US" sz="2400" kern="0" dirty="0"/>
              <a:t> = </a:t>
            </a:r>
            <a:r>
              <a:rPr lang="el-GR" sz="2400" kern="0" dirty="0">
                <a:sym typeface="Symbol"/>
              </a:rPr>
              <a:t>β</a:t>
            </a:r>
            <a:r>
              <a:rPr lang="en-CA" sz="2400" kern="0" dirty="0">
                <a:sym typeface="Symbol"/>
              </a:rPr>
              <a:t> </a:t>
            </a:r>
            <a:r>
              <a:rPr lang="el-GR" sz="2400" kern="0" dirty="0">
                <a:sym typeface="Symbol"/>
              </a:rPr>
              <a:t>β</a:t>
            </a:r>
            <a:r>
              <a:rPr lang="en-CA" altLang="en-US" sz="2400" kern="0" dirty="0"/>
              <a:t>’   with both parts in L   </a:t>
            </a:r>
          </a:p>
        </p:txBody>
      </p:sp>
      <p:grpSp>
        <p:nvGrpSpPr>
          <p:cNvPr id="7" name="Group 6"/>
          <p:cNvGrpSpPr>
            <a:grpSpLocks/>
          </p:cNvGrpSpPr>
          <p:nvPr/>
        </p:nvGrpSpPr>
        <p:grpSpPr bwMode="auto">
          <a:xfrm>
            <a:off x="4292600" y="4495800"/>
            <a:ext cx="2093913" cy="1096963"/>
            <a:chOff x="4292953" y="4495800"/>
            <a:chExt cx="2094107" cy="1097021"/>
          </a:xfrm>
        </p:grpSpPr>
        <p:sp>
          <p:nvSpPr>
            <p:cNvPr id="5" name="Rectangle 4"/>
            <p:cNvSpPr/>
            <p:nvPr/>
          </p:nvSpPr>
          <p:spPr>
            <a:xfrm>
              <a:off x="4820052" y="4876820"/>
              <a:ext cx="1567008" cy="461987"/>
            </a:xfrm>
            <a:prstGeom prst="rect">
              <a:avLst/>
            </a:prstGeom>
          </p:spPr>
          <p:txBody>
            <a:bodyPr wrap="none">
              <a:spAutoFit/>
            </a:bodyPr>
            <a:lstStyle/>
            <a:p>
              <a:pPr>
                <a:defRPr/>
              </a:pPr>
              <a:r>
                <a:rPr lang="en-CA" altLang="en-US" sz="2400" kern="0" dirty="0"/>
                <a:t>= Parse(</a:t>
              </a:r>
              <a:r>
                <a:rPr lang="el-GR" sz="2400" kern="0" dirty="0">
                  <a:sym typeface="Symbol"/>
                </a:rPr>
                <a:t>β</a:t>
              </a:r>
              <a:r>
                <a:rPr lang="en-CA" altLang="en-US" sz="2400" kern="0" dirty="0"/>
                <a:t>’)</a:t>
              </a:r>
            </a:p>
          </p:txBody>
        </p:sp>
        <p:grpSp>
          <p:nvGrpSpPr>
            <p:cNvPr id="61463" name="Group 29"/>
            <p:cNvGrpSpPr>
              <a:grpSpLocks/>
            </p:cNvGrpSpPr>
            <p:nvPr/>
          </p:nvGrpSpPr>
          <p:grpSpPr bwMode="auto">
            <a:xfrm>
              <a:off x="4292953" y="4495800"/>
              <a:ext cx="598241" cy="1097021"/>
              <a:chOff x="6261152" y="2341204"/>
              <a:chExt cx="817109" cy="1615077"/>
            </a:xfrm>
          </p:grpSpPr>
          <p:grpSp>
            <p:nvGrpSpPr>
              <p:cNvPr id="61464" name="Group 92"/>
              <p:cNvGrpSpPr>
                <a:grpSpLocks/>
              </p:cNvGrpSpPr>
              <p:nvPr/>
            </p:nvGrpSpPr>
            <p:grpSpPr bwMode="auto">
              <a:xfrm>
                <a:off x="6434137" y="2876698"/>
                <a:ext cx="500063" cy="552302"/>
                <a:chOff x="3590109" y="1993800"/>
                <a:chExt cx="2016036" cy="1740000"/>
              </a:xfrm>
            </p:grpSpPr>
            <p:sp>
              <p:nvSpPr>
                <p:cNvPr id="34" name="Freeform 33"/>
                <p:cNvSpPr/>
                <p:nvPr/>
              </p:nvSpPr>
              <p:spPr bwMode="auto">
                <a:xfrm>
                  <a:off x="4606222"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Isosceles Triangle 34"/>
                <p:cNvSpPr/>
                <p:nvPr/>
              </p:nvSpPr>
              <p:spPr bwMode="auto">
                <a:xfrm>
                  <a:off x="3592103" y="2213918"/>
                  <a:ext cx="2124409"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2" name="Rectangle 31"/>
              <p:cNvSpPr/>
              <p:nvPr/>
            </p:nvSpPr>
            <p:spPr>
              <a:xfrm>
                <a:off x="6484507" y="2341204"/>
                <a:ext cx="357800"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33" name="Rectangle 32"/>
              <p:cNvSpPr/>
              <p:nvPr/>
            </p:nvSpPr>
            <p:spPr>
              <a:xfrm>
                <a:off x="6261152" y="3276125"/>
                <a:ext cx="817522" cy="680156"/>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grpSp>
        <p:nvGrpSpPr>
          <p:cNvPr id="8" name="Group 7"/>
          <p:cNvGrpSpPr>
            <a:grpSpLocks/>
          </p:cNvGrpSpPr>
          <p:nvPr/>
        </p:nvGrpSpPr>
        <p:grpSpPr bwMode="auto">
          <a:xfrm>
            <a:off x="2387600" y="5156200"/>
            <a:ext cx="1117600" cy="1773238"/>
            <a:chOff x="7569558" y="5160957"/>
            <a:chExt cx="1117242" cy="1773244"/>
          </a:xfrm>
        </p:grpSpPr>
        <p:grpSp>
          <p:nvGrpSpPr>
            <p:cNvPr id="61450" name="Group 92"/>
            <p:cNvGrpSpPr>
              <a:grpSpLocks/>
            </p:cNvGrpSpPr>
            <p:nvPr/>
          </p:nvGrpSpPr>
          <p:grpSpPr bwMode="auto">
            <a:xfrm>
              <a:off x="7639208" y="6200907"/>
              <a:ext cx="366118" cy="375144"/>
              <a:chOff x="3590109" y="1993800"/>
              <a:chExt cx="2016036" cy="1740000"/>
            </a:xfrm>
          </p:grpSpPr>
          <p:sp>
            <p:nvSpPr>
              <p:cNvPr id="61" name="Freeform 60"/>
              <p:cNvSpPr/>
              <p:nvPr/>
            </p:nvSpPr>
            <p:spPr bwMode="auto">
              <a:xfrm>
                <a:off x="4604791" y="1993183"/>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Isosceles Triangle 61"/>
              <p:cNvSpPr/>
              <p:nvPr/>
            </p:nvSpPr>
            <p:spPr bwMode="auto">
              <a:xfrm>
                <a:off x="3591089" y="2214079"/>
                <a:ext cx="2018667"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7569558" y="6472236"/>
              <a:ext cx="495141" cy="461965"/>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sp>
          <p:nvSpPr>
            <p:cNvPr id="61452" name="Text Box 10"/>
            <p:cNvSpPr txBox="1">
              <a:spLocks noChangeArrowheads="1"/>
            </p:cNvSpPr>
            <p:nvPr/>
          </p:nvSpPr>
          <p:spPr bwMode="auto">
            <a:xfrm>
              <a:off x="7875598" y="5160957"/>
              <a:ext cx="153628" cy="4170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61453" name="Line 11"/>
            <p:cNvSpPr>
              <a:spLocks noChangeShapeType="1"/>
            </p:cNvSpPr>
            <p:nvPr/>
          </p:nvSpPr>
          <p:spPr bwMode="auto">
            <a:xfrm flipH="1">
              <a:off x="7821952" y="5483773"/>
              <a:ext cx="183589" cy="33815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1454" name="Line 13"/>
            <p:cNvSpPr>
              <a:spLocks noChangeShapeType="1"/>
            </p:cNvSpPr>
            <p:nvPr/>
          </p:nvSpPr>
          <p:spPr bwMode="auto">
            <a:xfrm>
              <a:off x="8029765" y="5483773"/>
              <a:ext cx="244786"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1455" name="Text Box 18"/>
            <p:cNvSpPr txBox="1">
              <a:spLocks noChangeArrowheads="1"/>
            </p:cNvSpPr>
            <p:nvPr/>
          </p:nvSpPr>
          <p:spPr bwMode="auto">
            <a:xfrm>
              <a:off x="7646998" y="5813136"/>
              <a:ext cx="10398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   S</a:t>
              </a:r>
            </a:p>
          </p:txBody>
        </p:sp>
        <p:grpSp>
          <p:nvGrpSpPr>
            <p:cNvPr id="61456" name="Group 92"/>
            <p:cNvGrpSpPr>
              <a:grpSpLocks/>
            </p:cNvGrpSpPr>
            <p:nvPr/>
          </p:nvGrpSpPr>
          <p:grpSpPr bwMode="auto">
            <a:xfrm>
              <a:off x="8051442" y="6200907"/>
              <a:ext cx="366118" cy="375144"/>
              <a:chOff x="3590109" y="1993800"/>
              <a:chExt cx="2016036" cy="1740000"/>
            </a:xfrm>
          </p:grpSpPr>
          <p:sp>
            <p:nvSpPr>
              <p:cNvPr id="37" name="Freeform 36"/>
              <p:cNvSpPr/>
              <p:nvPr/>
            </p:nvSpPr>
            <p:spPr bwMode="auto">
              <a:xfrm>
                <a:off x="4598168" y="1993183"/>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Isosceles Triangle 37"/>
              <p:cNvSpPr/>
              <p:nvPr/>
            </p:nvSpPr>
            <p:spPr bwMode="auto">
              <a:xfrm>
                <a:off x="3593203" y="2214079"/>
                <a:ext cx="2009926"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9" name="Rectangle 38"/>
            <p:cNvSpPr/>
            <p:nvPr/>
          </p:nvSpPr>
          <p:spPr>
            <a:xfrm>
              <a:off x="7982176" y="6472236"/>
              <a:ext cx="598296" cy="461965"/>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4" end="4"/>
                                            </p:txEl>
                                          </p:spTgt>
                                        </p:tgtEl>
                                        <p:attrNameLst>
                                          <p:attrName>style.visibility</p:attrName>
                                        </p:attrNameLst>
                                      </p:cBhvr>
                                      <p:to>
                                        <p:strVal val="visible"/>
                                      </p:to>
                                    </p:set>
                                    <p:anim calcmode="lin" valueType="num">
                                      <p:cBhvr additive="base">
                                        <p:cTn id="7"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2">
                                            <p:txEl>
                                              <p:pRg st="6" end="6"/>
                                            </p:txEl>
                                          </p:spTgt>
                                        </p:tgtEl>
                                        <p:attrNameLst>
                                          <p:attrName>style.visibility</p:attrName>
                                        </p:attrNameLst>
                                      </p:cBhvr>
                                      <p:to>
                                        <p:strVal val="visible"/>
                                      </p:to>
                                    </p:set>
                                    <p:anim calcmode="lin" valueType="num">
                                      <p:cBhvr additive="base">
                                        <p:cTn id="19" dur="500" fill="hold"/>
                                        <p:tgtEl>
                                          <p:spTgt spid="22">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
                                            <p:txEl>
                                              <p:pRg st="6" end="6"/>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0-#ppt_w/2"/>
                                          </p:val>
                                        </p:tav>
                                        <p:tav tm="100000">
                                          <p:val>
                                            <p:strVal val="#ppt_x"/>
                                          </p:val>
                                        </p:tav>
                                      </p:tavLst>
                                    </p:anim>
                                    <p:anim calcmode="lin" valueType="num">
                                      <p:cBhvr additive="base">
                                        <p:cTn id="3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22">
                                            <p:txEl>
                                              <p:pRg st="9" end="9"/>
                                            </p:txEl>
                                          </p:spTgt>
                                        </p:tgtEl>
                                        <p:attrNameLst>
                                          <p:attrName>style.visibility</p:attrName>
                                        </p:attrNameLst>
                                      </p:cBhvr>
                                      <p:to>
                                        <p:strVal val="visible"/>
                                      </p:to>
                                    </p:set>
                                    <p:anim calcmode="lin" valueType="num">
                                      <p:cBhvr additive="base">
                                        <p:cTn id="35" dur="500" fill="hold"/>
                                        <p:tgtEl>
                                          <p:spTgt spid="22">
                                            <p:txEl>
                                              <p:pRg st="9" end="9"/>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2">
                                            <p:txEl>
                                              <p:pRg st="9" end="9"/>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0-#ppt_w/2"/>
                                          </p:val>
                                        </p:tav>
                                        <p:tav tm="100000">
                                          <p:val>
                                            <p:strVal val="#ppt_x"/>
                                          </p:val>
                                        </p:tav>
                                      </p:tavLst>
                                    </p:anim>
                                    <p:anim calcmode="lin" valueType="num">
                                      <p:cBhvr additive="base">
                                        <p:cTn id="4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sp>
        <p:nvSpPr>
          <p:cNvPr id="22" name="Rectangle 21"/>
          <p:cNvSpPr/>
          <p:nvPr/>
        </p:nvSpPr>
        <p:spPr>
          <a:xfrm>
            <a:off x="457200" y="2627313"/>
            <a:ext cx="8686800" cy="3786187"/>
          </a:xfrm>
          <a:prstGeom prst="rect">
            <a:avLst/>
          </a:prstGeom>
        </p:spPr>
        <p:txBody>
          <a:bodyPr>
            <a:spAutoFit/>
          </a:bodyPr>
          <a:lstStyle/>
          <a:p>
            <a:pPr>
              <a:defRPr/>
            </a:pPr>
            <a:r>
              <a:rPr lang="en-US" altLang="en-US" sz="2400" dirty="0"/>
              <a:t>Parse(</a:t>
            </a:r>
            <a:r>
              <a:rPr lang="el-GR" altLang="en-US" sz="2400" kern="0" dirty="0"/>
              <a:t>α</a:t>
            </a:r>
            <a:r>
              <a:rPr lang="en-US" altLang="en-US" sz="2400" dirty="0"/>
              <a:t>)</a:t>
            </a:r>
          </a:p>
          <a:p>
            <a:pPr lvl="1">
              <a:defRPr/>
            </a:pPr>
            <a:r>
              <a:rPr lang="en-US" altLang="en-US" sz="2400" dirty="0"/>
              <a:t>Precondition:  </a:t>
            </a:r>
            <a:r>
              <a:rPr lang="el-GR" altLang="en-US" sz="2400" kern="0" dirty="0"/>
              <a:t>α</a:t>
            </a:r>
            <a:r>
              <a:rPr lang="en-CA" altLang="en-US" sz="2400" kern="0" dirty="0">
                <a:sym typeface="Symbol"/>
              </a:rPr>
              <a:t>L </a:t>
            </a:r>
            <a:endParaRPr lang="en-US" altLang="en-US" sz="2400" dirty="0"/>
          </a:p>
          <a:p>
            <a:pPr lvl="1">
              <a:defRPr/>
            </a:pPr>
            <a:r>
              <a:rPr lang="en-US" altLang="en-US" sz="2400" dirty="0" err="1"/>
              <a:t>Postcondition</a:t>
            </a:r>
            <a:r>
              <a:rPr lang="en-US" altLang="en-US" sz="2400" dirty="0"/>
              <a:t>: a parse tree for </a:t>
            </a:r>
            <a:r>
              <a:rPr lang="el-GR" altLang="en-US" sz="2400" kern="0" dirty="0"/>
              <a:t>α</a:t>
            </a:r>
            <a:endParaRPr lang="en-CA" altLang="en-US" sz="2400" kern="0" dirty="0"/>
          </a:p>
          <a:p>
            <a:pPr lvl="1">
              <a:defRPr/>
            </a:pPr>
            <a:endParaRPr lang="en-US" altLang="en-US" sz="2400" dirty="0"/>
          </a:p>
          <a:p>
            <a:pPr lvl="1">
              <a:defRPr/>
            </a:pPr>
            <a:r>
              <a:rPr lang="en-US" altLang="en-US" sz="2400" dirty="0"/>
              <a:t>if(</a:t>
            </a:r>
            <a:r>
              <a:rPr lang="el-GR" altLang="en-US" sz="2400" kern="0" dirty="0"/>
              <a:t>α</a:t>
            </a:r>
            <a:r>
              <a:rPr lang="en-CA" altLang="en-US" sz="2400" kern="0" dirty="0"/>
              <a:t> = b</a:t>
            </a:r>
            <a:r>
              <a:rPr lang="el-GR" altLang="en-US" sz="2400" kern="0" dirty="0"/>
              <a:t>α</a:t>
            </a:r>
            <a:r>
              <a:rPr lang="en-CA" altLang="en-US" sz="2400" kern="0" dirty="0"/>
              <a:t>’b )   </a:t>
            </a:r>
          </a:p>
          <a:p>
            <a:pPr lvl="2">
              <a:defRPr/>
            </a:pPr>
            <a:endParaRPr lang="en-CA" altLang="en-US" sz="2400" kern="0" dirty="0"/>
          </a:p>
          <a:p>
            <a:pPr lvl="2">
              <a:defRPr/>
            </a:pPr>
            <a:r>
              <a:rPr lang="en-CA" altLang="en-US" sz="2400" kern="0" dirty="0"/>
              <a:t>   = Parse(</a:t>
            </a:r>
            <a:r>
              <a:rPr lang="el-GR" sz="2400" kern="0" dirty="0">
                <a:sym typeface="Symbol"/>
              </a:rPr>
              <a:t>β</a:t>
            </a:r>
            <a:r>
              <a:rPr lang="en-CA" altLang="en-US" sz="2400" kern="0" dirty="0"/>
              <a:t>)</a:t>
            </a:r>
          </a:p>
          <a:p>
            <a:pPr lvl="2">
              <a:defRPr/>
            </a:pPr>
            <a:endParaRPr lang="en-CA" altLang="en-US" sz="2400" kern="0" dirty="0"/>
          </a:p>
          <a:p>
            <a:pPr lvl="2">
              <a:defRPr/>
            </a:pPr>
            <a:endParaRPr lang="en-CA" altLang="en-US" sz="2400" kern="0" dirty="0"/>
          </a:p>
          <a:p>
            <a:pPr lvl="2">
              <a:defRPr/>
            </a:pPr>
            <a:r>
              <a:rPr lang="en-CA" altLang="en-US" sz="2400" kern="0" dirty="0"/>
              <a:t>return(               )</a:t>
            </a:r>
          </a:p>
        </p:txBody>
      </p:sp>
      <p:grpSp>
        <p:nvGrpSpPr>
          <p:cNvPr id="62469" name="Group 3"/>
          <p:cNvGrpSpPr>
            <a:grpSpLocks/>
          </p:cNvGrpSpPr>
          <p:nvPr/>
        </p:nvGrpSpPr>
        <p:grpSpPr bwMode="auto">
          <a:xfrm>
            <a:off x="5132388" y="3076575"/>
            <a:ext cx="430212" cy="949325"/>
            <a:chOff x="6347650" y="2341204"/>
            <a:chExt cx="586550" cy="1397061"/>
          </a:xfrm>
        </p:grpSpPr>
        <p:grpSp>
          <p:nvGrpSpPr>
            <p:cNvPr id="62498" name="Group 92"/>
            <p:cNvGrpSpPr>
              <a:grpSpLocks/>
            </p:cNvGrpSpPr>
            <p:nvPr/>
          </p:nvGrpSpPr>
          <p:grpSpPr bwMode="auto">
            <a:xfrm>
              <a:off x="6434137" y="2876698"/>
              <a:ext cx="500063" cy="552302"/>
              <a:chOff x="3590109" y="1993800"/>
              <a:chExt cx="2016036" cy="1740000"/>
            </a:xfrm>
          </p:grpSpPr>
          <p:sp>
            <p:nvSpPr>
              <p:cNvPr id="24" name="Freeform 23"/>
              <p:cNvSpPr/>
              <p:nvPr/>
            </p:nvSpPr>
            <p:spPr bwMode="auto">
              <a:xfrm>
                <a:off x="4602670" y="1992228"/>
                <a:ext cx="0" cy="21344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Isosceles Triangle 25"/>
              <p:cNvSpPr/>
              <p:nvPr/>
            </p:nvSpPr>
            <p:spPr bwMode="auto">
              <a:xfrm>
                <a:off x="3590466" y="2213033"/>
                <a:ext cx="2015679" cy="1523549"/>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ectangle 27"/>
            <p:cNvSpPr/>
            <p:nvPr/>
          </p:nvSpPr>
          <p:spPr>
            <a:xfrm>
              <a:off x="6486171" y="2341204"/>
              <a:ext cx="354961" cy="462572"/>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29" name="Rectangle 28"/>
            <p:cNvSpPr/>
            <p:nvPr/>
          </p:nvSpPr>
          <p:spPr>
            <a:xfrm>
              <a:off x="6347650" y="3275693"/>
              <a:ext cx="499974" cy="462572"/>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51" name="Group 50"/>
          <p:cNvGrpSpPr>
            <a:grpSpLocks/>
          </p:cNvGrpSpPr>
          <p:nvPr/>
        </p:nvGrpSpPr>
        <p:grpSpPr bwMode="auto">
          <a:xfrm>
            <a:off x="1184275" y="4511675"/>
            <a:ext cx="495300" cy="1096963"/>
            <a:chOff x="6347650" y="2341204"/>
            <a:chExt cx="676984" cy="1615077"/>
          </a:xfrm>
        </p:grpSpPr>
        <p:grpSp>
          <p:nvGrpSpPr>
            <p:cNvPr id="62493" name="Group 92"/>
            <p:cNvGrpSpPr>
              <a:grpSpLocks/>
            </p:cNvGrpSpPr>
            <p:nvPr/>
          </p:nvGrpSpPr>
          <p:grpSpPr bwMode="auto">
            <a:xfrm>
              <a:off x="6434137" y="2876698"/>
              <a:ext cx="500063" cy="552302"/>
              <a:chOff x="3590109" y="1993800"/>
              <a:chExt cx="2016036" cy="1740000"/>
            </a:xfrm>
          </p:grpSpPr>
          <p:sp>
            <p:nvSpPr>
              <p:cNvPr id="55" name="Freeform 54"/>
              <p:cNvSpPr/>
              <p:nvPr/>
            </p:nvSpPr>
            <p:spPr bwMode="auto">
              <a:xfrm>
                <a:off x="4597339"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Isosceles Triangle 55"/>
              <p:cNvSpPr/>
              <p:nvPr/>
            </p:nvSpPr>
            <p:spPr bwMode="auto">
              <a:xfrm>
                <a:off x="3591343" y="2213918"/>
                <a:ext cx="2011986"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52"/>
            <p:cNvSpPr/>
            <p:nvPr/>
          </p:nvSpPr>
          <p:spPr>
            <a:xfrm>
              <a:off x="6486519" y="2341204"/>
              <a:ext cx="355851"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54" name="Rectangle 53"/>
            <p:cNvSpPr/>
            <p:nvPr/>
          </p:nvSpPr>
          <p:spPr>
            <a:xfrm>
              <a:off x="6347650" y="3276125"/>
              <a:ext cx="676984" cy="680156"/>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sp>
        <p:nvSpPr>
          <p:cNvPr id="3" name="Rectangle 2"/>
          <p:cNvSpPr/>
          <p:nvPr/>
        </p:nvSpPr>
        <p:spPr>
          <a:xfrm>
            <a:off x="3386138" y="4064000"/>
            <a:ext cx="4848225" cy="461963"/>
          </a:xfrm>
          <a:prstGeom prst="rect">
            <a:avLst/>
          </a:prstGeom>
        </p:spPr>
        <p:txBody>
          <a:bodyPr wrap="none">
            <a:spAutoFit/>
          </a:bodyPr>
          <a:lstStyle/>
          <a:p>
            <a:pPr>
              <a:defRPr/>
            </a:pPr>
            <a:r>
              <a:rPr lang="en-US" altLang="en-US" sz="2400" dirty="0"/>
              <a:t>Prove </a:t>
            </a:r>
            <a:r>
              <a:rPr lang="el-GR" altLang="en-US" sz="2400" kern="0" dirty="0"/>
              <a:t>α</a:t>
            </a:r>
            <a:r>
              <a:rPr lang="en-CA" altLang="en-US" sz="2400" kern="0" dirty="0"/>
              <a:t> = </a:t>
            </a:r>
            <a:r>
              <a:rPr lang="el-GR" sz="2400" kern="0" dirty="0">
                <a:sym typeface="Symbol"/>
              </a:rPr>
              <a:t>β</a:t>
            </a:r>
            <a:r>
              <a:rPr lang="en-CA" sz="2400" kern="0" dirty="0">
                <a:sym typeface="Symbol"/>
              </a:rPr>
              <a:t> </a:t>
            </a:r>
            <a:r>
              <a:rPr lang="el-GR" sz="2400" kern="0" dirty="0">
                <a:sym typeface="Symbol"/>
              </a:rPr>
              <a:t>β</a:t>
            </a:r>
            <a:r>
              <a:rPr lang="en-CA" altLang="en-US" sz="2400" kern="0" dirty="0"/>
              <a:t>’   with both parts in L   </a:t>
            </a:r>
          </a:p>
        </p:txBody>
      </p:sp>
      <p:grpSp>
        <p:nvGrpSpPr>
          <p:cNvPr id="7" name="Group 6"/>
          <p:cNvGrpSpPr>
            <a:grpSpLocks/>
          </p:cNvGrpSpPr>
          <p:nvPr/>
        </p:nvGrpSpPr>
        <p:grpSpPr bwMode="auto">
          <a:xfrm>
            <a:off x="4292600" y="4495800"/>
            <a:ext cx="2093913" cy="1096963"/>
            <a:chOff x="4292953" y="4495800"/>
            <a:chExt cx="2094107" cy="1097021"/>
          </a:xfrm>
        </p:grpSpPr>
        <p:sp>
          <p:nvSpPr>
            <p:cNvPr id="5" name="Rectangle 4"/>
            <p:cNvSpPr/>
            <p:nvPr/>
          </p:nvSpPr>
          <p:spPr>
            <a:xfrm>
              <a:off x="4820052" y="4876820"/>
              <a:ext cx="1567008" cy="461987"/>
            </a:xfrm>
            <a:prstGeom prst="rect">
              <a:avLst/>
            </a:prstGeom>
          </p:spPr>
          <p:txBody>
            <a:bodyPr wrap="none">
              <a:spAutoFit/>
            </a:bodyPr>
            <a:lstStyle/>
            <a:p>
              <a:pPr>
                <a:defRPr/>
              </a:pPr>
              <a:r>
                <a:rPr lang="en-CA" altLang="en-US" sz="2400" kern="0" dirty="0"/>
                <a:t>= Parse(</a:t>
              </a:r>
              <a:r>
                <a:rPr lang="el-GR" sz="2400" kern="0" dirty="0">
                  <a:sym typeface="Symbol"/>
                </a:rPr>
                <a:t>β</a:t>
              </a:r>
              <a:r>
                <a:rPr lang="en-CA" altLang="en-US" sz="2400" kern="0" dirty="0"/>
                <a:t>’)</a:t>
              </a:r>
            </a:p>
          </p:txBody>
        </p:sp>
        <p:grpSp>
          <p:nvGrpSpPr>
            <p:cNvPr id="62487" name="Group 29"/>
            <p:cNvGrpSpPr>
              <a:grpSpLocks/>
            </p:cNvGrpSpPr>
            <p:nvPr/>
          </p:nvGrpSpPr>
          <p:grpSpPr bwMode="auto">
            <a:xfrm>
              <a:off x="4292953" y="4495800"/>
              <a:ext cx="598241" cy="1097021"/>
              <a:chOff x="6261152" y="2341204"/>
              <a:chExt cx="817109" cy="1615077"/>
            </a:xfrm>
          </p:grpSpPr>
          <p:grpSp>
            <p:nvGrpSpPr>
              <p:cNvPr id="62488" name="Group 92"/>
              <p:cNvGrpSpPr>
                <a:grpSpLocks/>
              </p:cNvGrpSpPr>
              <p:nvPr/>
            </p:nvGrpSpPr>
            <p:grpSpPr bwMode="auto">
              <a:xfrm>
                <a:off x="6434137" y="2876698"/>
                <a:ext cx="500063" cy="552302"/>
                <a:chOff x="3590109" y="1993800"/>
                <a:chExt cx="2016036" cy="1740000"/>
              </a:xfrm>
            </p:grpSpPr>
            <p:sp>
              <p:nvSpPr>
                <p:cNvPr id="34" name="Freeform 33"/>
                <p:cNvSpPr/>
                <p:nvPr/>
              </p:nvSpPr>
              <p:spPr bwMode="auto">
                <a:xfrm>
                  <a:off x="4606222"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Isosceles Triangle 34"/>
                <p:cNvSpPr/>
                <p:nvPr/>
              </p:nvSpPr>
              <p:spPr bwMode="auto">
                <a:xfrm>
                  <a:off x="3592103" y="2213918"/>
                  <a:ext cx="2124409"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2" name="Rectangle 31"/>
              <p:cNvSpPr/>
              <p:nvPr/>
            </p:nvSpPr>
            <p:spPr>
              <a:xfrm>
                <a:off x="6484507" y="2341204"/>
                <a:ext cx="357800"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33" name="Rectangle 32"/>
              <p:cNvSpPr/>
              <p:nvPr/>
            </p:nvSpPr>
            <p:spPr>
              <a:xfrm>
                <a:off x="6261152" y="3276125"/>
                <a:ext cx="817522" cy="680156"/>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grpSp>
        <p:nvGrpSpPr>
          <p:cNvPr id="8" name="Group 7"/>
          <p:cNvGrpSpPr>
            <a:grpSpLocks/>
          </p:cNvGrpSpPr>
          <p:nvPr/>
        </p:nvGrpSpPr>
        <p:grpSpPr bwMode="auto">
          <a:xfrm>
            <a:off x="2387600" y="5156200"/>
            <a:ext cx="1117600" cy="1773238"/>
            <a:chOff x="7569558" y="5160957"/>
            <a:chExt cx="1117242" cy="1773244"/>
          </a:xfrm>
        </p:grpSpPr>
        <p:grpSp>
          <p:nvGrpSpPr>
            <p:cNvPr id="62474" name="Group 92"/>
            <p:cNvGrpSpPr>
              <a:grpSpLocks/>
            </p:cNvGrpSpPr>
            <p:nvPr/>
          </p:nvGrpSpPr>
          <p:grpSpPr bwMode="auto">
            <a:xfrm>
              <a:off x="7639208" y="6200907"/>
              <a:ext cx="366118" cy="375144"/>
              <a:chOff x="3590109" y="1993800"/>
              <a:chExt cx="2016036" cy="1740000"/>
            </a:xfrm>
          </p:grpSpPr>
          <p:sp>
            <p:nvSpPr>
              <p:cNvPr id="61" name="Freeform 60"/>
              <p:cNvSpPr/>
              <p:nvPr/>
            </p:nvSpPr>
            <p:spPr bwMode="auto">
              <a:xfrm>
                <a:off x="4604791" y="1993183"/>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Isosceles Triangle 61"/>
              <p:cNvSpPr/>
              <p:nvPr/>
            </p:nvSpPr>
            <p:spPr bwMode="auto">
              <a:xfrm>
                <a:off x="3591089" y="2214079"/>
                <a:ext cx="2018667"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7569558" y="6472236"/>
              <a:ext cx="495141" cy="461965"/>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sp>
          <p:nvSpPr>
            <p:cNvPr id="62476" name="Text Box 10"/>
            <p:cNvSpPr txBox="1">
              <a:spLocks noChangeArrowheads="1"/>
            </p:cNvSpPr>
            <p:nvPr/>
          </p:nvSpPr>
          <p:spPr bwMode="auto">
            <a:xfrm>
              <a:off x="7875598" y="5160957"/>
              <a:ext cx="153628" cy="4170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62477" name="Line 11"/>
            <p:cNvSpPr>
              <a:spLocks noChangeShapeType="1"/>
            </p:cNvSpPr>
            <p:nvPr/>
          </p:nvSpPr>
          <p:spPr bwMode="auto">
            <a:xfrm flipH="1">
              <a:off x="7821952" y="5483773"/>
              <a:ext cx="183589" cy="33815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2478" name="Line 13"/>
            <p:cNvSpPr>
              <a:spLocks noChangeShapeType="1"/>
            </p:cNvSpPr>
            <p:nvPr/>
          </p:nvSpPr>
          <p:spPr bwMode="auto">
            <a:xfrm>
              <a:off x="8029765" y="5483773"/>
              <a:ext cx="244786"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2479" name="Text Box 18"/>
            <p:cNvSpPr txBox="1">
              <a:spLocks noChangeArrowheads="1"/>
            </p:cNvSpPr>
            <p:nvPr/>
          </p:nvSpPr>
          <p:spPr bwMode="auto">
            <a:xfrm>
              <a:off x="7646998" y="5813136"/>
              <a:ext cx="10398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   S</a:t>
              </a:r>
            </a:p>
          </p:txBody>
        </p:sp>
        <p:grpSp>
          <p:nvGrpSpPr>
            <p:cNvPr id="62480" name="Group 92"/>
            <p:cNvGrpSpPr>
              <a:grpSpLocks/>
            </p:cNvGrpSpPr>
            <p:nvPr/>
          </p:nvGrpSpPr>
          <p:grpSpPr bwMode="auto">
            <a:xfrm>
              <a:off x="8051442" y="6200907"/>
              <a:ext cx="366118" cy="375144"/>
              <a:chOff x="3590109" y="1993800"/>
              <a:chExt cx="2016036" cy="1740000"/>
            </a:xfrm>
          </p:grpSpPr>
          <p:sp>
            <p:nvSpPr>
              <p:cNvPr id="37" name="Freeform 36"/>
              <p:cNvSpPr/>
              <p:nvPr/>
            </p:nvSpPr>
            <p:spPr bwMode="auto">
              <a:xfrm>
                <a:off x="4598168" y="1993183"/>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Isosceles Triangle 37"/>
              <p:cNvSpPr/>
              <p:nvPr/>
            </p:nvSpPr>
            <p:spPr bwMode="auto">
              <a:xfrm>
                <a:off x="3593203" y="2214079"/>
                <a:ext cx="2009926"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9" name="Rectangle 38"/>
            <p:cNvSpPr/>
            <p:nvPr/>
          </p:nvSpPr>
          <p:spPr>
            <a:xfrm>
              <a:off x="7982176" y="6472236"/>
              <a:ext cx="598296" cy="461965"/>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4" end="4"/>
                                            </p:txEl>
                                          </p:spTgt>
                                        </p:tgtEl>
                                        <p:attrNameLst>
                                          <p:attrName>style.visibility</p:attrName>
                                        </p:attrNameLst>
                                      </p:cBhvr>
                                      <p:to>
                                        <p:strVal val="visible"/>
                                      </p:to>
                                    </p:set>
                                    <p:anim calcmode="lin" valueType="num">
                                      <p:cBhvr additive="base">
                                        <p:cTn id="7"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2">
                                            <p:txEl>
                                              <p:pRg st="6" end="6"/>
                                            </p:txEl>
                                          </p:spTgt>
                                        </p:tgtEl>
                                        <p:attrNameLst>
                                          <p:attrName>style.visibility</p:attrName>
                                        </p:attrNameLst>
                                      </p:cBhvr>
                                      <p:to>
                                        <p:strVal val="visible"/>
                                      </p:to>
                                    </p:set>
                                    <p:anim calcmode="lin" valueType="num">
                                      <p:cBhvr additive="base">
                                        <p:cTn id="19" dur="500" fill="hold"/>
                                        <p:tgtEl>
                                          <p:spTgt spid="22">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
                                            <p:txEl>
                                              <p:pRg st="6" end="6"/>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0-#ppt_w/2"/>
                                          </p:val>
                                        </p:tav>
                                        <p:tav tm="100000">
                                          <p:val>
                                            <p:strVal val="#ppt_x"/>
                                          </p:val>
                                        </p:tav>
                                      </p:tavLst>
                                    </p:anim>
                                    <p:anim calcmode="lin" valueType="num">
                                      <p:cBhvr additive="base">
                                        <p:cTn id="3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22">
                                            <p:txEl>
                                              <p:pRg st="9" end="9"/>
                                            </p:txEl>
                                          </p:spTgt>
                                        </p:tgtEl>
                                        <p:attrNameLst>
                                          <p:attrName>style.visibility</p:attrName>
                                        </p:attrNameLst>
                                      </p:cBhvr>
                                      <p:to>
                                        <p:strVal val="visible"/>
                                      </p:to>
                                    </p:set>
                                    <p:anim calcmode="lin" valueType="num">
                                      <p:cBhvr additive="base">
                                        <p:cTn id="35" dur="500" fill="hold"/>
                                        <p:tgtEl>
                                          <p:spTgt spid="22">
                                            <p:txEl>
                                              <p:pRg st="9" end="9"/>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2">
                                            <p:txEl>
                                              <p:pRg st="9" end="9"/>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0-#ppt_w/2"/>
                                          </p:val>
                                        </p:tav>
                                        <p:tav tm="100000">
                                          <p:val>
                                            <p:strVal val="#ppt_x"/>
                                          </p:val>
                                        </p:tav>
                                      </p:tavLst>
                                    </p:anim>
                                    <p:anim calcmode="lin" valueType="num">
                                      <p:cBhvr additive="base">
                                        <p:cTn id="4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42545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p:txBody>
      </p:sp>
      <p:sp>
        <p:nvSpPr>
          <p:cNvPr id="22" name="Rectangle 21"/>
          <p:cNvSpPr/>
          <p:nvPr/>
        </p:nvSpPr>
        <p:spPr>
          <a:xfrm>
            <a:off x="457200" y="1366838"/>
            <a:ext cx="7848600" cy="461962"/>
          </a:xfrm>
          <a:prstGeom prst="rect">
            <a:avLst/>
          </a:prstGeom>
        </p:spPr>
        <p:txBody>
          <a:bodyPr>
            <a:spAutoFit/>
          </a:bodyPr>
          <a:lstStyle/>
          <a:p>
            <a:pPr>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’a </a:t>
            </a:r>
            <a:r>
              <a:rPr lang="en-CA" altLang="en-US" sz="2400" kern="0" dirty="0">
                <a:sym typeface="Symbol"/>
              </a:rPr>
              <a:t> L</a:t>
            </a:r>
            <a:r>
              <a:rPr lang="en-CA" altLang="en-US" sz="2400" kern="0" dirty="0"/>
              <a:t>) </a:t>
            </a:r>
            <a:r>
              <a:rPr lang="en-US" altLang="en-US" sz="2400" dirty="0"/>
              <a:t>Prove </a:t>
            </a:r>
            <a:r>
              <a:rPr lang="el-GR" altLang="en-US" sz="2400" kern="0" dirty="0"/>
              <a:t>α</a:t>
            </a:r>
            <a:r>
              <a:rPr lang="en-CA" altLang="en-US" sz="2400" kern="0" dirty="0"/>
              <a:t> = </a:t>
            </a:r>
            <a:r>
              <a:rPr lang="el-GR" sz="2400" kern="0" dirty="0">
                <a:sym typeface="Symbol"/>
              </a:rPr>
              <a:t>β β</a:t>
            </a:r>
            <a:r>
              <a:rPr lang="en-CA" altLang="en-US" sz="2400" kern="0" dirty="0"/>
              <a:t>’   with both parts in L </a:t>
            </a:r>
          </a:p>
        </p:txBody>
      </p:sp>
      <p:grpSp>
        <p:nvGrpSpPr>
          <p:cNvPr id="21" name="Group 20"/>
          <p:cNvGrpSpPr>
            <a:grpSpLocks/>
          </p:cNvGrpSpPr>
          <p:nvPr/>
        </p:nvGrpSpPr>
        <p:grpSpPr bwMode="auto">
          <a:xfrm>
            <a:off x="457200" y="1976438"/>
            <a:ext cx="6324600" cy="3209925"/>
            <a:chOff x="457200" y="1976735"/>
            <a:chExt cx="6324600" cy="3208948"/>
          </a:xfrm>
        </p:grpSpPr>
        <p:cxnSp>
          <p:nvCxnSpPr>
            <p:cNvPr id="63494" name="Straight Connector 8"/>
            <p:cNvCxnSpPr>
              <a:cxnSpLocks noChangeShapeType="1"/>
            </p:cNvCxnSpPr>
            <p:nvPr/>
          </p:nvCxnSpPr>
          <p:spPr bwMode="auto">
            <a:xfrm flipV="1">
              <a:off x="1143000" y="4458237"/>
              <a:ext cx="5638800" cy="37564"/>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63495" name="Straight Connector 10"/>
            <p:cNvCxnSpPr>
              <a:cxnSpLocks noChangeShapeType="1"/>
            </p:cNvCxnSpPr>
            <p:nvPr/>
          </p:nvCxnSpPr>
          <p:spPr bwMode="auto">
            <a:xfrm flipV="1">
              <a:off x="1371600" y="4191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63496" name="Straight Connector 42"/>
            <p:cNvCxnSpPr>
              <a:cxnSpLocks noChangeShapeType="1"/>
            </p:cNvCxnSpPr>
            <p:nvPr/>
          </p:nvCxnSpPr>
          <p:spPr bwMode="auto">
            <a:xfrm flipV="1">
              <a:off x="1752600"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2" name="Rectangle 11"/>
            <p:cNvSpPr/>
            <p:nvPr/>
          </p:nvSpPr>
          <p:spPr>
            <a:xfrm>
              <a:off x="1309688" y="4058901"/>
              <a:ext cx="298450" cy="399928"/>
            </a:xfrm>
            <a:prstGeom prst="rect">
              <a:avLst/>
            </a:prstGeom>
          </p:spPr>
          <p:txBody>
            <a:bodyPr wrap="none">
              <a:spAutoFit/>
            </a:bodyPr>
            <a:lstStyle/>
            <a:p>
              <a:pPr>
                <a:defRPr/>
              </a:pPr>
              <a:r>
                <a:rPr lang="en-CA" altLang="en-US" sz="2000" kern="0" dirty="0"/>
                <a:t>a</a:t>
              </a:r>
              <a:endParaRPr lang="en-CA" sz="2000" dirty="0"/>
            </a:p>
          </p:txBody>
        </p:sp>
        <p:sp>
          <p:nvSpPr>
            <p:cNvPr id="46" name="Rectangle 45"/>
            <p:cNvSpPr/>
            <p:nvPr/>
          </p:nvSpPr>
          <p:spPr>
            <a:xfrm>
              <a:off x="1684338" y="3695474"/>
              <a:ext cx="298450" cy="399928"/>
            </a:xfrm>
            <a:prstGeom prst="rect">
              <a:avLst/>
            </a:prstGeom>
          </p:spPr>
          <p:txBody>
            <a:bodyPr wrap="none">
              <a:spAutoFit/>
            </a:bodyPr>
            <a:lstStyle/>
            <a:p>
              <a:pPr>
                <a:defRPr/>
              </a:pPr>
              <a:r>
                <a:rPr lang="en-CA" altLang="en-US" sz="2000" kern="0" dirty="0"/>
                <a:t>a</a:t>
              </a:r>
              <a:endParaRPr lang="en-CA" sz="2000" dirty="0"/>
            </a:p>
          </p:txBody>
        </p:sp>
        <p:grpSp>
          <p:nvGrpSpPr>
            <p:cNvPr id="63499" name="Group 13"/>
            <p:cNvGrpSpPr>
              <a:grpSpLocks/>
            </p:cNvGrpSpPr>
            <p:nvPr/>
          </p:nvGrpSpPr>
          <p:grpSpPr bwMode="auto">
            <a:xfrm>
              <a:off x="2107842" y="3696237"/>
              <a:ext cx="401985" cy="418563"/>
              <a:chOff x="2107842" y="3696237"/>
              <a:chExt cx="401985" cy="418563"/>
            </a:xfrm>
          </p:grpSpPr>
          <p:cxnSp>
            <p:nvCxnSpPr>
              <p:cNvPr id="63535" name="Straight Connector 4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47" name="Rectangle 46"/>
              <p:cNvSpPr/>
              <p:nvPr/>
            </p:nvSpPr>
            <p:spPr>
              <a:xfrm>
                <a:off x="2197100" y="3695473"/>
                <a:ext cx="312738" cy="399929"/>
              </a:xfrm>
              <a:prstGeom prst="rect">
                <a:avLst/>
              </a:prstGeom>
            </p:spPr>
            <p:txBody>
              <a:bodyPr wrap="none">
                <a:spAutoFit/>
              </a:bodyPr>
              <a:lstStyle/>
              <a:p>
                <a:pPr>
                  <a:defRPr/>
                </a:pPr>
                <a:r>
                  <a:rPr lang="en-CA" sz="2000" kern="0" dirty="0"/>
                  <a:t>b</a:t>
                </a:r>
                <a:endParaRPr lang="en-CA" sz="2000" dirty="0"/>
              </a:p>
            </p:txBody>
          </p:sp>
        </p:grpSp>
        <p:grpSp>
          <p:nvGrpSpPr>
            <p:cNvPr id="63500" name="Group 14"/>
            <p:cNvGrpSpPr>
              <a:grpSpLocks/>
            </p:cNvGrpSpPr>
            <p:nvPr/>
          </p:nvGrpSpPr>
          <p:grpSpPr bwMode="auto">
            <a:xfrm>
              <a:off x="2437326" y="3677127"/>
              <a:ext cx="341207" cy="450552"/>
              <a:chOff x="2437326" y="3677127"/>
              <a:chExt cx="341207" cy="450552"/>
            </a:xfrm>
          </p:grpSpPr>
          <p:cxnSp>
            <p:nvCxnSpPr>
              <p:cNvPr id="63533" name="Straight Connector 47"/>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49" name="Rectangle 48"/>
              <p:cNvSpPr/>
              <p:nvPr/>
            </p:nvSpPr>
            <p:spPr>
              <a:xfrm>
                <a:off x="2436813" y="3676429"/>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3501" name="Group 56"/>
            <p:cNvGrpSpPr>
              <a:grpSpLocks/>
            </p:cNvGrpSpPr>
            <p:nvPr/>
          </p:nvGrpSpPr>
          <p:grpSpPr bwMode="auto">
            <a:xfrm>
              <a:off x="2770114" y="3338847"/>
              <a:ext cx="341207" cy="450552"/>
              <a:chOff x="2437326" y="3677127"/>
              <a:chExt cx="341207" cy="450552"/>
            </a:xfrm>
          </p:grpSpPr>
          <p:cxnSp>
            <p:nvCxnSpPr>
              <p:cNvPr id="63531" name="Straight Connector 5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63" name="Rectangle 62"/>
              <p:cNvSpPr/>
              <p:nvPr/>
            </p:nvSpPr>
            <p:spPr>
              <a:xfrm>
                <a:off x="2437400" y="3676675"/>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3502" name="Group 63"/>
            <p:cNvGrpSpPr>
              <a:grpSpLocks/>
            </p:cNvGrpSpPr>
            <p:nvPr/>
          </p:nvGrpSpPr>
          <p:grpSpPr bwMode="auto">
            <a:xfrm>
              <a:off x="3148884" y="3403242"/>
              <a:ext cx="401985" cy="418563"/>
              <a:chOff x="2107842" y="3696237"/>
              <a:chExt cx="401985" cy="418563"/>
            </a:xfrm>
          </p:grpSpPr>
          <p:cxnSp>
            <p:nvCxnSpPr>
              <p:cNvPr id="63529" name="Straight Connector 64"/>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66" name="Rectangle 65"/>
              <p:cNvSpPr/>
              <p:nvPr/>
            </p:nvSpPr>
            <p:spPr>
              <a:xfrm>
                <a:off x="2197458" y="3696458"/>
                <a:ext cx="312738" cy="399929"/>
              </a:xfrm>
              <a:prstGeom prst="rect">
                <a:avLst/>
              </a:prstGeom>
            </p:spPr>
            <p:txBody>
              <a:bodyPr wrap="none">
                <a:spAutoFit/>
              </a:bodyPr>
              <a:lstStyle/>
              <a:p>
                <a:pPr>
                  <a:defRPr/>
                </a:pPr>
                <a:r>
                  <a:rPr lang="en-CA" sz="2000" kern="0" dirty="0"/>
                  <a:t>b</a:t>
                </a:r>
                <a:endParaRPr lang="en-CA" sz="2000" dirty="0"/>
              </a:p>
            </p:txBody>
          </p:sp>
        </p:grpSp>
        <p:grpSp>
          <p:nvGrpSpPr>
            <p:cNvPr id="63503" name="Group 66"/>
            <p:cNvGrpSpPr>
              <a:grpSpLocks/>
            </p:cNvGrpSpPr>
            <p:nvPr/>
          </p:nvGrpSpPr>
          <p:grpSpPr bwMode="auto">
            <a:xfrm>
              <a:off x="3480516" y="3721995"/>
              <a:ext cx="401985" cy="418563"/>
              <a:chOff x="2107842" y="3696237"/>
              <a:chExt cx="401985" cy="418563"/>
            </a:xfrm>
          </p:grpSpPr>
          <p:cxnSp>
            <p:nvCxnSpPr>
              <p:cNvPr id="63527" name="Straight Connector 69"/>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2" name="Rectangle 71"/>
              <p:cNvSpPr/>
              <p:nvPr/>
            </p:nvSpPr>
            <p:spPr>
              <a:xfrm>
                <a:off x="2196026" y="3696696"/>
                <a:ext cx="314325" cy="398341"/>
              </a:xfrm>
              <a:prstGeom prst="rect">
                <a:avLst/>
              </a:prstGeom>
            </p:spPr>
            <p:txBody>
              <a:bodyPr wrap="none">
                <a:spAutoFit/>
              </a:bodyPr>
              <a:lstStyle/>
              <a:p>
                <a:pPr>
                  <a:defRPr/>
                </a:pPr>
                <a:r>
                  <a:rPr lang="en-CA" sz="2000" kern="0" dirty="0"/>
                  <a:t>b</a:t>
                </a:r>
                <a:endParaRPr lang="en-CA" sz="2000" dirty="0"/>
              </a:p>
            </p:txBody>
          </p:sp>
        </p:grpSp>
        <p:grpSp>
          <p:nvGrpSpPr>
            <p:cNvPr id="63504" name="Group 73"/>
            <p:cNvGrpSpPr>
              <a:grpSpLocks/>
            </p:cNvGrpSpPr>
            <p:nvPr/>
          </p:nvGrpSpPr>
          <p:grpSpPr bwMode="auto">
            <a:xfrm>
              <a:off x="3812148" y="4053627"/>
              <a:ext cx="401985" cy="418563"/>
              <a:chOff x="2107842" y="3696237"/>
              <a:chExt cx="401985" cy="418563"/>
            </a:xfrm>
          </p:grpSpPr>
          <p:cxnSp>
            <p:nvCxnSpPr>
              <p:cNvPr id="63525" name="Straight Connector 74"/>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6" name="Rectangle 75"/>
              <p:cNvSpPr/>
              <p:nvPr/>
            </p:nvSpPr>
            <p:spPr>
              <a:xfrm>
                <a:off x="2196182" y="3696750"/>
                <a:ext cx="314325" cy="398342"/>
              </a:xfrm>
              <a:prstGeom prst="rect">
                <a:avLst/>
              </a:prstGeom>
            </p:spPr>
            <p:txBody>
              <a:bodyPr wrap="none">
                <a:spAutoFit/>
              </a:bodyPr>
              <a:lstStyle/>
              <a:p>
                <a:pPr>
                  <a:defRPr/>
                </a:pPr>
                <a:r>
                  <a:rPr lang="en-CA" sz="2000" kern="0" dirty="0"/>
                  <a:t>b</a:t>
                </a:r>
                <a:endParaRPr lang="en-CA" sz="2000" dirty="0"/>
              </a:p>
            </p:txBody>
          </p:sp>
        </p:grpSp>
        <p:grpSp>
          <p:nvGrpSpPr>
            <p:cNvPr id="63505" name="Group 76"/>
            <p:cNvGrpSpPr>
              <a:grpSpLocks/>
            </p:cNvGrpSpPr>
            <p:nvPr/>
          </p:nvGrpSpPr>
          <p:grpSpPr bwMode="auto">
            <a:xfrm>
              <a:off x="4156659" y="4406721"/>
              <a:ext cx="401985" cy="418563"/>
              <a:chOff x="2107842" y="3696237"/>
              <a:chExt cx="401985" cy="418563"/>
            </a:xfrm>
          </p:grpSpPr>
          <p:cxnSp>
            <p:nvCxnSpPr>
              <p:cNvPr id="63523" name="Straight Connector 77"/>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9" name="Rectangle 78"/>
              <p:cNvSpPr/>
              <p:nvPr/>
            </p:nvSpPr>
            <p:spPr>
              <a:xfrm>
                <a:off x="2196158" y="3695973"/>
                <a:ext cx="314325" cy="399929"/>
              </a:xfrm>
              <a:prstGeom prst="rect">
                <a:avLst/>
              </a:prstGeom>
            </p:spPr>
            <p:txBody>
              <a:bodyPr wrap="none">
                <a:spAutoFit/>
              </a:bodyPr>
              <a:lstStyle/>
              <a:p>
                <a:pPr>
                  <a:defRPr/>
                </a:pPr>
                <a:r>
                  <a:rPr lang="en-CA" sz="2000" kern="0" dirty="0"/>
                  <a:t>b</a:t>
                </a:r>
                <a:endParaRPr lang="en-CA" sz="2000" dirty="0"/>
              </a:p>
            </p:txBody>
          </p:sp>
        </p:grpSp>
        <p:grpSp>
          <p:nvGrpSpPr>
            <p:cNvPr id="63506" name="Group 79"/>
            <p:cNvGrpSpPr>
              <a:grpSpLocks/>
            </p:cNvGrpSpPr>
            <p:nvPr/>
          </p:nvGrpSpPr>
          <p:grpSpPr bwMode="auto">
            <a:xfrm>
              <a:off x="4512378" y="4763037"/>
              <a:ext cx="401985" cy="418563"/>
              <a:chOff x="2107842" y="3696237"/>
              <a:chExt cx="401985" cy="418563"/>
            </a:xfrm>
          </p:grpSpPr>
          <p:cxnSp>
            <p:nvCxnSpPr>
              <p:cNvPr id="63521" name="Straight Connector 80"/>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2" name="Rectangle 81"/>
              <p:cNvSpPr/>
              <p:nvPr/>
            </p:nvSpPr>
            <p:spPr>
              <a:xfrm>
                <a:off x="2196039" y="3696737"/>
                <a:ext cx="314325" cy="398341"/>
              </a:xfrm>
              <a:prstGeom prst="rect">
                <a:avLst/>
              </a:prstGeom>
            </p:spPr>
            <p:txBody>
              <a:bodyPr wrap="none">
                <a:spAutoFit/>
              </a:bodyPr>
              <a:lstStyle/>
              <a:p>
                <a:pPr>
                  <a:defRPr/>
                </a:pPr>
                <a:r>
                  <a:rPr lang="en-CA" sz="2000" kern="0" dirty="0"/>
                  <a:t>b</a:t>
                </a:r>
                <a:endParaRPr lang="en-CA" sz="2000" dirty="0"/>
              </a:p>
            </p:txBody>
          </p:sp>
        </p:grpSp>
        <p:grpSp>
          <p:nvGrpSpPr>
            <p:cNvPr id="63507" name="Group 82"/>
            <p:cNvGrpSpPr>
              <a:grpSpLocks/>
            </p:cNvGrpSpPr>
            <p:nvPr/>
          </p:nvGrpSpPr>
          <p:grpSpPr bwMode="auto">
            <a:xfrm>
              <a:off x="5198178" y="4767120"/>
              <a:ext cx="401985" cy="418563"/>
              <a:chOff x="2107842" y="3696237"/>
              <a:chExt cx="401985" cy="418563"/>
            </a:xfrm>
          </p:grpSpPr>
          <p:cxnSp>
            <p:nvCxnSpPr>
              <p:cNvPr id="63519" name="Straight Connector 8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5" name="Rectangle 84"/>
              <p:cNvSpPr/>
              <p:nvPr/>
            </p:nvSpPr>
            <p:spPr>
              <a:xfrm>
                <a:off x="2196039" y="3695827"/>
                <a:ext cx="314325" cy="399929"/>
              </a:xfrm>
              <a:prstGeom prst="rect">
                <a:avLst/>
              </a:prstGeom>
            </p:spPr>
            <p:txBody>
              <a:bodyPr wrap="none">
                <a:spAutoFit/>
              </a:bodyPr>
              <a:lstStyle/>
              <a:p>
                <a:pPr>
                  <a:defRPr/>
                </a:pPr>
                <a:r>
                  <a:rPr lang="en-CA" sz="2000" kern="0" dirty="0"/>
                  <a:t>b</a:t>
                </a:r>
                <a:endParaRPr lang="en-CA" sz="2000" dirty="0"/>
              </a:p>
            </p:txBody>
          </p:sp>
        </p:grpSp>
        <p:grpSp>
          <p:nvGrpSpPr>
            <p:cNvPr id="63508" name="Group 91"/>
            <p:cNvGrpSpPr>
              <a:grpSpLocks/>
            </p:cNvGrpSpPr>
            <p:nvPr/>
          </p:nvGrpSpPr>
          <p:grpSpPr bwMode="auto">
            <a:xfrm>
              <a:off x="4800600" y="4724400"/>
              <a:ext cx="341207" cy="450552"/>
              <a:chOff x="2437326" y="3677127"/>
              <a:chExt cx="341207" cy="450552"/>
            </a:xfrm>
          </p:grpSpPr>
          <p:cxnSp>
            <p:nvCxnSpPr>
              <p:cNvPr id="63517" name="Straight Connector 92"/>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4" name="Rectangle 93"/>
              <p:cNvSpPr/>
              <p:nvPr/>
            </p:nvSpPr>
            <p:spPr>
              <a:xfrm>
                <a:off x="2437326" y="3676587"/>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3509" name="Group 94"/>
            <p:cNvGrpSpPr>
              <a:grpSpLocks/>
            </p:cNvGrpSpPr>
            <p:nvPr/>
          </p:nvGrpSpPr>
          <p:grpSpPr bwMode="auto">
            <a:xfrm>
              <a:off x="5486400" y="4705290"/>
              <a:ext cx="341207" cy="450552"/>
              <a:chOff x="2437326" y="3677127"/>
              <a:chExt cx="341207" cy="450552"/>
            </a:xfrm>
          </p:grpSpPr>
          <p:cxnSp>
            <p:nvCxnSpPr>
              <p:cNvPr id="63515" name="Straight Connector 95"/>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7" name="Rectangle 96"/>
              <p:cNvSpPr/>
              <p:nvPr/>
            </p:nvSpPr>
            <p:spPr>
              <a:xfrm>
                <a:off x="2437326" y="3676653"/>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3510" name="Group 97"/>
            <p:cNvGrpSpPr>
              <a:grpSpLocks/>
            </p:cNvGrpSpPr>
            <p:nvPr/>
          </p:nvGrpSpPr>
          <p:grpSpPr bwMode="auto">
            <a:xfrm>
              <a:off x="5841642" y="4361853"/>
              <a:ext cx="341207" cy="450552"/>
              <a:chOff x="2437326" y="3677127"/>
              <a:chExt cx="341207" cy="450552"/>
            </a:xfrm>
          </p:grpSpPr>
          <p:cxnSp>
            <p:nvCxnSpPr>
              <p:cNvPr id="63513" name="Straight Connector 9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0" name="Rectangle 99"/>
              <p:cNvSpPr/>
              <p:nvPr/>
            </p:nvSpPr>
            <p:spPr>
              <a:xfrm>
                <a:off x="2437684" y="3677295"/>
                <a:ext cx="298450" cy="399928"/>
              </a:xfrm>
              <a:prstGeom prst="rect">
                <a:avLst/>
              </a:prstGeom>
            </p:spPr>
            <p:txBody>
              <a:bodyPr wrap="none">
                <a:spAutoFit/>
              </a:bodyPr>
              <a:lstStyle/>
              <a:p>
                <a:pPr>
                  <a:defRPr/>
                </a:pPr>
                <a:r>
                  <a:rPr lang="en-CA" altLang="en-US" sz="2000" kern="0" dirty="0"/>
                  <a:t>a</a:t>
                </a:r>
                <a:endParaRPr lang="en-CA" sz="2000" dirty="0"/>
              </a:p>
            </p:txBody>
          </p:sp>
        </p:grpSp>
        <p:sp>
          <p:nvSpPr>
            <p:cNvPr id="19" name="Rectangle 18"/>
            <p:cNvSpPr/>
            <p:nvPr/>
          </p:nvSpPr>
          <p:spPr>
            <a:xfrm>
              <a:off x="1066800" y="2895617"/>
              <a:ext cx="3200400" cy="461822"/>
            </a:xfrm>
            <a:prstGeom prst="rect">
              <a:avLst/>
            </a:prstGeom>
          </p:spPr>
          <p:txBody>
            <a:bodyPr wrap="none">
              <a:spAutoFit/>
            </a:bodyPr>
            <a:lstStyle/>
            <a:p>
              <a:pPr>
                <a:defRPr/>
              </a:pPr>
              <a:r>
                <a:rPr lang="en-CA" altLang="en-US" sz="2400" kern="0" dirty="0" err="1"/>
                <a:t>Eg</a:t>
              </a:r>
              <a:r>
                <a:rPr lang="en-CA" altLang="en-US" sz="2400" kern="0" dirty="0"/>
                <a:t> </a:t>
              </a:r>
              <a:r>
                <a:rPr lang="el-GR" altLang="en-US" sz="2400" kern="0" dirty="0"/>
                <a:t>α</a:t>
              </a:r>
              <a:r>
                <a:rPr lang="en-CA" altLang="en-US" sz="2400" kern="0" dirty="0"/>
                <a:t> = </a:t>
              </a:r>
              <a:r>
                <a:rPr lang="en-CA" altLang="en-US" sz="2400" kern="0" dirty="0" err="1"/>
                <a:t>aabaabbbbbabaa</a:t>
              </a:r>
              <a:r>
                <a:rPr lang="en-CA" altLang="en-US" sz="2400" kern="0" dirty="0"/>
                <a:t> </a:t>
              </a:r>
            </a:p>
          </p:txBody>
        </p:sp>
        <p:sp>
          <p:nvSpPr>
            <p:cNvPr id="101" name="Rectangle 100"/>
            <p:cNvSpPr/>
            <p:nvPr/>
          </p:nvSpPr>
          <p:spPr>
            <a:xfrm>
              <a:off x="457200" y="1976735"/>
              <a:ext cx="6005513" cy="461821"/>
            </a:xfrm>
            <a:prstGeom prst="rect">
              <a:avLst/>
            </a:prstGeom>
          </p:spPr>
          <p:txBody>
            <a:bodyPr wrap="none">
              <a:spAutoFit/>
            </a:bodyPr>
            <a:lstStyle/>
            <a:p>
              <a:pPr>
                <a:defRPr/>
              </a:pPr>
              <a:r>
                <a:rPr lang="en-CA" altLang="en-US" sz="2400" kern="0" dirty="0"/>
                <a:t>Define f(</a:t>
              </a:r>
              <a:r>
                <a:rPr lang="en-CA" altLang="en-US" sz="2400" kern="0" dirty="0" err="1"/>
                <a:t>i</a:t>
              </a:r>
              <a:r>
                <a:rPr lang="en-CA" altLang="en-US" sz="2400" kern="0" dirty="0"/>
                <a:t>) =   </a:t>
              </a:r>
              <a:r>
                <a:rPr lang="en-CA" altLang="en-US" sz="2400" kern="0" dirty="0">
                  <a:sym typeface="Symbol"/>
                </a:rPr>
                <a:t>#a’s   </a:t>
              </a:r>
              <a:r>
                <a:rPr lang="en-CA" altLang="en-US" sz="2400" kern="0" dirty="0"/>
                <a:t>-   </a:t>
              </a:r>
              <a:r>
                <a:rPr lang="en-CA" altLang="en-US" sz="2400" kern="0" dirty="0">
                  <a:sym typeface="Symbol"/>
                </a:rPr>
                <a:t>#b’s in first </a:t>
              </a:r>
              <a:r>
                <a:rPr lang="en-CA" altLang="en-US" sz="2400" kern="0" dirty="0" err="1">
                  <a:sym typeface="Symbol"/>
                </a:rPr>
                <a:t>i</a:t>
              </a:r>
              <a:r>
                <a:rPr lang="en-CA" altLang="en-US" sz="2400" kern="0" dirty="0">
                  <a:sym typeface="Symbol"/>
                </a:rPr>
                <a:t> chars of </a:t>
              </a:r>
              <a:r>
                <a:rPr lang="el-GR" altLang="en-US" sz="2400" kern="0" dirty="0"/>
                <a:t>α</a:t>
              </a:r>
              <a:r>
                <a:rPr lang="en-CA" altLang="en-US" sz="2400" kern="0" dirty="0"/>
                <a:t>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42545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p:txBody>
      </p:sp>
      <p:sp>
        <p:nvSpPr>
          <p:cNvPr id="22" name="Rectangle 21"/>
          <p:cNvSpPr/>
          <p:nvPr/>
        </p:nvSpPr>
        <p:spPr>
          <a:xfrm>
            <a:off x="457200" y="1366838"/>
            <a:ext cx="7848600" cy="461962"/>
          </a:xfrm>
          <a:prstGeom prst="rect">
            <a:avLst/>
          </a:prstGeom>
        </p:spPr>
        <p:txBody>
          <a:bodyPr>
            <a:spAutoFit/>
          </a:bodyPr>
          <a:lstStyle/>
          <a:p>
            <a:pPr>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’a </a:t>
            </a:r>
            <a:r>
              <a:rPr lang="en-CA" altLang="en-US" sz="2400" kern="0" dirty="0">
                <a:sym typeface="Symbol"/>
              </a:rPr>
              <a:t> L</a:t>
            </a:r>
            <a:r>
              <a:rPr lang="en-CA" altLang="en-US" sz="2400" kern="0" dirty="0"/>
              <a:t>) </a:t>
            </a:r>
            <a:r>
              <a:rPr lang="en-US" altLang="en-US" sz="2400" dirty="0"/>
              <a:t>Prove </a:t>
            </a:r>
            <a:r>
              <a:rPr lang="el-GR" altLang="en-US" sz="2400" kern="0" dirty="0"/>
              <a:t>α</a:t>
            </a:r>
            <a:r>
              <a:rPr lang="en-CA" altLang="en-US" sz="2400" kern="0" dirty="0"/>
              <a:t> = </a:t>
            </a:r>
            <a:r>
              <a:rPr lang="el-GR" sz="2400" kern="0" dirty="0">
                <a:sym typeface="Symbol"/>
              </a:rPr>
              <a:t>β β</a:t>
            </a:r>
            <a:r>
              <a:rPr lang="en-CA" altLang="en-US" sz="2400" kern="0" dirty="0"/>
              <a:t>’   with both parts in L </a:t>
            </a:r>
          </a:p>
        </p:txBody>
      </p:sp>
      <p:cxnSp>
        <p:nvCxnSpPr>
          <p:cNvPr id="64517" name="Straight Connector 8"/>
          <p:cNvCxnSpPr>
            <a:cxnSpLocks noChangeShapeType="1"/>
          </p:cNvCxnSpPr>
          <p:nvPr/>
        </p:nvCxnSpPr>
        <p:spPr bwMode="auto">
          <a:xfrm flipV="1">
            <a:off x="1143000" y="4457700"/>
            <a:ext cx="5638800" cy="381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01" name="Rectangle 100"/>
          <p:cNvSpPr/>
          <p:nvPr/>
        </p:nvSpPr>
        <p:spPr>
          <a:xfrm>
            <a:off x="457200" y="1976438"/>
            <a:ext cx="6005513" cy="461962"/>
          </a:xfrm>
          <a:prstGeom prst="rect">
            <a:avLst/>
          </a:prstGeom>
        </p:spPr>
        <p:txBody>
          <a:bodyPr wrap="none">
            <a:spAutoFit/>
          </a:bodyPr>
          <a:lstStyle/>
          <a:p>
            <a:pPr>
              <a:defRPr/>
            </a:pPr>
            <a:r>
              <a:rPr lang="en-CA" altLang="en-US" sz="2400" kern="0" dirty="0"/>
              <a:t>Define f(</a:t>
            </a:r>
            <a:r>
              <a:rPr lang="en-CA" altLang="en-US" sz="2400" kern="0" dirty="0" err="1"/>
              <a:t>i</a:t>
            </a:r>
            <a:r>
              <a:rPr lang="en-CA" altLang="en-US" sz="2400" kern="0" dirty="0"/>
              <a:t>) =   </a:t>
            </a:r>
            <a:r>
              <a:rPr lang="en-CA" altLang="en-US" sz="2400" kern="0" dirty="0">
                <a:sym typeface="Symbol"/>
              </a:rPr>
              <a:t>#a’s   </a:t>
            </a:r>
            <a:r>
              <a:rPr lang="en-CA" altLang="en-US" sz="2400" kern="0" dirty="0"/>
              <a:t>-   </a:t>
            </a:r>
            <a:r>
              <a:rPr lang="en-CA" altLang="en-US" sz="2400" kern="0" dirty="0">
                <a:sym typeface="Symbol"/>
              </a:rPr>
              <a:t>#b’s in first </a:t>
            </a:r>
            <a:r>
              <a:rPr lang="en-CA" altLang="en-US" sz="2400" kern="0" dirty="0" err="1">
                <a:sym typeface="Symbol"/>
              </a:rPr>
              <a:t>i</a:t>
            </a:r>
            <a:r>
              <a:rPr lang="en-CA" altLang="en-US" sz="2400" kern="0" dirty="0">
                <a:sym typeface="Symbol"/>
              </a:rPr>
              <a:t> chars of </a:t>
            </a:r>
            <a:r>
              <a:rPr lang="el-GR" altLang="en-US" sz="2400" kern="0" dirty="0"/>
              <a:t>α</a:t>
            </a:r>
            <a:r>
              <a:rPr lang="en-CA" altLang="en-US" sz="2400" kern="0" dirty="0"/>
              <a:t> </a:t>
            </a:r>
          </a:p>
        </p:txBody>
      </p:sp>
      <p:sp>
        <p:nvSpPr>
          <p:cNvPr id="50" name="Rectangle 49"/>
          <p:cNvSpPr/>
          <p:nvPr/>
        </p:nvSpPr>
        <p:spPr>
          <a:xfrm>
            <a:off x="444500" y="2509838"/>
            <a:ext cx="973138" cy="461962"/>
          </a:xfrm>
          <a:prstGeom prst="rect">
            <a:avLst/>
          </a:prstGeom>
        </p:spPr>
        <p:txBody>
          <a:bodyPr wrap="none">
            <a:spAutoFit/>
          </a:bodyPr>
          <a:lstStyle/>
          <a:p>
            <a:pPr>
              <a:defRPr/>
            </a:pPr>
            <a:r>
              <a:rPr lang="en-CA" altLang="en-US" sz="2400" kern="0" dirty="0"/>
              <a:t>f(0) = </a:t>
            </a:r>
          </a:p>
        </p:txBody>
      </p:sp>
      <p:sp>
        <p:nvSpPr>
          <p:cNvPr id="51" name="Rectangle 50"/>
          <p:cNvSpPr/>
          <p:nvPr/>
        </p:nvSpPr>
        <p:spPr>
          <a:xfrm>
            <a:off x="1539875" y="2484438"/>
            <a:ext cx="338138" cy="461962"/>
          </a:xfrm>
          <a:prstGeom prst="rect">
            <a:avLst/>
          </a:prstGeom>
        </p:spPr>
        <p:txBody>
          <a:bodyPr wrap="none">
            <a:spAutoFit/>
          </a:bodyPr>
          <a:lstStyle/>
          <a:p>
            <a:pPr>
              <a:defRPr/>
            </a:pPr>
            <a:r>
              <a:rPr lang="en-CA" altLang="en-US" sz="2400" kern="0" dirty="0"/>
              <a:t>0</a:t>
            </a:r>
          </a:p>
        </p:txBody>
      </p:sp>
      <p:sp>
        <p:nvSpPr>
          <p:cNvPr id="52" name="Rectangle 51"/>
          <p:cNvSpPr/>
          <p:nvPr/>
        </p:nvSpPr>
        <p:spPr>
          <a:xfrm>
            <a:off x="444500" y="2886075"/>
            <a:ext cx="973138" cy="461963"/>
          </a:xfrm>
          <a:prstGeom prst="rect">
            <a:avLst/>
          </a:prstGeom>
        </p:spPr>
        <p:txBody>
          <a:bodyPr wrap="none">
            <a:spAutoFit/>
          </a:bodyPr>
          <a:lstStyle/>
          <a:p>
            <a:pPr>
              <a:defRPr/>
            </a:pPr>
            <a:r>
              <a:rPr lang="en-CA" altLang="en-US" sz="2400" kern="0" dirty="0"/>
              <a:t>f(1) = </a:t>
            </a:r>
          </a:p>
        </p:txBody>
      </p:sp>
      <p:sp>
        <p:nvSpPr>
          <p:cNvPr id="53" name="Rectangle 52"/>
          <p:cNvSpPr/>
          <p:nvPr/>
        </p:nvSpPr>
        <p:spPr>
          <a:xfrm>
            <a:off x="1539875" y="2860675"/>
            <a:ext cx="338138" cy="461963"/>
          </a:xfrm>
          <a:prstGeom prst="rect">
            <a:avLst/>
          </a:prstGeom>
        </p:spPr>
        <p:txBody>
          <a:bodyPr wrap="none">
            <a:spAutoFit/>
          </a:bodyPr>
          <a:lstStyle/>
          <a:p>
            <a:pPr>
              <a:defRPr/>
            </a:pPr>
            <a:r>
              <a:rPr lang="en-CA" altLang="en-US" sz="2400" kern="0" dirty="0"/>
              <a:t>1</a:t>
            </a:r>
          </a:p>
        </p:txBody>
      </p:sp>
      <p:sp>
        <p:nvSpPr>
          <p:cNvPr id="54" name="Rectangle 53"/>
          <p:cNvSpPr/>
          <p:nvPr/>
        </p:nvSpPr>
        <p:spPr>
          <a:xfrm>
            <a:off x="444500" y="3263900"/>
            <a:ext cx="973138" cy="460375"/>
          </a:xfrm>
          <a:prstGeom prst="rect">
            <a:avLst/>
          </a:prstGeom>
        </p:spPr>
        <p:txBody>
          <a:bodyPr wrap="none">
            <a:spAutoFit/>
          </a:bodyPr>
          <a:lstStyle/>
          <a:p>
            <a:pPr>
              <a:defRPr/>
            </a:pPr>
            <a:r>
              <a:rPr lang="en-CA" altLang="en-US" sz="2400" kern="0" dirty="0"/>
              <a:t>f(n) = </a:t>
            </a:r>
          </a:p>
        </p:txBody>
      </p:sp>
      <p:sp>
        <p:nvSpPr>
          <p:cNvPr id="55" name="Rectangle 54"/>
          <p:cNvSpPr/>
          <p:nvPr/>
        </p:nvSpPr>
        <p:spPr>
          <a:xfrm>
            <a:off x="1539875" y="3238500"/>
            <a:ext cx="338138" cy="460375"/>
          </a:xfrm>
          <a:prstGeom prst="rect">
            <a:avLst/>
          </a:prstGeom>
        </p:spPr>
        <p:txBody>
          <a:bodyPr wrap="none">
            <a:spAutoFit/>
          </a:bodyPr>
          <a:lstStyle/>
          <a:p>
            <a:pPr>
              <a:defRPr/>
            </a:pPr>
            <a:r>
              <a:rPr lang="en-CA" altLang="en-US" sz="2400" kern="0" dirty="0"/>
              <a:t>0</a:t>
            </a:r>
          </a:p>
        </p:txBody>
      </p:sp>
      <p:sp>
        <p:nvSpPr>
          <p:cNvPr id="56" name="Rectangle 55"/>
          <p:cNvSpPr/>
          <p:nvPr/>
        </p:nvSpPr>
        <p:spPr>
          <a:xfrm>
            <a:off x="444500" y="3640138"/>
            <a:ext cx="1230313" cy="461962"/>
          </a:xfrm>
          <a:prstGeom prst="rect">
            <a:avLst/>
          </a:prstGeom>
        </p:spPr>
        <p:txBody>
          <a:bodyPr wrap="none">
            <a:spAutoFit/>
          </a:bodyPr>
          <a:lstStyle/>
          <a:p>
            <a:pPr>
              <a:defRPr/>
            </a:pPr>
            <a:r>
              <a:rPr lang="en-CA" altLang="en-US" sz="2400" kern="0" dirty="0"/>
              <a:t>f(n-1) = </a:t>
            </a:r>
          </a:p>
        </p:txBody>
      </p:sp>
      <p:sp>
        <p:nvSpPr>
          <p:cNvPr id="3" name="Oval 2"/>
          <p:cNvSpPr>
            <a:spLocks noChangeArrowheads="1"/>
          </p:cNvSpPr>
          <p:nvPr/>
        </p:nvSpPr>
        <p:spPr bwMode="auto">
          <a:xfrm>
            <a:off x="1333500" y="44323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grpSp>
        <p:nvGrpSpPr>
          <p:cNvPr id="9" name="Group 8"/>
          <p:cNvGrpSpPr>
            <a:grpSpLocks/>
          </p:cNvGrpSpPr>
          <p:nvPr/>
        </p:nvGrpSpPr>
        <p:grpSpPr bwMode="auto">
          <a:xfrm>
            <a:off x="1309688" y="4057650"/>
            <a:ext cx="366712" cy="466725"/>
            <a:chOff x="1309688" y="4057650"/>
            <a:chExt cx="366712" cy="466791"/>
          </a:xfrm>
        </p:grpSpPr>
        <p:cxnSp>
          <p:nvCxnSpPr>
            <p:cNvPr id="64539" name="Straight Connector 10"/>
            <p:cNvCxnSpPr>
              <a:cxnSpLocks noChangeShapeType="1"/>
              <a:stCxn id="3" idx="3"/>
            </p:cNvCxnSpPr>
            <p:nvPr/>
          </p:nvCxnSpPr>
          <p:spPr bwMode="auto">
            <a:xfrm flipV="1">
              <a:off x="1349309" y="4191000"/>
              <a:ext cx="327091" cy="333441"/>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2" name="Rectangle 11"/>
            <p:cNvSpPr/>
            <p:nvPr/>
          </p:nvSpPr>
          <p:spPr>
            <a:xfrm>
              <a:off x="1309688" y="4057650"/>
              <a:ext cx="298450" cy="400107"/>
            </a:xfrm>
            <a:prstGeom prst="rect">
              <a:avLst/>
            </a:prstGeom>
          </p:spPr>
          <p:txBody>
            <a:bodyPr wrap="none">
              <a:spAutoFit/>
            </a:bodyPr>
            <a:lstStyle/>
            <a:p>
              <a:pPr>
                <a:defRPr/>
              </a:pPr>
              <a:r>
                <a:rPr lang="en-CA" altLang="en-US" sz="2000" kern="0" dirty="0"/>
                <a:t>a</a:t>
              </a:r>
              <a:endParaRPr lang="en-CA" sz="2000" dirty="0"/>
            </a:p>
          </p:txBody>
        </p:sp>
      </p:grpSp>
      <p:sp>
        <p:nvSpPr>
          <p:cNvPr id="58" name="Rectangle 57"/>
          <p:cNvSpPr/>
          <p:nvPr/>
        </p:nvSpPr>
        <p:spPr>
          <a:xfrm>
            <a:off x="1539875" y="3614738"/>
            <a:ext cx="441325" cy="461962"/>
          </a:xfrm>
          <a:prstGeom prst="rect">
            <a:avLst/>
          </a:prstGeom>
        </p:spPr>
        <p:txBody>
          <a:bodyPr wrap="none">
            <a:spAutoFit/>
          </a:bodyPr>
          <a:lstStyle/>
          <a:p>
            <a:pPr>
              <a:defRPr/>
            </a:pPr>
            <a:r>
              <a:rPr lang="en-CA" altLang="en-US" sz="2400" kern="0" dirty="0"/>
              <a:t>-1</a:t>
            </a:r>
          </a:p>
        </p:txBody>
      </p:sp>
      <p:sp>
        <p:nvSpPr>
          <p:cNvPr id="61" name="Oval 60"/>
          <p:cNvSpPr>
            <a:spLocks noChangeArrowheads="1"/>
          </p:cNvSpPr>
          <p:nvPr/>
        </p:nvSpPr>
        <p:spPr bwMode="auto">
          <a:xfrm>
            <a:off x="6121400" y="44196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grpSp>
        <p:nvGrpSpPr>
          <p:cNvPr id="61448" name="Group 97"/>
          <p:cNvGrpSpPr>
            <a:grpSpLocks/>
          </p:cNvGrpSpPr>
          <p:nvPr/>
        </p:nvGrpSpPr>
        <p:grpSpPr bwMode="auto">
          <a:xfrm>
            <a:off x="5842000" y="4362450"/>
            <a:ext cx="341313" cy="449263"/>
            <a:chOff x="2437326" y="3677127"/>
            <a:chExt cx="341207" cy="450552"/>
          </a:xfrm>
        </p:grpSpPr>
        <p:cxnSp>
          <p:nvCxnSpPr>
            <p:cNvPr id="64537" name="Straight Connector 9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0" name="Rectangle 99"/>
            <p:cNvSpPr/>
            <p:nvPr/>
          </p:nvSpPr>
          <p:spPr>
            <a:xfrm>
              <a:off x="2437326" y="3677127"/>
              <a:ext cx="298357" cy="399606"/>
            </a:xfrm>
            <a:prstGeom prst="rect">
              <a:avLst/>
            </a:prstGeom>
          </p:spPr>
          <p:txBody>
            <a:bodyPr wrap="none">
              <a:spAutoFit/>
            </a:bodyPr>
            <a:lstStyle/>
            <a:p>
              <a:pPr>
                <a:defRPr/>
              </a:pPr>
              <a:r>
                <a:rPr lang="en-CA" altLang="en-US" sz="2000" kern="0" dirty="0"/>
                <a:t>a</a:t>
              </a:r>
              <a:endParaRPr lang="en-CA" sz="2000" dirty="0"/>
            </a:p>
          </p:txBody>
        </p:sp>
      </p:grpSp>
      <p:sp>
        <p:nvSpPr>
          <p:cNvPr id="34" name="Rectangle 33"/>
          <p:cNvSpPr/>
          <p:nvPr/>
        </p:nvSpPr>
        <p:spPr>
          <a:xfrm>
            <a:off x="2455863" y="2489200"/>
            <a:ext cx="4864100" cy="461963"/>
          </a:xfrm>
          <a:prstGeom prst="rect">
            <a:avLst/>
          </a:prstGeom>
        </p:spPr>
        <p:txBody>
          <a:bodyPr wrap="none">
            <a:spAutoFit/>
          </a:bodyPr>
          <a:lstStyle/>
          <a:p>
            <a:pPr>
              <a:defRPr/>
            </a:pPr>
            <a:r>
              <a:rPr lang="en-CA" altLang="en-US" sz="2400" kern="0" dirty="0"/>
              <a:t>Zero characters in first </a:t>
            </a:r>
            <a:r>
              <a:rPr lang="en-CA" altLang="en-US" sz="2400" kern="0" dirty="0" err="1"/>
              <a:t>i</a:t>
            </a:r>
            <a:r>
              <a:rPr lang="en-CA" altLang="en-US" sz="2400" kern="0" dirty="0"/>
              <a:t>=0 characters.</a:t>
            </a:r>
          </a:p>
        </p:txBody>
      </p:sp>
      <p:sp>
        <p:nvSpPr>
          <p:cNvPr id="35" name="Rectangle 34"/>
          <p:cNvSpPr/>
          <p:nvPr/>
        </p:nvSpPr>
        <p:spPr>
          <a:xfrm>
            <a:off x="2451100" y="2794000"/>
            <a:ext cx="4608513" cy="461963"/>
          </a:xfrm>
          <a:prstGeom prst="rect">
            <a:avLst/>
          </a:prstGeom>
        </p:spPr>
        <p:txBody>
          <a:bodyPr wrap="none">
            <a:spAutoFit/>
          </a:bodyPr>
          <a:lstStyle/>
          <a:p>
            <a:pPr>
              <a:defRPr/>
            </a:pPr>
            <a:r>
              <a:rPr lang="en-CA" altLang="en-US" sz="2400" kern="0" dirty="0"/>
              <a:t>First character is an a, so go up one.</a:t>
            </a:r>
          </a:p>
        </p:txBody>
      </p:sp>
      <p:sp>
        <p:nvSpPr>
          <p:cNvPr id="36" name="Rectangle 35"/>
          <p:cNvSpPr/>
          <p:nvPr/>
        </p:nvSpPr>
        <p:spPr>
          <a:xfrm>
            <a:off x="2476500" y="3182938"/>
            <a:ext cx="3546475" cy="425450"/>
          </a:xfrm>
          <a:prstGeom prst="rect">
            <a:avLst/>
          </a:prstGeom>
        </p:spPr>
        <p:txBody>
          <a:bodyPr wrap="none">
            <a:spAutoFit/>
          </a:bodyPr>
          <a:lstStyle/>
          <a:p>
            <a:pPr>
              <a:lnSpc>
                <a:spcPct val="90000"/>
              </a:lnSpc>
              <a:defRPr/>
            </a:pPr>
            <a:r>
              <a:rPr lang="el-GR" altLang="en-US" sz="2400" kern="0" dirty="0"/>
              <a:t>α</a:t>
            </a:r>
            <a:r>
              <a:rPr lang="en-CA" altLang="en-US" sz="2400" kern="0" dirty="0"/>
              <a:t> </a:t>
            </a:r>
            <a:r>
              <a:rPr lang="en-CA" altLang="en-US" sz="2400" kern="0" dirty="0">
                <a:sym typeface="Symbol"/>
              </a:rPr>
              <a:t> L  </a:t>
            </a:r>
            <a:r>
              <a:rPr lang="en-CA" altLang="en-US" sz="2400" kern="0" dirty="0">
                <a:sym typeface="Wingdings" panose="05000000000000000000" pitchFamily="2" charset="2"/>
              </a:rPr>
              <a:t> </a:t>
            </a:r>
            <a:r>
              <a:rPr lang="en-CA" altLang="en-US" sz="2400" kern="0" dirty="0">
                <a:sym typeface="Symbol"/>
              </a:rPr>
              <a:t> #a’s in </a:t>
            </a:r>
            <a:r>
              <a:rPr lang="el-GR" altLang="en-US" sz="2400" kern="0" dirty="0"/>
              <a:t>α</a:t>
            </a:r>
            <a:r>
              <a:rPr lang="en-CA" altLang="en-US" sz="2400" kern="0" dirty="0"/>
              <a:t> = </a:t>
            </a:r>
            <a:r>
              <a:rPr lang="en-CA" altLang="en-US" sz="2400" kern="0" dirty="0">
                <a:sym typeface="Symbol"/>
              </a:rPr>
              <a:t>#b’s </a:t>
            </a:r>
          </a:p>
        </p:txBody>
      </p:sp>
      <p:sp>
        <p:nvSpPr>
          <p:cNvPr id="37" name="Rectangle 36"/>
          <p:cNvSpPr/>
          <p:nvPr/>
        </p:nvSpPr>
        <p:spPr>
          <a:xfrm>
            <a:off x="2476500" y="3530600"/>
            <a:ext cx="5135563" cy="461963"/>
          </a:xfrm>
          <a:prstGeom prst="rect">
            <a:avLst/>
          </a:prstGeom>
        </p:spPr>
        <p:txBody>
          <a:bodyPr wrap="none">
            <a:spAutoFit/>
          </a:bodyPr>
          <a:lstStyle/>
          <a:p>
            <a:pPr>
              <a:defRPr/>
            </a:pPr>
            <a:r>
              <a:rPr lang="en-CA" altLang="en-US" sz="2400" kern="0" dirty="0"/>
              <a:t>Last character is an a, last move was up.</a:t>
            </a:r>
          </a:p>
        </p:txBody>
      </p:sp>
      <p:sp>
        <p:nvSpPr>
          <p:cNvPr id="43" name="Oval 42"/>
          <p:cNvSpPr>
            <a:spLocks noChangeArrowheads="1"/>
          </p:cNvSpPr>
          <p:nvPr/>
        </p:nvSpPr>
        <p:spPr bwMode="auto">
          <a:xfrm>
            <a:off x="1644650" y="41021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46" name="Oval 45"/>
          <p:cNvSpPr>
            <a:spLocks noChangeArrowheads="1"/>
          </p:cNvSpPr>
          <p:nvPr/>
        </p:nvSpPr>
        <p:spPr bwMode="auto">
          <a:xfrm>
            <a:off x="5829300" y="47498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0-#ppt_w/2"/>
                                          </p:val>
                                        </p:tav>
                                        <p:tav tm="100000">
                                          <p:val>
                                            <p:strVal val="#ppt_x"/>
                                          </p:val>
                                        </p:tav>
                                      </p:tavLst>
                                    </p:anim>
                                    <p:anim calcmode="lin" valueType="num">
                                      <p:cBhvr additive="base">
                                        <p:cTn id="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0-#ppt_w/2"/>
                                          </p:val>
                                        </p:tav>
                                        <p:tav tm="100000">
                                          <p:val>
                                            <p:strVal val="#ppt_x"/>
                                          </p:val>
                                        </p:tav>
                                      </p:tavLst>
                                    </p:anim>
                                    <p:anim calcmode="lin" valueType="num">
                                      <p:cBhvr additive="base">
                                        <p:cTn id="14"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0-#ppt_w/2"/>
                                          </p:val>
                                        </p:tav>
                                        <p:tav tm="100000">
                                          <p:val>
                                            <p:strVal val="#ppt_x"/>
                                          </p:val>
                                        </p:tav>
                                      </p:tavLst>
                                    </p:anim>
                                    <p:anim calcmode="lin" valueType="num">
                                      <p:cBhvr additive="base">
                                        <p:cTn id="20" dur="500" fill="hold"/>
                                        <p:tgtEl>
                                          <p:spTgt spid="5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0-#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additive="base">
                                        <p:cTn id="29" dur="500" fill="hold"/>
                                        <p:tgtEl>
                                          <p:spTgt spid="52"/>
                                        </p:tgtEl>
                                        <p:attrNameLst>
                                          <p:attrName>ppt_x</p:attrName>
                                        </p:attrNameLst>
                                      </p:cBhvr>
                                      <p:tavLst>
                                        <p:tav tm="0">
                                          <p:val>
                                            <p:strVal val="0-#ppt_w/2"/>
                                          </p:val>
                                        </p:tav>
                                        <p:tav tm="100000">
                                          <p:val>
                                            <p:strVal val="#ppt_x"/>
                                          </p:val>
                                        </p:tav>
                                      </p:tavLst>
                                    </p:anim>
                                    <p:anim calcmode="lin" valueType="num">
                                      <p:cBhvr additive="base">
                                        <p:cTn id="30"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 calcmode="lin" valueType="num">
                                      <p:cBhvr additive="base">
                                        <p:cTn id="35" dur="500" fill="hold"/>
                                        <p:tgtEl>
                                          <p:spTgt spid="35"/>
                                        </p:tgtEl>
                                        <p:attrNameLst>
                                          <p:attrName>ppt_x</p:attrName>
                                        </p:attrNameLst>
                                      </p:cBhvr>
                                      <p:tavLst>
                                        <p:tav tm="0">
                                          <p:val>
                                            <p:strVal val="0-#ppt_w/2"/>
                                          </p:val>
                                        </p:tav>
                                        <p:tav tm="100000">
                                          <p:val>
                                            <p:strVal val="#ppt_x"/>
                                          </p:val>
                                        </p:tav>
                                      </p:tavLst>
                                    </p:anim>
                                    <p:anim calcmode="lin" valueType="num">
                                      <p:cBhvr additive="base">
                                        <p:cTn id="36" dur="500" fill="hold"/>
                                        <p:tgtEl>
                                          <p:spTgt spid="35"/>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0-#ppt_w/2"/>
                                          </p:val>
                                        </p:tav>
                                        <p:tav tm="100000">
                                          <p:val>
                                            <p:strVal val="#ppt_x"/>
                                          </p:val>
                                        </p:tav>
                                      </p:tavLst>
                                    </p:anim>
                                    <p:anim calcmode="lin" valueType="num">
                                      <p:cBhvr additive="base">
                                        <p:cTn id="4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cBhvr additive="base">
                                        <p:cTn id="45" dur="500" fill="hold"/>
                                        <p:tgtEl>
                                          <p:spTgt spid="53"/>
                                        </p:tgtEl>
                                        <p:attrNameLst>
                                          <p:attrName>ppt_x</p:attrName>
                                        </p:attrNameLst>
                                      </p:cBhvr>
                                      <p:tavLst>
                                        <p:tav tm="0">
                                          <p:val>
                                            <p:strVal val="0-#ppt_w/2"/>
                                          </p:val>
                                        </p:tav>
                                        <p:tav tm="100000">
                                          <p:val>
                                            <p:strVal val="#ppt_x"/>
                                          </p:val>
                                        </p:tav>
                                      </p:tavLst>
                                    </p:anim>
                                    <p:anim calcmode="lin" valueType="num">
                                      <p:cBhvr additive="base">
                                        <p:cTn id="46" dur="500" fill="hold"/>
                                        <p:tgtEl>
                                          <p:spTgt spid="53"/>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additive="base">
                                        <p:cTn id="49" dur="500" fill="hold"/>
                                        <p:tgtEl>
                                          <p:spTgt spid="43"/>
                                        </p:tgtEl>
                                        <p:attrNameLst>
                                          <p:attrName>ppt_x</p:attrName>
                                        </p:attrNameLst>
                                      </p:cBhvr>
                                      <p:tavLst>
                                        <p:tav tm="0">
                                          <p:val>
                                            <p:strVal val="0-#ppt_w/2"/>
                                          </p:val>
                                        </p:tav>
                                        <p:tav tm="100000">
                                          <p:val>
                                            <p:strVal val="#ppt_x"/>
                                          </p:val>
                                        </p:tav>
                                      </p:tavLst>
                                    </p:anim>
                                    <p:anim calcmode="lin" valueType="num">
                                      <p:cBhvr additive="base">
                                        <p:cTn id="50"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500" fill="hold"/>
                                        <p:tgtEl>
                                          <p:spTgt spid="54"/>
                                        </p:tgtEl>
                                        <p:attrNameLst>
                                          <p:attrName>ppt_x</p:attrName>
                                        </p:attrNameLst>
                                      </p:cBhvr>
                                      <p:tavLst>
                                        <p:tav tm="0">
                                          <p:val>
                                            <p:strVal val="0-#ppt_w/2"/>
                                          </p:val>
                                        </p:tav>
                                        <p:tav tm="100000">
                                          <p:val>
                                            <p:strVal val="#ppt_x"/>
                                          </p:val>
                                        </p:tav>
                                      </p:tavLst>
                                    </p:anim>
                                    <p:anim calcmode="lin" valueType="num">
                                      <p:cBhvr additive="base">
                                        <p:cTn id="56"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6"/>
                                        </p:tgtEl>
                                        <p:attrNameLst>
                                          <p:attrName>style.visibility</p:attrName>
                                        </p:attrNameLst>
                                      </p:cBhvr>
                                      <p:to>
                                        <p:strVal val="visible"/>
                                      </p:to>
                                    </p:set>
                                    <p:anim calcmode="lin" valueType="num">
                                      <p:cBhvr additive="base">
                                        <p:cTn id="61" dur="500" fill="hold"/>
                                        <p:tgtEl>
                                          <p:spTgt spid="36"/>
                                        </p:tgtEl>
                                        <p:attrNameLst>
                                          <p:attrName>ppt_x</p:attrName>
                                        </p:attrNameLst>
                                      </p:cBhvr>
                                      <p:tavLst>
                                        <p:tav tm="0">
                                          <p:val>
                                            <p:strVal val="0-#ppt_w/2"/>
                                          </p:val>
                                        </p:tav>
                                        <p:tav tm="100000">
                                          <p:val>
                                            <p:strVal val="#ppt_x"/>
                                          </p:val>
                                        </p:tav>
                                      </p:tavLst>
                                    </p:anim>
                                    <p:anim calcmode="lin" valueType="num">
                                      <p:cBhvr additive="base">
                                        <p:cTn id="6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additive="base">
                                        <p:cTn id="67" dur="500" fill="hold"/>
                                        <p:tgtEl>
                                          <p:spTgt spid="55"/>
                                        </p:tgtEl>
                                        <p:attrNameLst>
                                          <p:attrName>ppt_x</p:attrName>
                                        </p:attrNameLst>
                                      </p:cBhvr>
                                      <p:tavLst>
                                        <p:tav tm="0">
                                          <p:val>
                                            <p:strVal val="0-#ppt_w/2"/>
                                          </p:val>
                                        </p:tav>
                                        <p:tav tm="100000">
                                          <p:val>
                                            <p:strVal val="#ppt_x"/>
                                          </p:val>
                                        </p:tav>
                                      </p:tavLst>
                                    </p:anim>
                                    <p:anim calcmode="lin" valueType="num">
                                      <p:cBhvr additive="base">
                                        <p:cTn id="68" dur="500" fill="hold"/>
                                        <p:tgtEl>
                                          <p:spTgt spid="55"/>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 calcmode="lin" valueType="num">
                                      <p:cBhvr additive="base">
                                        <p:cTn id="71" dur="500" fill="hold"/>
                                        <p:tgtEl>
                                          <p:spTgt spid="61"/>
                                        </p:tgtEl>
                                        <p:attrNameLst>
                                          <p:attrName>ppt_x</p:attrName>
                                        </p:attrNameLst>
                                      </p:cBhvr>
                                      <p:tavLst>
                                        <p:tav tm="0">
                                          <p:val>
                                            <p:strVal val="0-#ppt_w/2"/>
                                          </p:val>
                                        </p:tav>
                                        <p:tav tm="100000">
                                          <p:val>
                                            <p:strVal val="#ppt_x"/>
                                          </p:val>
                                        </p:tav>
                                      </p:tavLst>
                                    </p:anim>
                                    <p:anim calcmode="lin" valueType="num">
                                      <p:cBhvr additive="base">
                                        <p:cTn id="72"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56"/>
                                        </p:tgtEl>
                                        <p:attrNameLst>
                                          <p:attrName>style.visibility</p:attrName>
                                        </p:attrNameLst>
                                      </p:cBhvr>
                                      <p:to>
                                        <p:strVal val="visible"/>
                                      </p:to>
                                    </p:set>
                                    <p:anim calcmode="lin" valueType="num">
                                      <p:cBhvr additive="base">
                                        <p:cTn id="77" dur="500" fill="hold"/>
                                        <p:tgtEl>
                                          <p:spTgt spid="56"/>
                                        </p:tgtEl>
                                        <p:attrNameLst>
                                          <p:attrName>ppt_x</p:attrName>
                                        </p:attrNameLst>
                                      </p:cBhvr>
                                      <p:tavLst>
                                        <p:tav tm="0">
                                          <p:val>
                                            <p:strVal val="0-#ppt_w/2"/>
                                          </p:val>
                                        </p:tav>
                                        <p:tav tm="100000">
                                          <p:val>
                                            <p:strVal val="#ppt_x"/>
                                          </p:val>
                                        </p:tav>
                                      </p:tavLst>
                                    </p:anim>
                                    <p:anim calcmode="lin" valueType="num">
                                      <p:cBhvr additive="base">
                                        <p:cTn id="78"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500" fill="hold"/>
                                        <p:tgtEl>
                                          <p:spTgt spid="37"/>
                                        </p:tgtEl>
                                        <p:attrNameLst>
                                          <p:attrName>ppt_x</p:attrName>
                                        </p:attrNameLst>
                                      </p:cBhvr>
                                      <p:tavLst>
                                        <p:tav tm="0">
                                          <p:val>
                                            <p:strVal val="0-#ppt_w/2"/>
                                          </p:val>
                                        </p:tav>
                                        <p:tav tm="100000">
                                          <p:val>
                                            <p:strVal val="#ppt_x"/>
                                          </p:val>
                                        </p:tav>
                                      </p:tavLst>
                                    </p:anim>
                                    <p:anim calcmode="lin" valueType="num">
                                      <p:cBhvr additive="base">
                                        <p:cTn id="84" dur="500" fill="hold"/>
                                        <p:tgtEl>
                                          <p:spTgt spid="37"/>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61448"/>
                                        </p:tgtEl>
                                        <p:attrNameLst>
                                          <p:attrName>style.visibility</p:attrName>
                                        </p:attrNameLst>
                                      </p:cBhvr>
                                      <p:to>
                                        <p:strVal val="visible"/>
                                      </p:to>
                                    </p:set>
                                    <p:anim calcmode="lin" valueType="num">
                                      <p:cBhvr additive="base">
                                        <p:cTn id="87" dur="500" fill="hold"/>
                                        <p:tgtEl>
                                          <p:spTgt spid="61448"/>
                                        </p:tgtEl>
                                        <p:attrNameLst>
                                          <p:attrName>ppt_x</p:attrName>
                                        </p:attrNameLst>
                                      </p:cBhvr>
                                      <p:tavLst>
                                        <p:tav tm="0">
                                          <p:val>
                                            <p:strVal val="0-#ppt_w/2"/>
                                          </p:val>
                                        </p:tav>
                                        <p:tav tm="100000">
                                          <p:val>
                                            <p:strVal val="#ppt_x"/>
                                          </p:val>
                                        </p:tav>
                                      </p:tavLst>
                                    </p:anim>
                                    <p:anim calcmode="lin" valueType="num">
                                      <p:cBhvr additive="base">
                                        <p:cTn id="88" dur="500" fill="hold"/>
                                        <p:tgtEl>
                                          <p:spTgt spid="61448"/>
                                        </p:tgtEl>
                                        <p:attrNameLst>
                                          <p:attrName>ppt_y</p:attrName>
                                        </p:attrNameLst>
                                      </p:cBhvr>
                                      <p:tavLst>
                                        <p:tav tm="0">
                                          <p:val>
                                            <p:strVal val="#ppt_y"/>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58"/>
                                        </p:tgtEl>
                                        <p:attrNameLst>
                                          <p:attrName>style.visibility</p:attrName>
                                        </p:attrNameLst>
                                      </p:cBhvr>
                                      <p:to>
                                        <p:strVal val="visible"/>
                                      </p:to>
                                    </p:set>
                                    <p:anim calcmode="lin" valueType="num">
                                      <p:cBhvr additive="base">
                                        <p:cTn id="93" dur="500" fill="hold"/>
                                        <p:tgtEl>
                                          <p:spTgt spid="58"/>
                                        </p:tgtEl>
                                        <p:attrNameLst>
                                          <p:attrName>ppt_x</p:attrName>
                                        </p:attrNameLst>
                                      </p:cBhvr>
                                      <p:tavLst>
                                        <p:tav tm="0">
                                          <p:val>
                                            <p:strVal val="0-#ppt_w/2"/>
                                          </p:val>
                                        </p:tav>
                                        <p:tav tm="100000">
                                          <p:val>
                                            <p:strVal val="#ppt_x"/>
                                          </p:val>
                                        </p:tav>
                                      </p:tavLst>
                                    </p:anim>
                                    <p:anim calcmode="lin" valueType="num">
                                      <p:cBhvr additive="base">
                                        <p:cTn id="94" dur="500" fill="hold"/>
                                        <p:tgtEl>
                                          <p:spTgt spid="58"/>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 calcmode="lin" valueType="num">
                                      <p:cBhvr additive="base">
                                        <p:cTn id="97" dur="500" fill="hold"/>
                                        <p:tgtEl>
                                          <p:spTgt spid="46"/>
                                        </p:tgtEl>
                                        <p:attrNameLst>
                                          <p:attrName>ppt_x</p:attrName>
                                        </p:attrNameLst>
                                      </p:cBhvr>
                                      <p:tavLst>
                                        <p:tav tm="0">
                                          <p:val>
                                            <p:strVal val="0-#ppt_w/2"/>
                                          </p:val>
                                        </p:tav>
                                        <p:tav tm="100000">
                                          <p:val>
                                            <p:strVal val="#ppt_x"/>
                                          </p:val>
                                        </p:tav>
                                      </p:tavLst>
                                    </p:anim>
                                    <p:anim calcmode="lin" valueType="num">
                                      <p:cBhvr additive="base">
                                        <p:cTn id="98"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P spid="54" grpId="0"/>
      <p:bldP spid="55" grpId="0"/>
      <p:bldP spid="56" grpId="0"/>
      <p:bldP spid="3" grpId="0" animBg="1"/>
      <p:bldP spid="58" grpId="0"/>
      <p:bldP spid="61" grpId="0" animBg="1"/>
      <p:bldP spid="34" grpId="0"/>
      <p:bldP spid="35" grpId="0"/>
      <p:bldP spid="36" grpId="0"/>
      <p:bldP spid="37" grpId="0"/>
      <p:bldP spid="43" grpId="0" animBg="1"/>
      <p:bldP spid="46"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42545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p:txBody>
      </p:sp>
      <p:sp>
        <p:nvSpPr>
          <p:cNvPr id="22" name="Rectangle 21"/>
          <p:cNvSpPr/>
          <p:nvPr/>
        </p:nvSpPr>
        <p:spPr>
          <a:xfrm>
            <a:off x="457200" y="1366838"/>
            <a:ext cx="7848600" cy="461962"/>
          </a:xfrm>
          <a:prstGeom prst="rect">
            <a:avLst/>
          </a:prstGeom>
        </p:spPr>
        <p:txBody>
          <a:bodyPr>
            <a:spAutoFit/>
          </a:bodyPr>
          <a:lstStyle/>
          <a:p>
            <a:pPr>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’a </a:t>
            </a:r>
            <a:r>
              <a:rPr lang="en-CA" altLang="en-US" sz="2400" kern="0" dirty="0">
                <a:sym typeface="Symbol"/>
              </a:rPr>
              <a:t> L</a:t>
            </a:r>
            <a:r>
              <a:rPr lang="en-CA" altLang="en-US" sz="2400" kern="0" dirty="0"/>
              <a:t>) </a:t>
            </a:r>
            <a:r>
              <a:rPr lang="en-US" altLang="en-US" sz="2400" dirty="0"/>
              <a:t>Prove </a:t>
            </a:r>
            <a:r>
              <a:rPr lang="el-GR" altLang="en-US" sz="2400" kern="0" dirty="0"/>
              <a:t>α</a:t>
            </a:r>
            <a:r>
              <a:rPr lang="en-CA" altLang="en-US" sz="2400" kern="0" dirty="0"/>
              <a:t> = </a:t>
            </a:r>
            <a:r>
              <a:rPr lang="el-GR" sz="2400" kern="0" dirty="0">
                <a:sym typeface="Symbol"/>
              </a:rPr>
              <a:t>β β</a:t>
            </a:r>
            <a:r>
              <a:rPr lang="en-CA" altLang="en-US" sz="2400" kern="0" dirty="0"/>
              <a:t>’   with both parts in L </a:t>
            </a:r>
          </a:p>
        </p:txBody>
      </p:sp>
      <p:cxnSp>
        <p:nvCxnSpPr>
          <p:cNvPr id="65541" name="Straight Connector 8"/>
          <p:cNvCxnSpPr>
            <a:cxnSpLocks noChangeShapeType="1"/>
          </p:cNvCxnSpPr>
          <p:nvPr/>
        </p:nvCxnSpPr>
        <p:spPr bwMode="auto">
          <a:xfrm flipV="1">
            <a:off x="1143000" y="4457700"/>
            <a:ext cx="5638800" cy="381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65542" name="Straight Connector 10"/>
          <p:cNvCxnSpPr>
            <a:cxnSpLocks noChangeShapeType="1"/>
          </p:cNvCxnSpPr>
          <p:nvPr/>
        </p:nvCxnSpPr>
        <p:spPr bwMode="auto">
          <a:xfrm flipV="1">
            <a:off x="1371600" y="4191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2" name="Rectangle 11"/>
          <p:cNvSpPr/>
          <p:nvPr/>
        </p:nvSpPr>
        <p:spPr>
          <a:xfrm>
            <a:off x="1309688" y="4057650"/>
            <a:ext cx="298450" cy="400050"/>
          </a:xfrm>
          <a:prstGeom prst="rect">
            <a:avLst/>
          </a:prstGeom>
        </p:spPr>
        <p:txBody>
          <a:bodyPr wrap="none">
            <a:spAutoFit/>
          </a:bodyPr>
          <a:lstStyle/>
          <a:p>
            <a:pPr>
              <a:defRPr/>
            </a:pPr>
            <a:r>
              <a:rPr lang="en-CA" altLang="en-US" sz="2000" kern="0" dirty="0"/>
              <a:t>a</a:t>
            </a:r>
            <a:endParaRPr lang="en-CA" sz="2000" dirty="0"/>
          </a:p>
        </p:txBody>
      </p:sp>
      <p:grpSp>
        <p:nvGrpSpPr>
          <p:cNvPr id="65544" name="Group 97"/>
          <p:cNvGrpSpPr>
            <a:grpSpLocks/>
          </p:cNvGrpSpPr>
          <p:nvPr/>
        </p:nvGrpSpPr>
        <p:grpSpPr bwMode="auto">
          <a:xfrm>
            <a:off x="5842000" y="4362450"/>
            <a:ext cx="341313" cy="449263"/>
            <a:chOff x="2437326" y="3677127"/>
            <a:chExt cx="341207" cy="450552"/>
          </a:xfrm>
        </p:grpSpPr>
        <p:cxnSp>
          <p:nvCxnSpPr>
            <p:cNvPr id="65564" name="Straight Connector 9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0" name="Rectangle 99"/>
            <p:cNvSpPr/>
            <p:nvPr/>
          </p:nvSpPr>
          <p:spPr>
            <a:xfrm>
              <a:off x="2437326" y="3677127"/>
              <a:ext cx="298357" cy="399606"/>
            </a:xfrm>
            <a:prstGeom prst="rect">
              <a:avLst/>
            </a:prstGeom>
          </p:spPr>
          <p:txBody>
            <a:bodyPr wrap="none">
              <a:spAutoFit/>
            </a:bodyPr>
            <a:lstStyle/>
            <a:p>
              <a:pPr>
                <a:defRPr/>
              </a:pPr>
              <a:r>
                <a:rPr lang="en-CA" altLang="en-US" sz="2000" kern="0" dirty="0"/>
                <a:t>a</a:t>
              </a:r>
              <a:endParaRPr lang="en-CA" sz="2000" dirty="0"/>
            </a:p>
          </p:txBody>
        </p:sp>
      </p:grpSp>
      <p:sp>
        <p:nvSpPr>
          <p:cNvPr id="101" name="Rectangle 100"/>
          <p:cNvSpPr/>
          <p:nvPr/>
        </p:nvSpPr>
        <p:spPr>
          <a:xfrm>
            <a:off x="457200" y="1976438"/>
            <a:ext cx="6005513" cy="461962"/>
          </a:xfrm>
          <a:prstGeom prst="rect">
            <a:avLst/>
          </a:prstGeom>
        </p:spPr>
        <p:txBody>
          <a:bodyPr wrap="none">
            <a:spAutoFit/>
          </a:bodyPr>
          <a:lstStyle/>
          <a:p>
            <a:pPr>
              <a:defRPr/>
            </a:pPr>
            <a:r>
              <a:rPr lang="en-CA" altLang="en-US" sz="2400" kern="0" dirty="0"/>
              <a:t>Define f(</a:t>
            </a:r>
            <a:r>
              <a:rPr lang="en-CA" altLang="en-US" sz="2400" kern="0" dirty="0" err="1"/>
              <a:t>i</a:t>
            </a:r>
            <a:r>
              <a:rPr lang="en-CA" altLang="en-US" sz="2400" kern="0" dirty="0"/>
              <a:t>) =   </a:t>
            </a:r>
            <a:r>
              <a:rPr lang="en-CA" altLang="en-US" sz="2400" kern="0" dirty="0">
                <a:sym typeface="Symbol"/>
              </a:rPr>
              <a:t>#a’s   </a:t>
            </a:r>
            <a:r>
              <a:rPr lang="en-CA" altLang="en-US" sz="2400" kern="0" dirty="0"/>
              <a:t>-   </a:t>
            </a:r>
            <a:r>
              <a:rPr lang="en-CA" altLang="en-US" sz="2400" kern="0" dirty="0">
                <a:sym typeface="Symbol"/>
              </a:rPr>
              <a:t>#b’s in first </a:t>
            </a:r>
            <a:r>
              <a:rPr lang="en-CA" altLang="en-US" sz="2400" kern="0" dirty="0" err="1">
                <a:sym typeface="Symbol"/>
              </a:rPr>
              <a:t>i</a:t>
            </a:r>
            <a:r>
              <a:rPr lang="en-CA" altLang="en-US" sz="2400" kern="0" dirty="0">
                <a:sym typeface="Symbol"/>
              </a:rPr>
              <a:t> chars of </a:t>
            </a:r>
            <a:r>
              <a:rPr lang="el-GR" altLang="en-US" sz="2400" kern="0" dirty="0"/>
              <a:t>α</a:t>
            </a:r>
            <a:r>
              <a:rPr lang="en-CA" altLang="en-US" sz="2400" kern="0" dirty="0"/>
              <a:t> </a:t>
            </a:r>
          </a:p>
        </p:txBody>
      </p:sp>
      <p:sp>
        <p:nvSpPr>
          <p:cNvPr id="50" name="Rectangle 49"/>
          <p:cNvSpPr/>
          <p:nvPr/>
        </p:nvSpPr>
        <p:spPr>
          <a:xfrm>
            <a:off x="444500" y="2509838"/>
            <a:ext cx="973138" cy="461962"/>
          </a:xfrm>
          <a:prstGeom prst="rect">
            <a:avLst/>
          </a:prstGeom>
        </p:spPr>
        <p:txBody>
          <a:bodyPr wrap="none">
            <a:spAutoFit/>
          </a:bodyPr>
          <a:lstStyle/>
          <a:p>
            <a:pPr>
              <a:defRPr/>
            </a:pPr>
            <a:r>
              <a:rPr lang="en-CA" altLang="en-US" sz="2400" kern="0" dirty="0"/>
              <a:t>f(0) = </a:t>
            </a:r>
          </a:p>
        </p:txBody>
      </p:sp>
      <p:sp>
        <p:nvSpPr>
          <p:cNvPr id="51" name="Rectangle 50"/>
          <p:cNvSpPr/>
          <p:nvPr/>
        </p:nvSpPr>
        <p:spPr>
          <a:xfrm>
            <a:off x="1539875" y="2484438"/>
            <a:ext cx="338138" cy="461962"/>
          </a:xfrm>
          <a:prstGeom prst="rect">
            <a:avLst/>
          </a:prstGeom>
        </p:spPr>
        <p:txBody>
          <a:bodyPr wrap="none">
            <a:spAutoFit/>
          </a:bodyPr>
          <a:lstStyle/>
          <a:p>
            <a:pPr>
              <a:defRPr/>
            </a:pPr>
            <a:r>
              <a:rPr lang="en-CA" altLang="en-US" sz="2400" kern="0" dirty="0"/>
              <a:t>0</a:t>
            </a:r>
          </a:p>
        </p:txBody>
      </p:sp>
      <p:sp>
        <p:nvSpPr>
          <p:cNvPr id="52" name="Rectangle 51"/>
          <p:cNvSpPr/>
          <p:nvPr/>
        </p:nvSpPr>
        <p:spPr>
          <a:xfrm>
            <a:off x="444500" y="2886075"/>
            <a:ext cx="973138" cy="461963"/>
          </a:xfrm>
          <a:prstGeom prst="rect">
            <a:avLst/>
          </a:prstGeom>
        </p:spPr>
        <p:txBody>
          <a:bodyPr wrap="none">
            <a:spAutoFit/>
          </a:bodyPr>
          <a:lstStyle/>
          <a:p>
            <a:pPr>
              <a:defRPr/>
            </a:pPr>
            <a:r>
              <a:rPr lang="en-CA" altLang="en-US" sz="2400" kern="0" dirty="0"/>
              <a:t>f(1) = </a:t>
            </a:r>
          </a:p>
        </p:txBody>
      </p:sp>
      <p:sp>
        <p:nvSpPr>
          <p:cNvPr id="53" name="Rectangle 52"/>
          <p:cNvSpPr/>
          <p:nvPr/>
        </p:nvSpPr>
        <p:spPr>
          <a:xfrm>
            <a:off x="1539875" y="2860675"/>
            <a:ext cx="338138" cy="461963"/>
          </a:xfrm>
          <a:prstGeom prst="rect">
            <a:avLst/>
          </a:prstGeom>
        </p:spPr>
        <p:txBody>
          <a:bodyPr wrap="none">
            <a:spAutoFit/>
          </a:bodyPr>
          <a:lstStyle/>
          <a:p>
            <a:pPr>
              <a:defRPr/>
            </a:pPr>
            <a:r>
              <a:rPr lang="en-CA" altLang="en-US" sz="2400" kern="0" dirty="0"/>
              <a:t>1</a:t>
            </a:r>
          </a:p>
        </p:txBody>
      </p:sp>
      <p:sp>
        <p:nvSpPr>
          <p:cNvPr id="54" name="Rectangle 53"/>
          <p:cNvSpPr/>
          <p:nvPr/>
        </p:nvSpPr>
        <p:spPr>
          <a:xfrm>
            <a:off x="444500" y="3263900"/>
            <a:ext cx="973138" cy="460375"/>
          </a:xfrm>
          <a:prstGeom prst="rect">
            <a:avLst/>
          </a:prstGeom>
        </p:spPr>
        <p:txBody>
          <a:bodyPr wrap="none">
            <a:spAutoFit/>
          </a:bodyPr>
          <a:lstStyle/>
          <a:p>
            <a:pPr>
              <a:defRPr/>
            </a:pPr>
            <a:r>
              <a:rPr lang="en-CA" altLang="en-US" sz="2400" kern="0" dirty="0"/>
              <a:t>f(n) = </a:t>
            </a:r>
          </a:p>
        </p:txBody>
      </p:sp>
      <p:sp>
        <p:nvSpPr>
          <p:cNvPr id="55" name="Rectangle 54"/>
          <p:cNvSpPr/>
          <p:nvPr/>
        </p:nvSpPr>
        <p:spPr>
          <a:xfrm>
            <a:off x="1539875" y="3238500"/>
            <a:ext cx="338138" cy="460375"/>
          </a:xfrm>
          <a:prstGeom prst="rect">
            <a:avLst/>
          </a:prstGeom>
        </p:spPr>
        <p:txBody>
          <a:bodyPr wrap="none">
            <a:spAutoFit/>
          </a:bodyPr>
          <a:lstStyle/>
          <a:p>
            <a:pPr>
              <a:defRPr/>
            </a:pPr>
            <a:r>
              <a:rPr lang="en-CA" altLang="en-US" sz="2400" kern="0" dirty="0"/>
              <a:t>0</a:t>
            </a:r>
          </a:p>
        </p:txBody>
      </p:sp>
      <p:sp>
        <p:nvSpPr>
          <p:cNvPr id="56" name="Rectangle 55"/>
          <p:cNvSpPr/>
          <p:nvPr/>
        </p:nvSpPr>
        <p:spPr>
          <a:xfrm>
            <a:off x="444500" y="3640138"/>
            <a:ext cx="1230313" cy="461962"/>
          </a:xfrm>
          <a:prstGeom prst="rect">
            <a:avLst/>
          </a:prstGeom>
        </p:spPr>
        <p:txBody>
          <a:bodyPr wrap="none">
            <a:spAutoFit/>
          </a:bodyPr>
          <a:lstStyle/>
          <a:p>
            <a:pPr>
              <a:defRPr/>
            </a:pPr>
            <a:r>
              <a:rPr lang="en-CA" altLang="en-US" sz="2400" kern="0" dirty="0"/>
              <a:t>f(n-1) = </a:t>
            </a:r>
          </a:p>
        </p:txBody>
      </p:sp>
      <p:sp>
        <p:nvSpPr>
          <p:cNvPr id="58" name="Rectangle 57"/>
          <p:cNvSpPr/>
          <p:nvPr/>
        </p:nvSpPr>
        <p:spPr>
          <a:xfrm>
            <a:off x="1539875" y="3614738"/>
            <a:ext cx="441325" cy="461962"/>
          </a:xfrm>
          <a:prstGeom prst="rect">
            <a:avLst/>
          </a:prstGeom>
        </p:spPr>
        <p:txBody>
          <a:bodyPr wrap="none">
            <a:spAutoFit/>
          </a:bodyPr>
          <a:lstStyle/>
          <a:p>
            <a:pPr>
              <a:defRPr/>
            </a:pPr>
            <a:r>
              <a:rPr lang="en-CA" altLang="en-US" sz="2400" kern="0" dirty="0"/>
              <a:t>-1</a:t>
            </a:r>
          </a:p>
        </p:txBody>
      </p:sp>
      <p:sp>
        <p:nvSpPr>
          <p:cNvPr id="65554" name="Oval 2"/>
          <p:cNvSpPr>
            <a:spLocks noChangeArrowheads="1"/>
          </p:cNvSpPr>
          <p:nvPr/>
        </p:nvSpPr>
        <p:spPr bwMode="auto">
          <a:xfrm>
            <a:off x="1333500" y="44323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65555" name="Oval 59"/>
          <p:cNvSpPr>
            <a:spLocks noChangeArrowheads="1"/>
          </p:cNvSpPr>
          <p:nvPr/>
        </p:nvSpPr>
        <p:spPr bwMode="auto">
          <a:xfrm>
            <a:off x="1644650" y="41021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65556" name="Oval 60"/>
          <p:cNvSpPr>
            <a:spLocks noChangeArrowheads="1"/>
          </p:cNvSpPr>
          <p:nvPr/>
        </p:nvSpPr>
        <p:spPr bwMode="auto">
          <a:xfrm>
            <a:off x="6121400" y="44196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65557" name="Oval 61"/>
          <p:cNvSpPr>
            <a:spLocks noChangeArrowheads="1"/>
          </p:cNvSpPr>
          <p:nvPr/>
        </p:nvSpPr>
        <p:spPr bwMode="auto">
          <a:xfrm>
            <a:off x="5829300" y="47498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grpSp>
        <p:nvGrpSpPr>
          <p:cNvPr id="10" name="Group 9"/>
          <p:cNvGrpSpPr>
            <a:grpSpLocks/>
          </p:cNvGrpSpPr>
          <p:nvPr/>
        </p:nvGrpSpPr>
        <p:grpSpPr bwMode="auto">
          <a:xfrm>
            <a:off x="1778000" y="2819400"/>
            <a:ext cx="7231063" cy="2867025"/>
            <a:chOff x="1777285" y="2819400"/>
            <a:chExt cx="7231516" cy="2866354"/>
          </a:xfrm>
        </p:grpSpPr>
        <p:sp>
          <p:nvSpPr>
            <p:cNvPr id="5" name="Freeform 4"/>
            <p:cNvSpPr/>
            <p:nvPr/>
          </p:nvSpPr>
          <p:spPr>
            <a:xfrm>
              <a:off x="1777285" y="3239990"/>
              <a:ext cx="4083306" cy="2445764"/>
            </a:xfrm>
            <a:custGeom>
              <a:avLst/>
              <a:gdLst>
                <a:gd name="connsiteX0" fmla="*/ 0 w 3503053"/>
                <a:gd name="connsiteY0" fmla="*/ 842122 h 2576539"/>
                <a:gd name="connsiteX1" fmla="*/ 1313645 w 3503053"/>
                <a:gd name="connsiteY1" fmla="*/ 69389 h 2576539"/>
                <a:gd name="connsiteX2" fmla="*/ 3155323 w 3503053"/>
                <a:gd name="connsiteY2" fmla="*/ 2400465 h 2576539"/>
                <a:gd name="connsiteX3" fmla="*/ 3193960 w 3503053"/>
                <a:gd name="connsiteY3" fmla="*/ 2387587 h 2576539"/>
                <a:gd name="connsiteX4" fmla="*/ 3503053 w 3503053"/>
                <a:gd name="connsiteY4" fmla="*/ 2194404 h 2576539"/>
                <a:gd name="connsiteX0" fmla="*/ 0 w 4082603"/>
                <a:gd name="connsiteY0" fmla="*/ 842122 h 2601976"/>
                <a:gd name="connsiteX1" fmla="*/ 1313645 w 4082603"/>
                <a:gd name="connsiteY1" fmla="*/ 69389 h 2601976"/>
                <a:gd name="connsiteX2" fmla="*/ 3155323 w 4082603"/>
                <a:gd name="connsiteY2" fmla="*/ 2400465 h 2601976"/>
                <a:gd name="connsiteX3" fmla="*/ 3193960 w 4082603"/>
                <a:gd name="connsiteY3" fmla="*/ 2387587 h 2601976"/>
                <a:gd name="connsiteX4" fmla="*/ 4082603 w 4082603"/>
                <a:gd name="connsiteY4" fmla="*/ 1589096 h 2601976"/>
                <a:gd name="connsiteX0" fmla="*/ 0 w 4082603"/>
                <a:gd name="connsiteY0" fmla="*/ 842122 h 2445272"/>
                <a:gd name="connsiteX1" fmla="*/ 1313645 w 4082603"/>
                <a:gd name="connsiteY1" fmla="*/ 69389 h 2445272"/>
                <a:gd name="connsiteX2" fmla="*/ 3155323 w 4082603"/>
                <a:gd name="connsiteY2" fmla="*/ 2400465 h 2445272"/>
                <a:gd name="connsiteX3" fmla="*/ 4082603 w 4082603"/>
                <a:gd name="connsiteY3" fmla="*/ 1589096 h 2445272"/>
              </a:gdLst>
              <a:ahLst/>
              <a:cxnLst>
                <a:cxn ang="0">
                  <a:pos x="connsiteX0" y="connsiteY0"/>
                </a:cxn>
                <a:cxn ang="0">
                  <a:pos x="connsiteX1" y="connsiteY1"/>
                </a:cxn>
                <a:cxn ang="0">
                  <a:pos x="connsiteX2" y="connsiteY2"/>
                </a:cxn>
                <a:cxn ang="0">
                  <a:pos x="connsiteX3" y="connsiteY3"/>
                </a:cxn>
              </a:cxnLst>
              <a:rect l="l" t="t" r="r" b="b"/>
              <a:pathLst>
                <a:path w="4082603" h="2445272">
                  <a:moveTo>
                    <a:pt x="0" y="842122"/>
                  </a:moveTo>
                  <a:cubicBezTo>
                    <a:pt x="393879" y="325893"/>
                    <a:pt x="787758" y="-190335"/>
                    <a:pt x="1313645" y="69389"/>
                  </a:cubicBezTo>
                  <a:cubicBezTo>
                    <a:pt x="1839532" y="329113"/>
                    <a:pt x="2693830" y="2147181"/>
                    <a:pt x="3155323" y="2400465"/>
                  </a:cubicBezTo>
                  <a:cubicBezTo>
                    <a:pt x="3616816" y="2653750"/>
                    <a:pt x="3889420" y="1758131"/>
                    <a:pt x="4082603" y="1589096"/>
                  </a:cubicBezTo>
                </a:path>
              </a:pathLst>
            </a:custGeom>
            <a:noFill/>
            <a:ln>
              <a:solidFill>
                <a:schemeClr val="tx2"/>
              </a:solidFill>
            </a:ln>
          </p:spPr>
          <p:txBody>
            <a:bodyPr lIns="274320" rIns="274320">
              <a:spAutoFit/>
            </a:bodyPr>
            <a:lstStyle/>
            <a:p>
              <a:pPr eaLnBrk="0" hangingPunct="0">
                <a:defRPr/>
              </a:pPr>
              <a:endParaRPr lang="en-CA">
                <a:effectLst>
                  <a:outerShdw blurRad="38100" dist="38100" dir="2700000" algn="tl">
                    <a:srgbClr val="000000">
                      <a:alpha val="43137"/>
                    </a:srgbClr>
                  </a:outerShdw>
                </a:effectLst>
              </a:endParaRPr>
            </a:p>
          </p:txBody>
        </p:sp>
        <p:sp>
          <p:nvSpPr>
            <p:cNvPr id="68" name="Rectangle 67"/>
            <p:cNvSpPr/>
            <p:nvPr/>
          </p:nvSpPr>
          <p:spPr>
            <a:xfrm>
              <a:off x="2666341" y="2819400"/>
              <a:ext cx="6342460" cy="831655"/>
            </a:xfrm>
            <a:prstGeom prst="rect">
              <a:avLst/>
            </a:prstGeom>
          </p:spPr>
          <p:txBody>
            <a:bodyPr wrap="none">
              <a:spAutoFit/>
            </a:bodyPr>
            <a:lstStyle/>
            <a:p>
              <a:pPr>
                <a:defRPr/>
              </a:pPr>
              <a:r>
                <a:rPr lang="en-CA" altLang="en-US" sz="2400" kern="0" dirty="0"/>
                <a:t>Intermediate value Theorem:</a:t>
              </a:r>
            </a:p>
            <a:p>
              <a:pPr>
                <a:defRPr/>
              </a:pPr>
              <a:r>
                <a:rPr lang="en-CA" altLang="en-US" sz="2400" kern="0" dirty="0"/>
                <a:t>    There exists a point </a:t>
              </a:r>
              <a:r>
                <a:rPr lang="en-CA" altLang="en-US" sz="2400" kern="0" dirty="0" err="1"/>
                <a:t>i</a:t>
              </a:r>
              <a:r>
                <a:rPr lang="en-CA" altLang="en-US" sz="2400" kern="0" dirty="0">
                  <a:sym typeface="Symbol"/>
                </a:rPr>
                <a:t>[2,n-2]</a:t>
              </a:r>
              <a:r>
                <a:rPr lang="en-CA" altLang="en-US" sz="2400" kern="0" dirty="0"/>
                <a:t> such that f(</a:t>
              </a:r>
              <a:r>
                <a:rPr lang="en-CA" altLang="en-US" sz="2400" kern="0" dirty="0" err="1"/>
                <a:t>i</a:t>
              </a:r>
              <a:r>
                <a:rPr lang="en-CA" altLang="en-US" sz="2400" kern="0" dirty="0"/>
                <a:t>) = 0</a:t>
              </a:r>
            </a:p>
          </p:txBody>
        </p:sp>
        <p:cxnSp>
          <p:nvCxnSpPr>
            <p:cNvPr id="65563" name="Straight Connector 6"/>
            <p:cNvCxnSpPr>
              <a:cxnSpLocks noChangeShapeType="1"/>
            </p:cNvCxnSpPr>
            <p:nvPr/>
          </p:nvCxnSpPr>
          <p:spPr bwMode="auto">
            <a:xfrm>
              <a:off x="4038600" y="4235679"/>
              <a:ext cx="0" cy="539163"/>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71" name="Rectangle 70"/>
          <p:cNvSpPr/>
          <p:nvPr/>
        </p:nvSpPr>
        <p:spPr>
          <a:xfrm>
            <a:off x="1862138" y="5003800"/>
            <a:ext cx="4449762" cy="461963"/>
          </a:xfrm>
          <a:prstGeom prst="rect">
            <a:avLst/>
          </a:prstGeom>
        </p:spPr>
        <p:txBody>
          <a:bodyPr wrap="none">
            <a:spAutoFit/>
          </a:bodyPr>
          <a:lstStyle/>
          <a:p>
            <a:pPr>
              <a:defRPr/>
            </a:pPr>
            <a:r>
              <a:rPr lang="en-CA" altLang="en-US" sz="2400" kern="0" dirty="0"/>
              <a:t>Let </a:t>
            </a:r>
            <a:r>
              <a:rPr lang="el-GR" sz="2400" kern="0" dirty="0">
                <a:sym typeface="Symbol"/>
              </a:rPr>
              <a:t>β</a:t>
            </a:r>
            <a:r>
              <a:rPr lang="en-CA" sz="2400" kern="0" dirty="0">
                <a:sym typeface="Symbol"/>
              </a:rPr>
              <a:t> = </a:t>
            </a:r>
            <a:r>
              <a:rPr lang="el-GR" altLang="en-US" sz="2400" kern="0" dirty="0"/>
              <a:t>α</a:t>
            </a:r>
            <a:r>
              <a:rPr lang="en-CA" altLang="en-US" sz="2400" kern="0" baseline="-25000" dirty="0"/>
              <a:t>1</a:t>
            </a:r>
            <a:r>
              <a:rPr lang="en-CA" sz="2400" kern="0" dirty="0">
                <a:sym typeface="Symbol"/>
              </a:rPr>
              <a:t>…</a:t>
            </a:r>
            <a:r>
              <a:rPr lang="el-GR" altLang="en-US" sz="2400" kern="0" dirty="0"/>
              <a:t>α</a:t>
            </a:r>
            <a:r>
              <a:rPr lang="en-CA" altLang="en-US" sz="2400" kern="0" baseline="-25000" dirty="0" err="1"/>
              <a:t>i</a:t>
            </a:r>
            <a:r>
              <a:rPr lang="en-CA" altLang="en-US" sz="2400" kern="0" baseline="-25000" dirty="0"/>
              <a:t>   </a:t>
            </a:r>
            <a:r>
              <a:rPr lang="en-CA" altLang="en-US" sz="2400" kern="0" dirty="0"/>
              <a:t>and  </a:t>
            </a:r>
            <a:r>
              <a:rPr lang="el-GR" sz="2400" kern="0" dirty="0">
                <a:sym typeface="Symbol"/>
              </a:rPr>
              <a:t>β</a:t>
            </a:r>
            <a:r>
              <a:rPr lang="en-CA" sz="2400" kern="0" dirty="0">
                <a:sym typeface="Symbol"/>
              </a:rPr>
              <a:t>’ = </a:t>
            </a:r>
            <a:r>
              <a:rPr lang="el-GR" altLang="en-US" sz="2400" kern="0" dirty="0"/>
              <a:t>α</a:t>
            </a:r>
            <a:r>
              <a:rPr lang="en-CA" altLang="en-US" sz="2400" kern="0" baseline="-25000" dirty="0"/>
              <a:t>i+1</a:t>
            </a:r>
            <a:r>
              <a:rPr lang="en-CA" sz="2400" kern="0" dirty="0">
                <a:sym typeface="Symbol"/>
              </a:rPr>
              <a:t>…</a:t>
            </a:r>
            <a:r>
              <a:rPr lang="el-GR" altLang="en-US" sz="2400" kern="0" dirty="0"/>
              <a:t>α</a:t>
            </a:r>
            <a:r>
              <a:rPr lang="en-CA" altLang="en-US" sz="2400" kern="0" baseline="-25000" dirty="0"/>
              <a:t>n</a:t>
            </a:r>
            <a:r>
              <a:rPr lang="en-CA" sz="2400" kern="0" dirty="0">
                <a:sym typeface="Symbol"/>
              </a:rPr>
              <a:t>  </a:t>
            </a:r>
            <a:endParaRPr lang="en-CA" altLang="en-US" sz="2400" kern="0" dirty="0"/>
          </a:p>
        </p:txBody>
      </p:sp>
      <p:sp>
        <p:nvSpPr>
          <p:cNvPr id="86" name="Rectangle 85"/>
          <p:cNvSpPr/>
          <p:nvPr/>
        </p:nvSpPr>
        <p:spPr>
          <a:xfrm>
            <a:off x="1905000" y="5638800"/>
            <a:ext cx="1814513" cy="461963"/>
          </a:xfrm>
          <a:prstGeom prst="rect">
            <a:avLst/>
          </a:prstGeom>
        </p:spPr>
        <p:txBody>
          <a:bodyPr wrap="none">
            <a:spAutoFit/>
          </a:bodyPr>
          <a:lstStyle/>
          <a:p>
            <a:pPr>
              <a:defRPr/>
            </a:pPr>
            <a:r>
              <a:rPr lang="en-CA" altLang="en-US" sz="2400" kern="0" dirty="0"/>
              <a:t>Both are in 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1"/>
                                        </p:tgtEl>
                                        <p:attrNameLst>
                                          <p:attrName>style.visibility</p:attrName>
                                        </p:attrNameLst>
                                      </p:cBhvr>
                                      <p:to>
                                        <p:strVal val="visible"/>
                                      </p:to>
                                    </p:set>
                                    <p:anim calcmode="lin" valueType="num">
                                      <p:cBhvr additive="base">
                                        <p:cTn id="13" dur="500" fill="hold"/>
                                        <p:tgtEl>
                                          <p:spTgt spid="71"/>
                                        </p:tgtEl>
                                        <p:attrNameLst>
                                          <p:attrName>ppt_x</p:attrName>
                                        </p:attrNameLst>
                                      </p:cBhvr>
                                      <p:tavLst>
                                        <p:tav tm="0">
                                          <p:val>
                                            <p:strVal val="0-#ppt_w/2"/>
                                          </p:val>
                                        </p:tav>
                                        <p:tav tm="100000">
                                          <p:val>
                                            <p:strVal val="#ppt_x"/>
                                          </p:val>
                                        </p:tav>
                                      </p:tavLst>
                                    </p:anim>
                                    <p:anim calcmode="lin" valueType="num">
                                      <p:cBhvr additive="base">
                                        <p:cTn id="1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6"/>
                                        </p:tgtEl>
                                        <p:attrNameLst>
                                          <p:attrName>style.visibility</p:attrName>
                                        </p:attrNameLst>
                                      </p:cBhvr>
                                      <p:to>
                                        <p:strVal val="visible"/>
                                      </p:to>
                                    </p:set>
                                    <p:anim calcmode="lin" valueType="num">
                                      <p:cBhvr additive="base">
                                        <p:cTn id="19" dur="500" fill="hold"/>
                                        <p:tgtEl>
                                          <p:spTgt spid="86"/>
                                        </p:tgtEl>
                                        <p:attrNameLst>
                                          <p:attrName>ppt_x</p:attrName>
                                        </p:attrNameLst>
                                      </p:cBhvr>
                                      <p:tavLst>
                                        <p:tav tm="0">
                                          <p:val>
                                            <p:strVal val="0-#ppt_w/2"/>
                                          </p:val>
                                        </p:tav>
                                        <p:tav tm="100000">
                                          <p:val>
                                            <p:strVal val="#ppt_x"/>
                                          </p:val>
                                        </p:tav>
                                      </p:tavLst>
                                    </p:anim>
                                    <p:anim calcmode="lin" valueType="num">
                                      <p:cBhvr additive="base">
                                        <p:cTn id="20"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8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304800"/>
            <a:ext cx="7772400" cy="1143000"/>
          </a:xfrm>
        </p:spPr>
        <p:txBody>
          <a:bodyPr/>
          <a:lstStyle/>
          <a:p>
            <a:pPr>
              <a:defRPr/>
            </a:pPr>
            <a:r>
              <a:rPr lang="en-US" altLang="en-US"/>
              <a:t>Ambiguity</a:t>
            </a:r>
          </a:p>
        </p:txBody>
      </p:sp>
      <p:grpSp>
        <p:nvGrpSpPr>
          <p:cNvPr id="5" name="Group 4"/>
          <p:cNvGrpSpPr>
            <a:grpSpLocks/>
          </p:cNvGrpSpPr>
          <p:nvPr/>
        </p:nvGrpSpPr>
        <p:grpSpPr bwMode="auto">
          <a:xfrm>
            <a:off x="76200" y="1643063"/>
            <a:ext cx="4800600" cy="2090737"/>
            <a:chOff x="1981200" y="972732"/>
            <a:chExt cx="4800600" cy="2091143"/>
          </a:xfrm>
        </p:grpSpPr>
        <p:pic>
          <p:nvPicPr>
            <p:cNvPr id="11301"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972732"/>
              <a:ext cx="4800600" cy="209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3236913" y="1056885"/>
              <a:ext cx="1452562" cy="338204"/>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3114675" y="1636436"/>
              <a:ext cx="1452563" cy="338203"/>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grpSp>
      <p:grpSp>
        <p:nvGrpSpPr>
          <p:cNvPr id="8" name="Group 7"/>
          <p:cNvGrpSpPr>
            <a:grpSpLocks/>
          </p:cNvGrpSpPr>
          <p:nvPr/>
        </p:nvGrpSpPr>
        <p:grpSpPr bwMode="auto">
          <a:xfrm>
            <a:off x="5565775" y="2057400"/>
            <a:ext cx="2528888" cy="1752600"/>
            <a:chOff x="5565679" y="2057400"/>
            <a:chExt cx="2528859" cy="1752600"/>
          </a:xfrm>
        </p:grpSpPr>
        <p:sp>
          <p:nvSpPr>
            <p:cNvPr id="11294" name="Text Box 25"/>
            <p:cNvSpPr txBox="1">
              <a:spLocks noChangeArrowheads="1"/>
            </p:cNvSpPr>
            <p:nvPr/>
          </p:nvSpPr>
          <p:spPr bwMode="auto">
            <a:xfrm>
              <a:off x="6538630" y="2057400"/>
              <a:ext cx="62869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
          <p:nvSpPr>
            <p:cNvPr id="11295" name="Line 26"/>
            <p:cNvSpPr>
              <a:spLocks noChangeShapeType="1"/>
            </p:cNvSpPr>
            <p:nvPr/>
          </p:nvSpPr>
          <p:spPr bwMode="auto">
            <a:xfrm flipH="1">
              <a:off x="5858979" y="2395451"/>
              <a:ext cx="972528" cy="1037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6" name="Line 27"/>
            <p:cNvSpPr>
              <a:spLocks noChangeShapeType="1"/>
            </p:cNvSpPr>
            <p:nvPr/>
          </p:nvSpPr>
          <p:spPr bwMode="auto">
            <a:xfrm>
              <a:off x="6831505" y="2395451"/>
              <a:ext cx="21473" cy="95288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7" name="Line 28"/>
            <p:cNvSpPr>
              <a:spLocks noChangeShapeType="1"/>
            </p:cNvSpPr>
            <p:nvPr/>
          </p:nvSpPr>
          <p:spPr bwMode="auto">
            <a:xfrm>
              <a:off x="6831506" y="2395451"/>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8" name="Rectangle 29"/>
            <p:cNvSpPr>
              <a:spLocks noChangeArrowheads="1"/>
            </p:cNvSpPr>
            <p:nvPr/>
          </p:nvSpPr>
          <p:spPr bwMode="auto">
            <a:xfrm>
              <a:off x="6661495" y="3348335"/>
              <a:ext cx="357791"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99" name="Text Box 41"/>
            <p:cNvSpPr txBox="1">
              <a:spLocks noChangeArrowheads="1"/>
            </p:cNvSpPr>
            <p:nvPr/>
          </p:nvSpPr>
          <p:spPr bwMode="auto">
            <a:xfrm>
              <a:off x="5565679" y="33483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300" name="Text Box 25"/>
            <p:cNvSpPr txBox="1">
              <a:spLocks noChangeArrowheads="1"/>
            </p:cNvSpPr>
            <p:nvPr/>
          </p:nvSpPr>
          <p:spPr bwMode="auto">
            <a:xfrm>
              <a:off x="7465840" y="2646303"/>
              <a:ext cx="62869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grpSp>
      <p:grpSp>
        <p:nvGrpSpPr>
          <p:cNvPr id="9" name="Group 8"/>
          <p:cNvGrpSpPr>
            <a:grpSpLocks/>
          </p:cNvGrpSpPr>
          <p:nvPr/>
        </p:nvGrpSpPr>
        <p:grpSpPr bwMode="auto">
          <a:xfrm>
            <a:off x="7451725" y="2984500"/>
            <a:ext cx="747713" cy="804863"/>
            <a:chOff x="7452190" y="2984354"/>
            <a:chExt cx="747320" cy="805346"/>
          </a:xfrm>
        </p:grpSpPr>
        <p:sp>
          <p:nvSpPr>
            <p:cNvPr id="11292" name="Text Box 30"/>
            <p:cNvSpPr txBox="1">
              <a:spLocks noChangeArrowheads="1"/>
            </p:cNvSpPr>
            <p:nvPr/>
          </p:nvSpPr>
          <p:spPr bwMode="auto">
            <a:xfrm>
              <a:off x="7452190" y="33280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293" name="Line 27"/>
            <p:cNvSpPr>
              <a:spLocks noChangeShapeType="1"/>
            </p:cNvSpPr>
            <p:nvPr/>
          </p:nvSpPr>
          <p:spPr bwMode="auto">
            <a:xfrm>
              <a:off x="7758716" y="298435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1270"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219136" name="Group 219135"/>
          <p:cNvGrpSpPr>
            <a:grpSpLocks/>
          </p:cNvGrpSpPr>
          <p:nvPr/>
        </p:nvGrpSpPr>
        <p:grpSpPr bwMode="auto">
          <a:xfrm>
            <a:off x="5205413" y="4344988"/>
            <a:ext cx="2811462" cy="1522412"/>
            <a:chOff x="5204748" y="4345587"/>
            <a:chExt cx="2811443" cy="1521813"/>
          </a:xfrm>
        </p:grpSpPr>
        <p:sp>
          <p:nvSpPr>
            <p:cNvPr id="11286" name="Line 36"/>
            <p:cNvSpPr>
              <a:spLocks noChangeShapeType="1"/>
            </p:cNvSpPr>
            <p:nvPr/>
          </p:nvSpPr>
          <p:spPr bwMode="auto">
            <a:xfrm flipH="1">
              <a:off x="6412790" y="51624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7" name="Line 39"/>
            <p:cNvSpPr>
              <a:spLocks noChangeShapeType="1"/>
            </p:cNvSpPr>
            <p:nvPr/>
          </p:nvSpPr>
          <p:spPr bwMode="auto">
            <a:xfrm>
              <a:off x="5371802" y="518129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8" name="Rectangle 40"/>
            <p:cNvSpPr>
              <a:spLocks noChangeArrowheads="1"/>
            </p:cNvSpPr>
            <p:nvPr/>
          </p:nvSpPr>
          <p:spPr bwMode="auto">
            <a:xfrm>
              <a:off x="5204748" y="54057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1289" name="Rectangle 43"/>
            <p:cNvSpPr>
              <a:spLocks noChangeArrowheads="1"/>
            </p:cNvSpPr>
            <p:nvPr/>
          </p:nvSpPr>
          <p:spPr bwMode="auto">
            <a:xfrm>
              <a:off x="6290574" y="53295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1290" name="Line 39"/>
            <p:cNvSpPr>
              <a:spLocks noChangeShapeType="1"/>
            </p:cNvSpPr>
            <p:nvPr/>
          </p:nvSpPr>
          <p:spPr bwMode="auto">
            <a:xfrm>
              <a:off x="7844690" y="4345587"/>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1" name="Rectangle 40"/>
            <p:cNvSpPr>
              <a:spLocks noChangeArrowheads="1"/>
            </p:cNvSpPr>
            <p:nvPr/>
          </p:nvSpPr>
          <p:spPr bwMode="auto">
            <a:xfrm>
              <a:off x="7677636" y="4570030"/>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grpSp>
      <p:grpSp>
        <p:nvGrpSpPr>
          <p:cNvPr id="63" name="Group 62"/>
          <p:cNvGrpSpPr>
            <a:grpSpLocks/>
          </p:cNvGrpSpPr>
          <p:nvPr/>
        </p:nvGrpSpPr>
        <p:grpSpPr bwMode="auto">
          <a:xfrm>
            <a:off x="7543800" y="3708400"/>
            <a:ext cx="644525" cy="738188"/>
            <a:chOff x="7543800" y="3708164"/>
            <a:chExt cx="644728" cy="738784"/>
          </a:xfrm>
        </p:grpSpPr>
        <p:sp>
          <p:nvSpPr>
            <p:cNvPr id="11284" name="Text Box 38"/>
            <p:cNvSpPr txBox="1">
              <a:spLocks noChangeArrowheads="1"/>
            </p:cNvSpPr>
            <p:nvPr/>
          </p:nvSpPr>
          <p:spPr bwMode="auto">
            <a:xfrm>
              <a:off x="7543800" y="3985283"/>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5" name="Line 27"/>
            <p:cNvSpPr>
              <a:spLocks noChangeShapeType="1"/>
            </p:cNvSpPr>
            <p:nvPr/>
          </p:nvSpPr>
          <p:spPr bwMode="auto">
            <a:xfrm>
              <a:off x="7822096" y="370816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cxnSp>
        <p:nvCxnSpPr>
          <p:cNvPr id="6" name="Straight Connector 5"/>
          <p:cNvCxnSpPr>
            <a:cxnSpLocks noChangeShapeType="1"/>
          </p:cNvCxnSpPr>
          <p:nvPr/>
        </p:nvCxnSpPr>
        <p:spPr bwMode="auto">
          <a:xfrm flipV="1">
            <a:off x="3352800" y="152400"/>
            <a:ext cx="2379663" cy="3810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61" name="Group 60"/>
          <p:cNvGrpSpPr>
            <a:grpSpLocks/>
          </p:cNvGrpSpPr>
          <p:nvPr/>
        </p:nvGrpSpPr>
        <p:grpSpPr bwMode="auto">
          <a:xfrm>
            <a:off x="5070475" y="3783013"/>
            <a:ext cx="1774825" cy="1500187"/>
            <a:chOff x="5070912" y="3782671"/>
            <a:chExt cx="1773836" cy="1499982"/>
          </a:xfrm>
        </p:grpSpPr>
        <p:sp>
          <p:nvSpPr>
            <p:cNvPr id="11278" name="Line 31"/>
            <p:cNvSpPr>
              <a:spLocks noChangeShapeType="1"/>
            </p:cNvSpPr>
            <p:nvPr/>
          </p:nvSpPr>
          <p:spPr bwMode="auto">
            <a:xfrm flipH="1">
              <a:off x="5382538" y="3782671"/>
              <a:ext cx="476441" cy="101952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79" name="Line 32"/>
            <p:cNvSpPr>
              <a:spLocks noChangeShapeType="1"/>
            </p:cNvSpPr>
            <p:nvPr/>
          </p:nvSpPr>
          <p:spPr bwMode="auto">
            <a:xfrm flipH="1">
              <a:off x="5912512" y="3782671"/>
              <a:ext cx="2737" cy="108992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0" name="Line 33"/>
            <p:cNvSpPr>
              <a:spLocks noChangeShapeType="1"/>
            </p:cNvSpPr>
            <p:nvPr/>
          </p:nvSpPr>
          <p:spPr bwMode="auto">
            <a:xfrm>
              <a:off x="5915249" y="3782671"/>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1" name="Rectangle 34"/>
            <p:cNvSpPr>
              <a:spLocks noChangeArrowheads="1"/>
            </p:cNvSpPr>
            <p:nvPr/>
          </p:nvSpPr>
          <p:spPr bwMode="auto">
            <a:xfrm>
              <a:off x="5736021" y="4800600"/>
              <a:ext cx="35298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82" name="Text Box 38"/>
            <p:cNvSpPr txBox="1">
              <a:spLocks noChangeArrowheads="1"/>
            </p:cNvSpPr>
            <p:nvPr/>
          </p:nvSpPr>
          <p:spPr bwMode="auto">
            <a:xfrm>
              <a:off x="5070912" y="4820988"/>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3" name="Text Box 41"/>
            <p:cNvSpPr txBox="1">
              <a:spLocks noChangeArrowheads="1"/>
            </p:cNvSpPr>
            <p:nvPr/>
          </p:nvSpPr>
          <p:spPr bwMode="auto">
            <a:xfrm>
              <a:off x="6097428" y="41103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62" name="Group 61"/>
          <p:cNvGrpSpPr>
            <a:grpSpLocks/>
          </p:cNvGrpSpPr>
          <p:nvPr/>
        </p:nvGrpSpPr>
        <p:grpSpPr bwMode="auto">
          <a:xfrm>
            <a:off x="6137275" y="4554538"/>
            <a:ext cx="644525" cy="709612"/>
            <a:chOff x="6137072" y="4553809"/>
            <a:chExt cx="644728" cy="710051"/>
          </a:xfrm>
        </p:grpSpPr>
        <p:sp>
          <p:nvSpPr>
            <p:cNvPr id="11276" name="Text Box 35"/>
            <p:cNvSpPr txBox="1">
              <a:spLocks noChangeArrowheads="1"/>
            </p:cNvSpPr>
            <p:nvPr/>
          </p:nvSpPr>
          <p:spPr bwMode="auto">
            <a:xfrm>
              <a:off x="6137072" y="4802195"/>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77" name="Line 27"/>
            <p:cNvSpPr>
              <a:spLocks noChangeShapeType="1"/>
            </p:cNvSpPr>
            <p:nvPr/>
          </p:nvSpPr>
          <p:spPr bwMode="auto">
            <a:xfrm flipH="1">
              <a:off x="6477000" y="4553809"/>
              <a:ext cx="0" cy="31878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ppt_x"/>
                                          </p:val>
                                        </p:tav>
                                        <p:tav tm="100000">
                                          <p:val>
                                            <p:strVal val="#ppt_x"/>
                                          </p:val>
                                        </p:tav>
                                      </p:tavLst>
                                    </p:anim>
                                    <p:anim calcmode="lin" valueType="num">
                                      <p:cBhvr additive="base">
                                        <p:cTn id="22" dur="500" fill="hold"/>
                                        <p:tgtEl>
                                          <p:spTgt spid="9"/>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1"/>
                                        </p:tgtEl>
                                        <p:attrNameLst>
                                          <p:attrName>style.visibility</p:attrName>
                                        </p:attrNameLst>
                                      </p:cBhvr>
                                      <p:to>
                                        <p:strVal val="visible"/>
                                      </p:to>
                                    </p:set>
                                    <p:anim calcmode="lin" valueType="num">
                                      <p:cBhvr additive="base">
                                        <p:cTn id="25" dur="500" fill="hold"/>
                                        <p:tgtEl>
                                          <p:spTgt spid="61"/>
                                        </p:tgtEl>
                                        <p:attrNameLst>
                                          <p:attrName>ppt_x</p:attrName>
                                        </p:attrNameLst>
                                      </p:cBhvr>
                                      <p:tavLst>
                                        <p:tav tm="0">
                                          <p:val>
                                            <p:strVal val="#ppt_x"/>
                                          </p:val>
                                        </p:tav>
                                        <p:tav tm="100000">
                                          <p:val>
                                            <p:strVal val="#ppt_x"/>
                                          </p:val>
                                        </p:tav>
                                      </p:tavLst>
                                    </p:anim>
                                    <p:anim calcmode="lin" valueType="num">
                                      <p:cBhvr additive="base">
                                        <p:cTn id="26" dur="500" fill="hold"/>
                                        <p:tgtEl>
                                          <p:spTgt spid="61"/>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62"/>
                                        </p:tgtEl>
                                        <p:attrNameLst>
                                          <p:attrName>style.visibility</p:attrName>
                                        </p:attrNameLst>
                                      </p:cBhvr>
                                      <p:to>
                                        <p:strVal val="visible"/>
                                      </p:to>
                                    </p:set>
                                    <p:anim calcmode="lin" valueType="num">
                                      <p:cBhvr additive="base">
                                        <p:cTn id="29" dur="500" fill="hold"/>
                                        <p:tgtEl>
                                          <p:spTgt spid="62"/>
                                        </p:tgtEl>
                                        <p:attrNameLst>
                                          <p:attrName>ppt_x</p:attrName>
                                        </p:attrNameLst>
                                      </p:cBhvr>
                                      <p:tavLst>
                                        <p:tav tm="0">
                                          <p:val>
                                            <p:strVal val="#ppt_x"/>
                                          </p:val>
                                        </p:tav>
                                        <p:tav tm="100000">
                                          <p:val>
                                            <p:strVal val="#ppt_x"/>
                                          </p:val>
                                        </p:tav>
                                      </p:tavLst>
                                    </p:anim>
                                    <p:anim calcmode="lin" valueType="num">
                                      <p:cBhvr additive="base">
                                        <p:cTn id="30" dur="500" fill="hold"/>
                                        <p:tgtEl>
                                          <p:spTgt spid="62"/>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63"/>
                                        </p:tgtEl>
                                        <p:attrNameLst>
                                          <p:attrName>style.visibility</p:attrName>
                                        </p:attrNameLst>
                                      </p:cBhvr>
                                      <p:to>
                                        <p:strVal val="visible"/>
                                      </p:to>
                                    </p:set>
                                    <p:anim calcmode="lin" valueType="num">
                                      <p:cBhvr additive="base">
                                        <p:cTn id="33" dur="500" fill="hold"/>
                                        <p:tgtEl>
                                          <p:spTgt spid="63"/>
                                        </p:tgtEl>
                                        <p:attrNameLst>
                                          <p:attrName>ppt_x</p:attrName>
                                        </p:attrNameLst>
                                      </p:cBhvr>
                                      <p:tavLst>
                                        <p:tav tm="0">
                                          <p:val>
                                            <p:strVal val="#ppt_x"/>
                                          </p:val>
                                        </p:tav>
                                        <p:tav tm="100000">
                                          <p:val>
                                            <p:strVal val="#ppt_x"/>
                                          </p:val>
                                        </p:tav>
                                      </p:tavLst>
                                    </p:anim>
                                    <p:anim calcmode="lin" valueType="num">
                                      <p:cBhvr additive="base">
                                        <p:cTn id="34" dur="500" fill="hold"/>
                                        <p:tgtEl>
                                          <p:spTgt spid="6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19136"/>
                                        </p:tgtEl>
                                        <p:attrNameLst>
                                          <p:attrName>style.visibility</p:attrName>
                                        </p:attrNameLst>
                                      </p:cBhvr>
                                      <p:to>
                                        <p:strVal val="visible"/>
                                      </p:to>
                                    </p:set>
                                    <p:anim calcmode="lin" valueType="num">
                                      <p:cBhvr additive="base">
                                        <p:cTn id="37" dur="500" fill="hold"/>
                                        <p:tgtEl>
                                          <p:spTgt spid="219136"/>
                                        </p:tgtEl>
                                        <p:attrNameLst>
                                          <p:attrName>ppt_x</p:attrName>
                                        </p:attrNameLst>
                                      </p:cBhvr>
                                      <p:tavLst>
                                        <p:tav tm="0">
                                          <p:val>
                                            <p:strVal val="#ppt_x"/>
                                          </p:val>
                                        </p:tav>
                                        <p:tav tm="100000">
                                          <p:val>
                                            <p:strVal val="#ppt_x"/>
                                          </p:val>
                                        </p:tav>
                                      </p:tavLst>
                                    </p:anim>
                                    <p:anim calcmode="lin" valueType="num">
                                      <p:cBhvr additive="base">
                                        <p:cTn id="38" dur="500" fill="hold"/>
                                        <p:tgtEl>
                                          <p:spTgt spid="219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2085975"/>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Therefore, this grammar generates L.</a:t>
            </a:r>
            <a:br>
              <a:rPr lang="en-CA" sz="2400" kern="0" dirty="0">
                <a:sym typeface="Symbol"/>
              </a:rPr>
            </a:br>
            <a:r>
              <a:rPr lang="en-CA" sz="2400" kern="0" dirty="0">
                <a:sym typeface="Symbol"/>
              </a:rPr>
              <a:t>Nothing more and nothing less.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 calcmode="lin" valueType="num">
                                      <p:cBhvr additive="base">
                                        <p:cTn id="7"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solidFill>
                            <a:srgbClr val="FF00FF"/>
                          </a:solidFill>
                        </a:rPr>
                        <a:t>&amp; top stack</a:t>
                      </a:r>
                      <a:r>
                        <a:rPr lang="en-CA" baseline="0" dirty="0">
                          <a:solidFill>
                            <a:srgbClr val="FF00FF"/>
                          </a:solidFill>
                        </a:rPr>
                        <a:t> char</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solidFill>
                            <a:srgbClr val="FF00FF"/>
                          </a:solidFill>
                        </a:rPr>
                        <a:t>String to push on stack,</a:t>
                      </a:r>
                      <a:br>
                        <a:rPr lang="en-CA" dirty="0">
                          <a:solidFill>
                            <a:srgbClr val="FF00FF"/>
                          </a:solidFill>
                        </a:rPr>
                      </a:br>
                      <a:r>
                        <a:rPr lang="en-CA" dirty="0"/>
                        <a:t>&amp; new</a:t>
                      </a:r>
                      <a:r>
                        <a:rPr lang="en-CA" baseline="0" dirty="0"/>
                        <a:t> state</a:t>
                      </a:r>
                      <a:endParaRPr lang="en-CA" dirty="0"/>
                    </a:p>
                    <a:p>
                      <a:pPr algn="l"/>
                      <a:endParaRPr lang="en-CA" dirty="0"/>
                    </a:p>
                  </a:txBody>
                  <a:tcPr/>
                </a:tc>
                <a:tc>
                  <a:txBody>
                    <a:bodyPr/>
                    <a:lstStyle/>
                    <a:p>
                      <a:pPr algn="l"/>
                      <a:r>
                        <a:rPr lang="en-CA" dirty="0">
                          <a:solidFill>
                            <a:srgbClr val="FF00FF"/>
                          </a:solidFill>
                        </a:rPr>
                        <a:t>Context Free Grammars</a:t>
                      </a:r>
                    </a:p>
                  </a:txBody>
                  <a:tcPr/>
                </a:tc>
                <a:extLst>
                  <a:ext uri="{0D108BD9-81ED-4DB2-BD59-A6C34878D82A}">
                    <a16:rowId xmlns:a16="http://schemas.microsoft.com/office/drawing/2014/main" val="10003"/>
                  </a:ext>
                </a:extLst>
              </a:tr>
            </a:tbl>
          </a:graphicData>
        </a:graphic>
      </p:graphicFrame>
      <p:grpSp>
        <p:nvGrpSpPr>
          <p:cNvPr id="326" name="Group 325"/>
          <p:cNvGrpSpPr/>
          <p:nvPr/>
        </p:nvGrpSpPr>
        <p:grpSpPr>
          <a:xfrm>
            <a:off x="989807" y="4373070"/>
            <a:ext cx="6403181" cy="2180130"/>
            <a:chOff x="989807" y="3429000"/>
            <a:chExt cx="6403181" cy="2180130"/>
          </a:xfrm>
        </p:grpSpPr>
        <p:pic>
          <p:nvPicPr>
            <p:cNvPr id="327" name="Picture 326" descr="http://eli.thegreenplace.net/images/2011/02/plat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0200" y="3733800"/>
              <a:ext cx="914400"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327"/>
            <p:cNvPicPr>
              <a:picLocks noChangeAspect="1" noChangeArrowheads="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553200" y="3429000"/>
              <a:ext cx="839788" cy="1530255"/>
            </a:xfrm>
            <a:prstGeom prst="rect">
              <a:avLst/>
            </a:prstGeom>
            <a:solidFill>
              <a:schemeClr val="tx1"/>
            </a:solidFill>
            <a:ln>
              <a:noFill/>
            </a:ln>
            <a:effectLst/>
          </p:spPr>
        </p:pic>
        <p:grpSp>
          <p:nvGrpSpPr>
            <p:cNvPr id="329" name="Group 328"/>
            <p:cNvGrpSpPr/>
            <p:nvPr/>
          </p:nvGrpSpPr>
          <p:grpSpPr>
            <a:xfrm>
              <a:off x="989807" y="3516389"/>
              <a:ext cx="4009122" cy="2092741"/>
              <a:chOff x="646671" y="4520514"/>
              <a:chExt cx="4425778" cy="2360962"/>
            </a:xfrm>
          </p:grpSpPr>
          <p:sp>
            <p:nvSpPr>
              <p:cNvPr id="330" name="Rectangle 329"/>
              <p:cNvSpPr/>
              <p:nvPr/>
            </p:nvSpPr>
            <p:spPr>
              <a:xfrm>
                <a:off x="2129524" y="470092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31" name="Rectangle 330"/>
              <p:cNvSpPr/>
              <p:nvPr/>
            </p:nvSpPr>
            <p:spPr>
              <a:xfrm>
                <a:off x="1693199" y="4522454"/>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32" name="Rectangle 331"/>
              <p:cNvSpPr/>
              <p:nvPr/>
            </p:nvSpPr>
            <p:spPr>
              <a:xfrm>
                <a:off x="1251284" y="470092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33" name="Rectangle 332"/>
              <p:cNvSpPr/>
              <p:nvPr/>
            </p:nvSpPr>
            <p:spPr>
              <a:xfrm>
                <a:off x="881226" y="526798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grpSp>
            <p:nvGrpSpPr>
              <p:cNvPr id="334" name="Group 333"/>
              <p:cNvGrpSpPr/>
              <p:nvPr/>
            </p:nvGrpSpPr>
            <p:grpSpPr>
              <a:xfrm rot="16200000">
                <a:off x="1814987" y="5572270"/>
                <a:ext cx="1764480" cy="853932"/>
                <a:chOff x="3866788" y="4525219"/>
                <a:chExt cx="1983009" cy="1005678"/>
              </a:xfrm>
            </p:grpSpPr>
            <p:grpSp>
              <p:nvGrpSpPr>
                <p:cNvPr id="345" name="Group 344"/>
                <p:cNvGrpSpPr/>
                <p:nvPr/>
              </p:nvGrpSpPr>
              <p:grpSpPr>
                <a:xfrm>
                  <a:off x="4022344" y="4953955"/>
                  <a:ext cx="1827453" cy="576942"/>
                  <a:chOff x="4022344" y="4953955"/>
                  <a:chExt cx="1827453" cy="576942"/>
                </a:xfrm>
              </p:grpSpPr>
              <p:cxnSp>
                <p:nvCxnSpPr>
                  <p:cNvPr id="347" name="Straight Connector 346"/>
                  <p:cNvCxnSpPr/>
                  <p:nvPr/>
                </p:nvCxnSpPr>
                <p:spPr bwMode="auto">
                  <a:xfrm flipH="1">
                    <a:off x="4022344" y="4953997"/>
                    <a:ext cx="1811197" cy="0"/>
                  </a:xfrm>
                  <a:prstGeom prst="line">
                    <a:avLst/>
                  </a:prstGeom>
                  <a:noFill/>
                  <a:ln w="25400" cap="flat" cmpd="sng" algn="ctr">
                    <a:solidFill>
                      <a:srgbClr val="CC00CC"/>
                    </a:solidFill>
                    <a:prstDash val="solid"/>
                    <a:round/>
                    <a:headEnd type="none" w="med" len="med"/>
                    <a:tailEnd type="none" w="med" len="med"/>
                  </a:ln>
                  <a:effectLst/>
                </p:spPr>
              </p:cxnSp>
              <p:cxnSp>
                <p:nvCxnSpPr>
                  <p:cNvPr id="348" name="Straight Connector 347"/>
                  <p:cNvCxnSpPr/>
                  <p:nvPr/>
                </p:nvCxnSpPr>
                <p:spPr bwMode="auto">
                  <a:xfrm flipH="1">
                    <a:off x="4029431" y="4953955"/>
                    <a:ext cx="5270" cy="576942"/>
                  </a:xfrm>
                  <a:prstGeom prst="line">
                    <a:avLst/>
                  </a:prstGeom>
                  <a:noFill/>
                  <a:ln w="25400" cap="flat" cmpd="sng" algn="ctr">
                    <a:solidFill>
                      <a:srgbClr val="CC00CC"/>
                    </a:solidFill>
                    <a:prstDash val="solid"/>
                    <a:round/>
                    <a:headEnd type="none" w="med" len="med"/>
                    <a:tailEnd type="none" w="med" len="med"/>
                  </a:ln>
                  <a:effectLst/>
                </p:spPr>
              </p:cxnSp>
              <p:cxnSp>
                <p:nvCxnSpPr>
                  <p:cNvPr id="349" name="Straight Connector 348"/>
                  <p:cNvCxnSpPr/>
                  <p:nvPr/>
                </p:nvCxnSpPr>
                <p:spPr bwMode="auto">
                  <a:xfrm flipH="1">
                    <a:off x="4038600" y="5523471"/>
                    <a:ext cx="1811197" cy="0"/>
                  </a:xfrm>
                  <a:prstGeom prst="line">
                    <a:avLst/>
                  </a:prstGeom>
                  <a:noFill/>
                  <a:ln w="25400" cap="flat" cmpd="sng" algn="ctr">
                    <a:solidFill>
                      <a:srgbClr val="CC00CC"/>
                    </a:solidFill>
                    <a:prstDash val="solid"/>
                    <a:round/>
                    <a:headEnd type="none" w="med" len="med"/>
                    <a:tailEnd type="none" w="med" len="med"/>
                  </a:ln>
                  <a:effectLst/>
                </p:spPr>
              </p:cxnSp>
            </p:grpSp>
            <p:sp>
              <p:nvSpPr>
                <p:cNvPr id="346" name="Rectangle 345"/>
                <p:cNvSpPr/>
                <p:nvPr/>
              </p:nvSpPr>
              <p:spPr>
                <a:xfrm>
                  <a:off x="3866788" y="4525219"/>
                  <a:ext cx="884514" cy="480167"/>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1800" i="0" dirty="0">
                      <a:solidFill>
                        <a:srgbClr val="CC00CC"/>
                      </a:solidFill>
                      <a:latin typeface="+mj-lt"/>
                    </a:rPr>
                    <a:t>Stack</a:t>
                  </a:r>
                </a:p>
              </p:txBody>
            </p:sp>
          </p:grpSp>
          <p:sp>
            <p:nvSpPr>
              <p:cNvPr id="335" name="Rectangle 334"/>
              <p:cNvSpPr/>
              <p:nvPr/>
            </p:nvSpPr>
            <p:spPr>
              <a:xfrm>
                <a:off x="2683798" y="6180321"/>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36" name="Rectangle 335"/>
              <p:cNvSpPr/>
              <p:nvPr/>
            </p:nvSpPr>
            <p:spPr>
              <a:xfrm>
                <a:off x="2679357" y="580138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37" name="Rectangle 336"/>
              <p:cNvSpPr/>
              <p:nvPr/>
            </p:nvSpPr>
            <p:spPr>
              <a:xfrm>
                <a:off x="2674916" y="5422438"/>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38" name="Rectangle 337"/>
              <p:cNvSpPr/>
              <p:nvPr/>
            </p:nvSpPr>
            <p:spPr>
              <a:xfrm>
                <a:off x="2670475" y="5043496"/>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sp>
            <p:nvSpPr>
              <p:cNvPr id="339" name="Freeform 338"/>
              <p:cNvSpPr/>
              <p:nvPr/>
            </p:nvSpPr>
            <p:spPr bwMode="auto">
              <a:xfrm>
                <a:off x="646671" y="4621958"/>
                <a:ext cx="2113006" cy="1587313"/>
              </a:xfrm>
              <a:custGeom>
                <a:avLst/>
                <a:gdLst>
                  <a:gd name="connsiteX0" fmla="*/ 0 w 2137719"/>
                  <a:gd name="connsiteY0" fmla="*/ 1462755 h 1462755"/>
                  <a:gd name="connsiteX1" fmla="*/ 568411 w 2137719"/>
                  <a:gd name="connsiteY1" fmla="*/ 152939 h 1462755"/>
                  <a:gd name="connsiteX2" fmla="*/ 1581665 w 2137719"/>
                  <a:gd name="connsiteY2" fmla="*/ 41728 h 1462755"/>
                  <a:gd name="connsiteX3" fmla="*/ 2051222 w 2137719"/>
                  <a:gd name="connsiteY3" fmla="*/ 288863 h 1462755"/>
                  <a:gd name="connsiteX4" fmla="*/ 2075935 w 2137719"/>
                  <a:gd name="connsiteY4" fmla="*/ 363003 h 1462755"/>
                  <a:gd name="connsiteX5" fmla="*/ 2063579 w 2137719"/>
                  <a:gd name="connsiteY5" fmla="*/ 338290 h 1462755"/>
                  <a:gd name="connsiteX6" fmla="*/ 2113006 w 2137719"/>
                  <a:gd name="connsiteY6" fmla="*/ 400074 h 1462755"/>
                  <a:gd name="connsiteX7" fmla="*/ 2137719 w 2137719"/>
                  <a:gd name="connsiteY7" fmla="*/ 387717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063579 w 2113006"/>
                  <a:gd name="connsiteY5" fmla="*/ 338290 h 1462755"/>
                  <a:gd name="connsiteX6" fmla="*/ 2113006 w 2113006"/>
                  <a:gd name="connsiteY6"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113006 w 2113006"/>
                  <a:gd name="connsiteY5"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113006 w 2113006"/>
                  <a:gd name="connsiteY4" fmla="*/ 400074 h 1462755"/>
                  <a:gd name="connsiteX0" fmla="*/ 0 w 2113006"/>
                  <a:gd name="connsiteY0" fmla="*/ 1469928 h 1469928"/>
                  <a:gd name="connsiteX1" fmla="*/ 568411 w 2113006"/>
                  <a:gd name="connsiteY1" fmla="*/ 160112 h 1469928"/>
                  <a:gd name="connsiteX2" fmla="*/ 1581665 w 2113006"/>
                  <a:gd name="connsiteY2" fmla="*/ 48901 h 1469928"/>
                  <a:gd name="connsiteX3" fmla="*/ 2113006 w 2113006"/>
                  <a:gd name="connsiteY3" fmla="*/ 407247 h 1469928"/>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19917 h 1519917"/>
                  <a:gd name="connsiteX1" fmla="*/ 815546 w 2113006"/>
                  <a:gd name="connsiteY1" fmla="*/ 37107 h 1519917"/>
                  <a:gd name="connsiteX2" fmla="*/ 2113006 w 2113006"/>
                  <a:gd name="connsiteY2" fmla="*/ 457236 h 1519917"/>
                  <a:gd name="connsiteX0" fmla="*/ 0 w 2113006"/>
                  <a:gd name="connsiteY0" fmla="*/ 1601996 h 1601996"/>
                  <a:gd name="connsiteX1" fmla="*/ 1000897 w 2113006"/>
                  <a:gd name="connsiteY1" fmla="*/ 32689 h 1601996"/>
                  <a:gd name="connsiteX2" fmla="*/ 2113006 w 2113006"/>
                  <a:gd name="connsiteY2" fmla="*/ 539315 h 1601996"/>
                  <a:gd name="connsiteX0" fmla="*/ 0 w 2113006"/>
                  <a:gd name="connsiteY0" fmla="*/ 1582695 h 1582695"/>
                  <a:gd name="connsiteX1" fmla="*/ 1000897 w 2113006"/>
                  <a:gd name="connsiteY1" fmla="*/ 13388 h 1582695"/>
                  <a:gd name="connsiteX2" fmla="*/ 2113006 w 2113006"/>
                  <a:gd name="connsiteY2" fmla="*/ 520014 h 1582695"/>
                  <a:gd name="connsiteX0" fmla="*/ 0 w 2113006"/>
                  <a:gd name="connsiteY0" fmla="*/ 1587313 h 1587313"/>
                  <a:gd name="connsiteX1" fmla="*/ 1000897 w 2113006"/>
                  <a:gd name="connsiteY1" fmla="*/ 18006 h 1587313"/>
                  <a:gd name="connsiteX2" fmla="*/ 2113006 w 2113006"/>
                  <a:gd name="connsiteY2" fmla="*/ 524632 h 1587313"/>
                </a:gdLst>
                <a:ahLst/>
                <a:cxnLst>
                  <a:cxn ang="0">
                    <a:pos x="connsiteX0" y="connsiteY0"/>
                  </a:cxn>
                  <a:cxn ang="0">
                    <a:pos x="connsiteX1" y="connsiteY1"/>
                  </a:cxn>
                  <a:cxn ang="0">
                    <a:pos x="connsiteX2" y="connsiteY2"/>
                  </a:cxn>
                </a:cxnLst>
                <a:rect l="l" t="t" r="r" b="b"/>
                <a:pathLst>
                  <a:path w="2113006" h="1587313">
                    <a:moveTo>
                      <a:pt x="0" y="1587313"/>
                    </a:moveTo>
                    <a:cubicBezTo>
                      <a:pt x="152400" y="1050824"/>
                      <a:pt x="562232" y="120979"/>
                      <a:pt x="1000897" y="18006"/>
                    </a:cubicBezTo>
                    <a:cubicBezTo>
                      <a:pt x="1439562" y="-84967"/>
                      <a:pt x="1929199" y="276467"/>
                      <a:pt x="2113006" y="524632"/>
                    </a:cubicBezTo>
                  </a:path>
                </a:pathLst>
              </a:custGeom>
              <a:noFill/>
              <a:ln w="25400">
                <a:solidFill>
                  <a:schemeClr val="hlink"/>
                </a:solidFill>
                <a:miter lim="800000"/>
                <a:headEnd/>
                <a:tailEnd type="arrow"/>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91440" tIns="45720" rIns="91440" bIns="45720" numCol="1" rtlCol="0" anchor="ctr" anchorCtr="0" compatLnSpc="1">
                <a:prstTxWarp prst="textNoShape">
                  <a:avLst/>
                </a:prstTxWarp>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340" name="Rectangle 339"/>
              <p:cNvSpPr/>
              <p:nvPr/>
            </p:nvSpPr>
            <p:spPr>
              <a:xfrm flipH="1">
                <a:off x="3225394" y="469898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41" name="Rectangle 340"/>
              <p:cNvSpPr/>
              <p:nvPr/>
            </p:nvSpPr>
            <p:spPr>
              <a:xfrm flipH="1">
                <a:off x="3661719" y="4520514"/>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42" name="Rectangle 341"/>
              <p:cNvSpPr/>
              <p:nvPr/>
            </p:nvSpPr>
            <p:spPr>
              <a:xfrm flipH="1">
                <a:off x="4103634" y="469898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43" name="Rectangle 342"/>
              <p:cNvSpPr/>
              <p:nvPr/>
            </p:nvSpPr>
            <p:spPr>
              <a:xfrm flipH="1">
                <a:off x="4473692" y="526604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sp>
            <p:nvSpPr>
              <p:cNvPr id="344" name="Freeform 343"/>
              <p:cNvSpPr/>
              <p:nvPr/>
            </p:nvSpPr>
            <p:spPr bwMode="auto">
              <a:xfrm flipH="1">
                <a:off x="2959443" y="4620018"/>
                <a:ext cx="2113006" cy="1587313"/>
              </a:xfrm>
              <a:custGeom>
                <a:avLst/>
                <a:gdLst>
                  <a:gd name="connsiteX0" fmla="*/ 0 w 2137719"/>
                  <a:gd name="connsiteY0" fmla="*/ 1462755 h 1462755"/>
                  <a:gd name="connsiteX1" fmla="*/ 568411 w 2137719"/>
                  <a:gd name="connsiteY1" fmla="*/ 152939 h 1462755"/>
                  <a:gd name="connsiteX2" fmla="*/ 1581665 w 2137719"/>
                  <a:gd name="connsiteY2" fmla="*/ 41728 h 1462755"/>
                  <a:gd name="connsiteX3" fmla="*/ 2051222 w 2137719"/>
                  <a:gd name="connsiteY3" fmla="*/ 288863 h 1462755"/>
                  <a:gd name="connsiteX4" fmla="*/ 2075935 w 2137719"/>
                  <a:gd name="connsiteY4" fmla="*/ 363003 h 1462755"/>
                  <a:gd name="connsiteX5" fmla="*/ 2063579 w 2137719"/>
                  <a:gd name="connsiteY5" fmla="*/ 338290 h 1462755"/>
                  <a:gd name="connsiteX6" fmla="*/ 2113006 w 2137719"/>
                  <a:gd name="connsiteY6" fmla="*/ 400074 h 1462755"/>
                  <a:gd name="connsiteX7" fmla="*/ 2137719 w 2137719"/>
                  <a:gd name="connsiteY7" fmla="*/ 387717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063579 w 2113006"/>
                  <a:gd name="connsiteY5" fmla="*/ 338290 h 1462755"/>
                  <a:gd name="connsiteX6" fmla="*/ 2113006 w 2113006"/>
                  <a:gd name="connsiteY6"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113006 w 2113006"/>
                  <a:gd name="connsiteY5"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113006 w 2113006"/>
                  <a:gd name="connsiteY4" fmla="*/ 400074 h 1462755"/>
                  <a:gd name="connsiteX0" fmla="*/ 0 w 2113006"/>
                  <a:gd name="connsiteY0" fmla="*/ 1469928 h 1469928"/>
                  <a:gd name="connsiteX1" fmla="*/ 568411 w 2113006"/>
                  <a:gd name="connsiteY1" fmla="*/ 160112 h 1469928"/>
                  <a:gd name="connsiteX2" fmla="*/ 1581665 w 2113006"/>
                  <a:gd name="connsiteY2" fmla="*/ 48901 h 1469928"/>
                  <a:gd name="connsiteX3" fmla="*/ 2113006 w 2113006"/>
                  <a:gd name="connsiteY3" fmla="*/ 407247 h 1469928"/>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19917 h 1519917"/>
                  <a:gd name="connsiteX1" fmla="*/ 815546 w 2113006"/>
                  <a:gd name="connsiteY1" fmla="*/ 37107 h 1519917"/>
                  <a:gd name="connsiteX2" fmla="*/ 2113006 w 2113006"/>
                  <a:gd name="connsiteY2" fmla="*/ 457236 h 1519917"/>
                  <a:gd name="connsiteX0" fmla="*/ 0 w 2113006"/>
                  <a:gd name="connsiteY0" fmla="*/ 1601996 h 1601996"/>
                  <a:gd name="connsiteX1" fmla="*/ 1000897 w 2113006"/>
                  <a:gd name="connsiteY1" fmla="*/ 32689 h 1601996"/>
                  <a:gd name="connsiteX2" fmla="*/ 2113006 w 2113006"/>
                  <a:gd name="connsiteY2" fmla="*/ 539315 h 1601996"/>
                  <a:gd name="connsiteX0" fmla="*/ 0 w 2113006"/>
                  <a:gd name="connsiteY0" fmla="*/ 1582695 h 1582695"/>
                  <a:gd name="connsiteX1" fmla="*/ 1000897 w 2113006"/>
                  <a:gd name="connsiteY1" fmla="*/ 13388 h 1582695"/>
                  <a:gd name="connsiteX2" fmla="*/ 2113006 w 2113006"/>
                  <a:gd name="connsiteY2" fmla="*/ 520014 h 1582695"/>
                  <a:gd name="connsiteX0" fmla="*/ 0 w 2113006"/>
                  <a:gd name="connsiteY0" fmla="*/ 1587313 h 1587313"/>
                  <a:gd name="connsiteX1" fmla="*/ 1000897 w 2113006"/>
                  <a:gd name="connsiteY1" fmla="*/ 18006 h 1587313"/>
                  <a:gd name="connsiteX2" fmla="*/ 2113006 w 2113006"/>
                  <a:gd name="connsiteY2" fmla="*/ 524632 h 1587313"/>
                </a:gdLst>
                <a:ahLst/>
                <a:cxnLst>
                  <a:cxn ang="0">
                    <a:pos x="connsiteX0" y="connsiteY0"/>
                  </a:cxn>
                  <a:cxn ang="0">
                    <a:pos x="connsiteX1" y="connsiteY1"/>
                  </a:cxn>
                  <a:cxn ang="0">
                    <a:pos x="connsiteX2" y="connsiteY2"/>
                  </a:cxn>
                </a:cxnLst>
                <a:rect l="l" t="t" r="r" b="b"/>
                <a:pathLst>
                  <a:path w="2113006" h="1587313">
                    <a:moveTo>
                      <a:pt x="0" y="1587313"/>
                    </a:moveTo>
                    <a:cubicBezTo>
                      <a:pt x="152400" y="1050824"/>
                      <a:pt x="562232" y="120979"/>
                      <a:pt x="1000897" y="18006"/>
                    </a:cubicBezTo>
                    <a:cubicBezTo>
                      <a:pt x="1439562" y="-84967"/>
                      <a:pt x="1929199" y="276467"/>
                      <a:pt x="2113006" y="524632"/>
                    </a:cubicBezTo>
                  </a:path>
                </a:pathLst>
              </a:custGeom>
              <a:noFill/>
              <a:ln w="25400">
                <a:solidFill>
                  <a:schemeClr val="hlink"/>
                </a:solidFill>
                <a:miter lim="800000"/>
                <a:headEnd type="arrow"/>
                <a:tailEnd type="non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91440" tIns="45720" rIns="91440" bIns="45720" numCol="1" rtlCol="0" anchor="ctr" anchorCtr="0" compatLnSpc="1">
                <a:prstTxWarp prst="textNoShape">
                  <a:avLst/>
                </a:prstTxWarp>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352" name="Rectangle 351"/>
              <p:cNvSpPr/>
              <p:nvPr/>
            </p:nvSpPr>
            <p:spPr>
              <a:xfrm>
                <a:off x="1404620" y="5334082"/>
                <a:ext cx="846223"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push</a:t>
                </a:r>
                <a:endParaRPr lang="en-US" sz="2400" dirty="0"/>
              </a:p>
            </p:txBody>
          </p:sp>
          <p:sp>
            <p:nvSpPr>
              <p:cNvPr id="353" name="Rectangle 352"/>
              <p:cNvSpPr/>
              <p:nvPr/>
            </p:nvSpPr>
            <p:spPr>
              <a:xfrm>
                <a:off x="3446886" y="5319552"/>
                <a:ext cx="713502"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pop</a:t>
                </a:r>
                <a:endParaRPr lang="en-US" sz="2400" dirty="0"/>
              </a:p>
            </p:txBody>
          </p:sp>
        </p:grpSp>
      </p:grpSp>
      <p:sp useBgFill="1">
        <p:nvSpPr>
          <p:cNvPr id="2" name="Rectangle 1"/>
          <p:cNvSpPr/>
          <p:nvPr/>
        </p:nvSpPr>
        <p:spPr>
          <a:xfrm>
            <a:off x="2819400" y="533400"/>
            <a:ext cx="6232647" cy="3733800"/>
          </a:xfrm>
          <a:prstGeom prst="rect">
            <a:avLst/>
          </a:prstGeom>
          <a:ln>
            <a:noFill/>
          </a:ln>
        </p:spPr>
        <p:txBody>
          <a:bodyPr wrap="square" rtlCol="0" anchor="ctr">
            <a:spAutoFit/>
          </a:bodyPr>
          <a:lstStyle/>
          <a:p>
            <a:pPr algn="l"/>
            <a:endParaRPr lang="en-CA" sz="2400" dirty="0"/>
          </a:p>
        </p:txBody>
      </p:sp>
      <p:sp useBgFill="1">
        <p:nvSpPr>
          <p:cNvPr id="350" name="Rectangle 349"/>
          <p:cNvSpPr/>
          <p:nvPr/>
        </p:nvSpPr>
        <p:spPr>
          <a:xfrm>
            <a:off x="63321" y="2895600"/>
            <a:ext cx="2758953" cy="1332000"/>
          </a:xfrm>
          <a:prstGeom prst="rect">
            <a:avLst/>
          </a:prstGeom>
          <a:ln>
            <a:noFill/>
          </a:ln>
        </p:spPr>
        <p:txBody>
          <a:bodyPr wrap="square" rtlCol="0" anchor="ctr">
            <a:spAutoFit/>
          </a:bodyPr>
          <a:lstStyle/>
          <a:p>
            <a:pPr algn="l"/>
            <a:endParaRPr lang="en-CA" sz="2400" dirty="0"/>
          </a:p>
        </p:txBody>
      </p:sp>
      <p:sp useBgFill="1">
        <p:nvSpPr>
          <p:cNvPr id="351" name="Rectangle 350"/>
          <p:cNvSpPr/>
          <p:nvPr/>
        </p:nvSpPr>
        <p:spPr>
          <a:xfrm>
            <a:off x="6858000" y="533400"/>
            <a:ext cx="2078953" cy="3733800"/>
          </a:xfrm>
          <a:prstGeom prst="rect">
            <a:avLst/>
          </a:prstGeom>
          <a:ln>
            <a:no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1592599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50"/>
                                        </p:tgtEl>
                                        <p:attrNameLst>
                                          <p:attrName>ppt_x</p:attrName>
                                        </p:attrNameLst>
                                      </p:cBhvr>
                                      <p:tavLst>
                                        <p:tav tm="0">
                                          <p:val>
                                            <p:strVal val="ppt_x"/>
                                          </p:val>
                                        </p:tav>
                                        <p:tav tm="100000">
                                          <p:val>
                                            <p:strVal val="ppt_x"/>
                                          </p:val>
                                        </p:tav>
                                      </p:tavLst>
                                    </p:anim>
                                    <p:anim calcmode="lin" valueType="num">
                                      <p:cBhvr additive="base">
                                        <p:cTn id="7" dur="500"/>
                                        <p:tgtEl>
                                          <p:spTgt spid="350"/>
                                        </p:tgtEl>
                                        <p:attrNameLst>
                                          <p:attrName>ppt_y</p:attrName>
                                        </p:attrNameLst>
                                      </p:cBhvr>
                                      <p:tavLst>
                                        <p:tav tm="0">
                                          <p:val>
                                            <p:strVal val="ppt_y"/>
                                          </p:val>
                                        </p:tav>
                                        <p:tav tm="100000">
                                          <p:val>
                                            <p:strVal val="1+ppt_h/2"/>
                                          </p:val>
                                        </p:tav>
                                      </p:tavLst>
                                    </p:anim>
                                    <p:set>
                                      <p:cBhvr>
                                        <p:cTn id="8" dur="1" fill="hold">
                                          <p:stCondLst>
                                            <p:cond delay="499"/>
                                          </p:stCondLst>
                                        </p:cTn>
                                        <p:tgtEl>
                                          <p:spTgt spid="350"/>
                                        </p:tgtEl>
                                        <p:attrNameLst>
                                          <p:attrName>style.visibility</p:attrName>
                                        </p:attrNameLst>
                                      </p:cBhvr>
                                      <p:to>
                                        <p:strVal val="hidden"/>
                                      </p:to>
                                    </p:set>
                                  </p:childTnLst>
                                </p:cTn>
                              </p:par>
                              <p:par>
                                <p:cTn id="9" presetID="2" presetClass="entr" presetSubtype="1" fill="hold" nodeType="withEffect">
                                  <p:stCondLst>
                                    <p:cond delay="0"/>
                                  </p:stCondLst>
                                  <p:childTnLst>
                                    <p:set>
                                      <p:cBhvr>
                                        <p:cTn id="10" dur="1" fill="hold">
                                          <p:stCondLst>
                                            <p:cond delay="0"/>
                                          </p:stCondLst>
                                        </p:cTn>
                                        <p:tgtEl>
                                          <p:spTgt spid="326"/>
                                        </p:tgtEl>
                                        <p:attrNameLst>
                                          <p:attrName>style.visibility</p:attrName>
                                        </p:attrNameLst>
                                      </p:cBhvr>
                                      <p:to>
                                        <p:strVal val="visible"/>
                                      </p:to>
                                    </p:set>
                                    <p:anim calcmode="lin" valueType="num">
                                      <p:cBhvr additive="base">
                                        <p:cTn id="11" dur="500" fill="hold"/>
                                        <p:tgtEl>
                                          <p:spTgt spid="326"/>
                                        </p:tgtEl>
                                        <p:attrNameLst>
                                          <p:attrName>ppt_x</p:attrName>
                                        </p:attrNameLst>
                                      </p:cBhvr>
                                      <p:tavLst>
                                        <p:tav tm="0">
                                          <p:val>
                                            <p:strVal val="#ppt_x"/>
                                          </p:val>
                                        </p:tav>
                                        <p:tav tm="100000">
                                          <p:val>
                                            <p:strVal val="#ppt_x"/>
                                          </p:val>
                                        </p:tav>
                                      </p:tavLst>
                                    </p:anim>
                                    <p:anim calcmode="lin" valueType="num">
                                      <p:cBhvr additive="base">
                                        <p:cTn id="12" dur="500" fill="hold"/>
                                        <p:tgtEl>
                                          <p:spTgt spid="326"/>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xit" presetSubtype="2" fill="hold" grpId="0" nodeType="clickEffect">
                                  <p:stCondLst>
                                    <p:cond delay="0"/>
                                  </p:stCondLst>
                                  <p:childTnLst>
                                    <p:anim calcmode="lin" valueType="num">
                                      <p:cBhvr additive="base">
                                        <p:cTn id="16" dur="500"/>
                                        <p:tgtEl>
                                          <p:spTgt spid="2"/>
                                        </p:tgtEl>
                                        <p:attrNameLst>
                                          <p:attrName>ppt_x</p:attrName>
                                        </p:attrNameLst>
                                      </p:cBhvr>
                                      <p:tavLst>
                                        <p:tav tm="0">
                                          <p:val>
                                            <p:strVal val="ppt_x"/>
                                          </p:val>
                                        </p:tav>
                                        <p:tav tm="100000">
                                          <p:val>
                                            <p:strVal val="1+ppt_w/2"/>
                                          </p:val>
                                        </p:tav>
                                      </p:tavLst>
                                    </p:anim>
                                    <p:anim calcmode="lin" valueType="num">
                                      <p:cBhvr additive="base">
                                        <p:cTn id="17" dur="500"/>
                                        <p:tgtEl>
                                          <p:spTgt spid="2"/>
                                        </p:tgtEl>
                                        <p:attrNameLst>
                                          <p:attrName>ppt_y</p:attrName>
                                        </p:attrNameLst>
                                      </p:cBhvr>
                                      <p:tavLst>
                                        <p:tav tm="0">
                                          <p:val>
                                            <p:strVal val="ppt_y"/>
                                          </p:val>
                                        </p:tav>
                                        <p:tav tm="100000">
                                          <p:val>
                                            <p:strVal val="ppt_y"/>
                                          </p:val>
                                        </p:tav>
                                      </p:tavLst>
                                    </p:anim>
                                    <p:set>
                                      <p:cBhvr>
                                        <p:cTn id="18" dur="1" fill="hold">
                                          <p:stCondLst>
                                            <p:cond delay="499"/>
                                          </p:stCondLst>
                                        </p:cTn>
                                        <p:tgtEl>
                                          <p:spTgt spid="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 presetClass="exit" presetSubtype="2" fill="hold" grpId="0" nodeType="clickEffect">
                                  <p:stCondLst>
                                    <p:cond delay="0"/>
                                  </p:stCondLst>
                                  <p:childTnLst>
                                    <p:anim calcmode="lin" valueType="num">
                                      <p:cBhvr additive="base">
                                        <p:cTn id="22" dur="500"/>
                                        <p:tgtEl>
                                          <p:spTgt spid="351"/>
                                        </p:tgtEl>
                                        <p:attrNameLst>
                                          <p:attrName>ppt_x</p:attrName>
                                        </p:attrNameLst>
                                      </p:cBhvr>
                                      <p:tavLst>
                                        <p:tav tm="0">
                                          <p:val>
                                            <p:strVal val="ppt_x"/>
                                          </p:val>
                                        </p:tav>
                                        <p:tav tm="100000">
                                          <p:val>
                                            <p:strVal val="1+ppt_w/2"/>
                                          </p:val>
                                        </p:tav>
                                      </p:tavLst>
                                    </p:anim>
                                    <p:anim calcmode="lin" valueType="num">
                                      <p:cBhvr additive="base">
                                        <p:cTn id="23" dur="500"/>
                                        <p:tgtEl>
                                          <p:spTgt spid="351"/>
                                        </p:tgtEl>
                                        <p:attrNameLst>
                                          <p:attrName>ppt_y</p:attrName>
                                        </p:attrNameLst>
                                      </p:cBhvr>
                                      <p:tavLst>
                                        <p:tav tm="0">
                                          <p:val>
                                            <p:strVal val="ppt_y"/>
                                          </p:val>
                                        </p:tav>
                                        <p:tav tm="100000">
                                          <p:val>
                                            <p:strVal val="ppt_y"/>
                                          </p:val>
                                        </p:tav>
                                      </p:tavLst>
                                    </p:anim>
                                    <p:set>
                                      <p:cBhvr>
                                        <p:cTn id="24" dur="1" fill="hold">
                                          <p:stCondLst>
                                            <p:cond delay="499"/>
                                          </p:stCondLst>
                                        </p:cTn>
                                        <p:tgtEl>
                                          <p:spTgt spid="3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50" grpId="0" animBg="1"/>
      <p:bldP spid="351"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solidFill>
                            <a:srgbClr val="FF00FF"/>
                          </a:solidFill>
                        </a:rPr>
                        <a:t>&amp; top stack</a:t>
                      </a:r>
                      <a:r>
                        <a:rPr lang="en-CA" baseline="0" dirty="0">
                          <a:solidFill>
                            <a:srgbClr val="FF00FF"/>
                          </a:solidFill>
                        </a:rPr>
                        <a:t> char</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solidFill>
                            <a:srgbClr val="FF00FF"/>
                          </a:solidFill>
                        </a:rPr>
                        <a:t>String to push on stack,</a:t>
                      </a:r>
                      <a:br>
                        <a:rPr lang="en-CA" dirty="0"/>
                      </a:br>
                      <a:r>
                        <a:rPr lang="en-CA" dirty="0"/>
                        <a:t>&amp; new</a:t>
                      </a:r>
                      <a:r>
                        <a:rPr lang="en-CA" baseline="0" dirty="0"/>
                        <a:t> state</a:t>
                      </a:r>
                      <a:endParaRPr lang="en-CA" dirty="0"/>
                    </a:p>
                    <a:p>
                      <a:pPr algn="l"/>
                      <a:endParaRPr lang="en-CA" dirty="0"/>
                    </a:p>
                  </a:txBody>
                  <a:tcPr/>
                </a:tc>
                <a:tc>
                  <a:txBody>
                    <a:bodyPr/>
                    <a:lstStyle/>
                    <a:p>
                      <a:pPr algn="l"/>
                      <a:r>
                        <a:rPr lang="en-CA" dirty="0">
                          <a:solidFill>
                            <a:srgbClr val="FF00FF"/>
                          </a:solidFill>
                        </a:rPr>
                        <a:t>Context Free Grammars</a:t>
                      </a:r>
                    </a:p>
                  </a:txBody>
                  <a:tcPr/>
                </a:tc>
                <a:extLst>
                  <a:ext uri="{0D108BD9-81ED-4DB2-BD59-A6C34878D82A}">
                    <a16:rowId xmlns:a16="http://schemas.microsoft.com/office/drawing/2014/main" val="10003"/>
                  </a:ext>
                </a:extLst>
              </a:tr>
            </a:tbl>
          </a:graphicData>
        </a:graphic>
      </p:graphicFrame>
      <p:grpSp>
        <p:nvGrpSpPr>
          <p:cNvPr id="228" name="Group 227"/>
          <p:cNvGrpSpPr/>
          <p:nvPr/>
        </p:nvGrpSpPr>
        <p:grpSpPr>
          <a:xfrm>
            <a:off x="2819400" y="2819400"/>
            <a:ext cx="6098444" cy="2362200"/>
            <a:chOff x="2819400" y="2819400"/>
            <a:chExt cx="6098444" cy="2362200"/>
          </a:xfrm>
        </p:grpSpPr>
        <p:sp>
          <p:nvSpPr>
            <p:cNvPr id="121" name="AutoShape 38"/>
            <p:cNvSpPr>
              <a:spLocks noChangeArrowheads="1"/>
            </p:cNvSpPr>
            <p:nvPr/>
          </p:nvSpPr>
          <p:spPr bwMode="auto">
            <a:xfrm>
              <a:off x="2819400" y="4191000"/>
              <a:ext cx="5334000" cy="990600"/>
            </a:xfrm>
            <a:prstGeom prst="wedgeRoundRectCallout">
              <a:avLst>
                <a:gd name="adj1" fmla="val 50935"/>
                <a:gd name="adj2" fmla="val -46208"/>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Non-Determinism is needed to know which grammar rule to use.</a:t>
              </a:r>
            </a:p>
          </p:txBody>
        </p:sp>
        <p:grpSp>
          <p:nvGrpSpPr>
            <p:cNvPr id="122" name="Group 28"/>
            <p:cNvGrpSpPr>
              <a:grpSpLocks/>
            </p:cNvGrpSpPr>
            <p:nvPr/>
          </p:nvGrpSpPr>
          <p:grpSpPr bwMode="auto">
            <a:xfrm flipH="1">
              <a:off x="8100282" y="3328035"/>
              <a:ext cx="817562" cy="1492250"/>
              <a:chOff x="3915" y="446"/>
              <a:chExt cx="678" cy="1433"/>
            </a:xfrm>
          </p:grpSpPr>
          <p:sp>
            <p:nvSpPr>
              <p:cNvPr id="123"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2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24" name="Oval 223"/>
            <p:cNvSpPr/>
            <p:nvPr/>
          </p:nvSpPr>
          <p:spPr>
            <a:xfrm>
              <a:off x="6629400" y="2819400"/>
              <a:ext cx="1978078" cy="724012"/>
            </a:xfrm>
            <a:prstGeom prst="ellipse">
              <a:avLst/>
            </a:prstGeom>
            <a:ln w="34925">
              <a:solidFill>
                <a:schemeClr val="hlink"/>
              </a:solidFill>
            </a:ln>
          </p:spPr>
          <p:txBody>
            <a:bodyPr wrap="square" rtlCol="0" anchor="ctr">
              <a:spAutoFit/>
            </a:bodyPr>
            <a:lstStyle/>
            <a:p>
              <a:pPr algn="l"/>
              <a:endParaRPr lang="en-CA" sz="2400" dirty="0"/>
            </a:p>
          </p:txBody>
        </p:sp>
      </p:grpSp>
      <p:grpSp>
        <p:nvGrpSpPr>
          <p:cNvPr id="229" name="Group 228"/>
          <p:cNvGrpSpPr/>
          <p:nvPr/>
        </p:nvGrpSpPr>
        <p:grpSpPr>
          <a:xfrm>
            <a:off x="-76200" y="2743199"/>
            <a:ext cx="5867400" cy="3657601"/>
            <a:chOff x="-76200" y="2743199"/>
            <a:chExt cx="5867400" cy="3657601"/>
          </a:xfrm>
        </p:grpSpPr>
        <p:sp>
          <p:nvSpPr>
            <p:cNvPr id="225" name="Oval 224"/>
            <p:cNvSpPr/>
            <p:nvPr/>
          </p:nvSpPr>
          <p:spPr>
            <a:xfrm>
              <a:off x="-76200" y="2743199"/>
              <a:ext cx="1447800" cy="1232553"/>
            </a:xfrm>
            <a:prstGeom prst="ellipse">
              <a:avLst/>
            </a:prstGeom>
            <a:ln w="34925">
              <a:solidFill>
                <a:schemeClr val="hlink"/>
              </a:solidFill>
            </a:ln>
          </p:spPr>
          <p:txBody>
            <a:bodyPr wrap="square" rtlCol="0" anchor="ctr">
              <a:spAutoFit/>
            </a:bodyPr>
            <a:lstStyle/>
            <a:p>
              <a:pPr algn="l"/>
              <a:endParaRPr lang="en-CA" sz="2400" dirty="0"/>
            </a:p>
          </p:txBody>
        </p:sp>
        <p:sp>
          <p:nvSpPr>
            <p:cNvPr id="226" name="AutoShape 38"/>
            <p:cNvSpPr>
              <a:spLocks noChangeArrowheads="1"/>
            </p:cNvSpPr>
            <p:nvPr/>
          </p:nvSpPr>
          <p:spPr bwMode="auto">
            <a:xfrm>
              <a:off x="457200" y="5410200"/>
              <a:ext cx="5334000" cy="990600"/>
            </a:xfrm>
            <a:prstGeom prst="wedgeRoundRectCallout">
              <a:avLst>
                <a:gd name="adj1" fmla="val 75531"/>
                <a:gd name="adj2" fmla="val -50221"/>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Hence PDA needs </a:t>
              </a:r>
              <a:br>
                <a:rPr lang="en-US" altLang="en-US" sz="2800" dirty="0">
                  <a:latin typeface="Times New Roman" pitchFamily="18" charset="0"/>
                </a:rPr>
              </a:br>
              <a:r>
                <a:rPr lang="en-US" altLang="en-US" sz="2800" dirty="0">
                  <a:latin typeface="Times New Roman" pitchFamily="18" charset="0"/>
                </a:rPr>
                <a:t>Non-Determinism too.</a:t>
              </a:r>
            </a:p>
          </p:txBody>
        </p:sp>
      </p:grpSp>
    </p:spTree>
    <p:extLst>
      <p:ext uri="{BB962C8B-B14F-4D97-AF65-F5344CB8AC3E}">
        <p14:creationId xmlns:p14="http://schemas.microsoft.com/office/powerpoint/2010/main" val="1600896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 calcmode="lin" valueType="num">
                                      <p:cBhvr additive="base">
                                        <p:cTn id="7" dur="500" fill="hold"/>
                                        <p:tgtEl>
                                          <p:spTgt spid="228"/>
                                        </p:tgtEl>
                                        <p:attrNameLst>
                                          <p:attrName>ppt_x</p:attrName>
                                        </p:attrNameLst>
                                      </p:cBhvr>
                                      <p:tavLst>
                                        <p:tav tm="0">
                                          <p:val>
                                            <p:strVal val="1+#ppt_w/2"/>
                                          </p:val>
                                        </p:tav>
                                        <p:tav tm="100000">
                                          <p:val>
                                            <p:strVal val="#ppt_x"/>
                                          </p:val>
                                        </p:tav>
                                      </p:tavLst>
                                    </p:anim>
                                    <p:anim calcmode="lin" valueType="num">
                                      <p:cBhvr additive="base">
                                        <p:cTn id="8" dur="500" fill="hold"/>
                                        <p:tgtEl>
                                          <p:spTgt spid="2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29"/>
                                        </p:tgtEl>
                                        <p:attrNameLst>
                                          <p:attrName>style.visibility</p:attrName>
                                        </p:attrNameLst>
                                      </p:cBhvr>
                                      <p:to>
                                        <p:strVal val="visible"/>
                                      </p:to>
                                    </p:set>
                                    <p:anim calcmode="lin" valueType="num">
                                      <p:cBhvr additive="base">
                                        <p:cTn id="13" dur="500" fill="hold"/>
                                        <p:tgtEl>
                                          <p:spTgt spid="229"/>
                                        </p:tgtEl>
                                        <p:attrNameLst>
                                          <p:attrName>ppt_x</p:attrName>
                                        </p:attrNameLst>
                                      </p:cBhvr>
                                      <p:tavLst>
                                        <p:tav tm="0">
                                          <p:val>
                                            <p:strVal val="1+#ppt_w/2"/>
                                          </p:val>
                                        </p:tav>
                                        <p:tav tm="100000">
                                          <p:val>
                                            <p:strVal val="#ppt_x"/>
                                          </p:val>
                                        </p:tav>
                                      </p:tavLst>
                                    </p:anim>
                                    <p:anim calcmode="lin" valueType="num">
                                      <p:cBhvr additive="base">
                                        <p:cTn id="14" dur="500" fill="hold"/>
                                        <p:tgtEl>
                                          <p:spTgt spid="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t>&amp; top stack</a:t>
                      </a:r>
                      <a:r>
                        <a:rPr lang="en-CA" baseline="0" dirty="0"/>
                        <a:t> char</a:t>
                      </a:r>
                      <a:endParaRPr lang="en-CA"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String to push on stack,</a:t>
                      </a:r>
                      <a:br>
                        <a:rPr lang="en-CA" dirty="0"/>
                      </a:br>
                      <a:r>
                        <a:rPr lang="en-CA" dirty="0"/>
                        <a:t>&amp; new</a:t>
                      </a:r>
                      <a:r>
                        <a:rPr lang="en-CA" baseline="0" dirty="0"/>
                        <a:t> state</a:t>
                      </a:r>
                      <a:endParaRPr lang="en-CA" dirty="0"/>
                    </a:p>
                    <a:p>
                      <a:pPr algn="l"/>
                      <a:endParaRPr lang="en-CA" dirty="0"/>
                    </a:p>
                  </a:txBody>
                  <a:tcPr/>
                </a:tc>
                <a:tc>
                  <a:txBody>
                    <a:bodyPr/>
                    <a:lstStyle/>
                    <a:p>
                      <a:pPr algn="l"/>
                      <a:r>
                        <a:rPr lang="en-CA" dirty="0"/>
                        <a:t>Context Free Grammars</a:t>
                      </a:r>
                    </a:p>
                  </a:txBody>
                  <a:tcPr/>
                </a:tc>
                <a:extLst>
                  <a:ext uri="{0D108BD9-81ED-4DB2-BD59-A6C34878D82A}">
                    <a16:rowId xmlns:a16="http://schemas.microsoft.com/office/drawing/2014/main" val="10003"/>
                  </a:ext>
                </a:extLst>
              </a:tr>
            </a:tbl>
          </a:graphicData>
        </a:graphic>
      </p:graphicFrame>
      <p:grpSp>
        <p:nvGrpSpPr>
          <p:cNvPr id="2" name="Group 1"/>
          <p:cNvGrpSpPr/>
          <p:nvPr/>
        </p:nvGrpSpPr>
        <p:grpSpPr>
          <a:xfrm>
            <a:off x="152400" y="4221162"/>
            <a:ext cx="8440737" cy="2484438"/>
            <a:chOff x="152400" y="4221162"/>
            <a:chExt cx="8440737" cy="2484438"/>
          </a:xfrm>
        </p:grpSpPr>
        <p:sp>
          <p:nvSpPr>
            <p:cNvPr id="117" name="AutoShape 2"/>
            <p:cNvSpPr>
              <a:spLocks noChangeArrowheads="1"/>
            </p:cNvSpPr>
            <p:nvPr/>
          </p:nvSpPr>
          <p:spPr bwMode="auto">
            <a:xfrm>
              <a:off x="644525" y="4854575"/>
              <a:ext cx="3138488" cy="1843087"/>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Context-Free</a:t>
              </a:r>
            </a:p>
            <a:p>
              <a:pPr algn="ctr"/>
              <a:r>
                <a:rPr lang="en-US" altLang="en-US"/>
                <a:t>Languages</a:t>
              </a:r>
            </a:p>
            <a:p>
              <a:pPr algn="ctr"/>
              <a:r>
                <a:rPr lang="en-US" altLang="en-US"/>
                <a:t>(Grammars)</a:t>
              </a:r>
            </a:p>
          </p:txBody>
        </p:sp>
        <p:sp>
          <p:nvSpPr>
            <p:cNvPr id="118" name="AutoShape 3"/>
            <p:cNvSpPr>
              <a:spLocks noChangeArrowheads="1"/>
            </p:cNvSpPr>
            <p:nvPr/>
          </p:nvSpPr>
          <p:spPr bwMode="auto">
            <a:xfrm>
              <a:off x="5562600" y="4862512"/>
              <a:ext cx="3030537" cy="1843088"/>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Languages</a:t>
              </a:r>
            </a:p>
            <a:p>
              <a:pPr algn="ctr"/>
              <a:r>
                <a:rPr lang="en-US" altLang="en-US"/>
                <a:t>Accepted by</a:t>
              </a:r>
            </a:p>
            <a:p>
              <a:pPr algn="ctr"/>
              <a:r>
                <a:rPr lang="en-US" altLang="en-US"/>
                <a:t>PDAs</a:t>
              </a:r>
            </a:p>
          </p:txBody>
        </p:sp>
        <p:graphicFrame>
          <p:nvGraphicFramePr>
            <p:cNvPr id="119" name="Object 4"/>
            <p:cNvGraphicFramePr>
              <a:graphicFrameLocks noChangeAspect="1"/>
            </p:cNvGraphicFramePr>
            <p:nvPr/>
          </p:nvGraphicFramePr>
          <p:xfrm>
            <a:off x="4343400" y="5548312"/>
            <a:ext cx="685800" cy="400050"/>
          </p:xfrm>
          <a:graphic>
            <a:graphicData uri="http://schemas.openxmlformats.org/presentationml/2006/ole">
              <mc:AlternateContent xmlns:mc="http://schemas.openxmlformats.org/markup-compatibility/2006">
                <mc:Choice xmlns:v="urn:schemas-microsoft-com:vml" Requires="v">
                  <p:oleObj name="Equation" r:id="rId2" imgW="304560" imgH="177480" progId="Equation.3">
                    <p:embed/>
                  </p:oleObj>
                </mc:Choice>
                <mc:Fallback>
                  <p:oleObj name="Equation" r:id="rId2" imgW="304560" imgH="177480" progId="Equation.3">
                    <p:embed/>
                    <p:pic>
                      <p:nvPicPr>
                        <p:cNvPr id="119"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43400" y="5548312"/>
                          <a:ext cx="685800" cy="400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0" name="Text Box 5"/>
            <p:cNvSpPr txBox="1">
              <a:spLocks noChangeArrowheads="1"/>
            </p:cNvSpPr>
            <p:nvPr/>
          </p:nvSpPr>
          <p:spPr bwMode="auto">
            <a:xfrm>
              <a:off x="152400" y="4221162"/>
              <a:ext cx="169302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tx2"/>
                  </a:solidFill>
                </a:rPr>
                <a:t>Theorem:</a:t>
              </a:r>
            </a:p>
          </p:txBody>
        </p:sp>
      </p:grpSp>
    </p:spTree>
    <p:extLst>
      <p:ext uri="{BB962C8B-B14F-4D97-AF65-F5344CB8AC3E}">
        <p14:creationId xmlns:p14="http://schemas.microsoft.com/office/powerpoint/2010/main" val="473909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pSp>
        <p:nvGrpSpPr>
          <p:cNvPr id="2" name="Group 1"/>
          <p:cNvGrpSpPr/>
          <p:nvPr/>
        </p:nvGrpSpPr>
        <p:grpSpPr>
          <a:xfrm>
            <a:off x="152400" y="4221162"/>
            <a:ext cx="8440737" cy="2484438"/>
            <a:chOff x="152400" y="4221162"/>
            <a:chExt cx="8440737" cy="2484438"/>
          </a:xfrm>
        </p:grpSpPr>
        <p:sp>
          <p:nvSpPr>
            <p:cNvPr id="117" name="AutoShape 2"/>
            <p:cNvSpPr>
              <a:spLocks noChangeArrowheads="1"/>
            </p:cNvSpPr>
            <p:nvPr/>
          </p:nvSpPr>
          <p:spPr bwMode="auto">
            <a:xfrm>
              <a:off x="644525" y="4854575"/>
              <a:ext cx="3138488" cy="1843087"/>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dirty="0"/>
                <a:t>Context-Free</a:t>
              </a:r>
            </a:p>
            <a:p>
              <a:pPr algn="ctr"/>
              <a:r>
                <a:rPr lang="en-US" altLang="en-US" dirty="0"/>
                <a:t>Languages</a:t>
              </a:r>
            </a:p>
            <a:p>
              <a:pPr algn="ctr"/>
              <a:r>
                <a:rPr lang="en-US" altLang="en-US" dirty="0"/>
                <a:t>(Grammars)</a:t>
              </a:r>
            </a:p>
          </p:txBody>
        </p:sp>
        <p:sp>
          <p:nvSpPr>
            <p:cNvPr id="118" name="AutoShape 3"/>
            <p:cNvSpPr>
              <a:spLocks noChangeArrowheads="1"/>
            </p:cNvSpPr>
            <p:nvPr/>
          </p:nvSpPr>
          <p:spPr bwMode="auto">
            <a:xfrm>
              <a:off x="5562600" y="4862512"/>
              <a:ext cx="3030537" cy="1843088"/>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Languages</a:t>
              </a:r>
            </a:p>
            <a:p>
              <a:pPr algn="ctr"/>
              <a:r>
                <a:rPr lang="en-US" altLang="en-US"/>
                <a:t>Accepted by</a:t>
              </a:r>
            </a:p>
            <a:p>
              <a:pPr algn="ctr"/>
              <a:r>
                <a:rPr lang="en-US" altLang="en-US"/>
                <a:t>PDAs</a:t>
              </a:r>
            </a:p>
          </p:txBody>
        </p:sp>
        <p:sp>
          <p:nvSpPr>
            <p:cNvPr id="120" name="Text Box 5"/>
            <p:cNvSpPr txBox="1">
              <a:spLocks noChangeArrowheads="1"/>
            </p:cNvSpPr>
            <p:nvPr/>
          </p:nvSpPr>
          <p:spPr bwMode="auto">
            <a:xfrm>
              <a:off x="152400" y="4221162"/>
              <a:ext cx="169302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tx2"/>
                  </a:solidFill>
                </a:rPr>
                <a:t>Theorem:</a:t>
              </a:r>
            </a:p>
          </p:txBody>
        </p:sp>
      </p:grpSp>
      <p:graphicFrame>
        <p:nvGraphicFramePr>
          <p:cNvPr id="3" name="Object 2"/>
          <p:cNvGraphicFramePr>
            <a:graphicFrameLocks noChangeAspect="1"/>
          </p:cNvGraphicFramePr>
          <p:nvPr/>
        </p:nvGraphicFramePr>
        <p:xfrm>
          <a:off x="4243388" y="5410200"/>
          <a:ext cx="885825" cy="828675"/>
        </p:xfrm>
        <a:graphic>
          <a:graphicData uri="http://schemas.openxmlformats.org/presentationml/2006/ole">
            <mc:AlternateContent xmlns:mc="http://schemas.openxmlformats.org/markup-compatibility/2006">
              <mc:Choice xmlns:v="urn:schemas-microsoft-com:vml" Requires="v">
                <p:oleObj name="Equation" r:id="rId2" imgW="393529" imgH="368140" progId="Equation.3">
                  <p:embed/>
                </p:oleObj>
              </mc:Choice>
              <mc:Fallback>
                <p:oleObj name="Equation" r:id="rId2" imgW="393529" imgH="368140" progId="Equation.3">
                  <p:embed/>
                  <p:pic>
                    <p:nvPicPr>
                      <p:cNvPr id="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43388" y="5410200"/>
                        <a:ext cx="885825" cy="828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 name="Rectangle 3"/>
          <p:cNvSpPr/>
          <p:nvPr/>
        </p:nvSpPr>
        <p:spPr>
          <a:xfrm>
            <a:off x="304800" y="576590"/>
            <a:ext cx="2925801" cy="1200329"/>
          </a:xfrm>
          <a:prstGeom prst="rect">
            <a:avLst/>
          </a:prstGeom>
        </p:spPr>
        <p:txBody>
          <a:bodyPr wrap="none">
            <a:spAutoFit/>
          </a:bodyPr>
          <a:lstStyle/>
          <a:p>
            <a:pPr algn="ctr"/>
            <a:r>
              <a:rPr lang="en-US" altLang="en-US" sz="2400" dirty="0"/>
              <a:t>Given a Context-Free </a:t>
            </a:r>
            <a:br>
              <a:rPr lang="en-US" altLang="en-US" sz="2400" dirty="0"/>
            </a:br>
            <a:r>
              <a:rPr lang="en-US" altLang="en-US" sz="2400" dirty="0"/>
              <a:t>Grammar</a:t>
            </a:r>
            <a:br>
              <a:rPr lang="en-US" altLang="en-US" sz="2400" dirty="0"/>
            </a:br>
            <a:r>
              <a:rPr lang="en-US" altLang="en-US" sz="2400" dirty="0"/>
              <a:t>for language L</a:t>
            </a:r>
            <a:endParaRPr lang="en-CA" sz="2400" dirty="0"/>
          </a:p>
        </p:txBody>
      </p:sp>
      <p:grpSp>
        <p:nvGrpSpPr>
          <p:cNvPr id="7" name="Group 6"/>
          <p:cNvGrpSpPr/>
          <p:nvPr/>
        </p:nvGrpSpPr>
        <p:grpSpPr>
          <a:xfrm>
            <a:off x="4114800" y="762000"/>
            <a:ext cx="4705423" cy="830997"/>
            <a:chOff x="4114800" y="762000"/>
            <a:chExt cx="4705423" cy="830997"/>
          </a:xfrm>
        </p:grpSpPr>
        <p:sp>
          <p:nvSpPr>
            <p:cNvPr id="11" name="Rectangle 10"/>
            <p:cNvSpPr/>
            <p:nvPr/>
          </p:nvSpPr>
          <p:spPr>
            <a:xfrm>
              <a:off x="5562600" y="762000"/>
              <a:ext cx="3257623" cy="830997"/>
            </a:xfrm>
            <a:prstGeom prst="rect">
              <a:avLst/>
            </a:prstGeom>
          </p:spPr>
          <p:txBody>
            <a:bodyPr wrap="none">
              <a:spAutoFit/>
            </a:bodyPr>
            <a:lstStyle/>
            <a:p>
              <a:r>
                <a:rPr lang="en-US" altLang="en-US" sz="2400" dirty="0"/>
                <a:t>Produce a Push-Down</a:t>
              </a:r>
              <a:br>
                <a:rPr lang="en-US" altLang="en-US" sz="2400" dirty="0"/>
              </a:br>
              <a:r>
                <a:rPr lang="en-US" altLang="en-US" sz="2400" dirty="0"/>
                <a:t>Automata for the same L</a:t>
              </a:r>
              <a:endParaRPr lang="en-CA" sz="2400" dirty="0"/>
            </a:p>
          </p:txBody>
        </p:sp>
        <p:sp>
          <p:nvSpPr>
            <p:cNvPr id="5" name="Right Arrow 4"/>
            <p:cNvSpPr/>
            <p:nvPr/>
          </p:nvSpPr>
          <p:spPr>
            <a:xfrm>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12" name="Rectangle 11"/>
          <p:cNvSpPr/>
          <p:nvPr/>
        </p:nvSpPr>
        <p:spPr>
          <a:xfrm>
            <a:off x="5933152" y="1524000"/>
            <a:ext cx="2144048" cy="461665"/>
          </a:xfrm>
          <a:prstGeom prst="rect">
            <a:avLst/>
          </a:prstGeom>
        </p:spPr>
        <p:txBody>
          <a:bodyPr wrap="none">
            <a:spAutoFit/>
          </a:bodyPr>
          <a:lstStyle/>
          <a:p>
            <a:r>
              <a:rPr lang="en-US" altLang="en-US" sz="2400" dirty="0"/>
              <a:t>(Without states)</a:t>
            </a:r>
            <a:endParaRPr lang="en-CA" sz="2400" dirty="0"/>
          </a:p>
        </p:txBody>
      </p:sp>
    </p:spTree>
    <p:extLst>
      <p:ext uri="{BB962C8B-B14F-4D97-AF65-F5344CB8AC3E}">
        <p14:creationId xmlns:p14="http://schemas.microsoft.com/office/powerpoint/2010/main" val="2163042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4" name="Rectangle 3"/>
          <p:cNvSpPr/>
          <p:nvPr/>
        </p:nvSpPr>
        <p:spPr>
          <a:xfrm>
            <a:off x="304800" y="576590"/>
            <a:ext cx="2925801" cy="1200329"/>
          </a:xfrm>
          <a:prstGeom prst="rect">
            <a:avLst/>
          </a:prstGeom>
        </p:spPr>
        <p:txBody>
          <a:bodyPr wrap="none">
            <a:spAutoFit/>
          </a:bodyPr>
          <a:lstStyle/>
          <a:p>
            <a:pPr algn="ctr"/>
            <a:r>
              <a:rPr lang="en-US" altLang="en-US" sz="2400" dirty="0"/>
              <a:t>Given a Context-Free </a:t>
            </a:r>
            <a:br>
              <a:rPr lang="en-US" altLang="en-US" sz="2400" dirty="0"/>
            </a:br>
            <a:r>
              <a:rPr lang="en-US" altLang="en-US" sz="2400" dirty="0"/>
              <a:t>Grammar</a:t>
            </a:r>
            <a:br>
              <a:rPr lang="en-US" altLang="en-US" sz="2400" dirty="0"/>
            </a:br>
            <a:r>
              <a:rPr lang="en-US" altLang="en-US" sz="2400" dirty="0"/>
              <a:t>for language L</a:t>
            </a:r>
            <a:endParaRPr lang="en-CA" sz="2400" dirty="0"/>
          </a:p>
        </p:txBody>
      </p:sp>
      <p:sp>
        <p:nvSpPr>
          <p:cNvPr id="11" name="Rectangle 10"/>
          <p:cNvSpPr/>
          <p:nvPr/>
        </p:nvSpPr>
        <p:spPr>
          <a:xfrm>
            <a:off x="5562600" y="762000"/>
            <a:ext cx="3257623" cy="830997"/>
          </a:xfrm>
          <a:prstGeom prst="rect">
            <a:avLst/>
          </a:prstGeom>
        </p:spPr>
        <p:txBody>
          <a:bodyPr wrap="none">
            <a:spAutoFit/>
          </a:bodyPr>
          <a:lstStyle/>
          <a:p>
            <a:r>
              <a:rPr lang="en-US" altLang="en-US" sz="2400" dirty="0"/>
              <a:t>Produce a Push-Down</a:t>
            </a:r>
            <a:br>
              <a:rPr lang="en-US" altLang="en-US" sz="2400" dirty="0"/>
            </a:br>
            <a:r>
              <a:rPr lang="en-US" altLang="en-US" sz="2400" dirty="0"/>
              <a:t>Automata for the same L</a:t>
            </a:r>
            <a:endParaRPr lang="en-CA" sz="2400" dirty="0"/>
          </a:p>
        </p:txBody>
      </p:sp>
      <p:graphicFrame>
        <p:nvGraphicFramePr>
          <p:cNvPr id="6" name="Table 5"/>
          <p:cNvGraphicFramePr>
            <a:graphicFrameLocks noGrp="1"/>
          </p:cNvGraphicFramePr>
          <p:nvPr/>
        </p:nvGraphicFramePr>
        <p:xfrm>
          <a:off x="4648200" y="1752600"/>
          <a:ext cx="4267200" cy="219456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066801">
                  <a:extLst>
                    <a:ext uri="{9D8B030D-6E8A-4147-A177-3AD203B41FA5}">
                      <a16:colId xmlns:a16="http://schemas.microsoft.com/office/drawing/2014/main" val="20001"/>
                    </a:ext>
                  </a:extLst>
                </a:gridCol>
                <a:gridCol w="25146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top of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a:t>
                      </a:r>
                      <a:r>
                        <a:rPr lang="en-CA" sz="2000" baseline="0" dirty="0">
                          <a:latin typeface="Times New Roman" panose="02020603050405020304" pitchFamily="18" charset="0"/>
                          <a:cs typeface="Times New Roman" panose="02020603050405020304" pitchFamily="18" charset="0"/>
                        </a:rPr>
                        <a:t> &amp; </a:t>
                      </a: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a:t>
                      </a:r>
                      <a:r>
                        <a:rPr lang="en-CA"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1</a:t>
                      </a:r>
                      <a:r>
                        <a:rPr lang="en-CA" altLang="en-US" sz="2000" kern="0" baseline="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2</a:t>
                      </a:r>
                      <a:r>
                        <a:rPr lang="en-CA" altLang="en-US" sz="2000" kern="0" dirty="0">
                          <a:latin typeface="Times New Roman" panose="02020603050405020304" pitchFamily="18" charset="0"/>
                          <a:cs typeface="Times New Roman" panose="02020603050405020304" pitchFamily="18" charset="0"/>
                        </a:rPr>
                        <a:t>…</a:t>
                      </a:r>
                      <a:r>
                        <a:rPr lang="en-CA" altLang="en-US" sz="2000" kern="0" dirty="0" err="1">
                          <a:latin typeface="Times New Roman" panose="02020603050405020304" pitchFamily="18" charset="0"/>
                          <a:cs typeface="Times New Roman" panose="02020603050405020304" pitchFamily="18" charset="0"/>
                        </a:rPr>
                        <a:t>a</a:t>
                      </a:r>
                      <a:r>
                        <a:rPr lang="en-CA" altLang="en-US" sz="2000" kern="0" baseline="-25000" dirty="0" err="1">
                          <a:latin typeface="Times New Roman" panose="02020603050405020304" pitchFamily="18" charset="0"/>
                          <a:cs typeface="Times New Roman" panose="02020603050405020304" pitchFamily="18" charset="0"/>
                        </a:rPr>
                        <a:t>r</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past a &amp; pop</a:t>
                      </a:r>
                      <a:r>
                        <a:rPr lang="en-CA" sz="2000" baseline="0" dirty="0">
                          <a:latin typeface="Times New Roman" panose="02020603050405020304" pitchFamily="18" charset="0"/>
                          <a:cs typeface="Times New Roman" panose="02020603050405020304" pitchFamily="18" charset="0"/>
                        </a:rPr>
                        <a:t> a</a:t>
                      </a:r>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15" name="Text Box 8"/>
          <p:cNvSpPr txBox="1">
            <a:spLocks noChangeArrowheads="1"/>
          </p:cNvSpPr>
          <p:nvPr/>
        </p:nvSpPr>
        <p:spPr bwMode="auto">
          <a:xfrm>
            <a:off x="209623" y="2586335"/>
            <a:ext cx="2609777" cy="461665"/>
          </a:xfrm>
          <a:prstGeom prst="rect">
            <a:avLst/>
          </a:prstGeom>
          <a:noFill/>
          <a:ln w="38100">
            <a:noFill/>
            <a:miter lim="800000"/>
            <a:headEnd/>
            <a:tailEnd/>
          </a:ln>
          <a:effectLst/>
        </p:spPr>
        <p:txBody>
          <a:bodyPr wrap="square">
            <a:spAutoFit/>
          </a:bodyPr>
          <a:lstStyle/>
          <a:p>
            <a:pPr lvl="1" eaLnBrk="0" hangingPunct="0">
              <a:defRPr/>
            </a:pPr>
            <a:r>
              <a:rPr lang="en-US" sz="2400" dirty="0">
                <a:effectLst>
                  <a:outerShdw blurRad="38100" dist="38100" dir="2700000" algn="tl">
                    <a:srgbClr val="000000">
                      <a:alpha val="43137"/>
                    </a:srgbClr>
                  </a:outerShdw>
                </a:effectLst>
                <a:cs typeface="+mn-cs"/>
              </a:rPr>
              <a:t>S</a:t>
            </a:r>
            <a:r>
              <a:rPr lang="en-US" sz="2400" dirty="0">
                <a:effectLst>
                  <a:outerShdw blurRad="38100" dist="38100" dir="2700000" algn="tl">
                    <a:srgbClr val="000000">
                      <a:alpha val="43137"/>
                    </a:srgbClr>
                  </a:outerShdw>
                </a:effectLst>
                <a:cs typeface="+mn-cs"/>
                <a:sym typeface="Wingdings" pitchFamily="2" charset="2"/>
              </a:rPr>
              <a:t></a:t>
            </a:r>
            <a:r>
              <a:rPr lang="el-GR" altLang="en-US" sz="2400" kern="0" dirty="0"/>
              <a:t> </a:t>
            </a:r>
            <a:r>
              <a:rPr lang="en-CA" altLang="en-US" sz="2400" kern="0" dirty="0"/>
              <a:t>a</a:t>
            </a:r>
            <a:r>
              <a:rPr lang="en-CA" altLang="en-US" sz="2400" kern="0" baseline="-25000" dirty="0"/>
              <a:t>1</a:t>
            </a:r>
            <a:r>
              <a:rPr lang="en-CA" altLang="en-US" sz="2400" kern="0" dirty="0"/>
              <a:t>a</a:t>
            </a:r>
            <a:r>
              <a:rPr lang="en-CA" altLang="en-US" sz="2400" kern="0" baseline="-25000" dirty="0"/>
              <a:t>2</a:t>
            </a:r>
            <a:r>
              <a:rPr lang="en-CA" altLang="en-US" sz="2400" kern="0" dirty="0"/>
              <a:t>…</a:t>
            </a:r>
            <a:r>
              <a:rPr lang="en-CA" altLang="en-US" sz="2400" kern="0" dirty="0" err="1"/>
              <a:t>a</a:t>
            </a:r>
            <a:r>
              <a:rPr lang="en-CA" altLang="en-US" sz="2400" kern="0" baseline="-25000" dirty="0" err="1"/>
              <a:t>r</a:t>
            </a:r>
            <a:r>
              <a:rPr lang="en-CA" altLang="en-US" sz="2400" kern="0" dirty="0"/>
              <a:t> </a:t>
            </a:r>
            <a:endParaRPr lang="en-US" sz="2400" dirty="0">
              <a:effectLst>
                <a:outerShdw blurRad="38100" dist="38100" dir="2700000" algn="tl">
                  <a:srgbClr val="000000">
                    <a:alpha val="43137"/>
                  </a:srgbClr>
                </a:outerShdw>
              </a:effectLst>
              <a:cs typeface="+mn-cs"/>
              <a:sym typeface="Wingdings" pitchFamily="2" charset="2"/>
            </a:endParaRPr>
          </a:p>
        </p:txBody>
      </p:sp>
      <p:sp>
        <p:nvSpPr>
          <p:cNvPr id="16" name="Right Arrow 15"/>
          <p:cNvSpPr/>
          <p:nvPr/>
        </p:nvSpPr>
        <p:spPr>
          <a:xfrm>
            <a:off x="3733800" y="25908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
        <p:nvSpPr>
          <p:cNvPr id="17" name="Right Arrow 16"/>
          <p:cNvSpPr/>
          <p:nvPr/>
        </p:nvSpPr>
        <p:spPr>
          <a:xfrm>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2789994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6" name="Right Arrow 15"/>
          <p:cNvSpPr/>
          <p:nvPr/>
        </p:nvSpPr>
        <p:spPr>
          <a:xfrm>
            <a:off x="4114800" y="11430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
        <p:nvSpPr>
          <p:cNvPr id="12" name="Rectangle 11"/>
          <p:cNvSpPr/>
          <p:nvPr/>
        </p:nvSpPr>
        <p:spPr>
          <a:xfrm>
            <a:off x="1007165" y="1693171"/>
            <a:ext cx="914399" cy="424732"/>
          </a:xfrm>
          <a:prstGeom prst="rect">
            <a:avLst/>
          </a:prstGeom>
        </p:spPr>
        <p:txBody>
          <a:bodyPr wrap="square">
            <a:spAutoFit/>
          </a:bodyPr>
          <a:lstStyle/>
          <a:p>
            <a:pPr>
              <a:lnSpc>
                <a:spcPct val="90000"/>
              </a:lnSpc>
              <a:defRPr/>
            </a:pPr>
            <a:r>
              <a:rPr lang="en-US" altLang="en-US" sz="2400" dirty="0"/>
              <a:t>S</a:t>
            </a:r>
            <a:r>
              <a:rPr lang="en-US" altLang="en-US" sz="2400" dirty="0">
                <a:sym typeface="Symbol" pitchFamily="18" charset="2"/>
              </a:rPr>
              <a:t> </a:t>
            </a:r>
            <a:endParaRPr lang="en-CA" altLang="en-US" sz="2400" kern="0" dirty="0">
              <a:sym typeface="Symbol"/>
            </a:endParaRPr>
          </a:p>
        </p:txBody>
      </p:sp>
      <p:sp>
        <p:nvSpPr>
          <p:cNvPr id="50" name="Rectangle 49"/>
          <p:cNvSpPr/>
          <p:nvPr/>
        </p:nvSpPr>
        <p:spPr>
          <a:xfrm>
            <a:off x="881269" y="2237143"/>
            <a:ext cx="914399" cy="424732"/>
          </a:xfrm>
          <a:prstGeom prst="rect">
            <a:avLst/>
          </a:prstGeom>
        </p:spPr>
        <p:txBody>
          <a:bodyPr wrap="square">
            <a:spAutoFit/>
          </a:bodyPr>
          <a:lstStyle/>
          <a:p>
            <a:pPr>
              <a:lnSpc>
                <a:spcPct val="90000"/>
              </a:lnSpc>
              <a:defRPr/>
            </a:pPr>
            <a:r>
              <a:rPr lang="en-US" altLang="en-US" sz="2400" dirty="0" err="1">
                <a:solidFill>
                  <a:schemeClr val="accent2"/>
                </a:solidFill>
              </a:rPr>
              <a:t>aSb</a:t>
            </a:r>
            <a:endParaRPr lang="en-CA" altLang="en-US" sz="2400" kern="0" dirty="0">
              <a:solidFill>
                <a:schemeClr val="accent2"/>
              </a:solidFill>
              <a:sym typeface="Symbol"/>
            </a:endParaRPr>
          </a:p>
        </p:txBody>
      </p:sp>
      <p:sp>
        <p:nvSpPr>
          <p:cNvPr id="53" name="Rectangle 52"/>
          <p:cNvSpPr/>
          <p:nvPr/>
        </p:nvSpPr>
        <p:spPr>
          <a:xfrm>
            <a:off x="818321" y="2779819"/>
            <a:ext cx="1179444" cy="424732"/>
          </a:xfrm>
          <a:prstGeom prst="rect">
            <a:avLst/>
          </a:prstGeom>
        </p:spPr>
        <p:txBody>
          <a:bodyPr wrap="square">
            <a:spAutoFit/>
          </a:bodyPr>
          <a:lstStyle/>
          <a:p>
            <a:pPr>
              <a:lnSpc>
                <a:spcPct val="90000"/>
              </a:lnSpc>
              <a:defRPr/>
            </a:pPr>
            <a:r>
              <a:rPr lang="en-US" altLang="en-US" sz="2400" dirty="0" err="1"/>
              <a:t>a</a:t>
            </a:r>
            <a:r>
              <a:rPr lang="en-US" altLang="en-US" sz="2400" dirty="0" err="1">
                <a:solidFill>
                  <a:schemeClr val="accent2"/>
                </a:solidFill>
              </a:rPr>
              <a:t>SS</a:t>
            </a:r>
            <a:r>
              <a:rPr lang="en-US" altLang="en-US" sz="2400" dirty="0" err="1"/>
              <a:t>b</a:t>
            </a:r>
            <a:endParaRPr lang="en-CA" altLang="en-US" sz="2400" kern="0" dirty="0">
              <a:sym typeface="Symbol"/>
            </a:endParaRPr>
          </a:p>
        </p:txBody>
      </p:sp>
      <p:sp>
        <p:nvSpPr>
          <p:cNvPr id="55" name="Rectangle 54"/>
          <p:cNvSpPr/>
          <p:nvPr/>
        </p:nvSpPr>
        <p:spPr>
          <a:xfrm>
            <a:off x="722245" y="3322495"/>
            <a:ext cx="1560444" cy="424732"/>
          </a:xfrm>
          <a:prstGeom prst="rect">
            <a:avLst/>
          </a:prstGeom>
        </p:spPr>
        <p:txBody>
          <a:bodyPr wrap="square">
            <a:spAutoFit/>
          </a:bodyPr>
          <a:lstStyle/>
          <a:p>
            <a:pPr>
              <a:lnSpc>
                <a:spcPct val="90000"/>
              </a:lnSpc>
              <a:defRPr/>
            </a:pPr>
            <a:r>
              <a:rPr lang="en-US" altLang="en-US" sz="2400" dirty="0" err="1">
                <a:sym typeface="Symbol"/>
              </a:rPr>
              <a:t>a</a:t>
            </a:r>
            <a:r>
              <a:rPr lang="en-US" altLang="en-US" sz="2400" dirty="0" err="1">
                <a:solidFill>
                  <a:schemeClr val="accent2"/>
                </a:solidFill>
                <a:sym typeface="Symbol"/>
              </a:rPr>
              <a:t>aSb</a:t>
            </a:r>
            <a:r>
              <a:rPr lang="en-US" altLang="en-US" sz="2400" dirty="0" err="1">
                <a:sym typeface="Symbol"/>
              </a:rPr>
              <a:t>Sb</a:t>
            </a:r>
            <a:endParaRPr lang="en-CA" altLang="en-US" sz="2400" kern="0" dirty="0">
              <a:sym typeface="Symbol"/>
            </a:endParaRPr>
          </a:p>
        </p:txBody>
      </p:sp>
      <p:sp>
        <p:nvSpPr>
          <p:cNvPr id="57" name="Rectangle 56"/>
          <p:cNvSpPr/>
          <p:nvPr/>
        </p:nvSpPr>
        <p:spPr>
          <a:xfrm>
            <a:off x="748749" y="3865171"/>
            <a:ext cx="1865244" cy="424732"/>
          </a:xfrm>
          <a:prstGeom prst="rect">
            <a:avLst/>
          </a:prstGeom>
        </p:spPr>
        <p:txBody>
          <a:bodyPr wrap="square">
            <a:spAutoFit/>
          </a:bodyPr>
          <a:lstStyle/>
          <a:p>
            <a:pPr>
              <a:lnSpc>
                <a:spcPct val="90000"/>
              </a:lnSpc>
              <a:defRPr/>
            </a:pPr>
            <a:r>
              <a:rPr lang="en-US" altLang="en-US" sz="2400" dirty="0"/>
              <a:t>aa</a:t>
            </a:r>
            <a:r>
              <a:rPr lang="en-CA" altLang="en-US" sz="2400" kern="0" dirty="0">
                <a:solidFill>
                  <a:schemeClr val="accent2"/>
                </a:solidFill>
                <a:sym typeface="Symbol"/>
              </a:rPr>
              <a:t></a:t>
            </a:r>
            <a:r>
              <a:rPr lang="en-US" altLang="en-US" sz="2400" dirty="0" err="1"/>
              <a:t>bSb</a:t>
            </a:r>
            <a:endParaRPr lang="en-CA" altLang="en-US" sz="2400" kern="0" dirty="0">
              <a:sym typeface="Symbol"/>
            </a:endParaRPr>
          </a:p>
        </p:txBody>
      </p:sp>
      <p:sp>
        <p:nvSpPr>
          <p:cNvPr id="59" name="Rectangle 58"/>
          <p:cNvSpPr/>
          <p:nvPr/>
        </p:nvSpPr>
        <p:spPr>
          <a:xfrm>
            <a:off x="725557" y="4407847"/>
            <a:ext cx="2017643" cy="424732"/>
          </a:xfrm>
          <a:prstGeom prst="rect">
            <a:avLst/>
          </a:prstGeom>
        </p:spPr>
        <p:txBody>
          <a:bodyPr wrap="square">
            <a:spAutoFit/>
          </a:bodyPr>
          <a:lstStyle/>
          <a:p>
            <a:pPr>
              <a:lnSpc>
                <a:spcPct val="90000"/>
              </a:lnSpc>
              <a:defRPr/>
            </a:pPr>
            <a:r>
              <a:rPr lang="en-US" altLang="en-US" sz="2400" dirty="0" err="1"/>
              <a:t>aab</a:t>
            </a:r>
            <a:r>
              <a:rPr lang="en-US" altLang="en-US" sz="2400" dirty="0" err="1">
                <a:solidFill>
                  <a:schemeClr val="accent2"/>
                </a:solidFill>
              </a:rPr>
              <a:t>aSb</a:t>
            </a:r>
            <a:r>
              <a:rPr lang="en-US" altLang="en-US" sz="2400" dirty="0" err="1"/>
              <a:t>b</a:t>
            </a:r>
            <a:r>
              <a:rPr lang="en-US" altLang="en-US" sz="2400" dirty="0"/>
              <a:t> </a:t>
            </a:r>
            <a:endParaRPr lang="en-CA" altLang="en-US" sz="2400" kern="0" dirty="0">
              <a:sym typeface="Symbol"/>
            </a:endParaRPr>
          </a:p>
        </p:txBody>
      </p:sp>
      <p:sp>
        <p:nvSpPr>
          <p:cNvPr id="61" name="Rectangle 60"/>
          <p:cNvSpPr/>
          <p:nvPr/>
        </p:nvSpPr>
        <p:spPr>
          <a:xfrm>
            <a:off x="330993" y="1131247"/>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p:txBody>
      </p:sp>
      <p:sp>
        <p:nvSpPr>
          <p:cNvPr id="66" name="Line 8"/>
          <p:cNvSpPr>
            <a:spLocks noChangeShapeType="1"/>
          </p:cNvSpPr>
          <p:nvPr/>
        </p:nvSpPr>
        <p:spPr bwMode="auto">
          <a:xfrm>
            <a:off x="1186069" y="2062875"/>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7" name="Line 8"/>
          <p:cNvSpPr>
            <a:spLocks noChangeShapeType="1"/>
          </p:cNvSpPr>
          <p:nvPr/>
        </p:nvSpPr>
        <p:spPr bwMode="auto">
          <a:xfrm>
            <a:off x="1205949" y="2607617"/>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8" name="Line 8"/>
          <p:cNvSpPr>
            <a:spLocks noChangeShapeType="1"/>
          </p:cNvSpPr>
          <p:nvPr/>
        </p:nvSpPr>
        <p:spPr bwMode="auto">
          <a:xfrm>
            <a:off x="1146313" y="3141017"/>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9" name="Line 8"/>
          <p:cNvSpPr>
            <a:spLocks noChangeShapeType="1"/>
          </p:cNvSpPr>
          <p:nvPr/>
        </p:nvSpPr>
        <p:spPr bwMode="auto">
          <a:xfrm>
            <a:off x="1186069" y="3724113"/>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70" name="Line 8"/>
          <p:cNvSpPr>
            <a:spLocks noChangeShapeType="1"/>
          </p:cNvSpPr>
          <p:nvPr/>
        </p:nvSpPr>
        <p:spPr bwMode="auto">
          <a:xfrm>
            <a:off x="1477617" y="4234321"/>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71" name="Rectangle 70"/>
          <p:cNvSpPr/>
          <p:nvPr/>
        </p:nvSpPr>
        <p:spPr>
          <a:xfrm>
            <a:off x="583096" y="4941247"/>
            <a:ext cx="2017643" cy="424732"/>
          </a:xfrm>
          <a:prstGeom prst="rect">
            <a:avLst/>
          </a:prstGeom>
        </p:spPr>
        <p:txBody>
          <a:bodyPr wrap="square">
            <a:spAutoFit/>
          </a:bodyPr>
          <a:lstStyle/>
          <a:p>
            <a:pPr>
              <a:lnSpc>
                <a:spcPct val="90000"/>
              </a:lnSpc>
              <a:defRPr/>
            </a:pPr>
            <a:r>
              <a:rPr lang="en-US" altLang="en-US" sz="2400" dirty="0" err="1"/>
              <a:t>aaba</a:t>
            </a:r>
            <a:r>
              <a:rPr lang="en-CA" altLang="en-US" sz="2400" kern="0" dirty="0" err="1">
                <a:solidFill>
                  <a:schemeClr val="accent2"/>
                </a:solidFill>
                <a:sym typeface="Symbol"/>
              </a:rPr>
              <a:t>aSb</a:t>
            </a:r>
            <a:r>
              <a:rPr lang="en-US" altLang="en-US" sz="2400" dirty="0"/>
              <a:t>bb </a:t>
            </a:r>
            <a:endParaRPr lang="en-CA" altLang="en-US" sz="2400" kern="0" dirty="0">
              <a:sym typeface="Symbol"/>
            </a:endParaRPr>
          </a:p>
        </p:txBody>
      </p:sp>
      <p:sp>
        <p:nvSpPr>
          <p:cNvPr id="72" name="Line 8"/>
          <p:cNvSpPr>
            <a:spLocks noChangeShapeType="1"/>
          </p:cNvSpPr>
          <p:nvPr/>
        </p:nvSpPr>
        <p:spPr bwMode="auto">
          <a:xfrm>
            <a:off x="1461053" y="4767721"/>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30" name="Rectangle 29"/>
          <p:cNvSpPr/>
          <p:nvPr/>
        </p:nvSpPr>
        <p:spPr>
          <a:xfrm>
            <a:off x="583096" y="5518868"/>
            <a:ext cx="2017643" cy="424732"/>
          </a:xfrm>
          <a:prstGeom prst="rect">
            <a:avLst/>
          </a:prstGeom>
        </p:spPr>
        <p:txBody>
          <a:bodyPr wrap="square">
            <a:spAutoFit/>
          </a:bodyPr>
          <a:lstStyle/>
          <a:p>
            <a:pPr>
              <a:lnSpc>
                <a:spcPct val="90000"/>
              </a:lnSpc>
              <a:defRPr/>
            </a:pPr>
            <a:r>
              <a:rPr lang="en-US" altLang="en-US" sz="2400" dirty="0" err="1"/>
              <a:t>aabaa</a:t>
            </a:r>
            <a:r>
              <a:rPr lang="en-CA" altLang="en-US" sz="2400" kern="0" dirty="0">
                <a:solidFill>
                  <a:schemeClr val="accent2"/>
                </a:solidFill>
                <a:sym typeface="Symbol"/>
              </a:rPr>
              <a:t></a:t>
            </a:r>
            <a:r>
              <a:rPr lang="en-US" altLang="en-US" sz="2400" dirty="0" err="1"/>
              <a:t>bbb</a:t>
            </a:r>
            <a:r>
              <a:rPr lang="en-US" altLang="en-US" sz="2400" dirty="0"/>
              <a:t> </a:t>
            </a:r>
            <a:endParaRPr lang="en-CA" altLang="en-US" sz="2400" kern="0" dirty="0">
              <a:sym typeface="Symbol"/>
            </a:endParaRPr>
          </a:p>
        </p:txBody>
      </p:sp>
      <p:sp>
        <p:nvSpPr>
          <p:cNvPr id="31" name="Line 8"/>
          <p:cNvSpPr>
            <a:spLocks noChangeShapeType="1"/>
          </p:cNvSpPr>
          <p:nvPr/>
        </p:nvSpPr>
        <p:spPr bwMode="auto">
          <a:xfrm>
            <a:off x="1447800" y="5345342"/>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 name="Rectangle 55"/>
          <p:cNvSpPr/>
          <p:nvPr/>
        </p:nvSpPr>
        <p:spPr bwMode="auto">
          <a:xfrm>
            <a:off x="258943" y="6243935"/>
            <a:ext cx="1911101" cy="461665"/>
          </a:xfrm>
          <a:prstGeom prst="rect">
            <a:avLst/>
          </a:prstGeom>
        </p:spPr>
        <p:txBody>
          <a:bodyPr wrap="none">
            <a:spAutoFit/>
          </a:bodyPr>
          <a:lstStyle/>
          <a:p>
            <a:pPr>
              <a:defRPr/>
            </a:pPr>
            <a:r>
              <a:rPr lang="el-GR" altLang="en-US" sz="2400" kern="0" dirty="0"/>
              <a:t>α</a:t>
            </a:r>
            <a:r>
              <a:rPr lang="en-CA" altLang="en-US" sz="2400" kern="0" dirty="0"/>
              <a:t> = </a:t>
            </a:r>
            <a:r>
              <a:rPr lang="en-US" altLang="en-US" sz="2400" dirty="0" err="1"/>
              <a:t>aabaabbb</a:t>
            </a:r>
            <a:r>
              <a:rPr lang="en-US" altLang="en-US" sz="2400" dirty="0"/>
              <a:t> </a:t>
            </a:r>
            <a:endParaRPr lang="en-CA" altLang="en-US" sz="2400" kern="0" dirty="0">
              <a:sym typeface="Symbol"/>
            </a:endParaRPr>
          </a:p>
        </p:txBody>
      </p:sp>
      <p:sp>
        <p:nvSpPr>
          <p:cNvPr id="58" name="Rectangle 57"/>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
        <p:nvSpPr>
          <p:cNvPr id="60" name="Rectangle 59"/>
          <p:cNvSpPr/>
          <p:nvPr/>
        </p:nvSpPr>
        <p:spPr>
          <a:xfrm>
            <a:off x="2282689" y="2541553"/>
            <a:ext cx="1514372" cy="757130"/>
          </a:xfrm>
          <a:prstGeom prst="rect">
            <a:avLst/>
          </a:prstGeom>
        </p:spPr>
        <p:txBody>
          <a:bodyPr wrap="square">
            <a:spAutoFit/>
          </a:bodyPr>
          <a:lstStyle/>
          <a:p>
            <a:pPr>
              <a:lnSpc>
                <a:spcPct val="90000"/>
              </a:lnSpc>
              <a:defRPr/>
            </a:pPr>
            <a:r>
              <a:rPr lang="en-CA" altLang="en-US" sz="2400" dirty="0"/>
              <a:t>Left most derivation</a:t>
            </a:r>
            <a:endParaRPr lang="en-CA" altLang="en-US" sz="2400" kern="0" dirty="0">
              <a:sym typeface="Symbol"/>
            </a:endParaRPr>
          </a:p>
        </p:txBody>
      </p:sp>
      <p:graphicFrame>
        <p:nvGraphicFramePr>
          <p:cNvPr id="62" name="Table 61"/>
          <p:cNvGraphicFramePr>
            <a:graphicFrameLocks noGrp="1"/>
          </p:cNvGraphicFramePr>
          <p:nvPr/>
        </p:nvGraphicFramePr>
        <p:xfrm>
          <a:off x="5105400" y="990600"/>
          <a:ext cx="3810000" cy="438912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066801">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top of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aSb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bSa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a:latin typeface="Times New Roman" panose="02020603050405020304" pitchFamily="18" charset="0"/>
                          <a:cs typeface="Times New Roman" panose="02020603050405020304" pitchFamily="18" charset="0"/>
                        </a:rPr>
                        <a:t>SS</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altLang="en-US" sz="2000" kern="0" dirty="0">
                          <a:sym typeface="Symbol"/>
                        </a:rPr>
                        <a:t></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a &amp; pop a</a:t>
                      </a:r>
                    </a:p>
                  </a:txBody>
                  <a:tcPr/>
                </a:tc>
                <a:extLst>
                  <a:ext uri="{0D108BD9-81ED-4DB2-BD59-A6C34878D82A}">
                    <a16:rowId xmlns:a16="http://schemas.microsoft.com/office/drawing/2014/main" val="10006"/>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 b</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b &amp; pop b</a:t>
                      </a:r>
                    </a:p>
                  </a:txBody>
                  <a:tcPr/>
                </a:tc>
                <a:extLst>
                  <a:ext uri="{0D108BD9-81ED-4DB2-BD59-A6C34878D82A}">
                    <a16:rowId xmlns:a16="http://schemas.microsoft.com/office/drawing/2014/main" val="10007"/>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Exit Accept</a:t>
                      </a:r>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16204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additive="base">
                                        <p:cTn id="17" dur="500" fill="hold"/>
                                        <p:tgtEl>
                                          <p:spTgt spid="62"/>
                                        </p:tgtEl>
                                        <p:attrNameLst>
                                          <p:attrName>ppt_x</p:attrName>
                                        </p:attrNameLst>
                                      </p:cBhvr>
                                      <p:tavLst>
                                        <p:tav tm="0">
                                          <p:val>
                                            <p:strVal val="0-#ppt_w/2"/>
                                          </p:val>
                                        </p:tav>
                                        <p:tav tm="100000">
                                          <p:val>
                                            <p:strVal val="#ppt_x"/>
                                          </p:val>
                                        </p:tav>
                                      </p:tavLst>
                                    </p:anim>
                                    <p:anim calcmode="lin" valueType="num">
                                      <p:cBhvr additive="base">
                                        <p:cTn id="18"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additive="base">
                                        <p:cTn id="29" dur="500" fill="hold"/>
                                        <p:tgtEl>
                                          <p:spTgt spid="66"/>
                                        </p:tgtEl>
                                        <p:attrNameLst>
                                          <p:attrName>ppt_x</p:attrName>
                                        </p:attrNameLst>
                                      </p:cBhvr>
                                      <p:tavLst>
                                        <p:tav tm="0">
                                          <p:val>
                                            <p:strVal val="#ppt_x"/>
                                          </p:val>
                                        </p:tav>
                                        <p:tav tm="100000">
                                          <p:val>
                                            <p:strVal val="#ppt_x"/>
                                          </p:val>
                                        </p:tav>
                                      </p:tavLst>
                                    </p:anim>
                                    <p:anim calcmode="lin" valueType="num">
                                      <p:cBhvr additive="base">
                                        <p:cTn id="30" dur="500" fill="hold"/>
                                        <p:tgtEl>
                                          <p:spTgt spid="66"/>
                                        </p:tgtEl>
                                        <p:attrNameLst>
                                          <p:attrName>ppt_y</p:attrName>
                                        </p:attrNameLst>
                                      </p:cBhvr>
                                      <p:tavLst>
                                        <p:tav tm="0">
                                          <p:val>
                                            <p:strVal val="0-#ppt_h/2"/>
                                          </p:val>
                                        </p:tav>
                                        <p:tav tm="100000">
                                          <p:val>
                                            <p:strVal val="#ppt_y"/>
                                          </p:val>
                                        </p:tav>
                                      </p:tavLst>
                                    </p:anim>
                                  </p:childTnLst>
                                </p:cTn>
                              </p:par>
                              <p:par>
                                <p:cTn id="31" presetID="2" presetClass="entr" presetSubtype="1"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ppt_x"/>
                                          </p:val>
                                        </p:tav>
                                        <p:tav tm="100000">
                                          <p:val>
                                            <p:strVal val="#ppt_x"/>
                                          </p:val>
                                        </p:tav>
                                      </p:tavLst>
                                    </p:anim>
                                    <p:anim calcmode="lin" valueType="num">
                                      <p:cBhvr additive="base">
                                        <p:cTn id="34" dur="500" fill="hold"/>
                                        <p:tgtEl>
                                          <p:spTgt spid="50"/>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67"/>
                                        </p:tgtEl>
                                        <p:attrNameLst>
                                          <p:attrName>style.visibility</p:attrName>
                                        </p:attrNameLst>
                                      </p:cBhvr>
                                      <p:to>
                                        <p:strVal val="visible"/>
                                      </p:to>
                                    </p:set>
                                    <p:anim calcmode="lin" valueType="num">
                                      <p:cBhvr additive="base">
                                        <p:cTn id="39" dur="500" fill="hold"/>
                                        <p:tgtEl>
                                          <p:spTgt spid="67"/>
                                        </p:tgtEl>
                                        <p:attrNameLst>
                                          <p:attrName>ppt_x</p:attrName>
                                        </p:attrNameLst>
                                      </p:cBhvr>
                                      <p:tavLst>
                                        <p:tav tm="0">
                                          <p:val>
                                            <p:strVal val="#ppt_x"/>
                                          </p:val>
                                        </p:tav>
                                        <p:tav tm="100000">
                                          <p:val>
                                            <p:strVal val="#ppt_x"/>
                                          </p:val>
                                        </p:tav>
                                      </p:tavLst>
                                    </p:anim>
                                    <p:anim calcmode="lin" valueType="num">
                                      <p:cBhvr additive="base">
                                        <p:cTn id="40" dur="500" fill="hold"/>
                                        <p:tgtEl>
                                          <p:spTgt spid="67"/>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500" fill="hold"/>
                                        <p:tgtEl>
                                          <p:spTgt spid="53"/>
                                        </p:tgtEl>
                                        <p:attrNameLst>
                                          <p:attrName>ppt_x</p:attrName>
                                        </p:attrNameLst>
                                      </p:cBhvr>
                                      <p:tavLst>
                                        <p:tav tm="0">
                                          <p:val>
                                            <p:strVal val="#ppt_x"/>
                                          </p:val>
                                        </p:tav>
                                        <p:tav tm="100000">
                                          <p:val>
                                            <p:strVal val="#ppt_x"/>
                                          </p:val>
                                        </p:tav>
                                      </p:tavLst>
                                    </p:anim>
                                    <p:anim calcmode="lin" valueType="num">
                                      <p:cBhvr additive="base">
                                        <p:cTn id="44" dur="500" fill="hold"/>
                                        <p:tgtEl>
                                          <p:spTgt spid="53"/>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60"/>
                                        </p:tgtEl>
                                        <p:attrNameLst>
                                          <p:attrName>style.visibility</p:attrName>
                                        </p:attrNameLst>
                                      </p:cBhvr>
                                      <p:to>
                                        <p:strVal val="visible"/>
                                      </p:to>
                                    </p:set>
                                    <p:anim calcmode="lin" valueType="num">
                                      <p:cBhvr additive="base">
                                        <p:cTn id="49" dur="500" fill="hold"/>
                                        <p:tgtEl>
                                          <p:spTgt spid="60"/>
                                        </p:tgtEl>
                                        <p:attrNameLst>
                                          <p:attrName>ppt_x</p:attrName>
                                        </p:attrNameLst>
                                      </p:cBhvr>
                                      <p:tavLst>
                                        <p:tav tm="0">
                                          <p:val>
                                            <p:strVal val="0-#ppt_w/2"/>
                                          </p:val>
                                        </p:tav>
                                        <p:tav tm="100000">
                                          <p:val>
                                            <p:strVal val="#ppt_x"/>
                                          </p:val>
                                        </p:tav>
                                      </p:tavLst>
                                    </p:anim>
                                    <p:anim calcmode="lin" valueType="num">
                                      <p:cBhvr additive="base">
                                        <p:cTn id="50"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anim calcmode="lin" valueType="num">
                                      <p:cBhvr additive="base">
                                        <p:cTn id="55" dur="500" fill="hold"/>
                                        <p:tgtEl>
                                          <p:spTgt spid="68"/>
                                        </p:tgtEl>
                                        <p:attrNameLst>
                                          <p:attrName>ppt_x</p:attrName>
                                        </p:attrNameLst>
                                      </p:cBhvr>
                                      <p:tavLst>
                                        <p:tav tm="0">
                                          <p:val>
                                            <p:strVal val="#ppt_x"/>
                                          </p:val>
                                        </p:tav>
                                        <p:tav tm="100000">
                                          <p:val>
                                            <p:strVal val="#ppt_x"/>
                                          </p:val>
                                        </p:tav>
                                      </p:tavLst>
                                    </p:anim>
                                    <p:anim calcmode="lin" valueType="num">
                                      <p:cBhvr additive="base">
                                        <p:cTn id="56" dur="500" fill="hold"/>
                                        <p:tgtEl>
                                          <p:spTgt spid="68"/>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500" fill="hold"/>
                                        <p:tgtEl>
                                          <p:spTgt spid="55"/>
                                        </p:tgtEl>
                                        <p:attrNameLst>
                                          <p:attrName>ppt_x</p:attrName>
                                        </p:attrNameLst>
                                      </p:cBhvr>
                                      <p:tavLst>
                                        <p:tav tm="0">
                                          <p:val>
                                            <p:strVal val="#ppt_x"/>
                                          </p:val>
                                        </p:tav>
                                        <p:tav tm="100000">
                                          <p:val>
                                            <p:strVal val="#ppt_x"/>
                                          </p:val>
                                        </p:tav>
                                      </p:tavLst>
                                    </p:anim>
                                    <p:anim calcmode="lin" valueType="num">
                                      <p:cBhvr additive="base">
                                        <p:cTn id="60"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grpId="0" nodeType="clickEffect">
                                  <p:stCondLst>
                                    <p:cond delay="0"/>
                                  </p:stCondLst>
                                  <p:childTnLst>
                                    <p:set>
                                      <p:cBhvr>
                                        <p:cTn id="64" dur="1" fill="hold">
                                          <p:stCondLst>
                                            <p:cond delay="0"/>
                                          </p:stCondLst>
                                        </p:cTn>
                                        <p:tgtEl>
                                          <p:spTgt spid="69"/>
                                        </p:tgtEl>
                                        <p:attrNameLst>
                                          <p:attrName>style.visibility</p:attrName>
                                        </p:attrNameLst>
                                      </p:cBhvr>
                                      <p:to>
                                        <p:strVal val="visible"/>
                                      </p:to>
                                    </p:set>
                                    <p:anim calcmode="lin" valueType="num">
                                      <p:cBhvr additive="base">
                                        <p:cTn id="65" dur="500" fill="hold"/>
                                        <p:tgtEl>
                                          <p:spTgt spid="69"/>
                                        </p:tgtEl>
                                        <p:attrNameLst>
                                          <p:attrName>ppt_x</p:attrName>
                                        </p:attrNameLst>
                                      </p:cBhvr>
                                      <p:tavLst>
                                        <p:tav tm="0">
                                          <p:val>
                                            <p:strVal val="#ppt_x"/>
                                          </p:val>
                                        </p:tav>
                                        <p:tav tm="100000">
                                          <p:val>
                                            <p:strVal val="#ppt_x"/>
                                          </p:val>
                                        </p:tav>
                                      </p:tavLst>
                                    </p:anim>
                                    <p:anim calcmode="lin" valueType="num">
                                      <p:cBhvr additive="base">
                                        <p:cTn id="66" dur="500" fill="hold"/>
                                        <p:tgtEl>
                                          <p:spTgt spid="69"/>
                                        </p:tgtEl>
                                        <p:attrNameLst>
                                          <p:attrName>ppt_y</p:attrName>
                                        </p:attrNameLst>
                                      </p:cBhvr>
                                      <p:tavLst>
                                        <p:tav tm="0">
                                          <p:val>
                                            <p:strVal val="0-#ppt_h/2"/>
                                          </p:val>
                                        </p:tav>
                                        <p:tav tm="100000">
                                          <p:val>
                                            <p:strVal val="#ppt_y"/>
                                          </p:val>
                                        </p:tav>
                                      </p:tavLst>
                                    </p:anim>
                                  </p:childTnLst>
                                </p:cTn>
                              </p:par>
                              <p:par>
                                <p:cTn id="67" presetID="2" presetClass="entr" presetSubtype="1" fill="hold" grpId="0" nodeType="with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additive="base">
                                        <p:cTn id="69" dur="500" fill="hold"/>
                                        <p:tgtEl>
                                          <p:spTgt spid="57"/>
                                        </p:tgtEl>
                                        <p:attrNameLst>
                                          <p:attrName>ppt_x</p:attrName>
                                        </p:attrNameLst>
                                      </p:cBhvr>
                                      <p:tavLst>
                                        <p:tav tm="0">
                                          <p:val>
                                            <p:strVal val="#ppt_x"/>
                                          </p:val>
                                        </p:tav>
                                        <p:tav tm="100000">
                                          <p:val>
                                            <p:strVal val="#ppt_x"/>
                                          </p:val>
                                        </p:tav>
                                      </p:tavLst>
                                    </p:anim>
                                    <p:anim calcmode="lin" valueType="num">
                                      <p:cBhvr additive="base">
                                        <p:cTn id="70"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grpId="0" nodeType="clickEffect">
                                  <p:stCondLst>
                                    <p:cond delay="0"/>
                                  </p:stCondLst>
                                  <p:childTnLst>
                                    <p:set>
                                      <p:cBhvr>
                                        <p:cTn id="74" dur="1" fill="hold">
                                          <p:stCondLst>
                                            <p:cond delay="0"/>
                                          </p:stCondLst>
                                        </p:cTn>
                                        <p:tgtEl>
                                          <p:spTgt spid="70"/>
                                        </p:tgtEl>
                                        <p:attrNameLst>
                                          <p:attrName>style.visibility</p:attrName>
                                        </p:attrNameLst>
                                      </p:cBhvr>
                                      <p:to>
                                        <p:strVal val="visible"/>
                                      </p:to>
                                    </p:set>
                                    <p:anim calcmode="lin" valueType="num">
                                      <p:cBhvr additive="base">
                                        <p:cTn id="75" dur="500" fill="hold"/>
                                        <p:tgtEl>
                                          <p:spTgt spid="70"/>
                                        </p:tgtEl>
                                        <p:attrNameLst>
                                          <p:attrName>ppt_x</p:attrName>
                                        </p:attrNameLst>
                                      </p:cBhvr>
                                      <p:tavLst>
                                        <p:tav tm="0">
                                          <p:val>
                                            <p:strVal val="#ppt_x"/>
                                          </p:val>
                                        </p:tav>
                                        <p:tav tm="100000">
                                          <p:val>
                                            <p:strVal val="#ppt_x"/>
                                          </p:val>
                                        </p:tav>
                                      </p:tavLst>
                                    </p:anim>
                                    <p:anim calcmode="lin" valueType="num">
                                      <p:cBhvr additive="base">
                                        <p:cTn id="76" dur="500" fill="hold"/>
                                        <p:tgtEl>
                                          <p:spTgt spid="70"/>
                                        </p:tgtEl>
                                        <p:attrNameLst>
                                          <p:attrName>ppt_y</p:attrName>
                                        </p:attrNameLst>
                                      </p:cBhvr>
                                      <p:tavLst>
                                        <p:tav tm="0">
                                          <p:val>
                                            <p:strVal val="0-#ppt_h/2"/>
                                          </p:val>
                                        </p:tav>
                                        <p:tav tm="100000">
                                          <p:val>
                                            <p:strVal val="#ppt_y"/>
                                          </p:val>
                                        </p:tav>
                                      </p:tavLst>
                                    </p:anim>
                                  </p:childTnLst>
                                </p:cTn>
                              </p:par>
                              <p:par>
                                <p:cTn id="77" presetID="2" presetClass="entr" presetSubtype="1" fill="hold" grpId="0" nodeType="withEffect">
                                  <p:stCondLst>
                                    <p:cond delay="0"/>
                                  </p:stCondLst>
                                  <p:childTnLst>
                                    <p:set>
                                      <p:cBhvr>
                                        <p:cTn id="78" dur="1" fill="hold">
                                          <p:stCondLst>
                                            <p:cond delay="0"/>
                                          </p:stCondLst>
                                        </p:cTn>
                                        <p:tgtEl>
                                          <p:spTgt spid="59"/>
                                        </p:tgtEl>
                                        <p:attrNameLst>
                                          <p:attrName>style.visibility</p:attrName>
                                        </p:attrNameLst>
                                      </p:cBhvr>
                                      <p:to>
                                        <p:strVal val="visible"/>
                                      </p:to>
                                    </p:set>
                                    <p:anim calcmode="lin" valueType="num">
                                      <p:cBhvr additive="base">
                                        <p:cTn id="79" dur="500" fill="hold"/>
                                        <p:tgtEl>
                                          <p:spTgt spid="59"/>
                                        </p:tgtEl>
                                        <p:attrNameLst>
                                          <p:attrName>ppt_x</p:attrName>
                                        </p:attrNameLst>
                                      </p:cBhvr>
                                      <p:tavLst>
                                        <p:tav tm="0">
                                          <p:val>
                                            <p:strVal val="#ppt_x"/>
                                          </p:val>
                                        </p:tav>
                                        <p:tav tm="100000">
                                          <p:val>
                                            <p:strVal val="#ppt_x"/>
                                          </p:val>
                                        </p:tav>
                                      </p:tavLst>
                                    </p:anim>
                                    <p:anim calcmode="lin" valueType="num">
                                      <p:cBhvr additive="base">
                                        <p:cTn id="80" dur="500" fill="hold"/>
                                        <p:tgtEl>
                                          <p:spTgt spid="59"/>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72"/>
                                        </p:tgtEl>
                                        <p:attrNameLst>
                                          <p:attrName>style.visibility</p:attrName>
                                        </p:attrNameLst>
                                      </p:cBhvr>
                                      <p:to>
                                        <p:strVal val="visible"/>
                                      </p:to>
                                    </p:set>
                                    <p:anim calcmode="lin" valueType="num">
                                      <p:cBhvr additive="base">
                                        <p:cTn id="85" dur="500" fill="hold"/>
                                        <p:tgtEl>
                                          <p:spTgt spid="72"/>
                                        </p:tgtEl>
                                        <p:attrNameLst>
                                          <p:attrName>ppt_x</p:attrName>
                                        </p:attrNameLst>
                                      </p:cBhvr>
                                      <p:tavLst>
                                        <p:tav tm="0">
                                          <p:val>
                                            <p:strVal val="#ppt_x"/>
                                          </p:val>
                                        </p:tav>
                                        <p:tav tm="100000">
                                          <p:val>
                                            <p:strVal val="#ppt_x"/>
                                          </p:val>
                                        </p:tav>
                                      </p:tavLst>
                                    </p:anim>
                                    <p:anim calcmode="lin" valueType="num">
                                      <p:cBhvr additive="base">
                                        <p:cTn id="86" dur="500" fill="hold"/>
                                        <p:tgtEl>
                                          <p:spTgt spid="72"/>
                                        </p:tgtEl>
                                        <p:attrNameLst>
                                          <p:attrName>ppt_y</p:attrName>
                                        </p:attrNameLst>
                                      </p:cBhvr>
                                      <p:tavLst>
                                        <p:tav tm="0">
                                          <p:val>
                                            <p:strVal val="0-#ppt_h/2"/>
                                          </p:val>
                                        </p:tav>
                                        <p:tav tm="100000">
                                          <p:val>
                                            <p:strVal val="#ppt_y"/>
                                          </p:val>
                                        </p:tav>
                                      </p:tavLst>
                                    </p:anim>
                                  </p:childTnLst>
                                </p:cTn>
                              </p:par>
                              <p:par>
                                <p:cTn id="87" presetID="2" presetClass="entr" presetSubtype="1" fill="hold" grpId="0" nodeType="withEffect">
                                  <p:stCondLst>
                                    <p:cond delay="0"/>
                                  </p:stCondLst>
                                  <p:childTnLst>
                                    <p:set>
                                      <p:cBhvr>
                                        <p:cTn id="88" dur="1" fill="hold">
                                          <p:stCondLst>
                                            <p:cond delay="0"/>
                                          </p:stCondLst>
                                        </p:cTn>
                                        <p:tgtEl>
                                          <p:spTgt spid="71"/>
                                        </p:tgtEl>
                                        <p:attrNameLst>
                                          <p:attrName>style.visibility</p:attrName>
                                        </p:attrNameLst>
                                      </p:cBhvr>
                                      <p:to>
                                        <p:strVal val="visible"/>
                                      </p:to>
                                    </p:set>
                                    <p:anim calcmode="lin" valueType="num">
                                      <p:cBhvr additive="base">
                                        <p:cTn id="89" dur="500" fill="hold"/>
                                        <p:tgtEl>
                                          <p:spTgt spid="71"/>
                                        </p:tgtEl>
                                        <p:attrNameLst>
                                          <p:attrName>ppt_x</p:attrName>
                                        </p:attrNameLst>
                                      </p:cBhvr>
                                      <p:tavLst>
                                        <p:tav tm="0">
                                          <p:val>
                                            <p:strVal val="#ppt_x"/>
                                          </p:val>
                                        </p:tav>
                                        <p:tav tm="100000">
                                          <p:val>
                                            <p:strVal val="#ppt_x"/>
                                          </p:val>
                                        </p:tav>
                                      </p:tavLst>
                                    </p:anim>
                                    <p:anim calcmode="lin" valueType="num">
                                      <p:cBhvr additive="base">
                                        <p:cTn id="90" dur="500" fill="hold"/>
                                        <p:tgtEl>
                                          <p:spTgt spid="71"/>
                                        </p:tgtEl>
                                        <p:attrNameLst>
                                          <p:attrName>ppt_y</p:attrName>
                                        </p:attrNameLst>
                                      </p:cBhvr>
                                      <p:tavLst>
                                        <p:tav tm="0">
                                          <p:val>
                                            <p:strVal val="0-#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500" fill="hold"/>
                                        <p:tgtEl>
                                          <p:spTgt spid="31"/>
                                        </p:tgtEl>
                                        <p:attrNameLst>
                                          <p:attrName>ppt_x</p:attrName>
                                        </p:attrNameLst>
                                      </p:cBhvr>
                                      <p:tavLst>
                                        <p:tav tm="0">
                                          <p:val>
                                            <p:strVal val="#ppt_x"/>
                                          </p:val>
                                        </p:tav>
                                        <p:tav tm="100000">
                                          <p:val>
                                            <p:strVal val="#ppt_x"/>
                                          </p:val>
                                        </p:tav>
                                      </p:tavLst>
                                    </p:anim>
                                    <p:anim calcmode="lin" valueType="num">
                                      <p:cBhvr additive="base">
                                        <p:cTn id="96" dur="500" fill="hold"/>
                                        <p:tgtEl>
                                          <p:spTgt spid="31"/>
                                        </p:tgtEl>
                                        <p:attrNameLst>
                                          <p:attrName>ppt_y</p:attrName>
                                        </p:attrNameLst>
                                      </p:cBhvr>
                                      <p:tavLst>
                                        <p:tav tm="0">
                                          <p:val>
                                            <p:strVal val="0-#ppt_h/2"/>
                                          </p:val>
                                        </p:tav>
                                        <p:tav tm="100000">
                                          <p:val>
                                            <p:strVal val="#ppt_y"/>
                                          </p:val>
                                        </p:tav>
                                      </p:tavLst>
                                    </p:anim>
                                  </p:childTnLst>
                                </p:cTn>
                              </p:par>
                              <p:par>
                                <p:cTn id="97" presetID="2" presetClass="entr" presetSubtype="1" fill="hold" grpId="0" nodeType="withEffect">
                                  <p:stCondLst>
                                    <p:cond delay="0"/>
                                  </p:stCondLst>
                                  <p:childTnLst>
                                    <p:set>
                                      <p:cBhvr>
                                        <p:cTn id="98" dur="1" fill="hold">
                                          <p:stCondLst>
                                            <p:cond delay="0"/>
                                          </p:stCondLst>
                                        </p:cTn>
                                        <p:tgtEl>
                                          <p:spTgt spid="30"/>
                                        </p:tgtEl>
                                        <p:attrNameLst>
                                          <p:attrName>style.visibility</p:attrName>
                                        </p:attrNameLst>
                                      </p:cBhvr>
                                      <p:to>
                                        <p:strVal val="visible"/>
                                      </p:to>
                                    </p:set>
                                    <p:anim calcmode="lin" valueType="num">
                                      <p:cBhvr additive="base">
                                        <p:cTn id="99" dur="500" fill="hold"/>
                                        <p:tgtEl>
                                          <p:spTgt spid="30"/>
                                        </p:tgtEl>
                                        <p:attrNameLst>
                                          <p:attrName>ppt_x</p:attrName>
                                        </p:attrNameLst>
                                      </p:cBhvr>
                                      <p:tavLst>
                                        <p:tav tm="0">
                                          <p:val>
                                            <p:strVal val="#ppt_x"/>
                                          </p:val>
                                        </p:tav>
                                        <p:tav tm="100000">
                                          <p:val>
                                            <p:strVal val="#ppt_x"/>
                                          </p:val>
                                        </p:tav>
                                      </p:tavLst>
                                    </p:anim>
                                    <p:anim calcmode="lin" valueType="num">
                                      <p:cBhvr additive="base">
                                        <p:cTn id="100"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1" fill="hold" grpId="0" nodeType="clickEffect">
                                  <p:stCondLst>
                                    <p:cond delay="0"/>
                                  </p:stCondLst>
                                  <p:childTnLst>
                                    <p:set>
                                      <p:cBhvr>
                                        <p:cTn id="104" dur="1" fill="hold">
                                          <p:stCondLst>
                                            <p:cond delay="0"/>
                                          </p:stCondLst>
                                        </p:cTn>
                                        <p:tgtEl>
                                          <p:spTgt spid="56"/>
                                        </p:tgtEl>
                                        <p:attrNameLst>
                                          <p:attrName>style.visibility</p:attrName>
                                        </p:attrNameLst>
                                      </p:cBhvr>
                                      <p:to>
                                        <p:strVal val="visible"/>
                                      </p:to>
                                    </p:set>
                                    <p:anim calcmode="lin" valueType="num">
                                      <p:cBhvr additive="base">
                                        <p:cTn id="105" dur="500" fill="hold"/>
                                        <p:tgtEl>
                                          <p:spTgt spid="56"/>
                                        </p:tgtEl>
                                        <p:attrNameLst>
                                          <p:attrName>ppt_x</p:attrName>
                                        </p:attrNameLst>
                                      </p:cBhvr>
                                      <p:tavLst>
                                        <p:tav tm="0">
                                          <p:val>
                                            <p:strVal val="#ppt_x"/>
                                          </p:val>
                                        </p:tav>
                                        <p:tav tm="100000">
                                          <p:val>
                                            <p:strVal val="#ppt_x"/>
                                          </p:val>
                                        </p:tav>
                                      </p:tavLst>
                                    </p:anim>
                                    <p:anim calcmode="lin" valueType="num">
                                      <p:cBhvr additive="base">
                                        <p:cTn id="106" dur="500" fill="hold"/>
                                        <p:tgtEl>
                                          <p:spTgt spid="5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2" grpId="0"/>
      <p:bldP spid="50" grpId="0"/>
      <p:bldP spid="53" grpId="0"/>
      <p:bldP spid="55" grpId="0"/>
      <p:bldP spid="57" grpId="0"/>
      <p:bldP spid="59" grpId="0"/>
      <p:bldP spid="61" grpId="0"/>
      <p:bldP spid="66" grpId="0" animBg="1"/>
      <p:bldP spid="67" grpId="0" animBg="1"/>
      <p:bldP spid="68" grpId="0" animBg="1"/>
      <p:bldP spid="69" grpId="0" animBg="1"/>
      <p:bldP spid="70" grpId="0" animBg="1"/>
      <p:bldP spid="71" grpId="0"/>
      <p:bldP spid="72" grpId="0" animBg="1"/>
      <p:bldP spid="30" grpId="0"/>
      <p:bldP spid="31" grpId="0" animBg="1"/>
      <p:bldP spid="56" grpId="0"/>
      <p:bldP spid="60"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6" name="Table 5"/>
          <p:cNvGraphicFramePr>
            <a:graphicFrameLocks noGrp="1"/>
          </p:cNvGraphicFramePr>
          <p:nvPr/>
        </p:nvGraphicFramePr>
        <p:xfrm>
          <a:off x="5105400" y="990600"/>
          <a:ext cx="3810000" cy="438912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066801">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top of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aSb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bSa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a:latin typeface="Times New Roman" panose="02020603050405020304" pitchFamily="18" charset="0"/>
                          <a:cs typeface="Times New Roman" panose="02020603050405020304" pitchFamily="18" charset="0"/>
                        </a:rPr>
                        <a:t>SS</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altLang="en-US" sz="2000" kern="0" dirty="0">
                          <a:sym typeface="Symbol"/>
                        </a:rPr>
                        <a:t></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a &amp; pop a</a:t>
                      </a:r>
                    </a:p>
                  </a:txBody>
                  <a:tcPr/>
                </a:tc>
                <a:extLst>
                  <a:ext uri="{0D108BD9-81ED-4DB2-BD59-A6C34878D82A}">
                    <a16:rowId xmlns:a16="http://schemas.microsoft.com/office/drawing/2014/main" val="10006"/>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 b</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b &amp; pop b</a:t>
                      </a:r>
                    </a:p>
                  </a:txBody>
                  <a:tcPr/>
                </a:tc>
                <a:extLst>
                  <a:ext uri="{0D108BD9-81ED-4DB2-BD59-A6C34878D82A}">
                    <a16:rowId xmlns:a16="http://schemas.microsoft.com/office/drawing/2014/main" val="10007"/>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Exit Accept</a:t>
                      </a:r>
                    </a:p>
                  </a:txBody>
                  <a:tcPr/>
                </a:tc>
                <a:extLst>
                  <a:ext uri="{0D108BD9-81ED-4DB2-BD59-A6C34878D82A}">
                    <a16:rowId xmlns:a16="http://schemas.microsoft.com/office/drawing/2014/main" val="10008"/>
                  </a:ext>
                </a:extLst>
              </a:tr>
            </a:tbl>
          </a:graphicData>
        </a:graphic>
      </p:graphicFrame>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6" name="Right Arrow 15"/>
          <p:cNvSpPr/>
          <p:nvPr/>
        </p:nvSpPr>
        <p:spPr>
          <a:xfrm>
            <a:off x="4114800" y="11430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nvGrpSpPr>
          <p:cNvPr id="36" name="Group 35"/>
          <p:cNvGrpSpPr/>
          <p:nvPr/>
        </p:nvGrpSpPr>
        <p:grpSpPr>
          <a:xfrm>
            <a:off x="1066800" y="1752600"/>
            <a:ext cx="685801" cy="304800"/>
            <a:chOff x="3124200" y="5486400"/>
            <a:chExt cx="685801" cy="304800"/>
          </a:xfrm>
        </p:grpSpPr>
        <p:cxnSp>
          <p:nvCxnSpPr>
            <p:cNvPr id="37" name="Straight Connector 36"/>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38" name="Straight Connector 37"/>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39" name="Straight Connector 38"/>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sp>
        <p:nvSpPr>
          <p:cNvPr id="49" name="Rectangle 48"/>
          <p:cNvSpPr/>
          <p:nvPr/>
        </p:nvSpPr>
        <p:spPr bwMode="auto">
          <a:xfrm>
            <a:off x="258943" y="6243935"/>
            <a:ext cx="1911101" cy="461665"/>
          </a:xfrm>
          <a:prstGeom prst="rect">
            <a:avLst/>
          </a:prstGeom>
        </p:spPr>
        <p:txBody>
          <a:bodyPr wrap="none">
            <a:spAutoFit/>
          </a:bodyPr>
          <a:lstStyle/>
          <a:p>
            <a:pPr>
              <a:defRPr/>
            </a:pPr>
            <a:r>
              <a:rPr lang="el-GR" altLang="en-US" sz="2400" kern="0" dirty="0"/>
              <a:t>α</a:t>
            </a:r>
            <a:r>
              <a:rPr lang="en-CA" altLang="en-US" sz="2400" kern="0" dirty="0"/>
              <a:t> = </a:t>
            </a:r>
            <a:r>
              <a:rPr lang="en-US" altLang="en-US" sz="2400" dirty="0" err="1"/>
              <a:t>aabaabbb</a:t>
            </a:r>
            <a:r>
              <a:rPr lang="en-US" altLang="en-US" sz="2400" dirty="0"/>
              <a:t> </a:t>
            </a:r>
            <a:endParaRPr lang="en-CA" altLang="en-US" sz="2400" kern="0" dirty="0">
              <a:sym typeface="Symbol"/>
            </a:endParaRPr>
          </a:p>
        </p:txBody>
      </p:sp>
      <p:sp>
        <p:nvSpPr>
          <p:cNvPr id="61" name="Rectangle 60"/>
          <p:cNvSpPr/>
          <p:nvPr/>
        </p:nvSpPr>
        <p:spPr>
          <a:xfrm>
            <a:off x="330993" y="1131247"/>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p:txBody>
      </p:sp>
      <p:grpSp>
        <p:nvGrpSpPr>
          <p:cNvPr id="41" name="Group 40"/>
          <p:cNvGrpSpPr/>
          <p:nvPr/>
        </p:nvGrpSpPr>
        <p:grpSpPr>
          <a:xfrm>
            <a:off x="940904" y="2299252"/>
            <a:ext cx="685801" cy="304800"/>
            <a:chOff x="3124200" y="5486400"/>
            <a:chExt cx="685801" cy="304800"/>
          </a:xfrm>
        </p:grpSpPr>
        <p:cxnSp>
          <p:nvCxnSpPr>
            <p:cNvPr id="42" name="Straight Connector 41"/>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43" name="Straight Connector 42"/>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44" name="Straight Connector 43"/>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45" name="Group 44"/>
          <p:cNvGrpSpPr/>
          <p:nvPr/>
        </p:nvGrpSpPr>
        <p:grpSpPr>
          <a:xfrm>
            <a:off x="1143000" y="2286000"/>
            <a:ext cx="685801" cy="304800"/>
            <a:chOff x="3124200" y="5486400"/>
            <a:chExt cx="685801" cy="304800"/>
          </a:xfrm>
        </p:grpSpPr>
        <p:cxnSp>
          <p:nvCxnSpPr>
            <p:cNvPr id="46" name="Straight Connector 45"/>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47" name="Straight Connector 46"/>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48" name="Straight Connector 47"/>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51" name="Group 50"/>
          <p:cNvGrpSpPr/>
          <p:nvPr/>
        </p:nvGrpSpPr>
        <p:grpSpPr>
          <a:xfrm>
            <a:off x="1073428" y="2806148"/>
            <a:ext cx="685801" cy="304800"/>
            <a:chOff x="3124200" y="5486400"/>
            <a:chExt cx="685801" cy="304800"/>
          </a:xfrm>
        </p:grpSpPr>
        <p:cxnSp>
          <p:nvCxnSpPr>
            <p:cNvPr id="52" name="Straight Connector 51"/>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54" name="Straight Connector 53"/>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56" name="Straight Connector 55"/>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58" name="Group 57"/>
          <p:cNvGrpSpPr/>
          <p:nvPr/>
        </p:nvGrpSpPr>
        <p:grpSpPr>
          <a:xfrm>
            <a:off x="970722" y="3392556"/>
            <a:ext cx="1007166" cy="304800"/>
            <a:chOff x="3124200" y="5486400"/>
            <a:chExt cx="685801" cy="304800"/>
          </a:xfrm>
        </p:grpSpPr>
        <p:cxnSp>
          <p:nvCxnSpPr>
            <p:cNvPr id="60" name="Straight Connector 59"/>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62" name="Straight Connector 61"/>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63" name="Straight Connector 62"/>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76" name="Group 75"/>
          <p:cNvGrpSpPr/>
          <p:nvPr/>
        </p:nvGrpSpPr>
        <p:grpSpPr>
          <a:xfrm>
            <a:off x="1129748" y="3935896"/>
            <a:ext cx="685801" cy="304800"/>
            <a:chOff x="3124200" y="5486400"/>
            <a:chExt cx="685801" cy="304800"/>
          </a:xfrm>
        </p:grpSpPr>
        <p:cxnSp>
          <p:nvCxnSpPr>
            <p:cNvPr id="77" name="Straight Connector 76"/>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79" name="Straight Connector 78"/>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80" name="Straight Connector 79"/>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81" name="Group 80"/>
          <p:cNvGrpSpPr/>
          <p:nvPr/>
        </p:nvGrpSpPr>
        <p:grpSpPr>
          <a:xfrm>
            <a:off x="1447800" y="3935896"/>
            <a:ext cx="685801" cy="304800"/>
            <a:chOff x="3124200" y="5486400"/>
            <a:chExt cx="685801" cy="304800"/>
          </a:xfrm>
        </p:grpSpPr>
        <p:cxnSp>
          <p:nvCxnSpPr>
            <p:cNvPr id="82" name="Straight Connector 81"/>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83" name="Straight Connector 82"/>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84" name="Straight Connector 83"/>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85" name="Group 84"/>
          <p:cNvGrpSpPr/>
          <p:nvPr/>
        </p:nvGrpSpPr>
        <p:grpSpPr>
          <a:xfrm>
            <a:off x="1268896" y="4469296"/>
            <a:ext cx="685801" cy="304800"/>
            <a:chOff x="3124200" y="5486400"/>
            <a:chExt cx="685801" cy="304800"/>
          </a:xfrm>
        </p:grpSpPr>
        <p:cxnSp>
          <p:nvCxnSpPr>
            <p:cNvPr id="86" name="Straight Connector 85"/>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87" name="Straight Connector 86"/>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88" name="Straight Connector 87"/>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89" name="Group 88"/>
          <p:cNvGrpSpPr/>
          <p:nvPr/>
        </p:nvGrpSpPr>
        <p:grpSpPr>
          <a:xfrm>
            <a:off x="1371600" y="4472608"/>
            <a:ext cx="685801" cy="304800"/>
            <a:chOff x="3124200" y="5486400"/>
            <a:chExt cx="685801" cy="304800"/>
          </a:xfrm>
        </p:grpSpPr>
        <p:cxnSp>
          <p:nvCxnSpPr>
            <p:cNvPr id="90" name="Straight Connector 89"/>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91" name="Straight Connector 90"/>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92" name="Straight Connector 91"/>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93" name="Group 92"/>
          <p:cNvGrpSpPr/>
          <p:nvPr/>
        </p:nvGrpSpPr>
        <p:grpSpPr>
          <a:xfrm>
            <a:off x="1295400" y="4993909"/>
            <a:ext cx="987289" cy="313587"/>
            <a:chOff x="3124200" y="5486400"/>
            <a:chExt cx="685801" cy="304800"/>
          </a:xfrm>
        </p:grpSpPr>
        <p:cxnSp>
          <p:nvCxnSpPr>
            <p:cNvPr id="94" name="Straight Connector 93"/>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95" name="Straight Connector 94"/>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96" name="Straight Connector 95"/>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cxnSp>
        <p:nvCxnSpPr>
          <p:cNvPr id="103" name="Straight Connector 102"/>
          <p:cNvCxnSpPr/>
          <p:nvPr/>
        </p:nvCxnSpPr>
        <p:spPr bwMode="auto">
          <a:xfrm>
            <a:off x="811697"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06" name="Straight Connector 105"/>
          <p:cNvCxnSpPr/>
          <p:nvPr/>
        </p:nvCxnSpPr>
        <p:spPr bwMode="auto">
          <a:xfrm>
            <a:off x="940904"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07" name="Straight Connector 106"/>
          <p:cNvCxnSpPr/>
          <p:nvPr/>
        </p:nvCxnSpPr>
        <p:spPr bwMode="auto">
          <a:xfrm>
            <a:off x="1096615"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08" name="Straight Connector 107"/>
          <p:cNvCxnSpPr/>
          <p:nvPr/>
        </p:nvCxnSpPr>
        <p:spPr bwMode="auto">
          <a:xfrm>
            <a:off x="1255644"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10" name="Straight Connector 109"/>
          <p:cNvCxnSpPr/>
          <p:nvPr/>
        </p:nvCxnSpPr>
        <p:spPr bwMode="auto">
          <a:xfrm>
            <a:off x="1408044"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13" name="Straight Connector 112"/>
          <p:cNvCxnSpPr/>
          <p:nvPr/>
        </p:nvCxnSpPr>
        <p:spPr bwMode="auto">
          <a:xfrm>
            <a:off x="2004377" y="6338517"/>
            <a:ext cx="0" cy="266700"/>
          </a:xfrm>
          <a:prstGeom prst="line">
            <a:avLst/>
          </a:prstGeom>
          <a:noFill/>
          <a:ln w="38100" cap="sq" cmpd="sng" algn="ctr">
            <a:solidFill>
              <a:schemeClr val="accent2"/>
            </a:solidFill>
            <a:prstDash val="solid"/>
            <a:round/>
            <a:headEnd type="none" w="med" len="med"/>
            <a:tailEnd type="none" w="med" len="med"/>
          </a:ln>
          <a:effectLst/>
        </p:spPr>
      </p:cxnSp>
      <p:sp>
        <p:nvSpPr>
          <p:cNvPr id="120" name="Rectangle 119"/>
          <p:cNvSpPr/>
          <p:nvPr/>
        </p:nvSpPr>
        <p:spPr>
          <a:xfrm>
            <a:off x="1007165" y="1693171"/>
            <a:ext cx="914399" cy="424732"/>
          </a:xfrm>
          <a:prstGeom prst="rect">
            <a:avLst/>
          </a:prstGeom>
        </p:spPr>
        <p:txBody>
          <a:bodyPr wrap="square">
            <a:spAutoFit/>
          </a:bodyPr>
          <a:lstStyle/>
          <a:p>
            <a:pPr>
              <a:lnSpc>
                <a:spcPct val="90000"/>
              </a:lnSpc>
              <a:defRPr/>
            </a:pPr>
            <a:r>
              <a:rPr lang="en-US" altLang="en-US" sz="2400" dirty="0"/>
              <a:t>S</a:t>
            </a:r>
            <a:r>
              <a:rPr lang="en-US" altLang="en-US" sz="2400" dirty="0">
                <a:sym typeface="Symbol" pitchFamily="18" charset="2"/>
              </a:rPr>
              <a:t> </a:t>
            </a:r>
            <a:endParaRPr lang="en-CA" altLang="en-US" sz="2400" kern="0" dirty="0">
              <a:sym typeface="Symbol"/>
            </a:endParaRPr>
          </a:p>
        </p:txBody>
      </p:sp>
      <p:sp>
        <p:nvSpPr>
          <p:cNvPr id="121" name="Rectangle 120"/>
          <p:cNvSpPr/>
          <p:nvPr/>
        </p:nvSpPr>
        <p:spPr>
          <a:xfrm>
            <a:off x="881269" y="2237143"/>
            <a:ext cx="914399" cy="424732"/>
          </a:xfrm>
          <a:prstGeom prst="rect">
            <a:avLst/>
          </a:prstGeom>
        </p:spPr>
        <p:txBody>
          <a:bodyPr wrap="square">
            <a:spAutoFit/>
          </a:bodyPr>
          <a:lstStyle/>
          <a:p>
            <a:pPr>
              <a:lnSpc>
                <a:spcPct val="90000"/>
              </a:lnSpc>
              <a:defRPr/>
            </a:pPr>
            <a:r>
              <a:rPr lang="en-US" altLang="en-US" sz="2400" dirty="0" err="1">
                <a:solidFill>
                  <a:schemeClr val="accent2"/>
                </a:solidFill>
              </a:rPr>
              <a:t>aSb</a:t>
            </a:r>
            <a:endParaRPr lang="en-CA" altLang="en-US" sz="2400" kern="0" dirty="0">
              <a:solidFill>
                <a:schemeClr val="accent2"/>
              </a:solidFill>
              <a:sym typeface="Symbol"/>
            </a:endParaRPr>
          </a:p>
        </p:txBody>
      </p:sp>
      <p:sp>
        <p:nvSpPr>
          <p:cNvPr id="122" name="Rectangle 121"/>
          <p:cNvSpPr/>
          <p:nvPr/>
        </p:nvSpPr>
        <p:spPr>
          <a:xfrm>
            <a:off x="818321" y="2779819"/>
            <a:ext cx="1179444" cy="424732"/>
          </a:xfrm>
          <a:prstGeom prst="rect">
            <a:avLst/>
          </a:prstGeom>
        </p:spPr>
        <p:txBody>
          <a:bodyPr wrap="square">
            <a:spAutoFit/>
          </a:bodyPr>
          <a:lstStyle/>
          <a:p>
            <a:pPr>
              <a:lnSpc>
                <a:spcPct val="90000"/>
              </a:lnSpc>
              <a:defRPr/>
            </a:pPr>
            <a:r>
              <a:rPr lang="en-US" altLang="en-US" sz="2400" dirty="0" err="1"/>
              <a:t>a</a:t>
            </a:r>
            <a:r>
              <a:rPr lang="en-US" altLang="en-US" sz="2400" dirty="0" err="1">
                <a:solidFill>
                  <a:schemeClr val="accent2"/>
                </a:solidFill>
              </a:rPr>
              <a:t>SS</a:t>
            </a:r>
            <a:r>
              <a:rPr lang="en-US" altLang="en-US" sz="2400" dirty="0" err="1"/>
              <a:t>b</a:t>
            </a:r>
            <a:endParaRPr lang="en-CA" altLang="en-US" sz="2400" kern="0" dirty="0">
              <a:sym typeface="Symbol"/>
            </a:endParaRPr>
          </a:p>
        </p:txBody>
      </p:sp>
      <p:sp>
        <p:nvSpPr>
          <p:cNvPr id="123" name="Rectangle 122"/>
          <p:cNvSpPr/>
          <p:nvPr/>
        </p:nvSpPr>
        <p:spPr>
          <a:xfrm>
            <a:off x="722245" y="3322495"/>
            <a:ext cx="1560444" cy="424732"/>
          </a:xfrm>
          <a:prstGeom prst="rect">
            <a:avLst/>
          </a:prstGeom>
        </p:spPr>
        <p:txBody>
          <a:bodyPr wrap="square">
            <a:spAutoFit/>
          </a:bodyPr>
          <a:lstStyle/>
          <a:p>
            <a:pPr>
              <a:lnSpc>
                <a:spcPct val="90000"/>
              </a:lnSpc>
              <a:defRPr/>
            </a:pPr>
            <a:r>
              <a:rPr lang="en-US" altLang="en-US" sz="2400" dirty="0" err="1">
                <a:sym typeface="Symbol"/>
              </a:rPr>
              <a:t>a</a:t>
            </a:r>
            <a:r>
              <a:rPr lang="en-US" altLang="en-US" sz="2400" dirty="0" err="1">
                <a:solidFill>
                  <a:schemeClr val="accent2"/>
                </a:solidFill>
                <a:sym typeface="Symbol"/>
              </a:rPr>
              <a:t>aSb</a:t>
            </a:r>
            <a:r>
              <a:rPr lang="en-US" altLang="en-US" sz="2400" dirty="0" err="1">
                <a:sym typeface="Symbol"/>
              </a:rPr>
              <a:t>Sb</a:t>
            </a:r>
            <a:endParaRPr lang="en-CA" altLang="en-US" sz="2400" kern="0" dirty="0">
              <a:sym typeface="Symbol"/>
            </a:endParaRPr>
          </a:p>
        </p:txBody>
      </p:sp>
      <p:sp>
        <p:nvSpPr>
          <p:cNvPr id="124" name="Rectangle 123"/>
          <p:cNvSpPr/>
          <p:nvPr/>
        </p:nvSpPr>
        <p:spPr>
          <a:xfrm>
            <a:off x="748749" y="3865171"/>
            <a:ext cx="1865244" cy="424732"/>
          </a:xfrm>
          <a:prstGeom prst="rect">
            <a:avLst/>
          </a:prstGeom>
        </p:spPr>
        <p:txBody>
          <a:bodyPr wrap="square">
            <a:spAutoFit/>
          </a:bodyPr>
          <a:lstStyle/>
          <a:p>
            <a:pPr>
              <a:lnSpc>
                <a:spcPct val="90000"/>
              </a:lnSpc>
              <a:defRPr/>
            </a:pPr>
            <a:r>
              <a:rPr lang="en-US" altLang="en-US" sz="2400" dirty="0"/>
              <a:t>aa</a:t>
            </a:r>
            <a:r>
              <a:rPr lang="en-CA" altLang="en-US" sz="2400" kern="0" dirty="0">
                <a:solidFill>
                  <a:schemeClr val="accent2"/>
                </a:solidFill>
                <a:sym typeface="Symbol"/>
              </a:rPr>
              <a:t></a:t>
            </a:r>
            <a:r>
              <a:rPr lang="en-US" altLang="en-US" sz="2400" dirty="0" err="1"/>
              <a:t>bSb</a:t>
            </a:r>
            <a:endParaRPr lang="en-CA" altLang="en-US" sz="2400" kern="0" dirty="0">
              <a:sym typeface="Symbol"/>
            </a:endParaRPr>
          </a:p>
        </p:txBody>
      </p:sp>
      <p:sp>
        <p:nvSpPr>
          <p:cNvPr id="125" name="Rectangle 124"/>
          <p:cNvSpPr/>
          <p:nvPr/>
        </p:nvSpPr>
        <p:spPr>
          <a:xfrm>
            <a:off x="725557" y="4407847"/>
            <a:ext cx="2017643" cy="424732"/>
          </a:xfrm>
          <a:prstGeom prst="rect">
            <a:avLst/>
          </a:prstGeom>
        </p:spPr>
        <p:txBody>
          <a:bodyPr wrap="square">
            <a:spAutoFit/>
          </a:bodyPr>
          <a:lstStyle/>
          <a:p>
            <a:pPr>
              <a:lnSpc>
                <a:spcPct val="90000"/>
              </a:lnSpc>
              <a:defRPr/>
            </a:pPr>
            <a:r>
              <a:rPr lang="en-US" altLang="en-US" sz="2400" dirty="0" err="1"/>
              <a:t>aab</a:t>
            </a:r>
            <a:r>
              <a:rPr lang="en-US" altLang="en-US" sz="2400" dirty="0" err="1">
                <a:solidFill>
                  <a:schemeClr val="accent2"/>
                </a:solidFill>
              </a:rPr>
              <a:t>aSb</a:t>
            </a:r>
            <a:r>
              <a:rPr lang="en-US" altLang="en-US" sz="2400" dirty="0" err="1"/>
              <a:t>b</a:t>
            </a:r>
            <a:r>
              <a:rPr lang="en-US" altLang="en-US" sz="2400" dirty="0"/>
              <a:t> </a:t>
            </a:r>
            <a:endParaRPr lang="en-CA" altLang="en-US" sz="2400" kern="0" dirty="0">
              <a:sym typeface="Symbol"/>
            </a:endParaRPr>
          </a:p>
        </p:txBody>
      </p:sp>
      <p:sp>
        <p:nvSpPr>
          <p:cNvPr id="126" name="Line 8"/>
          <p:cNvSpPr>
            <a:spLocks noChangeShapeType="1"/>
          </p:cNvSpPr>
          <p:nvPr/>
        </p:nvSpPr>
        <p:spPr bwMode="auto">
          <a:xfrm>
            <a:off x="1186069" y="2062875"/>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7" name="Line 8"/>
          <p:cNvSpPr>
            <a:spLocks noChangeShapeType="1"/>
          </p:cNvSpPr>
          <p:nvPr/>
        </p:nvSpPr>
        <p:spPr bwMode="auto">
          <a:xfrm>
            <a:off x="1205949" y="2607617"/>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8" name="Line 8"/>
          <p:cNvSpPr>
            <a:spLocks noChangeShapeType="1"/>
          </p:cNvSpPr>
          <p:nvPr/>
        </p:nvSpPr>
        <p:spPr bwMode="auto">
          <a:xfrm>
            <a:off x="1146313" y="3141017"/>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9" name="Line 8"/>
          <p:cNvSpPr>
            <a:spLocks noChangeShapeType="1"/>
          </p:cNvSpPr>
          <p:nvPr/>
        </p:nvSpPr>
        <p:spPr bwMode="auto">
          <a:xfrm>
            <a:off x="1186069" y="3724113"/>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0" name="Line 8"/>
          <p:cNvSpPr>
            <a:spLocks noChangeShapeType="1"/>
          </p:cNvSpPr>
          <p:nvPr/>
        </p:nvSpPr>
        <p:spPr bwMode="auto">
          <a:xfrm>
            <a:off x="1477617" y="4234321"/>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1" name="Rectangle 130"/>
          <p:cNvSpPr/>
          <p:nvPr/>
        </p:nvSpPr>
        <p:spPr>
          <a:xfrm>
            <a:off x="583096" y="4941247"/>
            <a:ext cx="2017643" cy="424732"/>
          </a:xfrm>
          <a:prstGeom prst="rect">
            <a:avLst/>
          </a:prstGeom>
        </p:spPr>
        <p:txBody>
          <a:bodyPr wrap="square">
            <a:spAutoFit/>
          </a:bodyPr>
          <a:lstStyle/>
          <a:p>
            <a:pPr>
              <a:lnSpc>
                <a:spcPct val="90000"/>
              </a:lnSpc>
              <a:defRPr/>
            </a:pPr>
            <a:r>
              <a:rPr lang="en-US" altLang="en-US" sz="2400" dirty="0" err="1"/>
              <a:t>aaba</a:t>
            </a:r>
            <a:r>
              <a:rPr lang="en-CA" altLang="en-US" sz="2400" kern="0" dirty="0" err="1">
                <a:solidFill>
                  <a:schemeClr val="accent2"/>
                </a:solidFill>
                <a:sym typeface="Symbol"/>
              </a:rPr>
              <a:t>aSb</a:t>
            </a:r>
            <a:r>
              <a:rPr lang="en-US" altLang="en-US" sz="2400" dirty="0"/>
              <a:t>bb </a:t>
            </a:r>
            <a:endParaRPr lang="en-CA" altLang="en-US" sz="2400" kern="0" dirty="0">
              <a:sym typeface="Symbol"/>
            </a:endParaRPr>
          </a:p>
        </p:txBody>
      </p:sp>
      <p:sp>
        <p:nvSpPr>
          <p:cNvPr id="132" name="Line 8"/>
          <p:cNvSpPr>
            <a:spLocks noChangeShapeType="1"/>
          </p:cNvSpPr>
          <p:nvPr/>
        </p:nvSpPr>
        <p:spPr bwMode="auto">
          <a:xfrm>
            <a:off x="1461053" y="4767721"/>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3" name="Rectangle 132"/>
          <p:cNvSpPr/>
          <p:nvPr/>
        </p:nvSpPr>
        <p:spPr>
          <a:xfrm>
            <a:off x="583096" y="5518868"/>
            <a:ext cx="2017643" cy="424732"/>
          </a:xfrm>
          <a:prstGeom prst="rect">
            <a:avLst/>
          </a:prstGeom>
        </p:spPr>
        <p:txBody>
          <a:bodyPr wrap="square">
            <a:spAutoFit/>
          </a:bodyPr>
          <a:lstStyle/>
          <a:p>
            <a:pPr>
              <a:lnSpc>
                <a:spcPct val="90000"/>
              </a:lnSpc>
              <a:defRPr/>
            </a:pPr>
            <a:r>
              <a:rPr lang="en-US" altLang="en-US" sz="2400" dirty="0" err="1"/>
              <a:t>aabaa</a:t>
            </a:r>
            <a:r>
              <a:rPr lang="en-CA" altLang="en-US" sz="2400" kern="0" dirty="0">
                <a:solidFill>
                  <a:schemeClr val="accent2"/>
                </a:solidFill>
                <a:sym typeface="Symbol"/>
              </a:rPr>
              <a:t></a:t>
            </a:r>
            <a:r>
              <a:rPr lang="en-US" altLang="en-US" sz="2400" dirty="0" err="1"/>
              <a:t>bbb</a:t>
            </a:r>
            <a:r>
              <a:rPr lang="en-US" altLang="en-US" sz="2400" dirty="0"/>
              <a:t> </a:t>
            </a:r>
            <a:endParaRPr lang="en-CA" altLang="en-US" sz="2400" kern="0" dirty="0">
              <a:sym typeface="Symbol"/>
            </a:endParaRPr>
          </a:p>
        </p:txBody>
      </p:sp>
      <p:sp>
        <p:nvSpPr>
          <p:cNvPr id="134" name="Line 8"/>
          <p:cNvSpPr>
            <a:spLocks noChangeShapeType="1"/>
          </p:cNvSpPr>
          <p:nvPr/>
        </p:nvSpPr>
        <p:spPr bwMode="auto">
          <a:xfrm>
            <a:off x="1447800" y="5345342"/>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35" name="Group 134"/>
          <p:cNvGrpSpPr/>
          <p:nvPr/>
        </p:nvGrpSpPr>
        <p:grpSpPr>
          <a:xfrm>
            <a:off x="2123659" y="5589104"/>
            <a:ext cx="987289" cy="313587"/>
            <a:chOff x="3124200" y="5486400"/>
            <a:chExt cx="685801" cy="304800"/>
          </a:xfrm>
        </p:grpSpPr>
        <p:cxnSp>
          <p:nvCxnSpPr>
            <p:cNvPr id="136" name="Straight Connector 135"/>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37" name="Straight Connector 136"/>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138" name="Straight Connector 137"/>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139" name="Group 138"/>
          <p:cNvGrpSpPr/>
          <p:nvPr/>
        </p:nvGrpSpPr>
        <p:grpSpPr>
          <a:xfrm>
            <a:off x="1404731" y="4997221"/>
            <a:ext cx="987289" cy="313587"/>
            <a:chOff x="3124200" y="5486400"/>
            <a:chExt cx="685801" cy="304800"/>
          </a:xfrm>
        </p:grpSpPr>
        <p:cxnSp>
          <p:nvCxnSpPr>
            <p:cNvPr id="140" name="Straight Connector 139"/>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41" name="Straight Connector 140"/>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142" name="Straight Connector 141"/>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143" name="Group 142"/>
          <p:cNvGrpSpPr/>
          <p:nvPr/>
        </p:nvGrpSpPr>
        <p:grpSpPr>
          <a:xfrm>
            <a:off x="1136374" y="3392556"/>
            <a:ext cx="1007166" cy="304800"/>
            <a:chOff x="3124200" y="5486400"/>
            <a:chExt cx="685801" cy="304800"/>
          </a:xfrm>
        </p:grpSpPr>
        <p:cxnSp>
          <p:nvCxnSpPr>
            <p:cNvPr id="144" name="Straight Connector 143"/>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45" name="Straight Connector 144"/>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146" name="Straight Connector 145"/>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147" name="Group 146"/>
          <p:cNvGrpSpPr/>
          <p:nvPr/>
        </p:nvGrpSpPr>
        <p:grpSpPr>
          <a:xfrm>
            <a:off x="1421296" y="5590257"/>
            <a:ext cx="987289" cy="313587"/>
            <a:chOff x="3124200" y="5486400"/>
            <a:chExt cx="685801" cy="304800"/>
          </a:xfrm>
        </p:grpSpPr>
        <p:cxnSp>
          <p:nvCxnSpPr>
            <p:cNvPr id="148" name="Straight Connector 147"/>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49" name="Straight Connector 148"/>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150" name="Straight Connector 149"/>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cxnSp>
        <p:nvCxnSpPr>
          <p:cNvPr id="151" name="Straight Connector 150"/>
          <p:cNvCxnSpPr/>
          <p:nvPr/>
        </p:nvCxnSpPr>
        <p:spPr bwMode="auto">
          <a:xfrm>
            <a:off x="1510748" y="6338517"/>
            <a:ext cx="0" cy="266700"/>
          </a:xfrm>
          <a:prstGeom prst="line">
            <a:avLst/>
          </a:prstGeom>
          <a:noFill/>
          <a:ln w="38100" cap="sq" cmpd="sng" algn="ctr">
            <a:solidFill>
              <a:schemeClr val="accent2"/>
            </a:solidFill>
            <a:prstDash val="solid"/>
            <a:round/>
            <a:headEnd type="none" w="med" len="med"/>
            <a:tailEnd type="none" w="med" len="med"/>
          </a:ln>
          <a:effectLst/>
        </p:spPr>
      </p:cxnSp>
      <p:sp>
        <p:nvSpPr>
          <p:cNvPr id="152" name="Rectangle 151"/>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
        <p:nvSpPr>
          <p:cNvPr id="97" name="Oval 96"/>
          <p:cNvSpPr/>
          <p:nvPr/>
        </p:nvSpPr>
        <p:spPr>
          <a:xfrm>
            <a:off x="4902993" y="4648200"/>
            <a:ext cx="3704485" cy="724012"/>
          </a:xfrm>
          <a:prstGeom prst="ellipse">
            <a:avLst/>
          </a:prstGeom>
          <a:ln w="34925">
            <a:solidFill>
              <a:schemeClr val="hlink"/>
            </a:solidFill>
          </a:ln>
        </p:spPr>
        <p:txBody>
          <a:bodyPr wrap="square" rtlCol="0" anchor="ctr">
            <a:spAutoFit/>
          </a:bodyPr>
          <a:lstStyle/>
          <a:p>
            <a:pPr algn="l"/>
            <a:endParaRPr lang="en-CA" sz="2400" dirty="0"/>
          </a:p>
        </p:txBody>
      </p:sp>
      <p:sp>
        <p:nvSpPr>
          <p:cNvPr id="98" name="Rectangle 97"/>
          <p:cNvSpPr/>
          <p:nvPr/>
        </p:nvSpPr>
        <p:spPr>
          <a:xfrm>
            <a:off x="2057400" y="1600200"/>
            <a:ext cx="3127511" cy="1421928"/>
          </a:xfrm>
          <a:prstGeom prst="rect">
            <a:avLst/>
          </a:prstGeom>
        </p:spPr>
        <p:txBody>
          <a:bodyPr wrap="square">
            <a:spAutoFit/>
          </a:bodyPr>
          <a:lstStyle/>
          <a:p>
            <a:pPr>
              <a:lnSpc>
                <a:spcPct val="90000"/>
              </a:lnSpc>
              <a:defRPr/>
            </a:pPr>
            <a:r>
              <a:rPr lang="en-CA" altLang="en-US" sz="2400" dirty="0"/>
              <a:t>Loop Invariant:</a:t>
            </a:r>
          </a:p>
          <a:p>
            <a:pPr>
              <a:lnSpc>
                <a:spcPct val="90000"/>
              </a:lnSpc>
              <a:defRPr/>
            </a:pPr>
            <a:r>
              <a:rPr lang="en-CA" altLang="en-US" sz="2400" kern="0" dirty="0">
                <a:sym typeface="Symbol"/>
              </a:rPr>
              <a:t>   String generated</a:t>
            </a:r>
            <a:br>
              <a:rPr lang="en-CA" altLang="en-US" sz="2400" kern="0" dirty="0">
                <a:sym typeface="Symbol"/>
              </a:rPr>
            </a:br>
            <a:r>
              <a:rPr lang="en-CA" altLang="en-US" sz="2400" kern="0" dirty="0">
                <a:sym typeface="Symbol"/>
              </a:rPr>
              <a:t>     = Part of input read</a:t>
            </a:r>
            <a:br>
              <a:rPr lang="en-CA" altLang="en-US" sz="2400" kern="0" dirty="0">
                <a:sym typeface="Symbol"/>
              </a:rPr>
            </a:br>
            <a:r>
              <a:rPr lang="en-CA" altLang="en-US" sz="2400" kern="0" dirty="0">
                <a:sym typeface="Symbol"/>
              </a:rPr>
              <a:t>     + Contents of Stack </a:t>
            </a:r>
          </a:p>
        </p:txBody>
      </p:sp>
      <p:grpSp>
        <p:nvGrpSpPr>
          <p:cNvPr id="2" name="Group 1"/>
          <p:cNvGrpSpPr/>
          <p:nvPr/>
        </p:nvGrpSpPr>
        <p:grpSpPr>
          <a:xfrm>
            <a:off x="2209800" y="3141236"/>
            <a:ext cx="2792891" cy="3312610"/>
            <a:chOff x="2209800" y="3141236"/>
            <a:chExt cx="2792891" cy="3312610"/>
          </a:xfrm>
        </p:grpSpPr>
        <p:sp>
          <p:nvSpPr>
            <p:cNvPr id="100" name="AutoShape 38"/>
            <p:cNvSpPr>
              <a:spLocks noChangeArrowheads="1"/>
            </p:cNvSpPr>
            <p:nvPr/>
          </p:nvSpPr>
          <p:spPr bwMode="auto">
            <a:xfrm>
              <a:off x="2209800" y="3141236"/>
              <a:ext cx="2792891" cy="1800011"/>
            </a:xfrm>
            <a:prstGeom prst="wedgeRoundRectCallout">
              <a:avLst>
                <a:gd name="adj1" fmla="val 26736"/>
                <a:gd name="adj2" fmla="val 73797"/>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PDA non-deterministically decides which rule to use. </a:t>
              </a:r>
            </a:p>
          </p:txBody>
        </p:sp>
        <p:grpSp>
          <p:nvGrpSpPr>
            <p:cNvPr id="101" name="Group 28"/>
            <p:cNvGrpSpPr>
              <a:grpSpLocks/>
            </p:cNvGrpSpPr>
            <p:nvPr/>
          </p:nvGrpSpPr>
          <p:grpSpPr bwMode="auto">
            <a:xfrm flipH="1">
              <a:off x="4085537" y="4961596"/>
              <a:ext cx="817562" cy="1492250"/>
              <a:chOff x="3915" y="446"/>
              <a:chExt cx="678" cy="1433"/>
            </a:xfrm>
          </p:grpSpPr>
          <p:sp>
            <p:nvSpPr>
              <p:cNvPr id="104"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05"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43" name="Oval 242"/>
          <p:cNvSpPr/>
          <p:nvPr/>
        </p:nvSpPr>
        <p:spPr>
          <a:xfrm>
            <a:off x="5439515" y="2209800"/>
            <a:ext cx="3704485" cy="724012"/>
          </a:xfrm>
          <a:prstGeom prst="ellipse">
            <a:avLst/>
          </a:prstGeom>
          <a:ln w="34925">
            <a:solidFill>
              <a:schemeClr val="hlink"/>
            </a:solidFill>
          </a:ln>
        </p:spPr>
        <p:txBody>
          <a:bodyPr wrap="square" rtlCol="0" anchor="ctr">
            <a:spAutoFit/>
          </a:bodyPr>
          <a:lstStyle/>
          <a:p>
            <a:pPr algn="l"/>
            <a:endParaRPr lang="en-CA" sz="2400" dirty="0"/>
          </a:p>
        </p:txBody>
      </p:sp>
      <p:sp>
        <p:nvSpPr>
          <p:cNvPr id="244" name="Oval 243"/>
          <p:cNvSpPr/>
          <p:nvPr/>
        </p:nvSpPr>
        <p:spPr>
          <a:xfrm>
            <a:off x="4916556" y="3847988"/>
            <a:ext cx="3704485" cy="724012"/>
          </a:xfrm>
          <a:prstGeom prst="ellipse">
            <a:avLst/>
          </a:prstGeom>
          <a:ln w="34925">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3438934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additive="base">
                                        <p:cTn id="7" dur="500" fill="hold"/>
                                        <p:tgtEl>
                                          <p:spTgt spid="98"/>
                                        </p:tgtEl>
                                        <p:attrNameLst>
                                          <p:attrName>ppt_x</p:attrName>
                                        </p:attrNameLst>
                                      </p:cBhvr>
                                      <p:tavLst>
                                        <p:tav tm="0">
                                          <p:val>
                                            <p:strVal val="0-#ppt_w/2"/>
                                          </p:val>
                                        </p:tav>
                                        <p:tav tm="100000">
                                          <p:val>
                                            <p:strVal val="#ppt_x"/>
                                          </p:val>
                                        </p:tav>
                                      </p:tavLst>
                                    </p:anim>
                                    <p:anim calcmode="lin" valueType="num">
                                      <p:cBhvr additive="base">
                                        <p:cTn id="8"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43"/>
                                        </p:tgtEl>
                                        <p:attrNameLst>
                                          <p:attrName>style.visibility</p:attrName>
                                        </p:attrNameLst>
                                      </p:cBhvr>
                                      <p:to>
                                        <p:strVal val="visible"/>
                                      </p:to>
                                    </p:set>
                                    <p:anim calcmode="lin" valueType="num">
                                      <p:cBhvr additive="base">
                                        <p:cTn id="25" dur="500" fill="hold"/>
                                        <p:tgtEl>
                                          <p:spTgt spid="243"/>
                                        </p:tgtEl>
                                        <p:attrNameLst>
                                          <p:attrName>ppt_x</p:attrName>
                                        </p:attrNameLst>
                                      </p:cBhvr>
                                      <p:tavLst>
                                        <p:tav tm="0">
                                          <p:val>
                                            <p:strVal val="#ppt_x"/>
                                          </p:val>
                                        </p:tav>
                                        <p:tav tm="100000">
                                          <p:val>
                                            <p:strVal val="#ppt_x"/>
                                          </p:val>
                                        </p:tav>
                                      </p:tavLst>
                                    </p:anim>
                                    <p:anim calcmode="lin" valueType="num">
                                      <p:cBhvr additive="base">
                                        <p:cTn id="26" dur="500" fill="hold"/>
                                        <p:tgtEl>
                                          <p:spTgt spid="24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1"/>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3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44"/>
                                        </p:tgtEl>
                                        <p:attrNameLst>
                                          <p:attrName>style.visibility</p:attrName>
                                        </p:attrNameLst>
                                      </p:cBhvr>
                                      <p:to>
                                        <p:strVal val="visible"/>
                                      </p:to>
                                    </p:set>
                                    <p:anim calcmode="lin" valueType="num">
                                      <p:cBhvr additive="base">
                                        <p:cTn id="37" dur="500" fill="hold"/>
                                        <p:tgtEl>
                                          <p:spTgt spid="244"/>
                                        </p:tgtEl>
                                        <p:attrNameLst>
                                          <p:attrName>ppt_x</p:attrName>
                                        </p:attrNameLst>
                                      </p:cBhvr>
                                      <p:tavLst>
                                        <p:tav tm="0">
                                          <p:val>
                                            <p:strVal val="#ppt_x"/>
                                          </p:val>
                                        </p:tav>
                                        <p:tav tm="100000">
                                          <p:val>
                                            <p:strVal val="#ppt_x"/>
                                          </p:val>
                                        </p:tav>
                                      </p:tavLst>
                                    </p:anim>
                                    <p:anim calcmode="lin" valueType="num">
                                      <p:cBhvr additive="base">
                                        <p:cTn id="38" dur="500" fill="hold"/>
                                        <p:tgtEl>
                                          <p:spTgt spid="244"/>
                                        </p:tgtEl>
                                        <p:attrNameLst>
                                          <p:attrName>ppt_y</p:attrName>
                                        </p:attrNameLst>
                                      </p:cBhvr>
                                      <p:tavLst>
                                        <p:tav tm="0">
                                          <p:val>
                                            <p:strVal val="1+#ppt_h/2"/>
                                          </p:val>
                                        </p:tav>
                                        <p:tav tm="100000">
                                          <p:val>
                                            <p:strVal val="#ppt_y"/>
                                          </p:val>
                                        </p:tav>
                                      </p:tavLst>
                                    </p:anim>
                                  </p:childTnLst>
                                </p:cTn>
                              </p:par>
                              <p:par>
                                <p:cTn id="39" presetID="1" presetClass="exit" presetSubtype="0" fill="hold" grpId="1" nodeType="withEffect">
                                  <p:stCondLst>
                                    <p:cond delay="0"/>
                                  </p:stCondLst>
                                  <p:childTnLst>
                                    <p:set>
                                      <p:cBhvr>
                                        <p:cTn id="40" dur="1" fill="hold">
                                          <p:stCondLst>
                                            <p:cond delay="0"/>
                                          </p:stCondLst>
                                        </p:cTn>
                                        <p:tgtEl>
                                          <p:spTgt spid="243"/>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2"/>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06"/>
                                        </p:tgtEl>
                                        <p:attrNameLst>
                                          <p:attrName>style.visibility</p:attrName>
                                        </p:attrNameLst>
                                      </p:cBhvr>
                                      <p:to>
                                        <p:strVal val="visible"/>
                                      </p:to>
                                    </p:set>
                                  </p:childTnLst>
                                </p:cTn>
                              </p:par>
                              <p:par>
                                <p:cTn id="49" presetID="1" presetClass="exit" presetSubtype="0" fill="hold" nodeType="withEffect">
                                  <p:stCondLst>
                                    <p:cond delay="0"/>
                                  </p:stCondLst>
                                  <p:childTnLst>
                                    <p:set>
                                      <p:cBhvr>
                                        <p:cTn id="50" dur="1" fill="hold">
                                          <p:stCondLst>
                                            <p:cond delay="0"/>
                                          </p:stCondLst>
                                        </p:cTn>
                                        <p:tgtEl>
                                          <p:spTgt spid="103"/>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41"/>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51"/>
                                        </p:tgtEl>
                                        <p:attrNameLst>
                                          <p:attrName>style.visibility</p:attrName>
                                        </p:attrNameLst>
                                      </p:cBhvr>
                                      <p:to>
                                        <p:strVal val="visible"/>
                                      </p:to>
                                    </p:set>
                                  </p:childTnLst>
                                </p:cTn>
                              </p:par>
                              <p:par>
                                <p:cTn id="57" presetID="1" presetClass="exit" presetSubtype="0" fill="hold" grpId="1" nodeType="withEffect">
                                  <p:stCondLst>
                                    <p:cond delay="0"/>
                                  </p:stCondLst>
                                  <p:childTnLst>
                                    <p:set>
                                      <p:cBhvr>
                                        <p:cTn id="58" dur="1" fill="hold">
                                          <p:stCondLst>
                                            <p:cond delay="0"/>
                                          </p:stCondLst>
                                        </p:cTn>
                                        <p:tgtEl>
                                          <p:spTgt spid="244"/>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45"/>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58"/>
                                        </p:tgtEl>
                                        <p:attrNameLst>
                                          <p:attrName>style.visibility</p:attrName>
                                        </p:attrNameLst>
                                      </p:cBhvr>
                                      <p:to>
                                        <p:strVal val="visible"/>
                                      </p:to>
                                    </p:set>
                                  </p:childTnLst>
                                </p:cTn>
                              </p:par>
                              <p:par>
                                <p:cTn id="65" presetID="1" presetClass="exit" presetSubtype="0" fill="hold" nodeType="withEffect">
                                  <p:stCondLst>
                                    <p:cond delay="0"/>
                                  </p:stCondLst>
                                  <p:childTnLst>
                                    <p:set>
                                      <p:cBhvr>
                                        <p:cTn id="66" dur="1" fill="hold">
                                          <p:stCondLst>
                                            <p:cond delay="0"/>
                                          </p:stCondLst>
                                        </p:cTn>
                                        <p:tgtEl>
                                          <p:spTgt spid="51"/>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43"/>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07"/>
                                        </p:tgtEl>
                                        <p:attrNameLst>
                                          <p:attrName>style.visibility</p:attrName>
                                        </p:attrNameLst>
                                      </p:cBhvr>
                                      <p:to>
                                        <p:strVal val="visible"/>
                                      </p:to>
                                    </p:set>
                                  </p:childTnLst>
                                </p:cTn>
                              </p:par>
                              <p:par>
                                <p:cTn id="73" presetID="1" presetClass="exit" presetSubtype="0" fill="hold" nodeType="withEffect">
                                  <p:stCondLst>
                                    <p:cond delay="0"/>
                                  </p:stCondLst>
                                  <p:childTnLst>
                                    <p:set>
                                      <p:cBhvr>
                                        <p:cTn id="74" dur="1" fill="hold">
                                          <p:stCondLst>
                                            <p:cond delay="0"/>
                                          </p:stCondLst>
                                        </p:cTn>
                                        <p:tgtEl>
                                          <p:spTgt spid="106"/>
                                        </p:tgtEl>
                                        <p:attrNameLst>
                                          <p:attrName>style.visibility</p:attrName>
                                        </p:attrNameLst>
                                      </p:cBhvr>
                                      <p:to>
                                        <p:strVal val="hidden"/>
                                      </p:to>
                                    </p:set>
                                  </p:childTnLst>
                                </p:cTn>
                              </p:par>
                              <p:par>
                                <p:cTn id="75" presetID="1" presetClass="exit" presetSubtype="0" fill="hold" nodeType="withEffect">
                                  <p:stCondLst>
                                    <p:cond delay="0"/>
                                  </p:stCondLst>
                                  <p:childTnLst>
                                    <p:set>
                                      <p:cBhvr>
                                        <p:cTn id="76" dur="1" fill="hold">
                                          <p:stCondLst>
                                            <p:cond delay="0"/>
                                          </p:stCondLst>
                                        </p:cTn>
                                        <p:tgtEl>
                                          <p:spTgt spid="58"/>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76"/>
                                        </p:tgtEl>
                                        <p:attrNameLst>
                                          <p:attrName>style.visibility</p:attrName>
                                        </p:attrNameLst>
                                      </p:cBhvr>
                                      <p:to>
                                        <p:strVal val="visible"/>
                                      </p:to>
                                    </p:set>
                                  </p:childTnLst>
                                </p:cTn>
                              </p:par>
                              <p:par>
                                <p:cTn id="81" presetID="1" presetClass="exit" presetSubtype="0" fill="hold" nodeType="withEffect">
                                  <p:stCondLst>
                                    <p:cond delay="0"/>
                                  </p:stCondLst>
                                  <p:childTnLst>
                                    <p:set>
                                      <p:cBhvr>
                                        <p:cTn id="82" dur="1" fill="hold">
                                          <p:stCondLst>
                                            <p:cond delay="0"/>
                                          </p:stCondLst>
                                        </p:cTn>
                                        <p:tgtEl>
                                          <p:spTgt spid="143"/>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81"/>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108"/>
                                        </p:tgtEl>
                                        <p:attrNameLst>
                                          <p:attrName>style.visibility</p:attrName>
                                        </p:attrNameLst>
                                      </p:cBhvr>
                                      <p:to>
                                        <p:strVal val="visible"/>
                                      </p:to>
                                    </p:set>
                                  </p:childTnLst>
                                </p:cTn>
                              </p:par>
                              <p:par>
                                <p:cTn id="89" presetID="1" presetClass="exit" presetSubtype="0" fill="hold" nodeType="withEffect">
                                  <p:stCondLst>
                                    <p:cond delay="0"/>
                                  </p:stCondLst>
                                  <p:childTnLst>
                                    <p:set>
                                      <p:cBhvr>
                                        <p:cTn id="90" dur="1" fill="hold">
                                          <p:stCondLst>
                                            <p:cond delay="0"/>
                                          </p:stCondLst>
                                        </p:cTn>
                                        <p:tgtEl>
                                          <p:spTgt spid="107"/>
                                        </p:tgtEl>
                                        <p:attrNameLst>
                                          <p:attrName>style.visibility</p:attrName>
                                        </p:attrNameLst>
                                      </p:cBhvr>
                                      <p:to>
                                        <p:strVal val="hidden"/>
                                      </p:to>
                                    </p:set>
                                  </p:childTnLst>
                                </p:cTn>
                              </p:par>
                              <p:par>
                                <p:cTn id="91" presetID="1" presetClass="exit" presetSubtype="0" fill="hold" nodeType="withEffect">
                                  <p:stCondLst>
                                    <p:cond delay="0"/>
                                  </p:stCondLst>
                                  <p:childTnLst>
                                    <p:set>
                                      <p:cBhvr>
                                        <p:cTn id="92" dur="1" fill="hold">
                                          <p:stCondLst>
                                            <p:cond delay="0"/>
                                          </p:stCondLst>
                                        </p:cTn>
                                        <p:tgtEl>
                                          <p:spTgt spid="76"/>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nodeType="clickEffect">
                                  <p:stCondLst>
                                    <p:cond delay="0"/>
                                  </p:stCondLst>
                                  <p:childTnLst>
                                    <p:set>
                                      <p:cBhvr>
                                        <p:cTn id="96" dur="1" fill="hold">
                                          <p:stCondLst>
                                            <p:cond delay="0"/>
                                          </p:stCondLst>
                                        </p:cTn>
                                        <p:tgtEl>
                                          <p:spTgt spid="85"/>
                                        </p:tgtEl>
                                        <p:attrNameLst>
                                          <p:attrName>style.visibility</p:attrName>
                                        </p:attrNameLst>
                                      </p:cBhvr>
                                      <p:to>
                                        <p:strVal val="visible"/>
                                      </p:to>
                                    </p:set>
                                  </p:childTnLst>
                                </p:cTn>
                              </p:par>
                              <p:par>
                                <p:cTn id="97" presetID="1" presetClass="exit" presetSubtype="0" fill="hold" nodeType="withEffect">
                                  <p:stCondLst>
                                    <p:cond delay="0"/>
                                  </p:stCondLst>
                                  <p:childTnLst>
                                    <p:set>
                                      <p:cBhvr>
                                        <p:cTn id="98" dur="1" fill="hold">
                                          <p:stCondLst>
                                            <p:cond delay="0"/>
                                          </p:stCondLst>
                                        </p:cTn>
                                        <p:tgtEl>
                                          <p:spTgt spid="81"/>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nodeType="clickEffect">
                                  <p:stCondLst>
                                    <p:cond delay="0"/>
                                  </p:stCondLst>
                                  <p:childTnLst>
                                    <p:set>
                                      <p:cBhvr>
                                        <p:cTn id="102" dur="1" fill="hold">
                                          <p:stCondLst>
                                            <p:cond delay="0"/>
                                          </p:stCondLst>
                                        </p:cTn>
                                        <p:tgtEl>
                                          <p:spTgt spid="89"/>
                                        </p:tgtEl>
                                        <p:attrNameLst>
                                          <p:attrName>style.visibility</p:attrName>
                                        </p:attrNameLst>
                                      </p:cBhvr>
                                      <p:to>
                                        <p:strVal val="visible"/>
                                      </p:to>
                                    </p:set>
                                  </p:childTnLst>
                                </p:cTn>
                              </p:par>
                              <p:par>
                                <p:cTn id="103" presetID="1" presetClass="exit" presetSubtype="0" fill="hold" nodeType="withEffect">
                                  <p:stCondLst>
                                    <p:cond delay="0"/>
                                  </p:stCondLst>
                                  <p:childTnLst>
                                    <p:set>
                                      <p:cBhvr>
                                        <p:cTn id="104" dur="1" fill="hold">
                                          <p:stCondLst>
                                            <p:cond delay="0"/>
                                          </p:stCondLst>
                                        </p:cTn>
                                        <p:tgtEl>
                                          <p:spTgt spid="108"/>
                                        </p:tgtEl>
                                        <p:attrNameLst>
                                          <p:attrName>style.visibility</p:attrName>
                                        </p:attrNameLst>
                                      </p:cBhvr>
                                      <p:to>
                                        <p:strVal val="hidden"/>
                                      </p:to>
                                    </p:set>
                                  </p:childTnLst>
                                </p:cTn>
                              </p:par>
                              <p:par>
                                <p:cTn id="105" presetID="1" presetClass="entr" presetSubtype="0" fill="hold" nodeType="withEffect">
                                  <p:stCondLst>
                                    <p:cond delay="0"/>
                                  </p:stCondLst>
                                  <p:childTnLst>
                                    <p:set>
                                      <p:cBhvr>
                                        <p:cTn id="106" dur="1" fill="hold">
                                          <p:stCondLst>
                                            <p:cond delay="0"/>
                                          </p:stCondLst>
                                        </p:cTn>
                                        <p:tgtEl>
                                          <p:spTgt spid="110"/>
                                        </p:tgtEl>
                                        <p:attrNameLst>
                                          <p:attrName>style.visibility</p:attrName>
                                        </p:attrNameLst>
                                      </p:cBhvr>
                                      <p:to>
                                        <p:strVal val="visible"/>
                                      </p:to>
                                    </p:set>
                                  </p:childTnLst>
                                </p:cTn>
                              </p:par>
                              <p:par>
                                <p:cTn id="107" presetID="1" presetClass="exit" presetSubtype="0" fill="hold" nodeType="withEffect">
                                  <p:stCondLst>
                                    <p:cond delay="0"/>
                                  </p:stCondLst>
                                  <p:childTnLst>
                                    <p:set>
                                      <p:cBhvr>
                                        <p:cTn id="108" dur="1" fill="hold">
                                          <p:stCondLst>
                                            <p:cond delay="0"/>
                                          </p:stCondLst>
                                        </p:cTn>
                                        <p:tgtEl>
                                          <p:spTgt spid="85"/>
                                        </p:tgtEl>
                                        <p:attrNameLst>
                                          <p:attrName>style.visibility</p:attrName>
                                        </p:attrNameLst>
                                      </p:cBhvr>
                                      <p:to>
                                        <p:strVal val="hidden"/>
                                      </p:to>
                                    </p:se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nodeType="clickEffect">
                                  <p:stCondLst>
                                    <p:cond delay="0"/>
                                  </p:stCondLst>
                                  <p:childTnLst>
                                    <p:set>
                                      <p:cBhvr>
                                        <p:cTn id="112" dur="1" fill="hold">
                                          <p:stCondLst>
                                            <p:cond delay="0"/>
                                          </p:stCondLst>
                                        </p:cTn>
                                        <p:tgtEl>
                                          <p:spTgt spid="93"/>
                                        </p:tgtEl>
                                        <p:attrNameLst>
                                          <p:attrName>style.visibility</p:attrName>
                                        </p:attrNameLst>
                                      </p:cBhvr>
                                      <p:to>
                                        <p:strVal val="visible"/>
                                      </p:to>
                                    </p:set>
                                  </p:childTnLst>
                                </p:cTn>
                              </p:par>
                              <p:par>
                                <p:cTn id="113" presetID="1" presetClass="exit" presetSubtype="0" fill="hold" nodeType="withEffect">
                                  <p:stCondLst>
                                    <p:cond delay="0"/>
                                  </p:stCondLst>
                                  <p:childTnLst>
                                    <p:set>
                                      <p:cBhvr>
                                        <p:cTn id="114" dur="1" fill="hold">
                                          <p:stCondLst>
                                            <p:cond delay="0"/>
                                          </p:stCondLst>
                                        </p:cTn>
                                        <p:tgtEl>
                                          <p:spTgt spid="89"/>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139"/>
                                        </p:tgtEl>
                                        <p:attrNameLst>
                                          <p:attrName>style.visibility</p:attrName>
                                        </p:attrNameLst>
                                      </p:cBhvr>
                                      <p:to>
                                        <p:strVal val="visible"/>
                                      </p:to>
                                    </p:set>
                                  </p:childTnLst>
                                </p:cTn>
                              </p:par>
                              <p:par>
                                <p:cTn id="119" presetID="1" presetClass="exit" presetSubtype="0" fill="hold" nodeType="withEffect">
                                  <p:stCondLst>
                                    <p:cond delay="0"/>
                                  </p:stCondLst>
                                  <p:childTnLst>
                                    <p:set>
                                      <p:cBhvr>
                                        <p:cTn id="120" dur="1" fill="hold">
                                          <p:stCondLst>
                                            <p:cond delay="0"/>
                                          </p:stCondLst>
                                        </p:cTn>
                                        <p:tgtEl>
                                          <p:spTgt spid="93"/>
                                        </p:tgtEl>
                                        <p:attrNameLst>
                                          <p:attrName>style.visibility</p:attrName>
                                        </p:attrNameLst>
                                      </p:cBhvr>
                                      <p:to>
                                        <p:strVal val="hidden"/>
                                      </p:to>
                                    </p:set>
                                  </p:childTnLst>
                                </p:cTn>
                              </p:par>
                              <p:par>
                                <p:cTn id="121" presetID="1" presetClass="entr" presetSubtype="0" fill="hold" nodeType="withEffect">
                                  <p:stCondLst>
                                    <p:cond delay="0"/>
                                  </p:stCondLst>
                                  <p:childTnLst>
                                    <p:set>
                                      <p:cBhvr>
                                        <p:cTn id="122" dur="1" fill="hold">
                                          <p:stCondLst>
                                            <p:cond delay="0"/>
                                          </p:stCondLst>
                                        </p:cTn>
                                        <p:tgtEl>
                                          <p:spTgt spid="151"/>
                                        </p:tgtEl>
                                        <p:attrNameLst>
                                          <p:attrName>style.visibility</p:attrName>
                                        </p:attrNameLst>
                                      </p:cBhvr>
                                      <p:to>
                                        <p:strVal val="visible"/>
                                      </p:to>
                                    </p:set>
                                  </p:childTnLst>
                                </p:cTn>
                              </p:par>
                              <p:par>
                                <p:cTn id="123" presetID="1" presetClass="exit" presetSubtype="0" fill="hold" nodeType="withEffect">
                                  <p:stCondLst>
                                    <p:cond delay="0"/>
                                  </p:stCondLst>
                                  <p:childTnLst>
                                    <p:set>
                                      <p:cBhvr>
                                        <p:cTn id="124" dur="1" fill="hold">
                                          <p:stCondLst>
                                            <p:cond delay="0"/>
                                          </p:stCondLst>
                                        </p:cTn>
                                        <p:tgtEl>
                                          <p:spTgt spid="110"/>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147"/>
                                        </p:tgtEl>
                                        <p:attrNameLst>
                                          <p:attrName>style.visibility</p:attrName>
                                        </p:attrNameLst>
                                      </p:cBhvr>
                                      <p:to>
                                        <p:strVal val="visible"/>
                                      </p:to>
                                    </p:set>
                                  </p:childTnLst>
                                </p:cTn>
                              </p:par>
                              <p:par>
                                <p:cTn id="129" presetID="1" presetClass="exit" presetSubtype="0" fill="hold" nodeType="withEffect">
                                  <p:stCondLst>
                                    <p:cond delay="0"/>
                                  </p:stCondLst>
                                  <p:childTnLst>
                                    <p:set>
                                      <p:cBhvr>
                                        <p:cTn id="130" dur="1" fill="hold">
                                          <p:stCondLst>
                                            <p:cond delay="0"/>
                                          </p:stCondLst>
                                        </p:cTn>
                                        <p:tgtEl>
                                          <p:spTgt spid="139"/>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nodeType="clickEffect">
                                  <p:stCondLst>
                                    <p:cond delay="0"/>
                                  </p:stCondLst>
                                  <p:childTnLst>
                                    <p:set>
                                      <p:cBhvr>
                                        <p:cTn id="134" dur="1" fill="hold">
                                          <p:stCondLst>
                                            <p:cond delay="0"/>
                                          </p:stCondLst>
                                        </p:cTn>
                                        <p:tgtEl>
                                          <p:spTgt spid="135"/>
                                        </p:tgtEl>
                                        <p:attrNameLst>
                                          <p:attrName>style.visibility</p:attrName>
                                        </p:attrNameLst>
                                      </p:cBhvr>
                                      <p:to>
                                        <p:strVal val="visible"/>
                                      </p:to>
                                    </p:set>
                                  </p:childTnLst>
                                </p:cTn>
                              </p:par>
                              <p:par>
                                <p:cTn id="135" presetID="1" presetClass="exit" presetSubtype="0" fill="hold" nodeType="withEffect">
                                  <p:stCondLst>
                                    <p:cond delay="0"/>
                                  </p:stCondLst>
                                  <p:childTnLst>
                                    <p:set>
                                      <p:cBhvr>
                                        <p:cTn id="136" dur="1" fill="hold">
                                          <p:stCondLst>
                                            <p:cond delay="0"/>
                                          </p:stCondLst>
                                        </p:cTn>
                                        <p:tgtEl>
                                          <p:spTgt spid="151"/>
                                        </p:tgtEl>
                                        <p:attrNameLst>
                                          <p:attrName>style.visibility</p:attrName>
                                        </p:attrNameLst>
                                      </p:cBhvr>
                                      <p:to>
                                        <p:strVal val="hidden"/>
                                      </p:to>
                                    </p:set>
                                  </p:childTnLst>
                                </p:cTn>
                              </p:par>
                              <p:par>
                                <p:cTn id="137" presetID="1" presetClass="entr" presetSubtype="0" fill="hold" nodeType="withEffect">
                                  <p:stCondLst>
                                    <p:cond delay="0"/>
                                  </p:stCondLst>
                                  <p:childTnLst>
                                    <p:set>
                                      <p:cBhvr>
                                        <p:cTn id="138" dur="1" fill="hold">
                                          <p:stCondLst>
                                            <p:cond delay="0"/>
                                          </p:stCondLst>
                                        </p:cTn>
                                        <p:tgtEl>
                                          <p:spTgt spid="113"/>
                                        </p:tgtEl>
                                        <p:attrNameLst>
                                          <p:attrName>style.visibility</p:attrName>
                                        </p:attrNameLst>
                                      </p:cBhvr>
                                      <p:to>
                                        <p:strVal val="visible"/>
                                      </p:to>
                                    </p:set>
                                  </p:childTnLst>
                                </p:cTn>
                              </p:par>
                              <p:par>
                                <p:cTn id="139" presetID="1" presetClass="exit" presetSubtype="0" fill="hold" nodeType="withEffect">
                                  <p:stCondLst>
                                    <p:cond delay="0"/>
                                  </p:stCondLst>
                                  <p:childTnLst>
                                    <p:set>
                                      <p:cBhvr>
                                        <p:cTn id="140" dur="1" fill="hold">
                                          <p:stCondLst>
                                            <p:cond delay="0"/>
                                          </p:stCondLst>
                                        </p:cTn>
                                        <p:tgtEl>
                                          <p:spTgt spid="147"/>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97"/>
                                        </p:tgtEl>
                                        <p:attrNameLst>
                                          <p:attrName>style.visibility</p:attrName>
                                        </p:attrNameLst>
                                      </p:cBhvr>
                                      <p:to>
                                        <p:strVal val="visible"/>
                                      </p:to>
                                    </p:set>
                                    <p:anim calcmode="lin" valueType="num">
                                      <p:cBhvr additive="base">
                                        <p:cTn id="145" dur="500" fill="hold"/>
                                        <p:tgtEl>
                                          <p:spTgt spid="97"/>
                                        </p:tgtEl>
                                        <p:attrNameLst>
                                          <p:attrName>ppt_x</p:attrName>
                                        </p:attrNameLst>
                                      </p:cBhvr>
                                      <p:tavLst>
                                        <p:tav tm="0">
                                          <p:val>
                                            <p:strVal val="#ppt_x"/>
                                          </p:val>
                                        </p:tav>
                                        <p:tav tm="100000">
                                          <p:val>
                                            <p:strVal val="#ppt_x"/>
                                          </p:val>
                                        </p:tav>
                                      </p:tavLst>
                                    </p:anim>
                                    <p:anim calcmode="lin" valueType="num">
                                      <p:cBhvr additive="base">
                                        <p:cTn id="146"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p:bldP spid="243" grpId="0" animBg="1"/>
      <p:bldP spid="243" grpId="1" animBg="1"/>
      <p:bldP spid="244" grpId="0" animBg="1"/>
      <p:bldP spid="244" grpId="1"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52" name="Rectangle 151"/>
          <p:cNvSpPr/>
          <p:nvPr/>
        </p:nvSpPr>
        <p:spPr>
          <a:xfrm>
            <a:off x="162028" y="1219200"/>
            <a:ext cx="5705372" cy="1754326"/>
          </a:xfrm>
          <a:prstGeom prst="rect">
            <a:avLst/>
          </a:prstGeom>
        </p:spPr>
        <p:txBody>
          <a:bodyPr wrap="square">
            <a:spAutoFit/>
          </a:bodyPr>
          <a:lstStyle/>
          <a:p>
            <a:pPr>
              <a:lnSpc>
                <a:spcPct val="90000"/>
              </a:lnSpc>
              <a:defRPr/>
            </a:pPr>
            <a:r>
              <a:rPr lang="en-CA" altLang="en-US" sz="2400" dirty="0"/>
              <a:t>But this is a complicated PDA.</a:t>
            </a:r>
          </a:p>
          <a:p>
            <a:pPr>
              <a:lnSpc>
                <a:spcPct val="90000"/>
              </a:lnSpc>
              <a:defRPr/>
            </a:pPr>
            <a:endParaRPr lang="en-CA" altLang="en-US" sz="2400" kern="0" dirty="0">
              <a:sym typeface="Symbol"/>
            </a:endParaRPr>
          </a:p>
          <a:p>
            <a:pPr>
              <a:lnSpc>
                <a:spcPct val="90000"/>
              </a:lnSpc>
              <a:defRPr/>
            </a:pPr>
            <a:r>
              <a:rPr lang="en-CA" altLang="en-US" sz="2400" kern="0" dirty="0">
                <a:sym typeface="Symbol"/>
              </a:rPr>
              <a:t>Sometimes it is easier to design a PDA,</a:t>
            </a:r>
            <a:br>
              <a:rPr lang="en-CA" altLang="en-US" sz="2400" kern="0" dirty="0">
                <a:sym typeface="Symbol"/>
              </a:rPr>
            </a:br>
            <a:r>
              <a:rPr lang="en-CA" altLang="en-US" sz="2400" kern="0" dirty="0">
                <a:sym typeface="Symbol"/>
              </a:rPr>
              <a:t>than to design a grammar.</a:t>
            </a:r>
          </a:p>
          <a:p>
            <a:pPr>
              <a:lnSpc>
                <a:spcPct val="90000"/>
              </a:lnSpc>
              <a:defRPr/>
            </a:pPr>
            <a:r>
              <a:rPr lang="en-CA" altLang="en-US" sz="2400" kern="0" dirty="0">
                <a:sym typeface="Symbol"/>
              </a:rPr>
              <a:t>Lets try.</a:t>
            </a:r>
          </a:p>
        </p:txBody>
      </p:sp>
      <p:graphicFrame>
        <p:nvGraphicFramePr>
          <p:cNvPr id="7" name="Table 6"/>
          <p:cNvGraphicFramePr>
            <a:graphicFrameLocks noGrp="1"/>
          </p:cNvGraphicFramePr>
          <p:nvPr/>
        </p:nvGraphicFramePr>
        <p:xfrm>
          <a:off x="5105400" y="990600"/>
          <a:ext cx="3810000" cy="438912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066801">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top of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aSb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bSa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a:latin typeface="Times New Roman" panose="02020603050405020304" pitchFamily="18" charset="0"/>
                          <a:cs typeface="Times New Roman" panose="02020603050405020304" pitchFamily="18" charset="0"/>
                        </a:rPr>
                        <a:t>SS</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altLang="en-US" sz="2000" kern="0" dirty="0">
                          <a:sym typeface="Symbol"/>
                        </a:rPr>
                        <a:t></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a &amp; pop a</a:t>
                      </a:r>
                    </a:p>
                  </a:txBody>
                  <a:tcPr/>
                </a:tc>
                <a:extLst>
                  <a:ext uri="{0D108BD9-81ED-4DB2-BD59-A6C34878D82A}">
                    <a16:rowId xmlns:a16="http://schemas.microsoft.com/office/drawing/2014/main" val="10006"/>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 b</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b &amp; pop b</a:t>
                      </a:r>
                    </a:p>
                  </a:txBody>
                  <a:tcPr/>
                </a:tc>
                <a:extLst>
                  <a:ext uri="{0D108BD9-81ED-4DB2-BD59-A6C34878D82A}">
                    <a16:rowId xmlns:a16="http://schemas.microsoft.com/office/drawing/2014/main" val="10007"/>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Exit Accept</a:t>
                      </a:r>
                    </a:p>
                  </a:txBody>
                  <a:tcPr/>
                </a:tc>
                <a:extLst>
                  <a:ext uri="{0D108BD9-81ED-4DB2-BD59-A6C34878D82A}">
                    <a16:rowId xmlns:a16="http://schemas.microsoft.com/office/drawing/2014/main" val="10008"/>
                  </a:ext>
                </a:extLst>
              </a:tr>
            </a:tbl>
          </a:graphicData>
        </a:graphic>
      </p:graphicFrame>
      <p:sp>
        <p:nvSpPr>
          <p:cNvPr id="8" name="Rectangle 7"/>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Tree>
    <p:extLst>
      <p:ext uri="{BB962C8B-B14F-4D97-AF65-F5344CB8AC3E}">
        <p14:creationId xmlns:p14="http://schemas.microsoft.com/office/powerpoint/2010/main" val="3705362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2">
                                            <p:txEl>
                                              <p:pRg st="0" end="0"/>
                                            </p:txEl>
                                          </p:spTgt>
                                        </p:tgtEl>
                                        <p:attrNameLst>
                                          <p:attrName>style.visibility</p:attrName>
                                        </p:attrNameLst>
                                      </p:cBhvr>
                                      <p:to>
                                        <p:strVal val="visible"/>
                                      </p:to>
                                    </p:set>
                                    <p:anim calcmode="lin" valueType="num">
                                      <p:cBhvr additive="base">
                                        <p:cTn id="7" dur="500" fill="hold"/>
                                        <p:tgtEl>
                                          <p:spTgt spid="1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52">
                                            <p:txEl>
                                              <p:pRg st="2" end="2"/>
                                            </p:txEl>
                                          </p:spTgt>
                                        </p:tgtEl>
                                        <p:attrNameLst>
                                          <p:attrName>style.visibility</p:attrName>
                                        </p:attrNameLst>
                                      </p:cBhvr>
                                      <p:to>
                                        <p:strVal val="visible"/>
                                      </p:to>
                                    </p:set>
                                    <p:anim calcmode="lin" valueType="num">
                                      <p:cBhvr additive="base">
                                        <p:cTn id="13" dur="500" fill="hold"/>
                                        <p:tgtEl>
                                          <p:spTgt spid="15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2">
                                            <p:txEl>
                                              <p:pRg st="3" end="3"/>
                                            </p:txEl>
                                          </p:spTgt>
                                        </p:tgtEl>
                                        <p:attrNameLst>
                                          <p:attrName>style.visibility</p:attrName>
                                        </p:attrNameLst>
                                      </p:cBhvr>
                                      <p:to>
                                        <p:strVal val="visible"/>
                                      </p:to>
                                    </p:set>
                                    <p:anim calcmode="lin" valueType="num">
                                      <p:cBhvr additive="base">
                                        <p:cTn id="19" dur="500" fill="hold"/>
                                        <p:tgtEl>
                                          <p:spTgt spid="152">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5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52" name="Rectangle 151"/>
          <p:cNvSpPr/>
          <p:nvPr/>
        </p:nvSpPr>
        <p:spPr>
          <a:xfrm>
            <a:off x="162028" y="1219200"/>
            <a:ext cx="5705372" cy="2419124"/>
          </a:xfrm>
          <a:prstGeom prst="rect">
            <a:avLst/>
          </a:prstGeom>
        </p:spPr>
        <p:txBody>
          <a:bodyPr wrap="square">
            <a:spAutoFit/>
          </a:bodyPr>
          <a:lstStyle/>
          <a:p>
            <a:pPr>
              <a:lnSpc>
                <a:spcPct val="90000"/>
              </a:lnSpc>
              <a:defRPr/>
            </a:pPr>
            <a:r>
              <a:rPr lang="en-CA" altLang="en-US" sz="2400" kern="0" dirty="0">
                <a:sym typeface="Symbol"/>
              </a:rPr>
              <a:t>The stack can be used to count. </a:t>
            </a:r>
          </a:p>
          <a:p>
            <a:pPr>
              <a:lnSpc>
                <a:spcPct val="90000"/>
              </a:lnSpc>
              <a:defRPr/>
            </a:pPr>
            <a:endParaRPr lang="en-CA" altLang="en-US" sz="2400" kern="0" dirty="0">
              <a:sym typeface="Symbol"/>
            </a:endParaRPr>
          </a:p>
          <a:p>
            <a:pPr>
              <a:lnSpc>
                <a:spcPct val="90000"/>
              </a:lnSpc>
              <a:defRPr/>
            </a:pPr>
            <a:r>
              <a:rPr lang="en-CA" altLang="en-US" sz="2400" dirty="0"/>
              <a:t>Loop Invariant:</a:t>
            </a:r>
            <a:br>
              <a:rPr lang="en-CA" altLang="en-US" sz="2400" kern="0" dirty="0">
                <a:sym typeface="Symbol"/>
              </a:rPr>
            </a:br>
            <a:r>
              <a:rPr lang="en-CA" altLang="en-US" sz="2400" kern="0" dirty="0">
                <a:sym typeface="Symbol"/>
              </a:rPr>
              <a:t>   Stack will contain either      </a:t>
            </a:r>
            <a:br>
              <a:rPr lang="en-CA" altLang="en-US" sz="2400" kern="0" dirty="0">
                <a:sym typeface="Symbol"/>
              </a:rPr>
            </a:br>
            <a:r>
              <a:rPr lang="en-CA" altLang="en-US" sz="2400" kern="0" dirty="0">
                <a:sym typeface="Symbol"/>
              </a:rPr>
              <a:t>      #a’s - #b’s    a’s     or   </a:t>
            </a:r>
            <a:br>
              <a:rPr lang="en-CA" altLang="en-US" sz="2400" kern="0" dirty="0">
                <a:sym typeface="Symbol"/>
              </a:rPr>
            </a:br>
            <a:r>
              <a:rPr lang="en-CA" altLang="en-US" sz="2400" kern="0" dirty="0">
                <a:sym typeface="Symbol"/>
              </a:rPr>
              <a:t>      #b’s - #a’s    b’s</a:t>
            </a:r>
          </a:p>
          <a:p>
            <a:pPr>
              <a:lnSpc>
                <a:spcPct val="90000"/>
              </a:lnSpc>
              <a:defRPr/>
            </a:pPr>
            <a:endParaRPr lang="en-CA" altLang="en-US" sz="2400" kern="0" dirty="0">
              <a:sym typeface="Symbol"/>
            </a:endParaRPr>
          </a:p>
        </p:txBody>
      </p:sp>
      <p:graphicFrame>
        <p:nvGraphicFramePr>
          <p:cNvPr id="8" name="Table 7"/>
          <p:cNvGraphicFramePr>
            <a:graphicFrameLocks noGrp="1"/>
          </p:cNvGraphicFramePr>
          <p:nvPr/>
        </p:nvGraphicFramePr>
        <p:xfrm>
          <a:off x="5105400" y="990600"/>
          <a:ext cx="3048000" cy="329184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371601">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r>
                        <a:rPr lang="en-CA" sz="2000" baseline="0" dirty="0">
                          <a:latin typeface="Times New Roman" panose="02020603050405020304" pitchFamily="18" charset="0"/>
                          <a:cs typeface="Times New Roman" panose="02020603050405020304" pitchFamily="18" charset="0"/>
                        </a:rPr>
                        <a:t>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b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b</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Accept</a:t>
                      </a:r>
                    </a:p>
                  </a:txBody>
                  <a:tcPr/>
                </a:tc>
                <a:extLst>
                  <a:ext uri="{0D108BD9-81ED-4DB2-BD59-A6C34878D82A}">
                    <a16:rowId xmlns:a16="http://schemas.microsoft.com/office/drawing/2014/main" val="10006"/>
                  </a:ext>
                </a:extLst>
              </a:tr>
            </a:tbl>
          </a:graphicData>
        </a:graphic>
      </p:graphicFrame>
      <p:grpSp>
        <p:nvGrpSpPr>
          <p:cNvPr id="2" name="Group 1"/>
          <p:cNvGrpSpPr/>
          <p:nvPr/>
        </p:nvGrpSpPr>
        <p:grpSpPr>
          <a:xfrm>
            <a:off x="2590800" y="4857750"/>
            <a:ext cx="567842" cy="1466848"/>
            <a:chOff x="2590800" y="4857750"/>
            <a:chExt cx="567842" cy="1466848"/>
          </a:xfrm>
        </p:grpSpPr>
        <p:sp>
          <p:nvSpPr>
            <p:cNvPr id="9" name="Rectangle 8"/>
            <p:cNvSpPr/>
            <p:nvPr/>
          </p:nvSpPr>
          <p:spPr bwMode="auto">
            <a:xfrm>
              <a:off x="2673326"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0" name="Straight Connector 10"/>
            <p:cNvCxnSpPr>
              <a:cxnSpLocks noChangeShapeType="1"/>
            </p:cNvCxnSpPr>
            <p:nvPr/>
          </p:nvCxnSpPr>
          <p:spPr bwMode="auto">
            <a:xfrm flipV="1">
              <a:off x="2590800" y="60197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 name="Group 2"/>
          <p:cNvGrpSpPr/>
          <p:nvPr/>
        </p:nvGrpSpPr>
        <p:grpSpPr>
          <a:xfrm>
            <a:off x="3318358" y="4857750"/>
            <a:ext cx="567842" cy="1085732"/>
            <a:chOff x="3318358" y="4857750"/>
            <a:chExt cx="567842" cy="1085732"/>
          </a:xfrm>
        </p:grpSpPr>
        <p:sp>
          <p:nvSpPr>
            <p:cNvPr id="10" name="Rectangle 9"/>
            <p:cNvSpPr/>
            <p:nvPr/>
          </p:nvSpPr>
          <p:spPr bwMode="auto">
            <a:xfrm>
              <a:off x="3389933"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1" name="Straight Connector 42"/>
            <p:cNvCxnSpPr>
              <a:cxnSpLocks noChangeShapeType="1"/>
            </p:cNvCxnSpPr>
            <p:nvPr/>
          </p:nvCxnSpPr>
          <p:spPr bwMode="auto">
            <a:xfrm flipV="1">
              <a:off x="3318358" y="56385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4" name="Group 3"/>
          <p:cNvGrpSpPr/>
          <p:nvPr/>
        </p:nvGrpSpPr>
        <p:grpSpPr>
          <a:xfrm>
            <a:off x="4004158" y="4857690"/>
            <a:ext cx="909677" cy="1085792"/>
            <a:chOff x="4004158" y="4857690"/>
            <a:chExt cx="909677" cy="1085792"/>
          </a:xfrm>
        </p:grpSpPr>
        <p:sp>
          <p:nvSpPr>
            <p:cNvPr id="11" name="Rectangle 10"/>
            <p:cNvSpPr/>
            <p:nvPr/>
          </p:nvSpPr>
          <p:spPr bwMode="auto">
            <a:xfrm>
              <a:off x="4121839" y="4857690"/>
              <a:ext cx="791996" cy="400110"/>
            </a:xfrm>
            <a:prstGeom prst="rect">
              <a:avLst/>
            </a:prstGeom>
          </p:spPr>
          <p:txBody>
            <a:bodyPr wrap="square">
              <a:spAutoFit/>
            </a:bodyPr>
            <a:lstStyle/>
            <a:p>
              <a:pPr>
                <a:defRPr/>
              </a:pPr>
              <a:r>
                <a:rPr lang="en-CA" sz="2000" kern="0" dirty="0"/>
                <a:t>b</a:t>
              </a:r>
              <a:endParaRPr lang="en-CA" sz="2000" dirty="0"/>
            </a:p>
          </p:txBody>
        </p:sp>
        <p:cxnSp>
          <p:nvCxnSpPr>
            <p:cNvPr id="22" name="Straight Connector 43"/>
            <p:cNvCxnSpPr>
              <a:cxnSpLocks noChangeShapeType="1"/>
            </p:cNvCxnSpPr>
            <p:nvPr/>
          </p:nvCxnSpPr>
          <p:spPr bwMode="auto">
            <a:xfrm flipH="1" flipV="1">
              <a:off x="4004158" y="56385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5" name="Group 4"/>
          <p:cNvGrpSpPr/>
          <p:nvPr/>
        </p:nvGrpSpPr>
        <p:grpSpPr>
          <a:xfrm>
            <a:off x="4842358" y="4857750"/>
            <a:ext cx="567842" cy="1098615"/>
            <a:chOff x="4842358" y="4857750"/>
            <a:chExt cx="567842" cy="1098615"/>
          </a:xfrm>
        </p:grpSpPr>
        <p:sp>
          <p:nvSpPr>
            <p:cNvPr id="12" name="Rectangle 11"/>
            <p:cNvSpPr/>
            <p:nvPr/>
          </p:nvSpPr>
          <p:spPr bwMode="auto">
            <a:xfrm>
              <a:off x="4904408"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3" name="Straight Connector 47"/>
            <p:cNvCxnSpPr>
              <a:cxnSpLocks noChangeShapeType="1"/>
            </p:cNvCxnSpPr>
            <p:nvPr/>
          </p:nvCxnSpPr>
          <p:spPr bwMode="auto">
            <a:xfrm flipV="1">
              <a:off x="4842358" y="56514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0" name="Group 29"/>
          <p:cNvGrpSpPr/>
          <p:nvPr/>
        </p:nvGrpSpPr>
        <p:grpSpPr>
          <a:xfrm>
            <a:off x="5528158" y="4857750"/>
            <a:ext cx="567842" cy="760232"/>
            <a:chOff x="5528158" y="4857750"/>
            <a:chExt cx="567842" cy="760232"/>
          </a:xfrm>
        </p:grpSpPr>
        <p:sp>
          <p:nvSpPr>
            <p:cNvPr id="13" name="Rectangle 12"/>
            <p:cNvSpPr/>
            <p:nvPr/>
          </p:nvSpPr>
          <p:spPr bwMode="auto">
            <a:xfrm>
              <a:off x="5688633"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4" name="Straight Connector 58"/>
            <p:cNvCxnSpPr>
              <a:cxnSpLocks noChangeShapeType="1"/>
            </p:cNvCxnSpPr>
            <p:nvPr/>
          </p:nvCxnSpPr>
          <p:spPr bwMode="auto">
            <a:xfrm flipV="1">
              <a:off x="5528158" y="53130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1" name="Group 30"/>
          <p:cNvGrpSpPr/>
          <p:nvPr/>
        </p:nvGrpSpPr>
        <p:grpSpPr>
          <a:xfrm>
            <a:off x="6387548" y="4857750"/>
            <a:ext cx="567842" cy="771202"/>
            <a:chOff x="6387548" y="4857750"/>
            <a:chExt cx="567842" cy="771202"/>
          </a:xfrm>
        </p:grpSpPr>
        <p:sp>
          <p:nvSpPr>
            <p:cNvPr id="15" name="Rectangle 14"/>
            <p:cNvSpPr/>
            <p:nvPr/>
          </p:nvSpPr>
          <p:spPr bwMode="auto">
            <a:xfrm>
              <a:off x="6441591" y="4857750"/>
              <a:ext cx="312738" cy="400050"/>
            </a:xfrm>
            <a:prstGeom prst="rect">
              <a:avLst/>
            </a:prstGeom>
          </p:spPr>
          <p:txBody>
            <a:bodyPr wrap="none">
              <a:spAutoFit/>
            </a:bodyPr>
            <a:lstStyle/>
            <a:p>
              <a:pPr>
                <a:defRPr/>
              </a:pPr>
              <a:r>
                <a:rPr lang="en-CA" sz="2000" kern="0" dirty="0"/>
                <a:t>b</a:t>
              </a:r>
              <a:endParaRPr lang="en-CA" sz="2000" dirty="0"/>
            </a:p>
          </p:txBody>
        </p:sp>
        <p:cxnSp>
          <p:nvCxnSpPr>
            <p:cNvPr id="25" name="Straight Connector 64"/>
            <p:cNvCxnSpPr>
              <a:cxnSpLocks noChangeShapeType="1"/>
            </p:cNvCxnSpPr>
            <p:nvPr/>
          </p:nvCxnSpPr>
          <p:spPr bwMode="auto">
            <a:xfrm flipH="1" flipV="1">
              <a:off x="6387548" y="53240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4" name="Group 63"/>
          <p:cNvGrpSpPr/>
          <p:nvPr/>
        </p:nvGrpSpPr>
        <p:grpSpPr>
          <a:xfrm>
            <a:off x="7128358" y="4858544"/>
            <a:ext cx="567842" cy="1110703"/>
            <a:chOff x="7128358" y="4858544"/>
            <a:chExt cx="567842" cy="1110703"/>
          </a:xfrm>
        </p:grpSpPr>
        <p:sp>
          <p:nvSpPr>
            <p:cNvPr id="16" name="Rectangle 15"/>
            <p:cNvSpPr/>
            <p:nvPr/>
          </p:nvSpPr>
          <p:spPr bwMode="auto">
            <a:xfrm>
              <a:off x="7152791" y="4858544"/>
              <a:ext cx="314325" cy="398462"/>
            </a:xfrm>
            <a:prstGeom prst="rect">
              <a:avLst/>
            </a:prstGeom>
          </p:spPr>
          <p:txBody>
            <a:bodyPr wrap="none">
              <a:spAutoFit/>
            </a:bodyPr>
            <a:lstStyle/>
            <a:p>
              <a:pPr>
                <a:defRPr/>
              </a:pPr>
              <a:r>
                <a:rPr lang="en-CA" sz="2000" kern="0" dirty="0"/>
                <a:t>b</a:t>
              </a:r>
              <a:endParaRPr lang="en-CA" sz="2000" dirty="0"/>
            </a:p>
          </p:txBody>
        </p:sp>
        <p:cxnSp>
          <p:nvCxnSpPr>
            <p:cNvPr id="26" name="Straight Connector 69"/>
            <p:cNvCxnSpPr>
              <a:cxnSpLocks noChangeShapeType="1"/>
            </p:cNvCxnSpPr>
            <p:nvPr/>
          </p:nvCxnSpPr>
          <p:spPr bwMode="auto">
            <a:xfrm flipH="1" flipV="1">
              <a:off x="7128358" y="56643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5" name="Group 64"/>
          <p:cNvGrpSpPr/>
          <p:nvPr/>
        </p:nvGrpSpPr>
        <p:grpSpPr>
          <a:xfrm>
            <a:off x="7737958" y="4858543"/>
            <a:ext cx="567842" cy="1442437"/>
            <a:chOff x="7737958" y="4858543"/>
            <a:chExt cx="567842" cy="1442437"/>
          </a:xfrm>
        </p:grpSpPr>
        <p:sp>
          <p:nvSpPr>
            <p:cNvPr id="17" name="Rectangle 16"/>
            <p:cNvSpPr/>
            <p:nvPr/>
          </p:nvSpPr>
          <p:spPr bwMode="auto">
            <a:xfrm>
              <a:off x="7839075" y="4858543"/>
              <a:ext cx="314325" cy="398463"/>
            </a:xfrm>
            <a:prstGeom prst="rect">
              <a:avLst/>
            </a:prstGeom>
          </p:spPr>
          <p:txBody>
            <a:bodyPr wrap="none">
              <a:spAutoFit/>
            </a:bodyPr>
            <a:lstStyle/>
            <a:p>
              <a:pPr>
                <a:defRPr/>
              </a:pPr>
              <a:r>
                <a:rPr lang="en-CA" sz="2000" kern="0" dirty="0"/>
                <a:t>b</a:t>
              </a:r>
              <a:endParaRPr lang="en-CA" sz="2000" dirty="0"/>
            </a:p>
          </p:txBody>
        </p:sp>
        <p:cxnSp>
          <p:nvCxnSpPr>
            <p:cNvPr id="27" name="Straight Connector 74"/>
            <p:cNvCxnSpPr>
              <a:cxnSpLocks noChangeShapeType="1"/>
            </p:cNvCxnSpPr>
            <p:nvPr/>
          </p:nvCxnSpPr>
          <p:spPr bwMode="auto">
            <a:xfrm flipH="1" flipV="1">
              <a:off x="7737958" y="59960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6" name="Group 65"/>
          <p:cNvGrpSpPr/>
          <p:nvPr/>
        </p:nvGrpSpPr>
        <p:grpSpPr>
          <a:xfrm>
            <a:off x="609600" y="4845831"/>
            <a:ext cx="7924800" cy="1478769"/>
            <a:chOff x="609600" y="4845831"/>
            <a:chExt cx="7924800" cy="1478769"/>
          </a:xfrm>
        </p:grpSpPr>
        <p:cxnSp>
          <p:nvCxnSpPr>
            <p:cNvPr id="19" name="Straight Connector 8"/>
            <p:cNvCxnSpPr>
              <a:cxnSpLocks noChangeShapeType="1"/>
            </p:cNvCxnSpPr>
            <p:nvPr/>
          </p:nvCxnSpPr>
          <p:spPr bwMode="auto">
            <a:xfrm flipV="1">
              <a:off x="2438400" y="63009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28" name="Rectangle 27"/>
            <p:cNvSpPr/>
            <p:nvPr/>
          </p:nvSpPr>
          <p:spPr bwMode="auto">
            <a:xfrm>
              <a:off x="1947778" y="48458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29" name="Rectangle 28"/>
            <p:cNvSpPr/>
            <p:nvPr/>
          </p:nvSpPr>
          <p:spPr bwMode="auto">
            <a:xfrm>
              <a:off x="609600" y="5486400"/>
              <a:ext cx="1755609" cy="461665"/>
            </a:xfrm>
            <a:prstGeom prst="rect">
              <a:avLst/>
            </a:prstGeom>
          </p:spPr>
          <p:txBody>
            <a:bodyPr wrap="none">
              <a:spAutoFit/>
            </a:bodyPr>
            <a:lstStyle/>
            <a:p>
              <a:pPr>
                <a:defRPr/>
              </a:pPr>
              <a:r>
                <a:rPr lang="en-CA" sz="2400" kern="0" dirty="0"/>
                <a:t>Size of stack</a:t>
              </a:r>
              <a:endParaRPr lang="en-CA" sz="2400" dirty="0"/>
            </a:p>
          </p:txBody>
        </p:sp>
      </p:grpSp>
      <p:sp>
        <p:nvSpPr>
          <p:cNvPr id="37" name="Oval 36"/>
          <p:cNvSpPr/>
          <p:nvPr/>
        </p:nvSpPr>
        <p:spPr>
          <a:xfrm>
            <a:off x="4876800" y="3505200"/>
            <a:ext cx="3704485" cy="724012"/>
          </a:xfrm>
          <a:prstGeom prst="ellipse">
            <a:avLst/>
          </a:prstGeom>
          <a:ln w="34925">
            <a:solidFill>
              <a:schemeClr val="hlink"/>
            </a:solidFill>
          </a:ln>
        </p:spPr>
        <p:txBody>
          <a:bodyPr wrap="square" rtlCol="0" anchor="ctr">
            <a:spAutoFit/>
          </a:bodyPr>
          <a:lstStyle/>
          <a:p>
            <a:pPr algn="l"/>
            <a:endParaRPr lang="en-CA" sz="2400" dirty="0"/>
          </a:p>
        </p:txBody>
      </p:sp>
      <p:sp>
        <p:nvSpPr>
          <p:cNvPr id="38" name="Rectangle 37"/>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Tree>
    <p:extLst>
      <p:ext uri="{BB962C8B-B14F-4D97-AF65-F5344CB8AC3E}">
        <p14:creationId xmlns:p14="http://schemas.microsoft.com/office/powerpoint/2010/main" val="1756342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2">
                                            <p:txEl>
                                              <p:pRg st="0" end="0"/>
                                            </p:txEl>
                                          </p:spTgt>
                                        </p:tgtEl>
                                        <p:attrNameLst>
                                          <p:attrName>style.visibility</p:attrName>
                                        </p:attrNameLst>
                                      </p:cBhvr>
                                      <p:to>
                                        <p:strVal val="visible"/>
                                      </p:to>
                                    </p:set>
                                    <p:anim calcmode="lin" valueType="num">
                                      <p:cBhvr additive="base">
                                        <p:cTn id="7" dur="500" fill="hold"/>
                                        <p:tgtEl>
                                          <p:spTgt spid="1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52">
                                            <p:txEl>
                                              <p:pRg st="2" end="2"/>
                                            </p:txEl>
                                          </p:spTgt>
                                        </p:tgtEl>
                                        <p:attrNameLst>
                                          <p:attrName>style.visibility</p:attrName>
                                        </p:attrNameLst>
                                      </p:cBhvr>
                                      <p:to>
                                        <p:strVal val="visible"/>
                                      </p:to>
                                    </p:set>
                                    <p:anim calcmode="lin" valueType="num">
                                      <p:cBhvr additive="base">
                                        <p:cTn id="13" dur="500" fill="hold"/>
                                        <p:tgtEl>
                                          <p:spTgt spid="15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66"/>
                                        </p:tgtEl>
                                        <p:attrNameLst>
                                          <p:attrName>style.visibility</p:attrName>
                                        </p:attrNameLst>
                                      </p:cBhvr>
                                      <p:to>
                                        <p:strVal val="visible"/>
                                      </p:to>
                                    </p:set>
                                    <p:anim calcmode="lin" valueType="num">
                                      <p:cBhvr additive="base">
                                        <p:cTn id="25" dur="500" fill="hold"/>
                                        <p:tgtEl>
                                          <p:spTgt spid="66"/>
                                        </p:tgtEl>
                                        <p:attrNameLst>
                                          <p:attrName>ppt_x</p:attrName>
                                        </p:attrNameLst>
                                      </p:cBhvr>
                                      <p:tavLst>
                                        <p:tav tm="0">
                                          <p:val>
                                            <p:strVal val="#ppt_x"/>
                                          </p:val>
                                        </p:tav>
                                        <p:tav tm="100000">
                                          <p:val>
                                            <p:strVal val="#ppt_x"/>
                                          </p:val>
                                        </p:tav>
                                      </p:tavLst>
                                    </p:anim>
                                    <p:anim calcmode="lin" valueType="num">
                                      <p:cBhvr additive="base">
                                        <p:cTn id="2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500" fill="hold"/>
                                        <p:tgtEl>
                                          <p:spTgt spid="30"/>
                                        </p:tgtEl>
                                        <p:attrNameLst>
                                          <p:attrName>ppt_x</p:attrName>
                                        </p:attrNameLst>
                                      </p:cBhvr>
                                      <p:tavLst>
                                        <p:tav tm="0">
                                          <p:val>
                                            <p:strVal val="#ppt_x"/>
                                          </p:val>
                                        </p:tav>
                                        <p:tav tm="100000">
                                          <p:val>
                                            <p:strVal val="#ppt_x"/>
                                          </p:val>
                                        </p:tav>
                                      </p:tavLst>
                                    </p:anim>
                                    <p:anim calcmode="lin" valueType="num">
                                      <p:cBhvr additive="base">
                                        <p:cTn id="56"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31"/>
                                        </p:tgtEl>
                                        <p:attrNameLst>
                                          <p:attrName>style.visibility</p:attrName>
                                        </p:attrNameLst>
                                      </p:cBhvr>
                                      <p:to>
                                        <p:strVal val="visible"/>
                                      </p:to>
                                    </p:set>
                                    <p:anim calcmode="lin" valueType="num">
                                      <p:cBhvr additive="base">
                                        <p:cTn id="61" dur="500" fill="hold"/>
                                        <p:tgtEl>
                                          <p:spTgt spid="31"/>
                                        </p:tgtEl>
                                        <p:attrNameLst>
                                          <p:attrName>ppt_x</p:attrName>
                                        </p:attrNameLst>
                                      </p:cBhvr>
                                      <p:tavLst>
                                        <p:tav tm="0">
                                          <p:val>
                                            <p:strVal val="#ppt_x"/>
                                          </p:val>
                                        </p:tav>
                                        <p:tav tm="100000">
                                          <p:val>
                                            <p:strVal val="#ppt_x"/>
                                          </p:val>
                                        </p:tav>
                                      </p:tavLst>
                                    </p:anim>
                                    <p:anim calcmode="lin" valueType="num">
                                      <p:cBhvr additive="base">
                                        <p:cTn id="6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64"/>
                                        </p:tgtEl>
                                        <p:attrNameLst>
                                          <p:attrName>style.visibility</p:attrName>
                                        </p:attrNameLst>
                                      </p:cBhvr>
                                      <p:to>
                                        <p:strVal val="visible"/>
                                      </p:to>
                                    </p:set>
                                    <p:anim calcmode="lin" valueType="num">
                                      <p:cBhvr additive="base">
                                        <p:cTn id="67" dur="500" fill="hold"/>
                                        <p:tgtEl>
                                          <p:spTgt spid="64"/>
                                        </p:tgtEl>
                                        <p:attrNameLst>
                                          <p:attrName>ppt_x</p:attrName>
                                        </p:attrNameLst>
                                      </p:cBhvr>
                                      <p:tavLst>
                                        <p:tav tm="0">
                                          <p:val>
                                            <p:strVal val="#ppt_x"/>
                                          </p:val>
                                        </p:tav>
                                        <p:tav tm="100000">
                                          <p:val>
                                            <p:strVal val="#ppt_x"/>
                                          </p:val>
                                        </p:tav>
                                      </p:tavLst>
                                    </p:anim>
                                    <p:anim calcmode="lin" valueType="num">
                                      <p:cBhvr additive="base">
                                        <p:cTn id="68"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65"/>
                                        </p:tgtEl>
                                        <p:attrNameLst>
                                          <p:attrName>style.visibility</p:attrName>
                                        </p:attrNameLst>
                                      </p:cBhvr>
                                      <p:to>
                                        <p:strVal val="visible"/>
                                      </p:to>
                                    </p:set>
                                    <p:anim calcmode="lin" valueType="num">
                                      <p:cBhvr additive="base">
                                        <p:cTn id="73" dur="500" fill="hold"/>
                                        <p:tgtEl>
                                          <p:spTgt spid="65"/>
                                        </p:tgtEl>
                                        <p:attrNameLst>
                                          <p:attrName>ppt_x</p:attrName>
                                        </p:attrNameLst>
                                      </p:cBhvr>
                                      <p:tavLst>
                                        <p:tav tm="0">
                                          <p:val>
                                            <p:strVal val="#ppt_x"/>
                                          </p:val>
                                        </p:tav>
                                        <p:tav tm="100000">
                                          <p:val>
                                            <p:strVal val="#ppt_x"/>
                                          </p:val>
                                        </p:tav>
                                      </p:tavLst>
                                    </p:anim>
                                    <p:anim calcmode="lin" valueType="num">
                                      <p:cBhvr additive="base">
                                        <p:cTn id="74"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7"/>
                                        </p:tgtEl>
                                        <p:attrNameLst>
                                          <p:attrName>style.visibility</p:attrName>
                                        </p:attrNameLst>
                                      </p:cBhvr>
                                      <p:to>
                                        <p:strVal val="visible"/>
                                      </p:to>
                                    </p:set>
                                    <p:anim calcmode="lin" valueType="num">
                                      <p:cBhvr additive="base">
                                        <p:cTn id="79" dur="500" fill="hold"/>
                                        <p:tgtEl>
                                          <p:spTgt spid="37"/>
                                        </p:tgtEl>
                                        <p:attrNameLst>
                                          <p:attrName>ppt_x</p:attrName>
                                        </p:attrNameLst>
                                      </p:cBhvr>
                                      <p:tavLst>
                                        <p:tav tm="0">
                                          <p:val>
                                            <p:strVal val="#ppt_x"/>
                                          </p:val>
                                        </p:tav>
                                        <p:tav tm="100000">
                                          <p:val>
                                            <p:strVal val="#ppt_x"/>
                                          </p:val>
                                        </p:tav>
                                      </p:tavLst>
                                    </p:anim>
                                    <p:anim calcmode="lin" valueType="num">
                                      <p:cBhvr additive="base">
                                        <p:cTn id="80"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304800"/>
            <a:ext cx="7772400" cy="1143000"/>
          </a:xfrm>
        </p:spPr>
        <p:txBody>
          <a:bodyPr/>
          <a:lstStyle/>
          <a:p>
            <a:pPr>
              <a:defRPr/>
            </a:pPr>
            <a:r>
              <a:rPr lang="en-US" altLang="en-US"/>
              <a:t>Ambiguity</a:t>
            </a:r>
          </a:p>
        </p:txBody>
      </p:sp>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cxnSp>
        <p:nvCxnSpPr>
          <p:cNvPr id="13317" name="Straight Connector 5"/>
          <p:cNvCxnSpPr>
            <a:cxnSpLocks noChangeShapeType="1"/>
          </p:cNvCxnSpPr>
          <p:nvPr/>
        </p:nvCxnSpPr>
        <p:spPr bwMode="auto">
          <a:xfrm flipV="1">
            <a:off x="3352800" y="152400"/>
            <a:ext cx="2379663" cy="3810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 name="Group 1"/>
          <p:cNvGrpSpPr>
            <a:grpSpLocks/>
          </p:cNvGrpSpPr>
          <p:nvPr/>
        </p:nvGrpSpPr>
        <p:grpSpPr bwMode="auto">
          <a:xfrm>
            <a:off x="76200" y="3630613"/>
            <a:ext cx="8839200" cy="3200400"/>
            <a:chOff x="76201" y="3429000"/>
            <a:chExt cx="8839199" cy="3200400"/>
          </a:xfrm>
        </p:grpSpPr>
        <p:sp>
          <p:nvSpPr>
            <p:cNvPr id="49" name="Rectangle 14"/>
            <p:cNvSpPr>
              <a:spLocks noChangeArrowheads="1"/>
            </p:cNvSpPr>
            <p:nvPr/>
          </p:nvSpPr>
          <p:spPr bwMode="auto">
            <a:xfrm>
              <a:off x="76201" y="3524250"/>
              <a:ext cx="8839199" cy="3105150"/>
            </a:xfrm>
            <a:prstGeom prst="rect">
              <a:avLst/>
            </a:prstGeom>
            <a:solidFill>
              <a:schemeClr val="tx1"/>
            </a:solidFill>
            <a:ln w="38100">
              <a:noFill/>
              <a:miter lim="800000"/>
              <a:headEnd/>
              <a:tailEnd/>
            </a:ln>
            <a:effectLst/>
          </p:spPr>
          <p:txBody>
            <a:bodyPr wrap="none" anchor="ctr"/>
            <a:lstStyle/>
            <a:p>
              <a:pPr eaLnBrk="0" hangingPunct="0">
                <a:defRPr/>
              </a:pPr>
              <a:endParaRPr lang="en-CA">
                <a:effectLst>
                  <a:outerShdw blurRad="38100" dist="38100" dir="2700000" algn="tl">
                    <a:srgbClr val="000000">
                      <a:alpha val="43137"/>
                    </a:srgbClr>
                  </a:outerShdw>
                </a:effectLst>
                <a:cs typeface="+mn-cs"/>
              </a:endParaRPr>
            </a:p>
          </p:txBody>
        </p:sp>
        <p:pic>
          <p:nvPicPr>
            <p:cNvPr id="13320" name="Picture 12" descr="par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1" y="3429000"/>
              <a:ext cx="8690641" cy="3095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 name="Table 53"/>
          <p:cNvGraphicFramePr>
            <a:graphicFrameLocks noGrp="1"/>
          </p:cNvGraphicFramePr>
          <p:nvPr/>
        </p:nvGraphicFramePr>
        <p:xfrm>
          <a:off x="5105400" y="990600"/>
          <a:ext cx="3048000" cy="329184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371601">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r>
                        <a:rPr lang="en-CA" sz="2000" baseline="0" dirty="0">
                          <a:latin typeface="Times New Roman" panose="02020603050405020304" pitchFamily="18" charset="0"/>
                          <a:cs typeface="Times New Roman" panose="02020603050405020304" pitchFamily="18" charset="0"/>
                        </a:rPr>
                        <a:t>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b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b</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Accept</a:t>
                      </a:r>
                    </a:p>
                  </a:txBody>
                  <a:tcPr/>
                </a:tc>
                <a:extLst>
                  <a:ext uri="{0D108BD9-81ED-4DB2-BD59-A6C34878D82A}">
                    <a16:rowId xmlns:a16="http://schemas.microsoft.com/office/drawing/2014/main" val="10006"/>
                  </a:ext>
                </a:extLst>
              </a:tr>
            </a:tbl>
          </a:graphicData>
        </a:graphic>
      </p:graphicFrame>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52" name="Rectangle 151"/>
          <p:cNvSpPr/>
          <p:nvPr/>
        </p:nvSpPr>
        <p:spPr>
          <a:xfrm>
            <a:off x="162028" y="1219200"/>
            <a:ext cx="3526355" cy="1089529"/>
          </a:xfrm>
          <a:prstGeom prst="rect">
            <a:avLst/>
          </a:prstGeom>
        </p:spPr>
        <p:txBody>
          <a:bodyPr wrap="square">
            <a:spAutoFit/>
          </a:bodyPr>
          <a:lstStyle/>
          <a:p>
            <a:pPr>
              <a:lnSpc>
                <a:spcPct val="90000"/>
              </a:lnSpc>
              <a:defRPr/>
            </a:pPr>
            <a:r>
              <a:rPr lang="en-CA" altLang="en-US" sz="2400" kern="0" dirty="0">
                <a:sym typeface="Symbol"/>
              </a:rPr>
              <a:t>This was fun.</a:t>
            </a:r>
            <a:br>
              <a:rPr lang="en-CA" altLang="en-US" sz="2400" kern="0" dirty="0">
                <a:sym typeface="Symbol"/>
              </a:rPr>
            </a:br>
            <a:r>
              <a:rPr lang="en-CA" altLang="en-US" sz="2400" kern="0" dirty="0">
                <a:sym typeface="Symbol"/>
              </a:rPr>
              <a:t>But lets now add states </a:t>
            </a:r>
            <a:br>
              <a:rPr lang="en-CA" altLang="en-US" sz="2400" kern="0" dirty="0">
                <a:sym typeface="Symbol"/>
              </a:rPr>
            </a:br>
            <a:r>
              <a:rPr lang="en-CA" altLang="en-US" sz="2400" kern="0" dirty="0">
                <a:sym typeface="Symbol"/>
              </a:rPr>
              <a:t>    to our PDA.</a:t>
            </a:r>
          </a:p>
        </p:txBody>
      </p:sp>
      <p:grpSp>
        <p:nvGrpSpPr>
          <p:cNvPr id="2" name="Group 1"/>
          <p:cNvGrpSpPr/>
          <p:nvPr/>
        </p:nvGrpSpPr>
        <p:grpSpPr>
          <a:xfrm>
            <a:off x="2590800" y="4857750"/>
            <a:ext cx="567842" cy="1466848"/>
            <a:chOff x="2590800" y="4857750"/>
            <a:chExt cx="567842" cy="1466848"/>
          </a:xfrm>
        </p:grpSpPr>
        <p:sp>
          <p:nvSpPr>
            <p:cNvPr id="9" name="Rectangle 8"/>
            <p:cNvSpPr/>
            <p:nvPr/>
          </p:nvSpPr>
          <p:spPr bwMode="auto">
            <a:xfrm>
              <a:off x="2673326"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0" name="Straight Connector 10"/>
            <p:cNvCxnSpPr>
              <a:cxnSpLocks noChangeShapeType="1"/>
            </p:cNvCxnSpPr>
            <p:nvPr/>
          </p:nvCxnSpPr>
          <p:spPr bwMode="auto">
            <a:xfrm flipV="1">
              <a:off x="2590800" y="60197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 name="Group 2"/>
          <p:cNvGrpSpPr/>
          <p:nvPr/>
        </p:nvGrpSpPr>
        <p:grpSpPr>
          <a:xfrm>
            <a:off x="3318358" y="4857750"/>
            <a:ext cx="567842" cy="1085732"/>
            <a:chOff x="3318358" y="4857750"/>
            <a:chExt cx="567842" cy="1085732"/>
          </a:xfrm>
        </p:grpSpPr>
        <p:sp>
          <p:nvSpPr>
            <p:cNvPr id="10" name="Rectangle 9"/>
            <p:cNvSpPr/>
            <p:nvPr/>
          </p:nvSpPr>
          <p:spPr bwMode="auto">
            <a:xfrm>
              <a:off x="3389933"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1" name="Straight Connector 42"/>
            <p:cNvCxnSpPr>
              <a:cxnSpLocks noChangeShapeType="1"/>
            </p:cNvCxnSpPr>
            <p:nvPr/>
          </p:nvCxnSpPr>
          <p:spPr bwMode="auto">
            <a:xfrm flipV="1">
              <a:off x="3318358" y="56385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4" name="Group 3"/>
          <p:cNvGrpSpPr/>
          <p:nvPr/>
        </p:nvGrpSpPr>
        <p:grpSpPr>
          <a:xfrm>
            <a:off x="4004158" y="4857690"/>
            <a:ext cx="909677" cy="1085792"/>
            <a:chOff x="4004158" y="4857690"/>
            <a:chExt cx="909677" cy="1085792"/>
          </a:xfrm>
        </p:grpSpPr>
        <p:sp>
          <p:nvSpPr>
            <p:cNvPr id="11" name="Rectangle 10"/>
            <p:cNvSpPr/>
            <p:nvPr/>
          </p:nvSpPr>
          <p:spPr bwMode="auto">
            <a:xfrm>
              <a:off x="4121839" y="4857690"/>
              <a:ext cx="791996" cy="400110"/>
            </a:xfrm>
            <a:prstGeom prst="rect">
              <a:avLst/>
            </a:prstGeom>
          </p:spPr>
          <p:txBody>
            <a:bodyPr wrap="square">
              <a:spAutoFit/>
            </a:bodyPr>
            <a:lstStyle/>
            <a:p>
              <a:pPr>
                <a:defRPr/>
              </a:pPr>
              <a:r>
                <a:rPr lang="en-CA" sz="2000" kern="0" dirty="0"/>
                <a:t>b</a:t>
              </a:r>
              <a:endParaRPr lang="en-CA" sz="2000" dirty="0"/>
            </a:p>
          </p:txBody>
        </p:sp>
        <p:cxnSp>
          <p:nvCxnSpPr>
            <p:cNvPr id="22" name="Straight Connector 43"/>
            <p:cNvCxnSpPr>
              <a:cxnSpLocks noChangeShapeType="1"/>
            </p:cNvCxnSpPr>
            <p:nvPr/>
          </p:nvCxnSpPr>
          <p:spPr bwMode="auto">
            <a:xfrm flipH="1" flipV="1">
              <a:off x="4004158" y="56385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5" name="Group 4"/>
          <p:cNvGrpSpPr/>
          <p:nvPr/>
        </p:nvGrpSpPr>
        <p:grpSpPr>
          <a:xfrm>
            <a:off x="4842358" y="4857750"/>
            <a:ext cx="567842" cy="1098615"/>
            <a:chOff x="4842358" y="4857750"/>
            <a:chExt cx="567842" cy="1098615"/>
          </a:xfrm>
        </p:grpSpPr>
        <p:sp>
          <p:nvSpPr>
            <p:cNvPr id="12" name="Rectangle 11"/>
            <p:cNvSpPr/>
            <p:nvPr/>
          </p:nvSpPr>
          <p:spPr bwMode="auto">
            <a:xfrm>
              <a:off x="4904408"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3" name="Straight Connector 47"/>
            <p:cNvCxnSpPr>
              <a:cxnSpLocks noChangeShapeType="1"/>
            </p:cNvCxnSpPr>
            <p:nvPr/>
          </p:nvCxnSpPr>
          <p:spPr bwMode="auto">
            <a:xfrm flipV="1">
              <a:off x="4842358" y="56514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0" name="Group 29"/>
          <p:cNvGrpSpPr/>
          <p:nvPr/>
        </p:nvGrpSpPr>
        <p:grpSpPr>
          <a:xfrm>
            <a:off x="5528158" y="4857750"/>
            <a:ext cx="567842" cy="760232"/>
            <a:chOff x="5528158" y="4857750"/>
            <a:chExt cx="567842" cy="760232"/>
          </a:xfrm>
        </p:grpSpPr>
        <p:sp>
          <p:nvSpPr>
            <p:cNvPr id="13" name="Rectangle 12"/>
            <p:cNvSpPr/>
            <p:nvPr/>
          </p:nvSpPr>
          <p:spPr bwMode="auto">
            <a:xfrm>
              <a:off x="5688633"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4" name="Straight Connector 58"/>
            <p:cNvCxnSpPr>
              <a:cxnSpLocks noChangeShapeType="1"/>
            </p:cNvCxnSpPr>
            <p:nvPr/>
          </p:nvCxnSpPr>
          <p:spPr bwMode="auto">
            <a:xfrm flipV="1">
              <a:off x="5528158" y="53130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1" name="Group 30"/>
          <p:cNvGrpSpPr/>
          <p:nvPr/>
        </p:nvGrpSpPr>
        <p:grpSpPr>
          <a:xfrm>
            <a:off x="6387548" y="4857750"/>
            <a:ext cx="567842" cy="771202"/>
            <a:chOff x="6387548" y="4857750"/>
            <a:chExt cx="567842" cy="771202"/>
          </a:xfrm>
        </p:grpSpPr>
        <p:sp>
          <p:nvSpPr>
            <p:cNvPr id="15" name="Rectangle 14"/>
            <p:cNvSpPr/>
            <p:nvPr/>
          </p:nvSpPr>
          <p:spPr bwMode="auto">
            <a:xfrm>
              <a:off x="6441591" y="4857750"/>
              <a:ext cx="312738" cy="400050"/>
            </a:xfrm>
            <a:prstGeom prst="rect">
              <a:avLst/>
            </a:prstGeom>
          </p:spPr>
          <p:txBody>
            <a:bodyPr wrap="none">
              <a:spAutoFit/>
            </a:bodyPr>
            <a:lstStyle/>
            <a:p>
              <a:pPr>
                <a:defRPr/>
              </a:pPr>
              <a:r>
                <a:rPr lang="en-CA" sz="2000" kern="0" dirty="0"/>
                <a:t>b</a:t>
              </a:r>
              <a:endParaRPr lang="en-CA" sz="2000" dirty="0"/>
            </a:p>
          </p:txBody>
        </p:sp>
        <p:cxnSp>
          <p:nvCxnSpPr>
            <p:cNvPr id="25" name="Straight Connector 64"/>
            <p:cNvCxnSpPr>
              <a:cxnSpLocks noChangeShapeType="1"/>
            </p:cNvCxnSpPr>
            <p:nvPr/>
          </p:nvCxnSpPr>
          <p:spPr bwMode="auto">
            <a:xfrm flipH="1" flipV="1">
              <a:off x="6387548" y="53240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4" name="Group 63"/>
          <p:cNvGrpSpPr/>
          <p:nvPr/>
        </p:nvGrpSpPr>
        <p:grpSpPr>
          <a:xfrm>
            <a:off x="7128358" y="4858544"/>
            <a:ext cx="567842" cy="1110703"/>
            <a:chOff x="7128358" y="4858544"/>
            <a:chExt cx="567842" cy="1110703"/>
          </a:xfrm>
        </p:grpSpPr>
        <p:sp>
          <p:nvSpPr>
            <p:cNvPr id="16" name="Rectangle 15"/>
            <p:cNvSpPr/>
            <p:nvPr/>
          </p:nvSpPr>
          <p:spPr bwMode="auto">
            <a:xfrm>
              <a:off x="7152791" y="4858544"/>
              <a:ext cx="314325" cy="398462"/>
            </a:xfrm>
            <a:prstGeom prst="rect">
              <a:avLst/>
            </a:prstGeom>
          </p:spPr>
          <p:txBody>
            <a:bodyPr wrap="none">
              <a:spAutoFit/>
            </a:bodyPr>
            <a:lstStyle/>
            <a:p>
              <a:pPr>
                <a:defRPr/>
              </a:pPr>
              <a:r>
                <a:rPr lang="en-CA" sz="2000" kern="0" dirty="0"/>
                <a:t>b</a:t>
              </a:r>
              <a:endParaRPr lang="en-CA" sz="2000" dirty="0"/>
            </a:p>
          </p:txBody>
        </p:sp>
        <p:cxnSp>
          <p:nvCxnSpPr>
            <p:cNvPr id="26" name="Straight Connector 69"/>
            <p:cNvCxnSpPr>
              <a:cxnSpLocks noChangeShapeType="1"/>
            </p:cNvCxnSpPr>
            <p:nvPr/>
          </p:nvCxnSpPr>
          <p:spPr bwMode="auto">
            <a:xfrm flipH="1" flipV="1">
              <a:off x="7128358" y="56643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5" name="Group 64"/>
          <p:cNvGrpSpPr/>
          <p:nvPr/>
        </p:nvGrpSpPr>
        <p:grpSpPr>
          <a:xfrm>
            <a:off x="7737958" y="4858543"/>
            <a:ext cx="567842" cy="1442437"/>
            <a:chOff x="7737958" y="4858543"/>
            <a:chExt cx="567842" cy="1442437"/>
          </a:xfrm>
        </p:grpSpPr>
        <p:sp>
          <p:nvSpPr>
            <p:cNvPr id="17" name="Rectangle 16"/>
            <p:cNvSpPr/>
            <p:nvPr/>
          </p:nvSpPr>
          <p:spPr bwMode="auto">
            <a:xfrm>
              <a:off x="7839075" y="4858543"/>
              <a:ext cx="314325" cy="398463"/>
            </a:xfrm>
            <a:prstGeom prst="rect">
              <a:avLst/>
            </a:prstGeom>
          </p:spPr>
          <p:txBody>
            <a:bodyPr wrap="none">
              <a:spAutoFit/>
            </a:bodyPr>
            <a:lstStyle/>
            <a:p>
              <a:pPr>
                <a:defRPr/>
              </a:pPr>
              <a:r>
                <a:rPr lang="en-CA" sz="2000" kern="0" dirty="0"/>
                <a:t>b</a:t>
              </a:r>
              <a:endParaRPr lang="en-CA" sz="2000" dirty="0"/>
            </a:p>
          </p:txBody>
        </p:sp>
        <p:cxnSp>
          <p:nvCxnSpPr>
            <p:cNvPr id="27" name="Straight Connector 74"/>
            <p:cNvCxnSpPr>
              <a:cxnSpLocks noChangeShapeType="1"/>
            </p:cNvCxnSpPr>
            <p:nvPr/>
          </p:nvCxnSpPr>
          <p:spPr bwMode="auto">
            <a:xfrm flipH="1" flipV="1">
              <a:off x="7737958" y="59960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6" name="Group 65"/>
          <p:cNvGrpSpPr/>
          <p:nvPr/>
        </p:nvGrpSpPr>
        <p:grpSpPr>
          <a:xfrm>
            <a:off x="609600" y="4845831"/>
            <a:ext cx="7924800" cy="1478769"/>
            <a:chOff x="609600" y="4845831"/>
            <a:chExt cx="7924800" cy="1478769"/>
          </a:xfrm>
        </p:grpSpPr>
        <p:cxnSp>
          <p:nvCxnSpPr>
            <p:cNvPr id="19" name="Straight Connector 8"/>
            <p:cNvCxnSpPr>
              <a:cxnSpLocks noChangeShapeType="1"/>
            </p:cNvCxnSpPr>
            <p:nvPr/>
          </p:nvCxnSpPr>
          <p:spPr bwMode="auto">
            <a:xfrm flipV="1">
              <a:off x="2438400" y="63009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28" name="Rectangle 27"/>
            <p:cNvSpPr/>
            <p:nvPr/>
          </p:nvSpPr>
          <p:spPr bwMode="auto">
            <a:xfrm>
              <a:off x="1947778" y="48458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29" name="Rectangle 28"/>
            <p:cNvSpPr/>
            <p:nvPr/>
          </p:nvSpPr>
          <p:spPr bwMode="auto">
            <a:xfrm>
              <a:off x="609600" y="5486400"/>
              <a:ext cx="1755609" cy="461665"/>
            </a:xfrm>
            <a:prstGeom prst="rect">
              <a:avLst/>
            </a:prstGeom>
          </p:spPr>
          <p:txBody>
            <a:bodyPr wrap="none">
              <a:spAutoFit/>
            </a:bodyPr>
            <a:lstStyle/>
            <a:p>
              <a:pPr>
                <a:defRPr/>
              </a:pPr>
              <a:r>
                <a:rPr lang="en-CA" sz="2400" kern="0" dirty="0"/>
                <a:t>Size of stack</a:t>
              </a:r>
              <a:endParaRPr lang="en-CA" sz="2400" dirty="0"/>
            </a:p>
          </p:txBody>
        </p:sp>
      </p:grpSp>
      <p:sp>
        <p:nvSpPr>
          <p:cNvPr id="56" name="Rectangle 55"/>
          <p:cNvSpPr/>
          <p:nvPr/>
        </p:nvSpPr>
        <p:spPr bwMode="auto">
          <a:xfrm>
            <a:off x="235105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57" name="Rectangle 56"/>
          <p:cNvSpPr/>
          <p:nvPr/>
        </p:nvSpPr>
        <p:spPr bwMode="auto">
          <a:xfrm>
            <a:off x="30311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8" name="Rectangle 57"/>
          <p:cNvSpPr/>
          <p:nvPr/>
        </p:nvSpPr>
        <p:spPr bwMode="auto">
          <a:xfrm>
            <a:off x="37931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59" name="Rectangle 58"/>
          <p:cNvSpPr/>
          <p:nvPr/>
        </p:nvSpPr>
        <p:spPr bwMode="auto">
          <a:xfrm>
            <a:off x="4495800"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60" name="Rectangle 59"/>
          <p:cNvSpPr/>
          <p:nvPr/>
        </p:nvSpPr>
        <p:spPr bwMode="auto">
          <a:xfrm>
            <a:off x="5257800"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61" name="Rectangle 60"/>
          <p:cNvSpPr/>
          <p:nvPr/>
        </p:nvSpPr>
        <p:spPr bwMode="auto">
          <a:xfrm>
            <a:off x="61553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62" name="Rectangle 61"/>
          <p:cNvSpPr/>
          <p:nvPr/>
        </p:nvSpPr>
        <p:spPr bwMode="auto">
          <a:xfrm>
            <a:off x="68411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63" name="Rectangle 62"/>
          <p:cNvSpPr/>
          <p:nvPr/>
        </p:nvSpPr>
        <p:spPr bwMode="auto">
          <a:xfrm>
            <a:off x="7543800"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67" name="Rectangle 66"/>
          <p:cNvSpPr/>
          <p:nvPr/>
        </p:nvSpPr>
        <p:spPr bwMode="auto">
          <a:xfrm>
            <a:off x="81365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68" name="Rectangle 67"/>
          <p:cNvSpPr/>
          <p:nvPr/>
        </p:nvSpPr>
        <p:spPr>
          <a:xfrm>
            <a:off x="6934200" y="505902"/>
            <a:ext cx="2493721" cy="424732"/>
          </a:xfrm>
          <a:prstGeom prst="rect">
            <a:avLst/>
          </a:prstGeom>
        </p:spPr>
        <p:txBody>
          <a:bodyPr wrap="square">
            <a:spAutoFit/>
          </a:bodyPr>
          <a:lstStyle/>
          <a:p>
            <a:pPr>
              <a:lnSpc>
                <a:spcPct val="90000"/>
              </a:lnSpc>
              <a:defRPr/>
            </a:pP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69" name="Rectangle 68"/>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graphicFrame>
        <p:nvGraphicFramePr>
          <p:cNvPr id="70" name="Table 69"/>
          <p:cNvGraphicFramePr>
            <a:graphicFrameLocks noGrp="1"/>
          </p:cNvGraphicFramePr>
          <p:nvPr/>
        </p:nvGraphicFramePr>
        <p:xfrm>
          <a:off x="4114800" y="990600"/>
          <a:ext cx="4876800" cy="329184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r>
                        <a:rPr lang="en-CA" sz="2000" baseline="0" dirty="0">
                          <a:latin typeface="Times New Roman" panose="02020603050405020304" pitchFamily="18" charset="0"/>
                          <a:cs typeface="Times New Roman" panose="02020603050405020304" pitchFamily="18" charset="0"/>
                        </a:rPr>
                        <a:t>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3"/>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b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4"/>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b</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5"/>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2</a:t>
                      </a:r>
                    </a:p>
                    <a:p>
                      <a:endParaRPr lang="en-CA" sz="1400" dirty="0">
                        <a:latin typeface="Times New Roman" panose="02020603050405020304" pitchFamily="18" charset="0"/>
                        <a:cs typeface="Times New Roman" panose="02020603050405020304" pitchFamily="18" charset="0"/>
                      </a:endParaRPr>
                    </a:p>
                  </a:txBody>
                  <a:tcPr/>
                </a:tc>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Accept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err="1">
                          <a:latin typeface="Times New Roman" panose="02020603050405020304" pitchFamily="18" charset="0"/>
                          <a:cs typeface="Times New Roman" panose="02020603050405020304" pitchFamily="18" charset="0"/>
                        </a:rPr>
                        <a:t>q</a:t>
                      </a:r>
                      <a:r>
                        <a:rPr lang="en-CA" sz="2000" baseline="-25000" dirty="0" err="1">
                          <a:latin typeface="Times New Roman" panose="02020603050405020304" pitchFamily="18" charset="0"/>
                          <a:cs typeface="Times New Roman" panose="02020603050405020304" pitchFamily="18" charset="0"/>
                        </a:rPr>
                        <a:t>accept</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bl>
          </a:graphicData>
        </a:graphic>
      </p:graphicFrame>
      <p:sp>
        <p:nvSpPr>
          <p:cNvPr id="79" name="Rectangle 78"/>
          <p:cNvSpPr/>
          <p:nvPr/>
        </p:nvSpPr>
        <p:spPr bwMode="auto">
          <a:xfrm>
            <a:off x="8445321" y="6400800"/>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grpSp>
        <p:nvGrpSpPr>
          <p:cNvPr id="53" name="Group 52"/>
          <p:cNvGrpSpPr/>
          <p:nvPr/>
        </p:nvGrpSpPr>
        <p:grpSpPr>
          <a:xfrm>
            <a:off x="546390" y="2438400"/>
            <a:ext cx="2577810" cy="1683766"/>
            <a:chOff x="546390" y="2438400"/>
            <a:chExt cx="2577810" cy="1683766"/>
          </a:xfrm>
        </p:grpSpPr>
        <p:grpSp>
          <p:nvGrpSpPr>
            <p:cNvPr id="34" name="Group 33"/>
            <p:cNvGrpSpPr/>
            <p:nvPr/>
          </p:nvGrpSpPr>
          <p:grpSpPr>
            <a:xfrm>
              <a:off x="546390" y="2438400"/>
              <a:ext cx="2577810" cy="1683766"/>
              <a:chOff x="546390" y="2438400"/>
              <a:chExt cx="2577810" cy="1683766"/>
            </a:xfrm>
          </p:grpSpPr>
          <p:sp>
            <p:nvSpPr>
              <p:cNvPr id="35" name="Oval 2"/>
              <p:cNvSpPr>
                <a:spLocks noChangeArrowheads="1"/>
              </p:cNvSpPr>
              <p:nvPr/>
            </p:nvSpPr>
            <p:spPr bwMode="auto">
              <a:xfrm>
                <a:off x="927390" y="258789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36" name="Oval 4"/>
              <p:cNvSpPr>
                <a:spLocks noChangeArrowheads="1"/>
              </p:cNvSpPr>
              <p:nvPr/>
            </p:nvSpPr>
            <p:spPr bwMode="auto">
              <a:xfrm>
                <a:off x="1841790" y="2609910"/>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40" name="Line 15"/>
              <p:cNvSpPr>
                <a:spLocks noChangeShapeType="1"/>
              </p:cNvSpPr>
              <p:nvPr/>
            </p:nvSpPr>
            <p:spPr bwMode="auto">
              <a:xfrm>
                <a:off x="1384590" y="2819460"/>
                <a:ext cx="457200" cy="0"/>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42" name="Oval 4"/>
              <p:cNvSpPr>
                <a:spLocks noChangeArrowheads="1"/>
              </p:cNvSpPr>
              <p:nvPr/>
            </p:nvSpPr>
            <p:spPr bwMode="auto">
              <a:xfrm>
                <a:off x="1321642" y="347330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44" name="Rectangle 43"/>
              <p:cNvSpPr/>
              <p:nvPr/>
            </p:nvSpPr>
            <p:spPr bwMode="auto">
              <a:xfrm>
                <a:off x="960220" y="2560214"/>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45" name="Rectangle 44"/>
              <p:cNvSpPr/>
              <p:nvPr/>
            </p:nvSpPr>
            <p:spPr bwMode="auto">
              <a:xfrm>
                <a:off x="1891486" y="25999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47" name="Rectangle 46"/>
              <p:cNvSpPr/>
              <p:nvPr/>
            </p:nvSpPr>
            <p:spPr bwMode="auto">
              <a:xfrm>
                <a:off x="1371338" y="3452192"/>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48" name="Line 15"/>
              <p:cNvSpPr>
                <a:spLocks noChangeShapeType="1"/>
              </p:cNvSpPr>
              <p:nvPr/>
            </p:nvSpPr>
            <p:spPr bwMode="auto">
              <a:xfrm flipH="1">
                <a:off x="1703343" y="3092868"/>
                <a:ext cx="311052" cy="429808"/>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49" name="Line 15"/>
              <p:cNvSpPr>
                <a:spLocks noChangeShapeType="1"/>
              </p:cNvSpPr>
              <p:nvPr/>
            </p:nvSpPr>
            <p:spPr bwMode="auto">
              <a:xfrm flipH="1" flipV="1">
                <a:off x="1159152" y="3051022"/>
                <a:ext cx="225437" cy="422286"/>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50" name="Line 15"/>
              <p:cNvSpPr>
                <a:spLocks noChangeShapeType="1"/>
              </p:cNvSpPr>
              <p:nvPr/>
            </p:nvSpPr>
            <p:spPr bwMode="auto">
              <a:xfrm flipV="1">
                <a:off x="546390" y="2838510"/>
                <a:ext cx="381000" cy="2962"/>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71" name="Oval 4"/>
              <p:cNvSpPr>
                <a:spLocks noChangeArrowheads="1"/>
              </p:cNvSpPr>
              <p:nvPr/>
            </p:nvSpPr>
            <p:spPr bwMode="auto">
              <a:xfrm>
                <a:off x="2327184" y="362570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72" name="Oval 4"/>
              <p:cNvSpPr>
                <a:spLocks noChangeAspect="1" noChangeArrowheads="1"/>
              </p:cNvSpPr>
              <p:nvPr/>
            </p:nvSpPr>
            <p:spPr bwMode="auto">
              <a:xfrm>
                <a:off x="2291445" y="3587258"/>
                <a:ext cx="528066" cy="534908"/>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73" name="Rectangle 72"/>
              <p:cNvSpPr/>
              <p:nvPr/>
            </p:nvSpPr>
            <p:spPr bwMode="auto">
              <a:xfrm>
                <a:off x="2376880" y="3604592"/>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sp>
            <p:nvSpPr>
              <p:cNvPr id="74" name="Rectangle 73"/>
              <p:cNvSpPr/>
              <p:nvPr/>
            </p:nvSpPr>
            <p:spPr bwMode="auto">
              <a:xfrm>
                <a:off x="1308390" y="2438400"/>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75" name="Rectangle 74"/>
              <p:cNvSpPr/>
              <p:nvPr/>
            </p:nvSpPr>
            <p:spPr bwMode="auto">
              <a:xfrm>
                <a:off x="1841790" y="3048000"/>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76" name="Rectangle 75"/>
              <p:cNvSpPr/>
              <p:nvPr/>
            </p:nvSpPr>
            <p:spPr bwMode="auto">
              <a:xfrm>
                <a:off x="852264" y="3092868"/>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77" name="Line 15"/>
              <p:cNvSpPr>
                <a:spLocks noChangeShapeType="1"/>
              </p:cNvSpPr>
              <p:nvPr/>
            </p:nvSpPr>
            <p:spPr bwMode="auto">
              <a:xfrm>
                <a:off x="1799230" y="3704870"/>
                <a:ext cx="499760" cy="96848"/>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32" name="Rectangle 31"/>
            <p:cNvSpPr/>
            <p:nvPr/>
          </p:nvSpPr>
          <p:spPr>
            <a:xfrm>
              <a:off x="1813538" y="3657600"/>
              <a:ext cx="396262" cy="424732"/>
            </a:xfrm>
            <a:prstGeom prst="rect">
              <a:avLst/>
            </a:prstGeom>
          </p:spPr>
          <p:txBody>
            <a:bodyPr wrap="none">
              <a:spAutoFit/>
            </a:bodyPr>
            <a:lstStyle/>
            <a:p>
              <a:pPr>
                <a:lnSpc>
                  <a:spcPct val="90000"/>
                </a:lnSpc>
                <a:defRPr/>
              </a:pPr>
              <a:r>
                <a:rPr lang="en-CA" altLang="en-US" sz="2400" kern="0" dirty="0">
                  <a:solidFill>
                    <a:schemeClr val="accent2"/>
                  </a:solidFill>
                  <a:sym typeface="Symbol"/>
                </a:rPr>
                <a:t></a:t>
              </a:r>
              <a:r>
                <a:rPr lang="en-CA" altLang="en-US" sz="2400" kern="0" dirty="0">
                  <a:sym typeface="Symbol"/>
                </a:rPr>
                <a:t> </a:t>
              </a:r>
            </a:p>
          </p:txBody>
        </p:sp>
      </p:grpSp>
    </p:spTree>
    <p:extLst>
      <p:ext uri="{BB962C8B-B14F-4D97-AF65-F5344CB8AC3E}">
        <p14:creationId xmlns:p14="http://schemas.microsoft.com/office/powerpoint/2010/main" val="30966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2">
                                            <p:txEl>
                                              <p:pRg st="0" end="0"/>
                                            </p:txEl>
                                          </p:spTgt>
                                        </p:tgtEl>
                                        <p:attrNameLst>
                                          <p:attrName>style.visibility</p:attrName>
                                        </p:attrNameLst>
                                      </p:cBhvr>
                                      <p:to>
                                        <p:strVal val="visible"/>
                                      </p:to>
                                    </p:set>
                                    <p:anim calcmode="lin" valueType="num">
                                      <p:cBhvr additive="base">
                                        <p:cTn id="7" dur="500" fill="hold"/>
                                        <p:tgtEl>
                                          <p:spTgt spid="1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additive="base">
                                        <p:cTn id="13" dur="500" fill="hold"/>
                                        <p:tgtEl>
                                          <p:spTgt spid="53"/>
                                        </p:tgtEl>
                                        <p:attrNameLst>
                                          <p:attrName>ppt_x</p:attrName>
                                        </p:attrNameLst>
                                      </p:cBhvr>
                                      <p:tavLst>
                                        <p:tav tm="0">
                                          <p:val>
                                            <p:strVal val="0-#ppt_w/2"/>
                                          </p:val>
                                        </p:tav>
                                        <p:tav tm="100000">
                                          <p:val>
                                            <p:strVal val="#ppt_x"/>
                                          </p:val>
                                        </p:tav>
                                      </p:tavLst>
                                    </p:anim>
                                    <p:anim calcmode="lin" valueType="num">
                                      <p:cBhvr additive="base">
                                        <p:cTn id="1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4"/>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7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6"/>
                                        </p:tgtEl>
                                        <p:attrNameLst>
                                          <p:attrName>style.visibility</p:attrName>
                                        </p:attrNameLst>
                                      </p:cBhvr>
                                      <p:to>
                                        <p:strVal val="visible"/>
                                      </p:to>
                                    </p:set>
                                    <p:anim calcmode="lin" valueType="num">
                                      <p:cBhvr additive="base">
                                        <p:cTn id="25" dur="500" fill="hold"/>
                                        <p:tgtEl>
                                          <p:spTgt spid="56"/>
                                        </p:tgtEl>
                                        <p:attrNameLst>
                                          <p:attrName>ppt_x</p:attrName>
                                        </p:attrNameLst>
                                      </p:cBhvr>
                                      <p:tavLst>
                                        <p:tav tm="0">
                                          <p:val>
                                            <p:strVal val="0-#ppt_w/2"/>
                                          </p:val>
                                        </p:tav>
                                        <p:tav tm="100000">
                                          <p:val>
                                            <p:strVal val="#ppt_x"/>
                                          </p:val>
                                        </p:tav>
                                      </p:tavLst>
                                    </p:anim>
                                    <p:anim calcmode="lin" valueType="num">
                                      <p:cBhvr additive="base">
                                        <p:cTn id="26" dur="500" fill="hold"/>
                                        <p:tgtEl>
                                          <p:spTgt spid="56"/>
                                        </p:tgtEl>
                                        <p:attrNameLst>
                                          <p:attrName>ppt_y</p:attrName>
                                        </p:attrNameLst>
                                      </p:cBhvr>
                                      <p:tavLst>
                                        <p:tav tm="0">
                                          <p:val>
                                            <p:strVal val="#ppt_y"/>
                                          </p:val>
                                        </p:tav>
                                        <p:tav tm="100000">
                                          <p:val>
                                            <p:strVal val="#ppt_y"/>
                                          </p:val>
                                        </p:tav>
                                      </p:tavLst>
                                    </p:anim>
                                  </p:childTnLst>
                                </p:cTn>
                              </p:par>
                            </p:childTnLst>
                          </p:cTn>
                        </p:par>
                        <p:par>
                          <p:cTn id="27" fill="hold">
                            <p:stCondLst>
                              <p:cond delay="500"/>
                            </p:stCondLst>
                            <p:childTnLst>
                              <p:par>
                                <p:cTn id="28" presetID="2" presetClass="entr" presetSubtype="8" fill="hold" grpId="0" nodeType="afterEffect">
                                  <p:stCondLst>
                                    <p:cond delay="0"/>
                                  </p:stCondLst>
                                  <p:childTnLst>
                                    <p:set>
                                      <p:cBhvr>
                                        <p:cTn id="29" dur="1" fill="hold">
                                          <p:stCondLst>
                                            <p:cond delay="0"/>
                                          </p:stCondLst>
                                        </p:cTn>
                                        <p:tgtEl>
                                          <p:spTgt spid="57"/>
                                        </p:tgtEl>
                                        <p:attrNameLst>
                                          <p:attrName>style.visibility</p:attrName>
                                        </p:attrNameLst>
                                      </p:cBhvr>
                                      <p:to>
                                        <p:strVal val="visible"/>
                                      </p:to>
                                    </p:set>
                                    <p:anim calcmode="lin" valueType="num">
                                      <p:cBhvr additive="base">
                                        <p:cTn id="30" dur="500" fill="hold"/>
                                        <p:tgtEl>
                                          <p:spTgt spid="57"/>
                                        </p:tgtEl>
                                        <p:attrNameLst>
                                          <p:attrName>ppt_x</p:attrName>
                                        </p:attrNameLst>
                                      </p:cBhvr>
                                      <p:tavLst>
                                        <p:tav tm="0">
                                          <p:val>
                                            <p:strVal val="0-#ppt_w/2"/>
                                          </p:val>
                                        </p:tav>
                                        <p:tav tm="100000">
                                          <p:val>
                                            <p:strVal val="#ppt_x"/>
                                          </p:val>
                                        </p:tav>
                                      </p:tavLst>
                                    </p:anim>
                                    <p:anim calcmode="lin" valueType="num">
                                      <p:cBhvr additive="base">
                                        <p:cTn id="31" dur="500" fill="hold"/>
                                        <p:tgtEl>
                                          <p:spTgt spid="57"/>
                                        </p:tgtEl>
                                        <p:attrNameLst>
                                          <p:attrName>ppt_y</p:attrName>
                                        </p:attrNameLst>
                                      </p:cBhvr>
                                      <p:tavLst>
                                        <p:tav tm="0">
                                          <p:val>
                                            <p:strVal val="#ppt_y"/>
                                          </p:val>
                                        </p:tav>
                                        <p:tav tm="100000">
                                          <p:val>
                                            <p:strVal val="#ppt_y"/>
                                          </p:val>
                                        </p:tav>
                                      </p:tavLst>
                                    </p:anim>
                                  </p:childTnLst>
                                </p:cTn>
                              </p:par>
                            </p:childTnLst>
                          </p:cTn>
                        </p:par>
                        <p:par>
                          <p:cTn id="32" fill="hold">
                            <p:stCondLst>
                              <p:cond delay="1000"/>
                            </p:stCondLst>
                            <p:childTnLst>
                              <p:par>
                                <p:cTn id="33" presetID="2" presetClass="entr" presetSubtype="8" fill="hold" grpId="0" nodeType="after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additive="base">
                                        <p:cTn id="35" dur="500" fill="hold"/>
                                        <p:tgtEl>
                                          <p:spTgt spid="58"/>
                                        </p:tgtEl>
                                        <p:attrNameLst>
                                          <p:attrName>ppt_x</p:attrName>
                                        </p:attrNameLst>
                                      </p:cBhvr>
                                      <p:tavLst>
                                        <p:tav tm="0">
                                          <p:val>
                                            <p:strVal val="0-#ppt_w/2"/>
                                          </p:val>
                                        </p:tav>
                                        <p:tav tm="100000">
                                          <p:val>
                                            <p:strVal val="#ppt_x"/>
                                          </p:val>
                                        </p:tav>
                                      </p:tavLst>
                                    </p:anim>
                                    <p:anim calcmode="lin" valueType="num">
                                      <p:cBhvr additive="base">
                                        <p:cTn id="36" dur="500" fill="hold"/>
                                        <p:tgtEl>
                                          <p:spTgt spid="58"/>
                                        </p:tgtEl>
                                        <p:attrNameLst>
                                          <p:attrName>ppt_y</p:attrName>
                                        </p:attrNameLst>
                                      </p:cBhvr>
                                      <p:tavLst>
                                        <p:tav tm="0">
                                          <p:val>
                                            <p:strVal val="#ppt_y"/>
                                          </p:val>
                                        </p:tav>
                                        <p:tav tm="100000">
                                          <p:val>
                                            <p:strVal val="#ppt_y"/>
                                          </p:val>
                                        </p:tav>
                                      </p:tavLst>
                                    </p:anim>
                                  </p:childTnLst>
                                </p:cTn>
                              </p:par>
                            </p:childTnLst>
                          </p:cTn>
                        </p:par>
                        <p:par>
                          <p:cTn id="37" fill="hold">
                            <p:stCondLst>
                              <p:cond delay="1500"/>
                            </p:stCondLst>
                            <p:childTnLst>
                              <p:par>
                                <p:cTn id="38" presetID="2" presetClass="entr" presetSubtype="8" fill="hold" grpId="0" nodeType="afterEffect">
                                  <p:stCondLst>
                                    <p:cond delay="0"/>
                                  </p:stCondLst>
                                  <p:childTnLst>
                                    <p:set>
                                      <p:cBhvr>
                                        <p:cTn id="39" dur="1" fill="hold">
                                          <p:stCondLst>
                                            <p:cond delay="0"/>
                                          </p:stCondLst>
                                        </p:cTn>
                                        <p:tgtEl>
                                          <p:spTgt spid="59"/>
                                        </p:tgtEl>
                                        <p:attrNameLst>
                                          <p:attrName>style.visibility</p:attrName>
                                        </p:attrNameLst>
                                      </p:cBhvr>
                                      <p:to>
                                        <p:strVal val="visible"/>
                                      </p:to>
                                    </p:set>
                                    <p:anim calcmode="lin" valueType="num">
                                      <p:cBhvr additive="base">
                                        <p:cTn id="40" dur="500" fill="hold"/>
                                        <p:tgtEl>
                                          <p:spTgt spid="59"/>
                                        </p:tgtEl>
                                        <p:attrNameLst>
                                          <p:attrName>ppt_x</p:attrName>
                                        </p:attrNameLst>
                                      </p:cBhvr>
                                      <p:tavLst>
                                        <p:tav tm="0">
                                          <p:val>
                                            <p:strVal val="0-#ppt_w/2"/>
                                          </p:val>
                                        </p:tav>
                                        <p:tav tm="100000">
                                          <p:val>
                                            <p:strVal val="#ppt_x"/>
                                          </p:val>
                                        </p:tav>
                                      </p:tavLst>
                                    </p:anim>
                                    <p:anim calcmode="lin" valueType="num">
                                      <p:cBhvr additive="base">
                                        <p:cTn id="41" dur="500" fill="hold"/>
                                        <p:tgtEl>
                                          <p:spTgt spid="59"/>
                                        </p:tgtEl>
                                        <p:attrNameLst>
                                          <p:attrName>ppt_y</p:attrName>
                                        </p:attrNameLst>
                                      </p:cBhvr>
                                      <p:tavLst>
                                        <p:tav tm="0">
                                          <p:val>
                                            <p:strVal val="#ppt_y"/>
                                          </p:val>
                                        </p:tav>
                                        <p:tav tm="100000">
                                          <p:val>
                                            <p:strVal val="#ppt_y"/>
                                          </p:val>
                                        </p:tav>
                                      </p:tavLst>
                                    </p:anim>
                                  </p:childTnLst>
                                </p:cTn>
                              </p:par>
                            </p:childTnLst>
                          </p:cTn>
                        </p:par>
                        <p:par>
                          <p:cTn id="42" fill="hold">
                            <p:stCondLst>
                              <p:cond delay="2000"/>
                            </p:stCondLst>
                            <p:childTnLst>
                              <p:par>
                                <p:cTn id="43" presetID="2" presetClass="entr" presetSubtype="8" fill="hold" grpId="0" nodeType="afterEffect">
                                  <p:stCondLst>
                                    <p:cond delay="0"/>
                                  </p:stCondLst>
                                  <p:childTnLst>
                                    <p:set>
                                      <p:cBhvr>
                                        <p:cTn id="44" dur="1" fill="hold">
                                          <p:stCondLst>
                                            <p:cond delay="0"/>
                                          </p:stCondLst>
                                        </p:cTn>
                                        <p:tgtEl>
                                          <p:spTgt spid="60"/>
                                        </p:tgtEl>
                                        <p:attrNameLst>
                                          <p:attrName>style.visibility</p:attrName>
                                        </p:attrNameLst>
                                      </p:cBhvr>
                                      <p:to>
                                        <p:strVal val="visible"/>
                                      </p:to>
                                    </p:set>
                                    <p:anim calcmode="lin" valueType="num">
                                      <p:cBhvr additive="base">
                                        <p:cTn id="45" dur="500" fill="hold"/>
                                        <p:tgtEl>
                                          <p:spTgt spid="60"/>
                                        </p:tgtEl>
                                        <p:attrNameLst>
                                          <p:attrName>ppt_x</p:attrName>
                                        </p:attrNameLst>
                                      </p:cBhvr>
                                      <p:tavLst>
                                        <p:tav tm="0">
                                          <p:val>
                                            <p:strVal val="0-#ppt_w/2"/>
                                          </p:val>
                                        </p:tav>
                                        <p:tav tm="100000">
                                          <p:val>
                                            <p:strVal val="#ppt_x"/>
                                          </p:val>
                                        </p:tav>
                                      </p:tavLst>
                                    </p:anim>
                                    <p:anim calcmode="lin" valueType="num">
                                      <p:cBhvr additive="base">
                                        <p:cTn id="46" dur="500" fill="hold"/>
                                        <p:tgtEl>
                                          <p:spTgt spid="60"/>
                                        </p:tgtEl>
                                        <p:attrNameLst>
                                          <p:attrName>ppt_y</p:attrName>
                                        </p:attrNameLst>
                                      </p:cBhvr>
                                      <p:tavLst>
                                        <p:tav tm="0">
                                          <p:val>
                                            <p:strVal val="#ppt_y"/>
                                          </p:val>
                                        </p:tav>
                                        <p:tav tm="100000">
                                          <p:val>
                                            <p:strVal val="#ppt_y"/>
                                          </p:val>
                                        </p:tav>
                                      </p:tavLst>
                                    </p:anim>
                                  </p:childTnLst>
                                </p:cTn>
                              </p:par>
                            </p:childTnLst>
                          </p:cTn>
                        </p:par>
                        <p:par>
                          <p:cTn id="47" fill="hold">
                            <p:stCondLst>
                              <p:cond delay="2500"/>
                            </p:stCondLst>
                            <p:childTnLst>
                              <p:par>
                                <p:cTn id="48" presetID="2" presetClass="entr" presetSubtype="8" fill="hold" grpId="0" nodeType="afterEffect">
                                  <p:stCondLst>
                                    <p:cond delay="0"/>
                                  </p:stCondLst>
                                  <p:childTnLst>
                                    <p:set>
                                      <p:cBhvr>
                                        <p:cTn id="49" dur="1" fill="hold">
                                          <p:stCondLst>
                                            <p:cond delay="0"/>
                                          </p:stCondLst>
                                        </p:cTn>
                                        <p:tgtEl>
                                          <p:spTgt spid="61"/>
                                        </p:tgtEl>
                                        <p:attrNameLst>
                                          <p:attrName>style.visibility</p:attrName>
                                        </p:attrNameLst>
                                      </p:cBhvr>
                                      <p:to>
                                        <p:strVal val="visible"/>
                                      </p:to>
                                    </p:set>
                                    <p:anim calcmode="lin" valueType="num">
                                      <p:cBhvr additive="base">
                                        <p:cTn id="50" dur="500" fill="hold"/>
                                        <p:tgtEl>
                                          <p:spTgt spid="61"/>
                                        </p:tgtEl>
                                        <p:attrNameLst>
                                          <p:attrName>ppt_x</p:attrName>
                                        </p:attrNameLst>
                                      </p:cBhvr>
                                      <p:tavLst>
                                        <p:tav tm="0">
                                          <p:val>
                                            <p:strVal val="0-#ppt_w/2"/>
                                          </p:val>
                                        </p:tav>
                                        <p:tav tm="100000">
                                          <p:val>
                                            <p:strVal val="#ppt_x"/>
                                          </p:val>
                                        </p:tav>
                                      </p:tavLst>
                                    </p:anim>
                                    <p:anim calcmode="lin" valueType="num">
                                      <p:cBhvr additive="base">
                                        <p:cTn id="51" dur="500" fill="hold"/>
                                        <p:tgtEl>
                                          <p:spTgt spid="61"/>
                                        </p:tgtEl>
                                        <p:attrNameLst>
                                          <p:attrName>ppt_y</p:attrName>
                                        </p:attrNameLst>
                                      </p:cBhvr>
                                      <p:tavLst>
                                        <p:tav tm="0">
                                          <p:val>
                                            <p:strVal val="#ppt_y"/>
                                          </p:val>
                                        </p:tav>
                                        <p:tav tm="100000">
                                          <p:val>
                                            <p:strVal val="#ppt_y"/>
                                          </p:val>
                                        </p:tav>
                                      </p:tavLst>
                                    </p:anim>
                                  </p:childTnLst>
                                </p:cTn>
                              </p:par>
                            </p:childTnLst>
                          </p:cTn>
                        </p:par>
                        <p:par>
                          <p:cTn id="52" fill="hold">
                            <p:stCondLst>
                              <p:cond delay="3000"/>
                            </p:stCondLst>
                            <p:childTnLst>
                              <p:par>
                                <p:cTn id="53" presetID="2" presetClass="entr" presetSubtype="8" fill="hold" grpId="0" nodeType="afterEffect">
                                  <p:stCondLst>
                                    <p:cond delay="0"/>
                                  </p:stCondLst>
                                  <p:childTnLst>
                                    <p:set>
                                      <p:cBhvr>
                                        <p:cTn id="54" dur="1" fill="hold">
                                          <p:stCondLst>
                                            <p:cond delay="0"/>
                                          </p:stCondLst>
                                        </p:cTn>
                                        <p:tgtEl>
                                          <p:spTgt spid="62"/>
                                        </p:tgtEl>
                                        <p:attrNameLst>
                                          <p:attrName>style.visibility</p:attrName>
                                        </p:attrNameLst>
                                      </p:cBhvr>
                                      <p:to>
                                        <p:strVal val="visible"/>
                                      </p:to>
                                    </p:set>
                                    <p:anim calcmode="lin" valueType="num">
                                      <p:cBhvr additive="base">
                                        <p:cTn id="55" dur="500" fill="hold"/>
                                        <p:tgtEl>
                                          <p:spTgt spid="62"/>
                                        </p:tgtEl>
                                        <p:attrNameLst>
                                          <p:attrName>ppt_x</p:attrName>
                                        </p:attrNameLst>
                                      </p:cBhvr>
                                      <p:tavLst>
                                        <p:tav tm="0">
                                          <p:val>
                                            <p:strVal val="0-#ppt_w/2"/>
                                          </p:val>
                                        </p:tav>
                                        <p:tav tm="100000">
                                          <p:val>
                                            <p:strVal val="#ppt_x"/>
                                          </p:val>
                                        </p:tav>
                                      </p:tavLst>
                                    </p:anim>
                                    <p:anim calcmode="lin" valueType="num">
                                      <p:cBhvr additive="base">
                                        <p:cTn id="56" dur="500" fill="hold"/>
                                        <p:tgtEl>
                                          <p:spTgt spid="62"/>
                                        </p:tgtEl>
                                        <p:attrNameLst>
                                          <p:attrName>ppt_y</p:attrName>
                                        </p:attrNameLst>
                                      </p:cBhvr>
                                      <p:tavLst>
                                        <p:tav tm="0">
                                          <p:val>
                                            <p:strVal val="#ppt_y"/>
                                          </p:val>
                                        </p:tav>
                                        <p:tav tm="100000">
                                          <p:val>
                                            <p:strVal val="#ppt_y"/>
                                          </p:val>
                                        </p:tav>
                                      </p:tavLst>
                                    </p:anim>
                                  </p:childTnLst>
                                </p:cTn>
                              </p:par>
                            </p:childTnLst>
                          </p:cTn>
                        </p:par>
                        <p:par>
                          <p:cTn id="57" fill="hold">
                            <p:stCondLst>
                              <p:cond delay="3500"/>
                            </p:stCondLst>
                            <p:childTnLst>
                              <p:par>
                                <p:cTn id="58" presetID="2" presetClass="entr" presetSubtype="8" fill="hold" grpId="0" nodeType="afterEffect">
                                  <p:stCondLst>
                                    <p:cond delay="0"/>
                                  </p:stCondLst>
                                  <p:childTnLst>
                                    <p:set>
                                      <p:cBhvr>
                                        <p:cTn id="59" dur="1" fill="hold">
                                          <p:stCondLst>
                                            <p:cond delay="0"/>
                                          </p:stCondLst>
                                        </p:cTn>
                                        <p:tgtEl>
                                          <p:spTgt spid="63"/>
                                        </p:tgtEl>
                                        <p:attrNameLst>
                                          <p:attrName>style.visibility</p:attrName>
                                        </p:attrNameLst>
                                      </p:cBhvr>
                                      <p:to>
                                        <p:strVal val="visible"/>
                                      </p:to>
                                    </p:set>
                                    <p:anim calcmode="lin" valueType="num">
                                      <p:cBhvr additive="base">
                                        <p:cTn id="60" dur="500" fill="hold"/>
                                        <p:tgtEl>
                                          <p:spTgt spid="63"/>
                                        </p:tgtEl>
                                        <p:attrNameLst>
                                          <p:attrName>ppt_x</p:attrName>
                                        </p:attrNameLst>
                                      </p:cBhvr>
                                      <p:tavLst>
                                        <p:tav tm="0">
                                          <p:val>
                                            <p:strVal val="0-#ppt_w/2"/>
                                          </p:val>
                                        </p:tav>
                                        <p:tav tm="100000">
                                          <p:val>
                                            <p:strVal val="#ppt_x"/>
                                          </p:val>
                                        </p:tav>
                                      </p:tavLst>
                                    </p:anim>
                                    <p:anim calcmode="lin" valueType="num">
                                      <p:cBhvr additive="base">
                                        <p:cTn id="61" dur="500" fill="hold"/>
                                        <p:tgtEl>
                                          <p:spTgt spid="63"/>
                                        </p:tgtEl>
                                        <p:attrNameLst>
                                          <p:attrName>ppt_y</p:attrName>
                                        </p:attrNameLst>
                                      </p:cBhvr>
                                      <p:tavLst>
                                        <p:tav tm="0">
                                          <p:val>
                                            <p:strVal val="#ppt_y"/>
                                          </p:val>
                                        </p:tav>
                                        <p:tav tm="100000">
                                          <p:val>
                                            <p:strVal val="#ppt_y"/>
                                          </p:val>
                                        </p:tav>
                                      </p:tavLst>
                                    </p:anim>
                                  </p:childTnLst>
                                </p:cTn>
                              </p:par>
                            </p:childTnLst>
                          </p:cTn>
                        </p:par>
                        <p:par>
                          <p:cTn id="62" fill="hold">
                            <p:stCondLst>
                              <p:cond delay="4000"/>
                            </p:stCondLst>
                            <p:childTnLst>
                              <p:par>
                                <p:cTn id="63" presetID="2" presetClass="entr" presetSubtype="8" fill="hold" grpId="0" nodeType="afterEffect">
                                  <p:stCondLst>
                                    <p:cond delay="0"/>
                                  </p:stCondLst>
                                  <p:childTnLst>
                                    <p:set>
                                      <p:cBhvr>
                                        <p:cTn id="64" dur="1" fill="hold">
                                          <p:stCondLst>
                                            <p:cond delay="0"/>
                                          </p:stCondLst>
                                        </p:cTn>
                                        <p:tgtEl>
                                          <p:spTgt spid="67"/>
                                        </p:tgtEl>
                                        <p:attrNameLst>
                                          <p:attrName>style.visibility</p:attrName>
                                        </p:attrNameLst>
                                      </p:cBhvr>
                                      <p:to>
                                        <p:strVal val="visible"/>
                                      </p:to>
                                    </p:set>
                                    <p:anim calcmode="lin" valueType="num">
                                      <p:cBhvr additive="base">
                                        <p:cTn id="65" dur="500" fill="hold"/>
                                        <p:tgtEl>
                                          <p:spTgt spid="67"/>
                                        </p:tgtEl>
                                        <p:attrNameLst>
                                          <p:attrName>ppt_x</p:attrName>
                                        </p:attrNameLst>
                                      </p:cBhvr>
                                      <p:tavLst>
                                        <p:tav tm="0">
                                          <p:val>
                                            <p:strVal val="0-#ppt_w/2"/>
                                          </p:val>
                                        </p:tav>
                                        <p:tav tm="100000">
                                          <p:val>
                                            <p:strVal val="#ppt_x"/>
                                          </p:val>
                                        </p:tav>
                                      </p:tavLst>
                                    </p:anim>
                                    <p:anim calcmode="lin" valueType="num">
                                      <p:cBhvr additive="base">
                                        <p:cTn id="66" dur="500" fill="hold"/>
                                        <p:tgtEl>
                                          <p:spTgt spid="67"/>
                                        </p:tgtEl>
                                        <p:attrNameLst>
                                          <p:attrName>ppt_y</p:attrName>
                                        </p:attrNameLst>
                                      </p:cBhvr>
                                      <p:tavLst>
                                        <p:tav tm="0">
                                          <p:val>
                                            <p:strVal val="#ppt_y"/>
                                          </p:val>
                                        </p:tav>
                                        <p:tav tm="100000">
                                          <p:val>
                                            <p:strVal val="#ppt_y"/>
                                          </p:val>
                                        </p:tav>
                                      </p:tavLst>
                                    </p:anim>
                                  </p:childTnLst>
                                </p:cTn>
                              </p:par>
                            </p:childTnLst>
                          </p:cTn>
                        </p:par>
                        <p:par>
                          <p:cTn id="67" fill="hold">
                            <p:stCondLst>
                              <p:cond delay="4500"/>
                            </p:stCondLst>
                            <p:childTnLst>
                              <p:par>
                                <p:cTn id="68" presetID="2" presetClass="entr" presetSubtype="8" fill="hold" grpId="0" nodeType="afterEffect">
                                  <p:stCondLst>
                                    <p:cond delay="0"/>
                                  </p:stCondLst>
                                  <p:childTnLst>
                                    <p:set>
                                      <p:cBhvr>
                                        <p:cTn id="69" dur="1" fill="hold">
                                          <p:stCondLst>
                                            <p:cond delay="0"/>
                                          </p:stCondLst>
                                        </p:cTn>
                                        <p:tgtEl>
                                          <p:spTgt spid="79"/>
                                        </p:tgtEl>
                                        <p:attrNameLst>
                                          <p:attrName>style.visibility</p:attrName>
                                        </p:attrNameLst>
                                      </p:cBhvr>
                                      <p:to>
                                        <p:strVal val="visible"/>
                                      </p:to>
                                    </p:set>
                                    <p:anim calcmode="lin" valueType="num">
                                      <p:cBhvr additive="base">
                                        <p:cTn id="70" dur="500" fill="hold"/>
                                        <p:tgtEl>
                                          <p:spTgt spid="79"/>
                                        </p:tgtEl>
                                        <p:attrNameLst>
                                          <p:attrName>ppt_x</p:attrName>
                                        </p:attrNameLst>
                                      </p:cBhvr>
                                      <p:tavLst>
                                        <p:tav tm="0">
                                          <p:val>
                                            <p:strVal val="0-#ppt_w/2"/>
                                          </p:val>
                                        </p:tav>
                                        <p:tav tm="100000">
                                          <p:val>
                                            <p:strVal val="#ppt_x"/>
                                          </p:val>
                                        </p:tav>
                                      </p:tavLst>
                                    </p:anim>
                                    <p:anim calcmode="lin" valueType="num">
                                      <p:cBhvr additive="base">
                                        <p:cTn id="71"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8" fill="hold" nodeType="clickEffect">
                                  <p:stCondLst>
                                    <p:cond delay="0"/>
                                  </p:stCondLst>
                                  <p:childTnLst>
                                    <p:set>
                                      <p:cBhvr>
                                        <p:cTn id="75" dur="1" fill="hold">
                                          <p:stCondLst>
                                            <p:cond delay="0"/>
                                          </p:stCondLst>
                                        </p:cTn>
                                        <p:tgtEl>
                                          <p:spTgt spid="68">
                                            <p:txEl>
                                              <p:pRg st="0" end="0"/>
                                            </p:txEl>
                                          </p:spTgt>
                                        </p:tgtEl>
                                        <p:attrNameLst>
                                          <p:attrName>style.visibility</p:attrName>
                                        </p:attrNameLst>
                                      </p:cBhvr>
                                      <p:to>
                                        <p:strVal val="visible"/>
                                      </p:to>
                                    </p:set>
                                    <p:anim calcmode="lin" valueType="num">
                                      <p:cBhvr additive="base">
                                        <p:cTn id="76"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77" dur="500" fill="hold"/>
                                        <p:tgtEl>
                                          <p:spTgt spid="6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59" grpId="0"/>
      <p:bldP spid="60" grpId="0"/>
      <p:bldP spid="61" grpId="0"/>
      <p:bldP spid="62" grpId="0"/>
      <p:bldP spid="63" grpId="0"/>
      <p:bldP spid="67" grpId="0"/>
      <p:bldP spid="79"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pSp>
        <p:nvGrpSpPr>
          <p:cNvPr id="2" name="Group 1"/>
          <p:cNvGrpSpPr/>
          <p:nvPr/>
        </p:nvGrpSpPr>
        <p:grpSpPr>
          <a:xfrm>
            <a:off x="152400" y="4221162"/>
            <a:ext cx="8440737" cy="2484438"/>
            <a:chOff x="152400" y="4221162"/>
            <a:chExt cx="8440737" cy="2484438"/>
          </a:xfrm>
        </p:grpSpPr>
        <p:sp>
          <p:nvSpPr>
            <p:cNvPr id="117" name="AutoShape 2"/>
            <p:cNvSpPr>
              <a:spLocks noChangeArrowheads="1"/>
            </p:cNvSpPr>
            <p:nvPr/>
          </p:nvSpPr>
          <p:spPr bwMode="auto">
            <a:xfrm>
              <a:off x="644525" y="4854575"/>
              <a:ext cx="3138488" cy="1843087"/>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dirty="0"/>
                <a:t>Context-Free</a:t>
              </a:r>
            </a:p>
            <a:p>
              <a:pPr algn="ctr"/>
              <a:r>
                <a:rPr lang="en-US" altLang="en-US" dirty="0"/>
                <a:t>Languages</a:t>
              </a:r>
            </a:p>
            <a:p>
              <a:pPr algn="ctr"/>
              <a:r>
                <a:rPr lang="en-US" altLang="en-US" dirty="0"/>
                <a:t>(Grammars)</a:t>
              </a:r>
            </a:p>
          </p:txBody>
        </p:sp>
        <p:sp>
          <p:nvSpPr>
            <p:cNvPr id="118" name="AutoShape 3"/>
            <p:cNvSpPr>
              <a:spLocks noChangeArrowheads="1"/>
            </p:cNvSpPr>
            <p:nvPr/>
          </p:nvSpPr>
          <p:spPr bwMode="auto">
            <a:xfrm>
              <a:off x="5562600" y="4862512"/>
              <a:ext cx="3030537" cy="1843088"/>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Languages</a:t>
              </a:r>
            </a:p>
            <a:p>
              <a:pPr algn="ctr"/>
              <a:r>
                <a:rPr lang="en-US" altLang="en-US"/>
                <a:t>Accepted by</a:t>
              </a:r>
            </a:p>
            <a:p>
              <a:pPr algn="ctr"/>
              <a:r>
                <a:rPr lang="en-US" altLang="en-US"/>
                <a:t>PDAs</a:t>
              </a:r>
            </a:p>
          </p:txBody>
        </p:sp>
        <p:sp>
          <p:nvSpPr>
            <p:cNvPr id="120" name="Text Box 5"/>
            <p:cNvSpPr txBox="1">
              <a:spLocks noChangeArrowheads="1"/>
            </p:cNvSpPr>
            <p:nvPr/>
          </p:nvSpPr>
          <p:spPr bwMode="auto">
            <a:xfrm>
              <a:off x="152400" y="4221162"/>
              <a:ext cx="169302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tx2"/>
                  </a:solidFill>
                </a:rPr>
                <a:t>Theorem:</a:t>
              </a:r>
            </a:p>
          </p:txBody>
        </p:sp>
      </p:grpSp>
      <p:graphicFrame>
        <p:nvGraphicFramePr>
          <p:cNvPr id="3" name="Object 2"/>
          <p:cNvGraphicFramePr>
            <a:graphicFrameLocks noChangeAspect="1"/>
          </p:cNvGraphicFramePr>
          <p:nvPr/>
        </p:nvGraphicFramePr>
        <p:xfrm>
          <a:off x="4191000" y="5257800"/>
          <a:ext cx="1009650" cy="1066800"/>
        </p:xfrm>
        <a:graphic>
          <a:graphicData uri="http://schemas.openxmlformats.org/presentationml/2006/ole">
            <mc:AlternateContent xmlns:mc="http://schemas.openxmlformats.org/markup-compatibility/2006">
              <mc:Choice xmlns:v="urn:schemas-microsoft-com:vml" Requires="v">
                <p:oleObj name="Equation" r:id="rId2" imgW="152280" imgH="152280" progId="Equation.3">
                  <p:embed/>
                </p:oleObj>
              </mc:Choice>
              <mc:Fallback>
                <p:oleObj name="Equation" r:id="rId2" imgW="152280" imgH="152280" progId="Equation.3">
                  <p:embed/>
                  <p:pic>
                    <p:nvPicPr>
                      <p:cNvPr id="3" name="Object 2"/>
                      <p:cNvPicPr>
                        <a:picLocks noChangeAspect="1" noChangeArrowheads="1"/>
                      </p:cNvPicPr>
                      <p:nvPr/>
                    </p:nvPicPr>
                    <p:blipFill>
                      <a:blip r:embed="rId3"/>
                      <a:srcRect/>
                      <a:stretch>
                        <a:fillRect/>
                      </a:stretch>
                    </p:blipFill>
                    <p:spPr bwMode="auto">
                      <a:xfrm>
                        <a:off x="4191000" y="5257800"/>
                        <a:ext cx="1009650" cy="1066800"/>
                      </a:xfrm>
                      <a:prstGeom prst="rect">
                        <a:avLst/>
                      </a:prstGeom>
                      <a:noFill/>
                      <a:ln>
                        <a:noFill/>
                      </a:ln>
                      <a:effectLst/>
                    </p:spPr>
                  </p:pic>
                </p:oleObj>
              </mc:Fallback>
            </mc:AlternateContent>
          </a:graphicData>
        </a:graphic>
      </p:graphicFrame>
      <p:grpSp>
        <p:nvGrpSpPr>
          <p:cNvPr id="6" name="Group 5"/>
          <p:cNvGrpSpPr/>
          <p:nvPr/>
        </p:nvGrpSpPr>
        <p:grpSpPr>
          <a:xfrm>
            <a:off x="176561" y="444321"/>
            <a:ext cx="4547839" cy="1200329"/>
            <a:chOff x="176561" y="576590"/>
            <a:chExt cx="4547839" cy="1200329"/>
          </a:xfrm>
        </p:grpSpPr>
        <p:sp>
          <p:nvSpPr>
            <p:cNvPr id="4" name="Rectangle 3"/>
            <p:cNvSpPr/>
            <p:nvPr/>
          </p:nvSpPr>
          <p:spPr>
            <a:xfrm>
              <a:off x="176561" y="576590"/>
              <a:ext cx="3182282" cy="1200329"/>
            </a:xfrm>
            <a:prstGeom prst="rect">
              <a:avLst/>
            </a:prstGeom>
          </p:spPr>
          <p:txBody>
            <a:bodyPr wrap="none">
              <a:spAutoFit/>
            </a:bodyPr>
            <a:lstStyle/>
            <a:p>
              <a:pPr algn="ctr"/>
              <a:r>
                <a:rPr lang="en-US" altLang="en-US" sz="2400" dirty="0"/>
                <a:t>Produce a Context-Free </a:t>
              </a:r>
              <a:br>
                <a:rPr lang="en-US" altLang="en-US" sz="2400" dirty="0"/>
              </a:br>
              <a:r>
                <a:rPr lang="en-US" altLang="en-US" sz="2400" dirty="0"/>
                <a:t>Grammar</a:t>
              </a:r>
              <a:br>
                <a:rPr lang="en-US" altLang="en-US" sz="2400" dirty="0"/>
              </a:br>
              <a:r>
                <a:rPr lang="en-US" altLang="en-US" sz="2400" dirty="0"/>
                <a:t>for the same  L</a:t>
              </a:r>
              <a:endParaRPr lang="en-CA" sz="2400" dirty="0"/>
            </a:p>
          </p:txBody>
        </p:sp>
        <p:sp>
          <p:nvSpPr>
            <p:cNvPr id="5" name="Right Arrow 4"/>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12" name="Rectangle 11"/>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spTree>
    <p:extLst>
      <p:ext uri="{BB962C8B-B14F-4D97-AF65-F5344CB8AC3E}">
        <p14:creationId xmlns:p14="http://schemas.microsoft.com/office/powerpoint/2010/main" val="18181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1+#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5" name="Text Box 8"/>
          <p:cNvSpPr txBox="1">
            <a:spLocks noChangeArrowheads="1"/>
          </p:cNvSpPr>
          <p:nvPr/>
        </p:nvSpPr>
        <p:spPr bwMode="auto">
          <a:xfrm>
            <a:off x="209623" y="2586335"/>
            <a:ext cx="3828977" cy="1200329"/>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Wingdings" pitchFamily="2" charset="2"/>
              </a:rPr>
              <a:t>Change the PDA so that each step either pushes or pops one character but not both.</a:t>
            </a:r>
            <a:endParaRPr lang="en-US" sz="2400" dirty="0">
              <a:effectLst>
                <a:outerShdw blurRad="38100" dist="38100" dir="2700000" algn="tl">
                  <a:srgbClr val="000000">
                    <a:alpha val="43137"/>
                  </a:srgbClr>
                </a:outerShdw>
              </a:effectLst>
              <a:cs typeface="+mn-cs"/>
              <a:sym typeface="Wingdings" pitchFamily="2" charset="2"/>
            </a:endParaRPr>
          </a:p>
        </p:txBody>
      </p:sp>
      <p:graphicFrame>
        <p:nvGraphicFramePr>
          <p:cNvPr id="14" name="Table 13"/>
          <p:cNvGraphicFramePr>
            <a:graphicFrameLocks noGrp="1"/>
          </p:cNvGraphicFramePr>
          <p:nvPr/>
        </p:nvGraphicFramePr>
        <p:xfrm>
          <a:off x="4114800" y="1859280"/>
          <a:ext cx="4876800" cy="21945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79248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u</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u</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push </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1</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2</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w</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graphicFrame>
        <p:nvGraphicFramePr>
          <p:cNvPr id="17" name="Table 16"/>
          <p:cNvGraphicFramePr>
            <a:graphicFrameLocks noGrp="1"/>
          </p:cNvGraphicFramePr>
          <p:nvPr/>
        </p:nvGraphicFramePr>
        <p:xfrm>
          <a:off x="4114800" y="4114800"/>
          <a:ext cx="4876800" cy="268224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u</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u</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sz="2000" kern="0" baseline="-25000" dirty="0">
                          <a:latin typeface="Times New Roman" panose="02020603050405020304" pitchFamily="18" charset="0"/>
                          <a:cs typeface="Times New Roman" panose="02020603050405020304" pitchFamily="18" charset="0"/>
                        </a:rPr>
                        <a:t>1</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sz="2000" kern="0" baseline="-25000" dirty="0">
                          <a:latin typeface="Times New Roman" panose="02020603050405020304" pitchFamily="18" charset="0"/>
                          <a:cs typeface="Times New Roman" panose="02020603050405020304" pitchFamily="18" charset="0"/>
                        </a:rPr>
                        <a:t>2</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rPr>
                        <a:t>       …</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bl>
          </a:graphicData>
        </a:graphic>
      </p:graphicFrame>
      <p:sp>
        <p:nvSpPr>
          <p:cNvPr id="18" name="Right Arrow 17"/>
          <p:cNvSpPr/>
          <p:nvPr/>
        </p:nvSpPr>
        <p:spPr>
          <a:xfrm rot="16200000" flipH="1">
            <a:off x="3352800" y="38100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
        <p:nvSpPr>
          <p:cNvPr id="23" name="Rectangle 22"/>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spTree>
    <p:extLst>
      <p:ext uri="{BB962C8B-B14F-4D97-AF65-F5344CB8AC3E}">
        <p14:creationId xmlns:p14="http://schemas.microsoft.com/office/powerpoint/2010/main" val="2200912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5">
                                            <p:txEl>
                                              <p:pRg st="0" end="0"/>
                                            </p:txEl>
                                          </p:spTgt>
                                        </p:tgtEl>
                                        <p:attrNameLst>
                                          <p:attrName>style.visibility</p:attrName>
                                        </p:attrNameLst>
                                      </p:cBhvr>
                                      <p:to>
                                        <p:strVal val="visible"/>
                                      </p:to>
                                    </p:set>
                                    <p:anim calcmode="lin" valueType="num">
                                      <p:cBhvr additive="base">
                                        <p:cTn id="13"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ppt_x"/>
                                          </p:val>
                                        </p:tav>
                                        <p:tav tm="100000">
                                          <p:val>
                                            <p:strVal val="#ppt_x"/>
                                          </p:val>
                                        </p:tav>
                                      </p:tavLst>
                                    </p:anim>
                                    <p:anim calcmode="lin" valueType="num">
                                      <p:cBhvr additive="base">
                                        <p:cTn id="24"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4" name="Table 13"/>
          <p:cNvGraphicFramePr>
            <a:graphicFrameLocks noGrp="1"/>
          </p:cNvGraphicFramePr>
          <p:nvPr/>
        </p:nvGraphicFramePr>
        <p:xfrm>
          <a:off x="4114800" y="1859280"/>
          <a:ext cx="4876800" cy="21945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79248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u</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u</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push </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1</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2</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w</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grpSp>
        <p:nvGrpSpPr>
          <p:cNvPr id="3" name="Group 2"/>
          <p:cNvGrpSpPr/>
          <p:nvPr/>
        </p:nvGrpSpPr>
        <p:grpSpPr>
          <a:xfrm>
            <a:off x="278277" y="4248090"/>
            <a:ext cx="5332592" cy="2533710"/>
            <a:chOff x="278277" y="4248090"/>
            <a:chExt cx="5332592" cy="2533710"/>
          </a:xfrm>
        </p:grpSpPr>
        <p:sp>
          <p:nvSpPr>
            <p:cNvPr id="26" name="Text Box 13"/>
            <p:cNvSpPr txBox="1">
              <a:spLocks noChangeArrowheads="1"/>
            </p:cNvSpPr>
            <p:nvPr/>
          </p:nvSpPr>
          <p:spPr bwMode="auto">
            <a:xfrm>
              <a:off x="2732061" y="6381690"/>
              <a:ext cx="1611339"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Read by PDA</a:t>
              </a:r>
            </a:p>
          </p:txBody>
        </p:sp>
        <p:grpSp>
          <p:nvGrpSpPr>
            <p:cNvPr id="2" name="Group 1"/>
            <p:cNvGrpSpPr/>
            <p:nvPr/>
          </p:nvGrpSpPr>
          <p:grpSpPr>
            <a:xfrm>
              <a:off x="278277" y="4248090"/>
              <a:ext cx="5332592" cy="2406737"/>
              <a:chOff x="278277" y="4248090"/>
              <a:chExt cx="5332592" cy="2406737"/>
            </a:xfrm>
          </p:grpSpPr>
          <p:sp>
            <p:nvSpPr>
              <p:cNvPr id="11" name="Line 5"/>
              <p:cNvSpPr>
                <a:spLocks noChangeShapeType="1"/>
              </p:cNvSpPr>
              <p:nvPr/>
            </p:nvSpPr>
            <p:spPr bwMode="auto">
              <a:xfrm>
                <a:off x="1115542" y="42480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12" name="Line 6"/>
              <p:cNvSpPr>
                <a:spLocks noChangeShapeType="1"/>
              </p:cNvSpPr>
              <p:nvPr/>
            </p:nvSpPr>
            <p:spPr bwMode="auto">
              <a:xfrm>
                <a:off x="1115542" y="62168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13" name="Line 7"/>
              <p:cNvSpPr>
                <a:spLocks noChangeShapeType="1"/>
              </p:cNvSpPr>
              <p:nvPr/>
            </p:nvSpPr>
            <p:spPr bwMode="auto">
              <a:xfrm flipV="1">
                <a:off x="763009" y="43995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16" name="Text Box 8"/>
              <p:cNvSpPr txBox="1">
                <a:spLocks noChangeArrowheads="1"/>
              </p:cNvSpPr>
              <p:nvPr/>
            </p:nvSpPr>
            <p:spPr bwMode="auto">
              <a:xfrm>
                <a:off x="278277" y="48538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19" name="Text Box 10"/>
              <p:cNvSpPr txBox="1">
                <a:spLocks noChangeArrowheads="1"/>
              </p:cNvSpPr>
              <p:nvPr/>
            </p:nvSpPr>
            <p:spPr bwMode="auto">
              <a:xfrm>
                <a:off x="278277" y="62547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20" name="Freeform 30"/>
              <p:cNvSpPr>
                <a:spLocks/>
              </p:cNvSpPr>
              <p:nvPr/>
            </p:nvSpPr>
            <p:spPr bwMode="auto">
              <a:xfrm>
                <a:off x="2040940" y="45509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21" name="Oval 20"/>
              <p:cNvSpPr>
                <a:spLocks noChangeArrowheads="1"/>
              </p:cNvSpPr>
              <p:nvPr/>
            </p:nvSpPr>
            <p:spPr bwMode="auto">
              <a:xfrm>
                <a:off x="1996873" y="6178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23" name="Oval 22"/>
              <p:cNvSpPr>
                <a:spLocks noChangeArrowheads="1"/>
              </p:cNvSpPr>
              <p:nvPr/>
            </p:nvSpPr>
            <p:spPr bwMode="auto">
              <a:xfrm>
                <a:off x="4905267" y="6178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24" name="Text Box 13"/>
              <p:cNvSpPr txBox="1">
                <a:spLocks noChangeArrowheads="1"/>
              </p:cNvSpPr>
              <p:nvPr/>
            </p:nvSpPr>
            <p:spPr bwMode="auto">
              <a:xfrm>
                <a:off x="1586948" y="5758838"/>
                <a:ext cx="609462"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err="1">
                    <a:solidFill>
                      <a:schemeClr val="accent2"/>
                    </a:solidFill>
                    <a:effectLst>
                      <a:outerShdw blurRad="38100" dist="38100" dir="2700000" algn="tl">
                        <a:srgbClr val="000000">
                          <a:alpha val="43137"/>
                        </a:srgbClr>
                      </a:outerShdw>
                    </a:effectLst>
                    <a:sym typeface="Wingdings" pitchFamily="2" charset="2"/>
                  </a:rPr>
                  <a:t>q</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start</a:t>
                </a:r>
                <a:endParaRPr lang="en-US" altLang="en-US" sz="2000" baseline="-25000" dirty="0"/>
              </a:p>
            </p:txBody>
          </p:sp>
          <p:sp>
            <p:nvSpPr>
              <p:cNvPr id="25" name="Text Box 13"/>
              <p:cNvSpPr txBox="1">
                <a:spLocks noChangeArrowheads="1"/>
              </p:cNvSpPr>
              <p:nvPr/>
            </p:nvSpPr>
            <p:spPr bwMode="auto">
              <a:xfrm>
                <a:off x="4863549" y="5801140"/>
                <a:ext cx="7473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err="1">
                    <a:solidFill>
                      <a:schemeClr val="accent2"/>
                    </a:solidFill>
                    <a:effectLst>
                      <a:outerShdw blurRad="38100" dist="38100" dir="2700000" algn="tl">
                        <a:srgbClr val="000000">
                          <a:alpha val="43137"/>
                        </a:srgbClr>
                      </a:outerShdw>
                    </a:effectLst>
                    <a:sym typeface="Wingdings" pitchFamily="2" charset="2"/>
                  </a:rPr>
                  <a:t>q</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acceot</a:t>
                </a:r>
                <a:endParaRPr lang="en-US" altLang="en-US" sz="2000" baseline="-25000" dirty="0"/>
              </a:p>
            </p:txBody>
          </p:sp>
          <p:sp>
            <p:nvSpPr>
              <p:cNvPr id="27" name="Line 18"/>
              <p:cNvSpPr>
                <a:spLocks noChangeShapeType="1"/>
              </p:cNvSpPr>
              <p:nvPr/>
            </p:nvSpPr>
            <p:spPr bwMode="auto">
              <a:xfrm>
                <a:off x="1996874" y="64566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grpSp>
      <p:sp>
        <p:nvSpPr>
          <p:cNvPr id="30" name="Rectangle 29"/>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aphicFrame>
        <p:nvGraphicFramePr>
          <p:cNvPr id="31" name="Table 30"/>
          <p:cNvGraphicFramePr>
            <a:graphicFrameLocks noGrp="1"/>
          </p:cNvGraphicFramePr>
          <p:nvPr/>
        </p:nvGraphicFramePr>
        <p:xfrm>
          <a:off x="7162800" y="4206240"/>
          <a:ext cx="1066800" cy="1828800"/>
        </p:xfrm>
        <a:graphic>
          <a:graphicData uri="http://schemas.openxmlformats.org/drawingml/2006/table">
            <a:tbl>
              <a:tblPr firstRow="1" bandRow="1">
                <a:tableStyleId>{5C22544A-7EE6-4342-B048-85BDC9FD1C3A}</a:tableStyleId>
              </a:tblPr>
              <a:tblGrid>
                <a:gridCol w="1066800">
                  <a:extLst>
                    <a:ext uri="{9D8B030D-6E8A-4147-A177-3AD203B41FA5}">
                      <a16:colId xmlns:a16="http://schemas.microsoft.com/office/drawing/2014/main" val="20000"/>
                    </a:ext>
                  </a:extLst>
                </a:gridCol>
              </a:tblGrid>
              <a:tr h="370840">
                <a:tc>
                  <a:txBody>
                    <a:bodyPr/>
                    <a:lstStyle/>
                    <a:p>
                      <a:pPr algn="ctr"/>
                      <a:r>
                        <a:rPr lang="en-CA" sz="2000" dirty="0">
                          <a:latin typeface="Times New Roman" panose="02020603050405020304" pitchFamily="18" charset="0"/>
                          <a:cs typeface="Times New Roman" panose="02020603050405020304" pitchFamily="18" charset="0"/>
                        </a:rPr>
                        <a:t>PDA</a:t>
                      </a:r>
                    </a:p>
                  </a:txBody>
                  <a:tcPr/>
                </a:tc>
                <a:extLst>
                  <a:ext uri="{0D108BD9-81ED-4DB2-BD59-A6C34878D82A}">
                    <a16:rowId xmlns:a16="http://schemas.microsoft.com/office/drawing/2014/main" val="10000"/>
                  </a:ext>
                </a:extLst>
              </a:tr>
              <a:tr h="426720">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extLst>
                  <a:ext uri="{0D108BD9-81ED-4DB2-BD59-A6C34878D82A}">
                    <a16:rowId xmlns:a16="http://schemas.microsoft.com/office/drawing/2014/main" val="10001"/>
                  </a:ext>
                </a:extLst>
              </a:tr>
              <a:tr h="370840">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loop</a:t>
                      </a:r>
                    </a:p>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   pop</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accept</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bl>
          </a:graphicData>
        </a:graphic>
      </p:graphicFrame>
      <p:sp>
        <p:nvSpPr>
          <p:cNvPr id="33" name="Right Arrow 32"/>
          <p:cNvSpPr/>
          <p:nvPr/>
        </p:nvSpPr>
        <p:spPr>
          <a:xfrm rot="16200000" flipH="1">
            <a:off x="3352800" y="38100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
        <p:nvSpPr>
          <p:cNvPr id="34" name="Text Box 8"/>
          <p:cNvSpPr txBox="1">
            <a:spLocks noChangeArrowheads="1"/>
          </p:cNvSpPr>
          <p:nvPr/>
        </p:nvSpPr>
        <p:spPr bwMode="auto">
          <a:xfrm>
            <a:off x="209623" y="2971800"/>
            <a:ext cx="3828977" cy="830997"/>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Wingdings" pitchFamily="2" charset="2"/>
              </a:rPr>
              <a:t>And leaves the stack </a:t>
            </a:r>
            <a:br>
              <a:rPr lang="en-CA" sz="2400" dirty="0">
                <a:effectLst>
                  <a:outerShdw blurRad="38100" dist="38100" dir="2700000" algn="tl">
                    <a:srgbClr val="000000">
                      <a:alpha val="43137"/>
                    </a:srgbClr>
                  </a:outerShdw>
                </a:effectLst>
                <a:cs typeface="+mn-cs"/>
                <a:sym typeface="Wingdings" pitchFamily="2" charset="2"/>
              </a:rPr>
            </a:br>
            <a:r>
              <a:rPr lang="en-CA" sz="2400" dirty="0">
                <a:effectLst>
                  <a:outerShdw blurRad="38100" dist="38100" dir="2700000" algn="tl">
                    <a:srgbClr val="000000">
                      <a:alpha val="43137"/>
                    </a:srgbClr>
                  </a:outerShdw>
                </a:effectLst>
                <a:cs typeface="+mn-cs"/>
                <a:sym typeface="Wingdings" pitchFamily="2" charset="2"/>
              </a:rPr>
              <a:t>empty when accepting.</a:t>
            </a:r>
            <a:endParaRPr lang="en-US" sz="2400" dirty="0">
              <a:effectLst>
                <a:outerShdw blurRad="38100" dist="38100" dir="2700000" algn="tl">
                  <a:srgbClr val="000000">
                    <a:alpha val="43137"/>
                  </a:srgbClr>
                </a:outerShdw>
              </a:effectLst>
              <a:cs typeface="+mn-cs"/>
              <a:sym typeface="Wingdings" pitchFamily="2" charset="2"/>
            </a:endParaRPr>
          </a:p>
        </p:txBody>
      </p:sp>
    </p:spTree>
    <p:extLst>
      <p:ext uri="{BB962C8B-B14F-4D97-AF65-F5344CB8AC3E}">
        <p14:creationId xmlns:p14="http://schemas.microsoft.com/office/powerpoint/2010/main" val="3041205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500" fill="hold"/>
                                        <p:tgtEl>
                                          <p:spTgt spid="33"/>
                                        </p:tgtEl>
                                        <p:attrNameLst>
                                          <p:attrName>ppt_x</p:attrName>
                                        </p:attrNameLst>
                                      </p:cBhvr>
                                      <p:tavLst>
                                        <p:tav tm="0">
                                          <p:val>
                                            <p:strVal val="#ppt_x"/>
                                          </p:val>
                                        </p:tav>
                                        <p:tav tm="100000">
                                          <p:val>
                                            <p:strVal val="#ppt_x"/>
                                          </p:val>
                                        </p:tav>
                                      </p:tavLst>
                                    </p:anim>
                                    <p:anim calcmode="lin" valueType="num">
                                      <p:cBhvr additive="base">
                                        <p:cTn id="16" dur="500" fill="hold"/>
                                        <p:tgtEl>
                                          <p:spTgt spid="33"/>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9" name="Rectangle 8"/>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8" name="Group 7"/>
          <p:cNvGrpSpPr/>
          <p:nvPr/>
        </p:nvGrpSpPr>
        <p:grpSpPr>
          <a:xfrm>
            <a:off x="76200" y="540603"/>
            <a:ext cx="5136942" cy="830997"/>
            <a:chOff x="-412542" y="576590"/>
            <a:chExt cx="5136942" cy="830997"/>
          </a:xfrm>
        </p:grpSpPr>
        <p:sp>
          <p:nvSpPr>
            <p:cNvPr id="10" name="Rectangle 9"/>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11" name="Right Arrow 10"/>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graphicFrame>
        <p:nvGraphicFramePr>
          <p:cNvPr id="12" name="Table 11"/>
          <p:cNvGraphicFramePr>
            <a:graphicFrameLocks noGrp="1"/>
          </p:cNvGraphicFramePr>
          <p:nvPr/>
        </p:nvGraphicFramePr>
        <p:xfrm>
          <a:off x="4114800" y="1737360"/>
          <a:ext cx="4876800" cy="18897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15"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6" name="Group 5"/>
          <p:cNvGrpSpPr/>
          <p:nvPr/>
        </p:nvGrpSpPr>
        <p:grpSpPr>
          <a:xfrm>
            <a:off x="278277" y="4095690"/>
            <a:ext cx="4979523" cy="2799873"/>
            <a:chOff x="278277" y="4095690"/>
            <a:chExt cx="4979523" cy="2799873"/>
          </a:xfrm>
        </p:grpSpPr>
        <p:sp>
          <p:nvSpPr>
            <p:cNvPr id="39" name="Line 5"/>
            <p:cNvSpPr>
              <a:spLocks noChangeShapeType="1"/>
            </p:cNvSpPr>
            <p:nvPr/>
          </p:nvSpPr>
          <p:spPr bwMode="auto">
            <a:xfrm>
              <a:off x="1115542" y="40956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40" name="Line 6"/>
            <p:cNvSpPr>
              <a:spLocks noChangeShapeType="1"/>
            </p:cNvSpPr>
            <p:nvPr/>
          </p:nvSpPr>
          <p:spPr bwMode="auto">
            <a:xfrm>
              <a:off x="1115542" y="60644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41" name="Line 7"/>
            <p:cNvSpPr>
              <a:spLocks noChangeShapeType="1"/>
            </p:cNvSpPr>
            <p:nvPr/>
          </p:nvSpPr>
          <p:spPr bwMode="auto">
            <a:xfrm flipV="1">
              <a:off x="763009" y="42471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42" name="Text Box 8"/>
            <p:cNvSpPr txBox="1">
              <a:spLocks noChangeArrowheads="1"/>
            </p:cNvSpPr>
            <p:nvPr/>
          </p:nvSpPr>
          <p:spPr bwMode="auto">
            <a:xfrm>
              <a:off x="278277" y="47014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43" name="Text Box 10"/>
            <p:cNvSpPr txBox="1">
              <a:spLocks noChangeArrowheads="1"/>
            </p:cNvSpPr>
            <p:nvPr/>
          </p:nvSpPr>
          <p:spPr bwMode="auto">
            <a:xfrm>
              <a:off x="278277" y="61023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46" name="Freeform 30"/>
            <p:cNvSpPr>
              <a:spLocks/>
            </p:cNvSpPr>
            <p:nvPr/>
          </p:nvSpPr>
          <p:spPr bwMode="auto">
            <a:xfrm>
              <a:off x="2040940" y="43985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2" name="Oval 20"/>
            <p:cNvSpPr>
              <a:spLocks noChangeArrowheads="1"/>
            </p:cNvSpPr>
            <p:nvPr/>
          </p:nvSpPr>
          <p:spPr bwMode="auto">
            <a:xfrm>
              <a:off x="1996873" y="60265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3" name="Oval 22"/>
            <p:cNvSpPr>
              <a:spLocks noChangeArrowheads="1"/>
            </p:cNvSpPr>
            <p:nvPr/>
          </p:nvSpPr>
          <p:spPr bwMode="auto">
            <a:xfrm>
              <a:off x="4905267" y="60265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4" name="Text Box 13"/>
            <p:cNvSpPr txBox="1">
              <a:spLocks noChangeArrowheads="1"/>
            </p:cNvSpPr>
            <p:nvPr/>
          </p:nvSpPr>
          <p:spPr bwMode="auto">
            <a:xfrm>
              <a:off x="1800247" y="566860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55" name="Text Box 13"/>
            <p:cNvSpPr txBox="1">
              <a:spLocks noChangeArrowheads="1"/>
            </p:cNvSpPr>
            <p:nvPr/>
          </p:nvSpPr>
          <p:spPr bwMode="auto">
            <a:xfrm>
              <a:off x="4876801" y="567524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60" name="Text Box 13"/>
            <p:cNvSpPr txBox="1">
              <a:spLocks noChangeArrowheads="1"/>
            </p:cNvSpPr>
            <p:nvPr/>
          </p:nvSpPr>
          <p:spPr bwMode="auto">
            <a:xfrm>
              <a:off x="2779000" y="6229290"/>
              <a:ext cx="1967462"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Read by </a:t>
              </a:r>
              <a:r>
                <a:rPr lang="en-CA" altLang="en-US" sz="2000" dirty="0">
                  <a:solidFill>
                    <a:schemeClr val="accent2"/>
                  </a:solidFill>
                  <a:effectLst>
                    <a:outerShdw blurRad="38100" dist="38100" dir="2700000" algn="tl">
                      <a:srgbClr val="000000">
                        <a:alpha val="43137"/>
                      </a:srgbClr>
                    </a:outerShdw>
                  </a:effectLst>
                  <a:sym typeface="Wingdings" pitchFamily="2" charset="2"/>
                </a:rPr>
                <a:t>PDA </a:t>
              </a:r>
              <a:r>
                <a:rPr lang="en-CA" altLang="en-US" sz="2000" dirty="0">
                  <a:effectLst>
                    <a:outerShdw blurRad="38100" dist="38100" dir="2700000" algn="tl">
                      <a:srgbClr val="000000">
                        <a:alpha val="43137"/>
                      </a:srgbClr>
                    </a:outerShdw>
                  </a:effectLst>
                  <a:sym typeface="Wingdings" pitchFamily="2" charset="2"/>
                </a:rPr>
                <a:t>&amp;</a:t>
              </a:r>
              <a:r>
                <a:rPr lang="en-CA" sz="2000" baseline="-25000" dirty="0">
                  <a:effectLst>
                    <a:outerShdw blurRad="38100" dist="38100" dir="2700000" algn="tl">
                      <a:srgbClr val="000000">
                        <a:alpha val="43137"/>
                      </a:srgbClr>
                    </a:outerShdw>
                  </a:effectLst>
                  <a:sym typeface="Wingdings" pitchFamily="2" charset="2"/>
                </a:rPr>
                <a:t> </a:t>
              </a:r>
              <a:endParaRPr lang="en-US" altLang="en-US" sz="2000" dirty="0"/>
            </a:p>
          </p:txBody>
        </p:sp>
        <p:sp>
          <p:nvSpPr>
            <p:cNvPr id="61" name="Line 18"/>
            <p:cNvSpPr>
              <a:spLocks noChangeShapeType="1"/>
            </p:cNvSpPr>
            <p:nvPr/>
          </p:nvSpPr>
          <p:spPr bwMode="auto">
            <a:xfrm>
              <a:off x="1996874" y="63042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62" name="Text Box 13"/>
            <p:cNvSpPr txBox="1">
              <a:spLocks noChangeArrowheads="1"/>
            </p:cNvSpPr>
            <p:nvPr/>
          </p:nvSpPr>
          <p:spPr bwMode="auto">
            <a:xfrm>
              <a:off x="2806521" y="6495453"/>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grpSp>
    </p:spTree>
    <p:extLst>
      <p:ext uri="{BB962C8B-B14F-4D97-AF65-F5344CB8AC3E}">
        <p14:creationId xmlns:p14="http://schemas.microsoft.com/office/powerpoint/2010/main" val="156124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1+#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1+#ppt_w/2"/>
                                          </p:val>
                                        </p:tav>
                                        <p:tav tm="100000">
                                          <p:val>
                                            <p:strVal val="#ppt_x"/>
                                          </p:val>
                                        </p:tav>
                                      </p:tavLst>
                                    </p:anim>
                                    <p:anim calcmode="lin" valueType="num">
                                      <p:cBhvr additive="base">
                                        <p:cTn id="18" dur="500" fill="hold"/>
                                        <p:tgtEl>
                                          <p:spTgt spid="15"/>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1+#ppt_w/2"/>
                                          </p:val>
                                        </p:tav>
                                        <p:tav tm="100000">
                                          <p:val>
                                            <p:strVal val="#ppt_x"/>
                                          </p:val>
                                        </p:tav>
                                      </p:tavLst>
                                    </p:anim>
                                    <p:anim calcmode="lin" valueType="num">
                                      <p:cBhvr additive="base">
                                        <p:cTn id="2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2" name="Table 11"/>
          <p:cNvGraphicFramePr>
            <a:graphicFrameLocks noGrp="1"/>
          </p:cNvGraphicFramePr>
          <p:nvPr/>
        </p:nvGraphicFramePr>
        <p:xfrm>
          <a:off x="4114800" y="1737360"/>
          <a:ext cx="4876800" cy="18897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14" name="Rectangle 13"/>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16" name="Group 15"/>
          <p:cNvGrpSpPr/>
          <p:nvPr/>
        </p:nvGrpSpPr>
        <p:grpSpPr>
          <a:xfrm>
            <a:off x="76200" y="540603"/>
            <a:ext cx="5136942" cy="830997"/>
            <a:chOff x="-412542" y="576590"/>
            <a:chExt cx="5136942" cy="830997"/>
          </a:xfrm>
        </p:grpSpPr>
        <p:sp>
          <p:nvSpPr>
            <p:cNvPr id="17" name="Rectangle 16"/>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18" name="Right Arrow 17"/>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19"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5" name="Group 4"/>
          <p:cNvGrpSpPr/>
          <p:nvPr/>
        </p:nvGrpSpPr>
        <p:grpSpPr>
          <a:xfrm>
            <a:off x="330993" y="4262419"/>
            <a:ext cx="8813007" cy="2671781"/>
            <a:chOff x="330993" y="4222663"/>
            <a:chExt cx="8813007" cy="2671781"/>
          </a:xfrm>
        </p:grpSpPr>
        <p:grpSp>
          <p:nvGrpSpPr>
            <p:cNvPr id="2" name="Group 1"/>
            <p:cNvGrpSpPr/>
            <p:nvPr/>
          </p:nvGrpSpPr>
          <p:grpSpPr>
            <a:xfrm>
              <a:off x="330993" y="4222663"/>
              <a:ext cx="8813007" cy="2406737"/>
              <a:chOff x="330993" y="4248090"/>
              <a:chExt cx="8813007" cy="2406737"/>
            </a:xfrm>
          </p:grpSpPr>
          <p:sp>
            <p:nvSpPr>
              <p:cNvPr id="21" name="Rectangle 20"/>
              <p:cNvSpPr/>
              <p:nvPr/>
            </p:nvSpPr>
            <p:spPr>
              <a:xfrm>
                <a:off x="330993" y="4348270"/>
                <a:ext cx="8813007" cy="757130"/>
              </a:xfrm>
              <a:prstGeom prst="rect">
                <a:avLst/>
              </a:prstGeom>
            </p:spPr>
            <p:txBody>
              <a:bodyPr wrap="square">
                <a:spAutoFit/>
              </a:bodyPr>
              <a:lstStyle/>
              <a:p>
                <a:pPr>
                  <a:lnSpc>
                    <a:spcPct val="90000"/>
                  </a:lnSpc>
                  <a:defRPr/>
                </a:pPr>
                <a:r>
                  <a:rPr lang="en-US" altLang="en-US" sz="2400" dirty="0"/>
                  <a:t>Start Symbol: </a:t>
                </a:r>
              </a:p>
              <a:p>
                <a:pPr>
                  <a:lnSpc>
                    <a:spcPct val="90000"/>
                  </a:lnSpc>
                  <a:defRPr/>
                </a:pPr>
                <a:r>
                  <a:rPr lang="en-US" altLang="en-US" sz="2400" dirty="0"/>
                  <a:t>                      </a:t>
                </a:r>
                <a:endParaRPr lang="en-CA" altLang="en-US" sz="2400" kern="0" dirty="0">
                  <a:sym typeface="Symbol"/>
                </a:endParaRPr>
              </a:p>
            </p:txBody>
          </p:sp>
          <p:sp>
            <p:nvSpPr>
              <p:cNvPr id="23" name="Rectangle 22"/>
              <p:cNvSpPr/>
              <p:nvPr/>
            </p:nvSpPr>
            <p:spPr bwMode="auto">
              <a:xfrm>
                <a:off x="2865778" y="4449813"/>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sp>
            <p:nvSpPr>
              <p:cNvPr id="24" name="Rectangle 23"/>
              <p:cNvSpPr/>
              <p:nvPr/>
            </p:nvSpPr>
            <p:spPr bwMode="auto">
              <a:xfrm>
                <a:off x="2388574" y="4432479"/>
                <a:ext cx="609462"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start</a:t>
                </a:r>
                <a:endParaRPr lang="en-CA" sz="2000" baseline="-25000" dirty="0">
                  <a:solidFill>
                    <a:schemeClr val="accent2"/>
                  </a:solidFill>
                </a:endParaRPr>
              </a:p>
            </p:txBody>
          </p:sp>
          <p:sp>
            <p:nvSpPr>
              <p:cNvPr id="25" name="Rectangle 24"/>
              <p:cNvSpPr/>
              <p:nvPr/>
            </p:nvSpPr>
            <p:spPr bwMode="auto">
              <a:xfrm>
                <a:off x="2133600" y="425050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2" name="Rectangle 21"/>
              <p:cNvSpPr/>
              <p:nvPr/>
            </p:nvSpPr>
            <p:spPr>
              <a:xfrm>
                <a:off x="609600" y="4800600"/>
                <a:ext cx="3048000" cy="1089529"/>
              </a:xfrm>
              <a:prstGeom prst="rect">
                <a:avLst/>
              </a:prstGeom>
            </p:spPr>
            <p:txBody>
              <a:bodyPr wrap="square">
                <a:spAutoFit/>
              </a:bodyPr>
              <a:lstStyle/>
              <a:p>
                <a:pPr>
                  <a:lnSpc>
                    <a:spcPct val="90000"/>
                  </a:lnSpc>
                  <a:defRPr/>
                </a:pPr>
                <a:r>
                  <a:rPr lang="en-CA" altLang="en-US" sz="2400" kern="0" dirty="0">
                    <a:sym typeface="Symbol"/>
                  </a:rPr>
                  <a:t>because these are exactly the strings </a:t>
                </a:r>
                <a:br>
                  <a:rPr lang="en-CA" altLang="en-US" sz="2400" kern="0" dirty="0">
                    <a:sym typeface="Symbol"/>
                  </a:rPr>
                </a:br>
                <a:r>
                  <a:rPr lang="en-CA" altLang="en-US" sz="2400" kern="0" dirty="0">
                    <a:sym typeface="Symbol"/>
                  </a:rPr>
                  <a:t>we want to generate.</a:t>
                </a:r>
              </a:p>
            </p:txBody>
          </p:sp>
          <p:grpSp>
            <p:nvGrpSpPr>
              <p:cNvPr id="29" name="Group 28"/>
              <p:cNvGrpSpPr/>
              <p:nvPr/>
            </p:nvGrpSpPr>
            <p:grpSpPr>
              <a:xfrm>
                <a:off x="3811408" y="4248090"/>
                <a:ext cx="5332592" cy="2406737"/>
                <a:chOff x="278277" y="4248090"/>
                <a:chExt cx="5332592" cy="2406737"/>
              </a:xfrm>
            </p:grpSpPr>
            <p:sp>
              <p:nvSpPr>
                <p:cNvPr id="30" name="Line 5"/>
                <p:cNvSpPr>
                  <a:spLocks noChangeShapeType="1"/>
                </p:cNvSpPr>
                <p:nvPr/>
              </p:nvSpPr>
              <p:spPr bwMode="auto">
                <a:xfrm>
                  <a:off x="1115542" y="42480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31" name="Line 6"/>
                <p:cNvSpPr>
                  <a:spLocks noChangeShapeType="1"/>
                </p:cNvSpPr>
                <p:nvPr/>
              </p:nvSpPr>
              <p:spPr bwMode="auto">
                <a:xfrm>
                  <a:off x="1115542" y="62168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32" name="Line 7"/>
                <p:cNvSpPr>
                  <a:spLocks noChangeShapeType="1"/>
                </p:cNvSpPr>
                <p:nvPr/>
              </p:nvSpPr>
              <p:spPr bwMode="auto">
                <a:xfrm flipV="1">
                  <a:off x="763009" y="43995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33" name="Text Box 8"/>
                <p:cNvSpPr txBox="1">
                  <a:spLocks noChangeArrowheads="1"/>
                </p:cNvSpPr>
                <p:nvPr/>
              </p:nvSpPr>
              <p:spPr bwMode="auto">
                <a:xfrm>
                  <a:off x="278277" y="48538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34" name="Text Box 10"/>
                <p:cNvSpPr txBox="1">
                  <a:spLocks noChangeArrowheads="1"/>
                </p:cNvSpPr>
                <p:nvPr/>
              </p:nvSpPr>
              <p:spPr bwMode="auto">
                <a:xfrm>
                  <a:off x="278277" y="62547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35" name="Freeform 30"/>
                <p:cNvSpPr>
                  <a:spLocks/>
                </p:cNvSpPr>
                <p:nvPr/>
              </p:nvSpPr>
              <p:spPr bwMode="auto">
                <a:xfrm>
                  <a:off x="2040940" y="45509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36" name="Oval 35"/>
                <p:cNvSpPr>
                  <a:spLocks noChangeArrowheads="1"/>
                </p:cNvSpPr>
                <p:nvPr/>
              </p:nvSpPr>
              <p:spPr bwMode="auto">
                <a:xfrm>
                  <a:off x="1996873" y="6178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37" name="Oval 36"/>
                <p:cNvSpPr>
                  <a:spLocks noChangeArrowheads="1"/>
                </p:cNvSpPr>
                <p:nvPr/>
              </p:nvSpPr>
              <p:spPr bwMode="auto">
                <a:xfrm>
                  <a:off x="4905267" y="6178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38" name="Text Box 13"/>
                <p:cNvSpPr txBox="1">
                  <a:spLocks noChangeArrowheads="1"/>
                </p:cNvSpPr>
                <p:nvPr/>
              </p:nvSpPr>
              <p:spPr bwMode="auto">
                <a:xfrm>
                  <a:off x="1586948" y="5758838"/>
                  <a:ext cx="609462"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err="1">
                      <a:solidFill>
                        <a:schemeClr val="accent2"/>
                      </a:solidFill>
                      <a:effectLst>
                        <a:outerShdw blurRad="38100" dist="38100" dir="2700000" algn="tl">
                          <a:srgbClr val="000000">
                            <a:alpha val="43137"/>
                          </a:srgbClr>
                        </a:outerShdw>
                      </a:effectLst>
                      <a:sym typeface="Wingdings" pitchFamily="2" charset="2"/>
                    </a:rPr>
                    <a:t>q</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start</a:t>
                  </a:r>
                  <a:endParaRPr lang="en-US" altLang="en-US" sz="2000" baseline="-25000" dirty="0"/>
                </a:p>
              </p:txBody>
            </p:sp>
            <p:sp>
              <p:nvSpPr>
                <p:cNvPr id="39" name="Text Box 13"/>
                <p:cNvSpPr txBox="1">
                  <a:spLocks noChangeArrowheads="1"/>
                </p:cNvSpPr>
                <p:nvPr/>
              </p:nvSpPr>
              <p:spPr bwMode="auto">
                <a:xfrm>
                  <a:off x="4863549" y="5801140"/>
                  <a:ext cx="7473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err="1">
                      <a:solidFill>
                        <a:schemeClr val="accent2"/>
                      </a:solidFill>
                      <a:effectLst>
                        <a:outerShdw blurRad="38100" dist="38100" dir="2700000" algn="tl">
                          <a:srgbClr val="000000">
                            <a:alpha val="43137"/>
                          </a:srgbClr>
                        </a:outerShdw>
                      </a:effectLst>
                      <a:sym typeface="Wingdings" pitchFamily="2" charset="2"/>
                    </a:rPr>
                    <a:t>q</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accept</a:t>
                  </a:r>
                  <a:endParaRPr lang="en-US" altLang="en-US" sz="2000" baseline="-25000" dirty="0"/>
                </a:p>
              </p:txBody>
            </p:sp>
            <p:sp>
              <p:nvSpPr>
                <p:cNvPr id="40" name="Line 18"/>
                <p:cNvSpPr>
                  <a:spLocks noChangeShapeType="1"/>
                </p:cNvSpPr>
                <p:nvPr/>
              </p:nvSpPr>
              <p:spPr bwMode="auto">
                <a:xfrm>
                  <a:off x="1996874" y="64566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grpSp>
        <p:sp>
          <p:nvSpPr>
            <p:cNvPr id="41" name="Text Box 13"/>
            <p:cNvSpPr txBox="1">
              <a:spLocks noChangeArrowheads="1"/>
            </p:cNvSpPr>
            <p:nvPr/>
          </p:nvSpPr>
          <p:spPr bwMode="auto">
            <a:xfrm>
              <a:off x="6045503" y="6400800"/>
              <a:ext cx="143020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a:t>
              </a:r>
            </a:p>
          </p:txBody>
        </p:sp>
        <p:grpSp>
          <p:nvGrpSpPr>
            <p:cNvPr id="45" name="Group 44"/>
            <p:cNvGrpSpPr/>
            <p:nvPr/>
          </p:nvGrpSpPr>
          <p:grpSpPr>
            <a:xfrm>
              <a:off x="7315200" y="6356580"/>
              <a:ext cx="1218094" cy="537864"/>
              <a:chOff x="-1600200" y="4402903"/>
              <a:chExt cx="1218094" cy="537864"/>
            </a:xfrm>
          </p:grpSpPr>
          <p:sp>
            <p:nvSpPr>
              <p:cNvPr id="46" name="Rectangle 45"/>
              <p:cNvSpPr/>
              <p:nvPr/>
            </p:nvSpPr>
            <p:spPr bwMode="auto">
              <a:xfrm>
                <a:off x="-1020422" y="4602213"/>
                <a:ext cx="638316" cy="338554"/>
              </a:xfrm>
              <a:prstGeom prst="rect">
                <a:avLst/>
              </a:prstGeom>
            </p:spPr>
            <p:txBody>
              <a:bodyPr wrap="none">
                <a:spAutoFit/>
              </a:bodyPr>
              <a:lstStyle/>
              <a:p>
                <a:pPr>
                  <a:defRPr/>
                </a:pPr>
                <a:r>
                  <a:rPr lang="en-CA" altLang="en-US" sz="1600" kern="0" dirty="0" err="1">
                    <a:solidFill>
                      <a:schemeClr val="accent2"/>
                    </a:solidFill>
                  </a:rPr>
                  <a:t>q</a:t>
                </a:r>
                <a:r>
                  <a:rPr lang="en-CA" altLang="en-US" sz="1600" kern="0" baseline="-25000" dirty="0" err="1">
                    <a:solidFill>
                      <a:schemeClr val="accent2"/>
                    </a:solidFill>
                  </a:rPr>
                  <a:t>accept</a:t>
                </a:r>
                <a:endParaRPr lang="en-CA" sz="1600" baseline="-25000" dirty="0">
                  <a:solidFill>
                    <a:schemeClr val="accent2"/>
                  </a:solidFill>
                </a:endParaRPr>
              </a:p>
            </p:txBody>
          </p:sp>
          <p:sp>
            <p:nvSpPr>
              <p:cNvPr id="47" name="Rectangle 46"/>
              <p:cNvSpPr/>
              <p:nvPr/>
            </p:nvSpPr>
            <p:spPr bwMode="auto">
              <a:xfrm>
                <a:off x="-1409150" y="4584879"/>
                <a:ext cx="522900" cy="338554"/>
              </a:xfrm>
              <a:prstGeom prst="rect">
                <a:avLst/>
              </a:prstGeom>
            </p:spPr>
            <p:txBody>
              <a:bodyPr wrap="none">
                <a:spAutoFit/>
              </a:bodyPr>
              <a:lstStyle/>
              <a:p>
                <a:pPr>
                  <a:defRPr/>
                </a:pPr>
                <a:r>
                  <a:rPr lang="en-CA" altLang="en-US" sz="1600" kern="0" dirty="0" err="1">
                    <a:solidFill>
                      <a:schemeClr val="accent2"/>
                    </a:solidFill>
                  </a:rPr>
                  <a:t>q</a:t>
                </a:r>
                <a:r>
                  <a:rPr lang="en-CA" altLang="en-US" sz="1600" kern="0" baseline="-25000" dirty="0" err="1">
                    <a:solidFill>
                      <a:schemeClr val="accent2"/>
                    </a:solidFill>
                  </a:rPr>
                  <a:t>start</a:t>
                </a:r>
                <a:endParaRPr lang="en-CA" sz="1600" baseline="-25000" dirty="0">
                  <a:solidFill>
                    <a:schemeClr val="accent2"/>
                  </a:solidFill>
                </a:endParaRPr>
              </a:p>
            </p:txBody>
          </p:sp>
          <p:sp>
            <p:nvSpPr>
              <p:cNvPr id="48" name="Rectangle 47"/>
              <p:cNvSpPr/>
              <p:nvPr/>
            </p:nvSpPr>
            <p:spPr bwMode="auto">
              <a:xfrm>
                <a:off x="-1600200" y="4402903"/>
                <a:ext cx="370614" cy="400110"/>
              </a:xfrm>
              <a:prstGeom prst="rect">
                <a:avLst/>
              </a:prstGeom>
            </p:spPr>
            <p:txBody>
              <a:bodyPr wrap="none">
                <a:spAutoFit/>
              </a:bodyPr>
              <a:lstStyle/>
              <a:p>
                <a:pPr>
                  <a:defRPr/>
                </a:pPr>
                <a:r>
                  <a:rPr lang="en-CA" sz="2000" kern="0" dirty="0">
                    <a:solidFill>
                      <a:schemeClr val="accent2"/>
                    </a:solidFill>
                  </a:rPr>
                  <a:t>A</a:t>
                </a:r>
                <a:endParaRPr lang="en-CA" sz="2000" baseline="-25000" dirty="0">
                  <a:solidFill>
                    <a:schemeClr val="accent2"/>
                  </a:solidFill>
                </a:endParaRPr>
              </a:p>
            </p:txBody>
          </p:sp>
        </p:grpSp>
      </p:grpSp>
    </p:spTree>
    <p:extLst>
      <p:ext uri="{BB962C8B-B14F-4D97-AF65-F5344CB8AC3E}">
        <p14:creationId xmlns:p14="http://schemas.microsoft.com/office/powerpoint/2010/main" val="2697280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2" name="Table 11"/>
          <p:cNvGraphicFramePr>
            <a:graphicFrameLocks noGrp="1"/>
          </p:cNvGraphicFramePr>
          <p:nvPr/>
        </p:nvGraphicFramePr>
        <p:xfrm>
          <a:off x="4114800" y="1737360"/>
          <a:ext cx="4876800" cy="18897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26" name="Rectangle 25"/>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27" name="Group 26"/>
          <p:cNvGrpSpPr/>
          <p:nvPr/>
        </p:nvGrpSpPr>
        <p:grpSpPr>
          <a:xfrm>
            <a:off x="76200" y="540603"/>
            <a:ext cx="5136942" cy="830997"/>
            <a:chOff x="-412542" y="576590"/>
            <a:chExt cx="5136942" cy="830997"/>
          </a:xfrm>
        </p:grpSpPr>
        <p:sp>
          <p:nvSpPr>
            <p:cNvPr id="28" name="Rectangle 27"/>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29" name="Right Arrow 28"/>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30"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7" name="Group 6"/>
          <p:cNvGrpSpPr/>
          <p:nvPr/>
        </p:nvGrpSpPr>
        <p:grpSpPr>
          <a:xfrm>
            <a:off x="330993" y="4038600"/>
            <a:ext cx="9382851" cy="2533710"/>
            <a:chOff x="330993" y="4038600"/>
            <a:chExt cx="9382851" cy="2533710"/>
          </a:xfrm>
        </p:grpSpPr>
        <p:sp>
          <p:nvSpPr>
            <p:cNvPr id="21" name="Rectangle 20"/>
            <p:cNvSpPr/>
            <p:nvPr/>
          </p:nvSpPr>
          <p:spPr>
            <a:xfrm>
              <a:off x="900837" y="4114800"/>
              <a:ext cx="8813007" cy="757130"/>
            </a:xfrm>
            <a:prstGeom prst="rect">
              <a:avLst/>
            </a:prstGeom>
          </p:spPr>
          <p:txBody>
            <a:bodyPr wrap="square">
              <a:spAutoFit/>
            </a:bodyPr>
            <a:lstStyle/>
            <a:p>
              <a:pPr>
                <a:lnSpc>
                  <a:spcPct val="90000"/>
                </a:lnSpc>
                <a:defRPr/>
              </a:pPr>
              <a:endParaRPr lang="en-US" altLang="en-US" sz="2400" dirty="0"/>
            </a:p>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olidFill>
                    <a:schemeClr val="accent2"/>
                  </a:solidFill>
                  <a:sym typeface="Symbol"/>
                </a:rPr>
                <a:t></a:t>
              </a:r>
              <a:r>
                <a:rPr lang="en-CA" altLang="en-US" sz="2400" kern="0" dirty="0">
                  <a:sym typeface="Symbol"/>
                </a:rPr>
                <a:t> </a:t>
              </a:r>
            </a:p>
          </p:txBody>
        </p:sp>
        <p:grpSp>
          <p:nvGrpSpPr>
            <p:cNvPr id="22" name="Group 21"/>
            <p:cNvGrpSpPr/>
            <p:nvPr/>
          </p:nvGrpSpPr>
          <p:grpSpPr>
            <a:xfrm>
              <a:off x="1229270" y="4327076"/>
              <a:ext cx="644080" cy="599420"/>
              <a:chOff x="2468222" y="5191780"/>
              <a:chExt cx="644080" cy="599420"/>
            </a:xfrm>
          </p:grpSpPr>
          <p:sp>
            <p:nvSpPr>
              <p:cNvPr id="23" name="Rectangle 22"/>
              <p:cNvSpPr/>
              <p:nvPr/>
            </p:nvSpPr>
            <p:spPr bwMode="auto">
              <a:xfrm>
                <a:off x="2799396" y="5391090"/>
                <a:ext cx="312906" cy="400110"/>
              </a:xfrm>
              <a:prstGeom prst="rect">
                <a:avLst/>
              </a:prstGeom>
            </p:spPr>
            <p:txBody>
              <a:bodyPr wrap="none">
                <a:spAutoFit/>
              </a:bodyPr>
              <a:lstStyle/>
              <a:p>
                <a:pPr>
                  <a:defRPr/>
                </a:pPr>
                <a:r>
                  <a:rPr lang="en-CA" altLang="en-US" sz="2000" kern="0" dirty="0">
                    <a:solidFill>
                      <a:schemeClr val="accent2"/>
                    </a:solidFill>
                  </a:rPr>
                  <a:t>q</a:t>
                </a:r>
                <a:endParaRPr lang="en-CA" sz="2000" baseline="-25000" dirty="0">
                  <a:solidFill>
                    <a:schemeClr val="accent2"/>
                  </a:solidFill>
                </a:endParaRPr>
              </a:p>
            </p:txBody>
          </p:sp>
          <p:sp>
            <p:nvSpPr>
              <p:cNvPr id="24" name="Rectangle 23"/>
              <p:cNvSpPr/>
              <p:nvPr/>
            </p:nvSpPr>
            <p:spPr bwMode="auto">
              <a:xfrm>
                <a:off x="2663386" y="5391090"/>
                <a:ext cx="312906" cy="400110"/>
              </a:xfrm>
              <a:prstGeom prst="rect">
                <a:avLst/>
              </a:prstGeom>
            </p:spPr>
            <p:txBody>
              <a:bodyPr wrap="none">
                <a:spAutoFit/>
              </a:bodyPr>
              <a:lstStyle/>
              <a:p>
                <a:pPr>
                  <a:defRPr/>
                </a:pPr>
                <a:r>
                  <a:rPr lang="en-CA" altLang="en-US" sz="2000" kern="0" dirty="0">
                    <a:solidFill>
                      <a:schemeClr val="accent2"/>
                    </a:solidFill>
                  </a:rPr>
                  <a:t>q</a:t>
                </a:r>
                <a:endParaRPr lang="en-CA" sz="2000" baseline="-25000" dirty="0">
                  <a:solidFill>
                    <a:schemeClr val="accent2"/>
                  </a:solidFill>
                </a:endParaRPr>
              </a:p>
            </p:txBody>
          </p:sp>
          <p:sp>
            <p:nvSpPr>
              <p:cNvPr id="25" name="Rectangle 24"/>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31" name="Rectangle 30"/>
            <p:cNvSpPr/>
            <p:nvPr/>
          </p:nvSpPr>
          <p:spPr>
            <a:xfrm>
              <a:off x="483393" y="4876800"/>
              <a:ext cx="3402807" cy="1089529"/>
            </a:xfrm>
            <a:prstGeom prst="rect">
              <a:avLst/>
            </a:prstGeom>
          </p:spPr>
          <p:txBody>
            <a:bodyPr wrap="square">
              <a:spAutoFit/>
            </a:bodyPr>
            <a:lstStyle/>
            <a:p>
              <a:pPr>
                <a:lnSpc>
                  <a:spcPct val="90000"/>
                </a:lnSpc>
                <a:defRPr/>
              </a:pPr>
              <a:r>
                <a:rPr lang="en-CA" altLang="en-US" sz="2400" kern="0" dirty="0">
                  <a:sym typeface="Symbol"/>
                </a:rPr>
                <a:t>because the empty string can be read </a:t>
              </a:r>
              <a:r>
                <a:rPr lang="en-CA" sz="2400" dirty="0">
                  <a:effectLst>
                    <a:outerShdw blurRad="38100" dist="38100" dir="2700000" algn="tl">
                      <a:srgbClr val="000000">
                        <a:alpha val="43137"/>
                      </a:srgbClr>
                    </a:outerShdw>
                  </a:effectLst>
                  <a:sym typeface="Wingdings" pitchFamily="2" charset="2"/>
                </a:rPr>
                <a:t>from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to </a:t>
              </a:r>
              <a:r>
                <a:rPr lang="en-CA" altLang="en-US" sz="2400" kern="0" dirty="0">
                  <a:solidFill>
                    <a:schemeClr val="accent2"/>
                  </a:solidFill>
                </a:rPr>
                <a:t>q</a:t>
              </a:r>
              <a:r>
                <a:rPr lang="en-CA" altLang="en-US" sz="2400" kern="0" baseline="-25000" dirty="0">
                  <a:solidFill>
                    <a:schemeClr val="accent2"/>
                  </a:solidFill>
                </a:rPr>
                <a:t> </a:t>
              </a:r>
              <a:br>
                <a:rPr lang="en-CA" altLang="en-US" sz="2400" kern="0" baseline="-25000" dirty="0">
                  <a:solidFill>
                    <a:schemeClr val="accent2"/>
                  </a:solidFill>
                </a:rPr>
              </a:br>
              <a:r>
                <a:rPr lang="en-CA" altLang="en-US" sz="2400" kern="0" dirty="0">
                  <a:sym typeface="Symbol"/>
                </a:rPr>
                <a:t>by doing nothing.</a:t>
              </a:r>
            </a:p>
          </p:txBody>
        </p:sp>
        <p:sp>
          <p:nvSpPr>
            <p:cNvPr id="32" name="Rectangle 31"/>
            <p:cNvSpPr/>
            <p:nvPr/>
          </p:nvSpPr>
          <p:spPr>
            <a:xfrm>
              <a:off x="330993" y="4419600"/>
              <a:ext cx="6043613" cy="424732"/>
            </a:xfrm>
            <a:prstGeom prst="rect">
              <a:avLst/>
            </a:prstGeom>
          </p:spPr>
          <p:txBody>
            <a:bodyPr>
              <a:spAutoFit/>
            </a:bodyPr>
            <a:lstStyle/>
            <a:p>
              <a:pPr>
                <a:lnSpc>
                  <a:spcPct val="90000"/>
                </a:lnSpc>
                <a:defRPr/>
              </a:pPr>
              <a:r>
                <a:rPr lang="en-US" altLang="en-US" sz="2400" dirty="0"/>
                <a:t>Rules: </a:t>
              </a:r>
            </a:p>
          </p:txBody>
        </p:sp>
        <p:sp>
          <p:nvSpPr>
            <p:cNvPr id="34" name="Line 5"/>
            <p:cNvSpPr>
              <a:spLocks noChangeShapeType="1"/>
            </p:cNvSpPr>
            <p:nvPr/>
          </p:nvSpPr>
          <p:spPr bwMode="auto">
            <a:xfrm>
              <a:off x="4925542" y="403860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35" name="Line 6"/>
            <p:cNvSpPr>
              <a:spLocks noChangeShapeType="1"/>
            </p:cNvSpPr>
            <p:nvPr/>
          </p:nvSpPr>
          <p:spPr bwMode="auto">
            <a:xfrm>
              <a:off x="4925542" y="600736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36" name="Line 7"/>
            <p:cNvSpPr>
              <a:spLocks noChangeShapeType="1"/>
            </p:cNvSpPr>
            <p:nvPr/>
          </p:nvSpPr>
          <p:spPr bwMode="auto">
            <a:xfrm flipV="1">
              <a:off x="4573009" y="419004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37" name="Text Box 8"/>
            <p:cNvSpPr txBox="1">
              <a:spLocks noChangeArrowheads="1"/>
            </p:cNvSpPr>
            <p:nvPr/>
          </p:nvSpPr>
          <p:spPr bwMode="auto">
            <a:xfrm>
              <a:off x="4088277" y="464437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38" name="Text Box 10"/>
            <p:cNvSpPr txBox="1">
              <a:spLocks noChangeArrowheads="1"/>
            </p:cNvSpPr>
            <p:nvPr/>
          </p:nvSpPr>
          <p:spPr bwMode="auto">
            <a:xfrm>
              <a:off x="4088277" y="604522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40" name="Oval 20"/>
            <p:cNvSpPr>
              <a:spLocks noChangeArrowheads="1"/>
            </p:cNvSpPr>
            <p:nvPr/>
          </p:nvSpPr>
          <p:spPr bwMode="auto">
            <a:xfrm>
              <a:off x="7198920" y="59695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42" name="Text Box 13"/>
            <p:cNvSpPr txBox="1">
              <a:spLocks noChangeArrowheads="1"/>
            </p:cNvSpPr>
            <p:nvPr/>
          </p:nvSpPr>
          <p:spPr bwMode="auto">
            <a:xfrm>
              <a:off x="7002294" y="5611511"/>
              <a:ext cx="312906"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44" name="Text Box 13"/>
            <p:cNvSpPr txBox="1">
              <a:spLocks noChangeArrowheads="1"/>
            </p:cNvSpPr>
            <p:nvPr/>
          </p:nvSpPr>
          <p:spPr bwMode="auto">
            <a:xfrm>
              <a:off x="6589000" y="617220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qq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4" name="Rectangle 3"/>
            <p:cNvSpPr/>
            <p:nvPr/>
          </p:nvSpPr>
          <p:spPr>
            <a:xfrm>
              <a:off x="7042484" y="5943600"/>
              <a:ext cx="425116" cy="400110"/>
            </a:xfrm>
            <a:prstGeom prst="rect">
              <a:avLst/>
            </a:prstGeom>
          </p:spPr>
          <p:txBody>
            <a:bodyPr wrap="none">
              <a:spAutoFit/>
            </a:bodyPr>
            <a:lstStyle/>
            <a:p>
              <a:r>
                <a:rPr lang="en-US" altLang="en-US" sz="2000" dirty="0">
                  <a:sym typeface="Symbol" pitchFamily="18" charset="2"/>
                </a:rPr>
                <a:t> </a:t>
              </a:r>
              <a:r>
                <a:rPr lang="en-CA" altLang="en-US" sz="2000" kern="0" dirty="0">
                  <a:solidFill>
                    <a:schemeClr val="accent2"/>
                  </a:solidFill>
                  <a:sym typeface="Symbol"/>
                </a:rPr>
                <a:t></a:t>
              </a:r>
              <a:r>
                <a:rPr lang="en-CA" altLang="en-US" sz="2000" kern="0" dirty="0">
                  <a:sym typeface="Symbol"/>
                </a:rPr>
                <a:t> </a:t>
              </a:r>
              <a:endParaRPr lang="en-CA" sz="2000" dirty="0"/>
            </a:p>
          </p:txBody>
        </p:sp>
      </p:grpSp>
    </p:spTree>
    <p:extLst>
      <p:ext uri="{BB962C8B-B14F-4D97-AF65-F5344CB8AC3E}">
        <p14:creationId xmlns:p14="http://schemas.microsoft.com/office/powerpoint/2010/main" val="1416983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21" name="Rectangle 20"/>
          <p:cNvSpPr/>
          <p:nvPr/>
        </p:nvSpPr>
        <p:spPr>
          <a:xfrm>
            <a:off x="330993" y="4419600"/>
            <a:ext cx="6043613" cy="424732"/>
          </a:xfrm>
          <a:prstGeom prst="rect">
            <a:avLst/>
          </a:prstGeom>
        </p:spPr>
        <p:txBody>
          <a:bodyPr>
            <a:spAutoFit/>
          </a:bodyPr>
          <a:lstStyle/>
          <a:p>
            <a:pPr>
              <a:lnSpc>
                <a:spcPct val="90000"/>
              </a:lnSpc>
              <a:defRPr/>
            </a:pPr>
            <a:r>
              <a:rPr lang="en-US" altLang="en-US" sz="2400" dirty="0"/>
              <a:t>Rules: </a:t>
            </a:r>
          </a:p>
        </p:txBody>
      </p:sp>
      <p:graphicFrame>
        <p:nvGraphicFramePr>
          <p:cNvPr id="26" name="Table 25"/>
          <p:cNvGraphicFramePr>
            <a:graphicFrameLocks noGrp="1"/>
          </p:cNvGraphicFramePr>
          <p:nvPr/>
        </p:nvGraphicFramePr>
        <p:xfrm>
          <a:off x="4114800" y="1737360"/>
          <a:ext cx="4876800" cy="228600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r</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bl>
          </a:graphicData>
        </a:graphic>
      </p:graphicFrame>
      <p:sp>
        <p:nvSpPr>
          <p:cNvPr id="41" name="Rectangle 40"/>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42" name="Group 41"/>
          <p:cNvGrpSpPr/>
          <p:nvPr/>
        </p:nvGrpSpPr>
        <p:grpSpPr>
          <a:xfrm>
            <a:off x="76200" y="540603"/>
            <a:ext cx="5136942" cy="830997"/>
            <a:chOff x="-412542" y="576590"/>
            <a:chExt cx="5136942" cy="830997"/>
          </a:xfrm>
        </p:grpSpPr>
        <p:sp>
          <p:nvSpPr>
            <p:cNvPr id="43" name="Rectangle 42"/>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44" name="Right Arrow 43"/>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45"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17" name="Group 16"/>
          <p:cNvGrpSpPr/>
          <p:nvPr/>
        </p:nvGrpSpPr>
        <p:grpSpPr>
          <a:xfrm>
            <a:off x="483705" y="3865364"/>
            <a:ext cx="9193695" cy="2990910"/>
            <a:chOff x="483705" y="3865364"/>
            <a:chExt cx="9193695" cy="2990910"/>
          </a:xfrm>
        </p:grpSpPr>
        <p:grpSp>
          <p:nvGrpSpPr>
            <p:cNvPr id="7" name="Group 6"/>
            <p:cNvGrpSpPr/>
            <p:nvPr/>
          </p:nvGrpSpPr>
          <p:grpSpPr>
            <a:xfrm>
              <a:off x="864393" y="4343400"/>
              <a:ext cx="8813007" cy="648653"/>
              <a:chOff x="178904" y="4989444"/>
              <a:chExt cx="8813007" cy="648653"/>
            </a:xfrm>
          </p:grpSpPr>
          <p:sp>
            <p:nvSpPr>
              <p:cNvPr id="28" name="Rectangle 27"/>
              <p:cNvSpPr/>
              <p:nvPr/>
            </p:nvSpPr>
            <p:spPr>
              <a:xfrm>
                <a:off x="178904" y="5029200"/>
                <a:ext cx="8813007" cy="424732"/>
              </a:xfrm>
              <a:prstGeom prst="rect">
                <a:avLst/>
              </a:prstGeom>
            </p:spPr>
            <p:txBody>
              <a:bodyPr wrap="square">
                <a:spAutoFit/>
              </a:bodyPr>
              <a:lstStyle/>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ym typeface="Symbol"/>
                  </a:rPr>
                  <a:t>     </a:t>
                </a:r>
              </a:p>
            </p:txBody>
          </p:sp>
          <p:grpSp>
            <p:nvGrpSpPr>
              <p:cNvPr id="29" name="Group 28"/>
              <p:cNvGrpSpPr/>
              <p:nvPr/>
            </p:nvGrpSpPr>
            <p:grpSpPr>
              <a:xfrm>
                <a:off x="609600" y="4989444"/>
                <a:ext cx="651144" cy="599420"/>
                <a:chOff x="2468222" y="5191780"/>
                <a:chExt cx="651144" cy="599420"/>
              </a:xfrm>
            </p:grpSpPr>
            <p:sp>
              <p:nvSpPr>
                <p:cNvPr id="30" name="Rectangle 29"/>
                <p:cNvSpPr/>
                <p:nvPr/>
              </p:nvSpPr>
              <p:spPr bwMode="auto">
                <a:xfrm>
                  <a:off x="2806460" y="5391090"/>
                  <a:ext cx="312906" cy="400110"/>
                </a:xfrm>
                <a:prstGeom prst="rect">
                  <a:avLst/>
                </a:prstGeom>
              </p:spPr>
              <p:txBody>
                <a:bodyPr wrap="none">
                  <a:spAutoFit/>
                </a:bodyPr>
                <a:lstStyle/>
                <a:p>
                  <a:pPr>
                    <a:defRPr/>
                  </a:pPr>
                  <a:r>
                    <a:rPr lang="en-CA" altLang="en-US" sz="2000" kern="0" dirty="0">
                      <a:solidFill>
                        <a:schemeClr val="accent2"/>
                      </a:solidFill>
                    </a:rPr>
                    <a:t>q</a:t>
                  </a:r>
                  <a:endParaRPr lang="en-CA" sz="2000" baseline="-25000" dirty="0">
                    <a:solidFill>
                      <a:schemeClr val="accent2"/>
                    </a:solidFill>
                  </a:endParaRPr>
                </a:p>
              </p:txBody>
            </p:sp>
            <p:sp>
              <p:nvSpPr>
                <p:cNvPr id="31" name="Rectangle 30"/>
                <p:cNvSpPr/>
                <p:nvPr/>
              </p:nvSpPr>
              <p:spPr bwMode="auto">
                <a:xfrm>
                  <a:off x="2663386" y="5391090"/>
                  <a:ext cx="312906" cy="400110"/>
                </a:xfrm>
                <a:prstGeom prst="rect">
                  <a:avLst/>
                </a:prstGeom>
              </p:spPr>
              <p:txBody>
                <a:bodyPr wrap="none">
                  <a:spAutoFit/>
                </a:bodyPr>
                <a:lstStyle/>
                <a:p>
                  <a:pPr>
                    <a:defRPr/>
                  </a:pPr>
                  <a:r>
                    <a:rPr lang="en-CA" altLang="en-US" sz="2000" kern="0" dirty="0">
                      <a:solidFill>
                        <a:schemeClr val="accent2"/>
                      </a:solidFill>
                    </a:rPr>
                    <a:t>p</a:t>
                  </a:r>
                  <a:endParaRPr lang="en-CA" sz="2000" baseline="-25000" dirty="0">
                    <a:solidFill>
                      <a:schemeClr val="accent2"/>
                    </a:solidFill>
                  </a:endParaRPr>
                </a:p>
              </p:txBody>
            </p:sp>
            <p:sp>
              <p:nvSpPr>
                <p:cNvPr id="32" name="Rectangle 3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33" name="Group 32"/>
              <p:cNvGrpSpPr/>
              <p:nvPr/>
            </p:nvGrpSpPr>
            <p:grpSpPr>
              <a:xfrm>
                <a:off x="1559174" y="5038677"/>
                <a:ext cx="600800" cy="599420"/>
                <a:chOff x="2468222" y="5191780"/>
                <a:chExt cx="600800" cy="599420"/>
              </a:xfrm>
            </p:grpSpPr>
            <p:sp>
              <p:nvSpPr>
                <p:cNvPr id="34" name="Rectangle 33"/>
                <p:cNvSpPr/>
                <p:nvPr/>
              </p:nvSpPr>
              <p:spPr bwMode="auto">
                <a:xfrm>
                  <a:off x="2799396" y="5391090"/>
                  <a:ext cx="269626" cy="400110"/>
                </a:xfrm>
                <a:prstGeom prst="rect">
                  <a:avLst/>
                </a:prstGeom>
              </p:spPr>
              <p:txBody>
                <a:bodyPr wrap="none">
                  <a:spAutoFit/>
                </a:bodyPr>
                <a:lstStyle/>
                <a:p>
                  <a:pPr>
                    <a:defRPr/>
                  </a:pPr>
                  <a:r>
                    <a:rPr lang="en-CA" altLang="en-US" sz="2000" kern="0" dirty="0">
                      <a:solidFill>
                        <a:schemeClr val="accent2"/>
                      </a:solidFill>
                    </a:rPr>
                    <a:t>r</a:t>
                  </a:r>
                  <a:endParaRPr lang="en-CA" sz="2000" baseline="-25000" dirty="0">
                    <a:solidFill>
                      <a:schemeClr val="accent2"/>
                    </a:solidFill>
                  </a:endParaRPr>
                </a:p>
              </p:txBody>
            </p:sp>
            <p:sp>
              <p:nvSpPr>
                <p:cNvPr id="35" name="Rectangle 34"/>
                <p:cNvSpPr/>
                <p:nvPr/>
              </p:nvSpPr>
              <p:spPr bwMode="auto">
                <a:xfrm>
                  <a:off x="2663386" y="5391090"/>
                  <a:ext cx="312906" cy="400110"/>
                </a:xfrm>
                <a:prstGeom prst="rect">
                  <a:avLst/>
                </a:prstGeom>
              </p:spPr>
              <p:txBody>
                <a:bodyPr wrap="none">
                  <a:spAutoFit/>
                </a:bodyPr>
                <a:lstStyle/>
                <a:p>
                  <a:pPr>
                    <a:defRPr/>
                  </a:pPr>
                  <a:r>
                    <a:rPr lang="en-CA" altLang="en-US" sz="2000" kern="0" dirty="0">
                      <a:solidFill>
                        <a:schemeClr val="accent2"/>
                      </a:solidFill>
                    </a:rPr>
                    <a:t>p</a:t>
                  </a:r>
                  <a:endParaRPr lang="en-CA" sz="2000" baseline="-25000" dirty="0">
                    <a:solidFill>
                      <a:schemeClr val="accent2"/>
                    </a:solidFill>
                  </a:endParaRPr>
                </a:p>
              </p:txBody>
            </p:sp>
            <p:sp>
              <p:nvSpPr>
                <p:cNvPr id="36" name="Rectangle 3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37" name="Group 36"/>
              <p:cNvGrpSpPr/>
              <p:nvPr/>
            </p:nvGrpSpPr>
            <p:grpSpPr>
              <a:xfrm>
                <a:off x="2083774" y="5038677"/>
                <a:ext cx="594384" cy="599420"/>
                <a:chOff x="2468222" y="5191780"/>
                <a:chExt cx="594384" cy="599420"/>
              </a:xfrm>
            </p:grpSpPr>
            <p:sp>
              <p:nvSpPr>
                <p:cNvPr id="38" name="Rectangle 37"/>
                <p:cNvSpPr/>
                <p:nvPr/>
              </p:nvSpPr>
              <p:spPr bwMode="auto">
                <a:xfrm>
                  <a:off x="2749700" y="5391090"/>
                  <a:ext cx="312906" cy="400110"/>
                </a:xfrm>
                <a:prstGeom prst="rect">
                  <a:avLst/>
                </a:prstGeom>
              </p:spPr>
              <p:txBody>
                <a:bodyPr wrap="none">
                  <a:spAutoFit/>
                </a:bodyPr>
                <a:lstStyle/>
                <a:p>
                  <a:pPr>
                    <a:defRPr/>
                  </a:pPr>
                  <a:r>
                    <a:rPr lang="en-CA" altLang="en-US" sz="2000" kern="0" dirty="0">
                      <a:solidFill>
                        <a:schemeClr val="accent2"/>
                      </a:solidFill>
                    </a:rPr>
                    <a:t>q</a:t>
                  </a:r>
                  <a:endParaRPr lang="en-CA" sz="2000" baseline="-25000" dirty="0">
                    <a:solidFill>
                      <a:schemeClr val="accent2"/>
                    </a:solidFill>
                  </a:endParaRPr>
                </a:p>
              </p:txBody>
            </p:sp>
            <p:sp>
              <p:nvSpPr>
                <p:cNvPr id="39" name="Rectangle 38"/>
                <p:cNvSpPr/>
                <p:nvPr/>
              </p:nvSpPr>
              <p:spPr bwMode="auto">
                <a:xfrm>
                  <a:off x="2663386" y="5391090"/>
                  <a:ext cx="269626" cy="400110"/>
                </a:xfrm>
                <a:prstGeom prst="rect">
                  <a:avLst/>
                </a:prstGeom>
              </p:spPr>
              <p:txBody>
                <a:bodyPr wrap="none">
                  <a:spAutoFit/>
                </a:bodyPr>
                <a:lstStyle/>
                <a:p>
                  <a:pPr>
                    <a:defRPr/>
                  </a:pPr>
                  <a:r>
                    <a:rPr lang="en-CA" altLang="en-US" sz="2000" kern="0" dirty="0">
                      <a:solidFill>
                        <a:schemeClr val="accent2"/>
                      </a:solidFill>
                    </a:rPr>
                    <a:t>r</a:t>
                  </a:r>
                  <a:endParaRPr lang="en-CA" sz="2000" baseline="-25000" dirty="0">
                    <a:solidFill>
                      <a:schemeClr val="accent2"/>
                    </a:solidFill>
                  </a:endParaRPr>
                </a:p>
              </p:txBody>
            </p:sp>
            <p:sp>
              <p:nvSpPr>
                <p:cNvPr id="40" name="Rectangle 3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sp>
          <p:nvSpPr>
            <p:cNvPr id="46" name="Rectangle 45"/>
            <p:cNvSpPr/>
            <p:nvPr/>
          </p:nvSpPr>
          <p:spPr>
            <a:xfrm>
              <a:off x="483705" y="4876800"/>
              <a:ext cx="3021495" cy="1754326"/>
            </a:xfrm>
            <a:prstGeom prst="rect">
              <a:avLst/>
            </a:prstGeom>
          </p:spPr>
          <p:txBody>
            <a:bodyPr wrap="square">
              <a:spAutoFit/>
            </a:bodyPr>
            <a:lstStyle/>
            <a:p>
              <a:pPr>
                <a:lnSpc>
                  <a:spcPct val="90000"/>
                </a:lnSpc>
                <a:defRPr/>
              </a:pPr>
              <a:r>
                <a:rPr lang="en-CA" altLang="en-US" sz="2400" kern="0" dirty="0">
                  <a:sym typeface="Symbol"/>
                </a:rPr>
                <a:t>because one way to  read strings </a:t>
              </a:r>
              <a:r>
                <a:rPr lang="en-CA" sz="2400" dirty="0">
                  <a:effectLst>
                    <a:outerShdw blurRad="38100" dist="38100" dir="2700000" algn="tl">
                      <a:srgbClr val="000000">
                        <a:alpha val="43137"/>
                      </a:srgbClr>
                    </a:outerShdw>
                  </a:effectLst>
                  <a:sym typeface="Wingdings" pitchFamily="2" charset="2"/>
                </a:rPr>
                <a:t>from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to </a:t>
              </a:r>
              <a:r>
                <a:rPr lang="en-CA" altLang="en-US" sz="2400" kern="0" dirty="0">
                  <a:solidFill>
                    <a:schemeClr val="accent2"/>
                  </a:solidFill>
                </a:rPr>
                <a:t>q</a:t>
              </a:r>
              <a:r>
                <a:rPr lang="en-CA" altLang="en-US" sz="2400" kern="0" baseline="-25000" dirty="0">
                  <a:solidFill>
                    <a:schemeClr val="accent2"/>
                  </a:solidFill>
                </a:rPr>
                <a:t> </a:t>
              </a:r>
              <a:r>
                <a:rPr lang="en-CA" altLang="en-US" sz="2400" kern="0" dirty="0">
                  <a:sym typeface="Symbol"/>
                </a:rPr>
                <a:t>is by doing so via </a:t>
              </a:r>
              <a:r>
                <a:rPr lang="en-CA" altLang="en-US" sz="2400" kern="0" dirty="0">
                  <a:solidFill>
                    <a:schemeClr val="accent2"/>
                  </a:solidFill>
                </a:rPr>
                <a:t>r</a:t>
              </a:r>
              <a:r>
                <a:rPr lang="en-CA" altLang="en-US" sz="2400" kern="0" dirty="0">
                  <a:sym typeface="Symbol"/>
                </a:rPr>
                <a:t>, with the stack also empty at that time.</a:t>
              </a:r>
            </a:p>
          </p:txBody>
        </p:sp>
        <p:grpSp>
          <p:nvGrpSpPr>
            <p:cNvPr id="47" name="Group 46"/>
            <p:cNvGrpSpPr/>
            <p:nvPr/>
          </p:nvGrpSpPr>
          <p:grpSpPr>
            <a:xfrm>
              <a:off x="4012076" y="3865364"/>
              <a:ext cx="5293616" cy="2990910"/>
              <a:chOff x="4012076" y="3810000"/>
              <a:chExt cx="5293616" cy="2990910"/>
            </a:xfrm>
          </p:grpSpPr>
          <p:grpSp>
            <p:nvGrpSpPr>
              <p:cNvPr id="48" name="Group 47"/>
              <p:cNvGrpSpPr/>
              <p:nvPr/>
            </p:nvGrpSpPr>
            <p:grpSpPr>
              <a:xfrm>
                <a:off x="5752476" y="4169679"/>
                <a:ext cx="2934324" cy="1621521"/>
                <a:chOff x="3048000" y="990600"/>
                <a:chExt cx="5029200" cy="3048000"/>
              </a:xfrm>
            </p:grpSpPr>
            <p:sp>
              <p:nvSpPr>
                <p:cNvPr id="66" name="Freeform 15"/>
                <p:cNvSpPr>
                  <a:spLocks/>
                </p:cNvSpPr>
                <p:nvPr/>
              </p:nvSpPr>
              <p:spPr bwMode="auto">
                <a:xfrm>
                  <a:off x="3048000" y="990600"/>
                  <a:ext cx="2971800" cy="3048000"/>
                </a:xfrm>
                <a:custGeom>
                  <a:avLst/>
                  <a:gdLst>
                    <a:gd name="T0" fmla="*/ 0 w 1872"/>
                    <a:gd name="T1" fmla="*/ 1920 h 1920"/>
                    <a:gd name="T2" fmla="*/ 960 w 1872"/>
                    <a:gd name="T3" fmla="*/ 0 h 1920"/>
                    <a:gd name="T4" fmla="*/ 1872 w 1872"/>
                    <a:gd name="T5" fmla="*/ 1920 h 1920"/>
                  </a:gdLst>
                  <a:ahLst/>
                  <a:cxnLst>
                    <a:cxn ang="0">
                      <a:pos x="T0" y="T1"/>
                    </a:cxn>
                    <a:cxn ang="0">
                      <a:pos x="T2" y="T3"/>
                    </a:cxn>
                    <a:cxn ang="0">
                      <a:pos x="T4" y="T5"/>
                    </a:cxn>
                  </a:cxnLst>
                  <a:rect l="0" t="0" r="r" b="b"/>
                  <a:pathLst>
                    <a:path w="1872" h="1920">
                      <a:moveTo>
                        <a:pt x="0" y="1920"/>
                      </a:moveTo>
                      <a:cubicBezTo>
                        <a:pt x="324" y="960"/>
                        <a:pt x="648" y="0"/>
                        <a:pt x="960" y="0"/>
                      </a:cubicBezTo>
                      <a:cubicBezTo>
                        <a:pt x="1272" y="0"/>
                        <a:pt x="1720" y="1600"/>
                        <a:pt x="1872" y="1920"/>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67" name="Freeform 16"/>
                <p:cNvSpPr>
                  <a:spLocks/>
                </p:cNvSpPr>
                <p:nvPr/>
              </p:nvSpPr>
              <p:spPr bwMode="auto">
                <a:xfrm>
                  <a:off x="6019800" y="2209800"/>
                  <a:ext cx="2057400" cy="1828800"/>
                </a:xfrm>
                <a:custGeom>
                  <a:avLst/>
                  <a:gdLst>
                    <a:gd name="T0" fmla="*/ 0 w 1296"/>
                    <a:gd name="T1" fmla="*/ 1152 h 1152"/>
                    <a:gd name="T2" fmla="*/ 624 w 1296"/>
                    <a:gd name="T3" fmla="*/ 0 h 1152"/>
                    <a:gd name="T4" fmla="*/ 1296 w 1296"/>
                    <a:gd name="T5" fmla="*/ 1152 h 1152"/>
                  </a:gdLst>
                  <a:ahLst/>
                  <a:cxnLst>
                    <a:cxn ang="0">
                      <a:pos x="T0" y="T1"/>
                    </a:cxn>
                    <a:cxn ang="0">
                      <a:pos x="T2" y="T3"/>
                    </a:cxn>
                    <a:cxn ang="0">
                      <a:pos x="T4" y="T5"/>
                    </a:cxn>
                  </a:cxnLst>
                  <a:rect l="0" t="0" r="r" b="b"/>
                  <a:pathLst>
                    <a:path w="1296" h="1152">
                      <a:moveTo>
                        <a:pt x="0" y="1152"/>
                      </a:moveTo>
                      <a:cubicBezTo>
                        <a:pt x="204" y="576"/>
                        <a:pt x="408" y="0"/>
                        <a:pt x="624" y="0"/>
                      </a:cubicBezTo>
                      <a:cubicBezTo>
                        <a:pt x="840" y="0"/>
                        <a:pt x="1068" y="576"/>
                        <a:pt x="1296" y="1152"/>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grpSp>
          <p:sp>
            <p:nvSpPr>
              <p:cNvPr id="49" name="Line 5"/>
              <p:cNvSpPr>
                <a:spLocks noChangeShapeType="1"/>
              </p:cNvSpPr>
              <p:nvPr/>
            </p:nvSpPr>
            <p:spPr bwMode="auto">
              <a:xfrm>
                <a:off x="4849341" y="381000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0" name="Line 6"/>
              <p:cNvSpPr>
                <a:spLocks noChangeShapeType="1"/>
              </p:cNvSpPr>
              <p:nvPr/>
            </p:nvSpPr>
            <p:spPr bwMode="auto">
              <a:xfrm>
                <a:off x="4849341" y="577876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1" name="Line 7"/>
              <p:cNvSpPr>
                <a:spLocks noChangeShapeType="1"/>
              </p:cNvSpPr>
              <p:nvPr/>
            </p:nvSpPr>
            <p:spPr bwMode="auto">
              <a:xfrm flipV="1">
                <a:off x="4496808" y="396144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2" name="Text Box 8"/>
              <p:cNvSpPr txBox="1">
                <a:spLocks noChangeArrowheads="1"/>
              </p:cNvSpPr>
              <p:nvPr/>
            </p:nvSpPr>
            <p:spPr bwMode="auto">
              <a:xfrm>
                <a:off x="4012076" y="441577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53" name="Text Box 10"/>
              <p:cNvSpPr txBox="1">
                <a:spLocks noChangeArrowheads="1"/>
              </p:cNvSpPr>
              <p:nvPr/>
            </p:nvSpPr>
            <p:spPr bwMode="auto">
              <a:xfrm>
                <a:off x="4012076" y="581662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54" name="Text Box 13"/>
              <p:cNvSpPr txBox="1">
                <a:spLocks noChangeArrowheads="1"/>
              </p:cNvSpPr>
              <p:nvPr/>
            </p:nvSpPr>
            <p:spPr bwMode="auto">
              <a:xfrm>
                <a:off x="5691755" y="5867400"/>
                <a:ext cx="1852045"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a:solidFill>
                      <a:schemeClr val="accent2"/>
                    </a:solidFill>
                    <a:effectLst>
                      <a:outerShdw blurRad="38100" dist="38100" dir="2700000" algn="tl">
                        <a:srgbClr val="000000">
                          <a:alpha val="43137"/>
                        </a:srgbClr>
                      </a:outerShdw>
                    </a:effectLst>
                    <a:sym typeface="Wingdings" pitchFamily="2" charset="2"/>
                  </a:rPr>
                  <a:t>pr</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55" name="Line 18"/>
              <p:cNvSpPr>
                <a:spLocks noChangeShapeType="1"/>
              </p:cNvSpPr>
              <p:nvPr/>
            </p:nvSpPr>
            <p:spPr bwMode="auto">
              <a:xfrm>
                <a:off x="5791200" y="5943600"/>
                <a:ext cx="1651215"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56" name="Oval 34"/>
              <p:cNvSpPr>
                <a:spLocks noChangeArrowheads="1"/>
              </p:cNvSpPr>
              <p:nvPr/>
            </p:nvSpPr>
            <p:spPr bwMode="auto">
              <a:xfrm>
                <a:off x="7442415" y="5728730"/>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7" name="Oval 20"/>
              <p:cNvSpPr>
                <a:spLocks noChangeArrowheads="1"/>
              </p:cNvSpPr>
              <p:nvPr/>
            </p:nvSpPr>
            <p:spPr bwMode="auto">
              <a:xfrm>
                <a:off x="5730672" y="57409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8" name="Oval 22"/>
              <p:cNvSpPr>
                <a:spLocks noChangeArrowheads="1"/>
              </p:cNvSpPr>
              <p:nvPr/>
            </p:nvSpPr>
            <p:spPr bwMode="auto">
              <a:xfrm>
                <a:off x="8639066" y="57409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9" name="Text Box 13"/>
              <p:cNvSpPr txBox="1">
                <a:spLocks noChangeArrowheads="1"/>
              </p:cNvSpPr>
              <p:nvPr/>
            </p:nvSpPr>
            <p:spPr bwMode="auto">
              <a:xfrm>
                <a:off x="5534046" y="538291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60" name="Text Box 13"/>
              <p:cNvSpPr txBox="1">
                <a:spLocks noChangeArrowheads="1"/>
              </p:cNvSpPr>
              <p:nvPr/>
            </p:nvSpPr>
            <p:spPr bwMode="auto">
              <a:xfrm>
                <a:off x="8610600" y="538955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61" name="Text Box 13"/>
              <p:cNvSpPr txBox="1">
                <a:spLocks noChangeArrowheads="1"/>
              </p:cNvSpPr>
              <p:nvPr/>
            </p:nvSpPr>
            <p:spPr bwMode="auto">
              <a:xfrm>
                <a:off x="7239862" y="5455423"/>
                <a:ext cx="155925"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r</a:t>
                </a:r>
                <a:endParaRPr lang="en-US" altLang="en-US" sz="2000" dirty="0"/>
              </a:p>
            </p:txBody>
          </p:sp>
          <p:sp>
            <p:nvSpPr>
              <p:cNvPr id="62" name="Text Box 13"/>
              <p:cNvSpPr txBox="1">
                <a:spLocks noChangeArrowheads="1"/>
              </p:cNvSpPr>
              <p:nvPr/>
            </p:nvSpPr>
            <p:spPr bwMode="auto">
              <a:xfrm>
                <a:off x="6671648" y="640080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63" name="Line 18"/>
              <p:cNvSpPr>
                <a:spLocks noChangeShapeType="1"/>
              </p:cNvSpPr>
              <p:nvPr/>
            </p:nvSpPr>
            <p:spPr bwMode="auto">
              <a:xfrm>
                <a:off x="5730673" y="647571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64" name="Text Box 13"/>
              <p:cNvSpPr txBox="1">
                <a:spLocks noChangeArrowheads="1"/>
              </p:cNvSpPr>
              <p:nvPr/>
            </p:nvSpPr>
            <p:spPr bwMode="auto">
              <a:xfrm>
                <a:off x="7453647" y="5867400"/>
                <a:ext cx="1852045"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rq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65" name="Line 18"/>
              <p:cNvSpPr>
                <a:spLocks noChangeShapeType="1"/>
              </p:cNvSpPr>
              <p:nvPr/>
            </p:nvSpPr>
            <p:spPr bwMode="auto">
              <a:xfrm>
                <a:off x="7391401" y="5943600"/>
                <a:ext cx="1309676"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grpSp>
    </p:spTree>
    <p:extLst>
      <p:ext uri="{BB962C8B-B14F-4D97-AF65-F5344CB8AC3E}">
        <p14:creationId xmlns:p14="http://schemas.microsoft.com/office/powerpoint/2010/main" val="2347617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21" name="Rectangle 20"/>
          <p:cNvSpPr/>
          <p:nvPr/>
        </p:nvSpPr>
        <p:spPr>
          <a:xfrm>
            <a:off x="330993" y="4419600"/>
            <a:ext cx="6043613" cy="424732"/>
          </a:xfrm>
          <a:prstGeom prst="rect">
            <a:avLst/>
          </a:prstGeom>
        </p:spPr>
        <p:txBody>
          <a:bodyPr>
            <a:spAutoFit/>
          </a:bodyPr>
          <a:lstStyle/>
          <a:p>
            <a:pPr>
              <a:lnSpc>
                <a:spcPct val="90000"/>
              </a:lnSpc>
              <a:defRPr/>
            </a:pPr>
            <a:r>
              <a:rPr lang="en-US" altLang="en-US" sz="2400" dirty="0"/>
              <a:t>Rules: </a:t>
            </a:r>
          </a:p>
        </p:txBody>
      </p:sp>
      <p:graphicFrame>
        <p:nvGraphicFramePr>
          <p:cNvPr id="41" name="Table 40"/>
          <p:cNvGraphicFramePr>
            <a:graphicFrameLocks noGrp="1"/>
          </p:cNvGraphicFramePr>
          <p:nvPr/>
        </p:nvGraphicFramePr>
        <p:xfrm>
          <a:off x="4114800" y="1737360"/>
          <a:ext cx="4876800" cy="18897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u</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r</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s</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u</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u</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44" name="Rectangle 43"/>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45" name="Group 44"/>
          <p:cNvGrpSpPr/>
          <p:nvPr/>
        </p:nvGrpSpPr>
        <p:grpSpPr>
          <a:xfrm>
            <a:off x="76200" y="540603"/>
            <a:ext cx="5136942" cy="830997"/>
            <a:chOff x="-412542" y="576590"/>
            <a:chExt cx="5136942" cy="830997"/>
          </a:xfrm>
        </p:grpSpPr>
        <p:sp>
          <p:nvSpPr>
            <p:cNvPr id="46" name="Rectangle 45"/>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47" name="Right Arrow 46"/>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48"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6" name="Group 5"/>
          <p:cNvGrpSpPr/>
          <p:nvPr/>
        </p:nvGrpSpPr>
        <p:grpSpPr>
          <a:xfrm>
            <a:off x="457200" y="3810000"/>
            <a:ext cx="8534399" cy="2990910"/>
            <a:chOff x="457200" y="3810000"/>
            <a:chExt cx="8534399" cy="2990910"/>
          </a:xfrm>
        </p:grpSpPr>
        <p:sp>
          <p:nvSpPr>
            <p:cNvPr id="28" name="Rectangle 27"/>
            <p:cNvSpPr/>
            <p:nvPr/>
          </p:nvSpPr>
          <p:spPr>
            <a:xfrm>
              <a:off x="1219200" y="4343400"/>
              <a:ext cx="2653748" cy="480131"/>
            </a:xfrm>
            <a:prstGeom prst="rect">
              <a:avLst/>
            </a:prstGeom>
          </p:spPr>
          <p:txBody>
            <a:bodyPr wrap="square">
              <a:spAutoFit/>
            </a:bodyPr>
            <a:lstStyle/>
            <a:p>
              <a:pPr>
                <a:lnSpc>
                  <a:spcPct val="90000"/>
                </a:lnSpc>
                <a:defRPr/>
              </a:pPr>
              <a:r>
                <a:rPr lang="en-US" altLang="en-US" dirty="0"/>
                <a:t> </a:t>
              </a:r>
              <a:r>
                <a:rPr lang="en-CA" dirty="0" err="1">
                  <a:solidFill>
                    <a:schemeClr val="accent2"/>
                  </a:solidFill>
                  <a:effectLst>
                    <a:outerShdw blurRad="38100" dist="38100" dir="2700000" algn="tl">
                      <a:srgbClr val="000000">
                        <a:alpha val="43137"/>
                      </a:srgbClr>
                    </a:outerShdw>
                  </a:effectLst>
                  <a:sym typeface="Wingdings" pitchFamily="2" charset="2"/>
                </a:rPr>
                <a:t>A</a:t>
              </a:r>
              <a:r>
                <a:rPr lang="en-CA" baseline="-25000" dirty="0" err="1">
                  <a:solidFill>
                    <a:schemeClr val="accent2"/>
                  </a:solidFill>
                  <a:effectLst>
                    <a:outerShdw blurRad="38100" dist="38100" dir="2700000" algn="tl">
                      <a:srgbClr val="000000">
                        <a:alpha val="43137"/>
                      </a:srgbClr>
                    </a:outerShdw>
                  </a:effectLst>
                  <a:sym typeface="Wingdings" pitchFamily="2" charset="2"/>
                </a:rPr>
                <a:t>pq</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err="1">
                  <a:solidFill>
                    <a:schemeClr val="accent2"/>
                  </a:solidFill>
                  <a:effectLst>
                    <a:outerShdw blurRad="38100" dist="38100" dir="2700000" algn="tl">
                      <a:srgbClr val="000000">
                        <a:alpha val="43137"/>
                      </a:srgbClr>
                    </a:outerShdw>
                  </a:effectLst>
                  <a:sym typeface="Wingdings" pitchFamily="2" charset="2"/>
                </a:rPr>
                <a:t>rs</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grpSp>
          <p:nvGrpSpPr>
            <p:cNvPr id="3" name="Group 2"/>
            <p:cNvGrpSpPr/>
            <p:nvPr/>
          </p:nvGrpSpPr>
          <p:grpSpPr>
            <a:xfrm>
              <a:off x="4012076" y="3810000"/>
              <a:ext cx="4979523" cy="2990910"/>
              <a:chOff x="4012076" y="3867090"/>
              <a:chExt cx="4979523" cy="2990910"/>
            </a:xfrm>
          </p:grpSpPr>
          <p:sp>
            <p:nvSpPr>
              <p:cNvPr id="50" name="Line 5"/>
              <p:cNvSpPr>
                <a:spLocks noChangeShapeType="1"/>
              </p:cNvSpPr>
              <p:nvPr/>
            </p:nvSpPr>
            <p:spPr bwMode="auto">
              <a:xfrm>
                <a:off x="4849341" y="38670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1" name="Line 6"/>
              <p:cNvSpPr>
                <a:spLocks noChangeShapeType="1"/>
              </p:cNvSpPr>
              <p:nvPr/>
            </p:nvSpPr>
            <p:spPr bwMode="auto">
              <a:xfrm>
                <a:off x="4849341" y="58358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2" name="Line 7"/>
              <p:cNvSpPr>
                <a:spLocks noChangeShapeType="1"/>
              </p:cNvSpPr>
              <p:nvPr/>
            </p:nvSpPr>
            <p:spPr bwMode="auto">
              <a:xfrm flipV="1">
                <a:off x="4496808" y="40185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3" name="Text Box 8"/>
              <p:cNvSpPr txBox="1">
                <a:spLocks noChangeArrowheads="1"/>
              </p:cNvSpPr>
              <p:nvPr/>
            </p:nvSpPr>
            <p:spPr bwMode="auto">
              <a:xfrm>
                <a:off x="4012076" y="44728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55" name="Text Box 10"/>
              <p:cNvSpPr txBox="1">
                <a:spLocks noChangeArrowheads="1"/>
              </p:cNvSpPr>
              <p:nvPr/>
            </p:nvSpPr>
            <p:spPr bwMode="auto">
              <a:xfrm>
                <a:off x="4012076" y="58737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56" name="Text Box 13"/>
              <p:cNvSpPr txBox="1">
                <a:spLocks noChangeArrowheads="1"/>
              </p:cNvSpPr>
              <p:nvPr/>
            </p:nvSpPr>
            <p:spPr bwMode="auto">
              <a:xfrm>
                <a:off x="6640332" y="5925776"/>
                <a:ext cx="1834413"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rs</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57" name="Line 18"/>
              <p:cNvSpPr>
                <a:spLocks noChangeShapeType="1"/>
              </p:cNvSpPr>
              <p:nvPr/>
            </p:nvSpPr>
            <p:spPr bwMode="auto">
              <a:xfrm>
                <a:off x="6127272" y="6000690"/>
                <a:ext cx="2203329"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8" name="Freeform 30"/>
              <p:cNvSpPr>
                <a:spLocks/>
              </p:cNvSpPr>
              <p:nvPr/>
            </p:nvSpPr>
            <p:spPr bwMode="auto">
              <a:xfrm>
                <a:off x="5774739" y="41699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9" name="Line 31"/>
              <p:cNvSpPr>
                <a:spLocks noChangeShapeType="1"/>
              </p:cNvSpPr>
              <p:nvPr/>
            </p:nvSpPr>
            <p:spPr bwMode="auto">
              <a:xfrm>
                <a:off x="6127272" y="5343664"/>
                <a:ext cx="0" cy="492191"/>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0" name="Line 32"/>
              <p:cNvSpPr>
                <a:spLocks noChangeShapeType="1"/>
              </p:cNvSpPr>
              <p:nvPr/>
            </p:nvSpPr>
            <p:spPr bwMode="auto">
              <a:xfrm>
                <a:off x="6127272" y="5343664"/>
                <a:ext cx="2203329" cy="0"/>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1" name="Line 33"/>
              <p:cNvSpPr>
                <a:spLocks noChangeShapeType="1"/>
              </p:cNvSpPr>
              <p:nvPr/>
            </p:nvSpPr>
            <p:spPr bwMode="auto">
              <a:xfrm>
                <a:off x="8330600" y="5343664"/>
                <a:ext cx="0" cy="492191"/>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2" name="Oval 34"/>
              <p:cNvSpPr>
                <a:spLocks noChangeArrowheads="1"/>
              </p:cNvSpPr>
              <p:nvPr/>
            </p:nvSpPr>
            <p:spPr bwMode="auto">
              <a:xfrm>
                <a:off x="6083205" y="5305804"/>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3" name="Oval 35"/>
              <p:cNvSpPr>
                <a:spLocks noChangeArrowheads="1"/>
              </p:cNvSpPr>
              <p:nvPr/>
            </p:nvSpPr>
            <p:spPr bwMode="auto">
              <a:xfrm>
                <a:off x="8286534" y="5305804"/>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4" name="Oval 20"/>
              <p:cNvSpPr>
                <a:spLocks noChangeArrowheads="1"/>
              </p:cNvSpPr>
              <p:nvPr/>
            </p:nvSpPr>
            <p:spPr bwMode="auto">
              <a:xfrm>
                <a:off x="5730672" y="5797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5" name="Oval 22"/>
              <p:cNvSpPr>
                <a:spLocks noChangeArrowheads="1"/>
              </p:cNvSpPr>
              <p:nvPr/>
            </p:nvSpPr>
            <p:spPr bwMode="auto">
              <a:xfrm>
                <a:off x="8639066" y="5797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6" name="Text Box 13"/>
              <p:cNvSpPr txBox="1">
                <a:spLocks noChangeArrowheads="1"/>
              </p:cNvSpPr>
              <p:nvPr/>
            </p:nvSpPr>
            <p:spPr bwMode="auto">
              <a:xfrm>
                <a:off x="5534046" y="544000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67" name="Text Box 13"/>
              <p:cNvSpPr txBox="1">
                <a:spLocks noChangeArrowheads="1"/>
              </p:cNvSpPr>
              <p:nvPr/>
            </p:nvSpPr>
            <p:spPr bwMode="auto">
              <a:xfrm>
                <a:off x="8610600" y="544664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68" name="Text Box 13"/>
              <p:cNvSpPr txBox="1">
                <a:spLocks noChangeArrowheads="1"/>
              </p:cNvSpPr>
              <p:nvPr/>
            </p:nvSpPr>
            <p:spPr bwMode="auto">
              <a:xfrm>
                <a:off x="5880652" y="5032497"/>
                <a:ext cx="155925"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r</a:t>
                </a:r>
                <a:endParaRPr lang="en-US" altLang="en-US" sz="2000" dirty="0"/>
              </a:p>
            </p:txBody>
          </p:sp>
          <p:sp>
            <p:nvSpPr>
              <p:cNvPr id="69" name="Text Box 13"/>
              <p:cNvSpPr txBox="1">
                <a:spLocks noChangeArrowheads="1"/>
              </p:cNvSpPr>
              <p:nvPr/>
            </p:nvSpPr>
            <p:spPr bwMode="auto">
              <a:xfrm>
                <a:off x="8370132" y="5029200"/>
                <a:ext cx="164268"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s</a:t>
                </a:r>
                <a:endParaRPr lang="en-US" altLang="en-US" sz="2000" dirty="0"/>
              </a:p>
            </p:txBody>
          </p:sp>
          <p:sp>
            <p:nvSpPr>
              <p:cNvPr id="70" name="Text Box 13"/>
              <p:cNvSpPr txBox="1">
                <a:spLocks noChangeArrowheads="1"/>
              </p:cNvSpPr>
              <p:nvPr/>
            </p:nvSpPr>
            <p:spPr bwMode="auto">
              <a:xfrm>
                <a:off x="5686606" y="5880637"/>
                <a:ext cx="172611"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a</a:t>
                </a:r>
                <a:endParaRPr lang="en-US" altLang="en-US" sz="2000" dirty="0"/>
              </a:p>
            </p:txBody>
          </p:sp>
          <p:sp>
            <p:nvSpPr>
              <p:cNvPr id="71" name="Text Box 13"/>
              <p:cNvSpPr txBox="1">
                <a:spLocks noChangeArrowheads="1"/>
              </p:cNvSpPr>
              <p:nvPr/>
            </p:nvSpPr>
            <p:spPr bwMode="auto">
              <a:xfrm>
                <a:off x="8478540" y="5917375"/>
                <a:ext cx="28446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b</a:t>
                </a:r>
                <a:endParaRPr lang="en-US" altLang="en-US" sz="2000" dirty="0"/>
              </a:p>
            </p:txBody>
          </p:sp>
          <p:sp>
            <p:nvSpPr>
              <p:cNvPr id="72" name="Text Box 13"/>
              <p:cNvSpPr txBox="1">
                <a:spLocks noChangeArrowheads="1"/>
              </p:cNvSpPr>
              <p:nvPr/>
            </p:nvSpPr>
            <p:spPr bwMode="auto">
              <a:xfrm>
                <a:off x="6671648" y="645789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73" name="Line 18"/>
              <p:cNvSpPr>
                <a:spLocks noChangeShapeType="1"/>
              </p:cNvSpPr>
              <p:nvPr/>
            </p:nvSpPr>
            <p:spPr bwMode="auto">
              <a:xfrm>
                <a:off x="5730673" y="65328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74" name="Rectangle 73"/>
            <p:cNvSpPr/>
            <p:nvPr/>
          </p:nvSpPr>
          <p:spPr>
            <a:xfrm>
              <a:off x="483705" y="4876800"/>
              <a:ext cx="3952984" cy="757130"/>
            </a:xfrm>
            <a:prstGeom prst="rect">
              <a:avLst/>
            </a:prstGeom>
          </p:spPr>
          <p:txBody>
            <a:bodyPr wrap="square">
              <a:spAutoFit/>
            </a:bodyPr>
            <a:lstStyle/>
            <a:p>
              <a:pPr>
                <a:lnSpc>
                  <a:spcPct val="90000"/>
                </a:lnSpc>
                <a:defRPr/>
              </a:pPr>
              <a:r>
                <a:rPr lang="en-CA" altLang="en-US" sz="2400" kern="0" dirty="0">
                  <a:sym typeface="Symbol"/>
                </a:rPr>
                <a:t>If u is pushed, then at some </a:t>
              </a:r>
              <a:br>
                <a:rPr lang="en-CA" altLang="en-US" sz="2400" kern="0" dirty="0">
                  <a:sym typeface="Symbol"/>
                </a:rPr>
              </a:br>
              <a:r>
                <a:rPr lang="en-CA" altLang="en-US" sz="2400" kern="0" dirty="0">
                  <a:sym typeface="Symbol"/>
                </a:rPr>
                <a:t>point it needs to be popped. </a:t>
              </a:r>
            </a:p>
          </p:txBody>
        </p:sp>
        <p:sp>
          <p:nvSpPr>
            <p:cNvPr id="75" name="Rectangle 74"/>
            <p:cNvSpPr/>
            <p:nvPr/>
          </p:nvSpPr>
          <p:spPr>
            <a:xfrm>
              <a:off x="457200" y="5692271"/>
              <a:ext cx="3554876" cy="1089529"/>
            </a:xfrm>
            <a:prstGeom prst="rect">
              <a:avLst/>
            </a:prstGeom>
          </p:spPr>
          <p:txBody>
            <a:bodyPr wrap="square">
              <a:spAutoFit/>
            </a:bodyPr>
            <a:lstStyle/>
            <a:p>
              <a:pPr>
                <a:lnSpc>
                  <a:spcPct val="90000"/>
                </a:lnSpc>
                <a:defRPr/>
              </a:pPr>
              <a:r>
                <a:rPr lang="en-CA" altLang="en-US" sz="2400" kern="0" dirty="0">
                  <a:sym typeface="Symbol"/>
                </a:rPr>
                <a:t>The PDA from state r to s, does not know if stack is empty or has u in it.</a:t>
              </a:r>
            </a:p>
          </p:txBody>
        </p:sp>
      </p:grpSp>
    </p:spTree>
    <p:extLst>
      <p:ext uri="{BB962C8B-B14F-4D97-AF65-F5344CB8AC3E}">
        <p14:creationId xmlns:p14="http://schemas.microsoft.com/office/powerpoint/2010/main" val="1546739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1+#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1+#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44" name="Rectangle 43"/>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45" name="Group 44"/>
          <p:cNvGrpSpPr/>
          <p:nvPr/>
        </p:nvGrpSpPr>
        <p:grpSpPr>
          <a:xfrm>
            <a:off x="76200" y="540603"/>
            <a:ext cx="5136942" cy="830997"/>
            <a:chOff x="-412542" y="576590"/>
            <a:chExt cx="5136942" cy="830997"/>
          </a:xfrm>
        </p:grpSpPr>
        <p:sp>
          <p:nvSpPr>
            <p:cNvPr id="46" name="Rectangle 45"/>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47" name="Right Arrow 46"/>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grpSp>
        <p:nvGrpSpPr>
          <p:cNvPr id="3" name="Group 2"/>
          <p:cNvGrpSpPr/>
          <p:nvPr/>
        </p:nvGrpSpPr>
        <p:grpSpPr>
          <a:xfrm>
            <a:off x="4012076" y="3810000"/>
            <a:ext cx="4979523" cy="2990910"/>
            <a:chOff x="4012076" y="3867090"/>
            <a:chExt cx="4979523" cy="2990910"/>
          </a:xfrm>
        </p:grpSpPr>
        <p:sp>
          <p:nvSpPr>
            <p:cNvPr id="50" name="Line 5"/>
            <p:cNvSpPr>
              <a:spLocks noChangeShapeType="1"/>
            </p:cNvSpPr>
            <p:nvPr/>
          </p:nvSpPr>
          <p:spPr bwMode="auto">
            <a:xfrm>
              <a:off x="4849341" y="38670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1" name="Line 6"/>
            <p:cNvSpPr>
              <a:spLocks noChangeShapeType="1"/>
            </p:cNvSpPr>
            <p:nvPr/>
          </p:nvSpPr>
          <p:spPr bwMode="auto">
            <a:xfrm>
              <a:off x="4849341" y="58358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2" name="Line 7"/>
            <p:cNvSpPr>
              <a:spLocks noChangeShapeType="1"/>
            </p:cNvSpPr>
            <p:nvPr/>
          </p:nvSpPr>
          <p:spPr bwMode="auto">
            <a:xfrm flipV="1">
              <a:off x="4496808" y="40185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3" name="Text Box 8"/>
            <p:cNvSpPr txBox="1">
              <a:spLocks noChangeArrowheads="1"/>
            </p:cNvSpPr>
            <p:nvPr/>
          </p:nvSpPr>
          <p:spPr bwMode="auto">
            <a:xfrm>
              <a:off x="4012076" y="44728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55" name="Text Box 10"/>
            <p:cNvSpPr txBox="1">
              <a:spLocks noChangeArrowheads="1"/>
            </p:cNvSpPr>
            <p:nvPr/>
          </p:nvSpPr>
          <p:spPr bwMode="auto">
            <a:xfrm>
              <a:off x="4012076" y="58737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56" name="Text Box 13"/>
            <p:cNvSpPr txBox="1">
              <a:spLocks noChangeArrowheads="1"/>
            </p:cNvSpPr>
            <p:nvPr/>
          </p:nvSpPr>
          <p:spPr bwMode="auto">
            <a:xfrm>
              <a:off x="6640332" y="5925776"/>
              <a:ext cx="1834413"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rs</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57" name="Line 18"/>
            <p:cNvSpPr>
              <a:spLocks noChangeShapeType="1"/>
            </p:cNvSpPr>
            <p:nvPr/>
          </p:nvSpPr>
          <p:spPr bwMode="auto">
            <a:xfrm>
              <a:off x="6127272" y="6000690"/>
              <a:ext cx="2203329"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8" name="Freeform 30"/>
            <p:cNvSpPr>
              <a:spLocks/>
            </p:cNvSpPr>
            <p:nvPr/>
          </p:nvSpPr>
          <p:spPr bwMode="auto">
            <a:xfrm>
              <a:off x="5774739" y="41699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9" name="Line 31"/>
            <p:cNvSpPr>
              <a:spLocks noChangeShapeType="1"/>
            </p:cNvSpPr>
            <p:nvPr/>
          </p:nvSpPr>
          <p:spPr bwMode="auto">
            <a:xfrm>
              <a:off x="6127272" y="5343664"/>
              <a:ext cx="0" cy="492191"/>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0" name="Line 32"/>
            <p:cNvSpPr>
              <a:spLocks noChangeShapeType="1"/>
            </p:cNvSpPr>
            <p:nvPr/>
          </p:nvSpPr>
          <p:spPr bwMode="auto">
            <a:xfrm>
              <a:off x="6127272" y="5343664"/>
              <a:ext cx="2203329" cy="0"/>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1" name="Line 33"/>
            <p:cNvSpPr>
              <a:spLocks noChangeShapeType="1"/>
            </p:cNvSpPr>
            <p:nvPr/>
          </p:nvSpPr>
          <p:spPr bwMode="auto">
            <a:xfrm>
              <a:off x="8330600" y="5343664"/>
              <a:ext cx="0" cy="492191"/>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2" name="Oval 34"/>
            <p:cNvSpPr>
              <a:spLocks noChangeArrowheads="1"/>
            </p:cNvSpPr>
            <p:nvPr/>
          </p:nvSpPr>
          <p:spPr bwMode="auto">
            <a:xfrm>
              <a:off x="6083205" y="5305804"/>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3" name="Oval 35"/>
            <p:cNvSpPr>
              <a:spLocks noChangeArrowheads="1"/>
            </p:cNvSpPr>
            <p:nvPr/>
          </p:nvSpPr>
          <p:spPr bwMode="auto">
            <a:xfrm>
              <a:off x="8286534" y="5305804"/>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4" name="Oval 20"/>
            <p:cNvSpPr>
              <a:spLocks noChangeArrowheads="1"/>
            </p:cNvSpPr>
            <p:nvPr/>
          </p:nvSpPr>
          <p:spPr bwMode="auto">
            <a:xfrm>
              <a:off x="5730672" y="5797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5" name="Oval 22"/>
            <p:cNvSpPr>
              <a:spLocks noChangeArrowheads="1"/>
            </p:cNvSpPr>
            <p:nvPr/>
          </p:nvSpPr>
          <p:spPr bwMode="auto">
            <a:xfrm>
              <a:off x="8639066" y="5797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6" name="Text Box 13"/>
            <p:cNvSpPr txBox="1">
              <a:spLocks noChangeArrowheads="1"/>
            </p:cNvSpPr>
            <p:nvPr/>
          </p:nvSpPr>
          <p:spPr bwMode="auto">
            <a:xfrm>
              <a:off x="5534046" y="544000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67" name="Text Box 13"/>
            <p:cNvSpPr txBox="1">
              <a:spLocks noChangeArrowheads="1"/>
            </p:cNvSpPr>
            <p:nvPr/>
          </p:nvSpPr>
          <p:spPr bwMode="auto">
            <a:xfrm>
              <a:off x="8610600" y="544664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68" name="Text Box 13"/>
            <p:cNvSpPr txBox="1">
              <a:spLocks noChangeArrowheads="1"/>
            </p:cNvSpPr>
            <p:nvPr/>
          </p:nvSpPr>
          <p:spPr bwMode="auto">
            <a:xfrm>
              <a:off x="5880652" y="5032497"/>
              <a:ext cx="155925"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r</a:t>
              </a:r>
              <a:endParaRPr lang="en-US" altLang="en-US" sz="2000" dirty="0"/>
            </a:p>
          </p:txBody>
        </p:sp>
        <p:sp>
          <p:nvSpPr>
            <p:cNvPr id="69" name="Text Box 13"/>
            <p:cNvSpPr txBox="1">
              <a:spLocks noChangeArrowheads="1"/>
            </p:cNvSpPr>
            <p:nvPr/>
          </p:nvSpPr>
          <p:spPr bwMode="auto">
            <a:xfrm>
              <a:off x="8370132" y="5029200"/>
              <a:ext cx="164268"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s</a:t>
              </a:r>
              <a:endParaRPr lang="en-US" altLang="en-US" sz="2000" dirty="0"/>
            </a:p>
          </p:txBody>
        </p:sp>
        <p:sp>
          <p:nvSpPr>
            <p:cNvPr id="70" name="Text Box 13"/>
            <p:cNvSpPr txBox="1">
              <a:spLocks noChangeArrowheads="1"/>
            </p:cNvSpPr>
            <p:nvPr/>
          </p:nvSpPr>
          <p:spPr bwMode="auto">
            <a:xfrm>
              <a:off x="5686606" y="5880637"/>
              <a:ext cx="172611"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a</a:t>
              </a:r>
              <a:endParaRPr lang="en-US" altLang="en-US" sz="2000" dirty="0"/>
            </a:p>
          </p:txBody>
        </p:sp>
        <p:sp>
          <p:nvSpPr>
            <p:cNvPr id="71" name="Text Box 13"/>
            <p:cNvSpPr txBox="1">
              <a:spLocks noChangeArrowheads="1"/>
            </p:cNvSpPr>
            <p:nvPr/>
          </p:nvSpPr>
          <p:spPr bwMode="auto">
            <a:xfrm>
              <a:off x="8478540" y="5917375"/>
              <a:ext cx="28446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b</a:t>
              </a:r>
              <a:endParaRPr lang="en-US" altLang="en-US" sz="2000" dirty="0"/>
            </a:p>
          </p:txBody>
        </p:sp>
        <p:sp>
          <p:nvSpPr>
            <p:cNvPr id="72" name="Text Box 13"/>
            <p:cNvSpPr txBox="1">
              <a:spLocks noChangeArrowheads="1"/>
            </p:cNvSpPr>
            <p:nvPr/>
          </p:nvSpPr>
          <p:spPr bwMode="auto">
            <a:xfrm>
              <a:off x="6671648" y="645789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73" name="Line 18"/>
            <p:cNvSpPr>
              <a:spLocks noChangeShapeType="1"/>
            </p:cNvSpPr>
            <p:nvPr/>
          </p:nvSpPr>
          <p:spPr bwMode="auto">
            <a:xfrm>
              <a:off x="5730673" y="65328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40" name="Rectangle 39"/>
          <p:cNvSpPr/>
          <p:nvPr/>
        </p:nvSpPr>
        <p:spPr>
          <a:xfrm>
            <a:off x="483705" y="1600200"/>
            <a:ext cx="3021495" cy="2806922"/>
          </a:xfrm>
          <a:prstGeom prst="rect">
            <a:avLst/>
          </a:prstGeom>
        </p:spPr>
        <p:txBody>
          <a:bodyPr wrap="square">
            <a:spAutoFit/>
          </a:bodyPr>
          <a:lstStyle/>
          <a:p>
            <a:pPr>
              <a:lnSpc>
                <a:spcPct val="90000"/>
              </a:lnSpc>
              <a:defRPr/>
            </a:pPr>
            <a:r>
              <a:rPr lang="en-CA" altLang="en-US" sz="2400" kern="0" dirty="0">
                <a:sym typeface="Symbol"/>
              </a:rPr>
              <a:t>We prove inductively on the length of the computation, that</a:t>
            </a:r>
          </a:p>
          <a:p>
            <a:pPr>
              <a:lnSpc>
                <a:spcPct val="90000"/>
              </a:lnSpc>
              <a:defRPr/>
            </a:pPr>
            <a:r>
              <a:rPr lang="en-CA" altLang="en-US" sz="2400" kern="0" dirty="0">
                <a:sym typeface="Symbol"/>
              </a:rPr>
              <a:t>no matter what the PDA computation is from state</a:t>
            </a:r>
            <a:r>
              <a:rPr lang="en-CA" altLang="en-US" sz="2400" kern="0" dirty="0">
                <a:solidFill>
                  <a:schemeClr val="accent2"/>
                </a:solidFill>
                <a:sym typeface="Symbol"/>
              </a:rPr>
              <a:t> p </a:t>
            </a:r>
            <a:r>
              <a:rPr lang="en-CA" altLang="en-US" sz="2400" kern="0" dirty="0">
                <a:sym typeface="Symbol"/>
              </a:rPr>
              <a:t>to state </a:t>
            </a:r>
            <a:r>
              <a:rPr lang="en-CA" altLang="en-US" sz="2400" kern="0" dirty="0">
                <a:solidFill>
                  <a:schemeClr val="accent2"/>
                </a:solidFill>
                <a:sym typeface="Symbol"/>
              </a:rPr>
              <a:t>q</a:t>
            </a:r>
            <a:r>
              <a:rPr lang="en-CA" altLang="en-US" sz="2400" kern="0" dirty="0">
                <a:sym typeface="Symbol"/>
              </a:rPr>
              <a:t>,</a:t>
            </a:r>
          </a:p>
          <a:p>
            <a:pPr>
              <a:lnSpc>
                <a:spcPct val="90000"/>
              </a:lnSpc>
              <a:defRPr/>
            </a:pPr>
            <a:r>
              <a:rPr lang="en-CA" dirty="0" err="1">
                <a:solidFill>
                  <a:schemeClr val="accent2"/>
                </a:solidFill>
                <a:effectLst>
                  <a:outerShdw blurRad="38100" dist="38100" dir="2700000" algn="tl">
                    <a:srgbClr val="000000">
                      <a:alpha val="43137"/>
                    </a:srgbClr>
                  </a:outerShdw>
                </a:effectLst>
                <a:sym typeface="Wingdings" pitchFamily="2" charset="2"/>
              </a:rPr>
              <a:t>A</a:t>
            </a:r>
            <a:r>
              <a:rPr lang="en-CA" baseline="-25000" dirty="0" err="1">
                <a:solidFill>
                  <a:schemeClr val="accent2"/>
                </a:solidFill>
                <a:effectLst>
                  <a:outerShdw blurRad="38100" dist="38100" dir="2700000" algn="tl">
                    <a:srgbClr val="000000">
                      <a:alpha val="43137"/>
                    </a:srgbClr>
                  </a:outerShdw>
                </a:effectLst>
                <a:sym typeface="Wingdings" pitchFamily="2" charset="2"/>
              </a:rPr>
              <a:t>pq</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altLang="en-US" sz="2400" kern="0" dirty="0">
                <a:sym typeface="Symbol"/>
              </a:rPr>
              <a:t>generates the string read.</a:t>
            </a:r>
          </a:p>
        </p:txBody>
      </p:sp>
      <p:grpSp>
        <p:nvGrpSpPr>
          <p:cNvPr id="42" name="Group 41"/>
          <p:cNvGrpSpPr/>
          <p:nvPr/>
        </p:nvGrpSpPr>
        <p:grpSpPr>
          <a:xfrm>
            <a:off x="4012076" y="971490"/>
            <a:ext cx="5383769" cy="2990910"/>
            <a:chOff x="4012076" y="3810000"/>
            <a:chExt cx="5383769" cy="2990910"/>
          </a:xfrm>
        </p:grpSpPr>
        <p:grpSp>
          <p:nvGrpSpPr>
            <p:cNvPr id="43" name="Group 42"/>
            <p:cNvGrpSpPr/>
            <p:nvPr/>
          </p:nvGrpSpPr>
          <p:grpSpPr>
            <a:xfrm>
              <a:off x="5752476" y="4169679"/>
              <a:ext cx="2934324" cy="1621521"/>
              <a:chOff x="3048000" y="990600"/>
              <a:chExt cx="5029200" cy="3048000"/>
            </a:xfrm>
          </p:grpSpPr>
          <p:sp>
            <p:nvSpPr>
              <p:cNvPr id="92" name="Freeform 15"/>
              <p:cNvSpPr>
                <a:spLocks/>
              </p:cNvSpPr>
              <p:nvPr/>
            </p:nvSpPr>
            <p:spPr bwMode="auto">
              <a:xfrm>
                <a:off x="3048000" y="990600"/>
                <a:ext cx="2971800" cy="3048000"/>
              </a:xfrm>
              <a:custGeom>
                <a:avLst/>
                <a:gdLst>
                  <a:gd name="T0" fmla="*/ 0 w 1872"/>
                  <a:gd name="T1" fmla="*/ 1920 h 1920"/>
                  <a:gd name="T2" fmla="*/ 960 w 1872"/>
                  <a:gd name="T3" fmla="*/ 0 h 1920"/>
                  <a:gd name="T4" fmla="*/ 1872 w 1872"/>
                  <a:gd name="T5" fmla="*/ 1920 h 1920"/>
                </a:gdLst>
                <a:ahLst/>
                <a:cxnLst>
                  <a:cxn ang="0">
                    <a:pos x="T0" y="T1"/>
                  </a:cxn>
                  <a:cxn ang="0">
                    <a:pos x="T2" y="T3"/>
                  </a:cxn>
                  <a:cxn ang="0">
                    <a:pos x="T4" y="T5"/>
                  </a:cxn>
                </a:cxnLst>
                <a:rect l="0" t="0" r="r" b="b"/>
                <a:pathLst>
                  <a:path w="1872" h="1920">
                    <a:moveTo>
                      <a:pt x="0" y="1920"/>
                    </a:moveTo>
                    <a:cubicBezTo>
                      <a:pt x="324" y="960"/>
                      <a:pt x="648" y="0"/>
                      <a:pt x="960" y="0"/>
                    </a:cubicBezTo>
                    <a:cubicBezTo>
                      <a:pt x="1272" y="0"/>
                      <a:pt x="1720" y="1600"/>
                      <a:pt x="1872" y="1920"/>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93" name="Freeform 16"/>
              <p:cNvSpPr>
                <a:spLocks/>
              </p:cNvSpPr>
              <p:nvPr/>
            </p:nvSpPr>
            <p:spPr bwMode="auto">
              <a:xfrm>
                <a:off x="6019800" y="2209800"/>
                <a:ext cx="2057400" cy="1828800"/>
              </a:xfrm>
              <a:custGeom>
                <a:avLst/>
                <a:gdLst>
                  <a:gd name="T0" fmla="*/ 0 w 1296"/>
                  <a:gd name="T1" fmla="*/ 1152 h 1152"/>
                  <a:gd name="T2" fmla="*/ 624 w 1296"/>
                  <a:gd name="T3" fmla="*/ 0 h 1152"/>
                  <a:gd name="T4" fmla="*/ 1296 w 1296"/>
                  <a:gd name="T5" fmla="*/ 1152 h 1152"/>
                </a:gdLst>
                <a:ahLst/>
                <a:cxnLst>
                  <a:cxn ang="0">
                    <a:pos x="T0" y="T1"/>
                  </a:cxn>
                  <a:cxn ang="0">
                    <a:pos x="T2" y="T3"/>
                  </a:cxn>
                  <a:cxn ang="0">
                    <a:pos x="T4" y="T5"/>
                  </a:cxn>
                </a:cxnLst>
                <a:rect l="0" t="0" r="r" b="b"/>
                <a:pathLst>
                  <a:path w="1296" h="1152">
                    <a:moveTo>
                      <a:pt x="0" y="1152"/>
                    </a:moveTo>
                    <a:cubicBezTo>
                      <a:pt x="204" y="576"/>
                      <a:pt x="408" y="0"/>
                      <a:pt x="624" y="0"/>
                    </a:cubicBezTo>
                    <a:cubicBezTo>
                      <a:pt x="840" y="0"/>
                      <a:pt x="1068" y="576"/>
                      <a:pt x="1296" y="1152"/>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grpSp>
        <p:sp>
          <p:nvSpPr>
            <p:cNvPr id="49" name="Line 5"/>
            <p:cNvSpPr>
              <a:spLocks noChangeShapeType="1"/>
            </p:cNvSpPr>
            <p:nvPr/>
          </p:nvSpPr>
          <p:spPr bwMode="auto">
            <a:xfrm>
              <a:off x="4849341" y="381000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4" name="Line 6"/>
            <p:cNvSpPr>
              <a:spLocks noChangeShapeType="1"/>
            </p:cNvSpPr>
            <p:nvPr/>
          </p:nvSpPr>
          <p:spPr bwMode="auto">
            <a:xfrm>
              <a:off x="4849341" y="577876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76" name="Line 7"/>
            <p:cNvSpPr>
              <a:spLocks noChangeShapeType="1"/>
            </p:cNvSpPr>
            <p:nvPr/>
          </p:nvSpPr>
          <p:spPr bwMode="auto">
            <a:xfrm flipV="1">
              <a:off x="4496808" y="396144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77" name="Text Box 8"/>
            <p:cNvSpPr txBox="1">
              <a:spLocks noChangeArrowheads="1"/>
            </p:cNvSpPr>
            <p:nvPr/>
          </p:nvSpPr>
          <p:spPr bwMode="auto">
            <a:xfrm>
              <a:off x="4012076" y="441577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79" name="Text Box 10"/>
            <p:cNvSpPr txBox="1">
              <a:spLocks noChangeArrowheads="1"/>
            </p:cNvSpPr>
            <p:nvPr/>
          </p:nvSpPr>
          <p:spPr bwMode="auto">
            <a:xfrm>
              <a:off x="4012076" y="581662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80" name="Text Box 13"/>
            <p:cNvSpPr txBox="1">
              <a:spLocks noChangeArrowheads="1"/>
            </p:cNvSpPr>
            <p:nvPr/>
          </p:nvSpPr>
          <p:spPr bwMode="auto">
            <a:xfrm>
              <a:off x="5943600" y="5867400"/>
              <a:ext cx="1852045"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a:solidFill>
                    <a:schemeClr val="accent2"/>
                  </a:solidFill>
                  <a:effectLst>
                    <a:outerShdw blurRad="38100" dist="38100" dir="2700000" algn="tl">
                      <a:srgbClr val="000000">
                        <a:alpha val="43137"/>
                      </a:srgbClr>
                    </a:outerShdw>
                  </a:effectLst>
                  <a:sym typeface="Wingdings" pitchFamily="2" charset="2"/>
                </a:rPr>
                <a:t>pr</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81" name="Line 18"/>
            <p:cNvSpPr>
              <a:spLocks noChangeShapeType="1"/>
            </p:cNvSpPr>
            <p:nvPr/>
          </p:nvSpPr>
          <p:spPr bwMode="auto">
            <a:xfrm>
              <a:off x="5791200" y="5943600"/>
              <a:ext cx="1651215"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82" name="Oval 34"/>
            <p:cNvSpPr>
              <a:spLocks noChangeArrowheads="1"/>
            </p:cNvSpPr>
            <p:nvPr/>
          </p:nvSpPr>
          <p:spPr bwMode="auto">
            <a:xfrm>
              <a:off x="7442415" y="5728730"/>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83" name="Oval 20"/>
            <p:cNvSpPr>
              <a:spLocks noChangeArrowheads="1"/>
            </p:cNvSpPr>
            <p:nvPr/>
          </p:nvSpPr>
          <p:spPr bwMode="auto">
            <a:xfrm>
              <a:off x="5730672" y="57409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84" name="Oval 22"/>
            <p:cNvSpPr>
              <a:spLocks noChangeArrowheads="1"/>
            </p:cNvSpPr>
            <p:nvPr/>
          </p:nvSpPr>
          <p:spPr bwMode="auto">
            <a:xfrm>
              <a:off x="8639066" y="57409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85" name="Text Box 13"/>
            <p:cNvSpPr txBox="1">
              <a:spLocks noChangeArrowheads="1"/>
            </p:cNvSpPr>
            <p:nvPr/>
          </p:nvSpPr>
          <p:spPr bwMode="auto">
            <a:xfrm>
              <a:off x="5534046" y="538291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86" name="Text Box 13"/>
            <p:cNvSpPr txBox="1">
              <a:spLocks noChangeArrowheads="1"/>
            </p:cNvSpPr>
            <p:nvPr/>
          </p:nvSpPr>
          <p:spPr bwMode="auto">
            <a:xfrm>
              <a:off x="8610600" y="538955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87" name="Text Box 13"/>
            <p:cNvSpPr txBox="1">
              <a:spLocks noChangeArrowheads="1"/>
            </p:cNvSpPr>
            <p:nvPr/>
          </p:nvSpPr>
          <p:spPr bwMode="auto">
            <a:xfrm>
              <a:off x="7239862" y="5455423"/>
              <a:ext cx="155925"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r</a:t>
              </a:r>
              <a:endParaRPr lang="en-US" altLang="en-US" sz="2000" dirty="0"/>
            </a:p>
          </p:txBody>
        </p:sp>
        <p:sp>
          <p:nvSpPr>
            <p:cNvPr id="88" name="Text Box 13"/>
            <p:cNvSpPr txBox="1">
              <a:spLocks noChangeArrowheads="1"/>
            </p:cNvSpPr>
            <p:nvPr/>
          </p:nvSpPr>
          <p:spPr bwMode="auto">
            <a:xfrm>
              <a:off x="6671648" y="640080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89" name="Line 18"/>
            <p:cNvSpPr>
              <a:spLocks noChangeShapeType="1"/>
            </p:cNvSpPr>
            <p:nvPr/>
          </p:nvSpPr>
          <p:spPr bwMode="auto">
            <a:xfrm>
              <a:off x="5730673" y="647571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90" name="Text Box 13"/>
            <p:cNvSpPr txBox="1">
              <a:spLocks noChangeArrowheads="1"/>
            </p:cNvSpPr>
            <p:nvPr/>
          </p:nvSpPr>
          <p:spPr bwMode="auto">
            <a:xfrm>
              <a:off x="7543800" y="5867400"/>
              <a:ext cx="1852045"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rq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91" name="Line 18"/>
            <p:cNvSpPr>
              <a:spLocks noChangeShapeType="1"/>
            </p:cNvSpPr>
            <p:nvPr/>
          </p:nvSpPr>
          <p:spPr bwMode="auto">
            <a:xfrm>
              <a:off x="7391401" y="5943600"/>
              <a:ext cx="1309676"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107" name="Rectangle 106"/>
          <p:cNvSpPr/>
          <p:nvPr/>
        </p:nvSpPr>
        <p:spPr>
          <a:xfrm>
            <a:off x="533400" y="4584478"/>
            <a:ext cx="3478676" cy="1421928"/>
          </a:xfrm>
          <a:prstGeom prst="rect">
            <a:avLst/>
          </a:prstGeom>
        </p:spPr>
        <p:txBody>
          <a:bodyPr wrap="square">
            <a:spAutoFit/>
          </a:bodyPr>
          <a:lstStyle/>
          <a:p>
            <a:pPr>
              <a:lnSpc>
                <a:spcPct val="90000"/>
              </a:lnSpc>
              <a:defRPr/>
            </a:pPr>
            <a:r>
              <a:rPr lang="en-CA" altLang="en-US" sz="2400" kern="0" dirty="0">
                <a:sym typeface="Symbol"/>
              </a:rPr>
              <a:t>One of these is the case. </a:t>
            </a:r>
            <a:br>
              <a:rPr lang="en-CA" altLang="en-US" sz="2400" kern="0" dirty="0">
                <a:sym typeface="Symbol"/>
              </a:rPr>
            </a:br>
            <a:r>
              <a:rPr lang="en-CA" altLang="en-US" sz="2400" kern="0" dirty="0">
                <a:sym typeface="Symbol"/>
              </a:rPr>
              <a:t>By the induction hypothesis, the shorter computation is generated.</a:t>
            </a:r>
          </a:p>
        </p:txBody>
      </p:sp>
    </p:spTree>
    <p:extLst>
      <p:ext uri="{BB962C8B-B14F-4D97-AF65-F5344CB8AC3E}">
        <p14:creationId xmlns:p14="http://schemas.microsoft.com/office/powerpoint/2010/main" val="2850072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1+#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07"/>
                                        </p:tgtEl>
                                        <p:attrNameLst>
                                          <p:attrName>style.visibility</p:attrName>
                                        </p:attrNameLst>
                                      </p:cBhvr>
                                      <p:to>
                                        <p:strVal val="visible"/>
                                      </p:to>
                                    </p:set>
                                    <p:anim calcmode="lin" valueType="num">
                                      <p:cBhvr additive="base">
                                        <p:cTn id="13" dur="500" fill="hold"/>
                                        <p:tgtEl>
                                          <p:spTgt spid="107"/>
                                        </p:tgtEl>
                                        <p:attrNameLst>
                                          <p:attrName>ppt_x</p:attrName>
                                        </p:attrNameLst>
                                      </p:cBhvr>
                                      <p:tavLst>
                                        <p:tav tm="0">
                                          <p:val>
                                            <p:strVal val="1+#ppt_w/2"/>
                                          </p:val>
                                        </p:tav>
                                        <p:tav tm="100000">
                                          <p:val>
                                            <p:strVal val="#ppt_x"/>
                                          </p:val>
                                        </p:tav>
                                      </p:tavLst>
                                    </p:anim>
                                    <p:anim calcmode="lin" valueType="num">
                                      <p:cBhvr additive="base">
                                        <p:cTn id="14" dur="500" fill="hold"/>
                                        <p:tgtEl>
                                          <p:spTgt spid="107"/>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1+#ppt_w/2"/>
                                          </p:val>
                                        </p:tav>
                                        <p:tav tm="100000">
                                          <p:val>
                                            <p:strVal val="#ppt_x"/>
                                          </p:val>
                                        </p:tav>
                                      </p:tavLst>
                                    </p:anim>
                                    <p:anim calcmode="lin" valueType="num">
                                      <p:cBhvr additive="base">
                                        <p:cTn id="1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0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3686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86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30600"/>
            <a:ext cx="2667000" cy="1498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6869" name="Text Box 25"/>
          <p:cNvSpPr txBox="1">
            <a:spLocks noChangeArrowheads="1"/>
          </p:cNvSpPr>
          <p:nvPr/>
        </p:nvSpPr>
        <p:spPr bwMode="auto">
          <a:xfrm>
            <a:off x="6581775" y="45720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3" name="Group 2"/>
          <p:cNvGrpSpPr>
            <a:grpSpLocks/>
          </p:cNvGrpSpPr>
          <p:nvPr/>
        </p:nvGrpSpPr>
        <p:grpSpPr bwMode="auto">
          <a:xfrm>
            <a:off x="6570663" y="842963"/>
            <a:ext cx="668337" cy="558800"/>
            <a:chOff x="6570663" y="1071563"/>
            <a:chExt cx="668337" cy="558800"/>
          </a:xfrm>
        </p:grpSpPr>
        <p:sp>
          <p:nvSpPr>
            <p:cNvPr id="14376" name="Text Box 25"/>
            <p:cNvSpPr txBox="1">
              <a:spLocks noChangeArrowheads="1"/>
            </p:cNvSpPr>
            <p:nvPr/>
          </p:nvSpPr>
          <p:spPr bwMode="auto">
            <a:xfrm>
              <a:off x="6570663" y="1230313"/>
              <a:ext cx="668337"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4377"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4" name="Group 3"/>
          <p:cNvGrpSpPr>
            <a:grpSpLocks/>
          </p:cNvGrpSpPr>
          <p:nvPr/>
        </p:nvGrpSpPr>
        <p:grpSpPr bwMode="auto">
          <a:xfrm>
            <a:off x="5672138" y="1371600"/>
            <a:ext cx="2651125" cy="547688"/>
            <a:chOff x="5671857" y="1600200"/>
            <a:chExt cx="2651688" cy="547748"/>
          </a:xfrm>
        </p:grpSpPr>
        <p:sp>
          <p:nvSpPr>
            <p:cNvPr id="14374"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4375"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5" name="Group 4"/>
          <p:cNvGrpSpPr>
            <a:grpSpLocks/>
          </p:cNvGrpSpPr>
          <p:nvPr/>
        </p:nvGrpSpPr>
        <p:grpSpPr bwMode="auto">
          <a:xfrm>
            <a:off x="5895975" y="1895475"/>
            <a:ext cx="1495425" cy="619125"/>
            <a:chOff x="5895478" y="2123502"/>
            <a:chExt cx="1495922" cy="619758"/>
          </a:xfrm>
        </p:grpSpPr>
        <p:sp>
          <p:nvSpPr>
            <p:cNvPr id="14372" name="Text Box 25"/>
            <p:cNvSpPr txBox="1">
              <a:spLocks noChangeArrowheads="1"/>
            </p:cNvSpPr>
            <p:nvPr/>
          </p:nvSpPr>
          <p:spPr bwMode="auto">
            <a:xfrm>
              <a:off x="5895478" y="2343150"/>
              <a:ext cx="1495922"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Equ</a:t>
              </a: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Equ</a:t>
              </a:r>
              <a:endParaRPr lang="en-US" altLang="en-US" sz="2000">
                <a:latin typeface="Times New Roman" pitchFamily="18" charset="0"/>
              </a:endParaRPr>
            </a:p>
          </p:txBody>
        </p:sp>
        <p:sp>
          <p:nvSpPr>
            <p:cNvPr id="14373"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 name="Group 5"/>
          <p:cNvGrpSpPr>
            <a:grpSpLocks/>
          </p:cNvGrpSpPr>
          <p:nvPr/>
        </p:nvGrpSpPr>
        <p:grpSpPr bwMode="auto">
          <a:xfrm>
            <a:off x="5246688" y="2495550"/>
            <a:ext cx="2830512" cy="628650"/>
            <a:chOff x="5246115" y="2743260"/>
            <a:chExt cx="2831085" cy="628650"/>
          </a:xfrm>
        </p:grpSpPr>
        <p:sp>
          <p:nvSpPr>
            <p:cNvPr id="14368" name="Text Box 25"/>
            <p:cNvSpPr txBox="1">
              <a:spLocks noChangeArrowheads="1"/>
            </p:cNvSpPr>
            <p:nvPr/>
          </p:nvSpPr>
          <p:spPr bwMode="auto">
            <a:xfrm>
              <a:off x="5246115" y="2968275"/>
              <a:ext cx="891334"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14369" name="Text Box 25"/>
            <p:cNvSpPr txBox="1">
              <a:spLocks noChangeArrowheads="1"/>
            </p:cNvSpPr>
            <p:nvPr/>
          </p:nvSpPr>
          <p:spPr bwMode="auto">
            <a:xfrm>
              <a:off x="6458102" y="2971800"/>
              <a:ext cx="161909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Term+Equ</a:t>
              </a:r>
              <a:endParaRPr lang="en-US" altLang="en-US" sz="2000">
                <a:latin typeface="Times New Roman" pitchFamily="18" charset="0"/>
              </a:endParaRPr>
            </a:p>
          </p:txBody>
        </p:sp>
        <p:sp>
          <p:nvSpPr>
            <p:cNvPr id="14370" name="Line 27"/>
            <p:cNvSpPr>
              <a:spLocks noChangeShapeType="1"/>
            </p:cNvSpPr>
            <p:nvPr/>
          </p:nvSpPr>
          <p:spPr bwMode="auto">
            <a:xfrm flipH="1">
              <a:off x="5889144" y="2743260"/>
              <a:ext cx="278293" cy="2999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71" name="Line 27"/>
            <p:cNvSpPr>
              <a:spLocks noChangeShapeType="1"/>
            </p:cNvSpPr>
            <p:nvPr/>
          </p:nvSpPr>
          <p:spPr bwMode="auto">
            <a:xfrm>
              <a:off x="7010400" y="2747962"/>
              <a:ext cx="211138" cy="2952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8" name="Group 7"/>
          <p:cNvGrpSpPr>
            <a:grpSpLocks/>
          </p:cNvGrpSpPr>
          <p:nvPr/>
        </p:nvGrpSpPr>
        <p:grpSpPr bwMode="auto">
          <a:xfrm>
            <a:off x="5815013" y="3128963"/>
            <a:ext cx="1855787" cy="550862"/>
            <a:chOff x="5814230" y="3357562"/>
            <a:chExt cx="1856341" cy="550672"/>
          </a:xfrm>
        </p:grpSpPr>
        <p:sp>
          <p:nvSpPr>
            <p:cNvPr id="14366" name="Text Box 25"/>
            <p:cNvSpPr txBox="1">
              <a:spLocks noChangeArrowheads="1"/>
            </p:cNvSpPr>
            <p:nvPr/>
          </p:nvSpPr>
          <p:spPr bwMode="auto">
            <a:xfrm>
              <a:off x="5814230" y="3508124"/>
              <a:ext cx="185634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14367" name="Line 27"/>
            <p:cNvSpPr>
              <a:spLocks noChangeShapeType="1"/>
            </p:cNvSpPr>
            <p:nvPr/>
          </p:nvSpPr>
          <p:spPr bwMode="auto">
            <a:xfrm flipH="1">
              <a:off x="6883400" y="3357562"/>
              <a:ext cx="5080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7" name="Group 6"/>
          <p:cNvGrpSpPr>
            <a:grpSpLocks/>
          </p:cNvGrpSpPr>
          <p:nvPr/>
        </p:nvGrpSpPr>
        <p:grpSpPr bwMode="auto">
          <a:xfrm>
            <a:off x="7664450" y="3133725"/>
            <a:ext cx="892175" cy="523875"/>
            <a:chOff x="7665100" y="3362324"/>
            <a:chExt cx="891334" cy="523876"/>
          </a:xfrm>
        </p:grpSpPr>
        <p:sp>
          <p:nvSpPr>
            <p:cNvPr id="14364" name="Text Box 25"/>
            <p:cNvSpPr txBox="1">
              <a:spLocks noChangeArrowheads="1"/>
            </p:cNvSpPr>
            <p:nvPr/>
          </p:nvSpPr>
          <p:spPr bwMode="auto">
            <a:xfrm>
              <a:off x="7665100" y="3486090"/>
              <a:ext cx="891334"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14365" name="Line 27"/>
            <p:cNvSpPr>
              <a:spLocks noChangeShapeType="1"/>
            </p:cNvSpPr>
            <p:nvPr/>
          </p:nvSpPr>
          <p:spPr bwMode="auto">
            <a:xfrm>
              <a:off x="7772400" y="3362324"/>
              <a:ext cx="211138" cy="2190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 name="Group 8"/>
          <p:cNvGrpSpPr>
            <a:grpSpLocks/>
          </p:cNvGrpSpPr>
          <p:nvPr/>
        </p:nvGrpSpPr>
        <p:grpSpPr bwMode="auto">
          <a:xfrm>
            <a:off x="4800600" y="3106738"/>
            <a:ext cx="3948113" cy="1104900"/>
            <a:chOff x="4800600" y="3335588"/>
            <a:chExt cx="3948277" cy="1105127"/>
          </a:xfrm>
        </p:grpSpPr>
        <p:sp>
          <p:nvSpPr>
            <p:cNvPr id="14358" name="Text Box 25"/>
            <p:cNvSpPr txBox="1">
              <a:spLocks noChangeArrowheads="1"/>
            </p:cNvSpPr>
            <p:nvPr/>
          </p:nvSpPr>
          <p:spPr bwMode="auto">
            <a:xfrm>
              <a:off x="4800600" y="3507205"/>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14359" name="Text Box 25"/>
            <p:cNvSpPr txBox="1">
              <a:spLocks noChangeArrowheads="1"/>
            </p:cNvSpPr>
            <p:nvPr/>
          </p:nvSpPr>
          <p:spPr bwMode="auto">
            <a:xfrm>
              <a:off x="6774808" y="4040605"/>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14360" name="Text Box 25"/>
            <p:cNvSpPr txBox="1">
              <a:spLocks noChangeArrowheads="1"/>
            </p:cNvSpPr>
            <p:nvPr/>
          </p:nvSpPr>
          <p:spPr bwMode="auto">
            <a:xfrm>
              <a:off x="7740268" y="3994532"/>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14361" name="Line 27"/>
            <p:cNvSpPr>
              <a:spLocks noChangeShapeType="1"/>
            </p:cNvSpPr>
            <p:nvPr/>
          </p:nvSpPr>
          <p:spPr bwMode="auto">
            <a:xfrm flipH="1">
              <a:off x="5334000" y="3335588"/>
              <a:ext cx="278293" cy="2999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62" name="Line 27"/>
            <p:cNvSpPr>
              <a:spLocks noChangeShapeType="1"/>
            </p:cNvSpPr>
            <p:nvPr/>
          </p:nvSpPr>
          <p:spPr bwMode="auto">
            <a:xfrm flipH="1">
              <a:off x="7250017" y="3879945"/>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63" name="Line 27"/>
            <p:cNvSpPr>
              <a:spLocks noChangeShapeType="1"/>
            </p:cNvSpPr>
            <p:nvPr/>
          </p:nvSpPr>
          <p:spPr bwMode="auto">
            <a:xfrm flipH="1">
              <a:off x="8153400" y="3843051"/>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0" name="Group 9"/>
          <p:cNvGrpSpPr>
            <a:grpSpLocks/>
          </p:cNvGrpSpPr>
          <p:nvPr/>
        </p:nvGrpSpPr>
        <p:grpSpPr bwMode="auto">
          <a:xfrm>
            <a:off x="5073650" y="3733800"/>
            <a:ext cx="3257550" cy="1095375"/>
            <a:chOff x="5073268" y="3887375"/>
            <a:chExt cx="3257143" cy="1095752"/>
          </a:xfrm>
        </p:grpSpPr>
        <p:sp>
          <p:nvSpPr>
            <p:cNvPr id="14350" name="Text Box 25"/>
            <p:cNvSpPr txBox="1">
              <a:spLocks noChangeArrowheads="1"/>
            </p:cNvSpPr>
            <p:nvPr/>
          </p:nvSpPr>
          <p:spPr bwMode="auto">
            <a:xfrm>
              <a:off x="5073268" y="4574412"/>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y</a:t>
              </a:r>
              <a:endParaRPr lang="en-US" altLang="en-US" sz="2000">
                <a:solidFill>
                  <a:srgbClr val="FF00FF"/>
                </a:solidFill>
                <a:latin typeface="Times New Roman" pitchFamily="18" charset="0"/>
              </a:endParaRPr>
            </a:p>
          </p:txBody>
        </p:sp>
        <p:sp>
          <p:nvSpPr>
            <p:cNvPr id="14351" name="Text Box 25"/>
            <p:cNvSpPr txBox="1">
              <a:spLocks noChangeArrowheads="1"/>
            </p:cNvSpPr>
            <p:nvPr/>
          </p:nvSpPr>
          <p:spPr bwMode="auto">
            <a:xfrm>
              <a:off x="7081071" y="4583017"/>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x</a:t>
              </a:r>
              <a:endParaRPr lang="en-US" altLang="en-US" sz="2000">
                <a:solidFill>
                  <a:srgbClr val="FF00FF"/>
                </a:solidFill>
                <a:latin typeface="Times New Roman" pitchFamily="18" charset="0"/>
              </a:endParaRPr>
            </a:p>
          </p:txBody>
        </p:sp>
        <p:sp>
          <p:nvSpPr>
            <p:cNvPr id="14352" name="Text Box 25"/>
            <p:cNvSpPr txBox="1">
              <a:spLocks noChangeArrowheads="1"/>
            </p:cNvSpPr>
            <p:nvPr/>
          </p:nvSpPr>
          <p:spPr bwMode="auto">
            <a:xfrm>
              <a:off x="8017505" y="4572000"/>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7</a:t>
              </a:r>
              <a:endParaRPr lang="en-US" altLang="en-US" sz="2000">
                <a:solidFill>
                  <a:srgbClr val="FF00FF"/>
                </a:solidFill>
                <a:latin typeface="Times New Roman" pitchFamily="18" charset="0"/>
              </a:endParaRPr>
            </a:p>
          </p:txBody>
        </p:sp>
        <p:sp>
          <p:nvSpPr>
            <p:cNvPr id="14353" name="Line 27"/>
            <p:cNvSpPr>
              <a:spLocks noChangeShapeType="1"/>
            </p:cNvSpPr>
            <p:nvPr/>
          </p:nvSpPr>
          <p:spPr bwMode="auto">
            <a:xfrm flipH="1">
              <a:off x="8197468" y="4380294"/>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54" name="Line 27"/>
            <p:cNvSpPr>
              <a:spLocks noChangeShapeType="1"/>
            </p:cNvSpPr>
            <p:nvPr/>
          </p:nvSpPr>
          <p:spPr bwMode="auto">
            <a:xfrm flipH="1">
              <a:off x="7227983" y="44196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55" name="Line 27"/>
            <p:cNvSpPr>
              <a:spLocks noChangeShapeType="1"/>
            </p:cNvSpPr>
            <p:nvPr/>
          </p:nvSpPr>
          <p:spPr bwMode="auto">
            <a:xfrm flipH="1">
              <a:off x="6324600" y="3921919"/>
              <a:ext cx="0" cy="72777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56" name="Line 27"/>
            <p:cNvSpPr>
              <a:spLocks noChangeShapeType="1"/>
            </p:cNvSpPr>
            <p:nvPr/>
          </p:nvSpPr>
          <p:spPr bwMode="auto">
            <a:xfrm flipH="1">
              <a:off x="5224749" y="3887375"/>
              <a:ext cx="0" cy="72777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57" name="Text Box 25"/>
            <p:cNvSpPr txBox="1">
              <a:spLocks noChangeArrowheads="1"/>
            </p:cNvSpPr>
            <p:nvPr/>
          </p:nvSpPr>
          <p:spPr bwMode="auto">
            <a:xfrm>
              <a:off x="6186128" y="4549966"/>
              <a:ext cx="312907"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3</a:t>
              </a:r>
              <a:endParaRPr lang="en-US" altLang="en-US" sz="2000">
                <a:solidFill>
                  <a:srgbClr val="FF00FF"/>
                </a:solidFill>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6867"/>
                                        </p:tgtEl>
                                        <p:attrNameLst>
                                          <p:attrName>style.visibility</p:attrName>
                                        </p:attrNameLst>
                                      </p:cBhvr>
                                      <p:to>
                                        <p:strVal val="visible"/>
                                      </p:to>
                                    </p:set>
                                    <p:anim calcmode="lin" valueType="num">
                                      <p:cBhvr additive="base">
                                        <p:cTn id="7" dur="500" fill="hold"/>
                                        <p:tgtEl>
                                          <p:spTgt spid="36867"/>
                                        </p:tgtEl>
                                        <p:attrNameLst>
                                          <p:attrName>ppt_x</p:attrName>
                                        </p:attrNameLst>
                                      </p:cBhvr>
                                      <p:tavLst>
                                        <p:tav tm="0">
                                          <p:val>
                                            <p:strVal val="0-#ppt_w/2"/>
                                          </p:val>
                                        </p:tav>
                                        <p:tav tm="100000">
                                          <p:val>
                                            <p:strVal val="#ppt_x"/>
                                          </p:val>
                                        </p:tav>
                                      </p:tavLst>
                                    </p:anim>
                                    <p:anim calcmode="lin" valueType="num">
                                      <p:cBhvr additive="base">
                                        <p:cTn id="8" dur="500" fill="hold"/>
                                        <p:tgtEl>
                                          <p:spTgt spid="3686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6868"/>
                                        </p:tgtEl>
                                        <p:attrNameLst>
                                          <p:attrName>style.visibility</p:attrName>
                                        </p:attrNameLst>
                                      </p:cBhvr>
                                      <p:to>
                                        <p:strVal val="visible"/>
                                      </p:to>
                                    </p:set>
                                    <p:anim calcmode="lin" valueType="num">
                                      <p:cBhvr additive="base">
                                        <p:cTn id="13" dur="500" fill="hold"/>
                                        <p:tgtEl>
                                          <p:spTgt spid="36868"/>
                                        </p:tgtEl>
                                        <p:attrNameLst>
                                          <p:attrName>ppt_x</p:attrName>
                                        </p:attrNameLst>
                                      </p:cBhvr>
                                      <p:tavLst>
                                        <p:tav tm="0">
                                          <p:val>
                                            <p:strVal val="0-#ppt_w/2"/>
                                          </p:val>
                                        </p:tav>
                                        <p:tav tm="100000">
                                          <p:val>
                                            <p:strVal val="#ppt_x"/>
                                          </p:val>
                                        </p:tav>
                                      </p:tavLst>
                                    </p:anim>
                                    <p:anim calcmode="lin" valueType="num">
                                      <p:cBhvr additive="base">
                                        <p:cTn id="14" dur="500" fill="hold"/>
                                        <p:tgtEl>
                                          <p:spTgt spid="3686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6869"/>
                                        </p:tgtEl>
                                        <p:attrNameLst>
                                          <p:attrName>style.visibility</p:attrName>
                                        </p:attrNameLst>
                                      </p:cBhvr>
                                      <p:to>
                                        <p:strVal val="visible"/>
                                      </p:to>
                                    </p:set>
                                    <p:anim calcmode="lin" valueType="num">
                                      <p:cBhvr additive="base">
                                        <p:cTn id="19" dur="500" fill="hold"/>
                                        <p:tgtEl>
                                          <p:spTgt spid="36869"/>
                                        </p:tgtEl>
                                        <p:attrNameLst>
                                          <p:attrName>ppt_x</p:attrName>
                                        </p:attrNameLst>
                                      </p:cBhvr>
                                      <p:tavLst>
                                        <p:tav tm="0">
                                          <p:val>
                                            <p:strVal val="#ppt_x"/>
                                          </p:val>
                                        </p:tav>
                                        <p:tav tm="100000">
                                          <p:val>
                                            <p:strVal val="#ppt_x"/>
                                          </p:val>
                                        </p:tav>
                                      </p:tavLst>
                                    </p:anim>
                                    <p:anim calcmode="lin" valueType="num">
                                      <p:cBhvr additive="base">
                                        <p:cTn id="20" dur="500" fill="hold"/>
                                        <p:tgtEl>
                                          <p:spTgt spid="3686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additive="base">
                                        <p:cTn id="55" dur="500" fill="hold"/>
                                        <p:tgtEl>
                                          <p:spTgt spid="8"/>
                                        </p:tgtEl>
                                        <p:attrNameLst>
                                          <p:attrName>ppt_x</p:attrName>
                                        </p:attrNameLst>
                                      </p:cBhvr>
                                      <p:tavLst>
                                        <p:tav tm="0">
                                          <p:val>
                                            <p:strVal val="#ppt_x"/>
                                          </p:val>
                                        </p:tav>
                                        <p:tav tm="100000">
                                          <p:val>
                                            <p:strVal val="#ppt_x"/>
                                          </p:val>
                                        </p:tav>
                                      </p:tavLst>
                                    </p:anim>
                                    <p:anim calcmode="lin" valueType="num">
                                      <p:cBhvr additive="base">
                                        <p:cTn id="5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9"/>
                                        </p:tgtEl>
                                        <p:attrNameLst>
                                          <p:attrName>style.visibility</p:attrName>
                                        </p:attrNameLst>
                                      </p:cBhvr>
                                      <p:to>
                                        <p:strVal val="visible"/>
                                      </p:to>
                                    </p:set>
                                    <p:anim calcmode="lin" valueType="num">
                                      <p:cBhvr additive="base">
                                        <p:cTn id="61" dur="500" fill="hold"/>
                                        <p:tgtEl>
                                          <p:spTgt spid="9"/>
                                        </p:tgtEl>
                                        <p:attrNameLst>
                                          <p:attrName>ppt_x</p:attrName>
                                        </p:attrNameLst>
                                      </p:cBhvr>
                                      <p:tavLst>
                                        <p:tav tm="0">
                                          <p:val>
                                            <p:strVal val="#ppt_x"/>
                                          </p:val>
                                        </p:tav>
                                        <p:tav tm="100000">
                                          <p:val>
                                            <p:strVal val="#ppt_x"/>
                                          </p:val>
                                        </p:tav>
                                      </p:tavLst>
                                    </p:anim>
                                    <p:anim calcmode="lin" valueType="num">
                                      <p:cBhvr additive="base">
                                        <p:cTn id="6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500" fill="hold"/>
                                        <p:tgtEl>
                                          <p:spTgt spid="10"/>
                                        </p:tgtEl>
                                        <p:attrNameLst>
                                          <p:attrName>ppt_x</p:attrName>
                                        </p:attrNameLst>
                                      </p:cBhvr>
                                      <p:tavLst>
                                        <p:tav tm="0">
                                          <p:val>
                                            <p:strVal val="#ppt_x"/>
                                          </p:val>
                                        </p:tav>
                                        <p:tav tm="100000">
                                          <p:val>
                                            <p:strVal val="#ppt_x"/>
                                          </p:val>
                                        </p:tav>
                                      </p:tavLst>
                                    </p:anim>
                                    <p:anim calcmode="lin" valueType="num">
                                      <p:cBhvr additive="base">
                                        <p:cTn id="6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8" name="Rectangle 7"/>
          <p:cNvSpPr/>
          <p:nvPr/>
        </p:nvSpPr>
        <p:spPr bwMode="auto">
          <a:xfrm>
            <a:off x="2673326"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9" name="Rectangle 8"/>
          <p:cNvSpPr/>
          <p:nvPr/>
        </p:nvSpPr>
        <p:spPr bwMode="auto">
          <a:xfrm>
            <a:off x="33899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7" name="Rectangle 46"/>
          <p:cNvSpPr/>
          <p:nvPr/>
        </p:nvSpPr>
        <p:spPr bwMode="auto">
          <a:xfrm>
            <a:off x="4121839" y="4324290"/>
            <a:ext cx="791996" cy="400110"/>
          </a:xfrm>
          <a:prstGeom prst="rect">
            <a:avLst/>
          </a:prstGeom>
        </p:spPr>
        <p:txBody>
          <a:bodyPr wrap="square">
            <a:spAutoFit/>
          </a:bodyPr>
          <a:lstStyle/>
          <a:p>
            <a:pPr>
              <a:defRPr/>
            </a:pPr>
            <a:r>
              <a:rPr lang="en-CA" sz="2000" kern="0" dirty="0"/>
              <a:t>b</a:t>
            </a:r>
            <a:endParaRPr lang="en-CA" sz="2000" dirty="0"/>
          </a:p>
        </p:txBody>
      </p:sp>
      <p:sp>
        <p:nvSpPr>
          <p:cNvPr id="45" name="Rectangle 44"/>
          <p:cNvSpPr/>
          <p:nvPr/>
        </p:nvSpPr>
        <p:spPr bwMode="auto">
          <a:xfrm>
            <a:off x="4904408"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3" name="Rectangle 42"/>
          <p:cNvSpPr/>
          <p:nvPr/>
        </p:nvSpPr>
        <p:spPr bwMode="auto">
          <a:xfrm>
            <a:off x="56886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1" name="Rectangle 40"/>
          <p:cNvSpPr/>
          <p:nvPr/>
        </p:nvSpPr>
        <p:spPr bwMode="auto">
          <a:xfrm>
            <a:off x="6441591" y="4324350"/>
            <a:ext cx="312738" cy="400050"/>
          </a:xfrm>
          <a:prstGeom prst="rect">
            <a:avLst/>
          </a:prstGeom>
        </p:spPr>
        <p:txBody>
          <a:bodyPr wrap="none">
            <a:spAutoFit/>
          </a:bodyPr>
          <a:lstStyle/>
          <a:p>
            <a:pPr>
              <a:defRPr/>
            </a:pPr>
            <a:r>
              <a:rPr lang="en-CA" sz="2000" kern="0" dirty="0"/>
              <a:t>b</a:t>
            </a:r>
            <a:endParaRPr lang="en-CA" sz="2000" dirty="0"/>
          </a:p>
        </p:txBody>
      </p:sp>
      <p:sp>
        <p:nvSpPr>
          <p:cNvPr id="39" name="Rectangle 38"/>
          <p:cNvSpPr/>
          <p:nvPr/>
        </p:nvSpPr>
        <p:spPr bwMode="auto">
          <a:xfrm>
            <a:off x="7152791" y="4325144"/>
            <a:ext cx="314325" cy="398462"/>
          </a:xfrm>
          <a:prstGeom prst="rect">
            <a:avLst/>
          </a:prstGeom>
        </p:spPr>
        <p:txBody>
          <a:bodyPr wrap="none">
            <a:spAutoFit/>
          </a:bodyPr>
          <a:lstStyle/>
          <a:p>
            <a:pPr>
              <a:defRPr/>
            </a:pPr>
            <a:r>
              <a:rPr lang="en-CA" sz="2000" kern="0" dirty="0"/>
              <a:t>b</a:t>
            </a:r>
            <a:endParaRPr lang="en-CA" sz="2000" dirty="0"/>
          </a:p>
        </p:txBody>
      </p:sp>
      <p:sp>
        <p:nvSpPr>
          <p:cNvPr id="37" name="Rectangle 36"/>
          <p:cNvSpPr/>
          <p:nvPr/>
        </p:nvSpPr>
        <p:spPr bwMode="auto">
          <a:xfrm>
            <a:off x="7839075" y="4325143"/>
            <a:ext cx="314325" cy="398463"/>
          </a:xfrm>
          <a:prstGeom prst="rect">
            <a:avLst/>
          </a:prstGeom>
        </p:spPr>
        <p:txBody>
          <a:bodyPr wrap="none">
            <a:spAutoFit/>
          </a:bodyPr>
          <a:lstStyle/>
          <a:p>
            <a:pPr>
              <a:defRPr/>
            </a:pPr>
            <a:r>
              <a:rPr lang="en-CA" sz="2000" kern="0" dirty="0"/>
              <a:t>b</a:t>
            </a:r>
            <a:endParaRPr lang="en-CA" sz="2000" dirty="0"/>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cxnSp>
        <p:nvCxnSpPr>
          <p:cNvPr id="154" name="Straight Connector 8"/>
          <p:cNvCxnSpPr>
            <a:cxnSpLocks noChangeShapeType="1"/>
          </p:cNvCxnSpPr>
          <p:nvPr/>
        </p:nvCxnSpPr>
        <p:spPr bwMode="auto">
          <a:xfrm flipV="1">
            <a:off x="2438400" y="57675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5" name="Straight Connector 10"/>
          <p:cNvCxnSpPr>
            <a:cxnSpLocks noChangeShapeType="1"/>
          </p:cNvCxnSpPr>
          <p:nvPr/>
        </p:nvCxnSpPr>
        <p:spPr bwMode="auto">
          <a:xfrm flipV="1">
            <a:off x="2590800" y="54863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2" name="Straight Connector 74"/>
          <p:cNvCxnSpPr>
            <a:cxnSpLocks noChangeShapeType="1"/>
          </p:cNvCxnSpPr>
          <p:nvPr/>
        </p:nvCxnSpPr>
        <p:spPr bwMode="auto">
          <a:xfrm flipH="1" flipV="1">
            <a:off x="7737958" y="54626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5" name="Rectangle 164"/>
          <p:cNvSpPr/>
          <p:nvPr/>
        </p:nvSpPr>
        <p:spPr bwMode="auto">
          <a:xfrm>
            <a:off x="235105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67" name="Rectangle 166"/>
          <p:cNvSpPr/>
          <p:nvPr/>
        </p:nvSpPr>
        <p:spPr bwMode="auto">
          <a:xfrm>
            <a:off x="3793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3" name="Rectangle 172"/>
          <p:cNvSpPr/>
          <p:nvPr/>
        </p:nvSpPr>
        <p:spPr bwMode="auto">
          <a:xfrm>
            <a:off x="81365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graphicFrame>
        <p:nvGraphicFramePr>
          <p:cNvPr id="80" name="Table 79"/>
          <p:cNvGraphicFramePr>
            <a:graphicFrameLocks noGrp="1"/>
          </p:cNvGraphicFramePr>
          <p:nvPr/>
        </p:nvGraphicFramePr>
        <p:xfrm>
          <a:off x="4114800" y="990600"/>
          <a:ext cx="4876800" cy="329184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r>
                        <a:rPr lang="en-CA" sz="2000" baseline="0" dirty="0">
                          <a:latin typeface="Times New Roman" panose="02020603050405020304" pitchFamily="18" charset="0"/>
                          <a:cs typeface="Times New Roman" panose="02020603050405020304" pitchFamily="18" charset="0"/>
                        </a:rPr>
                        <a:t>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3"/>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b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4"/>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b</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5"/>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2</a:t>
                      </a:r>
                    </a:p>
                    <a:p>
                      <a:endParaRPr lang="en-CA" sz="1400" dirty="0">
                        <a:latin typeface="Times New Roman" panose="02020603050405020304" pitchFamily="18" charset="0"/>
                        <a:cs typeface="Times New Roman" panose="02020603050405020304" pitchFamily="18" charset="0"/>
                      </a:endParaRPr>
                    </a:p>
                  </a:txBody>
                  <a:tcPr/>
                </a:tc>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Accept</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err="1">
                          <a:latin typeface="Times New Roman" panose="02020603050405020304" pitchFamily="18" charset="0"/>
                          <a:cs typeface="Times New Roman" panose="02020603050405020304" pitchFamily="18" charset="0"/>
                        </a:rPr>
                        <a:t>q</a:t>
                      </a:r>
                      <a:r>
                        <a:rPr lang="en-CA" sz="2000" baseline="-25000" dirty="0" err="1">
                          <a:latin typeface="Times New Roman" panose="02020603050405020304" pitchFamily="18" charset="0"/>
                          <a:cs typeface="Times New Roman" panose="02020603050405020304" pitchFamily="18" charset="0"/>
                        </a:rPr>
                        <a:t>accept</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bl>
          </a:graphicData>
        </a:graphic>
      </p:graphicFrame>
      <p:grpSp>
        <p:nvGrpSpPr>
          <p:cNvPr id="105" name="Group 104"/>
          <p:cNvGrpSpPr/>
          <p:nvPr/>
        </p:nvGrpSpPr>
        <p:grpSpPr>
          <a:xfrm>
            <a:off x="698790" y="1897634"/>
            <a:ext cx="2577810" cy="1683766"/>
            <a:chOff x="546390" y="2438400"/>
            <a:chExt cx="2577810" cy="1683766"/>
          </a:xfrm>
        </p:grpSpPr>
        <p:grpSp>
          <p:nvGrpSpPr>
            <p:cNvPr id="111" name="Group 110"/>
            <p:cNvGrpSpPr/>
            <p:nvPr/>
          </p:nvGrpSpPr>
          <p:grpSpPr>
            <a:xfrm>
              <a:off x="546390" y="2438400"/>
              <a:ext cx="2577810" cy="1683766"/>
              <a:chOff x="546390" y="2438400"/>
              <a:chExt cx="2577810" cy="1683766"/>
            </a:xfrm>
          </p:grpSpPr>
          <p:sp>
            <p:nvSpPr>
              <p:cNvPr id="113" name="Oval 2"/>
              <p:cNvSpPr>
                <a:spLocks noChangeArrowheads="1"/>
              </p:cNvSpPr>
              <p:nvPr/>
            </p:nvSpPr>
            <p:spPr bwMode="auto">
              <a:xfrm>
                <a:off x="927390" y="258789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14" name="Oval 4"/>
              <p:cNvSpPr>
                <a:spLocks noChangeArrowheads="1"/>
              </p:cNvSpPr>
              <p:nvPr/>
            </p:nvSpPr>
            <p:spPr bwMode="auto">
              <a:xfrm>
                <a:off x="1841790" y="2609910"/>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15" name="Line 15"/>
              <p:cNvSpPr>
                <a:spLocks noChangeShapeType="1"/>
              </p:cNvSpPr>
              <p:nvPr/>
            </p:nvSpPr>
            <p:spPr bwMode="auto">
              <a:xfrm>
                <a:off x="1384590" y="2819460"/>
                <a:ext cx="457200" cy="0"/>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116" name="Oval 4"/>
              <p:cNvSpPr>
                <a:spLocks noChangeArrowheads="1"/>
              </p:cNvSpPr>
              <p:nvPr/>
            </p:nvSpPr>
            <p:spPr bwMode="auto">
              <a:xfrm>
                <a:off x="1321642" y="347330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17" name="Rectangle 116"/>
              <p:cNvSpPr/>
              <p:nvPr/>
            </p:nvSpPr>
            <p:spPr bwMode="auto">
              <a:xfrm>
                <a:off x="960220" y="2560214"/>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18" name="Rectangle 117"/>
              <p:cNvSpPr/>
              <p:nvPr/>
            </p:nvSpPr>
            <p:spPr bwMode="auto">
              <a:xfrm>
                <a:off x="1891486" y="25999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8" name="Rectangle 127"/>
              <p:cNvSpPr/>
              <p:nvPr/>
            </p:nvSpPr>
            <p:spPr bwMode="auto">
              <a:xfrm>
                <a:off x="1371338" y="3452192"/>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31" name="Line 15"/>
              <p:cNvSpPr>
                <a:spLocks noChangeShapeType="1"/>
              </p:cNvSpPr>
              <p:nvPr/>
            </p:nvSpPr>
            <p:spPr bwMode="auto">
              <a:xfrm flipH="1">
                <a:off x="1703343" y="3092868"/>
                <a:ext cx="311052" cy="429808"/>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133" name="Line 15"/>
              <p:cNvSpPr>
                <a:spLocks noChangeShapeType="1"/>
              </p:cNvSpPr>
              <p:nvPr/>
            </p:nvSpPr>
            <p:spPr bwMode="auto">
              <a:xfrm flipH="1" flipV="1">
                <a:off x="1159152" y="3051022"/>
                <a:ext cx="225437" cy="422286"/>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134" name="Line 15"/>
              <p:cNvSpPr>
                <a:spLocks noChangeShapeType="1"/>
              </p:cNvSpPr>
              <p:nvPr/>
            </p:nvSpPr>
            <p:spPr bwMode="auto">
              <a:xfrm flipV="1">
                <a:off x="546390" y="2838510"/>
                <a:ext cx="381000" cy="2962"/>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135" name="Oval 4"/>
              <p:cNvSpPr>
                <a:spLocks noChangeArrowheads="1"/>
              </p:cNvSpPr>
              <p:nvPr/>
            </p:nvSpPr>
            <p:spPr bwMode="auto">
              <a:xfrm>
                <a:off x="2327184" y="362570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36" name="Oval 4"/>
              <p:cNvSpPr>
                <a:spLocks noChangeAspect="1" noChangeArrowheads="1"/>
              </p:cNvSpPr>
              <p:nvPr/>
            </p:nvSpPr>
            <p:spPr bwMode="auto">
              <a:xfrm>
                <a:off x="2291445" y="3587258"/>
                <a:ext cx="528066" cy="534908"/>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39" name="Rectangle 138"/>
              <p:cNvSpPr/>
              <p:nvPr/>
            </p:nvSpPr>
            <p:spPr bwMode="auto">
              <a:xfrm>
                <a:off x="2376880" y="3604592"/>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sp>
            <p:nvSpPr>
              <p:cNvPr id="163" name="Rectangle 162"/>
              <p:cNvSpPr/>
              <p:nvPr/>
            </p:nvSpPr>
            <p:spPr bwMode="auto">
              <a:xfrm>
                <a:off x="1308390" y="2438400"/>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176" name="Rectangle 175"/>
              <p:cNvSpPr/>
              <p:nvPr/>
            </p:nvSpPr>
            <p:spPr bwMode="auto">
              <a:xfrm>
                <a:off x="1841790" y="3048000"/>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177" name="Rectangle 176"/>
              <p:cNvSpPr/>
              <p:nvPr/>
            </p:nvSpPr>
            <p:spPr bwMode="auto">
              <a:xfrm>
                <a:off x="852264" y="3092868"/>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178" name="Line 15"/>
              <p:cNvSpPr>
                <a:spLocks noChangeShapeType="1"/>
              </p:cNvSpPr>
              <p:nvPr/>
            </p:nvSpPr>
            <p:spPr bwMode="auto">
              <a:xfrm>
                <a:off x="1799230" y="3704870"/>
                <a:ext cx="499760" cy="96848"/>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112" name="Rectangle 111"/>
            <p:cNvSpPr/>
            <p:nvPr/>
          </p:nvSpPr>
          <p:spPr>
            <a:xfrm>
              <a:off x="1813538" y="3657600"/>
              <a:ext cx="396262" cy="424732"/>
            </a:xfrm>
            <a:prstGeom prst="rect">
              <a:avLst/>
            </a:prstGeom>
          </p:spPr>
          <p:txBody>
            <a:bodyPr wrap="none">
              <a:spAutoFit/>
            </a:bodyPr>
            <a:lstStyle/>
            <a:p>
              <a:pPr>
                <a:lnSpc>
                  <a:spcPct val="90000"/>
                </a:lnSpc>
                <a:defRPr/>
              </a:pPr>
              <a:r>
                <a:rPr lang="en-CA" altLang="en-US" sz="2400" kern="0" dirty="0">
                  <a:solidFill>
                    <a:schemeClr val="accent2"/>
                  </a:solidFill>
                  <a:sym typeface="Symbol"/>
                </a:rPr>
                <a:t></a:t>
              </a:r>
              <a:r>
                <a:rPr lang="en-CA" altLang="en-US" sz="2400" kern="0" dirty="0">
                  <a:sym typeface="Symbol"/>
                </a:rPr>
                <a:t> </a:t>
              </a:r>
            </a:p>
          </p:txBody>
        </p:sp>
      </p:grpSp>
      <p:sp>
        <p:nvSpPr>
          <p:cNvPr id="199" name="Rectangle 198"/>
          <p:cNvSpPr/>
          <p:nvPr/>
        </p:nvSpPr>
        <p:spPr bwMode="auto">
          <a:xfrm>
            <a:off x="8445321" y="5867400"/>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spTree>
    <p:extLst>
      <p:ext uri="{BB962C8B-B14F-4D97-AF65-F5344CB8AC3E}">
        <p14:creationId xmlns:p14="http://schemas.microsoft.com/office/powerpoint/2010/main" val="203945689"/>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8" name="Rectangle 7"/>
          <p:cNvSpPr/>
          <p:nvPr/>
        </p:nvSpPr>
        <p:spPr bwMode="auto">
          <a:xfrm>
            <a:off x="2673326"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9" name="Rectangle 8"/>
          <p:cNvSpPr/>
          <p:nvPr/>
        </p:nvSpPr>
        <p:spPr bwMode="auto">
          <a:xfrm>
            <a:off x="33899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7" name="Rectangle 46"/>
          <p:cNvSpPr/>
          <p:nvPr/>
        </p:nvSpPr>
        <p:spPr bwMode="auto">
          <a:xfrm>
            <a:off x="4121839" y="4324290"/>
            <a:ext cx="791996" cy="400110"/>
          </a:xfrm>
          <a:prstGeom prst="rect">
            <a:avLst/>
          </a:prstGeom>
        </p:spPr>
        <p:txBody>
          <a:bodyPr wrap="square">
            <a:spAutoFit/>
          </a:bodyPr>
          <a:lstStyle/>
          <a:p>
            <a:pPr>
              <a:defRPr/>
            </a:pPr>
            <a:r>
              <a:rPr lang="en-CA" sz="2000" kern="0" dirty="0"/>
              <a:t>b</a:t>
            </a:r>
            <a:endParaRPr lang="en-CA" sz="2000" dirty="0"/>
          </a:p>
        </p:txBody>
      </p:sp>
      <p:sp>
        <p:nvSpPr>
          <p:cNvPr id="45" name="Rectangle 44"/>
          <p:cNvSpPr/>
          <p:nvPr/>
        </p:nvSpPr>
        <p:spPr bwMode="auto">
          <a:xfrm>
            <a:off x="4904408"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3" name="Rectangle 42"/>
          <p:cNvSpPr/>
          <p:nvPr/>
        </p:nvSpPr>
        <p:spPr bwMode="auto">
          <a:xfrm>
            <a:off x="56886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1" name="Rectangle 40"/>
          <p:cNvSpPr/>
          <p:nvPr/>
        </p:nvSpPr>
        <p:spPr bwMode="auto">
          <a:xfrm>
            <a:off x="6441591" y="4324350"/>
            <a:ext cx="312738" cy="400050"/>
          </a:xfrm>
          <a:prstGeom prst="rect">
            <a:avLst/>
          </a:prstGeom>
        </p:spPr>
        <p:txBody>
          <a:bodyPr wrap="none">
            <a:spAutoFit/>
          </a:bodyPr>
          <a:lstStyle/>
          <a:p>
            <a:pPr>
              <a:defRPr/>
            </a:pPr>
            <a:r>
              <a:rPr lang="en-CA" sz="2000" kern="0" dirty="0"/>
              <a:t>b</a:t>
            </a:r>
            <a:endParaRPr lang="en-CA" sz="2000" dirty="0"/>
          </a:p>
        </p:txBody>
      </p:sp>
      <p:sp>
        <p:nvSpPr>
          <p:cNvPr id="39" name="Rectangle 38"/>
          <p:cNvSpPr/>
          <p:nvPr/>
        </p:nvSpPr>
        <p:spPr bwMode="auto">
          <a:xfrm>
            <a:off x="7152791" y="4325144"/>
            <a:ext cx="314325" cy="398462"/>
          </a:xfrm>
          <a:prstGeom prst="rect">
            <a:avLst/>
          </a:prstGeom>
        </p:spPr>
        <p:txBody>
          <a:bodyPr wrap="none">
            <a:spAutoFit/>
          </a:bodyPr>
          <a:lstStyle/>
          <a:p>
            <a:pPr>
              <a:defRPr/>
            </a:pPr>
            <a:r>
              <a:rPr lang="en-CA" sz="2000" kern="0" dirty="0"/>
              <a:t>b</a:t>
            </a:r>
            <a:endParaRPr lang="en-CA" sz="2000" dirty="0"/>
          </a:p>
        </p:txBody>
      </p:sp>
      <p:sp>
        <p:nvSpPr>
          <p:cNvPr id="37" name="Rectangle 36"/>
          <p:cNvSpPr/>
          <p:nvPr/>
        </p:nvSpPr>
        <p:spPr bwMode="auto">
          <a:xfrm>
            <a:off x="7839075" y="4325143"/>
            <a:ext cx="314325" cy="398463"/>
          </a:xfrm>
          <a:prstGeom prst="rect">
            <a:avLst/>
          </a:prstGeom>
        </p:spPr>
        <p:txBody>
          <a:bodyPr wrap="none">
            <a:spAutoFit/>
          </a:bodyPr>
          <a:lstStyle/>
          <a:p>
            <a:pPr>
              <a:defRPr/>
            </a:pPr>
            <a:r>
              <a:rPr lang="en-CA" sz="2000" kern="0" dirty="0"/>
              <a:t>b</a:t>
            </a:r>
            <a:endParaRPr lang="en-CA" sz="2000" dirty="0"/>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grpSp>
        <p:nvGrpSpPr>
          <p:cNvPr id="5" name="Group 4"/>
          <p:cNvGrpSpPr/>
          <p:nvPr/>
        </p:nvGrpSpPr>
        <p:grpSpPr>
          <a:xfrm>
            <a:off x="2809460" y="838200"/>
            <a:ext cx="5149621" cy="3615146"/>
            <a:chOff x="2809460" y="838200"/>
            <a:chExt cx="5149621" cy="3615146"/>
          </a:xfrm>
        </p:grpSpPr>
        <p:sp>
          <p:nvSpPr>
            <p:cNvPr id="142" name="Line 8"/>
            <p:cNvSpPr>
              <a:spLocks noChangeShapeType="1"/>
            </p:cNvSpPr>
            <p:nvPr/>
          </p:nvSpPr>
          <p:spPr bwMode="auto">
            <a:xfrm>
              <a:off x="6182140" y="415455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3" name="Group 2"/>
            <p:cNvGrpSpPr/>
            <p:nvPr/>
          </p:nvGrpSpPr>
          <p:grpSpPr>
            <a:xfrm>
              <a:off x="2809460" y="838200"/>
              <a:ext cx="5149621" cy="3567283"/>
              <a:chOff x="2809460" y="838200"/>
              <a:chExt cx="5149621" cy="3567283"/>
            </a:xfrm>
          </p:grpSpPr>
          <p:grpSp>
            <p:nvGrpSpPr>
              <p:cNvPr id="85" name="Group 84"/>
              <p:cNvGrpSpPr/>
              <p:nvPr/>
            </p:nvGrpSpPr>
            <p:grpSpPr>
              <a:xfrm>
                <a:off x="4514406" y="1712844"/>
                <a:ext cx="825244" cy="599420"/>
                <a:chOff x="2468222" y="5191780"/>
                <a:chExt cx="825244" cy="599420"/>
              </a:xfrm>
            </p:grpSpPr>
            <p:sp>
              <p:nvSpPr>
                <p:cNvPr id="82" name="Rectangle 8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1" name="Rectangle 8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3" name="Rectangle 82"/>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06" name="Line 8"/>
              <p:cNvSpPr>
                <a:spLocks noChangeShapeType="1"/>
              </p:cNvSpPr>
              <p:nvPr/>
            </p:nvSpPr>
            <p:spPr bwMode="auto">
              <a:xfrm>
                <a:off x="4880112" y="15300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07" name="Group 106"/>
              <p:cNvGrpSpPr/>
              <p:nvPr/>
            </p:nvGrpSpPr>
            <p:grpSpPr>
              <a:xfrm>
                <a:off x="4432556" y="838200"/>
                <a:ext cx="825244" cy="599420"/>
                <a:chOff x="2468222" y="5191780"/>
                <a:chExt cx="825244" cy="599420"/>
              </a:xfrm>
            </p:grpSpPr>
            <p:sp>
              <p:nvSpPr>
                <p:cNvPr id="108" name="Rectangle 10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09" name="Rectangle 10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10" name="Rectangle 10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97" name="Group 96"/>
              <p:cNvGrpSpPr/>
              <p:nvPr/>
            </p:nvGrpSpPr>
            <p:grpSpPr>
              <a:xfrm>
                <a:off x="3535532" y="2299697"/>
                <a:ext cx="825244" cy="599420"/>
                <a:chOff x="2468222" y="5191780"/>
                <a:chExt cx="825244" cy="599420"/>
              </a:xfrm>
            </p:grpSpPr>
            <p:sp>
              <p:nvSpPr>
                <p:cNvPr id="98" name="Rectangle 9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99" name="Rectangle 9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0" name="Rectangle 9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01" name="Group 100"/>
              <p:cNvGrpSpPr/>
              <p:nvPr/>
            </p:nvGrpSpPr>
            <p:grpSpPr>
              <a:xfrm>
                <a:off x="5727956" y="2296180"/>
                <a:ext cx="825244" cy="599420"/>
                <a:chOff x="2468222" y="5191780"/>
                <a:chExt cx="825244" cy="599420"/>
              </a:xfrm>
            </p:grpSpPr>
            <p:sp>
              <p:nvSpPr>
                <p:cNvPr id="102" name="Rectangle 10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3" name="Rectangle 102"/>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04" name="Rectangle 103"/>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19" name="Group 118"/>
              <p:cNvGrpSpPr/>
              <p:nvPr/>
            </p:nvGrpSpPr>
            <p:grpSpPr>
              <a:xfrm>
                <a:off x="5791200" y="2958788"/>
                <a:ext cx="825244" cy="599420"/>
                <a:chOff x="2468222" y="5191780"/>
                <a:chExt cx="825244" cy="599420"/>
              </a:xfrm>
            </p:grpSpPr>
            <p:sp>
              <p:nvSpPr>
                <p:cNvPr id="120" name="Rectangle 119"/>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21" name="Rectangle 12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2" name="Rectangle 12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23" name="Group 122"/>
              <p:cNvGrpSpPr/>
              <p:nvPr/>
            </p:nvGrpSpPr>
            <p:grpSpPr>
              <a:xfrm>
                <a:off x="5727956" y="3581400"/>
                <a:ext cx="825244" cy="599420"/>
                <a:chOff x="2468222" y="5191780"/>
                <a:chExt cx="825244" cy="599420"/>
              </a:xfrm>
            </p:grpSpPr>
            <p:sp>
              <p:nvSpPr>
                <p:cNvPr id="124" name="Rectangle 12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5" name="Rectangle 12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6" name="Rectangle 12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27" name="Line 8"/>
              <p:cNvSpPr>
                <a:spLocks noChangeShapeType="1"/>
              </p:cNvSpPr>
              <p:nvPr/>
            </p:nvSpPr>
            <p:spPr bwMode="auto">
              <a:xfrm flipH="1">
                <a:off x="2809460" y="1530009"/>
                <a:ext cx="2070651" cy="281489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9" name="Line 8"/>
              <p:cNvSpPr>
                <a:spLocks noChangeShapeType="1"/>
              </p:cNvSpPr>
              <p:nvPr/>
            </p:nvSpPr>
            <p:spPr bwMode="auto">
              <a:xfrm>
                <a:off x="4904409" y="1530010"/>
                <a:ext cx="3054672" cy="2817592"/>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0" name="Line 8"/>
              <p:cNvSpPr>
                <a:spLocks noChangeShapeType="1"/>
              </p:cNvSpPr>
              <p:nvPr/>
            </p:nvSpPr>
            <p:spPr bwMode="auto">
              <a:xfrm flipH="1">
                <a:off x="4161843" y="2286000"/>
                <a:ext cx="796807" cy="271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2" name="Line 8"/>
              <p:cNvSpPr>
                <a:spLocks noChangeShapeType="1"/>
              </p:cNvSpPr>
              <p:nvPr/>
            </p:nvSpPr>
            <p:spPr bwMode="auto">
              <a:xfrm>
                <a:off x="4945397" y="2309192"/>
                <a:ext cx="889255" cy="18981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8" name="Line 8"/>
              <p:cNvSpPr>
                <a:spLocks noChangeShapeType="1"/>
              </p:cNvSpPr>
              <p:nvPr/>
            </p:nvSpPr>
            <p:spPr bwMode="auto">
              <a:xfrm flipH="1">
                <a:off x="5834652" y="3581400"/>
                <a:ext cx="337655"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0" name="Line 8"/>
              <p:cNvSpPr>
                <a:spLocks noChangeShapeType="1"/>
              </p:cNvSpPr>
              <p:nvPr/>
            </p:nvSpPr>
            <p:spPr bwMode="auto">
              <a:xfrm>
                <a:off x="6172308" y="3581400"/>
                <a:ext cx="457092"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1" name="Line 8"/>
              <p:cNvSpPr>
                <a:spLocks noChangeShapeType="1"/>
              </p:cNvSpPr>
              <p:nvPr/>
            </p:nvSpPr>
            <p:spPr bwMode="auto">
              <a:xfrm>
                <a:off x="6188465" y="3631315"/>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43" name="Group 142"/>
              <p:cNvGrpSpPr/>
              <p:nvPr/>
            </p:nvGrpSpPr>
            <p:grpSpPr>
              <a:xfrm>
                <a:off x="3415452" y="2938054"/>
                <a:ext cx="825244" cy="599420"/>
                <a:chOff x="2468222" y="5191780"/>
                <a:chExt cx="825244" cy="599420"/>
              </a:xfrm>
            </p:grpSpPr>
            <p:sp>
              <p:nvSpPr>
                <p:cNvPr id="144" name="Rectangle 14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45" name="Rectangle 14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46" name="Rectangle 14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47" name="Line 8"/>
              <p:cNvSpPr>
                <a:spLocks noChangeShapeType="1"/>
              </p:cNvSpPr>
              <p:nvPr/>
            </p:nvSpPr>
            <p:spPr bwMode="auto">
              <a:xfrm flipH="1">
                <a:off x="3522146" y="2938054"/>
                <a:ext cx="337655" cy="1464357"/>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8" name="Line 8"/>
              <p:cNvSpPr>
                <a:spLocks noChangeShapeType="1"/>
              </p:cNvSpPr>
              <p:nvPr/>
            </p:nvSpPr>
            <p:spPr bwMode="auto">
              <a:xfrm>
                <a:off x="3859804" y="2938054"/>
                <a:ext cx="457092" cy="1464357"/>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9" name="Line 8"/>
              <p:cNvSpPr>
                <a:spLocks noChangeShapeType="1"/>
              </p:cNvSpPr>
              <p:nvPr/>
            </p:nvSpPr>
            <p:spPr bwMode="auto">
              <a:xfrm>
                <a:off x="3869636" y="295731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0" name="Line 8"/>
              <p:cNvSpPr>
                <a:spLocks noChangeShapeType="1"/>
              </p:cNvSpPr>
              <p:nvPr/>
            </p:nvSpPr>
            <p:spPr bwMode="auto">
              <a:xfrm>
                <a:off x="3869636" y="35112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1" name="Line 8"/>
              <p:cNvSpPr>
                <a:spLocks noChangeShapeType="1"/>
              </p:cNvSpPr>
              <p:nvPr/>
            </p:nvSpPr>
            <p:spPr bwMode="auto">
              <a:xfrm flipH="1">
                <a:off x="5029198" y="2958788"/>
                <a:ext cx="1189379"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2" name="Line 8"/>
              <p:cNvSpPr>
                <a:spLocks noChangeShapeType="1"/>
              </p:cNvSpPr>
              <p:nvPr/>
            </p:nvSpPr>
            <p:spPr bwMode="auto">
              <a:xfrm>
                <a:off x="6185452" y="2961860"/>
                <a:ext cx="1124501"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3" name="Line 8"/>
              <p:cNvSpPr>
                <a:spLocks noChangeShapeType="1"/>
              </p:cNvSpPr>
              <p:nvPr/>
            </p:nvSpPr>
            <p:spPr bwMode="auto">
              <a:xfrm>
                <a:off x="6185452" y="297180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cxnSp>
        <p:nvCxnSpPr>
          <p:cNvPr id="154" name="Straight Connector 8"/>
          <p:cNvCxnSpPr>
            <a:cxnSpLocks noChangeShapeType="1"/>
          </p:cNvCxnSpPr>
          <p:nvPr/>
        </p:nvCxnSpPr>
        <p:spPr bwMode="auto">
          <a:xfrm flipV="1">
            <a:off x="2438400" y="57675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5" name="Straight Connector 10"/>
          <p:cNvCxnSpPr>
            <a:cxnSpLocks noChangeShapeType="1"/>
          </p:cNvCxnSpPr>
          <p:nvPr/>
        </p:nvCxnSpPr>
        <p:spPr bwMode="auto">
          <a:xfrm flipV="1">
            <a:off x="2590800" y="54863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2" name="Straight Connector 74"/>
          <p:cNvCxnSpPr>
            <a:cxnSpLocks noChangeShapeType="1"/>
          </p:cNvCxnSpPr>
          <p:nvPr/>
        </p:nvCxnSpPr>
        <p:spPr bwMode="auto">
          <a:xfrm flipH="1" flipV="1">
            <a:off x="7737958" y="54626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5" name="Rectangle 164"/>
          <p:cNvSpPr/>
          <p:nvPr/>
        </p:nvSpPr>
        <p:spPr bwMode="auto">
          <a:xfrm>
            <a:off x="235105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67" name="Rectangle 166"/>
          <p:cNvSpPr/>
          <p:nvPr/>
        </p:nvSpPr>
        <p:spPr bwMode="auto">
          <a:xfrm>
            <a:off x="3793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3" name="Rectangle 172"/>
          <p:cNvSpPr/>
          <p:nvPr/>
        </p:nvSpPr>
        <p:spPr bwMode="auto">
          <a:xfrm>
            <a:off x="81365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grpSp>
        <p:nvGrpSpPr>
          <p:cNvPr id="2" name="Group 1"/>
          <p:cNvGrpSpPr/>
          <p:nvPr/>
        </p:nvGrpSpPr>
        <p:grpSpPr>
          <a:xfrm>
            <a:off x="-76200" y="940904"/>
            <a:ext cx="8915400" cy="1649896"/>
            <a:chOff x="-76200" y="940904"/>
            <a:chExt cx="8915400" cy="1649896"/>
          </a:xfrm>
        </p:grpSpPr>
        <p:grpSp>
          <p:nvGrpSpPr>
            <p:cNvPr id="197" name="Group 196"/>
            <p:cNvGrpSpPr/>
            <p:nvPr/>
          </p:nvGrpSpPr>
          <p:grpSpPr>
            <a:xfrm>
              <a:off x="-50007" y="940904"/>
              <a:ext cx="8889207" cy="1649896"/>
              <a:chOff x="-50007" y="940904"/>
              <a:chExt cx="8889207" cy="1649896"/>
            </a:xfrm>
          </p:grpSpPr>
          <p:sp>
            <p:nvSpPr>
              <p:cNvPr id="198" name="Rectangle 197"/>
              <p:cNvSpPr/>
              <p:nvPr/>
            </p:nvSpPr>
            <p:spPr>
              <a:xfrm>
                <a:off x="-50007" y="1639956"/>
                <a:ext cx="8813007" cy="424732"/>
              </a:xfrm>
              <a:prstGeom prst="rect">
                <a:avLst/>
              </a:prstGeom>
            </p:spPr>
            <p:txBody>
              <a:bodyPr wrap="square">
                <a:spAutoFit/>
              </a:bodyPr>
              <a:lstStyle/>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ym typeface="Symbol"/>
                  </a:rPr>
                  <a:t>     </a:t>
                </a:r>
              </a:p>
            </p:txBody>
          </p:sp>
          <p:sp>
            <p:nvSpPr>
              <p:cNvPr id="199" name="Rectangle 198"/>
              <p:cNvSpPr/>
              <p:nvPr/>
            </p:nvSpPr>
            <p:spPr bwMode="auto">
              <a:xfrm>
                <a:off x="380689" y="160020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00" name="Rectangle 199"/>
              <p:cNvSpPr/>
              <p:nvPr/>
            </p:nvSpPr>
            <p:spPr bwMode="auto">
              <a:xfrm>
                <a:off x="13302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01" name="Rectangle 200"/>
              <p:cNvSpPr/>
              <p:nvPr/>
            </p:nvSpPr>
            <p:spPr bwMode="auto">
              <a:xfrm>
                <a:off x="18548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02" name="Rectangle 201"/>
              <p:cNvSpPr/>
              <p:nvPr/>
            </p:nvSpPr>
            <p:spPr>
              <a:xfrm>
                <a:off x="26193" y="940904"/>
                <a:ext cx="8813007" cy="757130"/>
              </a:xfrm>
              <a:prstGeom prst="rect">
                <a:avLst/>
              </a:prstGeom>
            </p:spPr>
            <p:txBody>
              <a:bodyPr wrap="square">
                <a:spAutoFit/>
              </a:bodyPr>
              <a:lstStyle/>
              <a:p>
                <a:pPr>
                  <a:lnSpc>
                    <a:spcPct val="90000"/>
                  </a:lnSpc>
                  <a:defRPr/>
                </a:pPr>
                <a:endParaRPr lang="en-US" altLang="en-US" sz="2400" dirty="0"/>
              </a:p>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olidFill>
                      <a:schemeClr val="accent2"/>
                    </a:solidFill>
                    <a:sym typeface="Symbol"/>
                  </a:rPr>
                  <a:t></a:t>
                </a:r>
                <a:r>
                  <a:rPr lang="en-CA" altLang="en-US" sz="2400" kern="0" dirty="0">
                    <a:sym typeface="Symbol"/>
                  </a:rPr>
                  <a:t> </a:t>
                </a:r>
              </a:p>
            </p:txBody>
          </p:sp>
          <p:sp>
            <p:nvSpPr>
              <p:cNvPr id="203" name="Rectangle 202"/>
              <p:cNvSpPr/>
              <p:nvPr/>
            </p:nvSpPr>
            <p:spPr bwMode="auto">
              <a:xfrm>
                <a:off x="354626" y="11531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04" name="Rectangle 203"/>
              <p:cNvSpPr/>
              <p:nvPr/>
            </p:nvSpPr>
            <p:spPr bwMode="auto">
              <a:xfrm>
                <a:off x="740214" y="129540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205" name="Rectangle 204"/>
              <p:cNvSpPr/>
              <p:nvPr/>
            </p:nvSpPr>
            <p:spPr bwMode="auto">
              <a:xfrm>
                <a:off x="546100" y="129540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206" name="Rectangle 205"/>
              <p:cNvSpPr/>
              <p:nvPr/>
            </p:nvSpPr>
            <p:spPr bwMode="auto">
              <a:xfrm>
                <a:off x="782004" y="173349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207" name="Rectangle 206"/>
              <p:cNvSpPr/>
              <p:nvPr/>
            </p:nvSpPr>
            <p:spPr bwMode="auto">
              <a:xfrm>
                <a:off x="587890" y="173349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208" name="Rectangle 207"/>
              <p:cNvSpPr/>
              <p:nvPr/>
            </p:nvSpPr>
            <p:spPr bwMode="auto">
              <a:xfrm>
                <a:off x="1718114" y="173990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sp>
            <p:nvSpPr>
              <p:cNvPr id="209" name="Rectangle 208"/>
              <p:cNvSpPr/>
              <p:nvPr/>
            </p:nvSpPr>
            <p:spPr bwMode="auto">
              <a:xfrm>
                <a:off x="1524000" y="173990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210" name="Rectangle 209"/>
              <p:cNvSpPr/>
              <p:nvPr/>
            </p:nvSpPr>
            <p:spPr bwMode="auto">
              <a:xfrm>
                <a:off x="2276914" y="174631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211" name="Rectangle 210"/>
              <p:cNvSpPr/>
              <p:nvPr/>
            </p:nvSpPr>
            <p:spPr bwMode="auto">
              <a:xfrm>
                <a:off x="2082800" y="174631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sp>
            <p:nvSpPr>
              <p:cNvPr id="212" name="Rectangle 211"/>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213" name="Rectangle 212"/>
              <p:cNvSpPr/>
              <p:nvPr/>
            </p:nvSpPr>
            <p:spPr bwMode="auto">
              <a:xfrm>
                <a:off x="803714" y="217787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214" name="Rectangle 213"/>
              <p:cNvSpPr/>
              <p:nvPr/>
            </p:nvSpPr>
            <p:spPr bwMode="auto">
              <a:xfrm>
                <a:off x="609600" y="217787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215" name="Rectangle 214"/>
              <p:cNvSpPr/>
              <p:nvPr/>
            </p:nvSpPr>
            <p:spPr bwMode="auto">
              <a:xfrm>
                <a:off x="2185168" y="2190690"/>
                <a:ext cx="380232"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s</a:t>
                </a:r>
                <a:endParaRPr lang="en-CA" sz="2000" baseline="-25000" dirty="0">
                  <a:solidFill>
                    <a:schemeClr val="accent2"/>
                  </a:solidFill>
                </a:endParaRPr>
              </a:p>
            </p:txBody>
          </p:sp>
          <p:sp>
            <p:nvSpPr>
              <p:cNvPr id="216" name="Rectangle 215"/>
              <p:cNvSpPr/>
              <p:nvPr/>
            </p:nvSpPr>
            <p:spPr bwMode="auto">
              <a:xfrm>
                <a:off x="1991054" y="219069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grpSp>
        <p:sp>
          <p:nvSpPr>
            <p:cNvPr id="217" name="Rectangle 216"/>
            <p:cNvSpPr/>
            <p:nvPr/>
          </p:nvSpPr>
          <p:spPr bwMode="auto">
            <a:xfrm>
              <a:off x="-76200" y="1047690"/>
              <a:ext cx="1955985" cy="400110"/>
            </a:xfrm>
            <a:prstGeom prst="rect">
              <a:avLst/>
            </a:prstGeom>
          </p:spPr>
          <p:txBody>
            <a:bodyPr wrap="none">
              <a:spAutoFit/>
            </a:bodyPr>
            <a:lstStyle/>
            <a:p>
              <a:pPr>
                <a:defRPr/>
              </a:pPr>
              <a:r>
                <a:rPr lang="en-CA" sz="2000" kern="0" dirty="0">
                  <a:solidFill>
                    <a:schemeClr val="accent2"/>
                  </a:solidFill>
                  <a:sym typeface="Symbol" panose="05050102010706020507" pitchFamily="18" charset="2"/>
                </a:rPr>
                <a:t></a:t>
              </a:r>
              <a:r>
                <a:rPr lang="en-CA" sz="2000" kern="0" dirty="0" err="1">
                  <a:solidFill>
                    <a:schemeClr val="accent2"/>
                  </a:solidFill>
                </a:rPr>
                <a:t>i,j.r.s</a:t>
              </a:r>
              <a:r>
                <a:rPr lang="en-CA" sz="2000" kern="0" dirty="0">
                  <a:solidFill>
                    <a:schemeClr val="accent2"/>
                  </a:solidFill>
                </a:rPr>
                <a:t> </a:t>
              </a:r>
              <a:r>
                <a:rPr lang="en-CA" sz="2000" kern="0" dirty="0">
                  <a:solidFill>
                    <a:schemeClr val="accent2"/>
                  </a:solidFill>
                  <a:sym typeface="Symbol" panose="05050102010706020507" pitchFamily="18" charset="2"/>
                </a:rPr>
                <a:t>{0,1,2}</a:t>
              </a:r>
              <a:endParaRPr lang="en-CA" sz="2000" baseline="-25000" dirty="0">
                <a:solidFill>
                  <a:schemeClr val="accent2"/>
                </a:solidFill>
              </a:endParaRPr>
            </a:p>
          </p:txBody>
        </p:sp>
      </p:grpSp>
    </p:spTree>
    <p:extLst>
      <p:ext uri="{BB962C8B-B14F-4D97-AF65-F5344CB8AC3E}">
        <p14:creationId xmlns:p14="http://schemas.microsoft.com/office/powerpoint/2010/main" val="108082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8" name="Rectangle 7"/>
          <p:cNvSpPr/>
          <p:nvPr/>
        </p:nvSpPr>
        <p:spPr bwMode="auto">
          <a:xfrm>
            <a:off x="2673326"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37" name="Rectangle 36"/>
          <p:cNvSpPr/>
          <p:nvPr/>
        </p:nvSpPr>
        <p:spPr bwMode="auto">
          <a:xfrm>
            <a:off x="7839075" y="4325143"/>
            <a:ext cx="314325" cy="398463"/>
          </a:xfrm>
          <a:prstGeom prst="rect">
            <a:avLst/>
          </a:prstGeom>
        </p:spPr>
        <p:txBody>
          <a:bodyPr wrap="none">
            <a:spAutoFit/>
          </a:bodyPr>
          <a:lstStyle/>
          <a:p>
            <a:pPr>
              <a:defRPr/>
            </a:pPr>
            <a:r>
              <a:rPr lang="en-CA" sz="2000" kern="0" dirty="0"/>
              <a:t>b</a:t>
            </a:r>
            <a:endParaRPr lang="en-CA" sz="2000" dirty="0"/>
          </a:p>
        </p:txBody>
      </p:sp>
      <p:grpSp>
        <p:nvGrpSpPr>
          <p:cNvPr id="85" name="Group 84"/>
          <p:cNvGrpSpPr/>
          <p:nvPr/>
        </p:nvGrpSpPr>
        <p:grpSpPr>
          <a:xfrm>
            <a:off x="4514406" y="1712844"/>
            <a:ext cx="825244" cy="599420"/>
            <a:chOff x="2468222" y="5191780"/>
            <a:chExt cx="825244" cy="599420"/>
          </a:xfrm>
        </p:grpSpPr>
        <p:sp>
          <p:nvSpPr>
            <p:cNvPr id="82" name="Rectangle 8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1" name="Rectangle 8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3" name="Rectangle 82"/>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06" name="Line 8"/>
          <p:cNvSpPr>
            <a:spLocks noChangeShapeType="1"/>
          </p:cNvSpPr>
          <p:nvPr/>
        </p:nvSpPr>
        <p:spPr bwMode="auto">
          <a:xfrm>
            <a:off x="4880112" y="15300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07" name="Group 106"/>
          <p:cNvGrpSpPr/>
          <p:nvPr/>
        </p:nvGrpSpPr>
        <p:grpSpPr>
          <a:xfrm>
            <a:off x="4432556" y="838200"/>
            <a:ext cx="825244" cy="599420"/>
            <a:chOff x="2468222" y="5191780"/>
            <a:chExt cx="825244" cy="599420"/>
          </a:xfrm>
        </p:grpSpPr>
        <p:sp>
          <p:nvSpPr>
            <p:cNvPr id="108" name="Rectangle 10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09" name="Rectangle 10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10" name="Rectangle 10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27" name="Line 8"/>
          <p:cNvSpPr>
            <a:spLocks noChangeShapeType="1"/>
          </p:cNvSpPr>
          <p:nvPr/>
        </p:nvSpPr>
        <p:spPr bwMode="auto">
          <a:xfrm flipH="1">
            <a:off x="2809460" y="1530009"/>
            <a:ext cx="2070651" cy="281489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9" name="Line 8"/>
          <p:cNvSpPr>
            <a:spLocks noChangeShapeType="1"/>
          </p:cNvSpPr>
          <p:nvPr/>
        </p:nvSpPr>
        <p:spPr bwMode="auto">
          <a:xfrm>
            <a:off x="4904409" y="1530010"/>
            <a:ext cx="3054672" cy="2817592"/>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cxnSp>
        <p:nvCxnSpPr>
          <p:cNvPr id="154" name="Straight Connector 8"/>
          <p:cNvCxnSpPr>
            <a:cxnSpLocks noChangeShapeType="1"/>
          </p:cNvCxnSpPr>
          <p:nvPr/>
        </p:nvCxnSpPr>
        <p:spPr bwMode="auto">
          <a:xfrm flipV="1">
            <a:off x="2438400" y="57675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5" name="Straight Connector 10"/>
          <p:cNvCxnSpPr>
            <a:cxnSpLocks noChangeShapeType="1"/>
          </p:cNvCxnSpPr>
          <p:nvPr/>
        </p:nvCxnSpPr>
        <p:spPr bwMode="auto">
          <a:xfrm flipV="1">
            <a:off x="2590800" y="54863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2" name="Straight Connector 74"/>
          <p:cNvCxnSpPr>
            <a:cxnSpLocks noChangeShapeType="1"/>
          </p:cNvCxnSpPr>
          <p:nvPr/>
        </p:nvCxnSpPr>
        <p:spPr bwMode="auto">
          <a:xfrm flipH="1" flipV="1">
            <a:off x="7737958" y="54626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5" name="Rectangle 164"/>
          <p:cNvSpPr/>
          <p:nvPr/>
        </p:nvSpPr>
        <p:spPr bwMode="auto">
          <a:xfrm>
            <a:off x="235105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3" name="Rectangle 172"/>
          <p:cNvSpPr/>
          <p:nvPr/>
        </p:nvSpPr>
        <p:spPr bwMode="auto">
          <a:xfrm>
            <a:off x="81365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
        <p:nvSpPr>
          <p:cNvPr id="80" name="Line 8"/>
          <p:cNvSpPr>
            <a:spLocks noChangeShapeType="1"/>
          </p:cNvSpPr>
          <p:nvPr/>
        </p:nvSpPr>
        <p:spPr bwMode="auto">
          <a:xfrm flipH="1">
            <a:off x="3158642" y="2323975"/>
            <a:ext cx="1829783" cy="200116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4" name="Line 8"/>
          <p:cNvSpPr>
            <a:spLocks noChangeShapeType="1"/>
          </p:cNvSpPr>
          <p:nvPr/>
        </p:nvSpPr>
        <p:spPr bwMode="auto">
          <a:xfrm>
            <a:off x="4946603" y="2312264"/>
            <a:ext cx="2597197" cy="200016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cxnSp>
        <p:nvCxnSpPr>
          <p:cNvPr id="86" name="Straight Connector 8"/>
          <p:cNvCxnSpPr>
            <a:cxnSpLocks noChangeShapeType="1"/>
          </p:cNvCxnSpPr>
          <p:nvPr/>
        </p:nvCxnSpPr>
        <p:spPr bwMode="auto">
          <a:xfrm>
            <a:off x="3318358" y="5474595"/>
            <a:ext cx="4424375" cy="0"/>
          </a:xfrm>
          <a:prstGeom prst="line">
            <a:avLst/>
          </a:prstGeom>
          <a:noFill/>
          <a:ln w="38100" cap="sq" algn="ctr">
            <a:solidFill>
              <a:schemeClr val="hlink"/>
            </a:solidFill>
            <a:prstDash val="dash"/>
            <a:round/>
            <a:headEnd/>
            <a:tailEnd/>
          </a:ln>
          <a:extLst>
            <a:ext uri="{909E8E84-426E-40DD-AFC4-6F175D3DCCD1}">
              <a14:hiddenFill xmlns:a14="http://schemas.microsoft.com/office/drawing/2010/main">
                <a:noFill/>
              </a14:hiddenFill>
            </a:ext>
          </a:extLst>
        </p:spPr>
      </p:cxnSp>
      <p:sp>
        <p:nvSpPr>
          <p:cNvPr id="89" name="Rectangle 88"/>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38" name="Rectangle 37"/>
          <p:cNvSpPr/>
          <p:nvPr/>
        </p:nvSpPr>
        <p:spPr bwMode="auto">
          <a:xfrm>
            <a:off x="803714"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39" name="Rectangle 38"/>
          <p:cNvSpPr/>
          <p:nvPr/>
        </p:nvSpPr>
        <p:spPr bwMode="auto">
          <a:xfrm>
            <a:off x="609600"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40" name="Rectangle 39"/>
          <p:cNvSpPr/>
          <p:nvPr/>
        </p:nvSpPr>
        <p:spPr bwMode="auto">
          <a:xfrm>
            <a:off x="2185168"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41" name="Rectangle 40"/>
          <p:cNvSpPr/>
          <p:nvPr/>
        </p:nvSpPr>
        <p:spPr bwMode="auto">
          <a:xfrm>
            <a:off x="1991054"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Tree>
    <p:extLst>
      <p:ext uri="{BB962C8B-B14F-4D97-AF65-F5344CB8AC3E}">
        <p14:creationId xmlns:p14="http://schemas.microsoft.com/office/powerpoint/2010/main" val="357305101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pSp>
        <p:nvGrpSpPr>
          <p:cNvPr id="85" name="Group 84"/>
          <p:cNvGrpSpPr/>
          <p:nvPr/>
        </p:nvGrpSpPr>
        <p:grpSpPr>
          <a:xfrm>
            <a:off x="4514406" y="1712844"/>
            <a:ext cx="825244" cy="599420"/>
            <a:chOff x="2468222" y="5191780"/>
            <a:chExt cx="825244" cy="599420"/>
          </a:xfrm>
        </p:grpSpPr>
        <p:sp>
          <p:nvSpPr>
            <p:cNvPr id="82" name="Rectangle 8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1" name="Rectangle 8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3" name="Rectangle 82"/>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97" name="Group 96"/>
          <p:cNvGrpSpPr/>
          <p:nvPr/>
        </p:nvGrpSpPr>
        <p:grpSpPr>
          <a:xfrm>
            <a:off x="3535532" y="2299697"/>
            <a:ext cx="825244" cy="599420"/>
            <a:chOff x="2468222" y="5191780"/>
            <a:chExt cx="825244" cy="599420"/>
          </a:xfrm>
        </p:grpSpPr>
        <p:sp>
          <p:nvSpPr>
            <p:cNvPr id="98" name="Rectangle 9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99" name="Rectangle 9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0" name="Rectangle 9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01" name="Group 100"/>
          <p:cNvGrpSpPr/>
          <p:nvPr/>
        </p:nvGrpSpPr>
        <p:grpSpPr>
          <a:xfrm>
            <a:off x="5727956" y="2296180"/>
            <a:ext cx="825244" cy="599420"/>
            <a:chOff x="2468222" y="5191780"/>
            <a:chExt cx="825244" cy="599420"/>
          </a:xfrm>
        </p:grpSpPr>
        <p:sp>
          <p:nvSpPr>
            <p:cNvPr id="102" name="Rectangle 10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3" name="Rectangle 102"/>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04" name="Rectangle 103"/>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30" name="Line 8"/>
          <p:cNvSpPr>
            <a:spLocks noChangeShapeType="1"/>
          </p:cNvSpPr>
          <p:nvPr/>
        </p:nvSpPr>
        <p:spPr bwMode="auto">
          <a:xfrm flipH="1">
            <a:off x="4161843" y="2286000"/>
            <a:ext cx="796807" cy="271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2" name="Line 8"/>
          <p:cNvSpPr>
            <a:spLocks noChangeShapeType="1"/>
          </p:cNvSpPr>
          <p:nvPr/>
        </p:nvSpPr>
        <p:spPr bwMode="auto">
          <a:xfrm>
            <a:off x="4945397" y="2309192"/>
            <a:ext cx="889255" cy="18981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cxnSp>
        <p:nvCxnSpPr>
          <p:cNvPr id="154" name="Straight Connector 8"/>
          <p:cNvCxnSpPr>
            <a:cxnSpLocks noChangeShapeType="1"/>
          </p:cNvCxnSpPr>
          <p:nvPr/>
        </p:nvCxnSpPr>
        <p:spPr bwMode="auto">
          <a:xfrm>
            <a:off x="3318358" y="5474595"/>
            <a:ext cx="4424375" cy="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
        <p:nvSpPr>
          <p:cNvPr id="84" name="Line 8"/>
          <p:cNvSpPr>
            <a:spLocks noChangeShapeType="1"/>
          </p:cNvSpPr>
          <p:nvPr/>
        </p:nvSpPr>
        <p:spPr bwMode="auto">
          <a:xfrm flipH="1">
            <a:off x="3428999" y="2928610"/>
            <a:ext cx="533399" cy="161465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6" name="Line 8"/>
          <p:cNvSpPr>
            <a:spLocks noChangeShapeType="1"/>
          </p:cNvSpPr>
          <p:nvPr/>
        </p:nvSpPr>
        <p:spPr bwMode="auto">
          <a:xfrm>
            <a:off x="3962909" y="2928727"/>
            <a:ext cx="731823" cy="16145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7" name="Line 8"/>
          <p:cNvSpPr>
            <a:spLocks noChangeShapeType="1"/>
          </p:cNvSpPr>
          <p:nvPr/>
        </p:nvSpPr>
        <p:spPr bwMode="auto">
          <a:xfrm flipH="1">
            <a:off x="4842357" y="2895600"/>
            <a:ext cx="1364283" cy="164766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8" name="Line 8"/>
          <p:cNvSpPr>
            <a:spLocks noChangeShapeType="1"/>
          </p:cNvSpPr>
          <p:nvPr/>
        </p:nvSpPr>
        <p:spPr bwMode="auto">
          <a:xfrm>
            <a:off x="6207152" y="2895718"/>
            <a:ext cx="1336648" cy="164754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0" name="Rectangle 49"/>
          <p:cNvSpPr/>
          <p:nvPr/>
        </p:nvSpPr>
        <p:spPr bwMode="auto">
          <a:xfrm>
            <a:off x="380689" y="160020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51" name="Rectangle 50"/>
          <p:cNvSpPr/>
          <p:nvPr/>
        </p:nvSpPr>
        <p:spPr bwMode="auto">
          <a:xfrm>
            <a:off x="13302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52" name="Rectangle 51"/>
          <p:cNvSpPr/>
          <p:nvPr/>
        </p:nvSpPr>
        <p:spPr bwMode="auto">
          <a:xfrm>
            <a:off x="18548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53" name="Rectangle 52"/>
          <p:cNvSpPr/>
          <p:nvPr/>
        </p:nvSpPr>
        <p:spPr bwMode="auto">
          <a:xfrm>
            <a:off x="782004" y="17526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4" name="Rectangle 53"/>
          <p:cNvSpPr/>
          <p:nvPr/>
        </p:nvSpPr>
        <p:spPr bwMode="auto">
          <a:xfrm>
            <a:off x="587890" y="17334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5" name="Rectangle 54"/>
          <p:cNvSpPr/>
          <p:nvPr/>
        </p:nvSpPr>
        <p:spPr bwMode="auto">
          <a:xfrm>
            <a:off x="1718114" y="17526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56" name="Rectangle 55"/>
          <p:cNvSpPr/>
          <p:nvPr/>
        </p:nvSpPr>
        <p:spPr bwMode="auto">
          <a:xfrm>
            <a:off x="1524000" y="17526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7" name="Rectangle 56"/>
          <p:cNvSpPr/>
          <p:nvPr/>
        </p:nvSpPr>
        <p:spPr bwMode="auto">
          <a:xfrm>
            <a:off x="2276914" y="175901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8" name="Rectangle 57"/>
          <p:cNvSpPr/>
          <p:nvPr/>
        </p:nvSpPr>
        <p:spPr bwMode="auto">
          <a:xfrm>
            <a:off x="2082800" y="175901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59" name="Rectangle 58"/>
          <p:cNvSpPr/>
          <p:nvPr/>
        </p:nvSpPr>
        <p:spPr>
          <a:xfrm>
            <a:off x="-50007" y="1639956"/>
            <a:ext cx="8813007" cy="424732"/>
          </a:xfrm>
          <a:prstGeom prst="rect">
            <a:avLst/>
          </a:prstGeom>
        </p:spPr>
        <p:txBody>
          <a:bodyPr wrap="square">
            <a:spAutoFit/>
          </a:bodyPr>
          <a:lstStyle/>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ym typeface="Symbol"/>
              </a:rPr>
              <a:t>     </a:t>
            </a:r>
          </a:p>
        </p:txBody>
      </p:sp>
    </p:spTree>
    <p:extLst>
      <p:ext uri="{BB962C8B-B14F-4D97-AF65-F5344CB8AC3E}">
        <p14:creationId xmlns:p14="http://schemas.microsoft.com/office/powerpoint/2010/main" val="378364915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45" name="Rectangle 44"/>
          <p:cNvSpPr/>
          <p:nvPr/>
        </p:nvSpPr>
        <p:spPr bwMode="auto">
          <a:xfrm>
            <a:off x="4904408"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39" name="Rectangle 38"/>
          <p:cNvSpPr/>
          <p:nvPr/>
        </p:nvSpPr>
        <p:spPr bwMode="auto">
          <a:xfrm>
            <a:off x="7152791" y="4325144"/>
            <a:ext cx="314325" cy="398462"/>
          </a:xfrm>
          <a:prstGeom prst="rect">
            <a:avLst/>
          </a:prstGeom>
        </p:spPr>
        <p:txBody>
          <a:bodyPr wrap="none">
            <a:spAutoFit/>
          </a:bodyPr>
          <a:lstStyle/>
          <a:p>
            <a:pPr>
              <a:defRPr/>
            </a:pPr>
            <a:r>
              <a:rPr lang="en-CA" sz="2000" kern="0" dirty="0"/>
              <a:t>b</a:t>
            </a:r>
            <a:endParaRPr lang="en-CA" sz="2000" dirty="0"/>
          </a:p>
        </p:txBody>
      </p:sp>
      <p:grpSp>
        <p:nvGrpSpPr>
          <p:cNvPr id="101" name="Group 100"/>
          <p:cNvGrpSpPr/>
          <p:nvPr/>
        </p:nvGrpSpPr>
        <p:grpSpPr>
          <a:xfrm>
            <a:off x="5727956" y="2296180"/>
            <a:ext cx="825244" cy="599420"/>
            <a:chOff x="2468222" y="5191780"/>
            <a:chExt cx="825244" cy="599420"/>
          </a:xfrm>
        </p:grpSpPr>
        <p:sp>
          <p:nvSpPr>
            <p:cNvPr id="102" name="Rectangle 10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3" name="Rectangle 102"/>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04" name="Rectangle 103"/>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19" name="Group 118"/>
          <p:cNvGrpSpPr/>
          <p:nvPr/>
        </p:nvGrpSpPr>
        <p:grpSpPr>
          <a:xfrm>
            <a:off x="5791200" y="2958788"/>
            <a:ext cx="825244" cy="599420"/>
            <a:chOff x="2468222" y="5191780"/>
            <a:chExt cx="825244" cy="599420"/>
          </a:xfrm>
        </p:grpSpPr>
        <p:sp>
          <p:nvSpPr>
            <p:cNvPr id="120" name="Rectangle 119"/>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21" name="Rectangle 12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2" name="Rectangle 12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151" name="Line 8"/>
          <p:cNvSpPr>
            <a:spLocks noChangeShapeType="1"/>
          </p:cNvSpPr>
          <p:nvPr/>
        </p:nvSpPr>
        <p:spPr bwMode="auto">
          <a:xfrm flipH="1">
            <a:off x="5029198" y="2958788"/>
            <a:ext cx="1189379"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2" name="Line 8"/>
          <p:cNvSpPr>
            <a:spLocks noChangeShapeType="1"/>
          </p:cNvSpPr>
          <p:nvPr/>
        </p:nvSpPr>
        <p:spPr bwMode="auto">
          <a:xfrm>
            <a:off x="6185452" y="2961860"/>
            <a:ext cx="1124501"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3" name="Line 8"/>
          <p:cNvSpPr>
            <a:spLocks noChangeShapeType="1"/>
          </p:cNvSpPr>
          <p:nvPr/>
        </p:nvSpPr>
        <p:spPr bwMode="auto">
          <a:xfrm>
            <a:off x="6185452" y="297180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cxnSp>
        <p:nvCxnSpPr>
          <p:cNvPr id="79" name="Straight Connector 8"/>
          <p:cNvCxnSpPr>
            <a:cxnSpLocks noChangeShapeType="1"/>
          </p:cNvCxnSpPr>
          <p:nvPr/>
        </p:nvCxnSpPr>
        <p:spPr bwMode="auto">
          <a:xfrm flipV="1">
            <a:off x="4736582" y="5474595"/>
            <a:ext cx="3006151" cy="1171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84" name="Straight Connector 8"/>
          <p:cNvCxnSpPr>
            <a:cxnSpLocks noChangeShapeType="1"/>
          </p:cNvCxnSpPr>
          <p:nvPr/>
        </p:nvCxnSpPr>
        <p:spPr bwMode="auto">
          <a:xfrm>
            <a:off x="5410200" y="5117110"/>
            <a:ext cx="1629867" cy="0"/>
          </a:xfrm>
          <a:prstGeom prst="line">
            <a:avLst/>
          </a:prstGeom>
          <a:noFill/>
          <a:ln w="38100" cap="sq" algn="ctr">
            <a:solidFill>
              <a:schemeClr val="hlink"/>
            </a:solidFill>
            <a:prstDash val="dash"/>
            <a:round/>
            <a:headEnd/>
            <a:tailEnd/>
          </a:ln>
          <a:extLst>
            <a:ext uri="{909E8E84-426E-40DD-AFC4-6F175D3DCCD1}">
              <a14:hiddenFill xmlns:a14="http://schemas.microsoft.com/office/drawing/2010/main">
                <a:noFill/>
              </a14:hiddenFill>
            </a:ext>
          </a:extLst>
        </p:spPr>
      </p:cxnSp>
      <p:sp>
        <p:nvSpPr>
          <p:cNvPr id="86" name="Line 8"/>
          <p:cNvSpPr>
            <a:spLocks noChangeShapeType="1"/>
          </p:cNvSpPr>
          <p:nvPr/>
        </p:nvSpPr>
        <p:spPr bwMode="auto">
          <a:xfrm flipH="1">
            <a:off x="5528157" y="3558208"/>
            <a:ext cx="707393" cy="8472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7" name="Line 8"/>
          <p:cNvSpPr>
            <a:spLocks noChangeShapeType="1"/>
          </p:cNvSpPr>
          <p:nvPr/>
        </p:nvSpPr>
        <p:spPr bwMode="auto">
          <a:xfrm>
            <a:off x="6239657" y="3558208"/>
            <a:ext cx="800410" cy="8472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34" name="Rectangle 33"/>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35" name="Rectangle 34"/>
          <p:cNvSpPr/>
          <p:nvPr/>
        </p:nvSpPr>
        <p:spPr bwMode="auto">
          <a:xfrm>
            <a:off x="803714"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36" name="Rectangle 35"/>
          <p:cNvSpPr/>
          <p:nvPr/>
        </p:nvSpPr>
        <p:spPr bwMode="auto">
          <a:xfrm>
            <a:off x="609600"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37" name="Rectangle 36"/>
          <p:cNvSpPr/>
          <p:nvPr/>
        </p:nvSpPr>
        <p:spPr bwMode="auto">
          <a:xfrm>
            <a:off x="2185168"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38" name="Rectangle 37"/>
          <p:cNvSpPr/>
          <p:nvPr/>
        </p:nvSpPr>
        <p:spPr bwMode="auto">
          <a:xfrm>
            <a:off x="1991054"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Tree>
    <p:extLst>
      <p:ext uri="{BB962C8B-B14F-4D97-AF65-F5344CB8AC3E}">
        <p14:creationId xmlns:p14="http://schemas.microsoft.com/office/powerpoint/2010/main" val="96085785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43" name="Rectangle 42"/>
          <p:cNvSpPr/>
          <p:nvPr/>
        </p:nvSpPr>
        <p:spPr bwMode="auto">
          <a:xfrm>
            <a:off x="56886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1" name="Rectangle 40"/>
          <p:cNvSpPr/>
          <p:nvPr/>
        </p:nvSpPr>
        <p:spPr bwMode="auto">
          <a:xfrm>
            <a:off x="6441591" y="4324350"/>
            <a:ext cx="312738" cy="400050"/>
          </a:xfrm>
          <a:prstGeom prst="rect">
            <a:avLst/>
          </a:prstGeom>
        </p:spPr>
        <p:txBody>
          <a:bodyPr wrap="none">
            <a:spAutoFit/>
          </a:bodyPr>
          <a:lstStyle/>
          <a:p>
            <a:pPr>
              <a:defRPr/>
            </a:pPr>
            <a:r>
              <a:rPr lang="en-CA" sz="2000" kern="0" dirty="0"/>
              <a:t>b</a:t>
            </a:r>
            <a:endParaRPr lang="en-CA" sz="2000" dirty="0"/>
          </a:p>
        </p:txBody>
      </p:sp>
      <p:grpSp>
        <p:nvGrpSpPr>
          <p:cNvPr id="119" name="Group 118"/>
          <p:cNvGrpSpPr/>
          <p:nvPr/>
        </p:nvGrpSpPr>
        <p:grpSpPr>
          <a:xfrm>
            <a:off x="5791200" y="2958788"/>
            <a:ext cx="825244" cy="599420"/>
            <a:chOff x="2468222" y="5191780"/>
            <a:chExt cx="825244" cy="599420"/>
          </a:xfrm>
        </p:grpSpPr>
        <p:sp>
          <p:nvSpPr>
            <p:cNvPr id="120" name="Rectangle 119"/>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21" name="Rectangle 12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2" name="Rectangle 12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23" name="Group 122"/>
          <p:cNvGrpSpPr/>
          <p:nvPr/>
        </p:nvGrpSpPr>
        <p:grpSpPr>
          <a:xfrm>
            <a:off x="5727956" y="3581400"/>
            <a:ext cx="825244" cy="599420"/>
            <a:chOff x="2468222" y="5191780"/>
            <a:chExt cx="825244" cy="599420"/>
          </a:xfrm>
        </p:grpSpPr>
        <p:sp>
          <p:nvSpPr>
            <p:cNvPr id="124" name="Rectangle 12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5" name="Rectangle 12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6" name="Rectangle 12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138" name="Line 8"/>
          <p:cNvSpPr>
            <a:spLocks noChangeShapeType="1"/>
          </p:cNvSpPr>
          <p:nvPr/>
        </p:nvSpPr>
        <p:spPr bwMode="auto">
          <a:xfrm flipH="1">
            <a:off x="5834652" y="3581400"/>
            <a:ext cx="337655"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0" name="Line 8"/>
          <p:cNvSpPr>
            <a:spLocks noChangeShapeType="1"/>
          </p:cNvSpPr>
          <p:nvPr/>
        </p:nvSpPr>
        <p:spPr bwMode="auto">
          <a:xfrm>
            <a:off x="6172308" y="3581400"/>
            <a:ext cx="457092"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1" name="Line 8"/>
          <p:cNvSpPr>
            <a:spLocks noChangeShapeType="1"/>
          </p:cNvSpPr>
          <p:nvPr/>
        </p:nvSpPr>
        <p:spPr bwMode="auto">
          <a:xfrm>
            <a:off x="6188465" y="3631315"/>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2" name="Line 8"/>
          <p:cNvSpPr>
            <a:spLocks noChangeShapeType="1"/>
          </p:cNvSpPr>
          <p:nvPr/>
        </p:nvSpPr>
        <p:spPr bwMode="auto">
          <a:xfrm>
            <a:off x="6182140" y="415455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cxnSp>
        <p:nvCxnSpPr>
          <p:cNvPr id="42" name="Straight Connector 8"/>
          <p:cNvCxnSpPr>
            <a:cxnSpLocks noChangeShapeType="1"/>
          </p:cNvCxnSpPr>
          <p:nvPr/>
        </p:nvCxnSpPr>
        <p:spPr bwMode="auto">
          <a:xfrm>
            <a:off x="5410200" y="5117110"/>
            <a:ext cx="1629867" cy="0"/>
          </a:xfrm>
          <a:prstGeom prst="line">
            <a:avLst/>
          </a:prstGeom>
          <a:noFill/>
          <a:ln w="38100" cap="sq" algn="ctr">
            <a:solidFill>
              <a:schemeClr val="hlink"/>
            </a:solidFill>
            <a:prstDash val="solid"/>
            <a:round/>
            <a:headEnd/>
            <a:tailEnd/>
          </a:ln>
          <a:extLst>
            <a:ext uri="{909E8E84-426E-40DD-AFC4-6F175D3DCCD1}">
              <a14:hiddenFill xmlns:a14="http://schemas.microsoft.com/office/drawing/2010/main">
                <a:noFill/>
              </a14:hiddenFill>
            </a:ext>
          </a:extLst>
        </p:spPr>
      </p:cxnSp>
      <p:sp>
        <p:nvSpPr>
          <p:cNvPr id="29" name="Rectangle 28"/>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30" name="Rectangle 29"/>
          <p:cNvSpPr/>
          <p:nvPr/>
        </p:nvSpPr>
        <p:spPr bwMode="auto">
          <a:xfrm>
            <a:off x="803714"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31" name="Rectangle 30"/>
          <p:cNvSpPr/>
          <p:nvPr/>
        </p:nvSpPr>
        <p:spPr bwMode="auto">
          <a:xfrm>
            <a:off x="609600"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32" name="Rectangle 31"/>
          <p:cNvSpPr/>
          <p:nvPr/>
        </p:nvSpPr>
        <p:spPr bwMode="auto">
          <a:xfrm>
            <a:off x="2185168"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33" name="Rectangle 32"/>
          <p:cNvSpPr/>
          <p:nvPr/>
        </p:nvSpPr>
        <p:spPr bwMode="auto">
          <a:xfrm>
            <a:off x="1991054"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Tree>
    <p:extLst>
      <p:ext uri="{BB962C8B-B14F-4D97-AF65-F5344CB8AC3E}">
        <p14:creationId xmlns:p14="http://schemas.microsoft.com/office/powerpoint/2010/main" val="4538702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pSp>
        <p:nvGrpSpPr>
          <p:cNvPr id="123" name="Group 122"/>
          <p:cNvGrpSpPr/>
          <p:nvPr/>
        </p:nvGrpSpPr>
        <p:grpSpPr>
          <a:xfrm>
            <a:off x="5727956" y="3581400"/>
            <a:ext cx="825244" cy="599420"/>
            <a:chOff x="2468222" y="5191780"/>
            <a:chExt cx="825244" cy="599420"/>
          </a:xfrm>
        </p:grpSpPr>
        <p:sp>
          <p:nvSpPr>
            <p:cNvPr id="124" name="Rectangle 12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5" name="Rectangle 12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6" name="Rectangle 12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142" name="Line 8"/>
          <p:cNvSpPr>
            <a:spLocks noChangeShapeType="1"/>
          </p:cNvSpPr>
          <p:nvPr/>
        </p:nvSpPr>
        <p:spPr bwMode="auto">
          <a:xfrm>
            <a:off x="6182140" y="415455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cxnSp>
        <p:nvCxnSpPr>
          <p:cNvPr id="42" name="Straight Connector 8"/>
          <p:cNvCxnSpPr>
            <a:cxnSpLocks noChangeShapeType="1"/>
          </p:cNvCxnSpPr>
          <p:nvPr/>
        </p:nvCxnSpPr>
        <p:spPr bwMode="auto">
          <a:xfrm>
            <a:off x="6096000" y="5117110"/>
            <a:ext cx="245466" cy="0"/>
          </a:xfrm>
          <a:prstGeom prst="line">
            <a:avLst/>
          </a:prstGeom>
          <a:noFill/>
          <a:ln w="38100" cap="sq" algn="ctr">
            <a:solidFill>
              <a:schemeClr val="hlink"/>
            </a:solidFill>
            <a:prstDash val="solid"/>
            <a:round/>
            <a:headEnd/>
            <a:tailEnd/>
          </a:ln>
          <a:extLst>
            <a:ext uri="{909E8E84-426E-40DD-AFC4-6F175D3DCCD1}">
              <a14:hiddenFill xmlns:a14="http://schemas.microsoft.com/office/drawing/2010/main">
                <a:noFill/>
              </a14:hiddenFill>
            </a:ext>
          </a:extLst>
        </p:spPr>
      </p:cxnSp>
      <p:sp>
        <p:nvSpPr>
          <p:cNvPr id="4" name="Rectangle 3"/>
          <p:cNvSpPr/>
          <p:nvPr/>
        </p:nvSpPr>
        <p:spPr>
          <a:xfrm>
            <a:off x="6017087" y="4262735"/>
            <a:ext cx="319318" cy="461665"/>
          </a:xfrm>
          <a:prstGeom prst="rect">
            <a:avLst/>
          </a:prstGeom>
        </p:spPr>
        <p:txBody>
          <a:bodyPr wrap="none">
            <a:spAutoFit/>
          </a:bodyPr>
          <a:lstStyle/>
          <a:p>
            <a:r>
              <a:rPr lang="en-CA" altLang="en-US" sz="2400" kern="0" dirty="0">
                <a:solidFill>
                  <a:schemeClr val="accent2"/>
                </a:solidFill>
                <a:sym typeface="Symbol"/>
              </a:rPr>
              <a:t></a:t>
            </a:r>
            <a:endParaRPr lang="en-CA" sz="2400" dirty="0"/>
          </a:p>
        </p:txBody>
      </p:sp>
      <p:sp>
        <p:nvSpPr>
          <p:cNvPr id="22" name="Rectangle 21"/>
          <p:cNvSpPr/>
          <p:nvPr/>
        </p:nvSpPr>
        <p:spPr>
          <a:xfrm>
            <a:off x="26193" y="940904"/>
            <a:ext cx="8813007" cy="757130"/>
          </a:xfrm>
          <a:prstGeom prst="rect">
            <a:avLst/>
          </a:prstGeom>
        </p:spPr>
        <p:txBody>
          <a:bodyPr wrap="square">
            <a:spAutoFit/>
          </a:bodyPr>
          <a:lstStyle/>
          <a:p>
            <a:pPr>
              <a:lnSpc>
                <a:spcPct val="90000"/>
              </a:lnSpc>
              <a:defRPr/>
            </a:pPr>
            <a:endParaRPr lang="en-US" altLang="en-US" sz="2400" dirty="0"/>
          </a:p>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olidFill>
                  <a:schemeClr val="accent2"/>
                </a:solidFill>
                <a:sym typeface="Symbol"/>
              </a:rPr>
              <a:t></a:t>
            </a:r>
            <a:r>
              <a:rPr lang="en-CA" altLang="en-US" sz="2400" kern="0" dirty="0">
                <a:sym typeface="Symbol"/>
              </a:rPr>
              <a:t> </a:t>
            </a:r>
          </a:p>
        </p:txBody>
      </p:sp>
      <p:sp>
        <p:nvSpPr>
          <p:cNvPr id="24" name="Rectangle 23"/>
          <p:cNvSpPr/>
          <p:nvPr/>
        </p:nvSpPr>
        <p:spPr bwMode="auto">
          <a:xfrm>
            <a:off x="354626" y="11531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5" name="Rectangle 24"/>
          <p:cNvSpPr/>
          <p:nvPr/>
        </p:nvSpPr>
        <p:spPr bwMode="auto">
          <a:xfrm>
            <a:off x="740214" y="1295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26" name="Rectangle 25"/>
          <p:cNvSpPr/>
          <p:nvPr/>
        </p:nvSpPr>
        <p:spPr bwMode="auto">
          <a:xfrm>
            <a:off x="546100" y="1295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Tree>
    <p:extLst>
      <p:ext uri="{BB962C8B-B14F-4D97-AF65-F5344CB8AC3E}">
        <p14:creationId xmlns:p14="http://schemas.microsoft.com/office/powerpoint/2010/main" val="361968006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8" name="Rectangle 7"/>
          <p:cNvSpPr/>
          <p:nvPr/>
        </p:nvSpPr>
        <p:spPr bwMode="auto">
          <a:xfrm>
            <a:off x="2673326"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9" name="Rectangle 8"/>
          <p:cNvSpPr/>
          <p:nvPr/>
        </p:nvSpPr>
        <p:spPr bwMode="auto">
          <a:xfrm>
            <a:off x="33899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7" name="Rectangle 46"/>
          <p:cNvSpPr/>
          <p:nvPr/>
        </p:nvSpPr>
        <p:spPr bwMode="auto">
          <a:xfrm>
            <a:off x="4121839" y="4324290"/>
            <a:ext cx="791996" cy="400110"/>
          </a:xfrm>
          <a:prstGeom prst="rect">
            <a:avLst/>
          </a:prstGeom>
        </p:spPr>
        <p:txBody>
          <a:bodyPr wrap="square">
            <a:spAutoFit/>
          </a:bodyPr>
          <a:lstStyle/>
          <a:p>
            <a:pPr>
              <a:defRPr/>
            </a:pPr>
            <a:r>
              <a:rPr lang="en-CA" sz="2000" kern="0" dirty="0"/>
              <a:t>b</a:t>
            </a:r>
            <a:endParaRPr lang="en-CA" sz="2000" dirty="0"/>
          </a:p>
        </p:txBody>
      </p:sp>
      <p:sp>
        <p:nvSpPr>
          <p:cNvPr id="45" name="Rectangle 44"/>
          <p:cNvSpPr/>
          <p:nvPr/>
        </p:nvSpPr>
        <p:spPr bwMode="auto">
          <a:xfrm>
            <a:off x="4904408"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3" name="Rectangle 42"/>
          <p:cNvSpPr/>
          <p:nvPr/>
        </p:nvSpPr>
        <p:spPr bwMode="auto">
          <a:xfrm>
            <a:off x="56886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1" name="Rectangle 40"/>
          <p:cNvSpPr/>
          <p:nvPr/>
        </p:nvSpPr>
        <p:spPr bwMode="auto">
          <a:xfrm>
            <a:off x="6441591" y="4324350"/>
            <a:ext cx="312738" cy="400050"/>
          </a:xfrm>
          <a:prstGeom prst="rect">
            <a:avLst/>
          </a:prstGeom>
        </p:spPr>
        <p:txBody>
          <a:bodyPr wrap="none">
            <a:spAutoFit/>
          </a:bodyPr>
          <a:lstStyle/>
          <a:p>
            <a:pPr>
              <a:defRPr/>
            </a:pPr>
            <a:r>
              <a:rPr lang="en-CA" sz="2000" kern="0" dirty="0"/>
              <a:t>b</a:t>
            </a:r>
            <a:endParaRPr lang="en-CA" sz="2000" dirty="0"/>
          </a:p>
        </p:txBody>
      </p:sp>
      <p:sp>
        <p:nvSpPr>
          <p:cNvPr id="39" name="Rectangle 38"/>
          <p:cNvSpPr/>
          <p:nvPr/>
        </p:nvSpPr>
        <p:spPr bwMode="auto">
          <a:xfrm>
            <a:off x="7152791" y="4325144"/>
            <a:ext cx="314325" cy="398462"/>
          </a:xfrm>
          <a:prstGeom prst="rect">
            <a:avLst/>
          </a:prstGeom>
        </p:spPr>
        <p:txBody>
          <a:bodyPr wrap="none">
            <a:spAutoFit/>
          </a:bodyPr>
          <a:lstStyle/>
          <a:p>
            <a:pPr>
              <a:defRPr/>
            </a:pPr>
            <a:r>
              <a:rPr lang="en-CA" sz="2000" kern="0" dirty="0"/>
              <a:t>b</a:t>
            </a:r>
            <a:endParaRPr lang="en-CA" sz="2000" dirty="0"/>
          </a:p>
        </p:txBody>
      </p:sp>
      <p:sp>
        <p:nvSpPr>
          <p:cNvPr id="37" name="Rectangle 36"/>
          <p:cNvSpPr/>
          <p:nvPr/>
        </p:nvSpPr>
        <p:spPr bwMode="auto">
          <a:xfrm>
            <a:off x="7839075" y="4325143"/>
            <a:ext cx="314325" cy="398463"/>
          </a:xfrm>
          <a:prstGeom prst="rect">
            <a:avLst/>
          </a:prstGeom>
        </p:spPr>
        <p:txBody>
          <a:bodyPr wrap="none">
            <a:spAutoFit/>
          </a:bodyPr>
          <a:lstStyle/>
          <a:p>
            <a:pPr>
              <a:defRPr/>
            </a:pPr>
            <a:r>
              <a:rPr lang="en-CA" sz="2000" kern="0" dirty="0"/>
              <a:t>b</a:t>
            </a:r>
            <a:endParaRPr lang="en-CA" sz="2000" dirty="0"/>
          </a:p>
        </p:txBody>
      </p:sp>
      <p:grpSp>
        <p:nvGrpSpPr>
          <p:cNvPr id="85" name="Group 84"/>
          <p:cNvGrpSpPr/>
          <p:nvPr/>
        </p:nvGrpSpPr>
        <p:grpSpPr>
          <a:xfrm>
            <a:off x="4514406" y="1712844"/>
            <a:ext cx="825244" cy="599420"/>
            <a:chOff x="2468222" y="5191780"/>
            <a:chExt cx="825244" cy="599420"/>
          </a:xfrm>
        </p:grpSpPr>
        <p:sp>
          <p:nvSpPr>
            <p:cNvPr id="82" name="Rectangle 8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1" name="Rectangle 8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3" name="Rectangle 82"/>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06" name="Line 8"/>
          <p:cNvSpPr>
            <a:spLocks noChangeShapeType="1"/>
          </p:cNvSpPr>
          <p:nvPr/>
        </p:nvSpPr>
        <p:spPr bwMode="auto">
          <a:xfrm>
            <a:off x="4880112" y="15300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07" name="Group 106"/>
          <p:cNvGrpSpPr/>
          <p:nvPr/>
        </p:nvGrpSpPr>
        <p:grpSpPr>
          <a:xfrm>
            <a:off x="4432556" y="838200"/>
            <a:ext cx="825244" cy="599420"/>
            <a:chOff x="2468222" y="5191780"/>
            <a:chExt cx="825244" cy="599420"/>
          </a:xfrm>
        </p:grpSpPr>
        <p:sp>
          <p:nvSpPr>
            <p:cNvPr id="108" name="Rectangle 10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09" name="Rectangle 10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10" name="Rectangle 10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97" name="Group 96"/>
          <p:cNvGrpSpPr/>
          <p:nvPr/>
        </p:nvGrpSpPr>
        <p:grpSpPr>
          <a:xfrm>
            <a:off x="3535532" y="2299697"/>
            <a:ext cx="825244" cy="599420"/>
            <a:chOff x="2468222" y="5191780"/>
            <a:chExt cx="825244" cy="599420"/>
          </a:xfrm>
        </p:grpSpPr>
        <p:sp>
          <p:nvSpPr>
            <p:cNvPr id="98" name="Rectangle 9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99" name="Rectangle 9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0" name="Rectangle 9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01" name="Group 100"/>
          <p:cNvGrpSpPr/>
          <p:nvPr/>
        </p:nvGrpSpPr>
        <p:grpSpPr>
          <a:xfrm>
            <a:off x="5727956" y="2296180"/>
            <a:ext cx="825244" cy="599420"/>
            <a:chOff x="2468222" y="5191780"/>
            <a:chExt cx="825244" cy="599420"/>
          </a:xfrm>
        </p:grpSpPr>
        <p:sp>
          <p:nvSpPr>
            <p:cNvPr id="102" name="Rectangle 10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3" name="Rectangle 102"/>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04" name="Rectangle 103"/>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19" name="Group 118"/>
          <p:cNvGrpSpPr/>
          <p:nvPr/>
        </p:nvGrpSpPr>
        <p:grpSpPr>
          <a:xfrm>
            <a:off x="5791200" y="2958788"/>
            <a:ext cx="825244" cy="599420"/>
            <a:chOff x="2468222" y="5191780"/>
            <a:chExt cx="825244" cy="599420"/>
          </a:xfrm>
        </p:grpSpPr>
        <p:sp>
          <p:nvSpPr>
            <p:cNvPr id="120" name="Rectangle 119"/>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21" name="Rectangle 12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2" name="Rectangle 12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23" name="Group 122"/>
          <p:cNvGrpSpPr/>
          <p:nvPr/>
        </p:nvGrpSpPr>
        <p:grpSpPr>
          <a:xfrm>
            <a:off x="5727956" y="3581400"/>
            <a:ext cx="825244" cy="599420"/>
            <a:chOff x="2468222" y="5191780"/>
            <a:chExt cx="825244" cy="599420"/>
          </a:xfrm>
        </p:grpSpPr>
        <p:sp>
          <p:nvSpPr>
            <p:cNvPr id="124" name="Rectangle 12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5" name="Rectangle 12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6" name="Rectangle 12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27" name="Line 8"/>
          <p:cNvSpPr>
            <a:spLocks noChangeShapeType="1"/>
          </p:cNvSpPr>
          <p:nvPr/>
        </p:nvSpPr>
        <p:spPr bwMode="auto">
          <a:xfrm flipH="1">
            <a:off x="2809460" y="1530009"/>
            <a:ext cx="2070651" cy="281489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9" name="Line 8"/>
          <p:cNvSpPr>
            <a:spLocks noChangeShapeType="1"/>
          </p:cNvSpPr>
          <p:nvPr/>
        </p:nvSpPr>
        <p:spPr bwMode="auto">
          <a:xfrm>
            <a:off x="4904409" y="1530010"/>
            <a:ext cx="3054672" cy="2817592"/>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0" name="Line 8"/>
          <p:cNvSpPr>
            <a:spLocks noChangeShapeType="1"/>
          </p:cNvSpPr>
          <p:nvPr/>
        </p:nvSpPr>
        <p:spPr bwMode="auto">
          <a:xfrm flipH="1">
            <a:off x="4161843" y="2286000"/>
            <a:ext cx="796807" cy="271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2" name="Line 8"/>
          <p:cNvSpPr>
            <a:spLocks noChangeShapeType="1"/>
          </p:cNvSpPr>
          <p:nvPr/>
        </p:nvSpPr>
        <p:spPr bwMode="auto">
          <a:xfrm>
            <a:off x="4945397" y="2309192"/>
            <a:ext cx="889255" cy="18981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138" name="Line 8"/>
          <p:cNvSpPr>
            <a:spLocks noChangeShapeType="1"/>
          </p:cNvSpPr>
          <p:nvPr/>
        </p:nvSpPr>
        <p:spPr bwMode="auto">
          <a:xfrm flipH="1">
            <a:off x="5834652" y="3581400"/>
            <a:ext cx="337655"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0" name="Line 8"/>
          <p:cNvSpPr>
            <a:spLocks noChangeShapeType="1"/>
          </p:cNvSpPr>
          <p:nvPr/>
        </p:nvSpPr>
        <p:spPr bwMode="auto">
          <a:xfrm>
            <a:off x="6172308" y="3581400"/>
            <a:ext cx="457092"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1" name="Line 8"/>
          <p:cNvSpPr>
            <a:spLocks noChangeShapeType="1"/>
          </p:cNvSpPr>
          <p:nvPr/>
        </p:nvSpPr>
        <p:spPr bwMode="auto">
          <a:xfrm>
            <a:off x="6188465" y="3631315"/>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2" name="Line 8"/>
          <p:cNvSpPr>
            <a:spLocks noChangeShapeType="1"/>
          </p:cNvSpPr>
          <p:nvPr/>
        </p:nvSpPr>
        <p:spPr bwMode="auto">
          <a:xfrm>
            <a:off x="6182140" y="415455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43" name="Group 142"/>
          <p:cNvGrpSpPr/>
          <p:nvPr/>
        </p:nvGrpSpPr>
        <p:grpSpPr>
          <a:xfrm>
            <a:off x="3415452" y="2938054"/>
            <a:ext cx="825244" cy="599420"/>
            <a:chOff x="2468222" y="5191780"/>
            <a:chExt cx="825244" cy="599420"/>
          </a:xfrm>
        </p:grpSpPr>
        <p:sp>
          <p:nvSpPr>
            <p:cNvPr id="144" name="Rectangle 14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45" name="Rectangle 14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46" name="Rectangle 14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47" name="Line 8"/>
          <p:cNvSpPr>
            <a:spLocks noChangeShapeType="1"/>
          </p:cNvSpPr>
          <p:nvPr/>
        </p:nvSpPr>
        <p:spPr bwMode="auto">
          <a:xfrm flipH="1">
            <a:off x="3522146" y="2938054"/>
            <a:ext cx="337655" cy="1464357"/>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8" name="Line 8"/>
          <p:cNvSpPr>
            <a:spLocks noChangeShapeType="1"/>
          </p:cNvSpPr>
          <p:nvPr/>
        </p:nvSpPr>
        <p:spPr bwMode="auto">
          <a:xfrm>
            <a:off x="3859804" y="2938054"/>
            <a:ext cx="457092" cy="1464357"/>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9" name="Line 8"/>
          <p:cNvSpPr>
            <a:spLocks noChangeShapeType="1"/>
          </p:cNvSpPr>
          <p:nvPr/>
        </p:nvSpPr>
        <p:spPr bwMode="auto">
          <a:xfrm>
            <a:off x="3869636" y="295731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0" name="Line 8"/>
          <p:cNvSpPr>
            <a:spLocks noChangeShapeType="1"/>
          </p:cNvSpPr>
          <p:nvPr/>
        </p:nvSpPr>
        <p:spPr bwMode="auto">
          <a:xfrm>
            <a:off x="3869636" y="35112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1" name="Line 8"/>
          <p:cNvSpPr>
            <a:spLocks noChangeShapeType="1"/>
          </p:cNvSpPr>
          <p:nvPr/>
        </p:nvSpPr>
        <p:spPr bwMode="auto">
          <a:xfrm flipH="1">
            <a:off x="5029198" y="2958788"/>
            <a:ext cx="1189379"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2" name="Line 8"/>
          <p:cNvSpPr>
            <a:spLocks noChangeShapeType="1"/>
          </p:cNvSpPr>
          <p:nvPr/>
        </p:nvSpPr>
        <p:spPr bwMode="auto">
          <a:xfrm>
            <a:off x="6185452" y="2961860"/>
            <a:ext cx="1124501"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3" name="Line 8"/>
          <p:cNvSpPr>
            <a:spLocks noChangeShapeType="1"/>
          </p:cNvSpPr>
          <p:nvPr/>
        </p:nvSpPr>
        <p:spPr bwMode="auto">
          <a:xfrm>
            <a:off x="6185452" y="297180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cxnSp>
        <p:nvCxnSpPr>
          <p:cNvPr id="154" name="Straight Connector 8"/>
          <p:cNvCxnSpPr>
            <a:cxnSpLocks noChangeShapeType="1"/>
          </p:cNvCxnSpPr>
          <p:nvPr/>
        </p:nvCxnSpPr>
        <p:spPr bwMode="auto">
          <a:xfrm flipV="1">
            <a:off x="2438400" y="57675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5" name="Straight Connector 10"/>
          <p:cNvCxnSpPr>
            <a:cxnSpLocks noChangeShapeType="1"/>
          </p:cNvCxnSpPr>
          <p:nvPr/>
        </p:nvCxnSpPr>
        <p:spPr bwMode="auto">
          <a:xfrm flipV="1">
            <a:off x="2590800" y="54863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2" name="Straight Connector 74"/>
          <p:cNvCxnSpPr>
            <a:cxnSpLocks noChangeShapeType="1"/>
          </p:cNvCxnSpPr>
          <p:nvPr/>
        </p:nvCxnSpPr>
        <p:spPr bwMode="auto">
          <a:xfrm flipH="1" flipV="1">
            <a:off x="7737958" y="54626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5" name="Rectangle 164"/>
          <p:cNvSpPr/>
          <p:nvPr/>
        </p:nvSpPr>
        <p:spPr bwMode="auto">
          <a:xfrm>
            <a:off x="235105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67" name="Rectangle 166"/>
          <p:cNvSpPr/>
          <p:nvPr/>
        </p:nvSpPr>
        <p:spPr bwMode="auto">
          <a:xfrm>
            <a:off x="3793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3" name="Rectangle 172"/>
          <p:cNvSpPr/>
          <p:nvPr/>
        </p:nvSpPr>
        <p:spPr bwMode="auto">
          <a:xfrm>
            <a:off x="81365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grpSp>
        <p:nvGrpSpPr>
          <p:cNvPr id="2" name="Group 1"/>
          <p:cNvGrpSpPr/>
          <p:nvPr/>
        </p:nvGrpSpPr>
        <p:grpSpPr>
          <a:xfrm>
            <a:off x="228600" y="2668615"/>
            <a:ext cx="6172200" cy="1369985"/>
            <a:chOff x="228600" y="2470868"/>
            <a:chExt cx="6172200" cy="1369985"/>
          </a:xfrm>
        </p:grpSpPr>
        <p:sp>
          <p:nvSpPr>
            <p:cNvPr id="118" name="Rectangle 117"/>
            <p:cNvSpPr/>
            <p:nvPr/>
          </p:nvSpPr>
          <p:spPr>
            <a:xfrm>
              <a:off x="357187" y="2743200"/>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altLang="en-US" sz="2400" kern="0" dirty="0">
                  <a:sym typeface="Symbol"/>
                </a:rPr>
                <a:t> </a:t>
              </a:r>
            </a:p>
          </p:txBody>
        </p:sp>
        <p:sp>
          <p:nvSpPr>
            <p:cNvPr id="128" name="Rectangle 127"/>
            <p:cNvSpPr/>
            <p:nvPr/>
          </p:nvSpPr>
          <p:spPr>
            <a:xfrm>
              <a:off x="343437" y="3073758"/>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sz="2400" kern="0" dirty="0">
                  <a:sym typeface="Symbol"/>
                </a:rPr>
                <a:t>SS</a:t>
              </a:r>
              <a:endParaRPr lang="en-CA" altLang="en-US" sz="2400" kern="0" dirty="0">
                <a:sym typeface="Symbol"/>
              </a:endParaRPr>
            </a:p>
          </p:txBody>
        </p:sp>
        <p:sp>
          <p:nvSpPr>
            <p:cNvPr id="131" name="Rectangle 130"/>
            <p:cNvSpPr/>
            <p:nvPr/>
          </p:nvSpPr>
          <p:spPr>
            <a:xfrm>
              <a:off x="343437" y="3416121"/>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a:t>
              </a:r>
              <a:endParaRPr lang="en-CA" altLang="en-US" sz="2400" kern="0" dirty="0">
                <a:sym typeface="Symbol"/>
              </a:endParaRPr>
            </a:p>
          </p:txBody>
        </p:sp>
        <p:sp>
          <p:nvSpPr>
            <p:cNvPr id="133" name="Rectangle 132"/>
            <p:cNvSpPr/>
            <p:nvPr/>
          </p:nvSpPr>
          <p:spPr>
            <a:xfrm>
              <a:off x="228600" y="2470868"/>
              <a:ext cx="6043613" cy="424732"/>
            </a:xfrm>
            <a:prstGeom prst="rect">
              <a:avLst/>
            </a:prstGeom>
          </p:spPr>
          <p:txBody>
            <a:bodyPr>
              <a:spAutoFit/>
            </a:bodyPr>
            <a:lstStyle/>
            <a:p>
              <a:pPr>
                <a:lnSpc>
                  <a:spcPct val="90000"/>
                </a:lnSpc>
                <a:defRPr/>
              </a:pPr>
              <a:r>
                <a:rPr lang="en-CA" altLang="en-US" sz="2400" dirty="0"/>
                <a:t>Same grammar</a:t>
              </a:r>
              <a:endParaRPr lang="en-CA" altLang="en-US" sz="2400" kern="0" dirty="0">
                <a:sym typeface="Symbol"/>
              </a:endParaRPr>
            </a:p>
          </p:txBody>
        </p:sp>
      </p:grpSp>
      <p:grpSp>
        <p:nvGrpSpPr>
          <p:cNvPr id="134" name="Group 133"/>
          <p:cNvGrpSpPr/>
          <p:nvPr/>
        </p:nvGrpSpPr>
        <p:grpSpPr>
          <a:xfrm>
            <a:off x="-76200" y="940904"/>
            <a:ext cx="8915400" cy="1649896"/>
            <a:chOff x="-76200" y="940904"/>
            <a:chExt cx="8915400" cy="1649896"/>
          </a:xfrm>
        </p:grpSpPr>
        <p:grpSp>
          <p:nvGrpSpPr>
            <p:cNvPr id="135" name="Group 134"/>
            <p:cNvGrpSpPr/>
            <p:nvPr/>
          </p:nvGrpSpPr>
          <p:grpSpPr>
            <a:xfrm>
              <a:off x="-50007" y="940904"/>
              <a:ext cx="8889207" cy="1649896"/>
              <a:chOff x="-50007" y="940904"/>
              <a:chExt cx="8889207" cy="1649896"/>
            </a:xfrm>
          </p:grpSpPr>
          <p:sp>
            <p:nvSpPr>
              <p:cNvPr id="139" name="Rectangle 138"/>
              <p:cNvSpPr/>
              <p:nvPr/>
            </p:nvSpPr>
            <p:spPr>
              <a:xfrm>
                <a:off x="-50007" y="1639956"/>
                <a:ext cx="8813007" cy="424732"/>
              </a:xfrm>
              <a:prstGeom prst="rect">
                <a:avLst/>
              </a:prstGeom>
            </p:spPr>
            <p:txBody>
              <a:bodyPr wrap="square">
                <a:spAutoFit/>
              </a:bodyPr>
              <a:lstStyle/>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ym typeface="Symbol"/>
                  </a:rPr>
                  <a:t>     </a:t>
                </a:r>
              </a:p>
            </p:txBody>
          </p:sp>
          <p:sp>
            <p:nvSpPr>
              <p:cNvPr id="163" name="Rectangle 162"/>
              <p:cNvSpPr/>
              <p:nvPr/>
            </p:nvSpPr>
            <p:spPr bwMode="auto">
              <a:xfrm>
                <a:off x="380689" y="160020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176" name="Rectangle 175"/>
              <p:cNvSpPr/>
              <p:nvPr/>
            </p:nvSpPr>
            <p:spPr bwMode="auto">
              <a:xfrm>
                <a:off x="13302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177" name="Rectangle 176"/>
              <p:cNvSpPr/>
              <p:nvPr/>
            </p:nvSpPr>
            <p:spPr bwMode="auto">
              <a:xfrm>
                <a:off x="18548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178" name="Rectangle 177"/>
              <p:cNvSpPr/>
              <p:nvPr/>
            </p:nvSpPr>
            <p:spPr>
              <a:xfrm>
                <a:off x="26193" y="940904"/>
                <a:ext cx="8813007" cy="757130"/>
              </a:xfrm>
              <a:prstGeom prst="rect">
                <a:avLst/>
              </a:prstGeom>
            </p:spPr>
            <p:txBody>
              <a:bodyPr wrap="square">
                <a:spAutoFit/>
              </a:bodyPr>
              <a:lstStyle/>
              <a:p>
                <a:pPr>
                  <a:lnSpc>
                    <a:spcPct val="90000"/>
                  </a:lnSpc>
                  <a:defRPr/>
                </a:pPr>
                <a:endParaRPr lang="en-US" altLang="en-US" sz="2400" dirty="0"/>
              </a:p>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olidFill>
                      <a:schemeClr val="accent2"/>
                    </a:solidFill>
                    <a:sym typeface="Symbol"/>
                  </a:rPr>
                  <a:t></a:t>
                </a:r>
                <a:r>
                  <a:rPr lang="en-CA" altLang="en-US" sz="2400" kern="0" dirty="0">
                    <a:sym typeface="Symbol"/>
                  </a:rPr>
                  <a:t> </a:t>
                </a:r>
              </a:p>
            </p:txBody>
          </p:sp>
          <p:sp>
            <p:nvSpPr>
              <p:cNvPr id="179" name="Rectangle 178"/>
              <p:cNvSpPr/>
              <p:nvPr/>
            </p:nvSpPr>
            <p:spPr bwMode="auto">
              <a:xfrm>
                <a:off x="354626" y="11531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180" name="Rectangle 179"/>
              <p:cNvSpPr/>
              <p:nvPr/>
            </p:nvSpPr>
            <p:spPr bwMode="auto">
              <a:xfrm>
                <a:off x="740214" y="129540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181" name="Rectangle 180"/>
              <p:cNvSpPr/>
              <p:nvPr/>
            </p:nvSpPr>
            <p:spPr bwMode="auto">
              <a:xfrm>
                <a:off x="546100" y="129540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182" name="Rectangle 181"/>
              <p:cNvSpPr/>
              <p:nvPr/>
            </p:nvSpPr>
            <p:spPr bwMode="auto">
              <a:xfrm>
                <a:off x="782004" y="173349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183" name="Rectangle 182"/>
              <p:cNvSpPr/>
              <p:nvPr/>
            </p:nvSpPr>
            <p:spPr bwMode="auto">
              <a:xfrm>
                <a:off x="587890" y="173349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184" name="Rectangle 183"/>
              <p:cNvSpPr/>
              <p:nvPr/>
            </p:nvSpPr>
            <p:spPr bwMode="auto">
              <a:xfrm>
                <a:off x="1718114" y="173990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sp>
            <p:nvSpPr>
              <p:cNvPr id="185" name="Rectangle 184"/>
              <p:cNvSpPr/>
              <p:nvPr/>
            </p:nvSpPr>
            <p:spPr bwMode="auto">
              <a:xfrm>
                <a:off x="1524000" y="173990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186" name="Rectangle 185"/>
              <p:cNvSpPr/>
              <p:nvPr/>
            </p:nvSpPr>
            <p:spPr bwMode="auto">
              <a:xfrm>
                <a:off x="2276914" y="174631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187" name="Rectangle 186"/>
              <p:cNvSpPr/>
              <p:nvPr/>
            </p:nvSpPr>
            <p:spPr bwMode="auto">
              <a:xfrm>
                <a:off x="2082800" y="174631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sp>
            <p:nvSpPr>
              <p:cNvPr id="188" name="Rectangle 187"/>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189" name="Rectangle 188"/>
              <p:cNvSpPr/>
              <p:nvPr/>
            </p:nvSpPr>
            <p:spPr bwMode="auto">
              <a:xfrm>
                <a:off x="803714" y="217787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190" name="Rectangle 189"/>
              <p:cNvSpPr/>
              <p:nvPr/>
            </p:nvSpPr>
            <p:spPr bwMode="auto">
              <a:xfrm>
                <a:off x="609600" y="217787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191" name="Rectangle 190"/>
              <p:cNvSpPr/>
              <p:nvPr/>
            </p:nvSpPr>
            <p:spPr bwMode="auto">
              <a:xfrm>
                <a:off x="2185168" y="2190690"/>
                <a:ext cx="380232"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s</a:t>
                </a:r>
                <a:endParaRPr lang="en-CA" sz="2000" baseline="-25000" dirty="0">
                  <a:solidFill>
                    <a:schemeClr val="accent2"/>
                  </a:solidFill>
                </a:endParaRPr>
              </a:p>
            </p:txBody>
          </p:sp>
          <p:sp>
            <p:nvSpPr>
              <p:cNvPr id="192" name="Rectangle 191"/>
              <p:cNvSpPr/>
              <p:nvPr/>
            </p:nvSpPr>
            <p:spPr bwMode="auto">
              <a:xfrm>
                <a:off x="1991054" y="219069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grpSp>
        <p:sp>
          <p:nvSpPr>
            <p:cNvPr id="136" name="Rectangle 135"/>
            <p:cNvSpPr/>
            <p:nvPr/>
          </p:nvSpPr>
          <p:spPr bwMode="auto">
            <a:xfrm>
              <a:off x="-76200" y="1047690"/>
              <a:ext cx="1955985" cy="400110"/>
            </a:xfrm>
            <a:prstGeom prst="rect">
              <a:avLst/>
            </a:prstGeom>
          </p:spPr>
          <p:txBody>
            <a:bodyPr wrap="none">
              <a:spAutoFit/>
            </a:bodyPr>
            <a:lstStyle/>
            <a:p>
              <a:pPr>
                <a:defRPr/>
              </a:pPr>
              <a:r>
                <a:rPr lang="en-CA" sz="2000" kern="0" dirty="0">
                  <a:solidFill>
                    <a:schemeClr val="accent2"/>
                  </a:solidFill>
                  <a:sym typeface="Symbol" panose="05050102010706020507" pitchFamily="18" charset="2"/>
                </a:rPr>
                <a:t></a:t>
              </a:r>
              <a:r>
                <a:rPr lang="en-CA" sz="2000" kern="0" dirty="0" err="1">
                  <a:solidFill>
                    <a:schemeClr val="accent2"/>
                  </a:solidFill>
                </a:rPr>
                <a:t>i,j.r.s</a:t>
              </a:r>
              <a:r>
                <a:rPr lang="en-CA" sz="2000" kern="0" dirty="0">
                  <a:solidFill>
                    <a:schemeClr val="accent2"/>
                  </a:solidFill>
                </a:rPr>
                <a:t> </a:t>
              </a:r>
              <a:r>
                <a:rPr lang="en-CA" sz="2000" kern="0" dirty="0">
                  <a:solidFill>
                    <a:schemeClr val="accent2"/>
                  </a:solidFill>
                  <a:sym typeface="Symbol" panose="05050102010706020507" pitchFamily="18" charset="2"/>
                </a:rPr>
                <a:t>{0,1,2}</a:t>
              </a:r>
              <a:endParaRPr lang="en-CA" sz="2000" baseline="-25000" dirty="0">
                <a:solidFill>
                  <a:schemeClr val="accent2"/>
                </a:solidFill>
              </a:endParaRPr>
            </a:p>
          </p:txBody>
        </p:sp>
      </p:grpSp>
    </p:spTree>
    <p:extLst>
      <p:ext uri="{BB962C8B-B14F-4D97-AF65-F5344CB8AC3E}">
        <p14:creationId xmlns:p14="http://schemas.microsoft.com/office/powerpoint/2010/main" val="1233355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a:xfrm>
            <a:off x="685800" y="-304800"/>
            <a:ext cx="7772400" cy="1143000"/>
          </a:xfrm>
        </p:spPr>
        <p:txBody>
          <a:bodyPr/>
          <a:lstStyle/>
          <a:p>
            <a:pPr>
              <a:defRPr/>
            </a:pPr>
            <a:r>
              <a:rPr lang="en-US" altLang="en-US"/>
              <a:t>“Chomsky Normal Form”</a:t>
            </a:r>
          </a:p>
        </p:txBody>
      </p:sp>
      <p:sp>
        <p:nvSpPr>
          <p:cNvPr id="30723" name="Text Box 3"/>
          <p:cNvSpPr txBox="1">
            <a:spLocks noChangeArrowheads="1"/>
          </p:cNvSpPr>
          <p:nvPr/>
        </p:nvSpPr>
        <p:spPr bwMode="auto">
          <a:xfrm>
            <a:off x="381000" y="533400"/>
            <a:ext cx="7332663" cy="30464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context-free grammar G = (V,</a:t>
            </a:r>
            <a:r>
              <a:rPr lang="en-US" altLang="en-US" sz="2800">
                <a:latin typeface="Times New Roman" pitchFamily="18" charset="0"/>
                <a:sym typeface="Symbol" pitchFamily="18" charset="2"/>
              </a:rPr>
              <a:t></a:t>
            </a:r>
            <a:r>
              <a:rPr lang="en-US" altLang="en-US" sz="2800">
                <a:latin typeface="Times New Roman" pitchFamily="18" charset="0"/>
              </a:rPr>
              <a:t>,R,S) is in </a:t>
            </a:r>
            <a:br>
              <a:rPr lang="en-US" altLang="en-US" sz="2800">
                <a:latin typeface="Times New Roman" pitchFamily="18" charset="0"/>
              </a:rPr>
            </a:br>
            <a:r>
              <a:rPr lang="en-US" altLang="en-US" sz="2800" u="sng">
                <a:latin typeface="Times New Roman" pitchFamily="18" charset="0"/>
              </a:rPr>
              <a:t>Chomsky normal form</a:t>
            </a:r>
            <a:r>
              <a:rPr lang="en-US" altLang="en-US" sz="2800">
                <a:latin typeface="Times New Roman" pitchFamily="18" charset="0"/>
              </a:rPr>
              <a:t> if every rule is of the form</a:t>
            </a:r>
          </a:p>
          <a:p>
            <a:pPr eaLnBrk="1" hangingPunct="1">
              <a:spcBef>
                <a:spcPct val="0"/>
              </a:spcBef>
            </a:pPr>
            <a:r>
              <a:rPr lang="en-US" altLang="en-US" sz="2800">
                <a:latin typeface="Times New Roman" pitchFamily="18" charset="0"/>
              </a:rPr>
              <a:t>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BC</a:t>
            </a:r>
          </a:p>
          <a:p>
            <a:pPr eaLnBrk="1" hangingPunct="1">
              <a:spcBef>
                <a:spcPct val="0"/>
              </a:spcBef>
            </a:pPr>
            <a:r>
              <a:rPr lang="en-US" altLang="en-US" sz="2800">
                <a:latin typeface="Times New Roman" pitchFamily="18" charset="0"/>
                <a:sym typeface="Symbol" pitchFamily="18" charset="2"/>
              </a:rPr>
              <a:t>or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x</a:t>
            </a:r>
          </a:p>
          <a:p>
            <a:pPr eaLnBrk="1" hangingPunct="1">
              <a:spcBef>
                <a:spcPct val="0"/>
              </a:spcBef>
            </a:pPr>
            <a:r>
              <a:rPr lang="en-US" altLang="en-US" sz="2000">
                <a:latin typeface="Times New Roman" pitchFamily="18" charset="0"/>
                <a:sym typeface="Symbol" pitchFamily="18" charset="2"/>
              </a:rPr>
              <a:t>        with variables AV and B,CV \{S}, and x </a:t>
            </a:r>
          </a:p>
          <a:p>
            <a:pPr eaLnBrk="1" hangingPunct="1">
              <a:spcBef>
                <a:spcPct val="0"/>
              </a:spcBef>
            </a:pPr>
            <a:r>
              <a:rPr lang="en-US" altLang="en-US" sz="2800">
                <a:latin typeface="Times New Roman" pitchFamily="18" charset="0"/>
                <a:sym typeface="Symbol" pitchFamily="18" charset="2"/>
              </a:rPr>
              <a:t>We also allow the rule</a:t>
            </a:r>
          </a:p>
          <a:p>
            <a:pPr eaLnBrk="1" hangingPunct="1">
              <a:spcBef>
                <a:spcPct val="0"/>
              </a:spcBef>
            </a:pPr>
            <a:r>
              <a:rPr lang="en-US" altLang="en-US" sz="2800">
                <a:latin typeface="Times New Roman" pitchFamily="18" charset="0"/>
                <a:sym typeface="Symbol" pitchFamily="18" charset="2"/>
              </a:rPr>
              <a:t>	</a:t>
            </a:r>
            <a:r>
              <a:rPr lang="en-US" altLang="en-US" sz="2800">
                <a:solidFill>
                  <a:srgbClr val="FFC000"/>
                </a:solidFill>
                <a:latin typeface="Times New Roman" pitchFamily="18" charset="0"/>
                <a:sym typeface="Symbol" pitchFamily="18" charset="2"/>
              </a:rPr>
              <a:t>S</a:t>
            </a:r>
            <a:r>
              <a:rPr lang="en-US" altLang="en-US" sz="2800" baseline="-25000">
                <a:solidFill>
                  <a:srgbClr val="FFC000"/>
                </a:solidFill>
                <a:latin typeface="Times New Roman" pitchFamily="18" charset="0"/>
                <a:sym typeface="Symbol" pitchFamily="18" charset="2"/>
              </a:rPr>
              <a:t>start</a:t>
            </a:r>
            <a:r>
              <a:rPr lang="en-US" altLang="en-US" sz="2800">
                <a:solidFill>
                  <a:srgbClr val="FFC000"/>
                </a:solidFill>
                <a:latin typeface="Times New Roman" pitchFamily="18" charset="0"/>
                <a:sym typeface="Symbol" pitchFamily="18" charset="2"/>
              </a:rPr>
              <a:t>  </a:t>
            </a:r>
          </a:p>
        </p:txBody>
      </p:sp>
      <p:sp>
        <p:nvSpPr>
          <p:cNvPr id="30724" name="Text Box 4"/>
          <p:cNvSpPr txBox="1">
            <a:spLocks noChangeArrowheads="1"/>
          </p:cNvSpPr>
          <p:nvPr/>
        </p:nvSpPr>
        <p:spPr bwMode="auto">
          <a:xfrm>
            <a:off x="381000" y="3657600"/>
            <a:ext cx="9144000" cy="5238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Advantage: Grammars in this form are far easier to analyze.</a:t>
            </a:r>
          </a:p>
        </p:txBody>
      </p:sp>
      <p:grpSp>
        <p:nvGrpSpPr>
          <p:cNvPr id="5" name="Group 5"/>
          <p:cNvGrpSpPr>
            <a:grpSpLocks/>
          </p:cNvGrpSpPr>
          <p:nvPr/>
        </p:nvGrpSpPr>
        <p:grpSpPr bwMode="auto">
          <a:xfrm>
            <a:off x="190500" y="5678488"/>
            <a:ext cx="636588" cy="1179512"/>
            <a:chOff x="2013" y="2206"/>
            <a:chExt cx="516" cy="1010"/>
          </a:xfrm>
        </p:grpSpPr>
        <p:sp>
          <p:nvSpPr>
            <p:cNvPr id="88075"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8076" name="Group 7"/>
            <p:cNvGrpSpPr>
              <a:grpSpLocks/>
            </p:cNvGrpSpPr>
            <p:nvPr/>
          </p:nvGrpSpPr>
          <p:grpSpPr bwMode="auto">
            <a:xfrm>
              <a:off x="2013" y="2206"/>
              <a:ext cx="339" cy="1010"/>
              <a:chOff x="240" y="2880"/>
              <a:chExt cx="339" cy="1010"/>
            </a:xfrm>
          </p:grpSpPr>
          <p:sp>
            <p:nvSpPr>
              <p:cNvPr id="8807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7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7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8089"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21" name="AutoShape 41"/>
          <p:cNvSpPr>
            <a:spLocks noChangeArrowheads="1"/>
          </p:cNvSpPr>
          <p:nvPr/>
        </p:nvSpPr>
        <p:spPr bwMode="auto">
          <a:xfrm>
            <a:off x="723900" y="494665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rPr>
              <a:t>We will (not bother to) give an algorithm </a:t>
            </a:r>
          </a:p>
          <a:p>
            <a:pPr algn="ctr" eaLnBrk="1" hangingPunct="1">
              <a:spcBef>
                <a:spcPct val="0"/>
              </a:spcBef>
            </a:pPr>
            <a:r>
              <a:rPr lang="en-US" altLang="en-US" sz="2000">
                <a:latin typeface="Times New Roman" pitchFamily="18" charset="0"/>
              </a:rPr>
              <a:t>G</a:t>
            </a:r>
            <a:r>
              <a:rPr lang="en-US" altLang="en-US" sz="2000" baseline="-25000">
                <a:latin typeface="Times New Roman" pitchFamily="18" charset="0"/>
              </a:rPr>
              <a:t>CCFG </a:t>
            </a:r>
            <a:r>
              <a:rPr lang="en-US" altLang="en-US" sz="2000">
                <a:latin typeface="Times New Roman" pitchFamily="18" charset="0"/>
              </a:rPr>
              <a:t>= CFGtoChomsky(G</a:t>
            </a:r>
            <a:r>
              <a:rPr lang="en-US" altLang="en-US" sz="2000" baseline="-25000">
                <a:latin typeface="Times New Roman" pitchFamily="18" charset="0"/>
              </a:rPr>
              <a:t>CFG</a:t>
            </a:r>
            <a:r>
              <a:rPr lang="en-US" altLang="en-US" sz="2000">
                <a:latin typeface="Times New Roman" pitchFamily="18" charset="0"/>
              </a:rPr>
              <a:t>)</a:t>
            </a:r>
            <a:br>
              <a:rPr lang="en-US" altLang="en-US" sz="2000">
                <a:latin typeface="Times New Roman" pitchFamily="18" charset="0"/>
              </a:rPr>
            </a:br>
            <a:r>
              <a:rPr lang="en-US" altLang="en-US" sz="2000">
                <a:latin typeface="Times New Roman" pitchFamily="18" charset="0"/>
              </a:rPr>
              <a:t>that converts a general form context free grammar into a Chomsky Normal Form one</a:t>
            </a:r>
          </a:p>
          <a:p>
            <a:pPr algn="ctr" eaLnBrk="1" hangingPunct="1">
              <a:spcBef>
                <a:spcPct val="0"/>
              </a:spcBef>
            </a:pPr>
            <a:r>
              <a:rPr lang="en-US" altLang="en-US" sz="2000">
                <a:latin typeface="Times New Roman" pitchFamily="18" charset="0"/>
              </a:rPr>
              <a:t>such that L(G</a:t>
            </a:r>
            <a:r>
              <a:rPr lang="en-US" altLang="en-US" sz="2000" baseline="-25000">
                <a:latin typeface="Times New Roman" pitchFamily="18" charset="0"/>
              </a:rPr>
              <a:t>CCFG</a:t>
            </a:r>
            <a:r>
              <a:rPr lang="en-US" altLang="en-US" sz="2000">
                <a:latin typeface="Times New Roman" pitchFamily="18" charset="0"/>
              </a:rPr>
              <a:t>) = L(G</a:t>
            </a:r>
            <a:r>
              <a:rPr lang="en-US" altLang="en-US" sz="2000" baseline="-25000">
                <a:latin typeface="Times New Roman" pitchFamily="18" charset="0"/>
              </a:rPr>
              <a:t>CFG</a:t>
            </a:r>
            <a:r>
              <a:rPr lang="en-US" altLang="en-US" sz="2000">
                <a:latin typeface="Times New Roman" pitchFamily="18" charset="0"/>
              </a:rPr>
              <a:t>).</a:t>
            </a:r>
          </a:p>
          <a:p>
            <a:pPr algn="ctr" eaLnBrk="1" hangingPunct="1">
              <a:spcBef>
                <a:spcPct val="0"/>
              </a:spcBef>
            </a:pPr>
            <a:endParaRPr lang="en-US" altLang="en-US" sz="2000">
              <a:latin typeface="Times New Roman" pitchFamily="18" charset="0"/>
            </a:endParaRPr>
          </a:p>
        </p:txBody>
      </p:sp>
      <p:grpSp>
        <p:nvGrpSpPr>
          <p:cNvPr id="2" name="Group 1"/>
          <p:cNvGrpSpPr>
            <a:grpSpLocks/>
          </p:cNvGrpSpPr>
          <p:nvPr/>
        </p:nvGrpSpPr>
        <p:grpSpPr bwMode="auto">
          <a:xfrm>
            <a:off x="808038" y="4216400"/>
            <a:ext cx="5211762" cy="584200"/>
            <a:chOff x="76200" y="5029200"/>
            <a:chExt cx="5211762" cy="584200"/>
          </a:xfrm>
        </p:grpSpPr>
        <p:sp>
          <p:nvSpPr>
            <p:cNvPr id="88072" name="Right Arrow 45"/>
            <p:cNvSpPr>
              <a:spLocks noChangeArrowheads="1"/>
            </p:cNvSpPr>
            <p:nvPr/>
          </p:nvSpPr>
          <p:spPr bwMode="auto">
            <a:xfrm>
              <a:off x="2095770" y="5194168"/>
              <a:ext cx="609621" cy="318835"/>
            </a:xfrm>
            <a:prstGeom prst="rightArrow">
              <a:avLst>
                <a:gd name="adj1" fmla="val 50000"/>
                <a:gd name="adj2" fmla="val 49996"/>
              </a:avLst>
            </a:prstGeom>
            <a:solidFill>
              <a:schemeClr val="accent2"/>
            </a:solidFill>
            <a:ln>
              <a:noFill/>
            </a:ln>
            <a:extLst>
              <a:ext uri="{91240B29-F687-4F45-9708-019B960494DF}">
                <a14:hiddenLine xmlns:a14="http://schemas.microsoft.com/office/drawing/2010/main" w="38100" algn="ctr">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5" name="Text Box 8"/>
            <p:cNvSpPr txBox="1">
              <a:spLocks noChangeArrowheads="1"/>
            </p:cNvSpPr>
            <p:nvPr/>
          </p:nvSpPr>
          <p:spPr bwMode="auto">
            <a:xfrm>
              <a:off x="2971800" y="5181600"/>
              <a:ext cx="2316162" cy="338138"/>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Chomsky Normal Form</a:t>
              </a:r>
            </a:p>
          </p:txBody>
        </p:sp>
        <p:sp>
          <p:nvSpPr>
            <p:cNvPr id="129" name="Text Box 8"/>
            <p:cNvSpPr txBox="1">
              <a:spLocks noChangeArrowheads="1"/>
            </p:cNvSpPr>
            <p:nvPr/>
          </p:nvSpPr>
          <p:spPr bwMode="auto">
            <a:xfrm>
              <a:off x="76200" y="5029200"/>
              <a:ext cx="1858962" cy="584200"/>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r>
                <a:rPr lang="en-US" sz="1600" dirty="0">
                  <a:solidFill>
                    <a:schemeClr val="bg2"/>
                  </a:solidFill>
                  <a:cs typeface="+mn-cs"/>
                </a:rPr>
                <a:t> </a:t>
              </a:r>
              <a:r>
                <a:rPr lang="en-US" sz="1600" dirty="0">
                  <a:solidFill>
                    <a:schemeClr val="bg2"/>
                  </a:solidFill>
                  <a:cs typeface="+mn-cs"/>
                  <a:sym typeface="Wingdings"/>
                </a:rPr>
                <a:t> </a:t>
              </a:r>
              <a:r>
                <a:rPr lang="en-US" sz="1600" dirty="0">
                  <a:solidFill>
                    <a:schemeClr val="bg2"/>
                  </a:solidFill>
                  <a:cs typeface="+mn-cs"/>
                  <a:sym typeface="Wingdings" panose="05000000000000000000" pitchFamily="2" charset="2"/>
                </a:rPr>
                <a:t>term</a:t>
              </a:r>
            </a:p>
            <a:p>
              <a:pPr eaLnBrk="0" hangingPunct="0">
                <a:defRPr/>
              </a:pPr>
              <a:r>
                <a:rPr lang="en-US" sz="1600" dirty="0">
                  <a:solidFill>
                    <a:schemeClr val="bg2"/>
                  </a:solidFill>
                  <a:cs typeface="+mn-cs"/>
                  <a:sym typeface="Wingdings" panose="05000000000000000000" pitchFamily="2" charset="2"/>
                </a:rPr>
                <a:t>       </a:t>
              </a:r>
              <a:r>
                <a:rPr lang="en-US" sz="1600" dirty="0">
                  <a:solidFill>
                    <a:schemeClr val="bg2"/>
                  </a:solidFill>
                  <a:sym typeface="Wingdings"/>
                </a:rPr>
                <a:t></a:t>
              </a:r>
              <a:r>
                <a:rPr lang="en-US" sz="1600" dirty="0">
                  <a:solidFill>
                    <a:schemeClr val="bg2"/>
                  </a:solidFill>
                  <a:cs typeface="+mn-cs"/>
                  <a:sym typeface="Wingdings" panose="05000000000000000000" pitchFamily="2" charset="2"/>
                </a:rPr>
                <a:t> term + </a:t>
              </a:r>
              <a:r>
                <a:rPr lang="en-US" sz="1600" dirty="0" err="1">
                  <a:solidFill>
                    <a:schemeClr val="bg2"/>
                  </a:solidFill>
                  <a:cs typeface="+mn-cs"/>
                  <a:sym typeface="Wingdings" panose="05000000000000000000" pitchFamily="2" charset="2"/>
                </a:rPr>
                <a:t>exp</a:t>
              </a:r>
              <a:endParaRPr lang="en-US" sz="1600" dirty="0">
                <a:solidFill>
                  <a:schemeClr val="bg2"/>
                </a:solidFill>
                <a:cs typeface="+mn-cs"/>
              </a:endParaRPr>
            </a:p>
          </p:txBody>
        </p:sp>
      </p:grpSp>
    </p:spTree>
    <p:extLst>
      <p:ext uri="{BB962C8B-B14F-4D97-AF65-F5344CB8AC3E}">
        <p14:creationId xmlns:p14="http://schemas.microsoft.com/office/powerpoint/2010/main" val="23372203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723">
                                            <p:txEl>
                                              <p:pRg st="1" end="1"/>
                                            </p:txEl>
                                          </p:spTgt>
                                        </p:tgtEl>
                                        <p:attrNameLst>
                                          <p:attrName>style.visibility</p:attrName>
                                        </p:attrNameLst>
                                      </p:cBhvr>
                                      <p:to>
                                        <p:strVal val="visible"/>
                                      </p:to>
                                    </p:set>
                                    <p:anim calcmode="lin" valueType="num">
                                      <p:cBhvr additive="base">
                                        <p:cTn id="11" dur="500" fill="hold"/>
                                        <p:tgtEl>
                                          <p:spTgt spid="3072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072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723">
                                            <p:txEl>
                                              <p:pRg st="2" end="2"/>
                                            </p:txEl>
                                          </p:spTgt>
                                        </p:tgtEl>
                                        <p:attrNameLst>
                                          <p:attrName>style.visibility</p:attrName>
                                        </p:attrNameLst>
                                      </p:cBhvr>
                                      <p:to>
                                        <p:strVal val="visible"/>
                                      </p:to>
                                    </p:set>
                                    <p:anim calcmode="lin" valueType="num">
                                      <p:cBhvr additive="base">
                                        <p:cTn id="15" dur="500" fill="hold"/>
                                        <p:tgtEl>
                                          <p:spTgt spid="3072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072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723">
                                            <p:txEl>
                                              <p:pRg st="3" end="3"/>
                                            </p:txEl>
                                          </p:spTgt>
                                        </p:tgtEl>
                                        <p:attrNameLst>
                                          <p:attrName>style.visibility</p:attrName>
                                        </p:attrNameLst>
                                      </p:cBhvr>
                                      <p:to>
                                        <p:strVal val="visible"/>
                                      </p:to>
                                    </p:set>
                                    <p:anim calcmode="lin" valueType="num">
                                      <p:cBhvr additive="base">
                                        <p:cTn id="19" dur="500" fill="hold"/>
                                        <p:tgtEl>
                                          <p:spTgt spid="3072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0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0723">
                                            <p:txEl>
                                              <p:pRg st="4" end="4"/>
                                            </p:txEl>
                                          </p:spTgt>
                                        </p:tgtEl>
                                        <p:attrNameLst>
                                          <p:attrName>style.visibility</p:attrName>
                                        </p:attrNameLst>
                                      </p:cBhvr>
                                      <p:to>
                                        <p:strVal val="visible"/>
                                      </p:to>
                                    </p:set>
                                    <p:anim calcmode="lin" valueType="num">
                                      <p:cBhvr additive="base">
                                        <p:cTn id="25" dur="500" fill="hold"/>
                                        <p:tgtEl>
                                          <p:spTgt spid="3072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072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0723">
                                            <p:txEl>
                                              <p:pRg st="5" end="5"/>
                                            </p:txEl>
                                          </p:spTgt>
                                        </p:tgtEl>
                                        <p:attrNameLst>
                                          <p:attrName>style.visibility</p:attrName>
                                        </p:attrNameLst>
                                      </p:cBhvr>
                                      <p:to>
                                        <p:strVal val="visible"/>
                                      </p:to>
                                    </p:set>
                                    <p:anim calcmode="lin" valueType="num">
                                      <p:cBhvr additive="base">
                                        <p:cTn id="29" dur="500" fill="hold"/>
                                        <p:tgtEl>
                                          <p:spTgt spid="30723">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072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0724"/>
                                        </p:tgtEl>
                                        <p:attrNameLst>
                                          <p:attrName>style.visibility</p:attrName>
                                        </p:attrNameLst>
                                      </p:cBhvr>
                                      <p:to>
                                        <p:strVal val="visible"/>
                                      </p:to>
                                    </p:set>
                                    <p:anim calcmode="lin" valueType="num">
                                      <p:cBhvr additive="base">
                                        <p:cTn id="35" dur="500" fill="hold"/>
                                        <p:tgtEl>
                                          <p:spTgt spid="30724"/>
                                        </p:tgtEl>
                                        <p:attrNameLst>
                                          <p:attrName>ppt_x</p:attrName>
                                        </p:attrNameLst>
                                      </p:cBhvr>
                                      <p:tavLst>
                                        <p:tav tm="0">
                                          <p:val>
                                            <p:strVal val="#ppt_x"/>
                                          </p:val>
                                        </p:tav>
                                        <p:tav tm="100000">
                                          <p:val>
                                            <p:strVal val="#ppt_x"/>
                                          </p:val>
                                        </p:tav>
                                      </p:tavLst>
                                    </p:anim>
                                    <p:anim calcmode="lin" valueType="num">
                                      <p:cBhvr additive="base">
                                        <p:cTn id="36"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500" fill="hold"/>
                                        <p:tgtEl>
                                          <p:spTgt spid="5"/>
                                        </p:tgtEl>
                                        <p:attrNameLst>
                                          <p:attrName>ppt_x</p:attrName>
                                        </p:attrNameLst>
                                      </p:cBhvr>
                                      <p:tavLst>
                                        <p:tav tm="0">
                                          <p:val>
                                            <p:strVal val="#ppt_x"/>
                                          </p:val>
                                        </p:tav>
                                        <p:tav tm="100000">
                                          <p:val>
                                            <p:strVal val="#ppt_x"/>
                                          </p:val>
                                        </p:tav>
                                      </p:tavLst>
                                    </p:anim>
                                    <p:anim calcmode="lin" valueType="num">
                                      <p:cBhvr additive="base">
                                        <p:cTn id="46" dur="500" fill="hold"/>
                                        <p:tgtEl>
                                          <p:spTgt spid="5"/>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p:bldP spid="21"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a:xfrm>
            <a:off x="685800" y="-304800"/>
            <a:ext cx="7772400" cy="1143000"/>
          </a:xfrm>
        </p:spPr>
        <p:txBody>
          <a:bodyPr/>
          <a:lstStyle/>
          <a:p>
            <a:pPr>
              <a:defRPr/>
            </a:pPr>
            <a:r>
              <a:rPr lang="en-US" altLang="en-US"/>
              <a:t>“Chomsky Normal Form”</a:t>
            </a:r>
          </a:p>
        </p:txBody>
      </p:sp>
      <p:sp>
        <p:nvSpPr>
          <p:cNvPr id="89091" name="Text Box 3"/>
          <p:cNvSpPr txBox="1">
            <a:spLocks noChangeArrowheads="1"/>
          </p:cNvSpPr>
          <p:nvPr/>
        </p:nvSpPr>
        <p:spPr bwMode="auto">
          <a:xfrm>
            <a:off x="381000" y="533400"/>
            <a:ext cx="7332663" cy="30464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context-free grammar G = (V,</a:t>
            </a:r>
            <a:r>
              <a:rPr lang="en-US" altLang="en-US" sz="2800">
                <a:latin typeface="Times New Roman" pitchFamily="18" charset="0"/>
                <a:sym typeface="Symbol" pitchFamily="18" charset="2"/>
              </a:rPr>
              <a:t></a:t>
            </a:r>
            <a:r>
              <a:rPr lang="en-US" altLang="en-US" sz="2800">
                <a:latin typeface="Times New Roman" pitchFamily="18" charset="0"/>
              </a:rPr>
              <a:t>,R,S) is in </a:t>
            </a:r>
            <a:br>
              <a:rPr lang="en-US" altLang="en-US" sz="2800">
                <a:latin typeface="Times New Roman" pitchFamily="18" charset="0"/>
              </a:rPr>
            </a:br>
            <a:r>
              <a:rPr lang="en-US" altLang="en-US" sz="2800" u="sng">
                <a:latin typeface="Times New Roman" pitchFamily="18" charset="0"/>
              </a:rPr>
              <a:t>Chomsky normal form</a:t>
            </a:r>
            <a:r>
              <a:rPr lang="en-US" altLang="en-US" sz="2800">
                <a:latin typeface="Times New Roman" pitchFamily="18" charset="0"/>
              </a:rPr>
              <a:t> if every rule is of the form</a:t>
            </a:r>
          </a:p>
          <a:p>
            <a:pPr eaLnBrk="1" hangingPunct="1">
              <a:spcBef>
                <a:spcPct val="0"/>
              </a:spcBef>
            </a:pPr>
            <a:r>
              <a:rPr lang="en-US" altLang="en-US" sz="2800">
                <a:latin typeface="Times New Roman" pitchFamily="18" charset="0"/>
              </a:rPr>
              <a:t>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BC</a:t>
            </a:r>
          </a:p>
          <a:p>
            <a:pPr eaLnBrk="1" hangingPunct="1">
              <a:spcBef>
                <a:spcPct val="0"/>
              </a:spcBef>
            </a:pPr>
            <a:r>
              <a:rPr lang="en-US" altLang="en-US" sz="2800">
                <a:latin typeface="Times New Roman" pitchFamily="18" charset="0"/>
                <a:sym typeface="Symbol" pitchFamily="18" charset="2"/>
              </a:rPr>
              <a:t>or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x</a:t>
            </a:r>
          </a:p>
          <a:p>
            <a:pPr eaLnBrk="1" hangingPunct="1">
              <a:spcBef>
                <a:spcPct val="0"/>
              </a:spcBef>
            </a:pPr>
            <a:r>
              <a:rPr lang="en-US" altLang="en-US" sz="2000">
                <a:latin typeface="Times New Roman" pitchFamily="18" charset="0"/>
                <a:sym typeface="Symbol" pitchFamily="18" charset="2"/>
              </a:rPr>
              <a:t>        with variables AV and B,CV \{S}, and x </a:t>
            </a:r>
          </a:p>
          <a:p>
            <a:pPr eaLnBrk="1" hangingPunct="1">
              <a:spcBef>
                <a:spcPct val="0"/>
              </a:spcBef>
            </a:pPr>
            <a:r>
              <a:rPr lang="en-US" altLang="en-US" sz="2800">
                <a:latin typeface="Times New Roman" pitchFamily="18" charset="0"/>
                <a:sym typeface="Symbol" pitchFamily="18" charset="2"/>
              </a:rPr>
              <a:t>We also allow the rule</a:t>
            </a:r>
          </a:p>
          <a:p>
            <a:pPr eaLnBrk="1" hangingPunct="1">
              <a:spcBef>
                <a:spcPct val="0"/>
              </a:spcBef>
            </a:pPr>
            <a:r>
              <a:rPr lang="en-US" altLang="en-US" sz="2800">
                <a:latin typeface="Times New Roman" pitchFamily="18" charset="0"/>
                <a:sym typeface="Symbol" pitchFamily="18" charset="2"/>
              </a:rPr>
              <a:t>	</a:t>
            </a:r>
            <a:r>
              <a:rPr lang="en-US" altLang="en-US" sz="2800">
                <a:solidFill>
                  <a:srgbClr val="FFC000"/>
                </a:solidFill>
                <a:latin typeface="Times New Roman" pitchFamily="18" charset="0"/>
                <a:sym typeface="Symbol" pitchFamily="18" charset="2"/>
              </a:rPr>
              <a:t>S</a:t>
            </a:r>
            <a:r>
              <a:rPr lang="en-US" altLang="en-US" sz="2800" baseline="-25000">
                <a:solidFill>
                  <a:srgbClr val="FFC000"/>
                </a:solidFill>
                <a:latin typeface="Times New Roman" pitchFamily="18" charset="0"/>
                <a:sym typeface="Symbol" pitchFamily="18" charset="2"/>
              </a:rPr>
              <a:t>start</a:t>
            </a:r>
            <a:r>
              <a:rPr lang="en-US" altLang="en-US" sz="2800">
                <a:solidFill>
                  <a:srgbClr val="FFC000"/>
                </a:solidFill>
                <a:latin typeface="Times New Roman" pitchFamily="18" charset="0"/>
                <a:sym typeface="Symbol" pitchFamily="18" charset="2"/>
              </a:rPr>
              <a:t>  </a:t>
            </a:r>
          </a:p>
        </p:txBody>
      </p:sp>
      <p:sp>
        <p:nvSpPr>
          <p:cNvPr id="89092" name="Text Box 4"/>
          <p:cNvSpPr txBox="1">
            <a:spLocks noChangeArrowheads="1"/>
          </p:cNvSpPr>
          <p:nvPr/>
        </p:nvSpPr>
        <p:spPr bwMode="auto">
          <a:xfrm>
            <a:off x="381000" y="3657600"/>
            <a:ext cx="9144000" cy="5238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Advantage: Grammars in this form are far easier to analyze.</a:t>
            </a:r>
          </a:p>
        </p:txBody>
      </p:sp>
      <p:grpSp>
        <p:nvGrpSpPr>
          <p:cNvPr id="89093" name="Group 5"/>
          <p:cNvGrpSpPr>
            <a:grpSpLocks/>
          </p:cNvGrpSpPr>
          <p:nvPr/>
        </p:nvGrpSpPr>
        <p:grpSpPr bwMode="auto">
          <a:xfrm>
            <a:off x="190500" y="5678488"/>
            <a:ext cx="636588" cy="1179512"/>
            <a:chOff x="2013" y="2206"/>
            <a:chExt cx="516" cy="1010"/>
          </a:xfrm>
        </p:grpSpPr>
        <p:sp>
          <p:nvSpPr>
            <p:cNvPr id="89095"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9096" name="Group 7"/>
            <p:cNvGrpSpPr>
              <a:grpSpLocks/>
            </p:cNvGrpSpPr>
            <p:nvPr/>
          </p:nvGrpSpPr>
          <p:grpSpPr bwMode="auto">
            <a:xfrm>
              <a:off x="2013" y="2206"/>
              <a:ext cx="339" cy="1010"/>
              <a:chOff x="240" y="2880"/>
              <a:chExt cx="339" cy="1010"/>
            </a:xfrm>
          </p:grpSpPr>
          <p:sp>
            <p:nvSpPr>
              <p:cNvPr id="8909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9109"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21" name="AutoShape 41"/>
          <p:cNvSpPr>
            <a:spLocks noChangeArrowheads="1"/>
          </p:cNvSpPr>
          <p:nvPr/>
        </p:nvSpPr>
        <p:spPr bwMode="auto">
          <a:xfrm>
            <a:off x="723900" y="4946650"/>
            <a:ext cx="6819900" cy="949325"/>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In 3101 we give a O(n</a:t>
            </a:r>
            <a:r>
              <a:rPr lang="en-US" altLang="en-US" sz="2400" baseline="30000">
                <a:latin typeface="Times New Roman" pitchFamily="18" charset="0"/>
              </a:rPr>
              <a:t>3</a:t>
            </a:r>
            <a:r>
              <a:rPr lang="en-US" altLang="en-US" sz="2400">
                <a:latin typeface="Times New Roman" pitchFamily="18" charset="0"/>
              </a:rPr>
              <a:t>) algorithm for parsing strings using Chomsky Normal Form Grammars.</a:t>
            </a:r>
          </a:p>
        </p:txBody>
      </p:sp>
    </p:spTree>
    <p:extLst>
      <p:ext uri="{BB962C8B-B14F-4D97-AF65-F5344CB8AC3E}">
        <p14:creationId xmlns:p14="http://schemas.microsoft.com/office/powerpoint/2010/main" val="28178655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1536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36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30600"/>
            <a:ext cx="2667000" cy="1498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365"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15366" name="Group 2"/>
          <p:cNvGrpSpPr>
            <a:grpSpLocks/>
          </p:cNvGrpSpPr>
          <p:nvPr/>
        </p:nvGrpSpPr>
        <p:grpSpPr bwMode="auto">
          <a:xfrm>
            <a:off x="6570663" y="836613"/>
            <a:ext cx="668337" cy="558800"/>
            <a:chOff x="6570663" y="1071563"/>
            <a:chExt cx="668337" cy="558800"/>
          </a:xfrm>
        </p:grpSpPr>
        <p:sp>
          <p:nvSpPr>
            <p:cNvPr id="15431" name="Text Box 25"/>
            <p:cNvSpPr txBox="1">
              <a:spLocks noChangeArrowheads="1"/>
            </p:cNvSpPr>
            <p:nvPr/>
          </p:nvSpPr>
          <p:spPr bwMode="auto">
            <a:xfrm>
              <a:off x="6570663" y="1230313"/>
              <a:ext cx="668337"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5432"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5367" name="Group 3"/>
          <p:cNvGrpSpPr>
            <a:grpSpLocks/>
          </p:cNvGrpSpPr>
          <p:nvPr/>
        </p:nvGrpSpPr>
        <p:grpSpPr bwMode="auto">
          <a:xfrm>
            <a:off x="5672138" y="1365250"/>
            <a:ext cx="2651125" cy="547688"/>
            <a:chOff x="5671857" y="1600200"/>
            <a:chExt cx="2651688" cy="547748"/>
          </a:xfrm>
        </p:grpSpPr>
        <p:sp>
          <p:nvSpPr>
            <p:cNvPr id="15429"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5430"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5" name="Group 4"/>
          <p:cNvGrpSpPr>
            <a:grpSpLocks/>
          </p:cNvGrpSpPr>
          <p:nvPr/>
        </p:nvGrpSpPr>
        <p:grpSpPr bwMode="auto">
          <a:xfrm>
            <a:off x="5461000" y="3548063"/>
            <a:ext cx="1589088" cy="954087"/>
            <a:chOff x="6153560" y="1711863"/>
            <a:chExt cx="1589080" cy="955197"/>
          </a:xfrm>
        </p:grpSpPr>
        <p:sp>
          <p:nvSpPr>
            <p:cNvPr id="15427" name="Text Box 25"/>
            <p:cNvSpPr txBox="1">
              <a:spLocks noChangeArrowheads="1"/>
            </p:cNvSpPr>
            <p:nvPr/>
          </p:nvSpPr>
          <p:spPr bwMode="auto">
            <a:xfrm>
              <a:off x="6153560" y="2266950"/>
              <a:ext cx="97975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While</a:t>
              </a:r>
              <a:endParaRPr lang="en-US" altLang="en-US" sz="2000">
                <a:latin typeface="Times New Roman" pitchFamily="18" charset="0"/>
              </a:endParaRPr>
            </a:p>
          </p:txBody>
        </p:sp>
        <p:sp>
          <p:nvSpPr>
            <p:cNvPr id="15428" name="Line 27"/>
            <p:cNvSpPr>
              <a:spLocks noChangeShapeType="1"/>
            </p:cNvSpPr>
            <p:nvPr/>
          </p:nvSpPr>
          <p:spPr bwMode="auto">
            <a:xfrm flipH="1">
              <a:off x="6575234" y="1711863"/>
              <a:ext cx="1167406" cy="63547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44" name="Group 43"/>
          <p:cNvGrpSpPr>
            <a:grpSpLocks/>
          </p:cNvGrpSpPr>
          <p:nvPr/>
        </p:nvGrpSpPr>
        <p:grpSpPr bwMode="auto">
          <a:xfrm>
            <a:off x="3657600" y="4405313"/>
            <a:ext cx="2565400" cy="547687"/>
            <a:chOff x="5715136" y="1600260"/>
            <a:chExt cx="2565126" cy="547688"/>
          </a:xfrm>
        </p:grpSpPr>
        <p:sp>
          <p:nvSpPr>
            <p:cNvPr id="15425" name="Text Box 25"/>
            <p:cNvSpPr txBox="1">
              <a:spLocks noChangeArrowheads="1"/>
            </p:cNvSpPr>
            <p:nvPr/>
          </p:nvSpPr>
          <p:spPr bwMode="auto">
            <a:xfrm>
              <a:off x="5715136" y="1747838"/>
              <a:ext cx="256512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While(</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5426"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77" name="Group 76"/>
          <p:cNvGrpSpPr>
            <a:grpSpLocks/>
          </p:cNvGrpSpPr>
          <p:nvPr/>
        </p:nvGrpSpPr>
        <p:grpSpPr bwMode="auto">
          <a:xfrm>
            <a:off x="6546850" y="1876425"/>
            <a:ext cx="1343025" cy="574675"/>
            <a:chOff x="6071808" y="2123502"/>
            <a:chExt cx="1343270" cy="575690"/>
          </a:xfrm>
        </p:grpSpPr>
        <p:sp>
          <p:nvSpPr>
            <p:cNvPr id="15423" name="Text Box 25"/>
            <p:cNvSpPr txBox="1">
              <a:spLocks noChangeArrowheads="1"/>
            </p:cNvSpPr>
            <p:nvPr/>
          </p:nvSpPr>
          <p:spPr bwMode="auto">
            <a:xfrm>
              <a:off x="6071808" y="2299082"/>
              <a:ext cx="114326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 Ops </a:t>
              </a:r>
              <a:r>
                <a:rPr lang="en-US" altLang="en-US" sz="2000">
                  <a:solidFill>
                    <a:srgbClr val="FF00FF"/>
                  </a:solidFill>
                  <a:latin typeface="Times New Roman" pitchFamily="18" charset="0"/>
                  <a:sym typeface="Symbol" pitchFamily="18" charset="2"/>
                </a:rPr>
                <a:t>}</a:t>
              </a:r>
              <a:endParaRPr lang="en-US" altLang="en-US" sz="2000">
                <a:solidFill>
                  <a:srgbClr val="FF00FF"/>
                </a:solidFill>
                <a:latin typeface="Times New Roman" pitchFamily="18" charset="0"/>
              </a:endParaRPr>
            </a:p>
          </p:txBody>
        </p:sp>
        <p:sp>
          <p:nvSpPr>
            <p:cNvPr id="15424" name="Line 27"/>
            <p:cNvSpPr>
              <a:spLocks noChangeShapeType="1"/>
            </p:cNvSpPr>
            <p:nvPr/>
          </p:nvSpPr>
          <p:spPr bwMode="auto">
            <a:xfrm flipH="1">
              <a:off x="6575234" y="2123502"/>
              <a:ext cx="839844"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80" name="Group 79"/>
          <p:cNvGrpSpPr>
            <a:grpSpLocks/>
          </p:cNvGrpSpPr>
          <p:nvPr/>
        </p:nvGrpSpPr>
        <p:grpSpPr bwMode="auto">
          <a:xfrm>
            <a:off x="6477000" y="2449513"/>
            <a:ext cx="1412875" cy="576262"/>
            <a:chOff x="6288212" y="2123502"/>
            <a:chExt cx="1412650" cy="575690"/>
          </a:xfrm>
        </p:grpSpPr>
        <p:sp>
          <p:nvSpPr>
            <p:cNvPr id="15421" name="Text Box 25"/>
            <p:cNvSpPr txBox="1">
              <a:spLocks noChangeArrowheads="1"/>
            </p:cNvSpPr>
            <p:nvPr/>
          </p:nvSpPr>
          <p:spPr bwMode="auto">
            <a:xfrm>
              <a:off x="6288212"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Ops</a:t>
              </a:r>
              <a:endParaRPr lang="en-US" altLang="en-US" sz="2000">
                <a:solidFill>
                  <a:srgbClr val="FF00FF"/>
                </a:solidFill>
                <a:latin typeface="Times New Roman" pitchFamily="18" charset="0"/>
              </a:endParaRPr>
            </a:p>
          </p:txBody>
        </p:sp>
        <p:sp>
          <p:nvSpPr>
            <p:cNvPr id="15422"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86" name="Group 85"/>
          <p:cNvGrpSpPr>
            <a:grpSpLocks/>
          </p:cNvGrpSpPr>
          <p:nvPr/>
        </p:nvGrpSpPr>
        <p:grpSpPr bwMode="auto">
          <a:xfrm>
            <a:off x="5638800" y="2895600"/>
            <a:ext cx="1157288" cy="547688"/>
            <a:chOff x="6553336" y="1600260"/>
            <a:chExt cx="1157946" cy="547688"/>
          </a:xfrm>
        </p:grpSpPr>
        <p:sp>
          <p:nvSpPr>
            <p:cNvPr id="15418" name="Text Box 25"/>
            <p:cNvSpPr txBox="1">
              <a:spLocks noChangeArrowheads="1"/>
            </p:cNvSpPr>
            <p:nvPr/>
          </p:nvSpPr>
          <p:spPr bwMode="auto">
            <a:xfrm>
              <a:off x="6553336"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i=0</a:t>
              </a:r>
              <a:endParaRPr lang="en-US" altLang="en-US" sz="2000">
                <a:latin typeface="Times New Roman" pitchFamily="18" charset="0"/>
              </a:endParaRPr>
            </a:p>
          </p:txBody>
        </p:sp>
        <p:sp>
          <p:nvSpPr>
            <p:cNvPr id="15419"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20"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0" name="Group 89"/>
          <p:cNvGrpSpPr>
            <a:grpSpLocks/>
          </p:cNvGrpSpPr>
          <p:nvPr/>
        </p:nvGrpSpPr>
        <p:grpSpPr bwMode="auto">
          <a:xfrm>
            <a:off x="5106988" y="1862138"/>
            <a:ext cx="1384300" cy="547687"/>
            <a:chOff x="6325712" y="1600260"/>
            <a:chExt cx="1385570" cy="547688"/>
          </a:xfrm>
        </p:grpSpPr>
        <p:sp>
          <p:nvSpPr>
            <p:cNvPr id="15415" name="Text Box 25"/>
            <p:cNvSpPr txBox="1">
              <a:spLocks noChangeArrowheads="1"/>
            </p:cNvSpPr>
            <p:nvPr/>
          </p:nvSpPr>
          <p:spPr bwMode="auto">
            <a:xfrm>
              <a:off x="6325712" y="1747838"/>
              <a:ext cx="982962"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y=3</a:t>
              </a:r>
              <a:r>
                <a:rPr lang="en-US" altLang="en-US" sz="2000">
                  <a:solidFill>
                    <a:srgbClr val="FF00FF"/>
                  </a:solidFill>
                  <a:latin typeface="Times New Roman" pitchFamily="18" charset="0"/>
                  <a:sym typeface="Symbol" pitchFamily="18" charset="2"/>
                </a:rPr>
                <a:t></a:t>
              </a:r>
              <a:r>
                <a:rPr lang="en-US" altLang="en-US" sz="2000">
                  <a:solidFill>
                    <a:srgbClr val="FF00FF"/>
                  </a:solidFill>
                  <a:latin typeface="Times New Roman" pitchFamily="18" charset="0"/>
                </a:rPr>
                <a:t>x7</a:t>
              </a:r>
              <a:endParaRPr lang="en-US" altLang="en-US" sz="2000">
                <a:latin typeface="Times New Roman" pitchFamily="18" charset="0"/>
              </a:endParaRPr>
            </a:p>
          </p:txBody>
        </p:sp>
        <p:sp>
          <p:nvSpPr>
            <p:cNvPr id="15416"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17"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4" name="Group 93"/>
          <p:cNvGrpSpPr>
            <a:grpSpLocks/>
          </p:cNvGrpSpPr>
          <p:nvPr/>
        </p:nvGrpSpPr>
        <p:grpSpPr bwMode="auto">
          <a:xfrm>
            <a:off x="3775075" y="4938713"/>
            <a:ext cx="1220788" cy="547687"/>
            <a:chOff x="6489217" y="1600260"/>
            <a:chExt cx="1222065" cy="547688"/>
          </a:xfrm>
        </p:grpSpPr>
        <p:sp>
          <p:nvSpPr>
            <p:cNvPr id="15412" name="Text Box 25"/>
            <p:cNvSpPr txBox="1">
              <a:spLocks noChangeArrowheads="1"/>
            </p:cNvSpPr>
            <p:nvPr/>
          </p:nvSpPr>
          <p:spPr bwMode="auto">
            <a:xfrm>
              <a:off x="6489217" y="1747838"/>
              <a:ext cx="65594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i&lt;10</a:t>
              </a:r>
              <a:endParaRPr lang="en-US" altLang="en-US" sz="2000">
                <a:latin typeface="Times New Roman" pitchFamily="18" charset="0"/>
              </a:endParaRPr>
            </a:p>
          </p:txBody>
        </p:sp>
        <p:sp>
          <p:nvSpPr>
            <p:cNvPr id="15413"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14"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8" name="Group 97"/>
          <p:cNvGrpSpPr>
            <a:grpSpLocks/>
          </p:cNvGrpSpPr>
          <p:nvPr/>
        </p:nvGrpSpPr>
        <p:grpSpPr bwMode="auto">
          <a:xfrm>
            <a:off x="4505325" y="6086475"/>
            <a:ext cx="1428750" cy="542925"/>
            <a:chOff x="5929141" y="2123502"/>
            <a:chExt cx="1428596" cy="543558"/>
          </a:xfrm>
        </p:grpSpPr>
        <p:sp>
          <p:nvSpPr>
            <p:cNvPr id="15409" name="Text Box 25"/>
            <p:cNvSpPr txBox="1">
              <a:spLocks noChangeArrowheads="1"/>
            </p:cNvSpPr>
            <p:nvPr/>
          </p:nvSpPr>
          <p:spPr bwMode="auto">
            <a:xfrm>
              <a:off x="5929141" y="2266950"/>
              <a:ext cx="142859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y=(y+10)+5</a:t>
              </a:r>
              <a:endParaRPr lang="en-US" altLang="en-US" sz="2000">
                <a:solidFill>
                  <a:srgbClr val="FF00FF"/>
                </a:solidFill>
                <a:latin typeface="Times New Roman" pitchFamily="18" charset="0"/>
              </a:endParaRPr>
            </a:p>
          </p:txBody>
        </p:sp>
        <p:sp>
          <p:nvSpPr>
            <p:cNvPr id="15410"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11" name="Line 27"/>
            <p:cNvSpPr>
              <a:spLocks noChangeShapeType="1"/>
            </p:cNvSpPr>
            <p:nvPr/>
          </p:nvSpPr>
          <p:spPr bwMode="auto">
            <a:xfrm flipH="1">
              <a:off x="664289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02" name="Group 101"/>
          <p:cNvGrpSpPr>
            <a:grpSpLocks/>
          </p:cNvGrpSpPr>
          <p:nvPr/>
        </p:nvGrpSpPr>
        <p:grpSpPr bwMode="auto">
          <a:xfrm>
            <a:off x="6267450" y="6086475"/>
            <a:ext cx="742950" cy="542925"/>
            <a:chOff x="6272184" y="2123502"/>
            <a:chExt cx="742511" cy="543558"/>
          </a:xfrm>
        </p:grpSpPr>
        <p:sp>
          <p:nvSpPr>
            <p:cNvPr id="15406" name="Text Box 25"/>
            <p:cNvSpPr txBox="1">
              <a:spLocks noChangeArrowheads="1"/>
            </p:cNvSpPr>
            <p:nvPr/>
          </p:nvSpPr>
          <p:spPr bwMode="auto">
            <a:xfrm>
              <a:off x="6272184" y="2266950"/>
              <a:ext cx="74251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i=i+1</a:t>
              </a:r>
              <a:endParaRPr lang="en-US" altLang="en-US" sz="2000">
                <a:solidFill>
                  <a:srgbClr val="FF00FF"/>
                </a:solidFill>
                <a:latin typeface="Times New Roman" pitchFamily="18" charset="0"/>
              </a:endParaRPr>
            </a:p>
          </p:txBody>
        </p:sp>
        <p:sp>
          <p:nvSpPr>
            <p:cNvPr id="15407"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08" name="Line 27"/>
            <p:cNvSpPr>
              <a:spLocks noChangeShapeType="1"/>
            </p:cNvSpPr>
            <p:nvPr/>
          </p:nvSpPr>
          <p:spPr bwMode="auto">
            <a:xfrm flipH="1">
              <a:off x="664289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06" name="Group 105"/>
          <p:cNvGrpSpPr>
            <a:grpSpLocks/>
          </p:cNvGrpSpPr>
          <p:nvPr/>
        </p:nvGrpSpPr>
        <p:grpSpPr bwMode="auto">
          <a:xfrm>
            <a:off x="6716713" y="2971800"/>
            <a:ext cx="1412875" cy="576263"/>
            <a:chOff x="6197977" y="2123502"/>
            <a:chExt cx="1412650" cy="575690"/>
          </a:xfrm>
        </p:grpSpPr>
        <p:sp>
          <p:nvSpPr>
            <p:cNvPr id="15404" name="Text Box 25"/>
            <p:cNvSpPr txBox="1">
              <a:spLocks noChangeArrowheads="1"/>
            </p:cNvSpPr>
            <p:nvPr/>
          </p:nvSpPr>
          <p:spPr bwMode="auto">
            <a:xfrm>
              <a:off x="6197977"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endParaRPr lang="en-US" altLang="en-US" sz="2000">
                <a:solidFill>
                  <a:srgbClr val="FF00FF"/>
                </a:solidFill>
                <a:latin typeface="Times New Roman" pitchFamily="18" charset="0"/>
              </a:endParaRPr>
            </a:p>
          </p:txBody>
        </p:sp>
        <p:sp>
          <p:nvSpPr>
            <p:cNvPr id="15405"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12" name="Text Box 25"/>
          <p:cNvSpPr txBox="1">
            <a:spLocks noChangeArrowheads="1"/>
          </p:cNvSpPr>
          <p:nvPr/>
        </p:nvSpPr>
        <p:spPr bwMode="auto">
          <a:xfrm>
            <a:off x="6351588" y="5694363"/>
            <a:ext cx="525462"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00"/>
                </a:solidFill>
                <a:latin typeface="Times New Roman" pitchFamily="18" charset="0"/>
              </a:rPr>
              <a:t>???</a:t>
            </a:r>
          </a:p>
        </p:txBody>
      </p:sp>
      <p:sp>
        <p:nvSpPr>
          <p:cNvPr id="113" name="Text Box 25"/>
          <p:cNvSpPr txBox="1">
            <a:spLocks noChangeArrowheads="1"/>
          </p:cNvSpPr>
          <p:nvPr/>
        </p:nvSpPr>
        <p:spPr bwMode="auto">
          <a:xfrm>
            <a:off x="4892675" y="5705475"/>
            <a:ext cx="525463"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00"/>
                </a:solidFill>
                <a:latin typeface="Times New Roman" pitchFamily="18" charset="0"/>
              </a:rPr>
              <a:t>???</a:t>
            </a:r>
          </a:p>
        </p:txBody>
      </p:sp>
      <p:grpSp>
        <p:nvGrpSpPr>
          <p:cNvPr id="114" name="Group 113"/>
          <p:cNvGrpSpPr>
            <a:grpSpLocks/>
          </p:cNvGrpSpPr>
          <p:nvPr/>
        </p:nvGrpSpPr>
        <p:grpSpPr bwMode="auto">
          <a:xfrm>
            <a:off x="5305425" y="4938713"/>
            <a:ext cx="1143000" cy="590550"/>
            <a:chOff x="6071808" y="2109214"/>
            <a:chExt cx="1143263" cy="589978"/>
          </a:xfrm>
        </p:grpSpPr>
        <p:sp>
          <p:nvSpPr>
            <p:cNvPr id="15402" name="Text Box 25"/>
            <p:cNvSpPr txBox="1">
              <a:spLocks noChangeArrowheads="1"/>
            </p:cNvSpPr>
            <p:nvPr/>
          </p:nvSpPr>
          <p:spPr bwMode="auto">
            <a:xfrm>
              <a:off x="6071808" y="2299082"/>
              <a:ext cx="114326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 Ops </a:t>
              </a:r>
              <a:r>
                <a:rPr lang="en-US" altLang="en-US" sz="2000">
                  <a:solidFill>
                    <a:srgbClr val="FF00FF"/>
                  </a:solidFill>
                  <a:latin typeface="Times New Roman" pitchFamily="18" charset="0"/>
                  <a:sym typeface="Symbol" pitchFamily="18" charset="2"/>
                </a:rPr>
                <a:t>}</a:t>
              </a:r>
              <a:endParaRPr lang="en-US" altLang="en-US" sz="2000">
                <a:solidFill>
                  <a:srgbClr val="FF00FF"/>
                </a:solidFill>
                <a:latin typeface="Times New Roman" pitchFamily="18" charset="0"/>
              </a:endParaRPr>
            </a:p>
          </p:txBody>
        </p:sp>
        <p:sp>
          <p:nvSpPr>
            <p:cNvPr id="15403" name="Line 27"/>
            <p:cNvSpPr>
              <a:spLocks noChangeShapeType="1"/>
            </p:cNvSpPr>
            <p:nvPr/>
          </p:nvSpPr>
          <p:spPr bwMode="auto">
            <a:xfrm flipH="1">
              <a:off x="6608285" y="2109214"/>
              <a:ext cx="0" cy="2381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17" name="Group 21"/>
          <p:cNvGrpSpPr>
            <a:grpSpLocks/>
          </p:cNvGrpSpPr>
          <p:nvPr/>
        </p:nvGrpSpPr>
        <p:grpSpPr bwMode="auto">
          <a:xfrm>
            <a:off x="-185738" y="4953000"/>
            <a:ext cx="981076" cy="1833563"/>
            <a:chOff x="4560" y="1645"/>
            <a:chExt cx="849" cy="1475"/>
          </a:xfrm>
        </p:grpSpPr>
        <p:grpSp>
          <p:nvGrpSpPr>
            <p:cNvPr id="15386" name="Group 22"/>
            <p:cNvGrpSpPr>
              <a:grpSpLocks/>
            </p:cNvGrpSpPr>
            <p:nvPr/>
          </p:nvGrpSpPr>
          <p:grpSpPr bwMode="auto">
            <a:xfrm>
              <a:off x="4560" y="2056"/>
              <a:ext cx="849" cy="1064"/>
              <a:chOff x="2593" y="1179"/>
              <a:chExt cx="849" cy="1064"/>
            </a:xfrm>
          </p:grpSpPr>
          <p:sp>
            <p:nvSpPr>
              <p:cNvPr id="15395"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6"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7"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8"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9"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0"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1"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387" name="Group 30"/>
            <p:cNvGrpSpPr>
              <a:grpSpLocks/>
            </p:cNvGrpSpPr>
            <p:nvPr/>
          </p:nvGrpSpPr>
          <p:grpSpPr bwMode="auto">
            <a:xfrm>
              <a:off x="4703" y="1645"/>
              <a:ext cx="230" cy="1456"/>
              <a:chOff x="2720" y="768"/>
              <a:chExt cx="230" cy="1456"/>
            </a:xfrm>
          </p:grpSpPr>
          <p:sp>
            <p:nvSpPr>
              <p:cNvPr id="15393"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4"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388" name="Group 33"/>
            <p:cNvGrpSpPr>
              <a:grpSpLocks/>
            </p:cNvGrpSpPr>
            <p:nvPr/>
          </p:nvGrpSpPr>
          <p:grpSpPr bwMode="auto">
            <a:xfrm>
              <a:off x="5125" y="2204"/>
              <a:ext cx="77" cy="68"/>
              <a:chOff x="1747" y="2620"/>
              <a:chExt cx="44" cy="73"/>
            </a:xfrm>
          </p:grpSpPr>
          <p:sp>
            <p:nvSpPr>
              <p:cNvPr id="15389"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5390"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5391"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5392"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4" name="AutoShape 41"/>
          <p:cNvSpPr>
            <a:spLocks noChangeArrowheads="1"/>
          </p:cNvSpPr>
          <p:nvPr/>
        </p:nvSpPr>
        <p:spPr bwMode="auto">
          <a:xfrm>
            <a:off x="152400" y="5156200"/>
            <a:ext cx="3409950" cy="863600"/>
          </a:xfrm>
          <a:prstGeom prst="wedgeRoundRectCallout">
            <a:avLst>
              <a:gd name="adj1" fmla="val -30093"/>
              <a:gd name="adj2" fmla="val 6908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Sorry the programmer forgot the { }.</a:t>
            </a:r>
          </a:p>
        </p:txBody>
      </p:sp>
      <p:cxnSp>
        <p:nvCxnSpPr>
          <p:cNvPr id="13" name="Straight Connector 12"/>
          <p:cNvCxnSpPr>
            <a:cxnSpLocks noChangeShapeType="1"/>
          </p:cNvCxnSpPr>
          <p:nvPr/>
        </p:nvCxnSpPr>
        <p:spPr bwMode="auto">
          <a:xfrm flipV="1">
            <a:off x="5334000" y="5129213"/>
            <a:ext cx="1085850" cy="4587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4" name="Rectangle 13"/>
          <p:cNvSpPr>
            <a:spLocks noChangeArrowheads="1"/>
          </p:cNvSpPr>
          <p:nvPr/>
        </p:nvSpPr>
        <p:spPr bwMode="auto">
          <a:xfrm>
            <a:off x="1166813" y="4038600"/>
            <a:ext cx="357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
        <p:nvSpPr>
          <p:cNvPr id="135" name="Rectangle 134"/>
          <p:cNvSpPr>
            <a:spLocks noChangeArrowheads="1"/>
          </p:cNvSpPr>
          <p:nvPr/>
        </p:nvSpPr>
        <p:spPr bwMode="auto">
          <a:xfrm>
            <a:off x="2701925" y="4191000"/>
            <a:ext cx="357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500" fill="hold"/>
                                        <p:tgtEl>
                                          <p:spTgt spid="90"/>
                                        </p:tgtEl>
                                        <p:attrNameLst>
                                          <p:attrName>ppt_x</p:attrName>
                                        </p:attrNameLst>
                                      </p:cBhvr>
                                      <p:tavLst>
                                        <p:tav tm="0">
                                          <p:val>
                                            <p:strVal val="#ppt_x"/>
                                          </p:val>
                                        </p:tav>
                                        <p:tav tm="100000">
                                          <p:val>
                                            <p:strVal val="#ppt_x"/>
                                          </p:val>
                                        </p:tav>
                                      </p:tavLst>
                                    </p:anim>
                                    <p:anim calcmode="lin" valueType="num">
                                      <p:cBhvr additive="base">
                                        <p:cTn id="8"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7"/>
                                        </p:tgtEl>
                                        <p:attrNameLst>
                                          <p:attrName>style.visibility</p:attrName>
                                        </p:attrNameLst>
                                      </p:cBhvr>
                                      <p:to>
                                        <p:strVal val="visible"/>
                                      </p:to>
                                    </p:set>
                                    <p:anim calcmode="lin" valueType="num">
                                      <p:cBhvr additive="base">
                                        <p:cTn id="13" dur="500" fill="hold"/>
                                        <p:tgtEl>
                                          <p:spTgt spid="77"/>
                                        </p:tgtEl>
                                        <p:attrNameLst>
                                          <p:attrName>ppt_x</p:attrName>
                                        </p:attrNameLst>
                                      </p:cBhvr>
                                      <p:tavLst>
                                        <p:tav tm="0">
                                          <p:val>
                                            <p:strVal val="#ppt_x"/>
                                          </p:val>
                                        </p:tav>
                                        <p:tav tm="100000">
                                          <p:val>
                                            <p:strVal val="#ppt_x"/>
                                          </p:val>
                                        </p:tav>
                                      </p:tavLst>
                                    </p:anim>
                                    <p:anim calcmode="lin" valueType="num">
                                      <p:cBhvr additive="base">
                                        <p:cTn id="14"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0"/>
                                        </p:tgtEl>
                                        <p:attrNameLst>
                                          <p:attrName>style.visibility</p:attrName>
                                        </p:attrNameLst>
                                      </p:cBhvr>
                                      <p:to>
                                        <p:strVal val="visible"/>
                                      </p:to>
                                    </p:set>
                                    <p:anim calcmode="lin" valueType="num">
                                      <p:cBhvr additive="base">
                                        <p:cTn id="19" dur="500" fill="hold"/>
                                        <p:tgtEl>
                                          <p:spTgt spid="80"/>
                                        </p:tgtEl>
                                        <p:attrNameLst>
                                          <p:attrName>ppt_x</p:attrName>
                                        </p:attrNameLst>
                                      </p:cBhvr>
                                      <p:tavLst>
                                        <p:tav tm="0">
                                          <p:val>
                                            <p:strVal val="#ppt_x"/>
                                          </p:val>
                                        </p:tav>
                                        <p:tav tm="100000">
                                          <p:val>
                                            <p:strVal val="#ppt_x"/>
                                          </p:val>
                                        </p:tav>
                                      </p:tavLst>
                                    </p:anim>
                                    <p:anim calcmode="lin" valueType="num">
                                      <p:cBhvr additive="base">
                                        <p:cTn id="20"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06"/>
                                        </p:tgtEl>
                                        <p:attrNameLst>
                                          <p:attrName>style.visibility</p:attrName>
                                        </p:attrNameLst>
                                      </p:cBhvr>
                                      <p:to>
                                        <p:strVal val="visible"/>
                                      </p:to>
                                    </p:set>
                                    <p:anim calcmode="lin" valueType="num">
                                      <p:cBhvr additive="base">
                                        <p:cTn id="25" dur="500" fill="hold"/>
                                        <p:tgtEl>
                                          <p:spTgt spid="106"/>
                                        </p:tgtEl>
                                        <p:attrNameLst>
                                          <p:attrName>ppt_x</p:attrName>
                                        </p:attrNameLst>
                                      </p:cBhvr>
                                      <p:tavLst>
                                        <p:tav tm="0">
                                          <p:val>
                                            <p:strVal val="#ppt_x"/>
                                          </p:val>
                                        </p:tav>
                                        <p:tav tm="100000">
                                          <p:val>
                                            <p:strVal val="#ppt_x"/>
                                          </p:val>
                                        </p:tav>
                                      </p:tavLst>
                                    </p:anim>
                                    <p:anim calcmode="lin" valueType="num">
                                      <p:cBhvr additive="base">
                                        <p:cTn id="26"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86"/>
                                        </p:tgtEl>
                                        <p:attrNameLst>
                                          <p:attrName>style.visibility</p:attrName>
                                        </p:attrNameLst>
                                      </p:cBhvr>
                                      <p:to>
                                        <p:strVal val="visible"/>
                                      </p:to>
                                    </p:set>
                                    <p:anim calcmode="lin" valueType="num">
                                      <p:cBhvr additive="base">
                                        <p:cTn id="31" dur="500" fill="hold"/>
                                        <p:tgtEl>
                                          <p:spTgt spid="86"/>
                                        </p:tgtEl>
                                        <p:attrNameLst>
                                          <p:attrName>ppt_x</p:attrName>
                                        </p:attrNameLst>
                                      </p:cBhvr>
                                      <p:tavLst>
                                        <p:tav tm="0">
                                          <p:val>
                                            <p:strVal val="#ppt_x"/>
                                          </p:val>
                                        </p:tav>
                                        <p:tav tm="100000">
                                          <p:val>
                                            <p:strVal val="#ppt_x"/>
                                          </p:val>
                                        </p:tav>
                                      </p:tavLst>
                                    </p:anim>
                                    <p:anim calcmode="lin" valueType="num">
                                      <p:cBhvr additive="base">
                                        <p:cTn id="32"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ppt_x"/>
                                          </p:val>
                                        </p:tav>
                                        <p:tav tm="100000">
                                          <p:val>
                                            <p:strVal val="#ppt_x"/>
                                          </p:val>
                                        </p:tav>
                                      </p:tavLst>
                                    </p:anim>
                                    <p:anim calcmode="lin" valueType="num">
                                      <p:cBhvr additive="base">
                                        <p:cTn id="44"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94"/>
                                        </p:tgtEl>
                                        <p:attrNameLst>
                                          <p:attrName>style.visibility</p:attrName>
                                        </p:attrNameLst>
                                      </p:cBhvr>
                                      <p:to>
                                        <p:strVal val="visible"/>
                                      </p:to>
                                    </p:set>
                                    <p:anim calcmode="lin" valueType="num">
                                      <p:cBhvr additive="base">
                                        <p:cTn id="49" dur="500" fill="hold"/>
                                        <p:tgtEl>
                                          <p:spTgt spid="94"/>
                                        </p:tgtEl>
                                        <p:attrNameLst>
                                          <p:attrName>ppt_x</p:attrName>
                                        </p:attrNameLst>
                                      </p:cBhvr>
                                      <p:tavLst>
                                        <p:tav tm="0">
                                          <p:val>
                                            <p:strVal val="#ppt_x"/>
                                          </p:val>
                                        </p:tav>
                                        <p:tav tm="100000">
                                          <p:val>
                                            <p:strVal val="#ppt_x"/>
                                          </p:val>
                                        </p:tav>
                                      </p:tavLst>
                                    </p:anim>
                                    <p:anim calcmode="lin" valueType="num">
                                      <p:cBhvr additive="base">
                                        <p:cTn id="50"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98"/>
                                        </p:tgtEl>
                                        <p:attrNameLst>
                                          <p:attrName>style.visibility</p:attrName>
                                        </p:attrNameLst>
                                      </p:cBhvr>
                                      <p:to>
                                        <p:strVal val="visible"/>
                                      </p:to>
                                    </p:set>
                                    <p:anim calcmode="lin" valueType="num">
                                      <p:cBhvr additive="base">
                                        <p:cTn id="55" dur="500" fill="hold"/>
                                        <p:tgtEl>
                                          <p:spTgt spid="98"/>
                                        </p:tgtEl>
                                        <p:attrNameLst>
                                          <p:attrName>ppt_x</p:attrName>
                                        </p:attrNameLst>
                                      </p:cBhvr>
                                      <p:tavLst>
                                        <p:tav tm="0">
                                          <p:val>
                                            <p:strVal val="#ppt_x"/>
                                          </p:val>
                                        </p:tav>
                                        <p:tav tm="100000">
                                          <p:val>
                                            <p:strVal val="#ppt_x"/>
                                          </p:val>
                                        </p:tav>
                                      </p:tavLst>
                                    </p:anim>
                                    <p:anim calcmode="lin" valueType="num">
                                      <p:cBhvr additive="base">
                                        <p:cTn id="56" dur="500" fill="hold"/>
                                        <p:tgtEl>
                                          <p:spTgt spid="9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02"/>
                                        </p:tgtEl>
                                        <p:attrNameLst>
                                          <p:attrName>style.visibility</p:attrName>
                                        </p:attrNameLst>
                                      </p:cBhvr>
                                      <p:to>
                                        <p:strVal val="visible"/>
                                      </p:to>
                                    </p:set>
                                    <p:anim calcmode="lin" valueType="num">
                                      <p:cBhvr additive="base">
                                        <p:cTn id="59" dur="500" fill="hold"/>
                                        <p:tgtEl>
                                          <p:spTgt spid="102"/>
                                        </p:tgtEl>
                                        <p:attrNameLst>
                                          <p:attrName>ppt_x</p:attrName>
                                        </p:attrNameLst>
                                      </p:cBhvr>
                                      <p:tavLst>
                                        <p:tav tm="0">
                                          <p:val>
                                            <p:strVal val="#ppt_x"/>
                                          </p:val>
                                        </p:tav>
                                        <p:tav tm="100000">
                                          <p:val>
                                            <p:strVal val="#ppt_x"/>
                                          </p:val>
                                        </p:tav>
                                      </p:tavLst>
                                    </p:anim>
                                    <p:anim calcmode="lin" valueType="num">
                                      <p:cBhvr additive="base">
                                        <p:cTn id="60" dur="500" fill="hold"/>
                                        <p:tgtEl>
                                          <p:spTgt spid="102"/>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12"/>
                                        </p:tgtEl>
                                        <p:attrNameLst>
                                          <p:attrName>style.visibility</p:attrName>
                                        </p:attrNameLst>
                                      </p:cBhvr>
                                      <p:to>
                                        <p:strVal val="visible"/>
                                      </p:to>
                                    </p:set>
                                    <p:anim calcmode="lin" valueType="num">
                                      <p:cBhvr additive="base">
                                        <p:cTn id="63" dur="500" fill="hold"/>
                                        <p:tgtEl>
                                          <p:spTgt spid="112"/>
                                        </p:tgtEl>
                                        <p:attrNameLst>
                                          <p:attrName>ppt_x</p:attrName>
                                        </p:attrNameLst>
                                      </p:cBhvr>
                                      <p:tavLst>
                                        <p:tav tm="0">
                                          <p:val>
                                            <p:strVal val="#ppt_x"/>
                                          </p:val>
                                        </p:tav>
                                        <p:tav tm="100000">
                                          <p:val>
                                            <p:strVal val="#ppt_x"/>
                                          </p:val>
                                        </p:tav>
                                      </p:tavLst>
                                    </p:anim>
                                    <p:anim calcmode="lin" valueType="num">
                                      <p:cBhvr additive="base">
                                        <p:cTn id="64" dur="500" fill="hold"/>
                                        <p:tgtEl>
                                          <p:spTgt spid="112"/>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13"/>
                                        </p:tgtEl>
                                        <p:attrNameLst>
                                          <p:attrName>style.visibility</p:attrName>
                                        </p:attrNameLst>
                                      </p:cBhvr>
                                      <p:to>
                                        <p:strVal val="visible"/>
                                      </p:to>
                                    </p:set>
                                    <p:anim calcmode="lin" valueType="num">
                                      <p:cBhvr additive="base">
                                        <p:cTn id="67" dur="500" fill="hold"/>
                                        <p:tgtEl>
                                          <p:spTgt spid="113"/>
                                        </p:tgtEl>
                                        <p:attrNameLst>
                                          <p:attrName>ppt_x</p:attrName>
                                        </p:attrNameLst>
                                      </p:cBhvr>
                                      <p:tavLst>
                                        <p:tav tm="0">
                                          <p:val>
                                            <p:strVal val="#ppt_x"/>
                                          </p:val>
                                        </p:tav>
                                        <p:tav tm="100000">
                                          <p:val>
                                            <p:strVal val="#ppt_x"/>
                                          </p:val>
                                        </p:tav>
                                      </p:tavLst>
                                    </p:anim>
                                    <p:anim calcmode="lin" valueType="num">
                                      <p:cBhvr additive="base">
                                        <p:cTn id="68" dur="500" fill="hold"/>
                                        <p:tgtEl>
                                          <p:spTgt spid="113"/>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114"/>
                                        </p:tgtEl>
                                        <p:attrNameLst>
                                          <p:attrName>style.visibility</p:attrName>
                                        </p:attrNameLst>
                                      </p:cBhvr>
                                      <p:to>
                                        <p:strVal val="visible"/>
                                      </p:to>
                                    </p:set>
                                    <p:anim calcmode="lin" valueType="num">
                                      <p:cBhvr additive="base">
                                        <p:cTn id="73" dur="500" fill="hold"/>
                                        <p:tgtEl>
                                          <p:spTgt spid="114"/>
                                        </p:tgtEl>
                                        <p:attrNameLst>
                                          <p:attrName>ppt_x</p:attrName>
                                        </p:attrNameLst>
                                      </p:cBhvr>
                                      <p:tavLst>
                                        <p:tav tm="0">
                                          <p:val>
                                            <p:strVal val="#ppt_x"/>
                                          </p:val>
                                        </p:tav>
                                        <p:tav tm="100000">
                                          <p:val>
                                            <p:strVal val="#ppt_x"/>
                                          </p:val>
                                        </p:tav>
                                      </p:tavLst>
                                    </p:anim>
                                    <p:anim calcmode="lin" valueType="num">
                                      <p:cBhvr additive="base">
                                        <p:cTn id="74" dur="500" fill="hold"/>
                                        <p:tgtEl>
                                          <p:spTgt spid="114"/>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500" fill="hold"/>
                                        <p:tgtEl>
                                          <p:spTgt spid="134"/>
                                        </p:tgtEl>
                                        <p:attrNameLst>
                                          <p:attrName>ppt_x</p:attrName>
                                        </p:attrNameLst>
                                      </p:cBhvr>
                                      <p:tavLst>
                                        <p:tav tm="0">
                                          <p:val>
                                            <p:strVal val="0-#ppt_w/2"/>
                                          </p:val>
                                        </p:tav>
                                        <p:tav tm="100000">
                                          <p:val>
                                            <p:strVal val="#ppt_x"/>
                                          </p:val>
                                        </p:tav>
                                      </p:tavLst>
                                    </p:anim>
                                    <p:anim calcmode="lin" valueType="num">
                                      <p:cBhvr additive="base">
                                        <p:cTn id="80" dur="500" fill="hold"/>
                                        <p:tgtEl>
                                          <p:spTgt spid="134"/>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117"/>
                                        </p:tgtEl>
                                        <p:attrNameLst>
                                          <p:attrName>style.visibility</p:attrName>
                                        </p:attrNameLst>
                                      </p:cBhvr>
                                      <p:to>
                                        <p:strVal val="visible"/>
                                      </p:to>
                                    </p:set>
                                    <p:anim calcmode="lin" valueType="num">
                                      <p:cBhvr additive="base">
                                        <p:cTn id="83" dur="500" fill="hold"/>
                                        <p:tgtEl>
                                          <p:spTgt spid="117"/>
                                        </p:tgtEl>
                                        <p:attrNameLst>
                                          <p:attrName>ppt_x</p:attrName>
                                        </p:attrNameLst>
                                      </p:cBhvr>
                                      <p:tavLst>
                                        <p:tav tm="0">
                                          <p:val>
                                            <p:strVal val="0-#ppt_w/2"/>
                                          </p:val>
                                        </p:tav>
                                        <p:tav tm="100000">
                                          <p:val>
                                            <p:strVal val="#ppt_x"/>
                                          </p:val>
                                        </p:tav>
                                      </p:tavLst>
                                    </p:anim>
                                    <p:anim calcmode="lin" valueType="num">
                                      <p:cBhvr additive="base">
                                        <p:cTn id="84" dur="500" fill="hold"/>
                                        <p:tgtEl>
                                          <p:spTgt spid="117"/>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additive="base">
                                        <p:cTn id="87" dur="500" fill="hold"/>
                                        <p:tgtEl>
                                          <p:spTgt spid="13"/>
                                        </p:tgtEl>
                                        <p:attrNameLst>
                                          <p:attrName>ppt_x</p:attrName>
                                        </p:attrNameLst>
                                      </p:cBhvr>
                                      <p:tavLst>
                                        <p:tav tm="0">
                                          <p:val>
                                            <p:strVal val="0-#ppt_w/2"/>
                                          </p:val>
                                        </p:tav>
                                        <p:tav tm="100000">
                                          <p:val>
                                            <p:strVal val="#ppt_x"/>
                                          </p:val>
                                        </p:tav>
                                      </p:tavLst>
                                    </p:anim>
                                    <p:anim calcmode="lin" valueType="num">
                                      <p:cBhvr additive="base">
                                        <p:cTn id="88" dur="500" fill="hold"/>
                                        <p:tgtEl>
                                          <p:spTgt spid="13"/>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 calcmode="lin" valueType="num">
                                      <p:cBhvr additive="base">
                                        <p:cTn id="91" dur="500" fill="hold"/>
                                        <p:tgtEl>
                                          <p:spTgt spid="14"/>
                                        </p:tgtEl>
                                        <p:attrNameLst>
                                          <p:attrName>ppt_x</p:attrName>
                                        </p:attrNameLst>
                                      </p:cBhvr>
                                      <p:tavLst>
                                        <p:tav tm="0">
                                          <p:val>
                                            <p:strVal val="0-#ppt_w/2"/>
                                          </p:val>
                                        </p:tav>
                                        <p:tav tm="100000">
                                          <p:val>
                                            <p:strVal val="#ppt_x"/>
                                          </p:val>
                                        </p:tav>
                                      </p:tavLst>
                                    </p:anim>
                                    <p:anim calcmode="lin" valueType="num">
                                      <p:cBhvr additive="base">
                                        <p:cTn id="92" dur="500" fill="hold"/>
                                        <p:tgtEl>
                                          <p:spTgt spid="14"/>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135"/>
                                        </p:tgtEl>
                                        <p:attrNameLst>
                                          <p:attrName>style.visibility</p:attrName>
                                        </p:attrNameLst>
                                      </p:cBhvr>
                                      <p:to>
                                        <p:strVal val="visible"/>
                                      </p:to>
                                    </p:set>
                                    <p:anim calcmode="lin" valueType="num">
                                      <p:cBhvr additive="base">
                                        <p:cTn id="95" dur="500" fill="hold"/>
                                        <p:tgtEl>
                                          <p:spTgt spid="135"/>
                                        </p:tgtEl>
                                        <p:attrNameLst>
                                          <p:attrName>ppt_x</p:attrName>
                                        </p:attrNameLst>
                                      </p:cBhvr>
                                      <p:tavLst>
                                        <p:tav tm="0">
                                          <p:val>
                                            <p:strVal val="0-#ppt_w/2"/>
                                          </p:val>
                                        </p:tav>
                                        <p:tav tm="100000">
                                          <p:val>
                                            <p:strVal val="#ppt_x"/>
                                          </p:val>
                                        </p:tav>
                                      </p:tavLst>
                                    </p:anim>
                                    <p:anim calcmode="lin" valueType="num">
                                      <p:cBhvr additive="base">
                                        <p:cTn id="96" dur="500" fill="hold"/>
                                        <p:tgtEl>
                                          <p:spTgt spid="1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3" grpId="0"/>
      <p:bldP spid="134" grpId="0" animBg="1" autoUpdateAnimBg="0"/>
      <p:bldP spid="14" grpId="0"/>
      <p:bldP spid="13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0211"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0212"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0213"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0214"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0615" name="Text Box 7"/>
          <p:cNvSpPr txBox="1">
            <a:spLocks noChangeArrowheads="1"/>
          </p:cNvSpPr>
          <p:nvPr/>
        </p:nvSpPr>
        <p:spPr bwMode="auto">
          <a:xfrm>
            <a:off x="914400" y="2438400"/>
            <a:ext cx="76708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Context Free Grammar </a:t>
            </a:r>
          </a:p>
          <a:p>
            <a:pPr eaLnBrk="1" hangingPunct="1">
              <a:buFontTx/>
              <a:buNone/>
            </a:pPr>
            <a:r>
              <a:rPr lang="en-US" altLang="en-US" dirty="0"/>
              <a:t>   (Not look ahead one)</a:t>
            </a:r>
          </a:p>
          <a:p>
            <a:pPr eaLnBrk="1" hangingPunct="1">
              <a:buFontTx/>
              <a:buNone/>
            </a:pPr>
            <a:r>
              <a:rPr lang="en-US" altLang="en-US" dirty="0"/>
              <a:t>  For ease, we will assume every non-terminal</a:t>
            </a:r>
          </a:p>
          <a:p>
            <a:pPr eaLnBrk="1" hangingPunct="1">
              <a:buFontTx/>
              <a:buNone/>
            </a:pPr>
            <a:r>
              <a:rPr lang="en-US" altLang="en-US" dirty="0"/>
              <a:t>     either goes to two non-terminals</a:t>
            </a:r>
          </a:p>
          <a:p>
            <a:pPr eaLnBrk="1" hangingPunct="1">
              <a:buFontTx/>
              <a:buNone/>
            </a:pPr>
            <a:r>
              <a:rPr lang="en-US" altLang="en-US" dirty="0"/>
              <a:t>     or to one terminal</a:t>
            </a:r>
          </a:p>
        </p:txBody>
      </p:sp>
    </p:spTree>
    <p:extLst>
      <p:ext uri="{BB962C8B-B14F-4D97-AF65-F5344CB8AC3E}">
        <p14:creationId xmlns:p14="http://schemas.microsoft.com/office/powerpoint/2010/main" val="3230380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0615">
                                            <p:txEl>
                                              <p:pRg st="0" end="0"/>
                                            </p:txEl>
                                          </p:spTgt>
                                        </p:tgtEl>
                                        <p:attrNameLst>
                                          <p:attrName>style.visibility</p:attrName>
                                        </p:attrNameLst>
                                      </p:cBhvr>
                                      <p:to>
                                        <p:strVal val="visible"/>
                                      </p:to>
                                    </p:set>
                                    <p:anim calcmode="lin" valueType="num">
                                      <p:cBhvr additive="base">
                                        <p:cTn id="7" dur="500" fill="hold"/>
                                        <p:tgtEl>
                                          <p:spTgt spid="18606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061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60615">
                                            <p:txEl>
                                              <p:pRg st="1" end="1"/>
                                            </p:txEl>
                                          </p:spTgt>
                                        </p:tgtEl>
                                        <p:attrNameLst>
                                          <p:attrName>style.visibility</p:attrName>
                                        </p:attrNameLst>
                                      </p:cBhvr>
                                      <p:to>
                                        <p:strVal val="visible"/>
                                      </p:to>
                                    </p:set>
                                    <p:anim calcmode="lin" valueType="num">
                                      <p:cBhvr additive="base">
                                        <p:cTn id="11" dur="500" fill="hold"/>
                                        <p:tgtEl>
                                          <p:spTgt spid="186061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8606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860615">
                                            <p:txEl>
                                              <p:pRg st="2" end="2"/>
                                            </p:txEl>
                                          </p:spTgt>
                                        </p:tgtEl>
                                        <p:attrNameLst>
                                          <p:attrName>style.visibility</p:attrName>
                                        </p:attrNameLst>
                                      </p:cBhvr>
                                      <p:to>
                                        <p:strVal val="visible"/>
                                      </p:to>
                                    </p:set>
                                    <p:anim calcmode="lin" valueType="num">
                                      <p:cBhvr additive="base">
                                        <p:cTn id="17" dur="500" fill="hold"/>
                                        <p:tgtEl>
                                          <p:spTgt spid="186061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061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60615">
                                            <p:txEl>
                                              <p:pRg st="3" end="3"/>
                                            </p:txEl>
                                          </p:spTgt>
                                        </p:tgtEl>
                                        <p:attrNameLst>
                                          <p:attrName>style.visibility</p:attrName>
                                        </p:attrNameLst>
                                      </p:cBhvr>
                                      <p:to>
                                        <p:strVal val="visible"/>
                                      </p:to>
                                    </p:set>
                                    <p:anim calcmode="lin" valueType="num">
                                      <p:cBhvr additive="base">
                                        <p:cTn id="21" dur="500" fill="hold"/>
                                        <p:tgtEl>
                                          <p:spTgt spid="186061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86061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860615">
                                            <p:txEl>
                                              <p:pRg st="4" end="4"/>
                                            </p:txEl>
                                          </p:spTgt>
                                        </p:tgtEl>
                                        <p:attrNameLst>
                                          <p:attrName>style.visibility</p:attrName>
                                        </p:attrNameLst>
                                      </p:cBhvr>
                                      <p:to>
                                        <p:strVal val="visible"/>
                                      </p:to>
                                    </p:set>
                                    <p:anim calcmode="lin" valueType="num">
                                      <p:cBhvr additive="base">
                                        <p:cTn id="25" dur="500" fill="hold"/>
                                        <p:tgtEl>
                                          <p:spTgt spid="186061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6061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1235"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1236"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1237"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1238" name="Rectangle 6"/>
          <p:cNvSpPr>
            <a:spLocks noChangeArrowheads="1"/>
          </p:cNvSpPr>
          <p:nvPr/>
        </p:nvSpPr>
        <p:spPr bwMode="auto">
          <a:xfrm>
            <a:off x="685800" y="-15562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1686" name="Text Box 54"/>
          <p:cNvSpPr txBox="1">
            <a:spLocks noChangeArrowheads="1"/>
          </p:cNvSpPr>
          <p:nvPr/>
        </p:nvSpPr>
        <p:spPr bwMode="auto">
          <a:xfrm>
            <a:off x="76200" y="2209800"/>
            <a:ext cx="3944938"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a:p>
            <a:pPr eaLnBrk="1" hangingPunct="1">
              <a:buFontTx/>
              <a:buNone/>
            </a:pPr>
            <a:r>
              <a:rPr lang="en-US" altLang="en-US"/>
              <a:t>  start non-terminal = </a:t>
            </a:r>
            <a:r>
              <a:rPr lang="en-US" altLang="en-US" i="1"/>
              <a:t>T</a:t>
            </a:r>
          </a:p>
          <a:p>
            <a:pPr eaLnBrk="1" hangingPunct="1">
              <a:buFontTx/>
              <a:buNone/>
            </a:pPr>
            <a:r>
              <a:rPr lang="en-US" altLang="en-US"/>
              <a:t>  string to parse </a:t>
            </a:r>
          </a:p>
          <a:p>
            <a:pPr eaLnBrk="1" hangingPunct="1">
              <a:buFontTx/>
              <a:buNone/>
            </a:pPr>
            <a:r>
              <a:rPr lang="en-US" altLang="en-US"/>
              <a:t>      =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a:p>
            <a:pPr eaLnBrk="1" hangingPunct="1">
              <a:buFontTx/>
              <a:buNone/>
            </a:pPr>
            <a:r>
              <a:rPr lang="en-US" altLang="en-US"/>
              <a:t>      = </a:t>
            </a:r>
            <a:r>
              <a:rPr lang="en-US" altLang="en-US" i="1"/>
              <a:t>baeaadbda</a:t>
            </a:r>
            <a:r>
              <a:rPr lang="en-US" altLang="en-US"/>
              <a:t> </a:t>
            </a:r>
          </a:p>
        </p:txBody>
      </p:sp>
      <p:sp>
        <p:nvSpPr>
          <p:cNvPr id="1861687" name="Text Box 55"/>
          <p:cNvSpPr txBox="1">
            <a:spLocks noChangeArrowheads="1"/>
          </p:cNvSpPr>
          <p:nvPr/>
        </p:nvSpPr>
        <p:spPr bwMode="auto">
          <a:xfrm>
            <a:off x="228600" y="5029200"/>
            <a:ext cx="808388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Output</a:t>
            </a:r>
            <a:r>
              <a:rPr lang="en-US" altLang="en-US" dirty="0"/>
              <a:t>: A Parsing using Dynamic Programming</a:t>
            </a:r>
          </a:p>
        </p:txBody>
      </p:sp>
      <p:sp>
        <p:nvSpPr>
          <p:cNvPr id="1861688" name="Rectangle 56"/>
          <p:cNvSpPr>
            <a:spLocks noChangeArrowheads="1"/>
          </p:cNvSpPr>
          <p:nvPr/>
        </p:nvSpPr>
        <p:spPr bwMode="auto">
          <a:xfrm>
            <a:off x="1204913" y="2209800"/>
            <a:ext cx="32750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nvGrpSpPr>
          <p:cNvPr id="2" name="Group 111"/>
          <p:cNvGrpSpPr>
            <a:grpSpLocks/>
          </p:cNvGrpSpPr>
          <p:nvPr/>
        </p:nvGrpSpPr>
        <p:grpSpPr bwMode="auto">
          <a:xfrm>
            <a:off x="3976688" y="2381250"/>
            <a:ext cx="5024437" cy="4400550"/>
            <a:chOff x="2505" y="1500"/>
            <a:chExt cx="3165" cy="2772"/>
          </a:xfrm>
        </p:grpSpPr>
        <p:sp>
          <p:nvSpPr>
            <p:cNvPr id="351243" name="Text Box 57"/>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1244" name="Group 58"/>
            <p:cNvGrpSpPr>
              <a:grpSpLocks/>
            </p:cNvGrpSpPr>
            <p:nvPr/>
          </p:nvGrpSpPr>
          <p:grpSpPr bwMode="auto">
            <a:xfrm>
              <a:off x="3441" y="1776"/>
              <a:ext cx="1295" cy="461"/>
              <a:chOff x="3441" y="1776"/>
              <a:chExt cx="1295" cy="461"/>
            </a:xfrm>
          </p:grpSpPr>
          <p:sp>
            <p:nvSpPr>
              <p:cNvPr id="351293" name="Text Box 59"/>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1294" name="Text Box 60"/>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95" name="Line 61"/>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6" name="Line 62"/>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1245" name="Group 63"/>
            <p:cNvGrpSpPr>
              <a:grpSpLocks/>
            </p:cNvGrpSpPr>
            <p:nvPr/>
          </p:nvGrpSpPr>
          <p:grpSpPr bwMode="auto">
            <a:xfrm>
              <a:off x="2505" y="2160"/>
              <a:ext cx="2136" cy="1872"/>
              <a:chOff x="2505" y="2160"/>
              <a:chExt cx="2136" cy="1872"/>
            </a:xfrm>
          </p:grpSpPr>
          <p:sp>
            <p:nvSpPr>
              <p:cNvPr id="351262" name="Text Box 64"/>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3" name="Text Box 65"/>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4" name="Text Box 66"/>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65" name="Text Box 67"/>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6" name="Text Box 68"/>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67" name="Text Box 69"/>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68" name="Text Box 70"/>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69" name="Text Box 71"/>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70" name="Text Box 72"/>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71" name="Text Box 73"/>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1272" name="Text Box 74"/>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73" name="Text Box 75"/>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74" name="Line 76"/>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5" name="Line 77"/>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6" name="Line 78"/>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7" name="Line 79"/>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8" name="Line 80"/>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9" name="Line 81"/>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0" name="Line 82"/>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1" name="Line 83"/>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2" name="Line 84"/>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3" name="Line 85"/>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4" name="Line 86"/>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5" name="Line 87"/>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6" name="Line 88"/>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7" name="Line 89"/>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8" name="Line 90"/>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9" name="Line 91"/>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0" name="Line 92"/>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1" name="Line 93"/>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2" name="Line 94"/>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1246" name="Group 95"/>
            <p:cNvGrpSpPr>
              <a:grpSpLocks/>
            </p:cNvGrpSpPr>
            <p:nvPr/>
          </p:nvGrpSpPr>
          <p:grpSpPr bwMode="auto">
            <a:xfrm>
              <a:off x="4656" y="2112"/>
              <a:ext cx="928" cy="1920"/>
              <a:chOff x="4656" y="2112"/>
              <a:chExt cx="928" cy="1920"/>
            </a:xfrm>
          </p:grpSpPr>
          <p:sp>
            <p:nvSpPr>
              <p:cNvPr id="351251" name="Text Box 96"/>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52" name="Text Box 97"/>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1253" name="Text Box 98"/>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54" name="Text Box 99"/>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55" name="Line 100"/>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6" name="Line 101"/>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7" name="Line 102"/>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8" name="Line 103"/>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9" name="Line 104"/>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60" name="Line 105"/>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61" name="Line 106"/>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1247" name="Text Box 107"/>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1248" name="Group 108"/>
            <p:cNvGrpSpPr>
              <a:grpSpLocks/>
            </p:cNvGrpSpPr>
            <p:nvPr/>
          </p:nvGrpSpPr>
          <p:grpSpPr bwMode="auto">
            <a:xfrm>
              <a:off x="2544" y="3906"/>
              <a:ext cx="2186" cy="366"/>
              <a:chOff x="2544" y="3906"/>
              <a:chExt cx="2186" cy="366"/>
            </a:xfrm>
          </p:grpSpPr>
          <p:sp>
            <p:nvSpPr>
              <p:cNvPr id="351249" name="Text Box 109"/>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1250" name="Text Box 110"/>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spTree>
    <p:extLst>
      <p:ext uri="{BB962C8B-B14F-4D97-AF65-F5344CB8AC3E}">
        <p14:creationId xmlns:p14="http://schemas.microsoft.com/office/powerpoint/2010/main" val="37886748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61686"/>
                                        </p:tgtEl>
                                        <p:attrNameLst>
                                          <p:attrName>style.visibility</p:attrName>
                                        </p:attrNameLst>
                                      </p:cBhvr>
                                      <p:to>
                                        <p:strVal val="visible"/>
                                      </p:to>
                                    </p:set>
                                    <p:anim calcmode="lin" valueType="num">
                                      <p:cBhvr additive="base">
                                        <p:cTn id="7" dur="500" fill="hold"/>
                                        <p:tgtEl>
                                          <p:spTgt spid="1861686"/>
                                        </p:tgtEl>
                                        <p:attrNameLst>
                                          <p:attrName>ppt_x</p:attrName>
                                        </p:attrNameLst>
                                      </p:cBhvr>
                                      <p:tavLst>
                                        <p:tav tm="0">
                                          <p:val>
                                            <p:strVal val="#ppt_x"/>
                                          </p:val>
                                        </p:tav>
                                        <p:tav tm="100000">
                                          <p:val>
                                            <p:strVal val="#ppt_x"/>
                                          </p:val>
                                        </p:tav>
                                      </p:tavLst>
                                    </p:anim>
                                    <p:anim calcmode="lin" valueType="num">
                                      <p:cBhvr additive="base">
                                        <p:cTn id="8" dur="500" fill="hold"/>
                                        <p:tgtEl>
                                          <p:spTgt spid="186168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1688"/>
                                        </p:tgtEl>
                                        <p:attrNameLst>
                                          <p:attrName>style.visibility</p:attrName>
                                        </p:attrNameLst>
                                      </p:cBhvr>
                                      <p:to>
                                        <p:strVal val="visible"/>
                                      </p:to>
                                    </p:set>
                                    <p:anim calcmode="lin" valueType="num">
                                      <p:cBhvr additive="base">
                                        <p:cTn id="11" dur="500" fill="hold"/>
                                        <p:tgtEl>
                                          <p:spTgt spid="1861688"/>
                                        </p:tgtEl>
                                        <p:attrNameLst>
                                          <p:attrName>ppt_x</p:attrName>
                                        </p:attrNameLst>
                                      </p:cBhvr>
                                      <p:tavLst>
                                        <p:tav tm="0">
                                          <p:val>
                                            <p:strVal val="#ppt_x"/>
                                          </p:val>
                                        </p:tav>
                                        <p:tav tm="100000">
                                          <p:val>
                                            <p:strVal val="#ppt_x"/>
                                          </p:val>
                                        </p:tav>
                                      </p:tavLst>
                                    </p:anim>
                                    <p:anim calcmode="lin" valueType="num">
                                      <p:cBhvr additive="base">
                                        <p:cTn id="12" dur="500" fill="hold"/>
                                        <p:tgtEl>
                                          <p:spTgt spid="186168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861687"/>
                                        </p:tgtEl>
                                        <p:attrNameLst>
                                          <p:attrName>style.visibility</p:attrName>
                                        </p:attrNameLst>
                                      </p:cBhvr>
                                      <p:to>
                                        <p:strVal val="visible"/>
                                      </p:to>
                                    </p:set>
                                    <p:anim calcmode="lin" valueType="num">
                                      <p:cBhvr additive="base">
                                        <p:cTn id="17" dur="500" fill="hold"/>
                                        <p:tgtEl>
                                          <p:spTgt spid="1861687"/>
                                        </p:tgtEl>
                                        <p:attrNameLst>
                                          <p:attrName>ppt_x</p:attrName>
                                        </p:attrNameLst>
                                      </p:cBhvr>
                                      <p:tavLst>
                                        <p:tav tm="0">
                                          <p:val>
                                            <p:strVal val="#ppt_x"/>
                                          </p:val>
                                        </p:tav>
                                        <p:tav tm="100000">
                                          <p:val>
                                            <p:strVal val="#ppt_x"/>
                                          </p:val>
                                        </p:tav>
                                      </p:tavLst>
                                    </p:anim>
                                    <p:anim calcmode="lin" valueType="num">
                                      <p:cBhvr additive="base">
                                        <p:cTn id="18" dur="500" fill="hold"/>
                                        <p:tgtEl>
                                          <p:spTgt spid="186168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686" grpId="0"/>
      <p:bldP spid="1861687" grpId="0"/>
      <p:bldP spid="1861688"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2259"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2260"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i="1"/>
              <a:t> 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2261"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2262"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2710" name="Text Box 54"/>
          <p:cNvSpPr txBox="1">
            <a:spLocks noChangeArrowheads="1"/>
          </p:cNvSpPr>
          <p:nvPr/>
        </p:nvSpPr>
        <p:spPr bwMode="auto">
          <a:xfrm>
            <a:off x="190500" y="3262313"/>
            <a:ext cx="3978275"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Recursive Algorithm:</a:t>
            </a:r>
          </a:p>
          <a:p>
            <a:pPr eaLnBrk="1" hangingPunct="1">
              <a:buFontTx/>
              <a:buNone/>
            </a:pPr>
            <a:r>
              <a:rPr lang="en-US" altLang="en-US"/>
              <a:t>  Get</a:t>
            </a:r>
            <a:r>
              <a:rPr lang="en-US" altLang="en-US" i="1"/>
              <a:t>T</a:t>
            </a:r>
            <a:r>
              <a:rPr lang="en-US" altLang="en-US"/>
              <a:t>   does not know </a:t>
            </a:r>
            <a:br>
              <a:rPr lang="en-US" altLang="en-US"/>
            </a:br>
            <a:r>
              <a:rPr lang="en-US" altLang="en-US"/>
              <a:t>  whether to call</a:t>
            </a:r>
          </a:p>
          <a:p>
            <a:pPr eaLnBrk="1" hangingPunct="1">
              <a:buFontTx/>
              <a:buNone/>
            </a:pPr>
            <a:r>
              <a:rPr lang="en-US" altLang="en-US"/>
              <a:t>  Get</a:t>
            </a:r>
            <a:r>
              <a:rPr lang="en-US" altLang="en-US" i="1"/>
              <a:t>A</a:t>
            </a:r>
            <a:r>
              <a:rPr lang="en-US" altLang="en-US"/>
              <a:t>, Get</a:t>
            </a:r>
            <a:r>
              <a:rPr lang="en-US" altLang="en-US" i="1"/>
              <a:t>C</a:t>
            </a:r>
            <a:r>
              <a:rPr lang="en-US" altLang="en-US"/>
              <a:t>, or Get</a:t>
            </a:r>
            <a:r>
              <a:rPr lang="en-US" altLang="en-US" i="1"/>
              <a:t>T</a:t>
            </a:r>
            <a:r>
              <a:rPr lang="en-US" altLang="en-US"/>
              <a:t>.</a:t>
            </a:r>
          </a:p>
        </p:txBody>
      </p:sp>
      <p:grpSp>
        <p:nvGrpSpPr>
          <p:cNvPr id="352264" name="Group 55"/>
          <p:cNvGrpSpPr>
            <a:grpSpLocks/>
          </p:cNvGrpSpPr>
          <p:nvPr/>
        </p:nvGrpSpPr>
        <p:grpSpPr bwMode="auto">
          <a:xfrm>
            <a:off x="76200" y="2209800"/>
            <a:ext cx="4403725" cy="579438"/>
            <a:chOff x="48" y="1392"/>
            <a:chExt cx="2774" cy="365"/>
          </a:xfrm>
        </p:grpSpPr>
        <p:sp>
          <p:nvSpPr>
            <p:cNvPr id="352321" name="Text Box 56"/>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2322" name="Rectangle 57"/>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2714" name="Oval 58"/>
          <p:cNvSpPr>
            <a:spLocks noChangeArrowheads="1"/>
          </p:cNvSpPr>
          <p:nvPr/>
        </p:nvSpPr>
        <p:spPr bwMode="auto">
          <a:xfrm>
            <a:off x="1314450" y="733425"/>
            <a:ext cx="304800" cy="14478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grpSp>
        <p:nvGrpSpPr>
          <p:cNvPr id="352266" name="Group 59"/>
          <p:cNvGrpSpPr>
            <a:grpSpLocks/>
          </p:cNvGrpSpPr>
          <p:nvPr/>
        </p:nvGrpSpPr>
        <p:grpSpPr bwMode="auto">
          <a:xfrm>
            <a:off x="3976688" y="2381250"/>
            <a:ext cx="5024437" cy="4400550"/>
            <a:chOff x="2505" y="1500"/>
            <a:chExt cx="3165" cy="2772"/>
          </a:xfrm>
        </p:grpSpPr>
        <p:sp>
          <p:nvSpPr>
            <p:cNvPr id="352267" name="Text Box 60"/>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2268" name="Group 61"/>
            <p:cNvGrpSpPr>
              <a:grpSpLocks/>
            </p:cNvGrpSpPr>
            <p:nvPr/>
          </p:nvGrpSpPr>
          <p:grpSpPr bwMode="auto">
            <a:xfrm>
              <a:off x="3441" y="1776"/>
              <a:ext cx="1295" cy="461"/>
              <a:chOff x="3441" y="1776"/>
              <a:chExt cx="1295" cy="461"/>
            </a:xfrm>
          </p:grpSpPr>
          <p:sp>
            <p:nvSpPr>
              <p:cNvPr id="352317" name="Text Box 62"/>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2318" name="Text Box 63"/>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319" name="Line 64"/>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20" name="Line 65"/>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2269" name="Group 66"/>
            <p:cNvGrpSpPr>
              <a:grpSpLocks/>
            </p:cNvGrpSpPr>
            <p:nvPr/>
          </p:nvGrpSpPr>
          <p:grpSpPr bwMode="auto">
            <a:xfrm>
              <a:off x="2505" y="2160"/>
              <a:ext cx="2136" cy="1872"/>
              <a:chOff x="2505" y="2160"/>
              <a:chExt cx="2136" cy="1872"/>
            </a:xfrm>
          </p:grpSpPr>
          <p:sp>
            <p:nvSpPr>
              <p:cNvPr id="352286" name="Text Box 67"/>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87" name="Text Box 68"/>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88" name="Text Box 69"/>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89" name="Text Box 70"/>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0" name="Text Box 71"/>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1" name="Text Box 72"/>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2" name="Text Box 73"/>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93" name="Text Box 74"/>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4" name="Text Box 75"/>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5" name="Text Box 76"/>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2296" name="Text Box 77"/>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7" name="Text Box 78"/>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98" name="Line 79"/>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99" name="Line 80"/>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0" name="Line 81"/>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1" name="Line 82"/>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2" name="Line 83"/>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3" name="Line 84"/>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4" name="Line 85"/>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5" name="Line 86"/>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6" name="Line 87"/>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7" name="Line 88"/>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8" name="Line 89"/>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9" name="Line 90"/>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0" name="Line 91"/>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1" name="Line 92"/>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2" name="Line 93"/>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3" name="Line 94"/>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4" name="Line 95"/>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5" name="Line 96"/>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6" name="Line 97"/>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2270" name="Group 98"/>
            <p:cNvGrpSpPr>
              <a:grpSpLocks/>
            </p:cNvGrpSpPr>
            <p:nvPr/>
          </p:nvGrpSpPr>
          <p:grpSpPr bwMode="auto">
            <a:xfrm>
              <a:off x="4656" y="2112"/>
              <a:ext cx="928" cy="1920"/>
              <a:chOff x="4656" y="2112"/>
              <a:chExt cx="928" cy="1920"/>
            </a:xfrm>
          </p:grpSpPr>
          <p:sp>
            <p:nvSpPr>
              <p:cNvPr id="352275" name="Text Box 99"/>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76" name="Text Box 100"/>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2277" name="Text Box 101"/>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78" name="Text Box 102"/>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79" name="Line 103"/>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0" name="Line 104"/>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1" name="Line 105"/>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2" name="Line 106"/>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3" name="Line 107"/>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4" name="Line 108"/>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5" name="Line 109"/>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2271" name="Text Box 110"/>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2272" name="Group 111"/>
            <p:cNvGrpSpPr>
              <a:grpSpLocks/>
            </p:cNvGrpSpPr>
            <p:nvPr/>
          </p:nvGrpSpPr>
          <p:grpSpPr bwMode="auto">
            <a:xfrm>
              <a:off x="2544" y="3906"/>
              <a:ext cx="2186" cy="366"/>
              <a:chOff x="2544" y="3906"/>
              <a:chExt cx="2186" cy="366"/>
            </a:xfrm>
          </p:grpSpPr>
          <p:sp>
            <p:nvSpPr>
              <p:cNvPr id="352273" name="Text Box 11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2274" name="Text Box 11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spTree>
    <p:extLst>
      <p:ext uri="{BB962C8B-B14F-4D97-AF65-F5344CB8AC3E}">
        <p14:creationId xmlns:p14="http://schemas.microsoft.com/office/powerpoint/2010/main" val="3964475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2710">
                                            <p:txEl>
                                              <p:pRg st="0" end="0"/>
                                            </p:txEl>
                                          </p:spTgt>
                                        </p:tgtEl>
                                        <p:attrNameLst>
                                          <p:attrName>style.visibility</p:attrName>
                                        </p:attrNameLst>
                                      </p:cBhvr>
                                      <p:to>
                                        <p:strVal val="visible"/>
                                      </p:to>
                                    </p:set>
                                    <p:anim calcmode="lin" valueType="num">
                                      <p:cBhvr additive="base">
                                        <p:cTn id="7" dur="500" fill="hold"/>
                                        <p:tgtEl>
                                          <p:spTgt spid="18627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27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2710">
                                            <p:txEl>
                                              <p:pRg st="1" end="1"/>
                                            </p:txEl>
                                          </p:spTgt>
                                        </p:tgtEl>
                                        <p:attrNameLst>
                                          <p:attrName>style.visibility</p:attrName>
                                        </p:attrNameLst>
                                      </p:cBhvr>
                                      <p:to>
                                        <p:strVal val="visible"/>
                                      </p:to>
                                    </p:set>
                                    <p:anim calcmode="lin" valueType="num">
                                      <p:cBhvr additive="base">
                                        <p:cTn id="13" dur="500" fill="hold"/>
                                        <p:tgtEl>
                                          <p:spTgt spid="186271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2710">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862710">
                                            <p:txEl>
                                              <p:pRg st="2" end="2"/>
                                            </p:txEl>
                                          </p:spTgt>
                                        </p:tgtEl>
                                        <p:attrNameLst>
                                          <p:attrName>style.visibility</p:attrName>
                                        </p:attrNameLst>
                                      </p:cBhvr>
                                      <p:to>
                                        <p:strVal val="visible"/>
                                      </p:to>
                                    </p:set>
                                    <p:anim calcmode="lin" valueType="num">
                                      <p:cBhvr additive="base">
                                        <p:cTn id="17" dur="500" fill="hold"/>
                                        <p:tgtEl>
                                          <p:spTgt spid="1862710">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2710">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1862714"/>
                                        </p:tgtEl>
                                        <p:attrNameLst>
                                          <p:attrName>style.visibility</p:attrName>
                                        </p:attrNameLst>
                                      </p:cBhvr>
                                      <p:to>
                                        <p:strVal val="visible"/>
                                      </p:to>
                                    </p:set>
                                    <p:anim calcmode="lin" valueType="num">
                                      <p:cBhvr additive="base">
                                        <p:cTn id="21" dur="500" fill="hold"/>
                                        <p:tgtEl>
                                          <p:spTgt spid="1862714"/>
                                        </p:tgtEl>
                                        <p:attrNameLst>
                                          <p:attrName>ppt_x</p:attrName>
                                        </p:attrNameLst>
                                      </p:cBhvr>
                                      <p:tavLst>
                                        <p:tav tm="0">
                                          <p:val>
                                            <p:strVal val="#ppt_x"/>
                                          </p:val>
                                        </p:tav>
                                        <p:tav tm="100000">
                                          <p:val>
                                            <p:strVal val="#ppt_x"/>
                                          </p:val>
                                        </p:tav>
                                      </p:tavLst>
                                    </p:anim>
                                    <p:anim calcmode="lin" valueType="num">
                                      <p:cBhvr additive="base">
                                        <p:cTn id="22" dur="500" fill="hold"/>
                                        <p:tgtEl>
                                          <p:spTgt spid="186271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2714"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3283"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3284"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3285"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3286"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3736" name="Text Box 56"/>
          <p:cNvSpPr txBox="1">
            <a:spLocks noChangeArrowheads="1"/>
          </p:cNvSpPr>
          <p:nvPr/>
        </p:nvSpPr>
        <p:spPr bwMode="auto">
          <a:xfrm>
            <a:off x="152400" y="2927350"/>
            <a:ext cx="3435350"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Ask Friend</a:t>
            </a:r>
          </a:p>
          <a:p>
            <a:pPr eaLnBrk="1" hangingPunct="1"/>
            <a:r>
              <a:rPr lang="en-US" altLang="en-US"/>
              <a:t>Parse left</a:t>
            </a:r>
          </a:p>
          <a:p>
            <a:pPr eaLnBrk="1" hangingPunct="1">
              <a:buFontTx/>
              <a:buNone/>
            </a:pPr>
            <a:r>
              <a:rPr lang="en-US" altLang="en-US">
                <a:solidFill>
                  <a:schemeClr val="accent1"/>
                </a:solidFill>
              </a:rPr>
              <a:t>Ask Another Friend</a:t>
            </a:r>
          </a:p>
          <a:p>
            <a:pPr eaLnBrk="1" hangingPunct="1"/>
            <a:r>
              <a:rPr lang="en-US" altLang="en-US"/>
              <a:t>Parse right.</a:t>
            </a:r>
          </a:p>
        </p:txBody>
      </p:sp>
      <p:grpSp>
        <p:nvGrpSpPr>
          <p:cNvPr id="353288" name="Group 57"/>
          <p:cNvGrpSpPr>
            <a:grpSpLocks/>
          </p:cNvGrpSpPr>
          <p:nvPr/>
        </p:nvGrpSpPr>
        <p:grpSpPr bwMode="auto">
          <a:xfrm>
            <a:off x="76200" y="2209800"/>
            <a:ext cx="4403725" cy="579438"/>
            <a:chOff x="48" y="1392"/>
            <a:chExt cx="2774" cy="365"/>
          </a:xfrm>
        </p:grpSpPr>
        <p:sp>
          <p:nvSpPr>
            <p:cNvPr id="353343" name="Text Box 58"/>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3344" name="Rectangle 59"/>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3289" name="Text Box 170"/>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 name="Group 171"/>
          <p:cNvGrpSpPr>
            <a:grpSpLocks/>
          </p:cNvGrpSpPr>
          <p:nvPr/>
        </p:nvGrpSpPr>
        <p:grpSpPr bwMode="auto">
          <a:xfrm>
            <a:off x="5462588" y="2819400"/>
            <a:ext cx="2055812" cy="731838"/>
            <a:chOff x="3441" y="1776"/>
            <a:chExt cx="1295" cy="461"/>
          </a:xfrm>
        </p:grpSpPr>
        <p:sp>
          <p:nvSpPr>
            <p:cNvPr id="353339" name="Text Box 172"/>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3340" name="Text Box 173"/>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41" name="Line 174"/>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42" name="Line 175"/>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176"/>
          <p:cNvGrpSpPr>
            <a:grpSpLocks/>
          </p:cNvGrpSpPr>
          <p:nvPr/>
        </p:nvGrpSpPr>
        <p:grpSpPr bwMode="auto">
          <a:xfrm>
            <a:off x="3976688" y="3429000"/>
            <a:ext cx="3390900" cy="2971800"/>
            <a:chOff x="2505" y="2160"/>
            <a:chExt cx="2136" cy="1872"/>
          </a:xfrm>
        </p:grpSpPr>
        <p:sp>
          <p:nvSpPr>
            <p:cNvPr id="353308" name="Text Box 177"/>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09" name="Text Box 178"/>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0" name="Text Box 179"/>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11" name="Text Box 180"/>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2" name="Text Box 181"/>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3" name="Text Box 182"/>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4" name="Text Box 183"/>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15" name="Text Box 184"/>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6" name="Text Box 185"/>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7" name="Text Box 186"/>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3318" name="Text Box 187"/>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9" name="Text Box 188"/>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20" name="Line 189"/>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1" name="Line 190"/>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2" name="Line 191"/>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3" name="Line 192"/>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4" name="Line 193"/>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5" name="Line 194"/>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6" name="Line 195"/>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7" name="Line 196"/>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8" name="Line 197"/>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9" name="Line 198"/>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0" name="Line 199"/>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1" name="Line 200"/>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2" name="Line 201"/>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3" name="Line 202"/>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4" name="Line 203"/>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5" name="Line 204"/>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6" name="Line 205"/>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7" name="Line 206"/>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8" name="Line 207"/>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 name="Group 208"/>
          <p:cNvGrpSpPr>
            <a:grpSpLocks/>
          </p:cNvGrpSpPr>
          <p:nvPr/>
        </p:nvGrpSpPr>
        <p:grpSpPr bwMode="auto">
          <a:xfrm>
            <a:off x="7391400" y="3352800"/>
            <a:ext cx="1473200" cy="3048000"/>
            <a:chOff x="4656" y="2112"/>
            <a:chExt cx="928" cy="1920"/>
          </a:xfrm>
        </p:grpSpPr>
        <p:sp>
          <p:nvSpPr>
            <p:cNvPr id="353297" name="Text Box 209"/>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298" name="Text Box 210"/>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3299" name="Text Box 211"/>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00" name="Text Box 212"/>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01" name="Line 213"/>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2" name="Line 214"/>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3" name="Line 215"/>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4" name="Line 216"/>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5" name="Line 217"/>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6" name="Line 218"/>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7" name="Line 219"/>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3293" name="Text Box 220"/>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3294" name="Group 221"/>
          <p:cNvGrpSpPr>
            <a:grpSpLocks/>
          </p:cNvGrpSpPr>
          <p:nvPr/>
        </p:nvGrpSpPr>
        <p:grpSpPr bwMode="auto">
          <a:xfrm>
            <a:off x="4038600" y="6200775"/>
            <a:ext cx="3470275" cy="581025"/>
            <a:chOff x="2544" y="3906"/>
            <a:chExt cx="2186" cy="366"/>
          </a:xfrm>
        </p:grpSpPr>
        <p:sp>
          <p:nvSpPr>
            <p:cNvPr id="353295" name="Text Box 22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3296" name="Text Box 22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32025129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3736">
                                            <p:txEl>
                                              <p:pRg st="0" end="0"/>
                                            </p:txEl>
                                          </p:spTgt>
                                        </p:tgtEl>
                                        <p:attrNameLst>
                                          <p:attrName>style.visibility</p:attrName>
                                        </p:attrNameLst>
                                      </p:cBhvr>
                                      <p:to>
                                        <p:strVal val="visible"/>
                                      </p:to>
                                    </p:set>
                                    <p:anim calcmode="lin" valueType="num">
                                      <p:cBhvr additive="base">
                                        <p:cTn id="7" dur="500" fill="hold"/>
                                        <p:tgtEl>
                                          <p:spTgt spid="186373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37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3736">
                                            <p:txEl>
                                              <p:pRg st="1" end="1"/>
                                            </p:txEl>
                                          </p:spTgt>
                                        </p:tgtEl>
                                        <p:attrNameLst>
                                          <p:attrName>style.visibility</p:attrName>
                                        </p:attrNameLst>
                                      </p:cBhvr>
                                      <p:to>
                                        <p:strVal val="visible"/>
                                      </p:to>
                                    </p:set>
                                    <p:anim calcmode="lin" valueType="num">
                                      <p:cBhvr additive="base">
                                        <p:cTn id="13" dur="500" fill="hold"/>
                                        <p:tgtEl>
                                          <p:spTgt spid="186373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373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3736">
                                            <p:txEl>
                                              <p:pRg st="2" end="2"/>
                                            </p:txEl>
                                          </p:spTgt>
                                        </p:tgtEl>
                                        <p:attrNameLst>
                                          <p:attrName>style.visibility</p:attrName>
                                        </p:attrNameLst>
                                      </p:cBhvr>
                                      <p:to>
                                        <p:strVal val="visible"/>
                                      </p:to>
                                    </p:set>
                                    <p:anim calcmode="lin" valueType="num">
                                      <p:cBhvr additive="base">
                                        <p:cTn id="23" dur="500" fill="hold"/>
                                        <p:tgtEl>
                                          <p:spTgt spid="186373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373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863736">
                                            <p:txEl>
                                              <p:pRg st="3" end="3"/>
                                            </p:txEl>
                                          </p:spTgt>
                                        </p:tgtEl>
                                        <p:attrNameLst>
                                          <p:attrName>style.visibility</p:attrName>
                                        </p:attrNameLst>
                                      </p:cBhvr>
                                      <p:to>
                                        <p:strVal val="visible"/>
                                      </p:to>
                                    </p:set>
                                    <p:anim calcmode="lin" valueType="num">
                                      <p:cBhvr additive="base">
                                        <p:cTn id="29" dur="500" fill="hold"/>
                                        <p:tgtEl>
                                          <p:spTgt spid="1863736">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63736">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863736">
                                            <p:txEl>
                                              <p:pRg st="4" end="4"/>
                                            </p:txEl>
                                          </p:spTgt>
                                        </p:tgtEl>
                                        <p:attrNameLst>
                                          <p:attrName>style.visibility</p:attrName>
                                        </p:attrNameLst>
                                      </p:cBhvr>
                                      <p:to>
                                        <p:strVal val="visible"/>
                                      </p:to>
                                    </p:set>
                                    <p:anim calcmode="lin" valueType="num">
                                      <p:cBhvr additive="base">
                                        <p:cTn id="39" dur="500" fill="hold"/>
                                        <p:tgtEl>
                                          <p:spTgt spid="1863736">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86373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863736">
                                            <p:txEl>
                                              <p:pRg st="5" end="5"/>
                                            </p:txEl>
                                          </p:spTgt>
                                        </p:tgtEl>
                                        <p:attrNameLst>
                                          <p:attrName>style.visibility</p:attrName>
                                        </p:attrNameLst>
                                      </p:cBhvr>
                                      <p:to>
                                        <p:strVal val="visible"/>
                                      </p:to>
                                    </p:set>
                                    <p:anim calcmode="lin" valueType="num">
                                      <p:cBhvr additive="base">
                                        <p:cTn id="45" dur="500" fill="hold"/>
                                        <p:tgtEl>
                                          <p:spTgt spid="1863736">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863736">
                                            <p:txEl>
                                              <p:pRg st="5" end="5"/>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4307"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4308"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4309"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4310"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4718" name="Text Box 14"/>
          <p:cNvSpPr txBox="1">
            <a:spLocks noChangeArrowheads="1"/>
          </p:cNvSpPr>
          <p:nvPr/>
        </p:nvSpPr>
        <p:spPr bwMode="auto">
          <a:xfrm>
            <a:off x="150813" y="2924175"/>
            <a:ext cx="3921125" cy="222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Instance to give Friend</a:t>
            </a:r>
          </a:p>
          <a:p>
            <a:pPr eaLnBrk="1" hangingPunct="1"/>
            <a:r>
              <a:rPr lang="en-US" altLang="en-US" sz="4400">
                <a:solidFill>
                  <a:schemeClr val="hlink"/>
                </a:solidFill>
              </a:rPr>
              <a:t>?</a:t>
            </a:r>
            <a:endParaRPr lang="en-US" altLang="en-US"/>
          </a:p>
        </p:txBody>
      </p:sp>
      <p:grpSp>
        <p:nvGrpSpPr>
          <p:cNvPr id="354312" name="Group 16"/>
          <p:cNvGrpSpPr>
            <a:grpSpLocks/>
          </p:cNvGrpSpPr>
          <p:nvPr/>
        </p:nvGrpSpPr>
        <p:grpSpPr bwMode="auto">
          <a:xfrm>
            <a:off x="76200" y="2209800"/>
            <a:ext cx="4403725" cy="579438"/>
            <a:chOff x="48" y="1392"/>
            <a:chExt cx="2774" cy="365"/>
          </a:xfrm>
        </p:grpSpPr>
        <p:sp>
          <p:nvSpPr>
            <p:cNvPr id="354323" name="Text Box 17"/>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4324" name="Rectangle 18"/>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4313" name="Text Box 19"/>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4314" name="Group 20"/>
          <p:cNvGrpSpPr>
            <a:grpSpLocks/>
          </p:cNvGrpSpPr>
          <p:nvPr/>
        </p:nvGrpSpPr>
        <p:grpSpPr bwMode="auto">
          <a:xfrm>
            <a:off x="5462588" y="2819400"/>
            <a:ext cx="2055812" cy="731838"/>
            <a:chOff x="3441" y="1776"/>
            <a:chExt cx="1295" cy="461"/>
          </a:xfrm>
        </p:grpSpPr>
        <p:sp>
          <p:nvSpPr>
            <p:cNvPr id="354319" name="Text Box 21"/>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4320" name="Text Box 22"/>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4321" name="Line 23"/>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4322" name="Line 24"/>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4315" name="Text Box 25"/>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4316" name="Group 26"/>
          <p:cNvGrpSpPr>
            <a:grpSpLocks/>
          </p:cNvGrpSpPr>
          <p:nvPr/>
        </p:nvGrpSpPr>
        <p:grpSpPr bwMode="auto">
          <a:xfrm>
            <a:off x="4038600" y="6200775"/>
            <a:ext cx="3470275" cy="581025"/>
            <a:chOff x="2544" y="3906"/>
            <a:chExt cx="2186" cy="366"/>
          </a:xfrm>
        </p:grpSpPr>
        <p:sp>
          <p:nvSpPr>
            <p:cNvPr id="354317" name="Text Box 27"/>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4318" name="Text Box 28"/>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31343466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4718">
                                            <p:txEl>
                                              <p:pRg st="2" end="2"/>
                                            </p:txEl>
                                          </p:spTgt>
                                        </p:tgtEl>
                                        <p:attrNameLst>
                                          <p:attrName>style.visibility</p:attrName>
                                        </p:attrNameLst>
                                      </p:cBhvr>
                                      <p:to>
                                        <p:strVal val="visible"/>
                                      </p:to>
                                    </p:set>
                                    <p:anim calcmode="lin" valueType="num">
                                      <p:cBhvr additive="base">
                                        <p:cTn id="7" dur="500" fill="hold"/>
                                        <p:tgtEl>
                                          <p:spTgt spid="1864718">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47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4718">
                                            <p:txEl>
                                              <p:pRg st="3" end="3"/>
                                            </p:txEl>
                                          </p:spTgt>
                                        </p:tgtEl>
                                        <p:attrNameLst>
                                          <p:attrName>style.visibility</p:attrName>
                                        </p:attrNameLst>
                                      </p:cBhvr>
                                      <p:to>
                                        <p:strVal val="visible"/>
                                      </p:to>
                                    </p:set>
                                    <p:anim calcmode="lin" valueType="num">
                                      <p:cBhvr additive="base">
                                        <p:cTn id="13" dur="500" fill="hold"/>
                                        <p:tgtEl>
                                          <p:spTgt spid="1864718">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4718">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5331"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5332"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5333"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5334"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5767" name="Text Box 39"/>
          <p:cNvSpPr txBox="1">
            <a:spLocks noChangeArrowheads="1"/>
          </p:cNvSpPr>
          <p:nvPr/>
        </p:nvSpPr>
        <p:spPr bwMode="auto">
          <a:xfrm>
            <a:off x="152400" y="2924175"/>
            <a:ext cx="3605213"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Want from Friend:</a:t>
            </a:r>
          </a:p>
          <a:p>
            <a:pPr eaLnBrk="1" hangingPunct="1"/>
            <a:r>
              <a:rPr lang="en-US" altLang="en-US"/>
              <a:t>Left sub-parse tree.</a:t>
            </a:r>
          </a:p>
          <a:p>
            <a:pPr eaLnBrk="1" hangingPunct="1">
              <a:buFontTx/>
              <a:buNone/>
            </a:pPr>
            <a:r>
              <a:rPr lang="en-US" altLang="en-US">
                <a:solidFill>
                  <a:schemeClr val="accent1"/>
                </a:solidFill>
              </a:rPr>
              <a:t>Instance to give him:</a:t>
            </a:r>
          </a:p>
          <a:p>
            <a:pPr eaLnBrk="1" hangingPunct="1"/>
            <a:r>
              <a:rPr lang="en-US" altLang="en-US" i="1"/>
              <a:t>C </a:t>
            </a:r>
            <a:r>
              <a:rPr lang="en-US" altLang="en-US">
                <a:sym typeface="Symbol" pitchFamily="18" charset="2"/>
              </a:rPr>
              <a:t></a:t>
            </a:r>
            <a:r>
              <a:rPr lang="en-US" altLang="en-US"/>
              <a:t>  </a:t>
            </a:r>
            <a:r>
              <a:rPr lang="en-US" altLang="en-US" i="1"/>
              <a:t>baeaadb</a:t>
            </a:r>
          </a:p>
        </p:txBody>
      </p:sp>
      <p:grpSp>
        <p:nvGrpSpPr>
          <p:cNvPr id="355336" name="Group 46"/>
          <p:cNvGrpSpPr>
            <a:grpSpLocks/>
          </p:cNvGrpSpPr>
          <p:nvPr/>
        </p:nvGrpSpPr>
        <p:grpSpPr bwMode="auto">
          <a:xfrm>
            <a:off x="76200" y="2209800"/>
            <a:ext cx="4403725" cy="579438"/>
            <a:chOff x="48" y="1392"/>
            <a:chExt cx="2774" cy="365"/>
          </a:xfrm>
        </p:grpSpPr>
        <p:sp>
          <p:nvSpPr>
            <p:cNvPr id="355380" name="Text Box 47"/>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5381" name="Rectangle 48"/>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5337" name="Text Box 51"/>
          <p:cNvSpPr txBox="1">
            <a:spLocks noChangeArrowheads="1"/>
          </p:cNvSpPr>
          <p:nvPr/>
        </p:nvSpPr>
        <p:spPr bwMode="auto">
          <a:xfrm>
            <a:off x="5462588" y="2971800"/>
            <a:ext cx="557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grpSp>
        <p:nvGrpSpPr>
          <p:cNvPr id="3" name="Group 55"/>
          <p:cNvGrpSpPr>
            <a:grpSpLocks/>
          </p:cNvGrpSpPr>
          <p:nvPr/>
        </p:nvGrpSpPr>
        <p:grpSpPr bwMode="auto">
          <a:xfrm>
            <a:off x="3976688" y="3429000"/>
            <a:ext cx="3390900" cy="2971800"/>
            <a:chOff x="2505" y="2160"/>
            <a:chExt cx="2136" cy="1872"/>
          </a:xfrm>
        </p:grpSpPr>
        <p:sp>
          <p:nvSpPr>
            <p:cNvPr id="355349" name="Text Box 56"/>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50" name="Text Box 57"/>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51" name="Text Box 58"/>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5352" name="Text Box 59"/>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53" name="Text Box 60"/>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5354" name="Text Box 61"/>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5355" name="Text Box 62"/>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5356" name="Text Box 63"/>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57" name="Text Box 64"/>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5358" name="Text Box 65"/>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5359" name="Text Box 66"/>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60" name="Text Box 67"/>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5361" name="Line 68"/>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2" name="Line 69"/>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3" name="Line 70"/>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4" name="Line 71"/>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5" name="Line 72"/>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6" name="Line 73"/>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7" name="Line 74"/>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8" name="Line 75"/>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9" name="Line 76"/>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0" name="Line 77"/>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1" name="Line 78"/>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2" name="Line 79"/>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3" name="Line 80"/>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4" name="Line 81"/>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5" name="Line 82"/>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6" name="Line 83"/>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7" name="Line 84"/>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8" name="Line 85"/>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9" name="Line 86"/>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105"/>
          <p:cNvGrpSpPr>
            <a:grpSpLocks/>
          </p:cNvGrpSpPr>
          <p:nvPr/>
        </p:nvGrpSpPr>
        <p:grpSpPr bwMode="auto">
          <a:xfrm>
            <a:off x="5867400" y="2381250"/>
            <a:ext cx="3133725" cy="4398963"/>
            <a:chOff x="3696" y="1500"/>
            <a:chExt cx="1974" cy="2771"/>
          </a:xfrm>
        </p:grpSpPr>
        <p:grpSp>
          <p:nvGrpSpPr>
            <p:cNvPr id="355343" name="Group 104"/>
            <p:cNvGrpSpPr>
              <a:grpSpLocks/>
            </p:cNvGrpSpPr>
            <p:nvPr/>
          </p:nvGrpSpPr>
          <p:grpSpPr bwMode="auto">
            <a:xfrm>
              <a:off x="3696" y="1500"/>
              <a:ext cx="1040" cy="726"/>
              <a:chOff x="3696" y="1500"/>
              <a:chExt cx="1040" cy="726"/>
            </a:xfrm>
          </p:grpSpPr>
          <p:sp>
            <p:nvSpPr>
              <p:cNvPr id="355345" name="Text Box 49"/>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5346" name="Text Box 52"/>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47" name="Line 53"/>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48" name="Line 54"/>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5344" name="Text Box 99"/>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grpSp>
        <p:nvGrpSpPr>
          <p:cNvPr id="355340" name="Group 100"/>
          <p:cNvGrpSpPr>
            <a:grpSpLocks/>
          </p:cNvGrpSpPr>
          <p:nvPr/>
        </p:nvGrpSpPr>
        <p:grpSpPr bwMode="auto">
          <a:xfrm>
            <a:off x="4038600" y="6200775"/>
            <a:ext cx="3470275" cy="581025"/>
            <a:chOff x="2544" y="3906"/>
            <a:chExt cx="2186" cy="366"/>
          </a:xfrm>
        </p:grpSpPr>
        <p:sp>
          <p:nvSpPr>
            <p:cNvPr id="355341" name="Text Box 101"/>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5342" name="Text Box 102"/>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1000094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5767">
                                            <p:txEl>
                                              <p:pRg st="2" end="2"/>
                                            </p:txEl>
                                          </p:spTgt>
                                        </p:tgtEl>
                                        <p:attrNameLst>
                                          <p:attrName>style.visibility</p:attrName>
                                        </p:attrNameLst>
                                      </p:cBhvr>
                                      <p:to>
                                        <p:strVal val="visible"/>
                                      </p:to>
                                    </p:set>
                                    <p:anim calcmode="lin" valueType="num">
                                      <p:cBhvr additive="base">
                                        <p:cTn id="7" dur="500" fill="hold"/>
                                        <p:tgtEl>
                                          <p:spTgt spid="186576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576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5767">
                                            <p:txEl>
                                              <p:pRg st="3" end="3"/>
                                            </p:txEl>
                                          </p:spTgt>
                                        </p:tgtEl>
                                        <p:attrNameLst>
                                          <p:attrName>style.visibility</p:attrName>
                                        </p:attrNameLst>
                                      </p:cBhvr>
                                      <p:to>
                                        <p:strVal val="visible"/>
                                      </p:to>
                                    </p:set>
                                    <p:anim calcmode="lin" valueType="num">
                                      <p:cBhvr additive="base">
                                        <p:cTn id="13" dur="500" fill="hold"/>
                                        <p:tgtEl>
                                          <p:spTgt spid="1865767">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5767">
                                            <p:txEl>
                                              <p:pRg st="3" end="3"/>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5767">
                                            <p:txEl>
                                              <p:pRg st="4" end="4"/>
                                            </p:txEl>
                                          </p:spTgt>
                                        </p:tgtEl>
                                        <p:attrNameLst>
                                          <p:attrName>style.visibility</p:attrName>
                                        </p:attrNameLst>
                                      </p:cBhvr>
                                      <p:to>
                                        <p:strVal val="visible"/>
                                      </p:to>
                                    </p:set>
                                    <p:anim calcmode="lin" valueType="num">
                                      <p:cBhvr additive="base">
                                        <p:cTn id="23" dur="500" fill="hold"/>
                                        <p:tgtEl>
                                          <p:spTgt spid="1865767">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576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865767">
                                            <p:txEl>
                                              <p:pRg st="5" end="5"/>
                                            </p:txEl>
                                          </p:spTgt>
                                        </p:tgtEl>
                                        <p:attrNameLst>
                                          <p:attrName>style.visibility</p:attrName>
                                        </p:attrNameLst>
                                      </p:cBhvr>
                                      <p:to>
                                        <p:strVal val="visible"/>
                                      </p:to>
                                    </p:set>
                                    <p:anim calcmode="lin" valueType="num">
                                      <p:cBhvr additive="base">
                                        <p:cTn id="29" dur="500" fill="hold"/>
                                        <p:tgtEl>
                                          <p:spTgt spid="1865767">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65767">
                                            <p:txEl>
                                              <p:pRg st="5" end="5"/>
                                            </p:txEl>
                                          </p:spTgt>
                                        </p:tgtEl>
                                        <p:attrNameLst>
                                          <p:attrName>ppt_y</p:attrName>
                                        </p:attrNameLst>
                                      </p:cBhvr>
                                      <p:tavLst>
                                        <p:tav tm="0">
                                          <p:val>
                                            <p:strVal val="1+#ppt_h/2"/>
                                          </p:val>
                                        </p:tav>
                                        <p:tav tm="100000">
                                          <p:val>
                                            <p:strVal val="#ppt_y"/>
                                          </p:val>
                                        </p:tav>
                                      </p:tavLst>
                                    </p:anim>
                                  </p:childTnLst>
                                </p:cTn>
                              </p:par>
                              <p:par>
                                <p:cTn id="31" presetID="2" presetClass="exit" presetSubtype="4" fill="hold" nodeType="withEffect">
                                  <p:stCondLst>
                                    <p:cond delay="0"/>
                                  </p:stCondLst>
                                  <p:childTnLst>
                                    <p:anim calcmode="lin" valueType="num">
                                      <p:cBhvr additive="base">
                                        <p:cTn id="32" dur="500"/>
                                        <p:tgtEl>
                                          <p:spTgt spid="3"/>
                                        </p:tgtEl>
                                        <p:attrNameLst>
                                          <p:attrName>ppt_x</p:attrName>
                                        </p:attrNameLst>
                                      </p:cBhvr>
                                      <p:tavLst>
                                        <p:tav tm="0">
                                          <p:val>
                                            <p:strVal val="ppt_x"/>
                                          </p:val>
                                        </p:tav>
                                        <p:tav tm="100000">
                                          <p:val>
                                            <p:strVal val="ppt_x"/>
                                          </p:val>
                                        </p:tav>
                                      </p:tavLst>
                                    </p:anim>
                                    <p:anim calcmode="lin" valueType="num">
                                      <p:cBhvr additive="base">
                                        <p:cTn id="33" dur="500"/>
                                        <p:tgtEl>
                                          <p:spTgt spid="3"/>
                                        </p:tgtEl>
                                        <p:attrNameLst>
                                          <p:attrName>ppt_y</p:attrName>
                                        </p:attrNameLst>
                                      </p:cBhvr>
                                      <p:tavLst>
                                        <p:tav tm="0">
                                          <p:val>
                                            <p:strVal val="ppt_y"/>
                                          </p:val>
                                        </p:tav>
                                        <p:tav tm="100000">
                                          <p:val>
                                            <p:strVal val="1+ppt_h/2"/>
                                          </p:val>
                                        </p:tav>
                                      </p:tavLst>
                                    </p:anim>
                                    <p:set>
                                      <p:cBhvr>
                                        <p:cTn id="34" dur="1" fill="hold">
                                          <p:stCondLst>
                                            <p:cond delay="499"/>
                                          </p:stCondLst>
                                        </p:cTn>
                                        <p:tgtEl>
                                          <p:spTgt spid="3"/>
                                        </p:tgtEl>
                                        <p:attrNameLst>
                                          <p:attrName>style.visibility</p:attrName>
                                        </p:attrNameLst>
                                      </p:cBhvr>
                                      <p:to>
                                        <p:strVal val="hidden"/>
                                      </p:to>
                                    </p:set>
                                  </p:childTnLst>
                                </p:cTn>
                              </p:par>
                              <p:par>
                                <p:cTn id="35" presetID="2" presetClass="exit" presetSubtype="4" fill="hold" nodeType="withEffect">
                                  <p:stCondLst>
                                    <p:cond delay="0"/>
                                  </p:stCondLst>
                                  <p:childTnLst>
                                    <p:anim calcmode="lin" valueType="num">
                                      <p:cBhvr additive="base">
                                        <p:cTn id="36" dur="500"/>
                                        <p:tgtEl>
                                          <p:spTgt spid="4"/>
                                        </p:tgtEl>
                                        <p:attrNameLst>
                                          <p:attrName>ppt_x</p:attrName>
                                        </p:attrNameLst>
                                      </p:cBhvr>
                                      <p:tavLst>
                                        <p:tav tm="0">
                                          <p:val>
                                            <p:strVal val="ppt_x"/>
                                          </p:val>
                                        </p:tav>
                                        <p:tav tm="100000">
                                          <p:val>
                                            <p:strVal val="ppt_x"/>
                                          </p:val>
                                        </p:tav>
                                      </p:tavLst>
                                    </p:anim>
                                    <p:anim calcmode="lin" valueType="num">
                                      <p:cBhvr additive="base">
                                        <p:cTn id="37" dur="500"/>
                                        <p:tgtEl>
                                          <p:spTgt spid="4"/>
                                        </p:tgtEl>
                                        <p:attrNameLst>
                                          <p:attrName>ppt_y</p:attrName>
                                        </p:attrNameLst>
                                      </p:cBhvr>
                                      <p:tavLst>
                                        <p:tav tm="0">
                                          <p:val>
                                            <p:strVal val="ppt_y"/>
                                          </p:val>
                                        </p:tav>
                                        <p:tav tm="100000">
                                          <p:val>
                                            <p:strVal val="1+ppt_h/2"/>
                                          </p:val>
                                        </p:tav>
                                      </p:tavLst>
                                    </p:anim>
                                    <p:set>
                                      <p:cBhvr>
                                        <p:cTn id="38" dur="1" fill="hold">
                                          <p:stCondLst>
                                            <p:cond delay="499"/>
                                          </p:stCondLst>
                                        </p:cTn>
                                        <p:tgtEl>
                                          <p:spTgt spid="4"/>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6355"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6356"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6357"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6358"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6791" name="Text Box 39"/>
          <p:cNvSpPr txBox="1">
            <a:spLocks noChangeArrowheads="1"/>
          </p:cNvSpPr>
          <p:nvPr/>
        </p:nvSpPr>
        <p:spPr bwMode="auto">
          <a:xfrm>
            <a:off x="152400" y="2924175"/>
            <a:ext cx="4205288"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How can we know split?</a:t>
            </a:r>
          </a:p>
          <a:p>
            <a:pPr eaLnBrk="1" hangingPunct="1"/>
            <a:r>
              <a:rPr lang="en-US" altLang="en-US"/>
              <a:t>Ask the Bird!</a:t>
            </a:r>
          </a:p>
        </p:txBody>
      </p:sp>
      <p:sp>
        <p:nvSpPr>
          <p:cNvPr id="1866810" name="Line 58"/>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56361" name="Group 59"/>
          <p:cNvGrpSpPr>
            <a:grpSpLocks/>
          </p:cNvGrpSpPr>
          <p:nvPr/>
        </p:nvGrpSpPr>
        <p:grpSpPr bwMode="auto">
          <a:xfrm>
            <a:off x="76200" y="2209800"/>
            <a:ext cx="4403725" cy="579438"/>
            <a:chOff x="48" y="1392"/>
            <a:chExt cx="2774" cy="365"/>
          </a:xfrm>
        </p:grpSpPr>
        <p:sp>
          <p:nvSpPr>
            <p:cNvPr id="356416" name="Text Box 60"/>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6417" name="Rectangle 61"/>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6362" name="Text Box 62"/>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6363" name="Group 63"/>
          <p:cNvGrpSpPr>
            <a:grpSpLocks/>
          </p:cNvGrpSpPr>
          <p:nvPr/>
        </p:nvGrpSpPr>
        <p:grpSpPr bwMode="auto">
          <a:xfrm>
            <a:off x="5462588" y="2819400"/>
            <a:ext cx="2055812" cy="731838"/>
            <a:chOff x="3441" y="1776"/>
            <a:chExt cx="1295" cy="461"/>
          </a:xfrm>
        </p:grpSpPr>
        <p:sp>
          <p:nvSpPr>
            <p:cNvPr id="356412" name="Text Box 64"/>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6413" name="Text Box 65"/>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414" name="Line 66"/>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15" name="Line 67"/>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6364" name="Group 68"/>
          <p:cNvGrpSpPr>
            <a:grpSpLocks/>
          </p:cNvGrpSpPr>
          <p:nvPr/>
        </p:nvGrpSpPr>
        <p:grpSpPr bwMode="auto">
          <a:xfrm>
            <a:off x="3976688" y="3429000"/>
            <a:ext cx="3390900" cy="2971800"/>
            <a:chOff x="2505" y="2160"/>
            <a:chExt cx="2136" cy="1872"/>
          </a:xfrm>
        </p:grpSpPr>
        <p:sp>
          <p:nvSpPr>
            <p:cNvPr id="356381" name="Text Box 69"/>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82" name="Text Box 70"/>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83" name="Text Box 71"/>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6384" name="Text Box 72"/>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85" name="Text Box 73"/>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6386" name="Text Box 74"/>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6387" name="Text Box 75"/>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6388" name="Text Box 76"/>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89" name="Text Box 77"/>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6390" name="Text Box 78"/>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6391" name="Text Box 79"/>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92" name="Text Box 80"/>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6393" name="Line 81"/>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4" name="Line 82"/>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5" name="Line 83"/>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6" name="Line 84"/>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7" name="Line 85"/>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8" name="Line 86"/>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9" name="Line 87"/>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0" name="Line 88"/>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1" name="Line 89"/>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2" name="Line 90"/>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3" name="Line 91"/>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4" name="Line 92"/>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5" name="Line 93"/>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6" name="Line 94"/>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7" name="Line 95"/>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8" name="Line 96"/>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9" name="Line 97"/>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10" name="Line 98"/>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11" name="Line 99"/>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6365" name="Group 100"/>
          <p:cNvGrpSpPr>
            <a:grpSpLocks/>
          </p:cNvGrpSpPr>
          <p:nvPr/>
        </p:nvGrpSpPr>
        <p:grpSpPr bwMode="auto">
          <a:xfrm>
            <a:off x="7391400" y="3352800"/>
            <a:ext cx="1473200" cy="3048000"/>
            <a:chOff x="4656" y="2112"/>
            <a:chExt cx="928" cy="1920"/>
          </a:xfrm>
        </p:grpSpPr>
        <p:sp>
          <p:nvSpPr>
            <p:cNvPr id="356370" name="Text Box 101"/>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6371" name="Text Box 102"/>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6372" name="Text Box 103"/>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6373" name="Text Box 104"/>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74" name="Line 105"/>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5" name="Line 106"/>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6" name="Line 107"/>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7" name="Line 108"/>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8" name="Line 109"/>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9" name="Line 110"/>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80" name="Line 111"/>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6366" name="Text Box 112"/>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6367" name="Group 113"/>
          <p:cNvGrpSpPr>
            <a:grpSpLocks/>
          </p:cNvGrpSpPr>
          <p:nvPr/>
        </p:nvGrpSpPr>
        <p:grpSpPr bwMode="auto">
          <a:xfrm>
            <a:off x="4038600" y="6200775"/>
            <a:ext cx="3470275" cy="581025"/>
            <a:chOff x="2544" y="3906"/>
            <a:chExt cx="2186" cy="366"/>
          </a:xfrm>
        </p:grpSpPr>
        <p:sp>
          <p:nvSpPr>
            <p:cNvPr id="356368" name="Text Box 114"/>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6369" name="Text Box 115"/>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14852281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6791">
                                            <p:txEl>
                                              <p:pRg st="2" end="2"/>
                                            </p:txEl>
                                          </p:spTgt>
                                        </p:tgtEl>
                                        <p:attrNameLst>
                                          <p:attrName>style.visibility</p:attrName>
                                        </p:attrNameLst>
                                      </p:cBhvr>
                                      <p:to>
                                        <p:strVal val="visible"/>
                                      </p:to>
                                    </p:set>
                                    <p:anim calcmode="lin" valueType="num">
                                      <p:cBhvr additive="base">
                                        <p:cTn id="7" dur="500" fill="hold"/>
                                        <p:tgtEl>
                                          <p:spTgt spid="1866791">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6791">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6810"/>
                                        </p:tgtEl>
                                        <p:attrNameLst>
                                          <p:attrName>style.visibility</p:attrName>
                                        </p:attrNameLst>
                                      </p:cBhvr>
                                      <p:to>
                                        <p:strVal val="visible"/>
                                      </p:to>
                                    </p:set>
                                    <p:anim calcmode="lin" valueType="num">
                                      <p:cBhvr additive="base">
                                        <p:cTn id="11" dur="500" fill="hold"/>
                                        <p:tgtEl>
                                          <p:spTgt spid="1866810"/>
                                        </p:tgtEl>
                                        <p:attrNameLst>
                                          <p:attrName>ppt_x</p:attrName>
                                        </p:attrNameLst>
                                      </p:cBhvr>
                                      <p:tavLst>
                                        <p:tav tm="0">
                                          <p:val>
                                            <p:strVal val="#ppt_x"/>
                                          </p:val>
                                        </p:tav>
                                        <p:tav tm="100000">
                                          <p:val>
                                            <p:strVal val="#ppt_x"/>
                                          </p:val>
                                        </p:tav>
                                      </p:tavLst>
                                    </p:anim>
                                    <p:anim calcmode="lin" valueType="num">
                                      <p:cBhvr additive="base">
                                        <p:cTn id="12" dur="500" fill="hold"/>
                                        <p:tgtEl>
                                          <p:spTgt spid="186681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866791">
                                            <p:txEl>
                                              <p:pRg st="3" end="3"/>
                                            </p:txEl>
                                          </p:spTgt>
                                        </p:tgtEl>
                                        <p:attrNameLst>
                                          <p:attrName>style.visibility</p:attrName>
                                        </p:attrNameLst>
                                      </p:cBhvr>
                                      <p:to>
                                        <p:strVal val="visible"/>
                                      </p:to>
                                    </p:set>
                                    <p:anim calcmode="lin" valueType="num">
                                      <p:cBhvr additive="base">
                                        <p:cTn id="17" dur="500" fill="hold"/>
                                        <p:tgtEl>
                                          <p:spTgt spid="1866791">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679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810"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7379"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7380"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7381"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7382"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7784" name="Text Box 8"/>
          <p:cNvSpPr txBox="1">
            <a:spLocks noChangeArrowheads="1"/>
          </p:cNvSpPr>
          <p:nvPr/>
        </p:nvSpPr>
        <p:spPr bwMode="auto">
          <a:xfrm>
            <a:off x="152400" y="2943225"/>
            <a:ext cx="2757488"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r>
              <a:rPr lang="en-US" altLang="en-US"/>
              <a:t>For the split.</a:t>
            </a:r>
          </a:p>
          <a:p>
            <a:pPr eaLnBrk="1" hangingPunct="1">
              <a:buFontTx/>
              <a:buNone/>
            </a:pPr>
            <a:endParaRPr lang="en-US" altLang="en-US"/>
          </a:p>
        </p:txBody>
      </p:sp>
      <p:sp>
        <p:nvSpPr>
          <p:cNvPr id="1867793" name="Text Box 17"/>
          <p:cNvSpPr txBox="1">
            <a:spLocks noChangeArrowheads="1"/>
          </p:cNvSpPr>
          <p:nvPr/>
        </p:nvSpPr>
        <p:spPr bwMode="auto">
          <a:xfrm>
            <a:off x="3005138" y="3459163"/>
            <a:ext cx="21748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 of ans </a:t>
            </a:r>
            <a:r>
              <a:rPr lang="en-US" altLang="en-US" i="1"/>
              <a:t>K</a:t>
            </a:r>
            <a:r>
              <a:rPr lang="en-US" altLang="en-US"/>
              <a:t> =</a:t>
            </a:r>
          </a:p>
        </p:txBody>
      </p:sp>
      <p:sp>
        <p:nvSpPr>
          <p:cNvPr id="1867794" name="Text Box 18"/>
          <p:cNvSpPr txBox="1">
            <a:spLocks noChangeArrowheads="1"/>
          </p:cNvSpPr>
          <p:nvPr/>
        </p:nvSpPr>
        <p:spPr bwMode="auto">
          <a:xfrm>
            <a:off x="2990850" y="3959225"/>
            <a:ext cx="21748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 of ans </a:t>
            </a:r>
            <a:r>
              <a:rPr lang="en-US" altLang="en-US" i="1"/>
              <a:t>K</a:t>
            </a:r>
            <a:r>
              <a:rPr lang="en-US" altLang="en-US"/>
              <a:t> =</a:t>
            </a:r>
          </a:p>
        </p:txBody>
      </p:sp>
      <p:sp>
        <p:nvSpPr>
          <p:cNvPr id="1867795" name="Text Box 19"/>
          <p:cNvSpPr txBox="1">
            <a:spLocks noChangeArrowheads="1"/>
          </p:cNvSpPr>
          <p:nvPr/>
        </p:nvSpPr>
        <p:spPr bwMode="auto">
          <a:xfrm>
            <a:off x="5334000" y="3459163"/>
            <a:ext cx="35956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m</a:t>
            </a:r>
            <a:r>
              <a:rPr lang="en-US" altLang="en-US" i="1" baseline="-25000"/>
              <a:t>T</a:t>
            </a:r>
            <a:r>
              <a:rPr lang="en-US" altLang="en-US"/>
              <a:t> = # of rules for </a:t>
            </a:r>
            <a:r>
              <a:rPr lang="en-US" altLang="en-US" i="1"/>
              <a:t>T</a:t>
            </a:r>
            <a:r>
              <a:rPr lang="en-US" altLang="en-US"/>
              <a:t>.</a:t>
            </a:r>
          </a:p>
        </p:txBody>
      </p:sp>
      <p:sp>
        <p:nvSpPr>
          <p:cNvPr id="1867796" name="Text Box 20"/>
          <p:cNvSpPr txBox="1">
            <a:spLocks noChangeArrowheads="1"/>
          </p:cNvSpPr>
          <p:nvPr/>
        </p:nvSpPr>
        <p:spPr bwMode="auto">
          <a:xfrm>
            <a:off x="5411788" y="3916363"/>
            <a:ext cx="37322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n</a:t>
            </a:r>
            <a:r>
              <a:rPr lang="en-US" altLang="en-US"/>
              <a:t>   = # chars in string.</a:t>
            </a:r>
          </a:p>
        </p:txBody>
      </p:sp>
      <p:sp>
        <p:nvSpPr>
          <p:cNvPr id="1867797" name="Text Box 21"/>
          <p:cNvSpPr txBox="1">
            <a:spLocks noChangeArrowheads="1"/>
          </p:cNvSpPr>
          <p:nvPr/>
        </p:nvSpPr>
        <p:spPr bwMode="auto">
          <a:xfrm>
            <a:off x="2057400" y="4525963"/>
            <a:ext cx="31337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Total # of ans </a:t>
            </a:r>
            <a:r>
              <a:rPr lang="en-US" altLang="en-US" i="1"/>
              <a:t>K</a:t>
            </a:r>
            <a:r>
              <a:rPr lang="en-US" altLang="en-US"/>
              <a:t> =</a:t>
            </a:r>
          </a:p>
        </p:txBody>
      </p:sp>
      <p:sp>
        <p:nvSpPr>
          <p:cNvPr id="1867798" name="Text Box 22"/>
          <p:cNvSpPr txBox="1">
            <a:spLocks noChangeArrowheads="1"/>
          </p:cNvSpPr>
          <p:nvPr/>
        </p:nvSpPr>
        <p:spPr bwMode="auto">
          <a:xfrm>
            <a:off x="5467350" y="4448175"/>
            <a:ext cx="1371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m</a:t>
            </a:r>
            <a:r>
              <a:rPr lang="en-US" altLang="en-US" i="1" baseline="-25000"/>
              <a:t>T</a:t>
            </a:r>
            <a:r>
              <a:rPr lang="en-US" altLang="en-US"/>
              <a:t> </a:t>
            </a:r>
            <a:r>
              <a:rPr lang="en-US" altLang="en-US">
                <a:cs typeface="Arial" charset="0"/>
              </a:rPr>
              <a:t>×</a:t>
            </a:r>
            <a:r>
              <a:rPr lang="en-US" altLang="en-US"/>
              <a:t> </a:t>
            </a:r>
            <a:r>
              <a:rPr lang="en-US" altLang="en-US" i="1"/>
              <a:t>n</a:t>
            </a:r>
            <a:r>
              <a:rPr lang="en-US" altLang="en-US"/>
              <a:t>.</a:t>
            </a:r>
          </a:p>
        </p:txBody>
      </p:sp>
      <p:grpSp>
        <p:nvGrpSpPr>
          <p:cNvPr id="357390" name="Group 23"/>
          <p:cNvGrpSpPr>
            <a:grpSpLocks/>
          </p:cNvGrpSpPr>
          <p:nvPr/>
        </p:nvGrpSpPr>
        <p:grpSpPr bwMode="auto">
          <a:xfrm>
            <a:off x="76200" y="2209800"/>
            <a:ext cx="4403725" cy="579438"/>
            <a:chOff x="48" y="1392"/>
            <a:chExt cx="2774" cy="365"/>
          </a:xfrm>
        </p:grpSpPr>
        <p:sp>
          <p:nvSpPr>
            <p:cNvPr id="357402" name="Text Box 24"/>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7403" name="Rectangle 25"/>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7802" name="Line 26"/>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7392" name="Text Box 27"/>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7393" name="Group 28"/>
          <p:cNvGrpSpPr>
            <a:grpSpLocks/>
          </p:cNvGrpSpPr>
          <p:nvPr/>
        </p:nvGrpSpPr>
        <p:grpSpPr bwMode="auto">
          <a:xfrm>
            <a:off x="4038600" y="6200775"/>
            <a:ext cx="3470275" cy="581025"/>
            <a:chOff x="2544" y="3906"/>
            <a:chExt cx="2186" cy="366"/>
          </a:xfrm>
        </p:grpSpPr>
        <p:sp>
          <p:nvSpPr>
            <p:cNvPr id="357400" name="Text Box 29"/>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7401" name="Text Box 30"/>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
        <p:nvSpPr>
          <p:cNvPr id="357394" name="Text Box 45"/>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4" name="Group 46"/>
          <p:cNvGrpSpPr>
            <a:grpSpLocks/>
          </p:cNvGrpSpPr>
          <p:nvPr/>
        </p:nvGrpSpPr>
        <p:grpSpPr bwMode="auto">
          <a:xfrm>
            <a:off x="5462588" y="2819400"/>
            <a:ext cx="2055812" cy="731838"/>
            <a:chOff x="3441" y="1776"/>
            <a:chExt cx="1295" cy="461"/>
          </a:xfrm>
        </p:grpSpPr>
        <p:sp>
          <p:nvSpPr>
            <p:cNvPr id="357396" name="Text Box 47"/>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7397" name="Text Box 48"/>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7398" name="Line 49"/>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7399" name="Line 50"/>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5679688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7784">
                                            <p:txEl>
                                              <p:pRg st="0" end="0"/>
                                            </p:txEl>
                                          </p:spTgt>
                                        </p:tgtEl>
                                        <p:attrNameLst>
                                          <p:attrName>style.visibility</p:attrName>
                                        </p:attrNameLst>
                                      </p:cBhvr>
                                      <p:to>
                                        <p:strVal val="visible"/>
                                      </p:to>
                                    </p:set>
                                    <p:anim calcmode="lin" valueType="num">
                                      <p:cBhvr additive="base">
                                        <p:cTn id="7" dur="500" fill="hold"/>
                                        <p:tgtEl>
                                          <p:spTgt spid="18677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778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7784">
                                            <p:txEl>
                                              <p:pRg st="1" end="1"/>
                                            </p:txEl>
                                          </p:spTgt>
                                        </p:tgtEl>
                                        <p:attrNameLst>
                                          <p:attrName>style.visibility</p:attrName>
                                        </p:attrNameLst>
                                      </p:cBhvr>
                                      <p:to>
                                        <p:strVal val="visible"/>
                                      </p:to>
                                    </p:set>
                                    <p:anim calcmode="lin" valueType="num">
                                      <p:cBhvr additive="base">
                                        <p:cTn id="13" dur="500" fill="hold"/>
                                        <p:tgtEl>
                                          <p:spTgt spid="186778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7784">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7784">
                                            <p:txEl>
                                              <p:pRg st="2" end="2"/>
                                            </p:txEl>
                                          </p:spTgt>
                                        </p:tgtEl>
                                        <p:attrNameLst>
                                          <p:attrName>style.visibility</p:attrName>
                                        </p:attrNameLst>
                                      </p:cBhvr>
                                      <p:to>
                                        <p:strVal val="visible"/>
                                      </p:to>
                                    </p:set>
                                    <p:anim calcmode="lin" valueType="num">
                                      <p:cBhvr additive="base">
                                        <p:cTn id="23" dur="500" fill="hold"/>
                                        <p:tgtEl>
                                          <p:spTgt spid="186778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7784">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867802"/>
                                        </p:tgtEl>
                                        <p:attrNameLst>
                                          <p:attrName>style.visibility</p:attrName>
                                        </p:attrNameLst>
                                      </p:cBhvr>
                                      <p:to>
                                        <p:strVal val="visible"/>
                                      </p:to>
                                    </p:set>
                                    <p:anim calcmode="lin" valueType="num">
                                      <p:cBhvr additive="base">
                                        <p:cTn id="27" dur="500" fill="hold"/>
                                        <p:tgtEl>
                                          <p:spTgt spid="1867802"/>
                                        </p:tgtEl>
                                        <p:attrNameLst>
                                          <p:attrName>ppt_x</p:attrName>
                                        </p:attrNameLst>
                                      </p:cBhvr>
                                      <p:tavLst>
                                        <p:tav tm="0">
                                          <p:val>
                                            <p:strVal val="#ppt_x"/>
                                          </p:val>
                                        </p:tav>
                                        <p:tav tm="100000">
                                          <p:val>
                                            <p:strVal val="#ppt_x"/>
                                          </p:val>
                                        </p:tav>
                                      </p:tavLst>
                                    </p:anim>
                                    <p:anim calcmode="lin" valueType="num">
                                      <p:cBhvr additive="base">
                                        <p:cTn id="28" dur="500" fill="hold"/>
                                        <p:tgtEl>
                                          <p:spTgt spid="1867802"/>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867793"/>
                                        </p:tgtEl>
                                        <p:attrNameLst>
                                          <p:attrName>style.visibility</p:attrName>
                                        </p:attrNameLst>
                                      </p:cBhvr>
                                      <p:to>
                                        <p:strVal val="visible"/>
                                      </p:to>
                                    </p:set>
                                    <p:anim calcmode="lin" valueType="num">
                                      <p:cBhvr additive="base">
                                        <p:cTn id="33" dur="500" fill="hold"/>
                                        <p:tgtEl>
                                          <p:spTgt spid="1867793"/>
                                        </p:tgtEl>
                                        <p:attrNameLst>
                                          <p:attrName>ppt_x</p:attrName>
                                        </p:attrNameLst>
                                      </p:cBhvr>
                                      <p:tavLst>
                                        <p:tav tm="0">
                                          <p:val>
                                            <p:strVal val="1+#ppt_w/2"/>
                                          </p:val>
                                        </p:tav>
                                        <p:tav tm="100000">
                                          <p:val>
                                            <p:strVal val="#ppt_x"/>
                                          </p:val>
                                        </p:tav>
                                      </p:tavLst>
                                    </p:anim>
                                    <p:anim calcmode="lin" valueType="num">
                                      <p:cBhvr additive="base">
                                        <p:cTn id="34" dur="500" fill="hold"/>
                                        <p:tgtEl>
                                          <p:spTgt spid="1867793"/>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1867795"/>
                                        </p:tgtEl>
                                        <p:attrNameLst>
                                          <p:attrName>style.visibility</p:attrName>
                                        </p:attrNameLst>
                                      </p:cBhvr>
                                      <p:to>
                                        <p:strVal val="visible"/>
                                      </p:to>
                                    </p:set>
                                    <p:anim calcmode="lin" valueType="num">
                                      <p:cBhvr additive="base">
                                        <p:cTn id="39" dur="500" fill="hold"/>
                                        <p:tgtEl>
                                          <p:spTgt spid="1867795"/>
                                        </p:tgtEl>
                                        <p:attrNameLst>
                                          <p:attrName>ppt_x</p:attrName>
                                        </p:attrNameLst>
                                      </p:cBhvr>
                                      <p:tavLst>
                                        <p:tav tm="0">
                                          <p:val>
                                            <p:strVal val="1+#ppt_w/2"/>
                                          </p:val>
                                        </p:tav>
                                        <p:tav tm="100000">
                                          <p:val>
                                            <p:strVal val="#ppt_x"/>
                                          </p:val>
                                        </p:tav>
                                      </p:tavLst>
                                    </p:anim>
                                    <p:anim calcmode="lin" valueType="num">
                                      <p:cBhvr additive="base">
                                        <p:cTn id="40" dur="500" fill="hold"/>
                                        <p:tgtEl>
                                          <p:spTgt spid="1867795"/>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1867794"/>
                                        </p:tgtEl>
                                        <p:attrNameLst>
                                          <p:attrName>style.visibility</p:attrName>
                                        </p:attrNameLst>
                                      </p:cBhvr>
                                      <p:to>
                                        <p:strVal val="visible"/>
                                      </p:to>
                                    </p:set>
                                    <p:anim calcmode="lin" valueType="num">
                                      <p:cBhvr additive="base">
                                        <p:cTn id="45" dur="500" fill="hold"/>
                                        <p:tgtEl>
                                          <p:spTgt spid="1867794"/>
                                        </p:tgtEl>
                                        <p:attrNameLst>
                                          <p:attrName>ppt_x</p:attrName>
                                        </p:attrNameLst>
                                      </p:cBhvr>
                                      <p:tavLst>
                                        <p:tav tm="0">
                                          <p:val>
                                            <p:strVal val="1+#ppt_w/2"/>
                                          </p:val>
                                        </p:tav>
                                        <p:tav tm="100000">
                                          <p:val>
                                            <p:strVal val="#ppt_x"/>
                                          </p:val>
                                        </p:tav>
                                      </p:tavLst>
                                    </p:anim>
                                    <p:anim calcmode="lin" valueType="num">
                                      <p:cBhvr additive="base">
                                        <p:cTn id="46" dur="500" fill="hold"/>
                                        <p:tgtEl>
                                          <p:spTgt spid="1867794"/>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1867796"/>
                                        </p:tgtEl>
                                        <p:attrNameLst>
                                          <p:attrName>style.visibility</p:attrName>
                                        </p:attrNameLst>
                                      </p:cBhvr>
                                      <p:to>
                                        <p:strVal val="visible"/>
                                      </p:to>
                                    </p:set>
                                    <p:anim calcmode="lin" valueType="num">
                                      <p:cBhvr additive="base">
                                        <p:cTn id="51" dur="500" fill="hold"/>
                                        <p:tgtEl>
                                          <p:spTgt spid="1867796"/>
                                        </p:tgtEl>
                                        <p:attrNameLst>
                                          <p:attrName>ppt_x</p:attrName>
                                        </p:attrNameLst>
                                      </p:cBhvr>
                                      <p:tavLst>
                                        <p:tav tm="0">
                                          <p:val>
                                            <p:strVal val="1+#ppt_w/2"/>
                                          </p:val>
                                        </p:tav>
                                        <p:tav tm="100000">
                                          <p:val>
                                            <p:strVal val="#ppt_x"/>
                                          </p:val>
                                        </p:tav>
                                      </p:tavLst>
                                    </p:anim>
                                    <p:anim calcmode="lin" valueType="num">
                                      <p:cBhvr additive="base">
                                        <p:cTn id="52" dur="500" fill="hold"/>
                                        <p:tgtEl>
                                          <p:spTgt spid="1867796"/>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grpId="0" nodeType="clickEffect">
                                  <p:stCondLst>
                                    <p:cond delay="0"/>
                                  </p:stCondLst>
                                  <p:childTnLst>
                                    <p:set>
                                      <p:cBhvr>
                                        <p:cTn id="56" dur="1" fill="hold">
                                          <p:stCondLst>
                                            <p:cond delay="0"/>
                                          </p:stCondLst>
                                        </p:cTn>
                                        <p:tgtEl>
                                          <p:spTgt spid="1867797"/>
                                        </p:tgtEl>
                                        <p:attrNameLst>
                                          <p:attrName>style.visibility</p:attrName>
                                        </p:attrNameLst>
                                      </p:cBhvr>
                                      <p:to>
                                        <p:strVal val="visible"/>
                                      </p:to>
                                    </p:set>
                                    <p:anim calcmode="lin" valueType="num">
                                      <p:cBhvr additive="base">
                                        <p:cTn id="57" dur="500" fill="hold"/>
                                        <p:tgtEl>
                                          <p:spTgt spid="1867797"/>
                                        </p:tgtEl>
                                        <p:attrNameLst>
                                          <p:attrName>ppt_x</p:attrName>
                                        </p:attrNameLst>
                                      </p:cBhvr>
                                      <p:tavLst>
                                        <p:tav tm="0">
                                          <p:val>
                                            <p:strVal val="1+#ppt_w/2"/>
                                          </p:val>
                                        </p:tav>
                                        <p:tav tm="100000">
                                          <p:val>
                                            <p:strVal val="#ppt_x"/>
                                          </p:val>
                                        </p:tav>
                                      </p:tavLst>
                                    </p:anim>
                                    <p:anim calcmode="lin" valueType="num">
                                      <p:cBhvr additive="base">
                                        <p:cTn id="58" dur="500" fill="hold"/>
                                        <p:tgtEl>
                                          <p:spTgt spid="1867797"/>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2" fill="hold" grpId="0" nodeType="clickEffect">
                                  <p:stCondLst>
                                    <p:cond delay="0"/>
                                  </p:stCondLst>
                                  <p:childTnLst>
                                    <p:set>
                                      <p:cBhvr>
                                        <p:cTn id="62" dur="1" fill="hold">
                                          <p:stCondLst>
                                            <p:cond delay="0"/>
                                          </p:stCondLst>
                                        </p:cTn>
                                        <p:tgtEl>
                                          <p:spTgt spid="1867798"/>
                                        </p:tgtEl>
                                        <p:attrNameLst>
                                          <p:attrName>style.visibility</p:attrName>
                                        </p:attrNameLst>
                                      </p:cBhvr>
                                      <p:to>
                                        <p:strVal val="visible"/>
                                      </p:to>
                                    </p:set>
                                    <p:anim calcmode="lin" valueType="num">
                                      <p:cBhvr additive="base">
                                        <p:cTn id="63" dur="500" fill="hold"/>
                                        <p:tgtEl>
                                          <p:spTgt spid="1867798"/>
                                        </p:tgtEl>
                                        <p:attrNameLst>
                                          <p:attrName>ppt_x</p:attrName>
                                        </p:attrNameLst>
                                      </p:cBhvr>
                                      <p:tavLst>
                                        <p:tav tm="0">
                                          <p:val>
                                            <p:strVal val="1+#ppt_w/2"/>
                                          </p:val>
                                        </p:tav>
                                        <p:tav tm="100000">
                                          <p:val>
                                            <p:strVal val="#ppt_x"/>
                                          </p:val>
                                        </p:tav>
                                      </p:tavLst>
                                    </p:anim>
                                    <p:anim calcmode="lin" valueType="num">
                                      <p:cBhvr additive="base">
                                        <p:cTn id="64" dur="500" fill="hold"/>
                                        <p:tgtEl>
                                          <p:spTgt spid="18677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793" grpId="0"/>
      <p:bldP spid="1867794" grpId="0"/>
      <p:bldP spid="1867795" grpId="0"/>
      <p:bldP spid="1867796" grpId="0"/>
      <p:bldP spid="1867797" grpId="0"/>
      <p:bldP spid="1867798" grpId="0"/>
      <p:bldP spid="1867802"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8403"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8404"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8405"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8406"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8807" name="Text Box 7"/>
          <p:cNvSpPr txBox="1">
            <a:spLocks noChangeArrowheads="1"/>
          </p:cNvSpPr>
          <p:nvPr/>
        </p:nvSpPr>
        <p:spPr bwMode="auto">
          <a:xfrm>
            <a:off x="152400" y="2957513"/>
            <a:ext cx="890981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Ask left friend:</a:t>
            </a:r>
          </a:p>
          <a:p>
            <a:pPr eaLnBrk="1" hangingPunct="1"/>
            <a:r>
              <a:rPr lang="en-US" altLang="en-US" dirty="0"/>
              <a:t>Instance: </a:t>
            </a:r>
            <a:r>
              <a:rPr lang="en-US" altLang="en-US" i="1" dirty="0"/>
              <a:t>C</a:t>
            </a:r>
            <a:r>
              <a:rPr lang="en-US" altLang="en-US" dirty="0"/>
              <a:t> </a:t>
            </a:r>
            <a:r>
              <a:rPr lang="en-US" altLang="en-US" dirty="0">
                <a:sym typeface="Symbol" pitchFamily="18" charset="2"/>
              </a:rPr>
              <a:t></a:t>
            </a:r>
            <a:r>
              <a:rPr lang="en-US" altLang="en-US" dirty="0"/>
              <a:t>  </a:t>
            </a:r>
            <a:r>
              <a:rPr lang="en-US" altLang="en-US" i="1" dirty="0" err="1"/>
              <a:t>baeaadb</a:t>
            </a:r>
            <a:endParaRPr lang="en-US" altLang="en-US" i="1" dirty="0">
              <a:solidFill>
                <a:schemeClr val="accent1"/>
              </a:solidFill>
            </a:endParaRPr>
          </a:p>
          <a:p>
            <a:pPr eaLnBrk="1" hangingPunct="1"/>
            <a:r>
              <a:rPr lang="en-US" altLang="en-US" dirty="0"/>
              <a:t>Solution: Left Parsing using Dynamic Programming</a:t>
            </a:r>
          </a:p>
        </p:txBody>
      </p:sp>
      <p:grpSp>
        <p:nvGrpSpPr>
          <p:cNvPr id="358408" name="Group 41"/>
          <p:cNvGrpSpPr>
            <a:grpSpLocks/>
          </p:cNvGrpSpPr>
          <p:nvPr/>
        </p:nvGrpSpPr>
        <p:grpSpPr bwMode="auto">
          <a:xfrm>
            <a:off x="76200" y="2209800"/>
            <a:ext cx="4403725" cy="579438"/>
            <a:chOff x="48" y="1392"/>
            <a:chExt cx="2774" cy="365"/>
          </a:xfrm>
        </p:grpSpPr>
        <p:sp>
          <p:nvSpPr>
            <p:cNvPr id="358454" name="Text Box 42"/>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8455" name="Rectangle 43"/>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8859" name="Line 59"/>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58410" name="Group 61"/>
          <p:cNvGrpSpPr>
            <a:grpSpLocks/>
          </p:cNvGrpSpPr>
          <p:nvPr/>
        </p:nvGrpSpPr>
        <p:grpSpPr bwMode="auto">
          <a:xfrm>
            <a:off x="4038600" y="6200775"/>
            <a:ext cx="3470275" cy="581025"/>
            <a:chOff x="2544" y="3906"/>
            <a:chExt cx="2186" cy="366"/>
          </a:xfrm>
        </p:grpSpPr>
        <p:sp>
          <p:nvSpPr>
            <p:cNvPr id="358452" name="Text Box 6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8453" name="Text Box 6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
        <p:nvSpPr>
          <p:cNvPr id="358411" name="Text Box 66"/>
          <p:cNvSpPr txBox="1">
            <a:spLocks noChangeArrowheads="1"/>
          </p:cNvSpPr>
          <p:nvPr/>
        </p:nvSpPr>
        <p:spPr bwMode="auto">
          <a:xfrm>
            <a:off x="5462588" y="2971800"/>
            <a:ext cx="557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grpSp>
        <p:nvGrpSpPr>
          <p:cNvPr id="4" name="Group 104"/>
          <p:cNvGrpSpPr>
            <a:grpSpLocks/>
          </p:cNvGrpSpPr>
          <p:nvPr/>
        </p:nvGrpSpPr>
        <p:grpSpPr bwMode="auto">
          <a:xfrm>
            <a:off x="5867400" y="2381250"/>
            <a:ext cx="3133725" cy="4398963"/>
            <a:chOff x="3696" y="1500"/>
            <a:chExt cx="1974" cy="2771"/>
          </a:xfrm>
        </p:grpSpPr>
        <p:sp>
          <p:nvSpPr>
            <p:cNvPr id="358445" name="Text Box 64"/>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8446" name="Group 71"/>
            <p:cNvGrpSpPr>
              <a:grpSpLocks/>
            </p:cNvGrpSpPr>
            <p:nvPr/>
          </p:nvGrpSpPr>
          <p:grpSpPr bwMode="auto">
            <a:xfrm>
              <a:off x="3696" y="1776"/>
              <a:ext cx="1974" cy="2495"/>
              <a:chOff x="3696" y="1776"/>
              <a:chExt cx="1974" cy="2495"/>
            </a:xfrm>
          </p:grpSpPr>
          <p:sp>
            <p:nvSpPr>
              <p:cNvPr id="358447" name="Text Box 60"/>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8448" name="Group 70"/>
              <p:cNvGrpSpPr>
                <a:grpSpLocks/>
              </p:cNvGrpSpPr>
              <p:nvPr/>
            </p:nvGrpSpPr>
            <p:grpSpPr bwMode="auto">
              <a:xfrm>
                <a:off x="3696" y="1776"/>
                <a:ext cx="1040" cy="450"/>
                <a:chOff x="3696" y="1776"/>
                <a:chExt cx="1040" cy="450"/>
              </a:xfrm>
            </p:grpSpPr>
            <p:sp>
              <p:nvSpPr>
                <p:cNvPr id="358449" name="Text Box 67"/>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50" name="Line 68"/>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51" name="Line 69"/>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nvGrpSpPr>
          <p:cNvPr id="7" name="Group 72"/>
          <p:cNvGrpSpPr>
            <a:grpSpLocks/>
          </p:cNvGrpSpPr>
          <p:nvPr/>
        </p:nvGrpSpPr>
        <p:grpSpPr bwMode="auto">
          <a:xfrm>
            <a:off x="3976688" y="3429000"/>
            <a:ext cx="3390900" cy="2971800"/>
            <a:chOff x="2505" y="2160"/>
            <a:chExt cx="2136" cy="1872"/>
          </a:xfrm>
        </p:grpSpPr>
        <p:sp>
          <p:nvSpPr>
            <p:cNvPr id="358414" name="Text Box 73"/>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15" name="Text Box 74"/>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16" name="Text Box 75"/>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8417" name="Text Box 76"/>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18" name="Text Box 77"/>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8419" name="Text Box 78"/>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8420" name="Text Box 79"/>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8421" name="Text Box 80"/>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22" name="Text Box 81"/>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8423" name="Text Box 82"/>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8424" name="Text Box 83"/>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25" name="Text Box 84"/>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8426" name="Line 85"/>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27" name="Line 86"/>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28" name="Line 87"/>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29" name="Line 88"/>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0" name="Line 89"/>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1" name="Line 90"/>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2" name="Line 91"/>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3" name="Line 92"/>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4" name="Line 93"/>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5" name="Line 94"/>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6" name="Line 95"/>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7" name="Line 96"/>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8" name="Line 97"/>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9" name="Line 98"/>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0" name="Line 99"/>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1" name="Line 100"/>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2" name="Line 101"/>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3" name="Line 102"/>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4" name="Line 103"/>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360951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8807">
                                            <p:txEl>
                                              <p:pRg st="0" end="0"/>
                                            </p:txEl>
                                          </p:spTgt>
                                        </p:tgtEl>
                                        <p:attrNameLst>
                                          <p:attrName>style.visibility</p:attrName>
                                        </p:attrNameLst>
                                      </p:cBhvr>
                                      <p:to>
                                        <p:strVal val="visible"/>
                                      </p:to>
                                    </p:set>
                                    <p:anim calcmode="lin" valueType="num">
                                      <p:cBhvr additive="base">
                                        <p:cTn id="7" dur="500" fill="hold"/>
                                        <p:tgtEl>
                                          <p:spTgt spid="18688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880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8807">
                                            <p:txEl>
                                              <p:pRg st="1" end="1"/>
                                            </p:txEl>
                                          </p:spTgt>
                                        </p:tgtEl>
                                        <p:attrNameLst>
                                          <p:attrName>style.visibility</p:attrName>
                                        </p:attrNameLst>
                                      </p:cBhvr>
                                      <p:to>
                                        <p:strVal val="visible"/>
                                      </p:to>
                                    </p:set>
                                    <p:anim calcmode="lin" valueType="num">
                                      <p:cBhvr additive="base">
                                        <p:cTn id="13" dur="500" fill="hold"/>
                                        <p:tgtEl>
                                          <p:spTgt spid="186880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8807">
                                            <p:txEl>
                                              <p:pRg st="1" end="1"/>
                                            </p:txEl>
                                          </p:spTgt>
                                        </p:tgtEl>
                                        <p:attrNameLst>
                                          <p:attrName>ppt_y</p:attrName>
                                        </p:attrNameLst>
                                      </p:cBhvr>
                                      <p:tavLst>
                                        <p:tav tm="0">
                                          <p:val>
                                            <p:strVal val="1+#ppt_h/2"/>
                                          </p:val>
                                        </p:tav>
                                        <p:tav tm="100000">
                                          <p:val>
                                            <p:strVal val="#ppt_y"/>
                                          </p:val>
                                        </p:tav>
                                      </p:tavLst>
                                    </p:anim>
                                  </p:childTnLst>
                                </p:cTn>
                              </p:par>
                              <p:par>
                                <p:cTn id="15" presetID="2" presetClass="exit" presetSubtype="4" fill="hold" nodeType="withEffect">
                                  <p:stCondLst>
                                    <p:cond delay="0"/>
                                  </p:stCondLst>
                                  <p:childTnLst>
                                    <p:anim calcmode="lin" valueType="num">
                                      <p:cBhvr additive="base">
                                        <p:cTn id="16" dur="500"/>
                                        <p:tgtEl>
                                          <p:spTgt spid="4"/>
                                        </p:tgtEl>
                                        <p:attrNameLst>
                                          <p:attrName>ppt_x</p:attrName>
                                        </p:attrNameLst>
                                      </p:cBhvr>
                                      <p:tavLst>
                                        <p:tav tm="0">
                                          <p:val>
                                            <p:strVal val="ppt_x"/>
                                          </p:val>
                                        </p:tav>
                                        <p:tav tm="100000">
                                          <p:val>
                                            <p:strVal val="ppt_x"/>
                                          </p:val>
                                        </p:tav>
                                      </p:tavLst>
                                    </p:anim>
                                    <p:anim calcmode="lin" valueType="num">
                                      <p:cBhvr additive="base">
                                        <p:cTn id="17" dur="500"/>
                                        <p:tgtEl>
                                          <p:spTgt spid="4"/>
                                        </p:tgtEl>
                                        <p:attrNameLst>
                                          <p:attrName>ppt_y</p:attrName>
                                        </p:attrNameLst>
                                      </p:cBhvr>
                                      <p:tavLst>
                                        <p:tav tm="0">
                                          <p:val>
                                            <p:strVal val="ppt_y"/>
                                          </p:val>
                                        </p:tav>
                                        <p:tav tm="100000">
                                          <p:val>
                                            <p:strVal val="1+ppt_h/2"/>
                                          </p:val>
                                        </p:tav>
                                      </p:tavLst>
                                    </p:anim>
                                    <p:set>
                                      <p:cBhvr>
                                        <p:cTn id="18" dur="1" fill="hold">
                                          <p:stCondLst>
                                            <p:cond delay="499"/>
                                          </p:stCondLst>
                                        </p:cTn>
                                        <p:tgtEl>
                                          <p:spTgt spid="4"/>
                                        </p:tgtEl>
                                        <p:attrNameLst>
                                          <p:attrName>style.visibility</p:attrName>
                                        </p:attrNameLst>
                                      </p:cBhvr>
                                      <p:to>
                                        <p:strVal val="hidden"/>
                                      </p:to>
                                    </p:set>
                                  </p:childTnLst>
                                </p:cTn>
                              </p:par>
                              <p:par>
                                <p:cTn id="19" presetID="2" presetClass="exit" presetSubtype="4" fill="hold" grpId="0" nodeType="withEffect">
                                  <p:stCondLst>
                                    <p:cond delay="0"/>
                                  </p:stCondLst>
                                  <p:childTnLst>
                                    <p:anim calcmode="lin" valueType="num">
                                      <p:cBhvr additive="base">
                                        <p:cTn id="20" dur="500"/>
                                        <p:tgtEl>
                                          <p:spTgt spid="1868859"/>
                                        </p:tgtEl>
                                        <p:attrNameLst>
                                          <p:attrName>ppt_x</p:attrName>
                                        </p:attrNameLst>
                                      </p:cBhvr>
                                      <p:tavLst>
                                        <p:tav tm="0">
                                          <p:val>
                                            <p:strVal val="ppt_x"/>
                                          </p:val>
                                        </p:tav>
                                        <p:tav tm="100000">
                                          <p:val>
                                            <p:strVal val="ppt_x"/>
                                          </p:val>
                                        </p:tav>
                                      </p:tavLst>
                                    </p:anim>
                                    <p:anim calcmode="lin" valueType="num">
                                      <p:cBhvr additive="base">
                                        <p:cTn id="21" dur="500"/>
                                        <p:tgtEl>
                                          <p:spTgt spid="1868859"/>
                                        </p:tgtEl>
                                        <p:attrNameLst>
                                          <p:attrName>ppt_y</p:attrName>
                                        </p:attrNameLst>
                                      </p:cBhvr>
                                      <p:tavLst>
                                        <p:tav tm="0">
                                          <p:val>
                                            <p:strVal val="ppt_y"/>
                                          </p:val>
                                        </p:tav>
                                        <p:tav tm="100000">
                                          <p:val>
                                            <p:strVal val="1+ppt_h/2"/>
                                          </p:val>
                                        </p:tav>
                                      </p:tavLst>
                                    </p:anim>
                                    <p:set>
                                      <p:cBhvr>
                                        <p:cTn id="22" dur="1" fill="hold">
                                          <p:stCondLst>
                                            <p:cond delay="499"/>
                                          </p:stCondLst>
                                        </p:cTn>
                                        <p:tgtEl>
                                          <p:spTgt spid="1868859"/>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868807">
                                            <p:txEl>
                                              <p:pRg st="2" end="2"/>
                                            </p:txEl>
                                          </p:spTgt>
                                        </p:tgtEl>
                                        <p:attrNameLst>
                                          <p:attrName>style.visibility</p:attrName>
                                        </p:attrNameLst>
                                      </p:cBhvr>
                                      <p:to>
                                        <p:strVal val="visible"/>
                                      </p:to>
                                    </p:set>
                                    <p:anim calcmode="lin" valueType="num">
                                      <p:cBhvr additive="base">
                                        <p:cTn id="27" dur="500" fill="hold"/>
                                        <p:tgtEl>
                                          <p:spTgt spid="1868807">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868807">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8859"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9427"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9428"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9429"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9430"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9831" name="Text Box 7"/>
          <p:cNvSpPr txBox="1">
            <a:spLocks noChangeArrowheads="1"/>
          </p:cNvSpPr>
          <p:nvPr/>
        </p:nvSpPr>
        <p:spPr bwMode="auto">
          <a:xfrm>
            <a:off x="152400" y="2971800"/>
            <a:ext cx="913904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Ask right friend:</a:t>
            </a:r>
          </a:p>
          <a:p>
            <a:pPr eaLnBrk="1" hangingPunct="1"/>
            <a:r>
              <a:rPr lang="en-US" altLang="en-US" dirty="0"/>
              <a:t>Instance: </a:t>
            </a:r>
            <a:r>
              <a:rPr lang="en-US" altLang="en-US" i="1" dirty="0"/>
              <a:t>A</a:t>
            </a:r>
            <a:r>
              <a:rPr lang="en-US" altLang="en-US" dirty="0"/>
              <a:t> </a:t>
            </a:r>
            <a:r>
              <a:rPr lang="en-US" altLang="en-US" dirty="0">
                <a:sym typeface="Symbol" pitchFamily="18" charset="2"/>
              </a:rPr>
              <a:t></a:t>
            </a:r>
            <a:r>
              <a:rPr lang="en-US" altLang="en-US" dirty="0"/>
              <a:t>  </a:t>
            </a:r>
            <a:r>
              <a:rPr lang="en-US" altLang="en-US" i="1" dirty="0" err="1"/>
              <a:t>bda</a:t>
            </a:r>
            <a:endParaRPr lang="en-US" altLang="en-US" i="1" dirty="0">
              <a:solidFill>
                <a:schemeClr val="accent1"/>
              </a:solidFill>
            </a:endParaRPr>
          </a:p>
          <a:p>
            <a:pPr eaLnBrk="1" hangingPunct="1"/>
            <a:r>
              <a:rPr lang="en-US" altLang="en-US" dirty="0"/>
              <a:t>Solution: Right Parsing using Dynamic Programming</a:t>
            </a:r>
          </a:p>
        </p:txBody>
      </p:sp>
      <p:grpSp>
        <p:nvGrpSpPr>
          <p:cNvPr id="359432" name="Group 23"/>
          <p:cNvGrpSpPr>
            <a:grpSpLocks/>
          </p:cNvGrpSpPr>
          <p:nvPr/>
        </p:nvGrpSpPr>
        <p:grpSpPr bwMode="auto">
          <a:xfrm>
            <a:off x="76200" y="2209800"/>
            <a:ext cx="4403725" cy="579438"/>
            <a:chOff x="48" y="1392"/>
            <a:chExt cx="2774" cy="365"/>
          </a:xfrm>
        </p:grpSpPr>
        <p:sp>
          <p:nvSpPr>
            <p:cNvPr id="359456" name="Text Box 24"/>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9457" name="Rectangle 25"/>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9433" name="Text Box 36"/>
          <p:cNvSpPr txBox="1">
            <a:spLocks noChangeArrowheads="1"/>
          </p:cNvSpPr>
          <p:nvPr/>
        </p:nvSpPr>
        <p:spPr bwMode="auto">
          <a:xfrm>
            <a:off x="7086600" y="2954338"/>
            <a:ext cx="431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grpSp>
        <p:nvGrpSpPr>
          <p:cNvPr id="3" name="Group 71"/>
          <p:cNvGrpSpPr>
            <a:grpSpLocks/>
          </p:cNvGrpSpPr>
          <p:nvPr/>
        </p:nvGrpSpPr>
        <p:grpSpPr bwMode="auto">
          <a:xfrm>
            <a:off x="7391400" y="3352800"/>
            <a:ext cx="1473200" cy="3048000"/>
            <a:chOff x="4656" y="2112"/>
            <a:chExt cx="928" cy="1920"/>
          </a:xfrm>
        </p:grpSpPr>
        <p:sp>
          <p:nvSpPr>
            <p:cNvPr id="359445" name="Text Box 72"/>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9446" name="Text Box 73"/>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9447" name="Text Box 74"/>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9448" name="Text Box 75"/>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9449" name="Line 76"/>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0" name="Line 77"/>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1" name="Line 78"/>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2" name="Line 79"/>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3" name="Line 80"/>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4" name="Line 81"/>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5" name="Line 82"/>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9435" name="Text Box 83"/>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4" name="Group 88"/>
          <p:cNvGrpSpPr>
            <a:grpSpLocks/>
          </p:cNvGrpSpPr>
          <p:nvPr/>
        </p:nvGrpSpPr>
        <p:grpSpPr bwMode="auto">
          <a:xfrm>
            <a:off x="4038600" y="2381250"/>
            <a:ext cx="3470275" cy="4476750"/>
            <a:chOff x="2544" y="1500"/>
            <a:chExt cx="2186" cy="2820"/>
          </a:xfrm>
        </p:grpSpPr>
        <p:sp>
          <p:nvSpPr>
            <p:cNvPr id="359437" name="Text Box 33"/>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9438" name="Text Box 35"/>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9439" name="Line 37"/>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40" name="Line 38"/>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59441" name="Group 84"/>
            <p:cNvGrpSpPr>
              <a:grpSpLocks/>
            </p:cNvGrpSpPr>
            <p:nvPr/>
          </p:nvGrpSpPr>
          <p:grpSpPr bwMode="auto">
            <a:xfrm>
              <a:off x="2544" y="3906"/>
              <a:ext cx="2186" cy="366"/>
              <a:chOff x="2544" y="3906"/>
              <a:chExt cx="2186" cy="366"/>
            </a:xfrm>
          </p:grpSpPr>
          <p:sp>
            <p:nvSpPr>
              <p:cNvPr id="359443" name="Text Box 85"/>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9444" name="Text Box 86"/>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
          <p:nvSpPr>
            <p:cNvPr id="359442" name="Line 87"/>
            <p:cNvSpPr>
              <a:spLocks noChangeShapeType="1"/>
            </p:cNvSpPr>
            <p:nvPr/>
          </p:nvSpPr>
          <p:spPr bwMode="auto">
            <a:xfrm flipH="1" flipV="1">
              <a:off x="4683"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9122598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9831">
                                            <p:txEl>
                                              <p:pRg st="0" end="0"/>
                                            </p:txEl>
                                          </p:spTgt>
                                        </p:tgtEl>
                                        <p:attrNameLst>
                                          <p:attrName>style.visibility</p:attrName>
                                        </p:attrNameLst>
                                      </p:cBhvr>
                                      <p:to>
                                        <p:strVal val="visible"/>
                                      </p:to>
                                    </p:set>
                                    <p:anim calcmode="lin" valueType="num">
                                      <p:cBhvr additive="base">
                                        <p:cTn id="7" dur="500" fill="hold"/>
                                        <p:tgtEl>
                                          <p:spTgt spid="186983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98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9831">
                                            <p:txEl>
                                              <p:pRg st="1" end="1"/>
                                            </p:txEl>
                                          </p:spTgt>
                                        </p:tgtEl>
                                        <p:attrNameLst>
                                          <p:attrName>style.visibility</p:attrName>
                                        </p:attrNameLst>
                                      </p:cBhvr>
                                      <p:to>
                                        <p:strVal val="visible"/>
                                      </p:to>
                                    </p:set>
                                    <p:anim calcmode="lin" valueType="num">
                                      <p:cBhvr additive="base">
                                        <p:cTn id="13" dur="500" fill="hold"/>
                                        <p:tgtEl>
                                          <p:spTgt spid="186983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9831">
                                            <p:txEl>
                                              <p:pRg st="1" end="1"/>
                                            </p:txEl>
                                          </p:spTgt>
                                        </p:tgtEl>
                                        <p:attrNameLst>
                                          <p:attrName>ppt_y</p:attrName>
                                        </p:attrNameLst>
                                      </p:cBhvr>
                                      <p:tavLst>
                                        <p:tav tm="0">
                                          <p:val>
                                            <p:strVal val="1+#ppt_h/2"/>
                                          </p:val>
                                        </p:tav>
                                        <p:tav tm="100000">
                                          <p:val>
                                            <p:strVal val="#ppt_y"/>
                                          </p:val>
                                        </p:tav>
                                      </p:tavLst>
                                    </p:anim>
                                  </p:childTnLst>
                                </p:cTn>
                              </p:par>
                              <p:par>
                                <p:cTn id="15" presetID="2" presetClass="exit" presetSubtype="4" fill="hold" nodeType="withEffect">
                                  <p:stCondLst>
                                    <p:cond delay="0"/>
                                  </p:stCondLst>
                                  <p:childTnLst>
                                    <p:anim calcmode="lin" valueType="num">
                                      <p:cBhvr additive="base">
                                        <p:cTn id="16" dur="500"/>
                                        <p:tgtEl>
                                          <p:spTgt spid="4"/>
                                        </p:tgtEl>
                                        <p:attrNameLst>
                                          <p:attrName>ppt_x</p:attrName>
                                        </p:attrNameLst>
                                      </p:cBhvr>
                                      <p:tavLst>
                                        <p:tav tm="0">
                                          <p:val>
                                            <p:strVal val="ppt_x"/>
                                          </p:val>
                                        </p:tav>
                                        <p:tav tm="100000">
                                          <p:val>
                                            <p:strVal val="ppt_x"/>
                                          </p:val>
                                        </p:tav>
                                      </p:tavLst>
                                    </p:anim>
                                    <p:anim calcmode="lin" valueType="num">
                                      <p:cBhvr additive="base">
                                        <p:cTn id="17" dur="500"/>
                                        <p:tgtEl>
                                          <p:spTgt spid="4"/>
                                        </p:tgtEl>
                                        <p:attrNameLst>
                                          <p:attrName>ppt_y</p:attrName>
                                        </p:attrNameLst>
                                      </p:cBhvr>
                                      <p:tavLst>
                                        <p:tav tm="0">
                                          <p:val>
                                            <p:strVal val="ppt_y"/>
                                          </p:val>
                                        </p:tav>
                                        <p:tav tm="100000">
                                          <p:val>
                                            <p:strVal val="1+ppt_h/2"/>
                                          </p:val>
                                        </p:tav>
                                      </p:tavLst>
                                    </p:anim>
                                    <p:set>
                                      <p:cBhvr>
                                        <p:cTn id="18" dur="1" fill="hold">
                                          <p:stCondLst>
                                            <p:cond delay="499"/>
                                          </p:stCondLst>
                                        </p:cTn>
                                        <p:tgtEl>
                                          <p:spTgt spid="4"/>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9831">
                                            <p:txEl>
                                              <p:pRg st="2" end="2"/>
                                            </p:txEl>
                                          </p:spTgt>
                                        </p:tgtEl>
                                        <p:attrNameLst>
                                          <p:attrName>style.visibility</p:attrName>
                                        </p:attrNameLst>
                                      </p:cBhvr>
                                      <p:to>
                                        <p:strVal val="visible"/>
                                      </p:to>
                                    </p:set>
                                    <p:anim calcmode="lin" valueType="num">
                                      <p:cBhvr additive="base">
                                        <p:cTn id="23" dur="500" fill="hold"/>
                                        <p:tgtEl>
                                          <p:spTgt spid="1869831">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9831">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1638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38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30600"/>
            <a:ext cx="2667000" cy="1498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389"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16390" name="Group 2"/>
          <p:cNvGrpSpPr>
            <a:grpSpLocks/>
          </p:cNvGrpSpPr>
          <p:nvPr/>
        </p:nvGrpSpPr>
        <p:grpSpPr bwMode="auto">
          <a:xfrm>
            <a:off x="6570663" y="836613"/>
            <a:ext cx="668337" cy="558800"/>
            <a:chOff x="6570663" y="1071563"/>
            <a:chExt cx="668337" cy="558800"/>
          </a:xfrm>
        </p:grpSpPr>
        <p:sp>
          <p:nvSpPr>
            <p:cNvPr id="16456" name="Text Box 25"/>
            <p:cNvSpPr txBox="1">
              <a:spLocks noChangeArrowheads="1"/>
            </p:cNvSpPr>
            <p:nvPr/>
          </p:nvSpPr>
          <p:spPr bwMode="auto">
            <a:xfrm>
              <a:off x="6570663" y="1230313"/>
              <a:ext cx="668337"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6457"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1" name="Group 3"/>
          <p:cNvGrpSpPr>
            <a:grpSpLocks/>
          </p:cNvGrpSpPr>
          <p:nvPr/>
        </p:nvGrpSpPr>
        <p:grpSpPr bwMode="auto">
          <a:xfrm>
            <a:off x="5672138" y="1365250"/>
            <a:ext cx="2651125" cy="547688"/>
            <a:chOff x="5671857" y="1600200"/>
            <a:chExt cx="2651688" cy="547748"/>
          </a:xfrm>
        </p:grpSpPr>
        <p:sp>
          <p:nvSpPr>
            <p:cNvPr id="16454"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6455"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2" name="Group 4"/>
          <p:cNvGrpSpPr>
            <a:grpSpLocks/>
          </p:cNvGrpSpPr>
          <p:nvPr/>
        </p:nvGrpSpPr>
        <p:grpSpPr bwMode="auto">
          <a:xfrm>
            <a:off x="5461000" y="3548063"/>
            <a:ext cx="1589088" cy="954087"/>
            <a:chOff x="6153560" y="1711863"/>
            <a:chExt cx="1589080" cy="955197"/>
          </a:xfrm>
        </p:grpSpPr>
        <p:sp>
          <p:nvSpPr>
            <p:cNvPr id="16452" name="Text Box 25"/>
            <p:cNvSpPr txBox="1">
              <a:spLocks noChangeArrowheads="1"/>
            </p:cNvSpPr>
            <p:nvPr/>
          </p:nvSpPr>
          <p:spPr bwMode="auto">
            <a:xfrm>
              <a:off x="6153560" y="2266950"/>
              <a:ext cx="97975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While</a:t>
              </a:r>
              <a:endParaRPr lang="en-US" altLang="en-US" sz="2000">
                <a:latin typeface="Times New Roman" pitchFamily="18" charset="0"/>
              </a:endParaRPr>
            </a:p>
          </p:txBody>
        </p:sp>
        <p:sp>
          <p:nvSpPr>
            <p:cNvPr id="16453" name="Line 27"/>
            <p:cNvSpPr>
              <a:spLocks noChangeShapeType="1"/>
            </p:cNvSpPr>
            <p:nvPr/>
          </p:nvSpPr>
          <p:spPr bwMode="auto">
            <a:xfrm flipH="1">
              <a:off x="6575234" y="1711863"/>
              <a:ext cx="1167406" cy="63547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3" name="Group 43"/>
          <p:cNvGrpSpPr>
            <a:grpSpLocks/>
          </p:cNvGrpSpPr>
          <p:nvPr/>
        </p:nvGrpSpPr>
        <p:grpSpPr bwMode="auto">
          <a:xfrm>
            <a:off x="3657600" y="4405313"/>
            <a:ext cx="2565400" cy="547687"/>
            <a:chOff x="5715136" y="1600260"/>
            <a:chExt cx="2565126" cy="547688"/>
          </a:xfrm>
        </p:grpSpPr>
        <p:sp>
          <p:nvSpPr>
            <p:cNvPr id="16450" name="Text Box 25"/>
            <p:cNvSpPr txBox="1">
              <a:spLocks noChangeArrowheads="1"/>
            </p:cNvSpPr>
            <p:nvPr/>
          </p:nvSpPr>
          <p:spPr bwMode="auto">
            <a:xfrm>
              <a:off x="5715136" y="1747838"/>
              <a:ext cx="256512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While(</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6451"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4" name="Group 76"/>
          <p:cNvGrpSpPr>
            <a:grpSpLocks/>
          </p:cNvGrpSpPr>
          <p:nvPr/>
        </p:nvGrpSpPr>
        <p:grpSpPr bwMode="auto">
          <a:xfrm>
            <a:off x="6546850" y="1876425"/>
            <a:ext cx="1343025" cy="574675"/>
            <a:chOff x="6071808" y="2123502"/>
            <a:chExt cx="1343270" cy="575690"/>
          </a:xfrm>
        </p:grpSpPr>
        <p:sp>
          <p:nvSpPr>
            <p:cNvPr id="16448" name="Text Box 25"/>
            <p:cNvSpPr txBox="1">
              <a:spLocks noChangeArrowheads="1"/>
            </p:cNvSpPr>
            <p:nvPr/>
          </p:nvSpPr>
          <p:spPr bwMode="auto">
            <a:xfrm>
              <a:off x="6071808" y="2299082"/>
              <a:ext cx="114326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 Ops </a:t>
              </a:r>
              <a:r>
                <a:rPr lang="en-US" altLang="en-US" sz="2000">
                  <a:solidFill>
                    <a:srgbClr val="FF00FF"/>
                  </a:solidFill>
                  <a:latin typeface="Times New Roman" pitchFamily="18" charset="0"/>
                  <a:sym typeface="Symbol" pitchFamily="18" charset="2"/>
                </a:rPr>
                <a:t>}</a:t>
              </a:r>
              <a:endParaRPr lang="en-US" altLang="en-US" sz="2000">
                <a:solidFill>
                  <a:srgbClr val="FF00FF"/>
                </a:solidFill>
                <a:latin typeface="Times New Roman" pitchFamily="18" charset="0"/>
              </a:endParaRPr>
            </a:p>
          </p:txBody>
        </p:sp>
        <p:sp>
          <p:nvSpPr>
            <p:cNvPr id="16449" name="Line 27"/>
            <p:cNvSpPr>
              <a:spLocks noChangeShapeType="1"/>
            </p:cNvSpPr>
            <p:nvPr/>
          </p:nvSpPr>
          <p:spPr bwMode="auto">
            <a:xfrm flipH="1">
              <a:off x="6575234" y="2123502"/>
              <a:ext cx="839844"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5" name="Group 79"/>
          <p:cNvGrpSpPr>
            <a:grpSpLocks/>
          </p:cNvGrpSpPr>
          <p:nvPr/>
        </p:nvGrpSpPr>
        <p:grpSpPr bwMode="auto">
          <a:xfrm>
            <a:off x="6477000" y="2449513"/>
            <a:ext cx="1412875" cy="576262"/>
            <a:chOff x="6288212" y="2123502"/>
            <a:chExt cx="1412650" cy="575690"/>
          </a:xfrm>
        </p:grpSpPr>
        <p:sp>
          <p:nvSpPr>
            <p:cNvPr id="16446" name="Text Box 25"/>
            <p:cNvSpPr txBox="1">
              <a:spLocks noChangeArrowheads="1"/>
            </p:cNvSpPr>
            <p:nvPr/>
          </p:nvSpPr>
          <p:spPr bwMode="auto">
            <a:xfrm>
              <a:off x="6288212"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Ops</a:t>
              </a:r>
              <a:endParaRPr lang="en-US" altLang="en-US" sz="2000">
                <a:solidFill>
                  <a:srgbClr val="FF00FF"/>
                </a:solidFill>
                <a:latin typeface="Times New Roman" pitchFamily="18" charset="0"/>
              </a:endParaRPr>
            </a:p>
          </p:txBody>
        </p:sp>
        <p:sp>
          <p:nvSpPr>
            <p:cNvPr id="16447"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6" name="Group 85"/>
          <p:cNvGrpSpPr>
            <a:grpSpLocks/>
          </p:cNvGrpSpPr>
          <p:nvPr/>
        </p:nvGrpSpPr>
        <p:grpSpPr bwMode="auto">
          <a:xfrm>
            <a:off x="5638800" y="2895600"/>
            <a:ext cx="1157288" cy="547688"/>
            <a:chOff x="6553336" y="1600260"/>
            <a:chExt cx="1157946" cy="547688"/>
          </a:xfrm>
        </p:grpSpPr>
        <p:sp>
          <p:nvSpPr>
            <p:cNvPr id="16443" name="Text Box 25"/>
            <p:cNvSpPr txBox="1">
              <a:spLocks noChangeArrowheads="1"/>
            </p:cNvSpPr>
            <p:nvPr/>
          </p:nvSpPr>
          <p:spPr bwMode="auto">
            <a:xfrm>
              <a:off x="6553336"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i=0</a:t>
              </a:r>
              <a:endParaRPr lang="en-US" altLang="en-US" sz="2000">
                <a:latin typeface="Times New Roman" pitchFamily="18" charset="0"/>
              </a:endParaRPr>
            </a:p>
          </p:txBody>
        </p:sp>
        <p:sp>
          <p:nvSpPr>
            <p:cNvPr id="16444"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45"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7" name="Group 89"/>
          <p:cNvGrpSpPr>
            <a:grpSpLocks/>
          </p:cNvGrpSpPr>
          <p:nvPr/>
        </p:nvGrpSpPr>
        <p:grpSpPr bwMode="auto">
          <a:xfrm>
            <a:off x="5106988" y="1862138"/>
            <a:ext cx="1384300" cy="547687"/>
            <a:chOff x="6325712" y="1600260"/>
            <a:chExt cx="1385570" cy="547688"/>
          </a:xfrm>
        </p:grpSpPr>
        <p:sp>
          <p:nvSpPr>
            <p:cNvPr id="16440" name="Text Box 25"/>
            <p:cNvSpPr txBox="1">
              <a:spLocks noChangeArrowheads="1"/>
            </p:cNvSpPr>
            <p:nvPr/>
          </p:nvSpPr>
          <p:spPr bwMode="auto">
            <a:xfrm>
              <a:off x="6325712" y="1747838"/>
              <a:ext cx="982962"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y=3</a:t>
              </a:r>
              <a:r>
                <a:rPr lang="en-US" altLang="en-US" sz="2000">
                  <a:solidFill>
                    <a:srgbClr val="FF00FF"/>
                  </a:solidFill>
                  <a:latin typeface="Times New Roman" pitchFamily="18" charset="0"/>
                  <a:sym typeface="Symbol" pitchFamily="18" charset="2"/>
                </a:rPr>
                <a:t></a:t>
              </a:r>
              <a:r>
                <a:rPr lang="en-US" altLang="en-US" sz="2000">
                  <a:solidFill>
                    <a:srgbClr val="FF00FF"/>
                  </a:solidFill>
                  <a:latin typeface="Times New Roman" pitchFamily="18" charset="0"/>
                </a:rPr>
                <a:t>x7</a:t>
              </a:r>
              <a:endParaRPr lang="en-US" altLang="en-US" sz="2000">
                <a:latin typeface="Times New Roman" pitchFamily="18" charset="0"/>
              </a:endParaRPr>
            </a:p>
          </p:txBody>
        </p:sp>
        <p:sp>
          <p:nvSpPr>
            <p:cNvPr id="16441"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42"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8" name="Group 93"/>
          <p:cNvGrpSpPr>
            <a:grpSpLocks/>
          </p:cNvGrpSpPr>
          <p:nvPr/>
        </p:nvGrpSpPr>
        <p:grpSpPr bwMode="auto">
          <a:xfrm>
            <a:off x="3775075" y="4938713"/>
            <a:ext cx="1220788" cy="547687"/>
            <a:chOff x="6489217" y="1600260"/>
            <a:chExt cx="1222065" cy="547688"/>
          </a:xfrm>
        </p:grpSpPr>
        <p:sp>
          <p:nvSpPr>
            <p:cNvPr id="16437" name="Text Box 25"/>
            <p:cNvSpPr txBox="1">
              <a:spLocks noChangeArrowheads="1"/>
            </p:cNvSpPr>
            <p:nvPr/>
          </p:nvSpPr>
          <p:spPr bwMode="auto">
            <a:xfrm>
              <a:off x="6489217" y="1747838"/>
              <a:ext cx="65594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i&lt;10</a:t>
              </a:r>
              <a:endParaRPr lang="en-US" altLang="en-US" sz="2000">
                <a:latin typeface="Times New Roman" pitchFamily="18" charset="0"/>
              </a:endParaRPr>
            </a:p>
          </p:txBody>
        </p:sp>
        <p:sp>
          <p:nvSpPr>
            <p:cNvPr id="16438"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39"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6399" name="Text Box 25"/>
          <p:cNvSpPr txBox="1">
            <a:spLocks noChangeArrowheads="1"/>
          </p:cNvSpPr>
          <p:nvPr/>
        </p:nvSpPr>
        <p:spPr bwMode="auto">
          <a:xfrm>
            <a:off x="4505325" y="6229350"/>
            <a:ext cx="1428750"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y=(y+10)+5</a:t>
            </a:r>
            <a:endParaRPr lang="en-US" altLang="en-US" sz="2000">
              <a:solidFill>
                <a:srgbClr val="FF00FF"/>
              </a:solidFill>
              <a:latin typeface="Times New Roman" pitchFamily="18" charset="0"/>
            </a:endParaRPr>
          </a:p>
        </p:txBody>
      </p:sp>
      <p:grpSp>
        <p:nvGrpSpPr>
          <p:cNvPr id="16400" name="Group 101"/>
          <p:cNvGrpSpPr>
            <a:grpSpLocks/>
          </p:cNvGrpSpPr>
          <p:nvPr/>
        </p:nvGrpSpPr>
        <p:grpSpPr bwMode="auto">
          <a:xfrm>
            <a:off x="6267450" y="6086475"/>
            <a:ext cx="742950" cy="542925"/>
            <a:chOff x="6272184" y="2123502"/>
            <a:chExt cx="742511" cy="543558"/>
          </a:xfrm>
        </p:grpSpPr>
        <p:sp>
          <p:nvSpPr>
            <p:cNvPr id="16434" name="Text Box 25"/>
            <p:cNvSpPr txBox="1">
              <a:spLocks noChangeArrowheads="1"/>
            </p:cNvSpPr>
            <p:nvPr/>
          </p:nvSpPr>
          <p:spPr bwMode="auto">
            <a:xfrm>
              <a:off x="6272184" y="2266950"/>
              <a:ext cx="74251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i=i+1</a:t>
              </a:r>
              <a:endParaRPr lang="en-US" altLang="en-US" sz="2000">
                <a:solidFill>
                  <a:srgbClr val="FF00FF"/>
                </a:solidFill>
                <a:latin typeface="Times New Roman" pitchFamily="18" charset="0"/>
              </a:endParaRPr>
            </a:p>
          </p:txBody>
        </p:sp>
        <p:sp>
          <p:nvSpPr>
            <p:cNvPr id="16435"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36" name="Line 27"/>
            <p:cNvSpPr>
              <a:spLocks noChangeShapeType="1"/>
            </p:cNvSpPr>
            <p:nvPr/>
          </p:nvSpPr>
          <p:spPr bwMode="auto">
            <a:xfrm flipH="1">
              <a:off x="664289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401" name="Group 105"/>
          <p:cNvGrpSpPr>
            <a:grpSpLocks/>
          </p:cNvGrpSpPr>
          <p:nvPr/>
        </p:nvGrpSpPr>
        <p:grpSpPr bwMode="auto">
          <a:xfrm>
            <a:off x="6716713" y="2971800"/>
            <a:ext cx="1412875" cy="576263"/>
            <a:chOff x="6197977" y="2123502"/>
            <a:chExt cx="1412650" cy="575690"/>
          </a:xfrm>
        </p:grpSpPr>
        <p:sp>
          <p:nvSpPr>
            <p:cNvPr id="16432" name="Text Box 25"/>
            <p:cNvSpPr txBox="1">
              <a:spLocks noChangeArrowheads="1"/>
            </p:cNvSpPr>
            <p:nvPr/>
          </p:nvSpPr>
          <p:spPr bwMode="auto">
            <a:xfrm>
              <a:off x="6197977"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endParaRPr lang="en-US" altLang="en-US" sz="2000">
                <a:solidFill>
                  <a:srgbClr val="FF00FF"/>
                </a:solidFill>
                <a:latin typeface="Times New Roman" pitchFamily="18" charset="0"/>
              </a:endParaRPr>
            </a:p>
          </p:txBody>
        </p:sp>
        <p:sp>
          <p:nvSpPr>
            <p:cNvPr id="16433"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6402" name="Text Box 25"/>
          <p:cNvSpPr txBox="1">
            <a:spLocks noChangeArrowheads="1"/>
          </p:cNvSpPr>
          <p:nvPr/>
        </p:nvSpPr>
        <p:spPr bwMode="auto">
          <a:xfrm>
            <a:off x="6351588" y="5694363"/>
            <a:ext cx="525462"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00"/>
                </a:solidFill>
                <a:latin typeface="Times New Roman" pitchFamily="18" charset="0"/>
              </a:rPr>
              <a:t>???</a:t>
            </a:r>
          </a:p>
        </p:txBody>
      </p:sp>
      <p:grpSp>
        <p:nvGrpSpPr>
          <p:cNvPr id="16403" name="Group 21"/>
          <p:cNvGrpSpPr>
            <a:grpSpLocks/>
          </p:cNvGrpSpPr>
          <p:nvPr/>
        </p:nvGrpSpPr>
        <p:grpSpPr bwMode="auto">
          <a:xfrm>
            <a:off x="-185738" y="4953000"/>
            <a:ext cx="981076" cy="1833563"/>
            <a:chOff x="4560" y="1645"/>
            <a:chExt cx="849" cy="1475"/>
          </a:xfrm>
        </p:grpSpPr>
        <p:grpSp>
          <p:nvGrpSpPr>
            <p:cNvPr id="16416" name="Group 22"/>
            <p:cNvGrpSpPr>
              <a:grpSpLocks/>
            </p:cNvGrpSpPr>
            <p:nvPr/>
          </p:nvGrpSpPr>
          <p:grpSpPr bwMode="auto">
            <a:xfrm>
              <a:off x="4560" y="2056"/>
              <a:ext cx="849" cy="1064"/>
              <a:chOff x="2593" y="1179"/>
              <a:chExt cx="849" cy="1064"/>
            </a:xfrm>
          </p:grpSpPr>
          <p:sp>
            <p:nvSpPr>
              <p:cNvPr id="16425"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6"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7"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8"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9"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0"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1"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17" name="Group 30"/>
            <p:cNvGrpSpPr>
              <a:grpSpLocks/>
            </p:cNvGrpSpPr>
            <p:nvPr/>
          </p:nvGrpSpPr>
          <p:grpSpPr bwMode="auto">
            <a:xfrm>
              <a:off x="4703" y="1645"/>
              <a:ext cx="230" cy="1456"/>
              <a:chOff x="2720" y="768"/>
              <a:chExt cx="230" cy="1456"/>
            </a:xfrm>
          </p:grpSpPr>
          <p:sp>
            <p:nvSpPr>
              <p:cNvPr id="16423"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4"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18" name="Group 33"/>
            <p:cNvGrpSpPr>
              <a:grpSpLocks/>
            </p:cNvGrpSpPr>
            <p:nvPr/>
          </p:nvGrpSpPr>
          <p:grpSpPr bwMode="auto">
            <a:xfrm>
              <a:off x="5125" y="2204"/>
              <a:ext cx="77" cy="68"/>
              <a:chOff x="1747" y="2620"/>
              <a:chExt cx="44" cy="73"/>
            </a:xfrm>
          </p:grpSpPr>
          <p:sp>
            <p:nvSpPr>
              <p:cNvPr id="16419"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6420"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6421"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6422"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4" name="AutoShape 41"/>
          <p:cNvSpPr>
            <a:spLocks noChangeArrowheads="1"/>
          </p:cNvSpPr>
          <p:nvPr/>
        </p:nvSpPr>
        <p:spPr bwMode="auto">
          <a:xfrm>
            <a:off x="152400" y="5156200"/>
            <a:ext cx="3409950" cy="863600"/>
          </a:xfrm>
          <a:prstGeom prst="wedgeRoundRectCallout">
            <a:avLst>
              <a:gd name="adj1" fmla="val -30093"/>
              <a:gd name="adj2" fmla="val 6908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Where does the second Op go?</a:t>
            </a:r>
          </a:p>
        </p:txBody>
      </p:sp>
      <p:grpSp>
        <p:nvGrpSpPr>
          <p:cNvPr id="2" name="Group 1"/>
          <p:cNvGrpSpPr>
            <a:grpSpLocks/>
          </p:cNvGrpSpPr>
          <p:nvPr/>
        </p:nvGrpSpPr>
        <p:grpSpPr bwMode="auto">
          <a:xfrm>
            <a:off x="5124450" y="5029200"/>
            <a:ext cx="731838" cy="1263650"/>
            <a:chOff x="5125200" y="5029200"/>
            <a:chExt cx="731183" cy="1263955"/>
          </a:xfrm>
        </p:grpSpPr>
        <p:sp>
          <p:nvSpPr>
            <p:cNvPr id="16414" name="Line 27"/>
            <p:cNvSpPr>
              <a:spLocks noChangeShapeType="1"/>
            </p:cNvSpPr>
            <p:nvPr/>
          </p:nvSpPr>
          <p:spPr bwMode="auto">
            <a:xfrm flipH="1">
              <a:off x="5125200" y="5029200"/>
              <a:ext cx="666000" cy="126395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15" name="Line 27"/>
            <p:cNvSpPr>
              <a:spLocks noChangeShapeType="1"/>
            </p:cNvSpPr>
            <p:nvPr/>
          </p:nvSpPr>
          <p:spPr bwMode="auto">
            <a:xfrm flipH="1">
              <a:off x="5190383" y="5029200"/>
              <a:ext cx="666000" cy="126395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 name="Group 5"/>
          <p:cNvGrpSpPr>
            <a:grpSpLocks/>
          </p:cNvGrpSpPr>
          <p:nvPr/>
        </p:nvGrpSpPr>
        <p:grpSpPr bwMode="auto">
          <a:xfrm>
            <a:off x="6629400" y="3148013"/>
            <a:ext cx="2381250" cy="3138487"/>
            <a:chOff x="6629400" y="3147380"/>
            <a:chExt cx="2381216" cy="3139716"/>
          </a:xfrm>
        </p:grpSpPr>
        <p:sp>
          <p:nvSpPr>
            <p:cNvPr id="16408" name="Text Box 25"/>
            <p:cNvSpPr txBox="1">
              <a:spLocks noChangeArrowheads="1"/>
            </p:cNvSpPr>
            <p:nvPr/>
          </p:nvSpPr>
          <p:spPr bwMode="auto">
            <a:xfrm>
              <a:off x="7597966" y="3147380"/>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a:latin typeface="Times New Roman" pitchFamily="18" charset="0"/>
                  <a:sym typeface="Symbol" pitchFamily="18" charset="2"/>
                </a:rPr>
                <a:t>Ops</a:t>
              </a:r>
              <a:endParaRPr lang="en-US" altLang="en-US" sz="2000">
                <a:solidFill>
                  <a:srgbClr val="FF00FF"/>
                </a:solidFill>
                <a:latin typeface="Times New Roman" pitchFamily="18" charset="0"/>
              </a:endParaRPr>
            </a:p>
          </p:txBody>
        </p:sp>
        <p:grpSp>
          <p:nvGrpSpPr>
            <p:cNvPr id="16409" name="Group 108"/>
            <p:cNvGrpSpPr>
              <a:grpSpLocks/>
            </p:cNvGrpSpPr>
            <p:nvPr/>
          </p:nvGrpSpPr>
          <p:grpSpPr bwMode="auto">
            <a:xfrm>
              <a:off x="7272051" y="3494183"/>
              <a:ext cx="1284227" cy="575690"/>
              <a:chOff x="6249281" y="2123502"/>
              <a:chExt cx="1284227" cy="575690"/>
            </a:xfrm>
          </p:grpSpPr>
          <p:sp>
            <p:nvSpPr>
              <p:cNvPr id="16412" name="Text Box 25"/>
              <p:cNvSpPr txBox="1">
                <a:spLocks noChangeArrowheads="1"/>
              </p:cNvSpPr>
              <p:nvPr/>
            </p:nvSpPr>
            <p:spPr bwMode="auto">
              <a:xfrm>
                <a:off x="6249281" y="2299082"/>
                <a:ext cx="1284227"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endParaRPr lang="en-US" altLang="en-US" sz="2000">
                  <a:solidFill>
                    <a:srgbClr val="FF00FF"/>
                  </a:solidFill>
                  <a:latin typeface="Times New Roman" pitchFamily="18" charset="0"/>
                </a:endParaRPr>
              </a:p>
            </p:txBody>
          </p:sp>
          <p:sp>
            <p:nvSpPr>
              <p:cNvPr id="16413"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6410" name="Line 27"/>
            <p:cNvSpPr>
              <a:spLocks noChangeShapeType="1"/>
            </p:cNvSpPr>
            <p:nvPr/>
          </p:nvSpPr>
          <p:spPr bwMode="auto">
            <a:xfrm flipH="1">
              <a:off x="6629400" y="4069873"/>
              <a:ext cx="1179919" cy="215941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11" name="Line 27"/>
            <p:cNvSpPr>
              <a:spLocks noChangeShapeType="1"/>
            </p:cNvSpPr>
            <p:nvPr/>
          </p:nvSpPr>
          <p:spPr bwMode="auto">
            <a:xfrm flipH="1">
              <a:off x="6694439" y="4127679"/>
              <a:ext cx="1179919" cy="215941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pic>
        <p:nvPicPr>
          <p:cNvPr id="12362" name="Picture 7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5750" y="3470275"/>
            <a:ext cx="2832100" cy="1587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4"/>
                                        </p:tgtEl>
                                        <p:attrNameLst>
                                          <p:attrName>style.visibility</p:attrName>
                                        </p:attrNameLst>
                                      </p:cBhvr>
                                      <p:to>
                                        <p:strVal val="visible"/>
                                      </p:to>
                                    </p:set>
                                    <p:anim calcmode="lin" valueType="num">
                                      <p:cBhvr additive="base">
                                        <p:cTn id="13" dur="500" fill="hold"/>
                                        <p:tgtEl>
                                          <p:spTgt spid="134"/>
                                        </p:tgtEl>
                                        <p:attrNameLst>
                                          <p:attrName>ppt_x</p:attrName>
                                        </p:attrNameLst>
                                      </p:cBhvr>
                                      <p:tavLst>
                                        <p:tav tm="0">
                                          <p:val>
                                            <p:strVal val="0-#ppt_w/2"/>
                                          </p:val>
                                        </p:tav>
                                        <p:tav tm="100000">
                                          <p:val>
                                            <p:strVal val="#ppt_x"/>
                                          </p:val>
                                        </p:tav>
                                      </p:tavLst>
                                    </p:anim>
                                    <p:anim calcmode="lin" valueType="num">
                                      <p:cBhvr additive="base">
                                        <p:cTn id="14" dur="500" fill="hold"/>
                                        <p:tgtEl>
                                          <p:spTgt spid="13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2362"/>
                                        </p:tgtEl>
                                        <p:attrNameLst>
                                          <p:attrName>style.visibility</p:attrName>
                                        </p:attrNameLst>
                                      </p:cBhvr>
                                      <p:to>
                                        <p:strVal val="visible"/>
                                      </p:to>
                                    </p:set>
                                    <p:anim calcmode="lin" valueType="num">
                                      <p:cBhvr additive="base">
                                        <p:cTn id="25" dur="500" fill="hold"/>
                                        <p:tgtEl>
                                          <p:spTgt spid="12362"/>
                                        </p:tgtEl>
                                        <p:attrNameLst>
                                          <p:attrName>ppt_x</p:attrName>
                                        </p:attrNameLst>
                                      </p:cBhvr>
                                      <p:tavLst>
                                        <p:tav tm="0">
                                          <p:val>
                                            <p:strVal val="0-#ppt_w/2"/>
                                          </p:val>
                                        </p:tav>
                                        <p:tav tm="100000">
                                          <p:val>
                                            <p:strVal val="#ppt_x"/>
                                          </p:val>
                                        </p:tav>
                                      </p:tavLst>
                                    </p:anim>
                                    <p:anim calcmode="lin" valueType="num">
                                      <p:cBhvr additive="base">
                                        <p:cTn id="26" dur="500" fill="hold"/>
                                        <p:tgtEl>
                                          <p:spTgt spid="123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60451"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60452"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60453"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60454"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70855" name="Text Box 7"/>
          <p:cNvSpPr txBox="1">
            <a:spLocks noChangeArrowheads="1"/>
          </p:cNvSpPr>
          <p:nvPr/>
        </p:nvSpPr>
        <p:spPr bwMode="auto">
          <a:xfrm>
            <a:off x="152400" y="2971800"/>
            <a:ext cx="4154488"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Combine:</a:t>
            </a:r>
          </a:p>
          <a:p>
            <a:pPr eaLnBrk="1" hangingPunct="1"/>
            <a:r>
              <a:rPr lang="en-US" altLang="en-US"/>
              <a:t>Instance: </a:t>
            </a:r>
          </a:p>
          <a:p>
            <a:pPr eaLnBrk="1" hangingPunct="1"/>
            <a:r>
              <a:rPr lang="en-US" altLang="en-US"/>
              <a:t>Bird’s Answer</a:t>
            </a:r>
          </a:p>
          <a:p>
            <a:pPr eaLnBrk="1" hangingPunct="1"/>
            <a:r>
              <a:rPr lang="en-US" altLang="en-US"/>
              <a:t>Left Friend’s Answer</a:t>
            </a:r>
          </a:p>
          <a:p>
            <a:pPr eaLnBrk="1" hangingPunct="1"/>
            <a:r>
              <a:rPr lang="en-US" altLang="en-US"/>
              <a:t>Right Friend’s Answer </a:t>
            </a:r>
          </a:p>
        </p:txBody>
      </p:sp>
      <p:grpSp>
        <p:nvGrpSpPr>
          <p:cNvPr id="360456" name="Group 58"/>
          <p:cNvGrpSpPr>
            <a:grpSpLocks/>
          </p:cNvGrpSpPr>
          <p:nvPr/>
        </p:nvGrpSpPr>
        <p:grpSpPr bwMode="auto">
          <a:xfrm>
            <a:off x="76200" y="2209800"/>
            <a:ext cx="4403725" cy="579438"/>
            <a:chOff x="48" y="1392"/>
            <a:chExt cx="2774" cy="365"/>
          </a:xfrm>
        </p:grpSpPr>
        <p:sp>
          <p:nvSpPr>
            <p:cNvPr id="360514" name="Text Box 59"/>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60515" name="Rectangle 60"/>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grpSp>
        <p:nvGrpSpPr>
          <p:cNvPr id="3" name="Group 67"/>
          <p:cNvGrpSpPr>
            <a:grpSpLocks/>
          </p:cNvGrpSpPr>
          <p:nvPr/>
        </p:nvGrpSpPr>
        <p:grpSpPr bwMode="auto">
          <a:xfrm>
            <a:off x="3976688" y="3429000"/>
            <a:ext cx="3390900" cy="2971800"/>
            <a:chOff x="2505" y="2160"/>
            <a:chExt cx="2136" cy="1872"/>
          </a:xfrm>
        </p:grpSpPr>
        <p:sp>
          <p:nvSpPr>
            <p:cNvPr id="360483" name="Text Box 68"/>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84" name="Text Box 69"/>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85" name="Text Box 70"/>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60486" name="Text Box 71"/>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87" name="Text Box 72"/>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0488" name="Text Box 73"/>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0489" name="Text Box 74"/>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60490" name="Text Box 75"/>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91" name="Text Box 76"/>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0492" name="Text Box 77"/>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60493" name="Text Box 78"/>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94" name="Text Box 79"/>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60495" name="Line 80"/>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96" name="Line 81"/>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97" name="Line 82"/>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98" name="Line 83"/>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99" name="Line 84"/>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0" name="Line 85"/>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1" name="Line 86"/>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2" name="Line 87"/>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3" name="Line 88"/>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4" name="Line 89"/>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5" name="Line 90"/>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6" name="Line 91"/>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7" name="Line 92"/>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8" name="Line 93"/>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9" name="Line 94"/>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10" name="Line 95"/>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11" name="Line 96"/>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12" name="Line 97"/>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13" name="Line 98"/>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99"/>
          <p:cNvGrpSpPr>
            <a:grpSpLocks/>
          </p:cNvGrpSpPr>
          <p:nvPr/>
        </p:nvGrpSpPr>
        <p:grpSpPr bwMode="auto">
          <a:xfrm>
            <a:off x="7391400" y="3352800"/>
            <a:ext cx="1473200" cy="3048000"/>
            <a:chOff x="4656" y="2112"/>
            <a:chExt cx="928" cy="1920"/>
          </a:xfrm>
        </p:grpSpPr>
        <p:sp>
          <p:nvSpPr>
            <p:cNvPr id="360472" name="Text Box 100"/>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60473" name="Text Box 101"/>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60474" name="Text Box 102"/>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0475" name="Text Box 103"/>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76" name="Line 104"/>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77" name="Line 105"/>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78" name="Line 106"/>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79" name="Line 107"/>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80" name="Line 108"/>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81" name="Line 109"/>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82" name="Line 110"/>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 name="Group 116"/>
          <p:cNvGrpSpPr>
            <a:grpSpLocks/>
          </p:cNvGrpSpPr>
          <p:nvPr/>
        </p:nvGrpSpPr>
        <p:grpSpPr bwMode="auto">
          <a:xfrm>
            <a:off x="4038600" y="2381250"/>
            <a:ext cx="4962525" cy="4400550"/>
            <a:chOff x="2544" y="1500"/>
            <a:chExt cx="3126" cy="2772"/>
          </a:xfrm>
        </p:grpSpPr>
        <p:sp>
          <p:nvSpPr>
            <p:cNvPr id="360467" name="Text Box 61"/>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60468" name="Text Box 111"/>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60469" name="Group 112"/>
            <p:cNvGrpSpPr>
              <a:grpSpLocks/>
            </p:cNvGrpSpPr>
            <p:nvPr/>
          </p:nvGrpSpPr>
          <p:grpSpPr bwMode="auto">
            <a:xfrm>
              <a:off x="2544" y="3906"/>
              <a:ext cx="2186" cy="366"/>
              <a:chOff x="2544" y="3906"/>
              <a:chExt cx="2186" cy="366"/>
            </a:xfrm>
          </p:grpSpPr>
          <p:sp>
            <p:nvSpPr>
              <p:cNvPr id="360470" name="Text Box 113"/>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60471" name="Text Box 114"/>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grpSp>
        <p:nvGrpSpPr>
          <p:cNvPr id="7" name="Group 117"/>
          <p:cNvGrpSpPr>
            <a:grpSpLocks/>
          </p:cNvGrpSpPr>
          <p:nvPr/>
        </p:nvGrpSpPr>
        <p:grpSpPr bwMode="auto">
          <a:xfrm>
            <a:off x="5462588" y="2819400"/>
            <a:ext cx="2055812" cy="4038600"/>
            <a:chOff x="3441" y="1776"/>
            <a:chExt cx="1295" cy="2544"/>
          </a:xfrm>
        </p:grpSpPr>
        <p:grpSp>
          <p:nvGrpSpPr>
            <p:cNvPr id="360461" name="Group 62"/>
            <p:cNvGrpSpPr>
              <a:grpSpLocks/>
            </p:cNvGrpSpPr>
            <p:nvPr/>
          </p:nvGrpSpPr>
          <p:grpSpPr bwMode="auto">
            <a:xfrm>
              <a:off x="3441" y="1776"/>
              <a:ext cx="1295" cy="461"/>
              <a:chOff x="3441" y="1776"/>
              <a:chExt cx="1295" cy="461"/>
            </a:xfrm>
          </p:grpSpPr>
          <p:sp>
            <p:nvSpPr>
              <p:cNvPr id="360463" name="Text Box 63"/>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60464" name="Text Box 64"/>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65" name="Line 65"/>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66" name="Line 66"/>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0462" name="Line 115"/>
            <p:cNvSpPr>
              <a:spLocks noChangeShapeType="1"/>
            </p:cNvSpPr>
            <p:nvPr/>
          </p:nvSpPr>
          <p:spPr bwMode="auto">
            <a:xfrm flipH="1" flipV="1">
              <a:off x="4683"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558269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70855">
                                            <p:txEl>
                                              <p:pRg st="0" end="0"/>
                                            </p:txEl>
                                          </p:spTgt>
                                        </p:tgtEl>
                                        <p:attrNameLst>
                                          <p:attrName>style.visibility</p:attrName>
                                        </p:attrNameLst>
                                      </p:cBhvr>
                                      <p:to>
                                        <p:strVal val="visible"/>
                                      </p:to>
                                    </p:set>
                                    <p:anim calcmode="lin" valueType="num">
                                      <p:cBhvr additive="base">
                                        <p:cTn id="7" dur="500" fill="hold"/>
                                        <p:tgtEl>
                                          <p:spTgt spid="187085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7085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70855">
                                            <p:txEl>
                                              <p:pRg st="1" end="1"/>
                                            </p:txEl>
                                          </p:spTgt>
                                        </p:tgtEl>
                                        <p:attrNameLst>
                                          <p:attrName>style.visibility</p:attrName>
                                        </p:attrNameLst>
                                      </p:cBhvr>
                                      <p:to>
                                        <p:strVal val="visible"/>
                                      </p:to>
                                    </p:set>
                                    <p:anim calcmode="lin" valueType="num">
                                      <p:cBhvr additive="base">
                                        <p:cTn id="13" dur="500" fill="hold"/>
                                        <p:tgtEl>
                                          <p:spTgt spid="187085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70855">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70855">
                                            <p:txEl>
                                              <p:pRg st="2" end="2"/>
                                            </p:txEl>
                                          </p:spTgt>
                                        </p:tgtEl>
                                        <p:attrNameLst>
                                          <p:attrName>style.visibility</p:attrName>
                                        </p:attrNameLst>
                                      </p:cBhvr>
                                      <p:to>
                                        <p:strVal val="visible"/>
                                      </p:to>
                                    </p:set>
                                    <p:anim calcmode="lin" valueType="num">
                                      <p:cBhvr additive="base">
                                        <p:cTn id="23" dur="500" fill="hold"/>
                                        <p:tgtEl>
                                          <p:spTgt spid="187085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7085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870855">
                                            <p:txEl>
                                              <p:pRg st="3" end="3"/>
                                            </p:txEl>
                                          </p:spTgt>
                                        </p:tgtEl>
                                        <p:attrNameLst>
                                          <p:attrName>style.visibility</p:attrName>
                                        </p:attrNameLst>
                                      </p:cBhvr>
                                      <p:to>
                                        <p:strVal val="visible"/>
                                      </p:to>
                                    </p:set>
                                    <p:anim calcmode="lin" valueType="num">
                                      <p:cBhvr additive="base">
                                        <p:cTn id="33" dur="500" fill="hold"/>
                                        <p:tgtEl>
                                          <p:spTgt spid="1870855">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870855">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870855">
                                            <p:txEl>
                                              <p:pRg st="4" end="4"/>
                                            </p:txEl>
                                          </p:spTgt>
                                        </p:tgtEl>
                                        <p:attrNameLst>
                                          <p:attrName>style.visibility</p:attrName>
                                        </p:attrNameLst>
                                      </p:cBhvr>
                                      <p:to>
                                        <p:strVal val="visible"/>
                                      </p:to>
                                    </p:set>
                                    <p:anim calcmode="lin" valueType="num">
                                      <p:cBhvr additive="base">
                                        <p:cTn id="43" dur="500" fill="hold"/>
                                        <p:tgtEl>
                                          <p:spTgt spid="1870855">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870855">
                                            <p:txEl>
                                              <p:pRg st="4" end="4"/>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4" name="Picture 2" descr="capture7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81000"/>
            <a:ext cx="9372600" cy="83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useBgFill="1">
        <p:nvSpPr>
          <p:cNvPr id="361475" name="Rectangle 3"/>
          <p:cNvSpPr>
            <a:spLocks noChangeArrowheads="1"/>
          </p:cNvSpPr>
          <p:nvPr/>
        </p:nvSpPr>
        <p:spPr bwMode="auto">
          <a:xfrm>
            <a:off x="0" y="6096000"/>
            <a:ext cx="9144000" cy="1371600"/>
          </a:xfrm>
          <a:prstGeom prst="rect">
            <a:avLst/>
          </a:prstGeom>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sp useBgFill="1">
        <p:nvSpPr>
          <p:cNvPr id="361476" name="Rectangle 4"/>
          <p:cNvSpPr>
            <a:spLocks noChangeArrowheads="1"/>
          </p:cNvSpPr>
          <p:nvPr/>
        </p:nvSpPr>
        <p:spPr bwMode="auto">
          <a:xfrm>
            <a:off x="-533400" y="0"/>
            <a:ext cx="838200" cy="7696200"/>
          </a:xfrm>
          <a:prstGeom prst="rect">
            <a:avLst/>
          </a:prstGeom>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spTree>
    <p:extLst>
      <p:ext uri="{BB962C8B-B14F-4D97-AF65-F5344CB8AC3E}">
        <p14:creationId xmlns:p14="http://schemas.microsoft.com/office/powerpoint/2010/main" val="391227259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2498" name="Group 2"/>
          <p:cNvGrpSpPr>
            <a:grpSpLocks/>
          </p:cNvGrpSpPr>
          <p:nvPr/>
        </p:nvGrpSpPr>
        <p:grpSpPr bwMode="auto">
          <a:xfrm>
            <a:off x="762000" y="3657600"/>
            <a:ext cx="2286000" cy="1524000"/>
            <a:chOff x="432" y="3072"/>
            <a:chExt cx="1440" cy="960"/>
          </a:xfrm>
        </p:grpSpPr>
        <p:sp>
          <p:nvSpPr>
            <p:cNvPr id="362518" name="Text Box 3"/>
            <p:cNvSpPr txBox="1">
              <a:spLocks noChangeArrowheads="1"/>
            </p:cNvSpPr>
            <p:nvPr/>
          </p:nvSpPr>
          <p:spPr bwMode="auto">
            <a:xfrm>
              <a:off x="432" y="3235"/>
              <a:ext cx="77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Time?</a:t>
              </a:r>
            </a:p>
          </p:txBody>
        </p:sp>
        <p:grpSp>
          <p:nvGrpSpPr>
            <p:cNvPr id="362519" name="Group 4"/>
            <p:cNvGrpSpPr>
              <a:grpSpLocks/>
            </p:cNvGrpSpPr>
            <p:nvPr/>
          </p:nvGrpSpPr>
          <p:grpSpPr bwMode="auto">
            <a:xfrm>
              <a:off x="1344" y="3072"/>
              <a:ext cx="528" cy="960"/>
              <a:chOff x="1681" y="3025"/>
              <a:chExt cx="512" cy="1103"/>
            </a:xfrm>
          </p:grpSpPr>
          <p:grpSp>
            <p:nvGrpSpPr>
              <p:cNvPr id="362520" name="Group 5"/>
              <p:cNvGrpSpPr>
                <a:grpSpLocks/>
              </p:cNvGrpSpPr>
              <p:nvPr/>
            </p:nvGrpSpPr>
            <p:grpSpPr bwMode="auto">
              <a:xfrm>
                <a:off x="1681" y="3110"/>
                <a:ext cx="512" cy="1018"/>
                <a:chOff x="1681" y="3110"/>
                <a:chExt cx="512" cy="1018"/>
              </a:xfrm>
            </p:grpSpPr>
            <p:sp>
              <p:nvSpPr>
                <p:cNvPr id="362524" name="Freeform 6"/>
                <p:cNvSpPr>
                  <a:spLocks/>
                </p:cNvSpPr>
                <p:nvPr/>
              </p:nvSpPr>
              <p:spPr bwMode="auto">
                <a:xfrm>
                  <a:off x="1844" y="3167"/>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5" name="Freeform 7"/>
                <p:cNvSpPr>
                  <a:spLocks/>
                </p:cNvSpPr>
                <p:nvPr/>
              </p:nvSpPr>
              <p:spPr bwMode="auto">
                <a:xfrm>
                  <a:off x="1681" y="3110"/>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6" name="Freeform 8"/>
                <p:cNvSpPr>
                  <a:spLocks/>
                </p:cNvSpPr>
                <p:nvPr/>
              </p:nvSpPr>
              <p:spPr bwMode="auto">
                <a:xfrm>
                  <a:off x="1898" y="3405"/>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7" name="Freeform 9"/>
                <p:cNvSpPr>
                  <a:spLocks/>
                </p:cNvSpPr>
                <p:nvPr/>
              </p:nvSpPr>
              <p:spPr bwMode="auto">
                <a:xfrm>
                  <a:off x="1954" y="3414"/>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8" name="Freeform 10"/>
                <p:cNvSpPr>
                  <a:spLocks/>
                </p:cNvSpPr>
                <p:nvPr/>
              </p:nvSpPr>
              <p:spPr bwMode="auto">
                <a:xfrm>
                  <a:off x="1969" y="3706"/>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9" name="Freeform 11"/>
                <p:cNvSpPr>
                  <a:spLocks/>
                </p:cNvSpPr>
                <p:nvPr/>
              </p:nvSpPr>
              <p:spPr bwMode="auto">
                <a:xfrm>
                  <a:off x="1828" y="3705"/>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2521" name="Group 12"/>
              <p:cNvGrpSpPr>
                <a:grpSpLocks/>
              </p:cNvGrpSpPr>
              <p:nvPr/>
            </p:nvGrpSpPr>
            <p:grpSpPr bwMode="auto">
              <a:xfrm>
                <a:off x="1989" y="3025"/>
                <a:ext cx="93" cy="125"/>
                <a:chOff x="1989" y="3025"/>
                <a:chExt cx="93" cy="125"/>
              </a:xfrm>
            </p:grpSpPr>
            <p:sp>
              <p:nvSpPr>
                <p:cNvPr id="362522" name="Freeform 13"/>
                <p:cNvSpPr>
                  <a:spLocks/>
                </p:cNvSpPr>
                <p:nvPr/>
              </p:nvSpPr>
              <p:spPr bwMode="auto">
                <a:xfrm>
                  <a:off x="2007" y="3025"/>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3" name="Freeform 14"/>
                <p:cNvSpPr>
                  <a:spLocks/>
                </p:cNvSpPr>
                <p:nvPr/>
              </p:nvSpPr>
              <p:spPr bwMode="auto">
                <a:xfrm>
                  <a:off x="1989" y="3126"/>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362499" name="Line 15"/>
          <p:cNvSpPr>
            <a:spLocks noChangeShapeType="1"/>
          </p:cNvSpPr>
          <p:nvPr/>
        </p:nvSpPr>
        <p:spPr bwMode="auto">
          <a:xfrm>
            <a:off x="2770188" y="1219200"/>
            <a:ext cx="1524000" cy="68580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0" name="Line 16"/>
          <p:cNvSpPr>
            <a:spLocks noChangeShapeType="1"/>
          </p:cNvSpPr>
          <p:nvPr/>
        </p:nvSpPr>
        <p:spPr bwMode="auto">
          <a:xfrm flipH="1">
            <a:off x="1322388" y="1219200"/>
            <a:ext cx="1447800" cy="60960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1" name="Rectangle 17"/>
          <p:cNvSpPr>
            <a:spLocks noChangeArrowheads="1"/>
          </p:cNvSpPr>
          <p:nvPr/>
        </p:nvSpPr>
        <p:spPr bwMode="auto">
          <a:xfrm>
            <a:off x="285750" y="5638800"/>
            <a:ext cx="70294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a:t>Same as the </a:t>
            </a:r>
            <a:r>
              <a:rPr lang="en-US" altLang="en-US" b="1"/>
              <a:t>brute</a:t>
            </a:r>
            <a:r>
              <a:rPr lang="en-US" altLang="en-US"/>
              <a:t> </a:t>
            </a:r>
            <a:r>
              <a:rPr lang="en-US" altLang="en-US" b="1"/>
              <a:t>force</a:t>
            </a:r>
            <a:r>
              <a:rPr lang="en-US" altLang="en-US"/>
              <a:t> algorithm </a:t>
            </a:r>
            <a:br>
              <a:rPr lang="en-US" altLang="en-US"/>
            </a:br>
            <a:r>
              <a:rPr lang="en-US" altLang="en-US"/>
              <a:t>that tries each solution.</a:t>
            </a:r>
          </a:p>
        </p:txBody>
      </p:sp>
      <p:sp>
        <p:nvSpPr>
          <p:cNvPr id="362502" name="Line 18"/>
          <p:cNvSpPr>
            <a:spLocks noChangeShapeType="1"/>
          </p:cNvSpPr>
          <p:nvPr/>
        </p:nvSpPr>
        <p:spPr bwMode="auto">
          <a:xfrm>
            <a:off x="1336675" y="1833563"/>
            <a:ext cx="609600" cy="576262"/>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3" name="Line 19"/>
          <p:cNvSpPr>
            <a:spLocks noChangeShapeType="1"/>
          </p:cNvSpPr>
          <p:nvPr/>
        </p:nvSpPr>
        <p:spPr bwMode="auto">
          <a:xfrm flipH="1">
            <a:off x="650875" y="1833563"/>
            <a:ext cx="685800" cy="576262"/>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4" name="Line 20"/>
          <p:cNvSpPr>
            <a:spLocks noChangeShapeType="1"/>
          </p:cNvSpPr>
          <p:nvPr/>
        </p:nvSpPr>
        <p:spPr bwMode="auto">
          <a:xfrm>
            <a:off x="4294188" y="1862138"/>
            <a:ext cx="609600" cy="576262"/>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5" name="Line 21"/>
          <p:cNvSpPr>
            <a:spLocks noChangeShapeType="1"/>
          </p:cNvSpPr>
          <p:nvPr/>
        </p:nvSpPr>
        <p:spPr bwMode="auto">
          <a:xfrm flipH="1">
            <a:off x="3608388" y="1862138"/>
            <a:ext cx="685800" cy="576262"/>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6" name="Line 22"/>
          <p:cNvSpPr>
            <a:spLocks noChangeShapeType="1"/>
          </p:cNvSpPr>
          <p:nvPr/>
        </p:nvSpPr>
        <p:spPr bwMode="auto">
          <a:xfrm flipH="1">
            <a:off x="457200" y="2362200"/>
            <a:ext cx="228600" cy="576263"/>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7" name="Line 23"/>
          <p:cNvSpPr>
            <a:spLocks noChangeShapeType="1"/>
          </p:cNvSpPr>
          <p:nvPr/>
        </p:nvSpPr>
        <p:spPr bwMode="auto">
          <a:xfrm flipH="1">
            <a:off x="0" y="2362200"/>
            <a:ext cx="685800" cy="576263"/>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8" name="Line 24"/>
          <p:cNvSpPr>
            <a:spLocks noChangeShapeType="1"/>
          </p:cNvSpPr>
          <p:nvPr/>
        </p:nvSpPr>
        <p:spPr bwMode="auto">
          <a:xfrm>
            <a:off x="1909763" y="2381250"/>
            <a:ext cx="104775" cy="51435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9" name="Line 25"/>
          <p:cNvSpPr>
            <a:spLocks noChangeShapeType="1"/>
          </p:cNvSpPr>
          <p:nvPr/>
        </p:nvSpPr>
        <p:spPr bwMode="auto">
          <a:xfrm flipH="1">
            <a:off x="1738313" y="2362200"/>
            <a:ext cx="200025" cy="51435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0" name="Line 26"/>
          <p:cNvSpPr>
            <a:spLocks noChangeShapeType="1"/>
          </p:cNvSpPr>
          <p:nvPr/>
        </p:nvSpPr>
        <p:spPr bwMode="auto">
          <a:xfrm>
            <a:off x="3633788" y="2428875"/>
            <a:ext cx="104775" cy="51435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1" name="Line 27"/>
          <p:cNvSpPr>
            <a:spLocks noChangeShapeType="1"/>
          </p:cNvSpPr>
          <p:nvPr/>
        </p:nvSpPr>
        <p:spPr bwMode="auto">
          <a:xfrm flipH="1">
            <a:off x="3429000" y="2409825"/>
            <a:ext cx="200025" cy="51435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2" name="Line 28"/>
          <p:cNvSpPr>
            <a:spLocks noChangeShapeType="1"/>
          </p:cNvSpPr>
          <p:nvPr/>
        </p:nvSpPr>
        <p:spPr bwMode="auto">
          <a:xfrm>
            <a:off x="4876800" y="2438400"/>
            <a:ext cx="90488" cy="585788"/>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3" name="Line 29"/>
          <p:cNvSpPr>
            <a:spLocks noChangeShapeType="1"/>
          </p:cNvSpPr>
          <p:nvPr/>
        </p:nvSpPr>
        <p:spPr bwMode="auto">
          <a:xfrm flipH="1">
            <a:off x="4648200" y="2438400"/>
            <a:ext cx="228600" cy="576263"/>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4" name="Rectangle 30"/>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Same as Brute Force Algorithm</a:t>
            </a:r>
          </a:p>
        </p:txBody>
      </p:sp>
      <p:sp>
        <p:nvSpPr>
          <p:cNvPr id="362515" name="Text Box 31"/>
          <p:cNvSpPr txBox="1">
            <a:spLocks noChangeArrowheads="1"/>
          </p:cNvSpPr>
          <p:nvPr/>
        </p:nvSpPr>
        <p:spPr bwMode="auto">
          <a:xfrm>
            <a:off x="4217988" y="990600"/>
            <a:ext cx="369524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t>I try each of bird ans.</a:t>
            </a:r>
          </a:p>
        </p:txBody>
      </p:sp>
      <p:sp>
        <p:nvSpPr>
          <p:cNvPr id="362516" name="Text Box 32"/>
          <p:cNvSpPr txBox="1">
            <a:spLocks noChangeArrowheads="1"/>
          </p:cNvSpPr>
          <p:nvPr/>
        </p:nvSpPr>
        <p:spPr bwMode="auto">
          <a:xfrm>
            <a:off x="4973638" y="1524000"/>
            <a:ext cx="36631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t>My friends tries each</a:t>
            </a:r>
          </a:p>
        </p:txBody>
      </p:sp>
      <p:sp>
        <p:nvSpPr>
          <p:cNvPr id="362517" name="Text Box 33"/>
          <p:cNvSpPr txBox="1">
            <a:spLocks noChangeArrowheads="1"/>
          </p:cNvSpPr>
          <p:nvPr/>
        </p:nvSpPr>
        <p:spPr bwMode="auto">
          <a:xfrm>
            <a:off x="4973638" y="2514600"/>
            <a:ext cx="36631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t>His friends tries each</a:t>
            </a:r>
          </a:p>
        </p:txBody>
      </p:sp>
    </p:spTree>
    <p:extLst>
      <p:ext uri="{BB962C8B-B14F-4D97-AF65-F5344CB8AC3E}">
        <p14:creationId xmlns:p14="http://schemas.microsoft.com/office/powerpoint/2010/main" val="115296416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Set of Sub-Instances</a:t>
            </a:r>
          </a:p>
        </p:txBody>
      </p:sp>
      <p:grpSp>
        <p:nvGrpSpPr>
          <p:cNvPr id="2" name="Group 3"/>
          <p:cNvGrpSpPr>
            <a:grpSpLocks/>
          </p:cNvGrpSpPr>
          <p:nvPr/>
        </p:nvGrpSpPr>
        <p:grpSpPr bwMode="auto">
          <a:xfrm>
            <a:off x="838200" y="381000"/>
            <a:ext cx="8340725" cy="1143000"/>
            <a:chOff x="528" y="240"/>
            <a:chExt cx="5254" cy="720"/>
          </a:xfrm>
        </p:grpSpPr>
        <p:grpSp>
          <p:nvGrpSpPr>
            <p:cNvPr id="364550" name="Group 4"/>
            <p:cNvGrpSpPr>
              <a:grpSpLocks/>
            </p:cNvGrpSpPr>
            <p:nvPr/>
          </p:nvGrpSpPr>
          <p:grpSpPr bwMode="auto">
            <a:xfrm>
              <a:off x="528" y="240"/>
              <a:ext cx="384" cy="720"/>
              <a:chOff x="1681" y="3025"/>
              <a:chExt cx="512" cy="1103"/>
            </a:xfrm>
          </p:grpSpPr>
          <p:grpSp>
            <p:nvGrpSpPr>
              <p:cNvPr id="364552" name="Group 5"/>
              <p:cNvGrpSpPr>
                <a:grpSpLocks/>
              </p:cNvGrpSpPr>
              <p:nvPr/>
            </p:nvGrpSpPr>
            <p:grpSpPr bwMode="auto">
              <a:xfrm>
                <a:off x="1681" y="3110"/>
                <a:ext cx="512" cy="1018"/>
                <a:chOff x="1681" y="3110"/>
                <a:chExt cx="512" cy="1018"/>
              </a:xfrm>
            </p:grpSpPr>
            <p:sp>
              <p:nvSpPr>
                <p:cNvPr id="364556" name="Freeform 6"/>
                <p:cNvSpPr>
                  <a:spLocks/>
                </p:cNvSpPr>
                <p:nvPr/>
              </p:nvSpPr>
              <p:spPr bwMode="auto">
                <a:xfrm>
                  <a:off x="1844" y="3167"/>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57" name="Freeform 7"/>
                <p:cNvSpPr>
                  <a:spLocks/>
                </p:cNvSpPr>
                <p:nvPr/>
              </p:nvSpPr>
              <p:spPr bwMode="auto">
                <a:xfrm>
                  <a:off x="1681" y="3110"/>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58" name="Freeform 8"/>
                <p:cNvSpPr>
                  <a:spLocks/>
                </p:cNvSpPr>
                <p:nvPr/>
              </p:nvSpPr>
              <p:spPr bwMode="auto">
                <a:xfrm>
                  <a:off x="1898" y="3405"/>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59" name="Freeform 9"/>
                <p:cNvSpPr>
                  <a:spLocks/>
                </p:cNvSpPr>
                <p:nvPr/>
              </p:nvSpPr>
              <p:spPr bwMode="auto">
                <a:xfrm>
                  <a:off x="1954" y="3414"/>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60" name="Freeform 10"/>
                <p:cNvSpPr>
                  <a:spLocks/>
                </p:cNvSpPr>
                <p:nvPr/>
              </p:nvSpPr>
              <p:spPr bwMode="auto">
                <a:xfrm>
                  <a:off x="1969" y="3706"/>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61" name="Freeform 11"/>
                <p:cNvSpPr>
                  <a:spLocks/>
                </p:cNvSpPr>
                <p:nvPr/>
              </p:nvSpPr>
              <p:spPr bwMode="auto">
                <a:xfrm>
                  <a:off x="1828" y="3705"/>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4553" name="Group 12"/>
              <p:cNvGrpSpPr>
                <a:grpSpLocks/>
              </p:cNvGrpSpPr>
              <p:nvPr/>
            </p:nvGrpSpPr>
            <p:grpSpPr bwMode="auto">
              <a:xfrm>
                <a:off x="1989" y="3025"/>
                <a:ext cx="93" cy="125"/>
                <a:chOff x="1989" y="3025"/>
                <a:chExt cx="93" cy="125"/>
              </a:xfrm>
            </p:grpSpPr>
            <p:sp>
              <p:nvSpPr>
                <p:cNvPr id="364554" name="Freeform 13"/>
                <p:cNvSpPr>
                  <a:spLocks/>
                </p:cNvSpPr>
                <p:nvPr/>
              </p:nvSpPr>
              <p:spPr bwMode="auto">
                <a:xfrm>
                  <a:off x="2007" y="3025"/>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55" name="Freeform 14"/>
                <p:cNvSpPr>
                  <a:spLocks/>
                </p:cNvSpPr>
                <p:nvPr/>
              </p:nvSpPr>
              <p:spPr bwMode="auto">
                <a:xfrm>
                  <a:off x="1989" y="3126"/>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4551" name="Text Box 15"/>
            <p:cNvSpPr txBox="1">
              <a:spLocks noChangeArrowheads="1"/>
            </p:cNvSpPr>
            <p:nvPr/>
          </p:nvSpPr>
          <p:spPr bwMode="auto">
            <a:xfrm>
              <a:off x="1056" y="595"/>
              <a:ext cx="472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Determine the complete set of </a:t>
              </a:r>
              <a:r>
                <a:rPr lang="en-US" altLang="en-US">
                  <a:solidFill>
                    <a:schemeClr val="accent1"/>
                  </a:solidFill>
                </a:rPr>
                <a:t>sub-Instances</a:t>
              </a:r>
              <a:r>
                <a:rPr lang="en-US" altLang="en-US"/>
                <a:t>.</a:t>
              </a:r>
            </a:p>
          </p:txBody>
        </p:sp>
      </p:grpSp>
      <p:sp>
        <p:nvSpPr>
          <p:cNvPr id="1874960" name="Rectangle 16"/>
          <p:cNvSpPr>
            <a:spLocks noChangeArrowheads="1"/>
          </p:cNvSpPr>
          <p:nvPr/>
        </p:nvSpPr>
        <p:spPr bwMode="auto">
          <a:xfrm>
            <a:off x="1143000" y="2163763"/>
            <a:ext cx="8001000"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r>
              <a:rPr lang="en-US" altLang="en-US"/>
              <a:t>Imagine running the recursive algorithm on it.</a:t>
            </a:r>
          </a:p>
          <a:p>
            <a:pPr eaLnBrk="1" hangingPunct="1"/>
            <a:r>
              <a:rPr lang="en-US" altLang="en-US"/>
              <a:t>Determine the complete set of </a:t>
            </a:r>
            <a:r>
              <a:rPr lang="en-US" altLang="en-US">
                <a:solidFill>
                  <a:schemeClr val="accent1"/>
                </a:solidFill>
              </a:rPr>
              <a:t>sub-Instances</a:t>
            </a:r>
            <a:r>
              <a:rPr lang="en-US" altLang="en-US"/>
              <a:t> ever given to you, your friends, their friends, …</a:t>
            </a:r>
          </a:p>
        </p:txBody>
      </p:sp>
      <p:sp>
        <p:nvSpPr>
          <p:cNvPr id="1874961" name="Rectangle 17"/>
          <p:cNvSpPr>
            <a:spLocks noChangeArrowheads="1"/>
          </p:cNvSpPr>
          <p:nvPr/>
        </p:nvSpPr>
        <p:spPr bwMode="auto">
          <a:xfrm>
            <a:off x="914400" y="1630363"/>
            <a:ext cx="7543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Given an instance </a:t>
            </a:r>
            <a:r>
              <a:rPr lang="en-US" altLang="en-US" i="1">
                <a:solidFill>
                  <a:schemeClr val="accent1"/>
                </a:solidFill>
              </a:rPr>
              <a:t>I</a:t>
            </a:r>
            <a:r>
              <a:rPr lang="en-US" altLang="en-US"/>
              <a:t>,</a:t>
            </a:r>
          </a:p>
        </p:txBody>
      </p:sp>
    </p:spTree>
    <p:extLst>
      <p:ext uri="{BB962C8B-B14F-4D97-AF65-F5344CB8AC3E}">
        <p14:creationId xmlns:p14="http://schemas.microsoft.com/office/powerpoint/2010/main" val="30563299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874961"/>
                                        </p:tgtEl>
                                        <p:attrNameLst>
                                          <p:attrName>style.visibility</p:attrName>
                                        </p:attrNameLst>
                                      </p:cBhvr>
                                      <p:to>
                                        <p:strVal val="visible"/>
                                      </p:to>
                                    </p:set>
                                    <p:anim calcmode="lin" valueType="num">
                                      <p:cBhvr additive="base">
                                        <p:cTn id="13" dur="500" fill="hold"/>
                                        <p:tgtEl>
                                          <p:spTgt spid="1874961"/>
                                        </p:tgtEl>
                                        <p:attrNameLst>
                                          <p:attrName>ppt_x</p:attrName>
                                        </p:attrNameLst>
                                      </p:cBhvr>
                                      <p:tavLst>
                                        <p:tav tm="0">
                                          <p:val>
                                            <p:strVal val="#ppt_x"/>
                                          </p:val>
                                        </p:tav>
                                        <p:tav tm="100000">
                                          <p:val>
                                            <p:strVal val="#ppt_x"/>
                                          </p:val>
                                        </p:tav>
                                      </p:tavLst>
                                    </p:anim>
                                    <p:anim calcmode="lin" valueType="num">
                                      <p:cBhvr additive="base">
                                        <p:cTn id="14" dur="500" fill="hold"/>
                                        <p:tgtEl>
                                          <p:spTgt spid="187496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874960">
                                            <p:txEl>
                                              <p:pRg st="0" end="0"/>
                                            </p:txEl>
                                          </p:spTgt>
                                        </p:tgtEl>
                                        <p:attrNameLst>
                                          <p:attrName>style.visibility</p:attrName>
                                        </p:attrNameLst>
                                      </p:cBhvr>
                                      <p:to>
                                        <p:strVal val="visible"/>
                                      </p:to>
                                    </p:set>
                                    <p:anim calcmode="lin" valueType="num">
                                      <p:cBhvr additive="base">
                                        <p:cTn id="17" dur="500" fill="hold"/>
                                        <p:tgtEl>
                                          <p:spTgt spid="187496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74960">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74960">
                                            <p:txEl>
                                              <p:pRg st="1" end="1"/>
                                            </p:txEl>
                                          </p:spTgt>
                                        </p:tgtEl>
                                        <p:attrNameLst>
                                          <p:attrName>style.visibility</p:attrName>
                                        </p:attrNameLst>
                                      </p:cBhvr>
                                      <p:to>
                                        <p:strVal val="visible"/>
                                      </p:to>
                                    </p:set>
                                    <p:anim calcmode="lin" valueType="num">
                                      <p:cBhvr additive="base">
                                        <p:cTn id="21" dur="500" fill="hold"/>
                                        <p:tgtEl>
                                          <p:spTgt spid="1874960">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87496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4961"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Set of Sub-Instances</a:t>
            </a:r>
          </a:p>
        </p:txBody>
      </p:sp>
      <p:grpSp>
        <p:nvGrpSpPr>
          <p:cNvPr id="365571" name="Group 3"/>
          <p:cNvGrpSpPr>
            <a:grpSpLocks/>
          </p:cNvGrpSpPr>
          <p:nvPr/>
        </p:nvGrpSpPr>
        <p:grpSpPr bwMode="auto">
          <a:xfrm>
            <a:off x="838200" y="381000"/>
            <a:ext cx="8340725" cy="1143000"/>
            <a:chOff x="528" y="240"/>
            <a:chExt cx="5254" cy="720"/>
          </a:xfrm>
        </p:grpSpPr>
        <p:grpSp>
          <p:nvGrpSpPr>
            <p:cNvPr id="365598" name="Group 4"/>
            <p:cNvGrpSpPr>
              <a:grpSpLocks/>
            </p:cNvGrpSpPr>
            <p:nvPr/>
          </p:nvGrpSpPr>
          <p:grpSpPr bwMode="auto">
            <a:xfrm>
              <a:off x="528" y="240"/>
              <a:ext cx="384" cy="720"/>
              <a:chOff x="1681" y="3025"/>
              <a:chExt cx="512" cy="1103"/>
            </a:xfrm>
          </p:grpSpPr>
          <p:grpSp>
            <p:nvGrpSpPr>
              <p:cNvPr id="365600" name="Group 5"/>
              <p:cNvGrpSpPr>
                <a:grpSpLocks/>
              </p:cNvGrpSpPr>
              <p:nvPr/>
            </p:nvGrpSpPr>
            <p:grpSpPr bwMode="auto">
              <a:xfrm>
                <a:off x="1681" y="3110"/>
                <a:ext cx="512" cy="1018"/>
                <a:chOff x="1681" y="3110"/>
                <a:chExt cx="512" cy="1018"/>
              </a:xfrm>
            </p:grpSpPr>
            <p:sp>
              <p:nvSpPr>
                <p:cNvPr id="365604" name="Freeform 6"/>
                <p:cNvSpPr>
                  <a:spLocks/>
                </p:cNvSpPr>
                <p:nvPr/>
              </p:nvSpPr>
              <p:spPr bwMode="auto">
                <a:xfrm>
                  <a:off x="1844" y="3167"/>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5" name="Freeform 7"/>
                <p:cNvSpPr>
                  <a:spLocks/>
                </p:cNvSpPr>
                <p:nvPr/>
              </p:nvSpPr>
              <p:spPr bwMode="auto">
                <a:xfrm>
                  <a:off x="1681" y="3110"/>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6" name="Freeform 8"/>
                <p:cNvSpPr>
                  <a:spLocks/>
                </p:cNvSpPr>
                <p:nvPr/>
              </p:nvSpPr>
              <p:spPr bwMode="auto">
                <a:xfrm>
                  <a:off x="1898" y="3405"/>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7" name="Freeform 9"/>
                <p:cNvSpPr>
                  <a:spLocks/>
                </p:cNvSpPr>
                <p:nvPr/>
              </p:nvSpPr>
              <p:spPr bwMode="auto">
                <a:xfrm>
                  <a:off x="1954" y="3414"/>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8" name="Freeform 10"/>
                <p:cNvSpPr>
                  <a:spLocks/>
                </p:cNvSpPr>
                <p:nvPr/>
              </p:nvSpPr>
              <p:spPr bwMode="auto">
                <a:xfrm>
                  <a:off x="1969" y="3706"/>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9" name="Freeform 11"/>
                <p:cNvSpPr>
                  <a:spLocks/>
                </p:cNvSpPr>
                <p:nvPr/>
              </p:nvSpPr>
              <p:spPr bwMode="auto">
                <a:xfrm>
                  <a:off x="1828" y="3705"/>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5601" name="Group 12"/>
              <p:cNvGrpSpPr>
                <a:grpSpLocks/>
              </p:cNvGrpSpPr>
              <p:nvPr/>
            </p:nvGrpSpPr>
            <p:grpSpPr bwMode="auto">
              <a:xfrm>
                <a:off x="1989" y="3025"/>
                <a:ext cx="93" cy="125"/>
                <a:chOff x="1989" y="3025"/>
                <a:chExt cx="93" cy="125"/>
              </a:xfrm>
            </p:grpSpPr>
            <p:sp>
              <p:nvSpPr>
                <p:cNvPr id="365602" name="Freeform 13"/>
                <p:cNvSpPr>
                  <a:spLocks/>
                </p:cNvSpPr>
                <p:nvPr/>
              </p:nvSpPr>
              <p:spPr bwMode="auto">
                <a:xfrm>
                  <a:off x="2007" y="3025"/>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3" name="Freeform 14"/>
                <p:cNvSpPr>
                  <a:spLocks/>
                </p:cNvSpPr>
                <p:nvPr/>
              </p:nvSpPr>
              <p:spPr bwMode="auto">
                <a:xfrm>
                  <a:off x="1989" y="3126"/>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5599" name="Text Box 15"/>
            <p:cNvSpPr txBox="1">
              <a:spLocks noChangeArrowheads="1"/>
            </p:cNvSpPr>
            <p:nvPr/>
          </p:nvSpPr>
          <p:spPr bwMode="auto">
            <a:xfrm>
              <a:off x="1056" y="595"/>
              <a:ext cx="472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Determine the complete set of </a:t>
              </a:r>
              <a:r>
                <a:rPr lang="en-US" altLang="en-US">
                  <a:solidFill>
                    <a:schemeClr val="accent1"/>
                  </a:solidFill>
                </a:rPr>
                <a:t>sub-Instances</a:t>
              </a:r>
              <a:r>
                <a:rPr lang="en-US" altLang="en-US"/>
                <a:t>.</a:t>
              </a:r>
            </a:p>
          </p:txBody>
        </p:sp>
      </p:grpSp>
      <p:sp>
        <p:nvSpPr>
          <p:cNvPr id="1875984" name="Rectangle 16"/>
          <p:cNvSpPr>
            <a:spLocks noChangeArrowheads="1"/>
          </p:cNvSpPr>
          <p:nvPr/>
        </p:nvSpPr>
        <p:spPr bwMode="auto">
          <a:xfrm>
            <a:off x="381000" y="1858963"/>
            <a:ext cx="28194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My instance </a:t>
            </a:r>
            <a:r>
              <a:rPr lang="en-US" altLang="en-US" i="1">
                <a:solidFill>
                  <a:schemeClr val="accent1"/>
                </a:solidFill>
              </a:rPr>
              <a:t>I</a:t>
            </a:r>
            <a:r>
              <a:rPr lang="en-US" altLang="en-US"/>
              <a:t>:</a:t>
            </a:r>
          </a:p>
        </p:txBody>
      </p:sp>
      <p:grpSp>
        <p:nvGrpSpPr>
          <p:cNvPr id="6" name="Group 25"/>
          <p:cNvGrpSpPr>
            <a:grpSpLocks/>
          </p:cNvGrpSpPr>
          <p:nvPr/>
        </p:nvGrpSpPr>
        <p:grpSpPr bwMode="auto">
          <a:xfrm>
            <a:off x="457200" y="2895600"/>
            <a:ext cx="1841500" cy="762000"/>
            <a:chOff x="288" y="1872"/>
            <a:chExt cx="1160" cy="480"/>
          </a:xfrm>
        </p:grpSpPr>
        <p:sp>
          <p:nvSpPr>
            <p:cNvPr id="365596" name="Rectangle 26"/>
            <p:cNvSpPr>
              <a:spLocks noChangeArrowheads="1"/>
            </p:cNvSpPr>
            <p:nvPr/>
          </p:nvSpPr>
          <p:spPr bwMode="auto">
            <a:xfrm>
              <a:off x="720" y="1920"/>
              <a:ext cx="72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gives:</a:t>
              </a:r>
            </a:p>
          </p:txBody>
        </p:sp>
        <p:pic>
          <p:nvPicPr>
            <p:cNvPr id="365597" name="Picture 27" descr="an0238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8" y="1872"/>
              <a:ext cx="44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5996" name="Rectangle 28"/>
          <p:cNvSpPr>
            <a:spLocks noChangeArrowheads="1"/>
          </p:cNvSpPr>
          <p:nvPr/>
        </p:nvSpPr>
        <p:spPr bwMode="auto">
          <a:xfrm>
            <a:off x="381000" y="3763963"/>
            <a:ext cx="4191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My left </a:t>
            </a:r>
            <a:r>
              <a:rPr lang="en-US" altLang="en-US">
                <a:solidFill>
                  <a:schemeClr val="accent1"/>
                </a:solidFill>
              </a:rPr>
              <a:t>sub-Instance</a:t>
            </a:r>
            <a:r>
              <a:rPr lang="en-US" altLang="en-US"/>
              <a:t>.</a:t>
            </a:r>
          </a:p>
        </p:txBody>
      </p:sp>
      <p:grpSp>
        <p:nvGrpSpPr>
          <p:cNvPr id="7" name="Group 29"/>
          <p:cNvGrpSpPr>
            <a:grpSpLocks/>
          </p:cNvGrpSpPr>
          <p:nvPr/>
        </p:nvGrpSpPr>
        <p:grpSpPr bwMode="auto">
          <a:xfrm>
            <a:off x="457200" y="4419600"/>
            <a:ext cx="1841500" cy="762000"/>
            <a:chOff x="288" y="1872"/>
            <a:chExt cx="1160" cy="480"/>
          </a:xfrm>
        </p:grpSpPr>
        <p:sp>
          <p:nvSpPr>
            <p:cNvPr id="365594" name="Rectangle 30"/>
            <p:cNvSpPr>
              <a:spLocks noChangeArrowheads="1"/>
            </p:cNvSpPr>
            <p:nvPr/>
          </p:nvSpPr>
          <p:spPr bwMode="auto">
            <a:xfrm>
              <a:off x="720" y="1920"/>
              <a:ext cx="72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gives:</a:t>
              </a:r>
            </a:p>
          </p:txBody>
        </p:sp>
        <p:pic>
          <p:nvPicPr>
            <p:cNvPr id="365595" name="Picture 31" descr="an0238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8" y="1872"/>
              <a:ext cx="44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6008" name="Rectangle 40"/>
          <p:cNvSpPr>
            <a:spLocks noChangeArrowheads="1"/>
          </p:cNvSpPr>
          <p:nvPr/>
        </p:nvSpPr>
        <p:spPr bwMode="auto">
          <a:xfrm>
            <a:off x="381000" y="5135563"/>
            <a:ext cx="4191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His right </a:t>
            </a:r>
            <a:r>
              <a:rPr lang="en-US" altLang="en-US">
                <a:solidFill>
                  <a:schemeClr val="accent1"/>
                </a:solidFill>
              </a:rPr>
              <a:t>sub-Instance</a:t>
            </a:r>
            <a:r>
              <a:rPr lang="en-US" altLang="en-US"/>
              <a:t>.</a:t>
            </a:r>
          </a:p>
        </p:txBody>
      </p:sp>
      <p:sp>
        <p:nvSpPr>
          <p:cNvPr id="1876009" name="Rectangle 41"/>
          <p:cNvSpPr>
            <a:spLocks noChangeArrowheads="1"/>
          </p:cNvSpPr>
          <p:nvPr/>
        </p:nvSpPr>
        <p:spPr bwMode="auto">
          <a:xfrm>
            <a:off x="881063" y="2239963"/>
            <a:ext cx="32750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sp>
        <p:nvSpPr>
          <p:cNvPr id="1876010" name="Text Box 42"/>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1876012" name="Text Box 44"/>
          <p:cNvSpPr txBox="1">
            <a:spLocks noChangeArrowheads="1"/>
          </p:cNvSpPr>
          <p:nvPr/>
        </p:nvSpPr>
        <p:spPr bwMode="auto">
          <a:xfrm>
            <a:off x="5462588" y="2971800"/>
            <a:ext cx="557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grpSp>
        <p:nvGrpSpPr>
          <p:cNvPr id="8" name="Group 98"/>
          <p:cNvGrpSpPr>
            <a:grpSpLocks/>
          </p:cNvGrpSpPr>
          <p:nvPr/>
        </p:nvGrpSpPr>
        <p:grpSpPr bwMode="auto">
          <a:xfrm>
            <a:off x="5867400" y="2819400"/>
            <a:ext cx="1651000" cy="714375"/>
            <a:chOff x="3696" y="1776"/>
            <a:chExt cx="1040" cy="450"/>
          </a:xfrm>
        </p:grpSpPr>
        <p:sp>
          <p:nvSpPr>
            <p:cNvPr id="365591" name="Text Box 45"/>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5592" name="Line 46"/>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5593" name="Line 47"/>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76021" name="Text Box 53"/>
          <p:cNvSpPr txBox="1">
            <a:spLocks noChangeArrowheads="1"/>
          </p:cNvSpPr>
          <p:nvPr/>
        </p:nvSpPr>
        <p:spPr bwMode="auto">
          <a:xfrm>
            <a:off x="6521450" y="3733800"/>
            <a:ext cx="4556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grpSp>
        <p:nvGrpSpPr>
          <p:cNvPr id="9" name="Group 100"/>
          <p:cNvGrpSpPr>
            <a:grpSpLocks/>
          </p:cNvGrpSpPr>
          <p:nvPr/>
        </p:nvGrpSpPr>
        <p:grpSpPr bwMode="auto">
          <a:xfrm>
            <a:off x="4856163" y="3429000"/>
            <a:ext cx="1773237" cy="914400"/>
            <a:chOff x="3059" y="2160"/>
            <a:chExt cx="1117" cy="576"/>
          </a:xfrm>
        </p:grpSpPr>
        <p:sp>
          <p:nvSpPr>
            <p:cNvPr id="365588" name="Text Box 49"/>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5589" name="Line 61"/>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5590" name="Line 62"/>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76060" name="Text Box 92"/>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sp>
        <p:nvSpPr>
          <p:cNvPr id="1876062" name="Text Box 94"/>
          <p:cNvSpPr txBox="1">
            <a:spLocks noChangeArrowheads="1"/>
          </p:cNvSpPr>
          <p:nvPr/>
        </p:nvSpPr>
        <p:spPr bwMode="auto">
          <a:xfrm>
            <a:off x="4038600" y="6202363"/>
            <a:ext cx="18891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1876063" name="Text Box 95"/>
          <p:cNvSpPr txBox="1">
            <a:spLocks noChangeArrowheads="1"/>
          </p:cNvSpPr>
          <p:nvPr/>
        </p:nvSpPr>
        <p:spPr bwMode="auto">
          <a:xfrm>
            <a:off x="600392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sp>
        <p:nvSpPr>
          <p:cNvPr id="1876064" name="Line 96"/>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65" name="Line 97"/>
          <p:cNvSpPr>
            <a:spLocks noChangeShapeType="1"/>
          </p:cNvSpPr>
          <p:nvPr/>
        </p:nvSpPr>
        <p:spPr bwMode="auto">
          <a:xfrm flipH="1" flipV="1">
            <a:off x="5943600"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7436533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75984"/>
                                        </p:tgtEl>
                                        <p:attrNameLst>
                                          <p:attrName>style.visibility</p:attrName>
                                        </p:attrNameLst>
                                      </p:cBhvr>
                                      <p:to>
                                        <p:strVal val="visible"/>
                                      </p:to>
                                    </p:set>
                                    <p:anim calcmode="lin" valueType="num">
                                      <p:cBhvr additive="base">
                                        <p:cTn id="7" dur="500" fill="hold"/>
                                        <p:tgtEl>
                                          <p:spTgt spid="1875984"/>
                                        </p:tgtEl>
                                        <p:attrNameLst>
                                          <p:attrName>ppt_x</p:attrName>
                                        </p:attrNameLst>
                                      </p:cBhvr>
                                      <p:tavLst>
                                        <p:tav tm="0">
                                          <p:val>
                                            <p:strVal val="#ppt_x"/>
                                          </p:val>
                                        </p:tav>
                                        <p:tav tm="100000">
                                          <p:val>
                                            <p:strVal val="#ppt_x"/>
                                          </p:val>
                                        </p:tav>
                                      </p:tavLst>
                                    </p:anim>
                                    <p:anim calcmode="lin" valueType="num">
                                      <p:cBhvr additive="base">
                                        <p:cTn id="8" dur="500" fill="hold"/>
                                        <p:tgtEl>
                                          <p:spTgt spid="187598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76009"/>
                                        </p:tgtEl>
                                        <p:attrNameLst>
                                          <p:attrName>style.visibility</p:attrName>
                                        </p:attrNameLst>
                                      </p:cBhvr>
                                      <p:to>
                                        <p:strVal val="visible"/>
                                      </p:to>
                                    </p:set>
                                    <p:anim calcmode="lin" valueType="num">
                                      <p:cBhvr additive="base">
                                        <p:cTn id="11" dur="500" fill="hold"/>
                                        <p:tgtEl>
                                          <p:spTgt spid="1876009"/>
                                        </p:tgtEl>
                                        <p:attrNameLst>
                                          <p:attrName>ppt_x</p:attrName>
                                        </p:attrNameLst>
                                      </p:cBhvr>
                                      <p:tavLst>
                                        <p:tav tm="0">
                                          <p:val>
                                            <p:strVal val="#ppt_x"/>
                                          </p:val>
                                        </p:tav>
                                        <p:tav tm="100000">
                                          <p:val>
                                            <p:strVal val="#ppt_x"/>
                                          </p:val>
                                        </p:tav>
                                      </p:tavLst>
                                    </p:anim>
                                    <p:anim calcmode="lin" valueType="num">
                                      <p:cBhvr additive="base">
                                        <p:cTn id="12" dur="500" fill="hold"/>
                                        <p:tgtEl>
                                          <p:spTgt spid="1876009"/>
                                        </p:tgtEl>
                                        <p:attrNameLst>
                                          <p:attrName>ppt_y</p:attrName>
                                        </p:attrNameLst>
                                      </p:cBhvr>
                                      <p:tavLst>
                                        <p:tav tm="0">
                                          <p:val>
                                            <p:strVal val="1+#ppt_h/2"/>
                                          </p:val>
                                        </p:tav>
                                        <p:tav tm="100000">
                                          <p:val>
                                            <p:strVal val="#ppt_y"/>
                                          </p:val>
                                        </p:tav>
                                      </p:tavLst>
                                    </p:anim>
                                  </p:childTnLst>
                                </p:cTn>
                              </p:par>
                              <p:par>
                                <p:cTn id="13" presetID="2" presetClass="entr" presetSubtype="4" fill="hold" grpId="1" nodeType="withEffect">
                                  <p:stCondLst>
                                    <p:cond delay="0"/>
                                  </p:stCondLst>
                                  <p:childTnLst>
                                    <p:set>
                                      <p:cBhvr>
                                        <p:cTn id="14" dur="1" fill="hold">
                                          <p:stCondLst>
                                            <p:cond delay="0"/>
                                          </p:stCondLst>
                                        </p:cTn>
                                        <p:tgtEl>
                                          <p:spTgt spid="1876010"/>
                                        </p:tgtEl>
                                        <p:attrNameLst>
                                          <p:attrName>style.visibility</p:attrName>
                                        </p:attrNameLst>
                                      </p:cBhvr>
                                      <p:to>
                                        <p:strVal val="visible"/>
                                      </p:to>
                                    </p:set>
                                    <p:anim calcmode="lin" valueType="num">
                                      <p:cBhvr additive="base">
                                        <p:cTn id="15" dur="500" fill="hold"/>
                                        <p:tgtEl>
                                          <p:spTgt spid="1876010"/>
                                        </p:tgtEl>
                                        <p:attrNameLst>
                                          <p:attrName>ppt_x</p:attrName>
                                        </p:attrNameLst>
                                      </p:cBhvr>
                                      <p:tavLst>
                                        <p:tav tm="0">
                                          <p:val>
                                            <p:strVal val="#ppt_x"/>
                                          </p:val>
                                        </p:tav>
                                        <p:tav tm="100000">
                                          <p:val>
                                            <p:strVal val="#ppt_x"/>
                                          </p:val>
                                        </p:tav>
                                      </p:tavLst>
                                    </p:anim>
                                    <p:anim calcmode="lin" valueType="num">
                                      <p:cBhvr additive="base">
                                        <p:cTn id="16" dur="500" fill="hold"/>
                                        <p:tgtEl>
                                          <p:spTgt spid="1876010"/>
                                        </p:tgtEl>
                                        <p:attrNameLst>
                                          <p:attrName>ppt_y</p:attrName>
                                        </p:attrNameLst>
                                      </p:cBhvr>
                                      <p:tavLst>
                                        <p:tav tm="0">
                                          <p:val>
                                            <p:strVal val="1+#ppt_h/2"/>
                                          </p:val>
                                        </p:tav>
                                        <p:tav tm="100000">
                                          <p:val>
                                            <p:strVal val="#ppt_y"/>
                                          </p:val>
                                        </p:tav>
                                      </p:tavLst>
                                    </p:anim>
                                  </p:childTnLst>
                                </p:cTn>
                              </p:par>
                              <p:par>
                                <p:cTn id="17" presetID="2" presetClass="entr" presetSubtype="4" fill="hold" grpId="1" nodeType="withEffect">
                                  <p:stCondLst>
                                    <p:cond delay="0"/>
                                  </p:stCondLst>
                                  <p:childTnLst>
                                    <p:set>
                                      <p:cBhvr>
                                        <p:cTn id="18" dur="1" fill="hold">
                                          <p:stCondLst>
                                            <p:cond delay="0"/>
                                          </p:stCondLst>
                                        </p:cTn>
                                        <p:tgtEl>
                                          <p:spTgt spid="1876062"/>
                                        </p:tgtEl>
                                        <p:attrNameLst>
                                          <p:attrName>style.visibility</p:attrName>
                                        </p:attrNameLst>
                                      </p:cBhvr>
                                      <p:to>
                                        <p:strVal val="visible"/>
                                      </p:to>
                                    </p:set>
                                    <p:anim calcmode="lin" valueType="num">
                                      <p:cBhvr additive="base">
                                        <p:cTn id="19" dur="500" fill="hold"/>
                                        <p:tgtEl>
                                          <p:spTgt spid="1876062"/>
                                        </p:tgtEl>
                                        <p:attrNameLst>
                                          <p:attrName>ppt_x</p:attrName>
                                        </p:attrNameLst>
                                      </p:cBhvr>
                                      <p:tavLst>
                                        <p:tav tm="0">
                                          <p:val>
                                            <p:strVal val="#ppt_x"/>
                                          </p:val>
                                        </p:tav>
                                        <p:tav tm="100000">
                                          <p:val>
                                            <p:strVal val="#ppt_x"/>
                                          </p:val>
                                        </p:tav>
                                      </p:tavLst>
                                    </p:anim>
                                    <p:anim calcmode="lin" valueType="num">
                                      <p:cBhvr additive="base">
                                        <p:cTn id="20" dur="500" fill="hold"/>
                                        <p:tgtEl>
                                          <p:spTgt spid="187606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6063"/>
                                        </p:tgtEl>
                                        <p:attrNameLst>
                                          <p:attrName>style.visibility</p:attrName>
                                        </p:attrNameLst>
                                      </p:cBhvr>
                                      <p:to>
                                        <p:strVal val="visible"/>
                                      </p:to>
                                    </p:set>
                                    <p:anim calcmode="lin" valueType="num">
                                      <p:cBhvr additive="base">
                                        <p:cTn id="23" dur="500" fill="hold"/>
                                        <p:tgtEl>
                                          <p:spTgt spid="1876063"/>
                                        </p:tgtEl>
                                        <p:attrNameLst>
                                          <p:attrName>ppt_x</p:attrName>
                                        </p:attrNameLst>
                                      </p:cBhvr>
                                      <p:tavLst>
                                        <p:tav tm="0">
                                          <p:val>
                                            <p:strVal val="#ppt_x"/>
                                          </p:val>
                                        </p:tav>
                                        <p:tav tm="100000">
                                          <p:val>
                                            <p:strVal val="#ppt_x"/>
                                          </p:val>
                                        </p:tav>
                                      </p:tavLst>
                                    </p:anim>
                                    <p:anim calcmode="lin" valueType="num">
                                      <p:cBhvr additive="base">
                                        <p:cTn id="24" dur="500" fill="hold"/>
                                        <p:tgtEl>
                                          <p:spTgt spid="1876063"/>
                                        </p:tgtEl>
                                        <p:attrNameLst>
                                          <p:attrName>ppt_y</p:attrName>
                                        </p:attrNameLst>
                                      </p:cBhvr>
                                      <p:tavLst>
                                        <p:tav tm="0">
                                          <p:val>
                                            <p:strVal val="1+#ppt_h/2"/>
                                          </p:val>
                                        </p:tav>
                                        <p:tav tm="100000">
                                          <p:val>
                                            <p:strVal val="#ppt_y"/>
                                          </p:val>
                                        </p:tav>
                                      </p:tavLst>
                                    </p:anim>
                                  </p:childTnLst>
                                </p:cTn>
                              </p:par>
                              <p:par>
                                <p:cTn id="25" presetID="2" presetClass="entr" presetSubtype="4" fill="hold" grpId="1" nodeType="withEffect">
                                  <p:stCondLst>
                                    <p:cond delay="0"/>
                                  </p:stCondLst>
                                  <p:childTnLst>
                                    <p:set>
                                      <p:cBhvr>
                                        <p:cTn id="26" dur="1" fill="hold">
                                          <p:stCondLst>
                                            <p:cond delay="0"/>
                                          </p:stCondLst>
                                        </p:cTn>
                                        <p:tgtEl>
                                          <p:spTgt spid="1876060"/>
                                        </p:tgtEl>
                                        <p:attrNameLst>
                                          <p:attrName>style.visibility</p:attrName>
                                        </p:attrNameLst>
                                      </p:cBhvr>
                                      <p:to>
                                        <p:strVal val="visible"/>
                                      </p:to>
                                    </p:set>
                                    <p:anim calcmode="lin" valueType="num">
                                      <p:cBhvr additive="base">
                                        <p:cTn id="27" dur="500" fill="hold"/>
                                        <p:tgtEl>
                                          <p:spTgt spid="1876060"/>
                                        </p:tgtEl>
                                        <p:attrNameLst>
                                          <p:attrName>ppt_x</p:attrName>
                                        </p:attrNameLst>
                                      </p:cBhvr>
                                      <p:tavLst>
                                        <p:tav tm="0">
                                          <p:val>
                                            <p:strVal val="#ppt_x"/>
                                          </p:val>
                                        </p:tav>
                                        <p:tav tm="100000">
                                          <p:val>
                                            <p:strVal val="#ppt_x"/>
                                          </p:val>
                                        </p:tav>
                                      </p:tavLst>
                                    </p:anim>
                                    <p:anim calcmode="lin" valueType="num">
                                      <p:cBhvr additive="base">
                                        <p:cTn id="28" dur="500" fill="hold"/>
                                        <p:tgtEl>
                                          <p:spTgt spid="1876060"/>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ppt_x"/>
                                          </p:val>
                                        </p:tav>
                                        <p:tav tm="100000">
                                          <p:val>
                                            <p:strVal val="#ppt_x"/>
                                          </p:val>
                                        </p:tav>
                                      </p:tavLst>
                                    </p:anim>
                                    <p:anim calcmode="lin" valueType="num">
                                      <p:cBhvr additive="base">
                                        <p:cTn id="3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76012"/>
                                        </p:tgtEl>
                                        <p:attrNameLst>
                                          <p:attrName>style.visibility</p:attrName>
                                        </p:attrNameLst>
                                      </p:cBhvr>
                                      <p:to>
                                        <p:strVal val="visible"/>
                                      </p:to>
                                    </p:set>
                                    <p:anim calcmode="lin" valueType="num">
                                      <p:cBhvr additive="base">
                                        <p:cTn id="43" dur="500" fill="hold"/>
                                        <p:tgtEl>
                                          <p:spTgt spid="1876012"/>
                                        </p:tgtEl>
                                        <p:attrNameLst>
                                          <p:attrName>ppt_x</p:attrName>
                                        </p:attrNameLst>
                                      </p:cBhvr>
                                      <p:tavLst>
                                        <p:tav tm="0">
                                          <p:val>
                                            <p:strVal val="#ppt_x"/>
                                          </p:val>
                                        </p:tav>
                                        <p:tav tm="100000">
                                          <p:val>
                                            <p:strVal val="#ppt_x"/>
                                          </p:val>
                                        </p:tav>
                                      </p:tavLst>
                                    </p:anim>
                                    <p:anim calcmode="lin" valueType="num">
                                      <p:cBhvr additive="base">
                                        <p:cTn id="44" dur="500" fill="hold"/>
                                        <p:tgtEl>
                                          <p:spTgt spid="187601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876064"/>
                                        </p:tgtEl>
                                        <p:attrNameLst>
                                          <p:attrName>style.visibility</p:attrName>
                                        </p:attrNameLst>
                                      </p:cBhvr>
                                      <p:to>
                                        <p:strVal val="visible"/>
                                      </p:to>
                                    </p:set>
                                    <p:anim calcmode="lin" valueType="num">
                                      <p:cBhvr additive="base">
                                        <p:cTn id="47" dur="500" fill="hold"/>
                                        <p:tgtEl>
                                          <p:spTgt spid="1876064"/>
                                        </p:tgtEl>
                                        <p:attrNameLst>
                                          <p:attrName>ppt_x</p:attrName>
                                        </p:attrNameLst>
                                      </p:cBhvr>
                                      <p:tavLst>
                                        <p:tav tm="0">
                                          <p:val>
                                            <p:strVal val="#ppt_x"/>
                                          </p:val>
                                        </p:tav>
                                        <p:tav tm="100000">
                                          <p:val>
                                            <p:strVal val="#ppt_x"/>
                                          </p:val>
                                        </p:tav>
                                      </p:tavLst>
                                    </p:anim>
                                    <p:anim calcmode="lin" valueType="num">
                                      <p:cBhvr additive="base">
                                        <p:cTn id="48" dur="500" fill="hold"/>
                                        <p:tgtEl>
                                          <p:spTgt spid="1876064"/>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875996"/>
                                        </p:tgtEl>
                                        <p:attrNameLst>
                                          <p:attrName>style.visibility</p:attrName>
                                        </p:attrNameLst>
                                      </p:cBhvr>
                                      <p:to>
                                        <p:strVal val="visible"/>
                                      </p:to>
                                    </p:set>
                                    <p:anim calcmode="lin" valueType="num">
                                      <p:cBhvr additive="base">
                                        <p:cTn id="53" dur="500" fill="hold"/>
                                        <p:tgtEl>
                                          <p:spTgt spid="1875996"/>
                                        </p:tgtEl>
                                        <p:attrNameLst>
                                          <p:attrName>ppt_x</p:attrName>
                                        </p:attrNameLst>
                                      </p:cBhvr>
                                      <p:tavLst>
                                        <p:tav tm="0">
                                          <p:val>
                                            <p:strVal val="#ppt_x"/>
                                          </p:val>
                                        </p:tav>
                                        <p:tav tm="100000">
                                          <p:val>
                                            <p:strVal val="#ppt_x"/>
                                          </p:val>
                                        </p:tav>
                                      </p:tavLst>
                                    </p:anim>
                                    <p:anim calcmode="lin" valueType="num">
                                      <p:cBhvr additive="base">
                                        <p:cTn id="54" dur="500" fill="hold"/>
                                        <p:tgtEl>
                                          <p:spTgt spid="1875996"/>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xit" presetSubtype="4" fill="hold" nodeType="clickEffect">
                                  <p:stCondLst>
                                    <p:cond delay="0"/>
                                  </p:stCondLst>
                                  <p:childTnLst>
                                    <p:anim calcmode="lin" valueType="num">
                                      <p:cBhvr additive="base">
                                        <p:cTn id="58" dur="500"/>
                                        <p:tgtEl>
                                          <p:spTgt spid="8"/>
                                        </p:tgtEl>
                                        <p:attrNameLst>
                                          <p:attrName>ppt_x</p:attrName>
                                        </p:attrNameLst>
                                      </p:cBhvr>
                                      <p:tavLst>
                                        <p:tav tm="0">
                                          <p:val>
                                            <p:strVal val="ppt_x"/>
                                          </p:val>
                                        </p:tav>
                                        <p:tav tm="100000">
                                          <p:val>
                                            <p:strVal val="ppt_x"/>
                                          </p:val>
                                        </p:tav>
                                      </p:tavLst>
                                    </p:anim>
                                    <p:anim calcmode="lin" valueType="num">
                                      <p:cBhvr additive="base">
                                        <p:cTn id="59" dur="500"/>
                                        <p:tgtEl>
                                          <p:spTgt spid="8"/>
                                        </p:tgtEl>
                                        <p:attrNameLst>
                                          <p:attrName>ppt_y</p:attrName>
                                        </p:attrNameLst>
                                      </p:cBhvr>
                                      <p:tavLst>
                                        <p:tav tm="0">
                                          <p:val>
                                            <p:strVal val="ppt_y"/>
                                          </p:val>
                                        </p:tav>
                                        <p:tav tm="100000">
                                          <p:val>
                                            <p:strVal val="1+ppt_h/2"/>
                                          </p:val>
                                        </p:tav>
                                      </p:tavLst>
                                    </p:anim>
                                    <p:set>
                                      <p:cBhvr>
                                        <p:cTn id="60" dur="1" fill="hold">
                                          <p:stCondLst>
                                            <p:cond delay="499"/>
                                          </p:stCondLst>
                                        </p:cTn>
                                        <p:tgtEl>
                                          <p:spTgt spid="8"/>
                                        </p:tgtEl>
                                        <p:attrNameLst>
                                          <p:attrName>style.visibility</p:attrName>
                                        </p:attrNameLst>
                                      </p:cBhvr>
                                      <p:to>
                                        <p:strVal val="hidden"/>
                                      </p:to>
                                    </p:set>
                                  </p:childTnLst>
                                </p:cTn>
                              </p:par>
                              <p:par>
                                <p:cTn id="61" presetID="2" presetClass="exit" presetSubtype="4" fill="hold" grpId="0" nodeType="withEffect">
                                  <p:stCondLst>
                                    <p:cond delay="0"/>
                                  </p:stCondLst>
                                  <p:childTnLst>
                                    <p:anim calcmode="lin" valueType="num">
                                      <p:cBhvr additive="base">
                                        <p:cTn id="62" dur="500"/>
                                        <p:tgtEl>
                                          <p:spTgt spid="1876060"/>
                                        </p:tgtEl>
                                        <p:attrNameLst>
                                          <p:attrName>ppt_x</p:attrName>
                                        </p:attrNameLst>
                                      </p:cBhvr>
                                      <p:tavLst>
                                        <p:tav tm="0">
                                          <p:val>
                                            <p:strVal val="ppt_x"/>
                                          </p:val>
                                        </p:tav>
                                        <p:tav tm="100000">
                                          <p:val>
                                            <p:strVal val="ppt_x"/>
                                          </p:val>
                                        </p:tav>
                                      </p:tavLst>
                                    </p:anim>
                                    <p:anim calcmode="lin" valueType="num">
                                      <p:cBhvr additive="base">
                                        <p:cTn id="63" dur="500"/>
                                        <p:tgtEl>
                                          <p:spTgt spid="1876060"/>
                                        </p:tgtEl>
                                        <p:attrNameLst>
                                          <p:attrName>ppt_y</p:attrName>
                                        </p:attrNameLst>
                                      </p:cBhvr>
                                      <p:tavLst>
                                        <p:tav tm="0">
                                          <p:val>
                                            <p:strVal val="ppt_y"/>
                                          </p:val>
                                        </p:tav>
                                        <p:tav tm="100000">
                                          <p:val>
                                            <p:strVal val="1+ppt_h/2"/>
                                          </p:val>
                                        </p:tav>
                                      </p:tavLst>
                                    </p:anim>
                                    <p:set>
                                      <p:cBhvr>
                                        <p:cTn id="64" dur="1" fill="hold">
                                          <p:stCondLst>
                                            <p:cond delay="499"/>
                                          </p:stCondLst>
                                        </p:cTn>
                                        <p:tgtEl>
                                          <p:spTgt spid="1876060"/>
                                        </p:tgtEl>
                                        <p:attrNameLst>
                                          <p:attrName>style.visibility</p:attrName>
                                        </p:attrNameLst>
                                      </p:cBhvr>
                                      <p:to>
                                        <p:strVal val="hidden"/>
                                      </p:to>
                                    </p:set>
                                  </p:childTnLst>
                                </p:cTn>
                              </p:par>
                              <p:par>
                                <p:cTn id="65" presetID="2" presetClass="exit" presetSubtype="4" fill="hold" grpId="0" nodeType="withEffect">
                                  <p:stCondLst>
                                    <p:cond delay="0"/>
                                  </p:stCondLst>
                                  <p:childTnLst>
                                    <p:anim calcmode="lin" valueType="num">
                                      <p:cBhvr additive="base">
                                        <p:cTn id="66" dur="500"/>
                                        <p:tgtEl>
                                          <p:spTgt spid="1876010"/>
                                        </p:tgtEl>
                                        <p:attrNameLst>
                                          <p:attrName>ppt_x</p:attrName>
                                        </p:attrNameLst>
                                      </p:cBhvr>
                                      <p:tavLst>
                                        <p:tav tm="0">
                                          <p:val>
                                            <p:strVal val="ppt_x"/>
                                          </p:val>
                                        </p:tav>
                                        <p:tav tm="100000">
                                          <p:val>
                                            <p:strVal val="ppt_x"/>
                                          </p:val>
                                        </p:tav>
                                      </p:tavLst>
                                    </p:anim>
                                    <p:anim calcmode="lin" valueType="num">
                                      <p:cBhvr additive="base">
                                        <p:cTn id="67" dur="500"/>
                                        <p:tgtEl>
                                          <p:spTgt spid="1876010"/>
                                        </p:tgtEl>
                                        <p:attrNameLst>
                                          <p:attrName>ppt_y</p:attrName>
                                        </p:attrNameLst>
                                      </p:cBhvr>
                                      <p:tavLst>
                                        <p:tav tm="0">
                                          <p:val>
                                            <p:strVal val="ppt_y"/>
                                          </p:val>
                                        </p:tav>
                                        <p:tav tm="100000">
                                          <p:val>
                                            <p:strVal val="1+ppt_h/2"/>
                                          </p:val>
                                        </p:tav>
                                      </p:tavLst>
                                    </p:anim>
                                    <p:set>
                                      <p:cBhvr>
                                        <p:cTn id="68" dur="1" fill="hold">
                                          <p:stCondLst>
                                            <p:cond delay="499"/>
                                          </p:stCondLst>
                                        </p:cTn>
                                        <p:tgtEl>
                                          <p:spTgt spid="1876010"/>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7"/>
                                        </p:tgtEl>
                                        <p:attrNameLst>
                                          <p:attrName>style.visibility</p:attrName>
                                        </p:attrNameLst>
                                      </p:cBhvr>
                                      <p:to>
                                        <p:strVal val="visible"/>
                                      </p:to>
                                    </p:set>
                                    <p:anim calcmode="lin" valueType="num">
                                      <p:cBhvr additive="base">
                                        <p:cTn id="73" dur="500" fill="hold"/>
                                        <p:tgtEl>
                                          <p:spTgt spid="7"/>
                                        </p:tgtEl>
                                        <p:attrNameLst>
                                          <p:attrName>ppt_x</p:attrName>
                                        </p:attrNameLst>
                                      </p:cBhvr>
                                      <p:tavLst>
                                        <p:tav tm="0">
                                          <p:val>
                                            <p:strVal val="#ppt_x"/>
                                          </p:val>
                                        </p:tav>
                                        <p:tav tm="100000">
                                          <p:val>
                                            <p:strVal val="#ppt_x"/>
                                          </p:val>
                                        </p:tav>
                                      </p:tavLst>
                                    </p:anim>
                                    <p:anim calcmode="lin" valueType="num">
                                      <p:cBhvr additive="base">
                                        <p:cTn id="7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876065"/>
                                        </p:tgtEl>
                                        <p:attrNameLst>
                                          <p:attrName>style.visibility</p:attrName>
                                        </p:attrNameLst>
                                      </p:cBhvr>
                                      <p:to>
                                        <p:strVal val="visible"/>
                                      </p:to>
                                    </p:set>
                                    <p:anim calcmode="lin" valueType="num">
                                      <p:cBhvr additive="base">
                                        <p:cTn id="79" dur="500" fill="hold"/>
                                        <p:tgtEl>
                                          <p:spTgt spid="1876065"/>
                                        </p:tgtEl>
                                        <p:attrNameLst>
                                          <p:attrName>ppt_x</p:attrName>
                                        </p:attrNameLst>
                                      </p:cBhvr>
                                      <p:tavLst>
                                        <p:tav tm="0">
                                          <p:val>
                                            <p:strVal val="#ppt_x"/>
                                          </p:val>
                                        </p:tav>
                                        <p:tav tm="100000">
                                          <p:val>
                                            <p:strVal val="#ppt_x"/>
                                          </p:val>
                                        </p:tav>
                                      </p:tavLst>
                                    </p:anim>
                                    <p:anim calcmode="lin" valueType="num">
                                      <p:cBhvr additive="base">
                                        <p:cTn id="80" dur="500" fill="hold"/>
                                        <p:tgtEl>
                                          <p:spTgt spid="1876065"/>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9"/>
                                        </p:tgtEl>
                                        <p:attrNameLst>
                                          <p:attrName>style.visibility</p:attrName>
                                        </p:attrNameLst>
                                      </p:cBhvr>
                                      <p:to>
                                        <p:strVal val="visible"/>
                                      </p:to>
                                    </p:set>
                                    <p:anim calcmode="lin" valueType="num">
                                      <p:cBhvr additive="base">
                                        <p:cTn id="83" dur="500" fill="hold"/>
                                        <p:tgtEl>
                                          <p:spTgt spid="9"/>
                                        </p:tgtEl>
                                        <p:attrNameLst>
                                          <p:attrName>ppt_x</p:attrName>
                                        </p:attrNameLst>
                                      </p:cBhvr>
                                      <p:tavLst>
                                        <p:tav tm="0">
                                          <p:val>
                                            <p:strVal val="#ppt_x"/>
                                          </p:val>
                                        </p:tav>
                                        <p:tav tm="100000">
                                          <p:val>
                                            <p:strVal val="#ppt_x"/>
                                          </p:val>
                                        </p:tav>
                                      </p:tavLst>
                                    </p:anim>
                                    <p:anim calcmode="lin" valueType="num">
                                      <p:cBhvr additive="base">
                                        <p:cTn id="84" dur="500" fill="hold"/>
                                        <p:tgtEl>
                                          <p:spTgt spid="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876021"/>
                                        </p:tgtEl>
                                        <p:attrNameLst>
                                          <p:attrName>style.visibility</p:attrName>
                                        </p:attrNameLst>
                                      </p:cBhvr>
                                      <p:to>
                                        <p:strVal val="visible"/>
                                      </p:to>
                                    </p:set>
                                    <p:anim calcmode="lin" valueType="num">
                                      <p:cBhvr additive="base">
                                        <p:cTn id="87" dur="500" fill="hold"/>
                                        <p:tgtEl>
                                          <p:spTgt spid="1876021"/>
                                        </p:tgtEl>
                                        <p:attrNameLst>
                                          <p:attrName>ppt_x</p:attrName>
                                        </p:attrNameLst>
                                      </p:cBhvr>
                                      <p:tavLst>
                                        <p:tav tm="0">
                                          <p:val>
                                            <p:strVal val="#ppt_x"/>
                                          </p:val>
                                        </p:tav>
                                        <p:tav tm="100000">
                                          <p:val>
                                            <p:strVal val="#ppt_x"/>
                                          </p:val>
                                        </p:tav>
                                      </p:tavLst>
                                    </p:anim>
                                    <p:anim calcmode="lin" valueType="num">
                                      <p:cBhvr additive="base">
                                        <p:cTn id="88" dur="500" fill="hold"/>
                                        <p:tgtEl>
                                          <p:spTgt spid="1876021"/>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876008"/>
                                        </p:tgtEl>
                                        <p:attrNameLst>
                                          <p:attrName>style.visibility</p:attrName>
                                        </p:attrNameLst>
                                      </p:cBhvr>
                                      <p:to>
                                        <p:strVal val="visible"/>
                                      </p:to>
                                    </p:set>
                                    <p:anim calcmode="lin" valueType="num">
                                      <p:cBhvr additive="base">
                                        <p:cTn id="93" dur="500" fill="hold"/>
                                        <p:tgtEl>
                                          <p:spTgt spid="1876008"/>
                                        </p:tgtEl>
                                        <p:attrNameLst>
                                          <p:attrName>ppt_x</p:attrName>
                                        </p:attrNameLst>
                                      </p:cBhvr>
                                      <p:tavLst>
                                        <p:tav tm="0">
                                          <p:val>
                                            <p:strVal val="#ppt_x"/>
                                          </p:val>
                                        </p:tav>
                                        <p:tav tm="100000">
                                          <p:val>
                                            <p:strVal val="#ppt_x"/>
                                          </p:val>
                                        </p:tav>
                                      </p:tavLst>
                                    </p:anim>
                                    <p:anim calcmode="lin" valueType="num">
                                      <p:cBhvr additive="base">
                                        <p:cTn id="94" dur="500" fill="hold"/>
                                        <p:tgtEl>
                                          <p:spTgt spid="1876008"/>
                                        </p:tgtEl>
                                        <p:attrNameLst>
                                          <p:attrName>ppt_y</p:attrName>
                                        </p:attrNameLst>
                                      </p:cBhvr>
                                      <p:tavLst>
                                        <p:tav tm="0">
                                          <p:val>
                                            <p:strVal val="1+#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xit" presetSubtype="4" fill="hold" grpId="0" nodeType="clickEffect">
                                  <p:stCondLst>
                                    <p:cond delay="0"/>
                                  </p:stCondLst>
                                  <p:childTnLst>
                                    <p:anim calcmode="lin" valueType="num">
                                      <p:cBhvr additive="base">
                                        <p:cTn id="98" dur="500"/>
                                        <p:tgtEl>
                                          <p:spTgt spid="1876062"/>
                                        </p:tgtEl>
                                        <p:attrNameLst>
                                          <p:attrName>ppt_x</p:attrName>
                                        </p:attrNameLst>
                                      </p:cBhvr>
                                      <p:tavLst>
                                        <p:tav tm="0">
                                          <p:val>
                                            <p:strVal val="ppt_x"/>
                                          </p:val>
                                        </p:tav>
                                        <p:tav tm="100000">
                                          <p:val>
                                            <p:strVal val="ppt_x"/>
                                          </p:val>
                                        </p:tav>
                                      </p:tavLst>
                                    </p:anim>
                                    <p:anim calcmode="lin" valueType="num">
                                      <p:cBhvr additive="base">
                                        <p:cTn id="99" dur="500"/>
                                        <p:tgtEl>
                                          <p:spTgt spid="1876062"/>
                                        </p:tgtEl>
                                        <p:attrNameLst>
                                          <p:attrName>ppt_y</p:attrName>
                                        </p:attrNameLst>
                                      </p:cBhvr>
                                      <p:tavLst>
                                        <p:tav tm="0">
                                          <p:val>
                                            <p:strVal val="ppt_y"/>
                                          </p:val>
                                        </p:tav>
                                        <p:tav tm="100000">
                                          <p:val>
                                            <p:strVal val="1+ppt_h/2"/>
                                          </p:val>
                                        </p:tav>
                                      </p:tavLst>
                                    </p:anim>
                                    <p:set>
                                      <p:cBhvr>
                                        <p:cTn id="100" dur="1" fill="hold">
                                          <p:stCondLst>
                                            <p:cond delay="499"/>
                                          </p:stCondLst>
                                        </p:cTn>
                                        <p:tgtEl>
                                          <p:spTgt spid="1876062"/>
                                        </p:tgtEl>
                                        <p:attrNameLst>
                                          <p:attrName>style.visibility</p:attrName>
                                        </p:attrNameLst>
                                      </p:cBhvr>
                                      <p:to>
                                        <p:strVal val="hidden"/>
                                      </p:to>
                                    </p:set>
                                  </p:childTnLst>
                                </p:cTn>
                              </p:par>
                              <p:par>
                                <p:cTn id="101" presetID="2" presetClass="exit" presetSubtype="4" fill="hold" nodeType="withEffect">
                                  <p:stCondLst>
                                    <p:cond delay="0"/>
                                  </p:stCondLst>
                                  <p:childTnLst>
                                    <p:anim calcmode="lin" valueType="num">
                                      <p:cBhvr additive="base">
                                        <p:cTn id="102" dur="500"/>
                                        <p:tgtEl>
                                          <p:spTgt spid="9"/>
                                        </p:tgtEl>
                                        <p:attrNameLst>
                                          <p:attrName>ppt_x</p:attrName>
                                        </p:attrNameLst>
                                      </p:cBhvr>
                                      <p:tavLst>
                                        <p:tav tm="0">
                                          <p:val>
                                            <p:strVal val="ppt_x"/>
                                          </p:val>
                                        </p:tav>
                                        <p:tav tm="100000">
                                          <p:val>
                                            <p:strVal val="ppt_x"/>
                                          </p:val>
                                        </p:tav>
                                      </p:tavLst>
                                    </p:anim>
                                    <p:anim calcmode="lin" valueType="num">
                                      <p:cBhvr additive="base">
                                        <p:cTn id="103" dur="500"/>
                                        <p:tgtEl>
                                          <p:spTgt spid="9"/>
                                        </p:tgtEl>
                                        <p:attrNameLst>
                                          <p:attrName>ppt_y</p:attrName>
                                        </p:attrNameLst>
                                      </p:cBhvr>
                                      <p:tavLst>
                                        <p:tav tm="0">
                                          <p:val>
                                            <p:strVal val="ppt_y"/>
                                          </p:val>
                                        </p:tav>
                                        <p:tav tm="100000">
                                          <p:val>
                                            <p:strVal val="1+ppt_h/2"/>
                                          </p:val>
                                        </p:tav>
                                      </p:tavLst>
                                    </p:anim>
                                    <p:set>
                                      <p:cBhvr>
                                        <p:cTn id="104" dur="1" fill="hold">
                                          <p:stCondLst>
                                            <p:cond delay="499"/>
                                          </p:stCondLst>
                                        </p:cTn>
                                        <p:tgtEl>
                                          <p:spTgt spid="9"/>
                                        </p:tgtEl>
                                        <p:attrNameLst>
                                          <p:attrName>style.visibility</p:attrName>
                                        </p:attrNameLst>
                                      </p:cBhvr>
                                      <p:to>
                                        <p:strVal val="hidden"/>
                                      </p:to>
                                    </p:set>
                                  </p:childTnLst>
                                </p:cTn>
                              </p:par>
                              <p:par>
                                <p:cTn id="105" presetID="2" presetClass="exit" presetSubtype="4" fill="hold" grpId="1" nodeType="withEffect">
                                  <p:stCondLst>
                                    <p:cond delay="0"/>
                                  </p:stCondLst>
                                  <p:childTnLst>
                                    <p:anim calcmode="lin" valueType="num">
                                      <p:cBhvr additive="base">
                                        <p:cTn id="106" dur="500"/>
                                        <p:tgtEl>
                                          <p:spTgt spid="1876012"/>
                                        </p:tgtEl>
                                        <p:attrNameLst>
                                          <p:attrName>ppt_x</p:attrName>
                                        </p:attrNameLst>
                                      </p:cBhvr>
                                      <p:tavLst>
                                        <p:tav tm="0">
                                          <p:val>
                                            <p:strVal val="ppt_x"/>
                                          </p:val>
                                        </p:tav>
                                        <p:tav tm="100000">
                                          <p:val>
                                            <p:strVal val="ppt_x"/>
                                          </p:val>
                                        </p:tav>
                                      </p:tavLst>
                                    </p:anim>
                                    <p:anim calcmode="lin" valueType="num">
                                      <p:cBhvr additive="base">
                                        <p:cTn id="107" dur="500"/>
                                        <p:tgtEl>
                                          <p:spTgt spid="1876012"/>
                                        </p:tgtEl>
                                        <p:attrNameLst>
                                          <p:attrName>ppt_y</p:attrName>
                                        </p:attrNameLst>
                                      </p:cBhvr>
                                      <p:tavLst>
                                        <p:tav tm="0">
                                          <p:val>
                                            <p:strVal val="ppt_y"/>
                                          </p:val>
                                        </p:tav>
                                        <p:tav tm="100000">
                                          <p:val>
                                            <p:strVal val="1+ppt_h/2"/>
                                          </p:val>
                                        </p:tav>
                                      </p:tavLst>
                                    </p:anim>
                                    <p:set>
                                      <p:cBhvr>
                                        <p:cTn id="108" dur="1" fill="hold">
                                          <p:stCondLst>
                                            <p:cond delay="499"/>
                                          </p:stCondLst>
                                        </p:cTn>
                                        <p:tgtEl>
                                          <p:spTgt spid="18760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5984" grpId="0"/>
      <p:bldP spid="1875996" grpId="0"/>
      <p:bldP spid="1876008" grpId="0"/>
      <p:bldP spid="1876009" grpId="0"/>
      <p:bldP spid="1876010" grpId="0"/>
      <p:bldP spid="1876010" grpId="1"/>
      <p:bldP spid="1876012" grpId="0"/>
      <p:bldP spid="1876012" grpId="1"/>
      <p:bldP spid="1876021" grpId="0"/>
      <p:bldP spid="1876060" grpId="0"/>
      <p:bldP spid="1876060" grpId="1"/>
      <p:bldP spid="1876062" grpId="0"/>
      <p:bldP spid="1876062" grpId="1"/>
      <p:bldP spid="1876063" grpId="0"/>
      <p:bldP spid="1876064" grpId="0" animBg="1"/>
      <p:bldP spid="1876065"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Set of Sub-Instances</a:t>
            </a:r>
          </a:p>
        </p:txBody>
      </p:sp>
      <p:grpSp>
        <p:nvGrpSpPr>
          <p:cNvPr id="366595" name="Group 3"/>
          <p:cNvGrpSpPr>
            <a:grpSpLocks/>
          </p:cNvGrpSpPr>
          <p:nvPr/>
        </p:nvGrpSpPr>
        <p:grpSpPr bwMode="auto">
          <a:xfrm>
            <a:off x="838200" y="381000"/>
            <a:ext cx="8340725" cy="1143000"/>
            <a:chOff x="528" y="240"/>
            <a:chExt cx="5254" cy="720"/>
          </a:xfrm>
        </p:grpSpPr>
        <p:grpSp>
          <p:nvGrpSpPr>
            <p:cNvPr id="366614" name="Group 4"/>
            <p:cNvGrpSpPr>
              <a:grpSpLocks/>
            </p:cNvGrpSpPr>
            <p:nvPr/>
          </p:nvGrpSpPr>
          <p:grpSpPr bwMode="auto">
            <a:xfrm>
              <a:off x="528" y="240"/>
              <a:ext cx="384" cy="720"/>
              <a:chOff x="1681" y="3025"/>
              <a:chExt cx="512" cy="1103"/>
            </a:xfrm>
          </p:grpSpPr>
          <p:grpSp>
            <p:nvGrpSpPr>
              <p:cNvPr id="366616" name="Group 5"/>
              <p:cNvGrpSpPr>
                <a:grpSpLocks/>
              </p:cNvGrpSpPr>
              <p:nvPr/>
            </p:nvGrpSpPr>
            <p:grpSpPr bwMode="auto">
              <a:xfrm>
                <a:off x="1681" y="3110"/>
                <a:ext cx="512" cy="1018"/>
                <a:chOff x="1681" y="3110"/>
                <a:chExt cx="512" cy="1018"/>
              </a:xfrm>
            </p:grpSpPr>
            <p:sp>
              <p:nvSpPr>
                <p:cNvPr id="366620" name="Freeform 6"/>
                <p:cNvSpPr>
                  <a:spLocks/>
                </p:cNvSpPr>
                <p:nvPr/>
              </p:nvSpPr>
              <p:spPr bwMode="auto">
                <a:xfrm>
                  <a:off x="1844" y="3167"/>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1" name="Freeform 7"/>
                <p:cNvSpPr>
                  <a:spLocks/>
                </p:cNvSpPr>
                <p:nvPr/>
              </p:nvSpPr>
              <p:spPr bwMode="auto">
                <a:xfrm>
                  <a:off x="1681" y="3110"/>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2" name="Freeform 8"/>
                <p:cNvSpPr>
                  <a:spLocks/>
                </p:cNvSpPr>
                <p:nvPr/>
              </p:nvSpPr>
              <p:spPr bwMode="auto">
                <a:xfrm>
                  <a:off x="1898" y="3405"/>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3" name="Freeform 9"/>
                <p:cNvSpPr>
                  <a:spLocks/>
                </p:cNvSpPr>
                <p:nvPr/>
              </p:nvSpPr>
              <p:spPr bwMode="auto">
                <a:xfrm>
                  <a:off x="1954" y="3414"/>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4" name="Freeform 10"/>
                <p:cNvSpPr>
                  <a:spLocks/>
                </p:cNvSpPr>
                <p:nvPr/>
              </p:nvSpPr>
              <p:spPr bwMode="auto">
                <a:xfrm>
                  <a:off x="1969" y="3706"/>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5" name="Freeform 11"/>
                <p:cNvSpPr>
                  <a:spLocks/>
                </p:cNvSpPr>
                <p:nvPr/>
              </p:nvSpPr>
              <p:spPr bwMode="auto">
                <a:xfrm>
                  <a:off x="1828" y="3705"/>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6617" name="Group 12"/>
              <p:cNvGrpSpPr>
                <a:grpSpLocks/>
              </p:cNvGrpSpPr>
              <p:nvPr/>
            </p:nvGrpSpPr>
            <p:grpSpPr bwMode="auto">
              <a:xfrm>
                <a:off x="1989" y="3025"/>
                <a:ext cx="93" cy="125"/>
                <a:chOff x="1989" y="3025"/>
                <a:chExt cx="93" cy="125"/>
              </a:xfrm>
            </p:grpSpPr>
            <p:sp>
              <p:nvSpPr>
                <p:cNvPr id="366618" name="Freeform 13"/>
                <p:cNvSpPr>
                  <a:spLocks/>
                </p:cNvSpPr>
                <p:nvPr/>
              </p:nvSpPr>
              <p:spPr bwMode="auto">
                <a:xfrm>
                  <a:off x="2007" y="3025"/>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19" name="Freeform 14"/>
                <p:cNvSpPr>
                  <a:spLocks/>
                </p:cNvSpPr>
                <p:nvPr/>
              </p:nvSpPr>
              <p:spPr bwMode="auto">
                <a:xfrm>
                  <a:off x="1989" y="3126"/>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6615" name="Text Box 15"/>
            <p:cNvSpPr txBox="1">
              <a:spLocks noChangeArrowheads="1"/>
            </p:cNvSpPr>
            <p:nvPr/>
          </p:nvSpPr>
          <p:spPr bwMode="auto">
            <a:xfrm>
              <a:off x="1056" y="595"/>
              <a:ext cx="472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Determine the complete set of </a:t>
              </a:r>
              <a:r>
                <a:rPr lang="en-US" altLang="en-US">
                  <a:solidFill>
                    <a:schemeClr val="accent1"/>
                  </a:solidFill>
                </a:rPr>
                <a:t>sub-Instances</a:t>
              </a:r>
              <a:r>
                <a:rPr lang="en-US" altLang="en-US"/>
                <a:t>.</a:t>
              </a:r>
            </a:p>
          </p:txBody>
        </p:sp>
      </p:grpSp>
      <p:sp>
        <p:nvSpPr>
          <p:cNvPr id="1877013" name="Rectangle 21"/>
          <p:cNvSpPr>
            <a:spLocks noChangeArrowheads="1"/>
          </p:cNvSpPr>
          <p:nvPr/>
        </p:nvSpPr>
        <p:spPr bwMode="auto">
          <a:xfrm>
            <a:off x="923925" y="3382963"/>
            <a:ext cx="3641725"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i</a:t>
            </a:r>
            <a:r>
              <a:rPr lang="en-US" altLang="en-US" i="1">
                <a:sym typeface="Symbol" pitchFamily="18" charset="2"/>
              </a:rPr>
              <a:t>a</a:t>
            </a:r>
            <a:r>
              <a:rPr lang="en-US" altLang="en-US" i="1" baseline="-25000">
                <a:sym typeface="Symbol" pitchFamily="18" charset="2"/>
              </a:rPr>
              <a:t>i</a:t>
            </a:r>
            <a:r>
              <a:rPr lang="en-US" altLang="en-US" baseline="-25000">
                <a:sym typeface="Symbol" pitchFamily="18" charset="2"/>
              </a:rPr>
              <a:t>+1</a:t>
            </a:r>
            <a:r>
              <a:rPr lang="en-US" altLang="en-US">
                <a:sym typeface="Symbol" pitchFamily="18" charset="2"/>
              </a:rPr>
              <a:t> ..... </a:t>
            </a:r>
            <a:r>
              <a:rPr lang="en-US" altLang="en-US" i="1">
                <a:sym typeface="Symbol" pitchFamily="18" charset="2"/>
              </a:rPr>
              <a:t>a</a:t>
            </a:r>
            <a:r>
              <a:rPr lang="en-US" altLang="en-US" i="1" baseline="-25000">
                <a:sym typeface="Symbol" pitchFamily="18" charset="2"/>
              </a:rPr>
              <a:t>j</a:t>
            </a:r>
            <a:r>
              <a:rPr lang="en-US" altLang="en-US">
                <a:sym typeface="Symbol" pitchFamily="18" charset="2"/>
              </a:rPr>
              <a:t>  </a:t>
            </a:r>
          </a:p>
          <a:p>
            <a:pPr eaLnBrk="1" hangingPunct="1"/>
            <a:r>
              <a:rPr lang="en-US" altLang="en-US">
                <a:sym typeface="Symbol" pitchFamily="18" charset="2"/>
              </a:rPr>
              <a:t>  non-terminals </a:t>
            </a:r>
            <a:r>
              <a:rPr lang="en-US" altLang="en-US" i="1">
                <a:sym typeface="Symbol" pitchFamily="18" charset="2"/>
              </a:rPr>
              <a:t>T’</a:t>
            </a:r>
            <a:r>
              <a:rPr lang="en-US" altLang="en-US">
                <a:sym typeface="Symbol" pitchFamily="18" charset="2"/>
              </a:rPr>
              <a:t> </a:t>
            </a:r>
          </a:p>
          <a:p>
            <a:pPr eaLnBrk="1" hangingPunct="1"/>
            <a:r>
              <a:rPr lang="en-US" altLang="en-US">
                <a:sym typeface="Symbol" pitchFamily="18" charset="2"/>
              </a:rPr>
              <a:t>  </a:t>
            </a:r>
            <a:r>
              <a:rPr lang="en-US" altLang="en-US" i="1">
                <a:sym typeface="Symbol" pitchFamily="18" charset="2"/>
              </a:rPr>
              <a:t>i</a:t>
            </a:r>
            <a:r>
              <a:rPr lang="en-US" altLang="en-US">
                <a:sym typeface="Symbol" pitchFamily="18" charset="2"/>
              </a:rPr>
              <a:t>,</a:t>
            </a:r>
            <a:r>
              <a:rPr lang="en-US" altLang="en-US" i="1">
                <a:sym typeface="Symbol" pitchFamily="18" charset="2"/>
              </a:rPr>
              <a:t>j</a:t>
            </a:r>
            <a:r>
              <a:rPr lang="en-US" altLang="en-US">
                <a:sym typeface="Symbol" pitchFamily="18" charset="2"/>
              </a:rPr>
              <a:t>  [1,</a:t>
            </a:r>
            <a:r>
              <a:rPr lang="en-US" altLang="en-US" i="1">
                <a:sym typeface="Symbol" pitchFamily="18" charset="2"/>
              </a:rPr>
              <a:t>n</a:t>
            </a:r>
            <a:r>
              <a:rPr lang="en-US" altLang="en-US">
                <a:sym typeface="Symbol" pitchFamily="18" charset="2"/>
              </a:rPr>
              <a:t>]</a:t>
            </a:r>
            <a:r>
              <a:rPr lang="en-US" altLang="en-US"/>
              <a:t>  </a:t>
            </a:r>
          </a:p>
        </p:txBody>
      </p:sp>
      <p:sp>
        <p:nvSpPr>
          <p:cNvPr id="366597" name="Rectangle 22"/>
          <p:cNvSpPr>
            <a:spLocks noChangeArrowheads="1"/>
          </p:cNvSpPr>
          <p:nvPr/>
        </p:nvSpPr>
        <p:spPr bwMode="auto">
          <a:xfrm>
            <a:off x="381000" y="1858963"/>
            <a:ext cx="28194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My instance </a:t>
            </a:r>
            <a:r>
              <a:rPr lang="en-US" altLang="en-US" i="1">
                <a:solidFill>
                  <a:schemeClr val="accent1"/>
                </a:solidFill>
              </a:rPr>
              <a:t>I</a:t>
            </a:r>
            <a:r>
              <a:rPr lang="en-US" altLang="en-US"/>
              <a:t>:</a:t>
            </a:r>
          </a:p>
        </p:txBody>
      </p:sp>
      <p:sp>
        <p:nvSpPr>
          <p:cNvPr id="366598" name="Rectangle 23"/>
          <p:cNvSpPr>
            <a:spLocks noChangeArrowheads="1"/>
          </p:cNvSpPr>
          <p:nvPr/>
        </p:nvSpPr>
        <p:spPr bwMode="auto">
          <a:xfrm>
            <a:off x="881063" y="2239963"/>
            <a:ext cx="32750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sp>
        <p:nvSpPr>
          <p:cNvPr id="1877016" name="Rectangle 24"/>
          <p:cNvSpPr>
            <a:spLocks noChangeArrowheads="1"/>
          </p:cNvSpPr>
          <p:nvPr/>
        </p:nvSpPr>
        <p:spPr bwMode="auto">
          <a:xfrm>
            <a:off x="457200" y="2849563"/>
            <a:ext cx="4191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sub-Instances</a:t>
            </a:r>
            <a:r>
              <a:rPr lang="en-US" altLang="en-US"/>
              <a:t>:</a:t>
            </a:r>
          </a:p>
        </p:txBody>
      </p:sp>
      <p:sp>
        <p:nvSpPr>
          <p:cNvPr id="1877017" name="Text Box 25"/>
          <p:cNvSpPr txBox="1">
            <a:spLocks noChangeArrowheads="1"/>
          </p:cNvSpPr>
          <p:nvPr/>
        </p:nvSpPr>
        <p:spPr bwMode="auto">
          <a:xfrm>
            <a:off x="517525" y="5048250"/>
            <a:ext cx="35750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 of </a:t>
            </a:r>
            <a:r>
              <a:rPr lang="en-US" altLang="en-US">
                <a:solidFill>
                  <a:schemeClr val="accent1"/>
                </a:solidFill>
              </a:rPr>
              <a:t>sub-Instances</a:t>
            </a:r>
            <a:r>
              <a:rPr lang="en-US" altLang="en-US"/>
              <a:t> = </a:t>
            </a:r>
          </a:p>
        </p:txBody>
      </p:sp>
      <p:sp>
        <p:nvSpPr>
          <p:cNvPr id="1877018" name="Text Box 26"/>
          <p:cNvSpPr txBox="1">
            <a:spLocks noChangeArrowheads="1"/>
          </p:cNvSpPr>
          <p:nvPr/>
        </p:nvSpPr>
        <p:spPr bwMode="auto">
          <a:xfrm>
            <a:off x="3962400" y="5029200"/>
            <a:ext cx="39639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 of non-terminals </a:t>
            </a:r>
            <a:r>
              <a:rPr lang="en-US" altLang="en-US">
                <a:cs typeface="Arial" charset="0"/>
              </a:rPr>
              <a:t>×</a:t>
            </a:r>
            <a:r>
              <a:rPr lang="en-US" altLang="en-US"/>
              <a:t> </a:t>
            </a:r>
            <a:r>
              <a:rPr lang="en-US" altLang="en-US" i="1"/>
              <a:t>n</a:t>
            </a:r>
            <a:r>
              <a:rPr lang="en-US" altLang="en-US" baseline="30000"/>
              <a:t>2</a:t>
            </a:r>
          </a:p>
        </p:txBody>
      </p:sp>
      <p:grpSp>
        <p:nvGrpSpPr>
          <p:cNvPr id="366602" name="Group 31"/>
          <p:cNvGrpSpPr>
            <a:grpSpLocks/>
          </p:cNvGrpSpPr>
          <p:nvPr/>
        </p:nvGrpSpPr>
        <p:grpSpPr bwMode="auto">
          <a:xfrm>
            <a:off x="5943600" y="3733800"/>
            <a:ext cx="1565275" cy="3124200"/>
            <a:chOff x="3744" y="2352"/>
            <a:chExt cx="986" cy="1968"/>
          </a:xfrm>
        </p:grpSpPr>
        <p:sp>
          <p:nvSpPr>
            <p:cNvPr id="366610" name="Text Box 27"/>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6611" name="Text Box 28"/>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sp>
          <p:nvSpPr>
            <p:cNvPr id="366612" name="Line 29"/>
            <p:cNvSpPr>
              <a:spLocks noChangeShapeType="1"/>
            </p:cNvSpPr>
            <p:nvPr/>
          </p:nvSpPr>
          <p:spPr bwMode="auto">
            <a:xfrm flipH="1" flipV="1">
              <a:off x="4683"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6613" name="Line 30"/>
            <p:cNvSpPr>
              <a:spLocks noChangeShapeType="1"/>
            </p:cNvSpPr>
            <p:nvPr/>
          </p:nvSpPr>
          <p:spPr bwMode="auto">
            <a:xfrm flipH="1" flipV="1">
              <a:off x="3744"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6603" name="Text Box 32"/>
          <p:cNvSpPr txBox="1">
            <a:spLocks noChangeArrowheads="1"/>
          </p:cNvSpPr>
          <p:nvPr/>
        </p:nvSpPr>
        <p:spPr bwMode="auto">
          <a:xfrm>
            <a:off x="5699125" y="5657850"/>
            <a:ext cx="184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i="1"/>
          </a:p>
        </p:txBody>
      </p:sp>
      <p:grpSp>
        <p:nvGrpSpPr>
          <p:cNvPr id="7" name="Group 38"/>
          <p:cNvGrpSpPr>
            <a:grpSpLocks/>
          </p:cNvGrpSpPr>
          <p:nvPr/>
        </p:nvGrpSpPr>
        <p:grpSpPr bwMode="auto">
          <a:xfrm>
            <a:off x="5822950" y="3733800"/>
            <a:ext cx="1692275" cy="2408238"/>
            <a:chOff x="3668" y="2352"/>
            <a:chExt cx="1066" cy="1517"/>
          </a:xfrm>
        </p:grpSpPr>
        <p:sp>
          <p:nvSpPr>
            <p:cNvPr id="366608" name="Rectangle 36"/>
            <p:cNvSpPr>
              <a:spLocks noChangeArrowheads="1"/>
            </p:cNvSpPr>
            <p:nvPr/>
          </p:nvSpPr>
          <p:spPr bwMode="auto">
            <a:xfrm>
              <a:off x="3704" y="3504"/>
              <a:ext cx="103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sym typeface="Symbol" pitchFamily="18" charset="2"/>
                </a:rPr>
                <a:t>a</a:t>
              </a:r>
              <a:r>
                <a:rPr lang="en-US" altLang="en-US" i="1" baseline="-25000">
                  <a:sym typeface="Symbol" pitchFamily="18" charset="2"/>
                </a:rPr>
                <a:t>i</a:t>
              </a:r>
              <a:r>
                <a:rPr lang="en-US" altLang="en-US" i="1">
                  <a:sym typeface="Symbol" pitchFamily="18" charset="2"/>
                </a:rPr>
                <a:t>a</a:t>
              </a:r>
              <a:r>
                <a:rPr lang="en-US" altLang="en-US" i="1" baseline="-25000">
                  <a:sym typeface="Symbol" pitchFamily="18" charset="2"/>
                </a:rPr>
                <a:t>i+1</a:t>
              </a:r>
              <a:r>
                <a:rPr lang="en-US" altLang="en-US" i="1">
                  <a:sym typeface="Symbol" pitchFamily="18" charset="2"/>
                </a:rPr>
                <a:t>...a</a:t>
              </a:r>
              <a:r>
                <a:rPr lang="en-US" altLang="en-US" i="1" baseline="-25000">
                  <a:sym typeface="Symbol" pitchFamily="18" charset="2"/>
                </a:rPr>
                <a:t>j</a:t>
              </a:r>
            </a:p>
          </p:txBody>
        </p:sp>
        <p:sp>
          <p:nvSpPr>
            <p:cNvPr id="366609" name="Text Box 37"/>
            <p:cNvSpPr txBox="1">
              <a:spLocks noChangeArrowheads="1"/>
            </p:cNvSpPr>
            <p:nvPr/>
          </p:nvSpPr>
          <p:spPr bwMode="auto">
            <a:xfrm>
              <a:off x="3668" y="2352"/>
              <a:ext cx="51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p>
          </p:txBody>
        </p:sp>
      </p:grpSp>
      <p:grpSp>
        <p:nvGrpSpPr>
          <p:cNvPr id="8" name="Group 43"/>
          <p:cNvGrpSpPr>
            <a:grpSpLocks/>
          </p:cNvGrpSpPr>
          <p:nvPr/>
        </p:nvGrpSpPr>
        <p:grpSpPr bwMode="auto">
          <a:xfrm>
            <a:off x="4716463" y="5514975"/>
            <a:ext cx="4054475" cy="657225"/>
            <a:chOff x="2971" y="3474"/>
            <a:chExt cx="2554" cy="414"/>
          </a:xfrm>
        </p:grpSpPr>
        <p:sp>
          <p:nvSpPr>
            <p:cNvPr id="366606" name="Rectangle 40"/>
            <p:cNvSpPr>
              <a:spLocks noChangeArrowheads="1"/>
            </p:cNvSpPr>
            <p:nvPr/>
          </p:nvSpPr>
          <p:spPr bwMode="auto">
            <a:xfrm>
              <a:off x="2971" y="3474"/>
              <a:ext cx="835"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i-1</a:t>
              </a:r>
            </a:p>
          </p:txBody>
        </p:sp>
        <p:sp>
          <p:nvSpPr>
            <p:cNvPr id="366607" name="Rectangle 42"/>
            <p:cNvSpPr>
              <a:spLocks noChangeArrowheads="1"/>
            </p:cNvSpPr>
            <p:nvPr/>
          </p:nvSpPr>
          <p:spPr bwMode="auto">
            <a:xfrm>
              <a:off x="4633" y="3523"/>
              <a:ext cx="89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sym typeface="Symbol" pitchFamily="18" charset="2"/>
                </a:rPr>
                <a:t>a</a:t>
              </a:r>
              <a:r>
                <a:rPr lang="en-US" altLang="en-US" i="1" baseline="-25000">
                  <a:sym typeface="Symbol" pitchFamily="18" charset="2"/>
                </a:rPr>
                <a:t>j+1</a:t>
              </a:r>
              <a:r>
                <a:rPr lang="en-US" altLang="en-US" i="1">
                  <a:sym typeface="Symbol" pitchFamily="18" charset="2"/>
                </a:rPr>
                <a:t>...a</a:t>
              </a:r>
              <a:r>
                <a:rPr lang="en-US" altLang="en-US" i="1" baseline="-25000">
                  <a:sym typeface="Symbol" pitchFamily="18" charset="2"/>
                </a:rPr>
                <a:t>n</a:t>
              </a:r>
            </a:p>
          </p:txBody>
        </p:sp>
      </p:grpSp>
    </p:spTree>
    <p:extLst>
      <p:ext uri="{BB962C8B-B14F-4D97-AF65-F5344CB8AC3E}">
        <p14:creationId xmlns:p14="http://schemas.microsoft.com/office/powerpoint/2010/main" val="22596026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77016"/>
                                        </p:tgtEl>
                                        <p:attrNameLst>
                                          <p:attrName>style.visibility</p:attrName>
                                        </p:attrNameLst>
                                      </p:cBhvr>
                                      <p:to>
                                        <p:strVal val="visible"/>
                                      </p:to>
                                    </p:set>
                                    <p:anim calcmode="lin" valueType="num">
                                      <p:cBhvr additive="base">
                                        <p:cTn id="7" dur="500" fill="hold"/>
                                        <p:tgtEl>
                                          <p:spTgt spid="1877016"/>
                                        </p:tgtEl>
                                        <p:attrNameLst>
                                          <p:attrName>ppt_x</p:attrName>
                                        </p:attrNameLst>
                                      </p:cBhvr>
                                      <p:tavLst>
                                        <p:tav tm="0">
                                          <p:val>
                                            <p:strVal val="#ppt_x"/>
                                          </p:val>
                                        </p:tav>
                                        <p:tav tm="100000">
                                          <p:val>
                                            <p:strVal val="#ppt_x"/>
                                          </p:val>
                                        </p:tav>
                                      </p:tavLst>
                                    </p:anim>
                                    <p:anim calcmode="lin" valueType="num">
                                      <p:cBhvr additive="base">
                                        <p:cTn id="8" dur="500" fill="hold"/>
                                        <p:tgtEl>
                                          <p:spTgt spid="187701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77013">
                                            <p:txEl>
                                              <p:pRg st="0" end="0"/>
                                            </p:txEl>
                                          </p:spTgt>
                                        </p:tgtEl>
                                        <p:attrNameLst>
                                          <p:attrName>style.visibility</p:attrName>
                                        </p:attrNameLst>
                                      </p:cBhvr>
                                      <p:to>
                                        <p:strVal val="visible"/>
                                      </p:to>
                                    </p:set>
                                    <p:anim calcmode="lin" valueType="num">
                                      <p:cBhvr additive="base">
                                        <p:cTn id="13" dur="500" fill="hold"/>
                                        <p:tgtEl>
                                          <p:spTgt spid="187701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77013">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77013">
                                            <p:txEl>
                                              <p:pRg st="1" end="1"/>
                                            </p:txEl>
                                          </p:spTgt>
                                        </p:tgtEl>
                                        <p:attrNameLst>
                                          <p:attrName>style.visibility</p:attrName>
                                        </p:attrNameLst>
                                      </p:cBhvr>
                                      <p:to>
                                        <p:strVal val="visible"/>
                                      </p:to>
                                    </p:set>
                                    <p:anim calcmode="lin" valueType="num">
                                      <p:cBhvr additive="base">
                                        <p:cTn id="23" dur="500" fill="hold"/>
                                        <p:tgtEl>
                                          <p:spTgt spid="1877013">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770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877013">
                                            <p:txEl>
                                              <p:pRg st="2" end="2"/>
                                            </p:txEl>
                                          </p:spTgt>
                                        </p:tgtEl>
                                        <p:attrNameLst>
                                          <p:attrName>style.visibility</p:attrName>
                                        </p:attrNameLst>
                                      </p:cBhvr>
                                      <p:to>
                                        <p:strVal val="visible"/>
                                      </p:to>
                                    </p:set>
                                    <p:anim calcmode="lin" valueType="num">
                                      <p:cBhvr additive="base">
                                        <p:cTn id="29" dur="500" fill="hold"/>
                                        <p:tgtEl>
                                          <p:spTgt spid="1877013">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77013">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877017"/>
                                        </p:tgtEl>
                                        <p:attrNameLst>
                                          <p:attrName>style.visibility</p:attrName>
                                        </p:attrNameLst>
                                      </p:cBhvr>
                                      <p:to>
                                        <p:strVal val="visible"/>
                                      </p:to>
                                    </p:set>
                                    <p:anim calcmode="lin" valueType="num">
                                      <p:cBhvr additive="base">
                                        <p:cTn id="39" dur="500" fill="hold"/>
                                        <p:tgtEl>
                                          <p:spTgt spid="1877017"/>
                                        </p:tgtEl>
                                        <p:attrNameLst>
                                          <p:attrName>ppt_x</p:attrName>
                                        </p:attrNameLst>
                                      </p:cBhvr>
                                      <p:tavLst>
                                        <p:tav tm="0">
                                          <p:val>
                                            <p:strVal val="#ppt_x"/>
                                          </p:val>
                                        </p:tav>
                                        <p:tav tm="100000">
                                          <p:val>
                                            <p:strVal val="#ppt_x"/>
                                          </p:val>
                                        </p:tav>
                                      </p:tavLst>
                                    </p:anim>
                                    <p:anim calcmode="lin" valueType="num">
                                      <p:cBhvr additive="base">
                                        <p:cTn id="40" dur="500" fill="hold"/>
                                        <p:tgtEl>
                                          <p:spTgt spid="1877017"/>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77018"/>
                                        </p:tgtEl>
                                        <p:attrNameLst>
                                          <p:attrName>style.visibility</p:attrName>
                                        </p:attrNameLst>
                                      </p:cBhvr>
                                      <p:to>
                                        <p:strVal val="visible"/>
                                      </p:to>
                                    </p:set>
                                    <p:anim calcmode="lin" valueType="num">
                                      <p:cBhvr additive="base">
                                        <p:cTn id="45" dur="500" fill="hold"/>
                                        <p:tgtEl>
                                          <p:spTgt spid="1877018"/>
                                        </p:tgtEl>
                                        <p:attrNameLst>
                                          <p:attrName>ppt_x</p:attrName>
                                        </p:attrNameLst>
                                      </p:cBhvr>
                                      <p:tavLst>
                                        <p:tav tm="0">
                                          <p:val>
                                            <p:strVal val="#ppt_x"/>
                                          </p:val>
                                        </p:tav>
                                        <p:tav tm="100000">
                                          <p:val>
                                            <p:strVal val="#ppt_x"/>
                                          </p:val>
                                        </p:tav>
                                      </p:tavLst>
                                    </p:anim>
                                    <p:anim calcmode="lin" valueType="num">
                                      <p:cBhvr additive="base">
                                        <p:cTn id="46" dur="500" fill="hold"/>
                                        <p:tgtEl>
                                          <p:spTgt spid="18770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7016" grpId="0"/>
      <p:bldP spid="1877017" grpId="0"/>
      <p:bldP spid="1877018"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31" name="Rectangle 3"/>
          <p:cNvSpPr>
            <a:spLocks noChangeArrowheads="1"/>
          </p:cNvSpPr>
          <p:nvPr/>
        </p:nvSpPr>
        <p:spPr bwMode="auto">
          <a:xfrm>
            <a:off x="533400" y="1447800"/>
            <a:ext cx="80010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800"/>
              <a:t>Construct a table </a:t>
            </a:r>
          </a:p>
          <a:p>
            <a:pPr lvl="1" eaLnBrk="1" hangingPunct="1">
              <a:buFont typeface="Arial" charset="0"/>
              <a:buChar char="•"/>
            </a:pPr>
            <a:r>
              <a:rPr lang="en-US" altLang="en-US"/>
              <a:t>for storing the cost of opt sol and bird’s advice. </a:t>
            </a:r>
          </a:p>
          <a:p>
            <a:pPr lvl="1" eaLnBrk="1" hangingPunct="1">
              <a:buFont typeface="Arial" charset="0"/>
              <a:buChar char="•"/>
            </a:pPr>
            <a:r>
              <a:rPr lang="en-US" altLang="en-US"/>
              <a:t>for each sub-instance.  </a:t>
            </a:r>
          </a:p>
        </p:txBody>
      </p:sp>
      <p:grpSp>
        <p:nvGrpSpPr>
          <p:cNvPr id="2" name="Group 50"/>
          <p:cNvGrpSpPr>
            <a:grpSpLocks/>
          </p:cNvGrpSpPr>
          <p:nvPr/>
        </p:nvGrpSpPr>
        <p:grpSpPr bwMode="auto">
          <a:xfrm>
            <a:off x="530225" y="2667000"/>
            <a:ext cx="2365375" cy="2819400"/>
            <a:chOff x="529703" y="2667000"/>
            <a:chExt cx="2365897" cy="2819400"/>
          </a:xfrm>
        </p:grpSpPr>
        <p:sp>
          <p:nvSpPr>
            <p:cNvPr id="367630" name="Text Box 3"/>
            <p:cNvSpPr txBox="1">
              <a:spLocks noChangeArrowheads="1"/>
            </p:cNvSpPr>
            <p:nvPr/>
          </p:nvSpPr>
          <p:spPr bwMode="auto">
            <a:xfrm>
              <a:off x="697562" y="3068360"/>
              <a:ext cx="2198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800">
                  <a:solidFill>
                    <a:schemeClr val="accent1"/>
                  </a:solidFill>
                </a:rPr>
                <a:t>Sub-Instances</a:t>
              </a:r>
              <a:endParaRPr lang="en-US" altLang="en-US" sz="2800"/>
            </a:p>
          </p:txBody>
        </p:sp>
        <p:sp>
          <p:nvSpPr>
            <p:cNvPr id="35" name="Text Box 3"/>
            <p:cNvSpPr txBox="1">
              <a:spLocks noChangeArrowheads="1"/>
            </p:cNvSpPr>
            <p:nvPr/>
          </p:nvSpPr>
          <p:spPr bwMode="auto">
            <a:xfrm>
              <a:off x="529703" y="2667000"/>
              <a:ext cx="841561" cy="523875"/>
            </a:xfrm>
            <a:prstGeom prst="rect">
              <a:avLst/>
            </a:prstGeom>
            <a:noFill/>
            <a:ln w="25400">
              <a:noFill/>
              <a:miter lim="800000"/>
              <a:headEnd/>
              <a:tailEnd/>
            </a:ln>
            <a:effectLst/>
          </p:spPr>
          <p:txBody>
            <a:bodyPr wrap="none">
              <a:spAutoFit/>
            </a:bodyPr>
            <a:lstStyle/>
            <a:p>
              <a:pPr algn="l">
                <a:defRPr/>
              </a:pPr>
              <a:r>
                <a:rPr lang="en-US" sz="2800" u="dbl" dirty="0">
                  <a:solidFill>
                    <a:srgbClr val="FF0000"/>
                  </a:solidFill>
                </a:rPr>
                <a:t>Map</a:t>
              </a:r>
            </a:p>
          </p:txBody>
        </p:sp>
        <p:sp>
          <p:nvSpPr>
            <p:cNvPr id="367632" name="Text Box 3"/>
            <p:cNvSpPr txBox="1">
              <a:spLocks noChangeArrowheads="1"/>
            </p:cNvSpPr>
            <p:nvPr/>
          </p:nvSpPr>
          <p:spPr bwMode="auto">
            <a:xfrm>
              <a:off x="1220542" y="3972580"/>
              <a:ext cx="130035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800">
                  <a:solidFill>
                    <a:schemeClr val="accent1"/>
                  </a:solidFill>
                </a:rPr>
                <a:t>Indexes</a:t>
              </a:r>
              <a:endParaRPr lang="en-US" altLang="en-US" sz="2800"/>
            </a:p>
          </p:txBody>
        </p:sp>
        <p:sp>
          <p:nvSpPr>
            <p:cNvPr id="367633" name="Text Box 3"/>
            <p:cNvSpPr txBox="1">
              <a:spLocks noChangeArrowheads="1"/>
            </p:cNvSpPr>
            <p:nvPr/>
          </p:nvSpPr>
          <p:spPr bwMode="auto">
            <a:xfrm>
              <a:off x="851139" y="4963180"/>
              <a:ext cx="19559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800">
                  <a:solidFill>
                    <a:schemeClr val="accent1"/>
                  </a:solidFill>
                </a:rPr>
                <a:t>Cell of table</a:t>
              </a:r>
              <a:endParaRPr lang="en-US" altLang="en-US" sz="2800"/>
            </a:p>
          </p:txBody>
        </p:sp>
        <p:sp>
          <p:nvSpPr>
            <p:cNvPr id="367634" name="Left-Right Arrow 37"/>
            <p:cNvSpPr>
              <a:spLocks noChangeArrowheads="1"/>
            </p:cNvSpPr>
            <p:nvPr/>
          </p:nvSpPr>
          <p:spPr bwMode="auto">
            <a:xfrm rot="5400000">
              <a:off x="1541212" y="3633953"/>
              <a:ext cx="486754" cy="342900"/>
            </a:xfrm>
            <a:prstGeom prst="leftRightArrow">
              <a:avLst>
                <a:gd name="adj1" fmla="val 50000"/>
                <a:gd name="adj2" fmla="val 49999"/>
              </a:avLst>
            </a:prstGeom>
            <a:noFill/>
            <a:ln w="25400" algn="ctr">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sp>
          <p:nvSpPr>
            <p:cNvPr id="367635" name="Left-Right Arrow 39"/>
            <p:cNvSpPr>
              <a:spLocks noChangeArrowheads="1"/>
            </p:cNvSpPr>
            <p:nvPr/>
          </p:nvSpPr>
          <p:spPr bwMode="auto">
            <a:xfrm rot="5400000">
              <a:off x="1503112" y="4548353"/>
              <a:ext cx="486754" cy="342900"/>
            </a:xfrm>
            <a:prstGeom prst="leftRightArrow">
              <a:avLst>
                <a:gd name="adj1" fmla="val 50000"/>
                <a:gd name="adj2" fmla="val 49999"/>
              </a:avLst>
            </a:prstGeom>
            <a:noFill/>
            <a:ln w="25400" algn="ctr">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grpSp>
      <p:cxnSp>
        <p:nvCxnSpPr>
          <p:cNvPr id="54" name="Straight Arrow Connector 53"/>
          <p:cNvCxnSpPr>
            <a:cxnSpLocks noChangeShapeType="1"/>
          </p:cNvCxnSpPr>
          <p:nvPr/>
        </p:nvCxnSpPr>
        <p:spPr bwMode="auto">
          <a:xfrm>
            <a:off x="3048000" y="2819400"/>
            <a:ext cx="2057400" cy="53340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367621"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The Table</a:t>
            </a:r>
          </a:p>
        </p:txBody>
      </p:sp>
      <p:sp>
        <p:nvSpPr>
          <p:cNvPr id="22" name="Rectangle 21"/>
          <p:cNvSpPr>
            <a:spLocks noChangeArrowheads="1"/>
          </p:cNvSpPr>
          <p:nvPr/>
        </p:nvSpPr>
        <p:spPr bwMode="auto">
          <a:xfrm>
            <a:off x="4740275" y="3073400"/>
            <a:ext cx="32146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i</a:t>
            </a:r>
            <a:r>
              <a:rPr lang="en-US" altLang="en-US" i="1">
                <a:sym typeface="Symbol" pitchFamily="18" charset="2"/>
              </a:rPr>
              <a:t>a</a:t>
            </a:r>
            <a:r>
              <a:rPr lang="en-US" altLang="en-US" i="1" baseline="-25000">
                <a:sym typeface="Symbol" pitchFamily="18" charset="2"/>
              </a:rPr>
              <a:t>i</a:t>
            </a:r>
            <a:r>
              <a:rPr lang="en-US" altLang="en-US" baseline="-25000">
                <a:sym typeface="Symbol" pitchFamily="18" charset="2"/>
              </a:rPr>
              <a:t>+1</a:t>
            </a:r>
            <a:r>
              <a:rPr lang="en-US" altLang="en-US">
                <a:sym typeface="Symbol" pitchFamily="18" charset="2"/>
              </a:rPr>
              <a:t> ..... </a:t>
            </a:r>
            <a:r>
              <a:rPr lang="en-US" altLang="en-US" i="1">
                <a:sym typeface="Symbol" pitchFamily="18" charset="2"/>
              </a:rPr>
              <a:t>a</a:t>
            </a:r>
            <a:r>
              <a:rPr lang="en-US" altLang="en-US" i="1" baseline="-25000">
                <a:sym typeface="Symbol" pitchFamily="18" charset="2"/>
              </a:rPr>
              <a:t>j</a:t>
            </a:r>
            <a:r>
              <a:rPr lang="en-US" altLang="en-US">
                <a:sym typeface="Symbol" pitchFamily="18" charset="2"/>
              </a:rPr>
              <a:t>  </a:t>
            </a:r>
          </a:p>
        </p:txBody>
      </p:sp>
      <p:sp>
        <p:nvSpPr>
          <p:cNvPr id="23" name="Rectangle 22"/>
          <p:cNvSpPr>
            <a:spLocks noChangeArrowheads="1"/>
          </p:cNvSpPr>
          <p:nvPr/>
        </p:nvSpPr>
        <p:spPr bwMode="auto">
          <a:xfrm>
            <a:off x="4610100" y="3962400"/>
            <a:ext cx="3467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ym typeface="Symbol" pitchFamily="18" charset="2"/>
              </a:rPr>
              <a:t></a:t>
            </a:r>
            <a:r>
              <a:rPr lang="en-US" altLang="en-US" i="1">
                <a:sym typeface="Symbol" pitchFamily="18" charset="2"/>
              </a:rPr>
              <a:t>T’</a:t>
            </a:r>
            <a:r>
              <a:rPr lang="en-US" altLang="en-US">
                <a:sym typeface="Symbol" pitchFamily="18" charset="2"/>
              </a:rPr>
              <a:t>    </a:t>
            </a:r>
            <a:r>
              <a:rPr lang="en-US" altLang="en-US" i="1">
                <a:sym typeface="Symbol" pitchFamily="18" charset="2"/>
              </a:rPr>
              <a:t>i</a:t>
            </a:r>
            <a:r>
              <a:rPr lang="en-US" altLang="en-US">
                <a:sym typeface="Symbol" pitchFamily="18" charset="2"/>
              </a:rPr>
              <a:t>,</a:t>
            </a:r>
            <a:r>
              <a:rPr lang="en-US" altLang="en-US" i="1">
                <a:sym typeface="Symbol" pitchFamily="18" charset="2"/>
              </a:rPr>
              <a:t>j</a:t>
            </a:r>
            <a:r>
              <a:rPr lang="en-US" altLang="en-US">
                <a:sym typeface="Symbol" pitchFamily="18" charset="2"/>
              </a:rPr>
              <a:t>  [1,</a:t>
            </a:r>
            <a:r>
              <a:rPr lang="en-US" altLang="en-US" i="1">
                <a:sym typeface="Symbol" pitchFamily="18" charset="2"/>
              </a:rPr>
              <a:t>n</a:t>
            </a:r>
            <a:r>
              <a:rPr lang="en-US" altLang="en-US">
                <a:sym typeface="Symbol" pitchFamily="18" charset="2"/>
              </a:rPr>
              <a:t>]</a:t>
            </a:r>
            <a:r>
              <a:rPr lang="en-US" altLang="en-US"/>
              <a:t>  </a:t>
            </a:r>
          </a:p>
        </p:txBody>
      </p:sp>
      <p:grpSp>
        <p:nvGrpSpPr>
          <p:cNvPr id="3" name="Group 40"/>
          <p:cNvGrpSpPr>
            <a:grpSpLocks/>
          </p:cNvGrpSpPr>
          <p:nvPr/>
        </p:nvGrpSpPr>
        <p:grpSpPr bwMode="auto">
          <a:xfrm>
            <a:off x="2854325" y="4632325"/>
            <a:ext cx="2403475" cy="2225675"/>
            <a:chOff x="2854574" y="4631822"/>
            <a:chExt cx="2403226" cy="2226178"/>
          </a:xfrm>
        </p:grpSpPr>
        <p:pic>
          <p:nvPicPr>
            <p:cNvPr id="3676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5009202"/>
              <a:ext cx="2133600" cy="1848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sp>
          <p:nvSpPr>
            <p:cNvPr id="367627" name="Text Box 25"/>
            <p:cNvSpPr txBox="1">
              <a:spLocks noChangeArrowheads="1"/>
            </p:cNvSpPr>
            <p:nvPr/>
          </p:nvSpPr>
          <p:spPr bwMode="auto">
            <a:xfrm>
              <a:off x="2854574" y="5786735"/>
              <a:ext cx="2696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j</a:t>
              </a:r>
            </a:p>
          </p:txBody>
        </p:sp>
        <p:sp>
          <p:nvSpPr>
            <p:cNvPr id="367628" name="Text Box 25"/>
            <p:cNvSpPr txBox="1">
              <a:spLocks noChangeArrowheads="1"/>
            </p:cNvSpPr>
            <p:nvPr/>
          </p:nvSpPr>
          <p:spPr bwMode="auto">
            <a:xfrm>
              <a:off x="3200400" y="4648200"/>
              <a:ext cx="4587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p>
          </p:txBody>
        </p:sp>
        <p:sp>
          <p:nvSpPr>
            <p:cNvPr id="367629" name="Text Box 25"/>
            <p:cNvSpPr txBox="1">
              <a:spLocks noChangeArrowheads="1"/>
            </p:cNvSpPr>
            <p:nvPr/>
          </p:nvSpPr>
          <p:spPr bwMode="auto">
            <a:xfrm>
              <a:off x="4258654" y="4631822"/>
              <a:ext cx="2696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i</a:t>
              </a:r>
            </a:p>
          </p:txBody>
        </p:sp>
      </p:grpSp>
      <p:cxnSp>
        <p:nvCxnSpPr>
          <p:cNvPr id="56" name="Straight Arrow Connector 55"/>
          <p:cNvCxnSpPr>
            <a:cxnSpLocks noChangeShapeType="1"/>
          </p:cNvCxnSpPr>
          <p:nvPr/>
        </p:nvCxnSpPr>
        <p:spPr bwMode="auto">
          <a:xfrm rot="5400000">
            <a:off x="2209800" y="3886200"/>
            <a:ext cx="3276600" cy="22860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591725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04931"/>
                                        </p:tgtEl>
                                        <p:attrNameLst>
                                          <p:attrName>style.visibility</p:attrName>
                                        </p:attrNameLst>
                                      </p:cBhvr>
                                      <p:to>
                                        <p:strVal val="visible"/>
                                      </p:to>
                                    </p:set>
                                    <p:anim calcmode="lin" valueType="num">
                                      <p:cBhvr additive="base">
                                        <p:cTn id="7" dur="500" fill="hold"/>
                                        <p:tgtEl>
                                          <p:spTgt spid="1404931"/>
                                        </p:tgtEl>
                                        <p:attrNameLst>
                                          <p:attrName>ppt_x</p:attrName>
                                        </p:attrNameLst>
                                      </p:cBhvr>
                                      <p:tavLst>
                                        <p:tav tm="0">
                                          <p:val>
                                            <p:strVal val="#ppt_x"/>
                                          </p:val>
                                        </p:tav>
                                        <p:tav tm="100000">
                                          <p:val>
                                            <p:strVal val="#ppt_x"/>
                                          </p:val>
                                        </p:tav>
                                      </p:tavLst>
                                    </p:anim>
                                    <p:anim calcmode="lin" valueType="num">
                                      <p:cBhvr additive="base">
                                        <p:cTn id="8" dur="500" fill="hold"/>
                                        <p:tgtEl>
                                          <p:spTgt spid="140493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anim calcmode="lin" valueType="num">
                                      <p:cBhvr additive="base">
                                        <p:cTn id="19"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23">
                                            <p:txEl>
                                              <p:pRg st="0" end="0"/>
                                            </p:txEl>
                                          </p:spTgt>
                                        </p:tgtEl>
                                        <p:attrNameLst>
                                          <p:attrName>style.visibility</p:attrName>
                                        </p:attrNameLst>
                                      </p:cBhvr>
                                      <p:to>
                                        <p:strVal val="visible"/>
                                      </p:to>
                                    </p:set>
                                    <p:anim calcmode="lin" valueType="num">
                                      <p:cBhvr additive="base">
                                        <p:cTn id="25"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54"/>
                                        </p:tgtEl>
                                        <p:attrNameLst>
                                          <p:attrName>style.visibility</p:attrName>
                                        </p:attrNameLst>
                                      </p:cBhvr>
                                      <p:to>
                                        <p:strVal val="visible"/>
                                      </p:to>
                                    </p:set>
                                    <p:anim calcmode="lin" valueType="num">
                                      <p:cBhvr additive="base">
                                        <p:cTn id="37" dur="500" fill="hold"/>
                                        <p:tgtEl>
                                          <p:spTgt spid="54"/>
                                        </p:tgtEl>
                                        <p:attrNameLst>
                                          <p:attrName>ppt_x</p:attrName>
                                        </p:attrNameLst>
                                      </p:cBhvr>
                                      <p:tavLst>
                                        <p:tav tm="0">
                                          <p:val>
                                            <p:strVal val="0-#ppt_w/2"/>
                                          </p:val>
                                        </p:tav>
                                        <p:tav tm="100000">
                                          <p:val>
                                            <p:strVal val="#ppt_x"/>
                                          </p:val>
                                        </p:tav>
                                      </p:tavLst>
                                    </p:anim>
                                    <p:anim calcmode="lin" valueType="num">
                                      <p:cBhvr additive="base">
                                        <p:cTn id="3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nodeType="clickEffect">
                                  <p:stCondLst>
                                    <p:cond delay="0"/>
                                  </p:stCondLst>
                                  <p:childTnLst>
                                    <p:set>
                                      <p:cBhvr>
                                        <p:cTn id="42" dur="1" fill="hold">
                                          <p:stCondLst>
                                            <p:cond delay="0"/>
                                          </p:stCondLst>
                                        </p:cTn>
                                        <p:tgtEl>
                                          <p:spTgt spid="56"/>
                                        </p:tgtEl>
                                        <p:attrNameLst>
                                          <p:attrName>style.visibility</p:attrName>
                                        </p:attrNameLst>
                                      </p:cBhvr>
                                      <p:to>
                                        <p:strVal val="visible"/>
                                      </p:to>
                                    </p:set>
                                    <p:anim calcmode="lin" valueType="num">
                                      <p:cBhvr additive="base">
                                        <p:cTn id="43" dur="500" fill="hold"/>
                                        <p:tgtEl>
                                          <p:spTgt spid="56"/>
                                        </p:tgtEl>
                                        <p:attrNameLst>
                                          <p:attrName>ppt_x</p:attrName>
                                        </p:attrNameLst>
                                      </p:cBhvr>
                                      <p:tavLst>
                                        <p:tav tm="0">
                                          <p:val>
                                            <p:strVal val="#ppt_x"/>
                                          </p:val>
                                        </p:tav>
                                        <p:tav tm="100000">
                                          <p:val>
                                            <p:strVal val="#ppt_x"/>
                                          </p:val>
                                        </p:tav>
                                      </p:tavLst>
                                    </p:anim>
                                    <p:anim calcmode="lin" valueType="num">
                                      <p:cBhvr additive="base">
                                        <p:cTn id="44" dur="500" fill="hold"/>
                                        <p:tgtEl>
                                          <p:spTgt spid="5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4931"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2" name="Picture 2" descr="parsingTabl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76200"/>
            <a:ext cx="7943850" cy="64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62986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a:grpSpLocks/>
          </p:cNvGrpSpPr>
          <p:nvPr/>
        </p:nvGrpSpPr>
        <p:grpSpPr bwMode="auto">
          <a:xfrm>
            <a:off x="457200" y="3733800"/>
            <a:ext cx="6783388" cy="2087563"/>
            <a:chOff x="288" y="2352"/>
            <a:chExt cx="4273" cy="1315"/>
          </a:xfrm>
        </p:grpSpPr>
        <p:sp>
          <p:nvSpPr>
            <p:cNvPr id="369674" name="Rectangle 8"/>
            <p:cNvSpPr>
              <a:spLocks noChangeArrowheads="1"/>
            </p:cNvSpPr>
            <p:nvPr/>
          </p:nvSpPr>
          <p:spPr bwMode="auto">
            <a:xfrm>
              <a:off x="405" y="2688"/>
              <a:ext cx="4156" cy="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i</a:t>
              </a:r>
              <a:r>
                <a:rPr lang="en-US" altLang="en-US" i="1">
                  <a:sym typeface="Symbol" pitchFamily="18" charset="2"/>
                </a:rPr>
                <a:t>a</a:t>
              </a:r>
              <a:r>
                <a:rPr lang="en-US" altLang="en-US" i="1" baseline="-25000">
                  <a:sym typeface="Symbol" pitchFamily="18" charset="2"/>
                </a:rPr>
                <a:t>i</a:t>
              </a:r>
              <a:r>
                <a:rPr lang="en-US" altLang="en-US" baseline="-25000">
                  <a:sym typeface="Symbol" pitchFamily="18" charset="2"/>
                </a:rPr>
                <a:t>+1</a:t>
              </a:r>
              <a:r>
                <a:rPr lang="en-US" altLang="en-US">
                  <a:sym typeface="Symbol" pitchFamily="18" charset="2"/>
                </a:rPr>
                <a:t> ..... </a:t>
              </a:r>
              <a:r>
                <a:rPr lang="en-US" altLang="en-US" i="1">
                  <a:sym typeface="Symbol" pitchFamily="18" charset="2"/>
                </a:rPr>
                <a:t>a</a:t>
              </a:r>
              <a:r>
                <a:rPr lang="en-US" altLang="en-US" i="1" baseline="-25000">
                  <a:sym typeface="Symbol" pitchFamily="18" charset="2"/>
                </a:rPr>
                <a:t>j</a:t>
              </a:r>
              <a:r>
                <a:rPr lang="en-US" altLang="en-US">
                  <a:sym typeface="Symbol" pitchFamily="18" charset="2"/>
                </a:rPr>
                <a:t>    non-terminals </a:t>
              </a:r>
              <a:r>
                <a:rPr lang="en-US" altLang="en-US" i="1">
                  <a:sym typeface="Symbol" pitchFamily="18" charset="2"/>
                </a:rPr>
                <a:t>T’</a:t>
              </a:r>
              <a:r>
                <a:rPr lang="en-US" altLang="en-US">
                  <a:sym typeface="Symbol" pitchFamily="18" charset="2"/>
                </a:rPr>
                <a:t>  </a:t>
              </a:r>
            </a:p>
            <a:p>
              <a:pPr eaLnBrk="1" hangingPunct="1">
                <a:buFontTx/>
                <a:buNone/>
              </a:pPr>
              <a:br>
                <a:rPr lang="en-US" altLang="en-US">
                  <a:sym typeface="Symbol" pitchFamily="18" charset="2"/>
                </a:rPr>
              </a:br>
              <a:r>
                <a:rPr lang="en-US" altLang="en-US">
                  <a:sym typeface="Symbol" pitchFamily="18" charset="2"/>
                </a:rPr>
                <a:t>                                 &amp;  </a:t>
              </a:r>
              <a:r>
                <a:rPr lang="en-US" altLang="en-US" i="1">
                  <a:sym typeface="Symbol" pitchFamily="18" charset="2"/>
                </a:rPr>
                <a:t>i</a:t>
              </a:r>
              <a:r>
                <a:rPr lang="en-US" altLang="en-US">
                  <a:sym typeface="Symbol" pitchFamily="18" charset="2"/>
                </a:rPr>
                <a:t>,</a:t>
              </a:r>
              <a:r>
                <a:rPr lang="en-US" altLang="en-US" i="1">
                  <a:sym typeface="Symbol" pitchFamily="18" charset="2"/>
                </a:rPr>
                <a:t>j</a:t>
              </a:r>
              <a:r>
                <a:rPr lang="en-US" altLang="en-US">
                  <a:sym typeface="Symbol" pitchFamily="18" charset="2"/>
                </a:rPr>
                <a:t>  [1,</a:t>
              </a:r>
              <a:r>
                <a:rPr lang="en-US" altLang="en-US" i="1">
                  <a:sym typeface="Symbol" pitchFamily="18" charset="2"/>
                </a:rPr>
                <a:t>n</a:t>
              </a:r>
              <a:r>
                <a:rPr lang="en-US" altLang="en-US">
                  <a:sym typeface="Symbol" pitchFamily="18" charset="2"/>
                </a:rPr>
                <a:t>]</a:t>
              </a:r>
              <a:r>
                <a:rPr lang="en-US" altLang="en-US"/>
                <a:t>  </a:t>
              </a:r>
            </a:p>
          </p:txBody>
        </p:sp>
        <p:sp>
          <p:nvSpPr>
            <p:cNvPr id="369675" name="Rectangle 9"/>
            <p:cNvSpPr>
              <a:spLocks noChangeArrowheads="1"/>
            </p:cNvSpPr>
            <p:nvPr/>
          </p:nvSpPr>
          <p:spPr bwMode="auto">
            <a:xfrm>
              <a:off x="288" y="2352"/>
              <a:ext cx="264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sub-Instances</a:t>
              </a:r>
              <a:r>
                <a:rPr lang="en-US" altLang="en-US"/>
                <a:t>:</a:t>
              </a:r>
            </a:p>
          </p:txBody>
        </p:sp>
      </p:grpSp>
      <p:sp>
        <p:nvSpPr>
          <p:cNvPr id="369667"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Running Time</a:t>
            </a:r>
          </a:p>
        </p:txBody>
      </p:sp>
      <p:sp>
        <p:nvSpPr>
          <p:cNvPr id="1879043" name="Text Box 3"/>
          <p:cNvSpPr txBox="1">
            <a:spLocks noChangeArrowheads="1"/>
          </p:cNvSpPr>
          <p:nvPr/>
        </p:nvSpPr>
        <p:spPr bwMode="auto">
          <a:xfrm>
            <a:off x="685800" y="1768475"/>
            <a:ext cx="8562975"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Running time  </a:t>
            </a:r>
          </a:p>
          <a:p>
            <a:pPr eaLnBrk="1" hangingPunct="1">
              <a:buFontTx/>
              <a:buNone/>
            </a:pPr>
            <a:r>
              <a:rPr lang="en-US" altLang="en-US"/>
              <a:t>  =  </a:t>
            </a:r>
            <a:r>
              <a:rPr lang="en-US" altLang="en-US">
                <a:sym typeface="Symbol" pitchFamily="18" charset="2"/>
              </a:rPr>
              <a:t></a:t>
            </a:r>
            <a:r>
              <a:rPr lang="en-US" altLang="en-US"/>
              <a:t>(  # of sub-instances          </a:t>
            </a:r>
            <a:r>
              <a:rPr lang="en-US" altLang="en-US">
                <a:cs typeface="Arial" charset="0"/>
              </a:rPr>
              <a:t>×</a:t>
            </a:r>
            <a:r>
              <a:rPr lang="en-US" altLang="en-US"/>
              <a:t>   # bird answers )</a:t>
            </a:r>
          </a:p>
          <a:p>
            <a:pPr eaLnBrk="1" hangingPunct="1">
              <a:buFontTx/>
              <a:buNone/>
            </a:pPr>
            <a:r>
              <a:rPr lang="en-US" altLang="en-US"/>
              <a:t>  =  </a:t>
            </a:r>
            <a:r>
              <a:rPr lang="en-US" altLang="en-US">
                <a:sym typeface="Symbol" pitchFamily="18" charset="2"/>
              </a:rPr>
              <a:t>(</a:t>
            </a:r>
            <a:r>
              <a:rPr lang="en-US" altLang="en-US">
                <a:cs typeface="Arial" charset="0"/>
              </a:rPr>
              <a:t> </a:t>
            </a:r>
            <a:r>
              <a:rPr lang="en-US" altLang="en-US"/>
              <a:t># of non-terminals × </a:t>
            </a:r>
            <a:r>
              <a:rPr lang="en-US" altLang="en-US" i="1"/>
              <a:t>n</a:t>
            </a:r>
            <a:r>
              <a:rPr lang="en-US" altLang="en-US" baseline="30000"/>
              <a:t>2  </a:t>
            </a:r>
            <a:r>
              <a:rPr lang="en-US" altLang="en-US"/>
              <a:t> </a:t>
            </a:r>
          </a:p>
        </p:txBody>
      </p:sp>
      <p:grpSp>
        <p:nvGrpSpPr>
          <p:cNvPr id="3" name="Group 4"/>
          <p:cNvGrpSpPr>
            <a:grpSpLocks/>
          </p:cNvGrpSpPr>
          <p:nvPr/>
        </p:nvGrpSpPr>
        <p:grpSpPr bwMode="auto">
          <a:xfrm>
            <a:off x="2209800" y="4724400"/>
            <a:ext cx="4911725" cy="762000"/>
            <a:chOff x="288" y="1872"/>
            <a:chExt cx="3094" cy="480"/>
          </a:xfrm>
        </p:grpSpPr>
        <p:sp>
          <p:nvSpPr>
            <p:cNvPr id="369672" name="Rectangle 5"/>
            <p:cNvSpPr>
              <a:spLocks noChangeArrowheads="1"/>
            </p:cNvSpPr>
            <p:nvPr/>
          </p:nvSpPr>
          <p:spPr bwMode="auto">
            <a:xfrm>
              <a:off x="720" y="1920"/>
              <a:ext cx="266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gives: First rule and split</a:t>
              </a:r>
            </a:p>
          </p:txBody>
        </p:sp>
        <p:pic>
          <p:nvPicPr>
            <p:cNvPr id="369673" name="Picture 6" descr="an0238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8" y="1872"/>
              <a:ext cx="44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9050" name="Rectangle 10"/>
          <p:cNvSpPr>
            <a:spLocks noChangeArrowheads="1"/>
          </p:cNvSpPr>
          <p:nvPr/>
        </p:nvSpPr>
        <p:spPr bwMode="auto">
          <a:xfrm>
            <a:off x="5832475" y="2743200"/>
            <a:ext cx="3311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cs typeface="Arial" charset="0"/>
              </a:rPr>
              <a:t>×</a:t>
            </a:r>
            <a:r>
              <a:rPr lang="en-US" altLang="en-US"/>
              <a:t>    # of rules · </a:t>
            </a:r>
            <a:r>
              <a:rPr lang="en-US" altLang="en-US" i="1"/>
              <a:t>n</a:t>
            </a:r>
            <a:r>
              <a:rPr lang="en-US" altLang="en-US"/>
              <a:t>   )</a:t>
            </a:r>
          </a:p>
        </p:txBody>
      </p:sp>
      <p:sp>
        <p:nvSpPr>
          <p:cNvPr id="1879051" name="Text Box 11"/>
          <p:cNvSpPr txBox="1">
            <a:spLocks noChangeArrowheads="1"/>
          </p:cNvSpPr>
          <p:nvPr/>
        </p:nvSpPr>
        <p:spPr bwMode="auto">
          <a:xfrm>
            <a:off x="4556125" y="6038850"/>
            <a:ext cx="10652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hlink"/>
                </a:solidFill>
              </a:rPr>
              <a:t>Done</a:t>
            </a:r>
          </a:p>
        </p:txBody>
      </p:sp>
    </p:spTree>
    <p:extLst>
      <p:ext uri="{BB962C8B-B14F-4D97-AF65-F5344CB8AC3E}">
        <p14:creationId xmlns:p14="http://schemas.microsoft.com/office/powerpoint/2010/main" val="30033143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79043">
                                            <p:txEl>
                                              <p:pRg st="0" end="0"/>
                                            </p:txEl>
                                          </p:spTgt>
                                        </p:tgtEl>
                                        <p:attrNameLst>
                                          <p:attrName>style.visibility</p:attrName>
                                        </p:attrNameLst>
                                      </p:cBhvr>
                                      <p:to>
                                        <p:strVal val="visible"/>
                                      </p:to>
                                    </p:set>
                                    <p:anim calcmode="lin" valueType="num">
                                      <p:cBhvr additive="base">
                                        <p:cTn id="7" dur="500" fill="hold"/>
                                        <p:tgtEl>
                                          <p:spTgt spid="18790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790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79043">
                                            <p:txEl>
                                              <p:charRg st="15" end="72"/>
                                            </p:txEl>
                                          </p:spTgt>
                                        </p:tgtEl>
                                        <p:attrNameLst>
                                          <p:attrName>style.visibility</p:attrName>
                                        </p:attrNameLst>
                                      </p:cBhvr>
                                      <p:to>
                                        <p:strVal val="visible"/>
                                      </p:to>
                                    </p:set>
                                    <p:anim calcmode="lin" valueType="num">
                                      <p:cBhvr additive="base">
                                        <p:cTn id="13" dur="500" fill="hold"/>
                                        <p:tgtEl>
                                          <p:spTgt spid="1879043">
                                            <p:txEl>
                                              <p:charRg st="15" end="7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79043">
                                            <p:txEl>
                                              <p:charRg st="15" end="7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879043">
                                            <p:txEl>
                                              <p:charRg st="72" end="107"/>
                                            </p:txEl>
                                          </p:spTgt>
                                        </p:tgtEl>
                                        <p:attrNameLst>
                                          <p:attrName>style.visibility</p:attrName>
                                        </p:attrNameLst>
                                      </p:cBhvr>
                                      <p:to>
                                        <p:strVal val="visible"/>
                                      </p:to>
                                    </p:set>
                                    <p:anim calcmode="lin" valueType="num">
                                      <p:cBhvr additive="base">
                                        <p:cTn id="25" dur="500" fill="hold"/>
                                        <p:tgtEl>
                                          <p:spTgt spid="1879043">
                                            <p:txEl>
                                              <p:charRg st="72" end="107"/>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879043">
                                            <p:txEl>
                                              <p:charRg st="72" end="107"/>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2"/>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1879050"/>
                                        </p:tgtEl>
                                        <p:attrNameLst>
                                          <p:attrName>style.visibility</p:attrName>
                                        </p:attrNameLst>
                                      </p:cBhvr>
                                      <p:to>
                                        <p:strVal val="visible"/>
                                      </p:to>
                                    </p:set>
                                    <p:anim calcmode="lin" valueType="num">
                                      <p:cBhvr additive="base">
                                        <p:cTn id="39" dur="500" fill="hold"/>
                                        <p:tgtEl>
                                          <p:spTgt spid="1879050"/>
                                        </p:tgtEl>
                                        <p:attrNameLst>
                                          <p:attrName>ppt_x</p:attrName>
                                        </p:attrNameLst>
                                      </p:cBhvr>
                                      <p:tavLst>
                                        <p:tav tm="0">
                                          <p:val>
                                            <p:strVal val="1+#ppt_w/2"/>
                                          </p:val>
                                        </p:tav>
                                        <p:tav tm="100000">
                                          <p:val>
                                            <p:strVal val="#ppt_x"/>
                                          </p:val>
                                        </p:tav>
                                      </p:tavLst>
                                    </p:anim>
                                    <p:anim calcmode="lin" valueType="num">
                                      <p:cBhvr additive="base">
                                        <p:cTn id="40" dur="500" fill="hold"/>
                                        <p:tgtEl>
                                          <p:spTgt spid="1879050"/>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879051">
                                            <p:txEl>
                                              <p:pRg st="0" end="0"/>
                                            </p:txEl>
                                          </p:spTgt>
                                        </p:tgtEl>
                                        <p:attrNameLst>
                                          <p:attrName>style.visibility</p:attrName>
                                        </p:attrNameLst>
                                      </p:cBhvr>
                                      <p:to>
                                        <p:strVal val="visible"/>
                                      </p:to>
                                    </p:set>
                                    <p:anim calcmode="lin" valueType="num">
                                      <p:cBhvr additive="base">
                                        <p:cTn id="45" dur="500" fill="hold"/>
                                        <p:tgtEl>
                                          <p:spTgt spid="1879051">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879051">
                                            <p:txEl>
                                              <p:pRg st="0" end="0"/>
                                            </p:txEl>
                                          </p:spTgt>
                                        </p:tgtEl>
                                        <p:attrNameLst>
                                          <p:attrName>ppt_y</p:attrName>
                                        </p:attrNameLst>
                                      </p:cBhvr>
                                      <p:tavLst>
                                        <p:tav tm="0">
                                          <p:val>
                                            <p:strVal val="1+#ppt_h/2"/>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9050"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TM to Context Sensitive Grammar</a:t>
            </a:r>
          </a:p>
        </p:txBody>
      </p:sp>
      <p:sp>
        <p:nvSpPr>
          <p:cNvPr id="10" name="Text Box 8"/>
          <p:cNvSpPr txBox="1">
            <a:spLocks noChangeArrowheads="1"/>
          </p:cNvSpPr>
          <p:nvPr/>
        </p:nvSpPr>
        <p:spPr bwMode="auto">
          <a:xfrm>
            <a:off x="152400" y="795338"/>
            <a:ext cx="8610600" cy="6062662"/>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Context Free Grammar:</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Context does not matter.</a:t>
            </a:r>
          </a:p>
          <a:p>
            <a:pPr eaLnBrk="0" hangingPunct="0">
              <a:defRPr/>
            </a:pPr>
            <a:r>
              <a:rPr lang="en-US" dirty="0">
                <a:effectLst>
                  <a:outerShdw blurRad="38100" dist="38100" dir="2700000" algn="tl">
                    <a:srgbClr val="000000">
                      <a:alpha val="43137"/>
                    </a:srgbClr>
                  </a:outerShdw>
                </a:effectLst>
                <a:cs typeface="+mn-cs"/>
              </a:rPr>
              <a:t>Context Sensitive Grammar:</a:t>
            </a:r>
          </a:p>
          <a:p>
            <a:pPr lvl="1" eaLnBrk="0" hangingPunct="0">
              <a:buFont typeface="Arial" pitchFamily="34" charset="0"/>
              <a:buChar char="•"/>
              <a:defRPr/>
            </a:pPr>
            <a:r>
              <a:rPr lang="en-US" dirty="0" err="1">
                <a:effectLst>
                  <a:outerShdw blurRad="38100" dist="38100" dir="2700000" algn="tl">
                    <a:srgbClr val="000000">
                      <a:alpha val="43137"/>
                    </a:srgbClr>
                  </a:outerShdw>
                </a:effectLst>
                <a:cs typeface="+mn-cs"/>
                <a:sym typeface="Wingdings" pitchFamily="2" charset="2"/>
              </a:rPr>
              <a:t>dCc</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Context </a:t>
            </a:r>
            <a:r>
              <a:rPr lang="en-US" dirty="0">
                <a:solidFill>
                  <a:srgbClr val="FF0000"/>
                </a:solidFill>
                <a:effectLst>
                  <a:outerShdw blurRad="38100" dist="38100" dir="2700000" algn="tl">
                    <a:srgbClr val="000000">
                      <a:alpha val="43137"/>
                    </a:srgbClr>
                  </a:outerShdw>
                </a:effectLst>
                <a:cs typeface="+mn-cs"/>
                <a:sym typeface="Wingdings" pitchFamily="2" charset="2"/>
              </a:rPr>
              <a:t>does</a:t>
            </a:r>
            <a:r>
              <a:rPr lang="en-US" dirty="0">
                <a:effectLst>
                  <a:outerShdw blurRad="38100" dist="38100" dir="2700000" algn="tl">
                    <a:srgbClr val="000000">
                      <a:alpha val="43137"/>
                    </a:srgbClr>
                  </a:outerShdw>
                </a:effectLst>
                <a:cs typeface="+mn-cs"/>
                <a:sym typeface="Wingdings" pitchFamily="2" charset="2"/>
              </a:rPr>
              <a:t> matter.</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We will allow shortening rules</a:t>
            </a:r>
          </a:p>
          <a:p>
            <a:pPr marL="457200" lvl="2" eaLnBrk="0" hangingPunct="0">
              <a:buFont typeface="Arial" pitchFamily="34" charset="0"/>
              <a:buChar char="•"/>
              <a:defRPr/>
            </a:pPr>
            <a:r>
              <a:rPr lang="en-US" dirty="0" err="1">
                <a:effectLst>
                  <a:outerShdw blurRad="38100" dist="38100" dir="2700000" algn="tl">
                    <a:srgbClr val="000000">
                      <a:alpha val="43137"/>
                    </a:srgbClr>
                  </a:outerShdw>
                </a:effectLst>
                <a:sym typeface="Wingdings" pitchFamily="2" charset="2"/>
              </a:rPr>
              <a:t>dCc</a:t>
            </a:r>
            <a:r>
              <a:rPr lang="en-US" dirty="0">
                <a:effectLst>
                  <a:outerShdw blurRad="38100" dist="38100" dir="2700000" algn="tl">
                    <a:srgbClr val="000000">
                      <a:alpha val="43137"/>
                    </a:srgbClr>
                  </a:outerShdw>
                </a:effectLst>
                <a:sym typeface="Wingdings" pitchFamily="2" charset="2"/>
              </a:rPr>
              <a:t></a:t>
            </a:r>
            <a:r>
              <a:rPr lang="en-US" dirty="0">
                <a:solidFill>
                  <a:schemeClr val="accent2"/>
                </a:solidFill>
                <a:effectLst>
                  <a:outerShdw blurRad="38100" dist="38100" dir="2700000" algn="tl">
                    <a:srgbClr val="000000">
                      <a:alpha val="43137"/>
                    </a:srgbClr>
                  </a:outerShdw>
                </a:effectLst>
              </a:rPr>
              <a:t> </a:t>
            </a:r>
            <a:r>
              <a:rPr lang="en-US" dirty="0" err="1">
                <a:effectLst>
                  <a:outerShdw blurRad="38100" dist="38100" dir="2700000" algn="tl">
                    <a:srgbClr val="000000">
                      <a:alpha val="43137"/>
                    </a:srgbClr>
                  </a:outerShdw>
                </a:effectLst>
              </a:rPr>
              <a:t>aB</a:t>
            </a:r>
            <a:endParaRPr lang="en-US" dirty="0">
              <a:effectLst>
                <a:outerShdw blurRad="38100" dist="38100" dir="2700000" algn="tl">
                  <a:srgbClr val="000000">
                    <a:alpha val="43137"/>
                  </a:srgbClr>
                </a:outerShdw>
              </a:effectLst>
            </a:endParaRPr>
          </a:p>
          <a:p>
            <a:pPr marL="0" lvl="1" eaLnBrk="0" hangingPunct="0">
              <a:buFont typeface="Arial" pitchFamily="34" charset="0"/>
              <a:buChar char="•"/>
              <a:defRPr/>
            </a:pPr>
            <a:r>
              <a:rPr lang="en-US" dirty="0">
                <a:effectLst>
                  <a:outerShdw blurRad="38100" dist="38100" dir="2700000" algn="tl">
                    <a:srgbClr val="000000">
                      <a:alpha val="43137"/>
                    </a:srgbClr>
                  </a:outerShdw>
                </a:effectLst>
              </a:rPr>
              <a:t>This allows the grammar to </a:t>
            </a:r>
            <a:br>
              <a:rPr lang="en-US" dirty="0">
                <a:effectLst>
                  <a:outerShdw blurRad="38100" dist="38100" dir="2700000" algn="tl">
                    <a:srgbClr val="000000">
                      <a:alpha val="43137"/>
                    </a:srgbClr>
                  </a:outerShdw>
                </a:effectLst>
              </a:rPr>
            </a:br>
            <a:r>
              <a:rPr lang="en-US" dirty="0">
                <a:effectLst>
                  <a:outerShdw blurRad="38100" dist="38100" dir="2700000" algn="tl">
                    <a:srgbClr val="000000">
                      <a:alpha val="43137"/>
                    </a:srgbClr>
                  </a:outerShdw>
                </a:effectLst>
              </a:rPr>
              <a:t>simulate a TM.</a:t>
            </a:r>
          </a:p>
          <a:p>
            <a:pPr eaLnBrk="0" hangingPunct="0">
              <a:buFont typeface="Arial" pitchFamily="34" charset="0"/>
              <a:buChar char="•"/>
              <a:defRPr/>
            </a:pPr>
            <a:endParaRPr lang="en-CA" sz="2400" dirty="0">
              <a:effectLst>
                <a:outerShdw blurRad="38100" dist="38100" dir="2700000" algn="tl">
                  <a:srgbClr val="000000">
                    <a:alpha val="43137"/>
                  </a:srgbClr>
                </a:outerShdw>
              </a:effectLst>
            </a:endParaRPr>
          </a:p>
          <a:p>
            <a:pPr marL="457200" lvl="2" eaLnBrk="0" hangingPunct="0">
              <a:buFont typeface="Arial" pitchFamily="34" charset="0"/>
              <a:buChar char="•"/>
              <a:defRPr/>
            </a:pPr>
            <a:endParaRPr lang="en-US" dirty="0">
              <a:effectLst>
                <a:outerShdw blurRad="38100" dist="38100" dir="2700000" algn="tl">
                  <a:srgbClr val="000000">
                    <a:alpha val="43137"/>
                  </a:srgbClr>
                </a:outerShdw>
              </a:effectLst>
            </a:endParaRPr>
          </a:p>
          <a:p>
            <a:pPr eaLnBrk="0" hangingPunct="0">
              <a:buFont typeface="Arial" pitchFamily="34" charset="0"/>
              <a:buChar char="•"/>
              <a:defRPr/>
            </a:pPr>
            <a:endParaRPr lang="en-CA"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CA" dirty="0">
              <a:effectLst>
                <a:outerShdw blurRad="38100" dist="38100" dir="2700000" algn="tl">
                  <a:srgbClr val="000000">
                    <a:alpha val="43137"/>
                  </a:srgbClr>
                </a:outerShdw>
              </a:effectLst>
              <a:cs typeface="+mn-cs"/>
            </a:endParaRPr>
          </a:p>
        </p:txBody>
      </p:sp>
      <p:sp>
        <p:nvSpPr>
          <p:cNvPr id="25" name="Rectangle 24"/>
          <p:cNvSpPr/>
          <p:nvPr/>
        </p:nvSpPr>
        <p:spPr>
          <a:xfrm>
            <a:off x="6194425" y="1003300"/>
            <a:ext cx="2492375"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1" name="Rectangle 10"/>
          <p:cNvSpPr/>
          <p:nvPr/>
        </p:nvSpPr>
        <p:spPr>
          <a:xfrm>
            <a:off x="5422900" y="989013"/>
            <a:ext cx="423863" cy="52228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C</a:t>
            </a:r>
            <a:endParaRPr lang="en-CA" dirty="0">
              <a:effectLst>
                <a:outerShdw blurRad="38100" dist="38100" dir="2700000" algn="tl">
                  <a:srgbClr val="000000">
                    <a:alpha val="43137"/>
                  </a:srgbClr>
                </a:outerShdw>
              </a:effectLst>
              <a:cs typeface="+mn-cs"/>
            </a:endParaRPr>
          </a:p>
        </p:txBody>
      </p:sp>
      <p:grpSp>
        <p:nvGrpSpPr>
          <p:cNvPr id="2" name="Group 23"/>
          <p:cNvGrpSpPr>
            <a:grpSpLocks/>
          </p:cNvGrpSpPr>
          <p:nvPr/>
        </p:nvGrpSpPr>
        <p:grpSpPr bwMode="auto">
          <a:xfrm>
            <a:off x="5270500" y="1370013"/>
            <a:ext cx="741363" cy="614362"/>
            <a:chOff x="4267200" y="1524000"/>
            <a:chExt cx="740908" cy="614657"/>
          </a:xfrm>
        </p:grpSpPr>
        <p:sp>
          <p:nvSpPr>
            <p:cNvPr id="13" name="Rectangle 12"/>
            <p:cNvSpPr/>
            <p:nvPr/>
          </p:nvSpPr>
          <p:spPr>
            <a:xfrm>
              <a:off x="4267200" y="1616119"/>
              <a:ext cx="740908" cy="52253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rPr>
                <a:t>aBc</a:t>
              </a:r>
              <a:endParaRPr lang="en-CA" dirty="0">
                <a:effectLst>
                  <a:outerShdw blurRad="38100" dist="38100" dir="2700000" algn="tl">
                    <a:srgbClr val="000000">
                      <a:alpha val="43137"/>
                    </a:srgbClr>
                  </a:outerShdw>
                </a:effectLst>
                <a:cs typeface="+mn-cs"/>
              </a:endParaRPr>
            </a:p>
          </p:txBody>
        </p:sp>
        <p:sp>
          <p:nvSpPr>
            <p:cNvPr id="14" name="Freeform 13"/>
            <p:cNvSpPr/>
            <p:nvPr/>
          </p:nvSpPr>
          <p:spPr bwMode="auto">
            <a:xfrm>
              <a:off x="4630515" y="1524000"/>
              <a:ext cx="0" cy="216004"/>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16"/>
          <p:cNvGrpSpPr>
            <a:grpSpLocks/>
          </p:cNvGrpSpPr>
          <p:nvPr/>
        </p:nvGrpSpPr>
        <p:grpSpPr bwMode="auto">
          <a:xfrm>
            <a:off x="6013450" y="1390650"/>
            <a:ext cx="2989263" cy="585788"/>
            <a:chOff x="6013272" y="1006547"/>
            <a:chExt cx="2989921" cy="585654"/>
          </a:xfrm>
        </p:grpSpPr>
        <p:sp>
          <p:nvSpPr>
            <p:cNvPr id="21" name="Freeform 20"/>
            <p:cNvSpPr/>
            <p:nvPr/>
          </p:nvSpPr>
          <p:spPr bwMode="auto">
            <a:xfrm>
              <a:off x="7293079" y="1006547"/>
              <a:ext cx="0" cy="21585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15"/>
            <p:cNvSpPr/>
            <p:nvPr/>
          </p:nvSpPr>
          <p:spPr>
            <a:xfrm>
              <a:off x="6013272" y="1068446"/>
              <a:ext cx="2989921" cy="52375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cdaBAb</a:t>
              </a:r>
              <a:endParaRPr lang="en-CA" dirty="0">
                <a:effectLst>
                  <a:outerShdw blurRad="38100" dist="38100" dir="2700000" algn="tl">
                    <a:srgbClr val="000000">
                      <a:alpha val="43137"/>
                    </a:srgbClr>
                  </a:outerShdw>
                </a:effectLst>
                <a:cs typeface="+mn-cs"/>
              </a:endParaRPr>
            </a:p>
          </p:txBody>
        </p:sp>
      </p:grpSp>
      <p:sp>
        <p:nvSpPr>
          <p:cNvPr id="18" name="Rectangle 17"/>
          <p:cNvSpPr/>
          <p:nvPr/>
        </p:nvSpPr>
        <p:spPr>
          <a:xfrm>
            <a:off x="6180138" y="2274888"/>
            <a:ext cx="2493962"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9" name="Rectangle 18"/>
          <p:cNvSpPr/>
          <p:nvPr/>
        </p:nvSpPr>
        <p:spPr>
          <a:xfrm>
            <a:off x="5207000" y="2260600"/>
            <a:ext cx="762000"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dCa</a:t>
            </a:r>
            <a:endParaRPr lang="en-CA" dirty="0">
              <a:effectLst>
                <a:outerShdw blurRad="38100" dist="38100" dir="2700000" algn="tl">
                  <a:srgbClr val="000000">
                    <a:alpha val="43137"/>
                  </a:srgbClr>
                </a:outerShdw>
              </a:effectLst>
              <a:cs typeface="+mn-cs"/>
            </a:endParaRPr>
          </a:p>
        </p:txBody>
      </p:sp>
      <p:grpSp>
        <p:nvGrpSpPr>
          <p:cNvPr id="4" name="Group 32"/>
          <p:cNvGrpSpPr>
            <a:grpSpLocks/>
          </p:cNvGrpSpPr>
          <p:nvPr/>
        </p:nvGrpSpPr>
        <p:grpSpPr bwMode="auto">
          <a:xfrm>
            <a:off x="5486400" y="2641600"/>
            <a:ext cx="258763" cy="215900"/>
            <a:chOff x="5486400" y="2256997"/>
            <a:chExt cx="258014" cy="216000"/>
          </a:xfrm>
        </p:grpSpPr>
        <p:sp>
          <p:nvSpPr>
            <p:cNvPr id="24" name="Freeform 23"/>
            <p:cNvSpPr/>
            <p:nvPr/>
          </p:nvSpPr>
          <p:spPr bwMode="auto">
            <a:xfrm>
              <a:off x="5620947" y="2256997"/>
              <a:ext cx="0" cy="2160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cxnSp>
          <p:nvCxnSpPr>
            <p:cNvPr id="90129" name="Straight Connector 30"/>
            <p:cNvCxnSpPr>
              <a:cxnSpLocks noChangeShapeType="1"/>
            </p:cNvCxnSpPr>
            <p:nvPr/>
          </p:nvCxnSpPr>
          <p:spPr bwMode="auto">
            <a:xfrm rot="10800000" flipV="1">
              <a:off x="5486400" y="2312126"/>
              <a:ext cx="258014" cy="58782"/>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grpSp>
        <p:nvGrpSpPr>
          <p:cNvPr id="5" name="Group 36"/>
          <p:cNvGrpSpPr>
            <a:grpSpLocks/>
          </p:cNvGrpSpPr>
          <p:nvPr/>
        </p:nvGrpSpPr>
        <p:grpSpPr bwMode="auto">
          <a:xfrm>
            <a:off x="6092825" y="2746375"/>
            <a:ext cx="2746375" cy="896938"/>
            <a:chOff x="6092935" y="2362200"/>
            <a:chExt cx="2746265" cy="896982"/>
          </a:xfrm>
        </p:grpSpPr>
        <p:sp>
          <p:nvSpPr>
            <p:cNvPr id="28" name="Freeform 27"/>
            <p:cNvSpPr/>
            <p:nvPr/>
          </p:nvSpPr>
          <p:spPr bwMode="auto">
            <a:xfrm>
              <a:off x="7297800" y="2514607"/>
              <a:ext cx="0" cy="21591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Rectangle 28"/>
            <p:cNvSpPr/>
            <p:nvPr/>
          </p:nvSpPr>
          <p:spPr>
            <a:xfrm>
              <a:off x="6092935" y="2735281"/>
              <a:ext cx="2746265" cy="523901"/>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daBAb</a:t>
              </a:r>
              <a:endParaRPr lang="en-CA" dirty="0">
                <a:effectLst>
                  <a:outerShdw blurRad="38100" dist="38100" dir="2700000" algn="tl">
                    <a:srgbClr val="000000">
                      <a:alpha val="43137"/>
                    </a:srgbClr>
                  </a:outerShdw>
                </a:effectLst>
                <a:cs typeface="+mn-cs"/>
              </a:endParaRPr>
            </a:p>
          </p:txBody>
        </p:sp>
        <p:sp>
          <p:nvSpPr>
            <p:cNvPr id="34" name="Right Brace 33"/>
            <p:cNvSpPr/>
            <p:nvPr/>
          </p:nvSpPr>
          <p:spPr bwMode="auto">
            <a:xfrm rot="5400000">
              <a:off x="7231915" y="2194731"/>
              <a:ext cx="122244" cy="457182"/>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Right Brace 35"/>
            <p:cNvSpPr/>
            <p:nvPr/>
          </p:nvSpPr>
          <p:spPr bwMode="auto">
            <a:xfrm rot="16200000" flipV="1">
              <a:off x="7233503" y="2478919"/>
              <a:ext cx="122244" cy="72069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93234"/>
                                        </p:tgtEl>
                                        <p:attrNameLst>
                                          <p:attrName>style.visibility</p:attrName>
                                        </p:attrNameLst>
                                      </p:cBhvr>
                                      <p:to>
                                        <p:strVal val="visible"/>
                                      </p:to>
                                    </p:set>
                                    <p:anim calcmode="lin" valueType="num">
                                      <p:cBhvr additive="base">
                                        <p:cTn id="7" dur="500" fill="hold"/>
                                        <p:tgtEl>
                                          <p:spTgt spid="393234"/>
                                        </p:tgtEl>
                                        <p:attrNameLst>
                                          <p:attrName>ppt_x</p:attrName>
                                        </p:attrNameLst>
                                      </p:cBhvr>
                                      <p:tavLst>
                                        <p:tav tm="0">
                                          <p:val>
                                            <p:strVal val="#ppt_x"/>
                                          </p:val>
                                        </p:tav>
                                        <p:tav tm="100000">
                                          <p:val>
                                            <p:strVal val="#ppt_x"/>
                                          </p:val>
                                        </p:tav>
                                      </p:tavLst>
                                    </p:anim>
                                    <p:anim calcmode="lin" valueType="num">
                                      <p:cBhvr additive="base">
                                        <p:cTn id="8" dur="500" fill="hold"/>
                                        <p:tgtEl>
                                          <p:spTgt spid="39323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2" presetClass="entr" presetSubtype="8" fill="hold" nodeType="afterEffect">
                                  <p:stCondLst>
                                    <p:cond delay="0"/>
                                  </p:stCondLst>
                                  <p:childTnLst>
                                    <p:set>
                                      <p:cBhvr>
                                        <p:cTn id="17" dur="1" fill="hold">
                                          <p:stCondLst>
                                            <p:cond delay="0"/>
                                          </p:stCondLst>
                                        </p:cTn>
                                        <p:tgtEl>
                                          <p:spTgt spid="10">
                                            <p:txEl>
                                              <p:pRg st="1" end="1"/>
                                            </p:txEl>
                                          </p:spTgt>
                                        </p:tgtEl>
                                        <p:attrNameLst>
                                          <p:attrName>style.visibility</p:attrName>
                                        </p:attrNameLst>
                                      </p:cBhvr>
                                      <p:to>
                                        <p:strVal val="visible"/>
                                      </p:to>
                                    </p:set>
                                    <p:anim calcmode="lin" valueType="num">
                                      <p:cBhvr additive="base">
                                        <p:cTn id="18"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1000"/>
                            </p:stCondLst>
                            <p:childTnLst>
                              <p:par>
                                <p:cTn id="21" presetID="2" presetClass="entr" presetSubtype="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1500"/>
                            </p:stCondLst>
                            <p:childTnLst>
                              <p:par>
                                <p:cTn id="26" presetID="2" presetClass="entr" presetSubtype="1"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2000"/>
                            </p:stCondLst>
                            <p:childTnLst>
                              <p:par>
                                <p:cTn id="31" presetID="2" presetClass="entr" presetSubtype="1"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ppt_x"/>
                                          </p:val>
                                        </p:tav>
                                        <p:tav tm="100000">
                                          <p:val>
                                            <p:strVal val="#ppt_x"/>
                                          </p:val>
                                        </p:tav>
                                      </p:tavLst>
                                    </p:anim>
                                    <p:anim calcmode="lin" valueType="num">
                                      <p:cBhvr additive="base">
                                        <p:cTn id="34" dur="500" fill="hold"/>
                                        <p:tgtEl>
                                          <p:spTgt spid="25"/>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2500"/>
                            </p:stCondLst>
                            <p:childTnLst>
                              <p:par>
                                <p:cTn id="36" presetID="2" presetClass="entr" presetSubtype="1"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additive="base">
                                        <p:cTn id="38" dur="500" fill="hold"/>
                                        <p:tgtEl>
                                          <p:spTgt spid="3"/>
                                        </p:tgtEl>
                                        <p:attrNameLst>
                                          <p:attrName>ppt_x</p:attrName>
                                        </p:attrNameLst>
                                      </p:cBhvr>
                                      <p:tavLst>
                                        <p:tav tm="0">
                                          <p:val>
                                            <p:strVal val="#ppt_x"/>
                                          </p:val>
                                        </p:tav>
                                        <p:tav tm="100000">
                                          <p:val>
                                            <p:strVal val="#ppt_x"/>
                                          </p:val>
                                        </p:tav>
                                      </p:tavLst>
                                    </p:anim>
                                    <p:anim calcmode="lin" valueType="num">
                                      <p:cBhvr additive="base">
                                        <p:cTn id="39"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nodeType="clickEffect">
                                  <p:stCondLst>
                                    <p:cond delay="0"/>
                                  </p:stCondLst>
                                  <p:childTnLst>
                                    <p:set>
                                      <p:cBhvr>
                                        <p:cTn id="43" dur="1" fill="hold">
                                          <p:stCondLst>
                                            <p:cond delay="0"/>
                                          </p:stCondLst>
                                        </p:cTn>
                                        <p:tgtEl>
                                          <p:spTgt spid="10">
                                            <p:txEl>
                                              <p:pRg st="2" end="2"/>
                                            </p:txEl>
                                          </p:spTgt>
                                        </p:tgtEl>
                                        <p:attrNameLst>
                                          <p:attrName>style.visibility</p:attrName>
                                        </p:attrNameLst>
                                      </p:cBhvr>
                                      <p:to>
                                        <p:strVal val="visible"/>
                                      </p:to>
                                    </p:set>
                                    <p:anim calcmode="lin" valueType="num">
                                      <p:cBhvr additive="base">
                                        <p:cTn id="44"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8" fill="hold" nodeType="clickEffect">
                                  <p:stCondLst>
                                    <p:cond delay="0"/>
                                  </p:stCondLst>
                                  <p:childTnLst>
                                    <p:set>
                                      <p:cBhvr>
                                        <p:cTn id="49" dur="1" fill="hold">
                                          <p:stCondLst>
                                            <p:cond delay="0"/>
                                          </p:stCondLst>
                                        </p:cTn>
                                        <p:tgtEl>
                                          <p:spTgt spid="10">
                                            <p:txEl>
                                              <p:pRg st="3" end="3"/>
                                            </p:txEl>
                                          </p:spTgt>
                                        </p:tgtEl>
                                        <p:attrNameLst>
                                          <p:attrName>style.visibility</p:attrName>
                                        </p:attrNameLst>
                                      </p:cBhvr>
                                      <p:to>
                                        <p:strVal val="visible"/>
                                      </p:to>
                                    </p:set>
                                    <p:anim calcmode="lin" valueType="num">
                                      <p:cBhvr additive="base">
                                        <p:cTn id="50"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nodeType="clickEffect">
                                  <p:stCondLst>
                                    <p:cond delay="0"/>
                                  </p:stCondLst>
                                  <p:childTnLst>
                                    <p:set>
                                      <p:cBhvr>
                                        <p:cTn id="55" dur="1" fill="hold">
                                          <p:stCondLst>
                                            <p:cond delay="0"/>
                                          </p:stCondLst>
                                        </p:cTn>
                                        <p:tgtEl>
                                          <p:spTgt spid="10">
                                            <p:txEl>
                                              <p:pRg st="4" end="4"/>
                                            </p:txEl>
                                          </p:spTgt>
                                        </p:tgtEl>
                                        <p:attrNameLst>
                                          <p:attrName>style.visibility</p:attrName>
                                        </p:attrNameLst>
                                      </p:cBhvr>
                                      <p:to>
                                        <p:strVal val="visible"/>
                                      </p:to>
                                    </p:set>
                                    <p:anim calcmode="lin" valueType="num">
                                      <p:cBhvr additive="base">
                                        <p:cTn id="56"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 presetClass="entr" presetSubtype="1"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500" fill="hold"/>
                                        <p:tgtEl>
                                          <p:spTgt spid="18"/>
                                        </p:tgtEl>
                                        <p:attrNameLst>
                                          <p:attrName>ppt_x</p:attrName>
                                        </p:attrNameLst>
                                      </p:cBhvr>
                                      <p:tavLst>
                                        <p:tav tm="0">
                                          <p:val>
                                            <p:strVal val="#ppt_x"/>
                                          </p:val>
                                        </p:tav>
                                        <p:tav tm="100000">
                                          <p:val>
                                            <p:strVal val="#ppt_x"/>
                                          </p:val>
                                        </p:tav>
                                      </p:tavLst>
                                    </p:anim>
                                    <p:anim calcmode="lin" valueType="num">
                                      <p:cBhvr additive="base">
                                        <p:cTn id="63"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 presetClass="entr" presetSubtype="1" fill="hold" nodeType="clickEffect">
                                  <p:stCondLst>
                                    <p:cond delay="0"/>
                                  </p:stCondLst>
                                  <p:childTnLst>
                                    <p:set>
                                      <p:cBhvr>
                                        <p:cTn id="67" dur="1" fill="hold">
                                          <p:stCondLst>
                                            <p:cond delay="0"/>
                                          </p:stCondLst>
                                        </p:cTn>
                                        <p:tgtEl>
                                          <p:spTgt spid="5"/>
                                        </p:tgtEl>
                                        <p:attrNameLst>
                                          <p:attrName>style.visibility</p:attrName>
                                        </p:attrNameLst>
                                      </p:cBhvr>
                                      <p:to>
                                        <p:strVal val="visible"/>
                                      </p:to>
                                    </p:set>
                                    <p:anim calcmode="lin" valueType="num">
                                      <p:cBhvr additive="base">
                                        <p:cTn id="68" dur="500" fill="hold"/>
                                        <p:tgtEl>
                                          <p:spTgt spid="5"/>
                                        </p:tgtEl>
                                        <p:attrNameLst>
                                          <p:attrName>ppt_x</p:attrName>
                                        </p:attrNameLst>
                                      </p:cBhvr>
                                      <p:tavLst>
                                        <p:tav tm="0">
                                          <p:val>
                                            <p:strVal val="#ppt_x"/>
                                          </p:val>
                                        </p:tav>
                                        <p:tav tm="100000">
                                          <p:val>
                                            <p:strVal val="#ppt_x"/>
                                          </p:val>
                                        </p:tav>
                                      </p:tavLst>
                                    </p:anim>
                                    <p:anim calcmode="lin" valueType="num">
                                      <p:cBhvr additive="base">
                                        <p:cTn id="69"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2" presetClass="entr" presetSubtype="1" fill="hold" grpId="0" nodeType="clickEffect">
                                  <p:stCondLst>
                                    <p:cond delay="0"/>
                                  </p:stCondLst>
                                  <p:childTnLst>
                                    <p:set>
                                      <p:cBhvr>
                                        <p:cTn id="73" dur="1" fill="hold">
                                          <p:stCondLst>
                                            <p:cond delay="0"/>
                                          </p:stCondLst>
                                        </p:cTn>
                                        <p:tgtEl>
                                          <p:spTgt spid="19"/>
                                        </p:tgtEl>
                                        <p:attrNameLst>
                                          <p:attrName>style.visibility</p:attrName>
                                        </p:attrNameLst>
                                      </p:cBhvr>
                                      <p:to>
                                        <p:strVal val="visible"/>
                                      </p:to>
                                    </p:set>
                                    <p:anim calcmode="lin" valueType="num">
                                      <p:cBhvr additive="base">
                                        <p:cTn id="74" dur="500" fill="hold"/>
                                        <p:tgtEl>
                                          <p:spTgt spid="19"/>
                                        </p:tgtEl>
                                        <p:attrNameLst>
                                          <p:attrName>ppt_x</p:attrName>
                                        </p:attrNameLst>
                                      </p:cBhvr>
                                      <p:tavLst>
                                        <p:tav tm="0">
                                          <p:val>
                                            <p:strVal val="#ppt_x"/>
                                          </p:val>
                                        </p:tav>
                                        <p:tav tm="100000">
                                          <p:val>
                                            <p:strVal val="#ppt_x"/>
                                          </p:val>
                                        </p:tav>
                                      </p:tavLst>
                                    </p:anim>
                                    <p:anim calcmode="lin" valueType="num">
                                      <p:cBhvr additive="base">
                                        <p:cTn id="75"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2" presetClass="entr" presetSubtype="1"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 calcmode="lin" valueType="num">
                                      <p:cBhvr additive="base">
                                        <p:cTn id="80" dur="500" fill="hold"/>
                                        <p:tgtEl>
                                          <p:spTgt spid="4"/>
                                        </p:tgtEl>
                                        <p:attrNameLst>
                                          <p:attrName>ppt_x</p:attrName>
                                        </p:attrNameLst>
                                      </p:cBhvr>
                                      <p:tavLst>
                                        <p:tav tm="0">
                                          <p:val>
                                            <p:strVal val="#ppt_x"/>
                                          </p:val>
                                        </p:tav>
                                        <p:tav tm="100000">
                                          <p:val>
                                            <p:strVal val="#ppt_x"/>
                                          </p:val>
                                        </p:tav>
                                      </p:tavLst>
                                    </p:anim>
                                    <p:anim calcmode="lin" valueType="num">
                                      <p:cBhvr additive="base">
                                        <p:cTn id="81"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2" presetClass="entr" presetSubtype="8" fill="hold" nodeType="clickEffect">
                                  <p:stCondLst>
                                    <p:cond delay="0"/>
                                  </p:stCondLst>
                                  <p:childTnLst>
                                    <p:set>
                                      <p:cBhvr>
                                        <p:cTn id="85" dur="1" fill="hold">
                                          <p:stCondLst>
                                            <p:cond delay="0"/>
                                          </p:stCondLst>
                                        </p:cTn>
                                        <p:tgtEl>
                                          <p:spTgt spid="10">
                                            <p:txEl>
                                              <p:pRg st="5" end="5"/>
                                            </p:txEl>
                                          </p:spTgt>
                                        </p:tgtEl>
                                        <p:attrNameLst>
                                          <p:attrName>style.visibility</p:attrName>
                                        </p:attrNameLst>
                                      </p:cBhvr>
                                      <p:to>
                                        <p:strVal val="visible"/>
                                      </p:to>
                                    </p:set>
                                    <p:anim calcmode="lin" valueType="num">
                                      <p:cBhvr additive="base">
                                        <p:cTn id="86"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87"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8" fill="hold" nodeType="clickPar">
                      <p:stCondLst>
                        <p:cond delay="indefinite"/>
                      </p:stCondLst>
                      <p:childTnLst>
                        <p:par>
                          <p:cTn id="89" fill="hold" nodeType="withGroup">
                            <p:stCondLst>
                              <p:cond delay="0"/>
                            </p:stCondLst>
                            <p:childTnLst>
                              <p:par>
                                <p:cTn id="90" presetID="2" presetClass="entr" presetSubtype="8" fill="hold" nodeType="clickEffect">
                                  <p:stCondLst>
                                    <p:cond delay="0"/>
                                  </p:stCondLst>
                                  <p:childTnLst>
                                    <p:set>
                                      <p:cBhvr>
                                        <p:cTn id="91" dur="1" fill="hold">
                                          <p:stCondLst>
                                            <p:cond delay="0"/>
                                          </p:stCondLst>
                                        </p:cTn>
                                        <p:tgtEl>
                                          <p:spTgt spid="10">
                                            <p:txEl>
                                              <p:pRg st="6" end="6"/>
                                            </p:txEl>
                                          </p:spTgt>
                                        </p:tgtEl>
                                        <p:attrNameLst>
                                          <p:attrName>style.visibility</p:attrName>
                                        </p:attrNameLst>
                                      </p:cBhvr>
                                      <p:to>
                                        <p:strVal val="visible"/>
                                      </p:to>
                                    </p:set>
                                    <p:anim calcmode="lin" valueType="num">
                                      <p:cBhvr additive="base">
                                        <p:cTn id="92"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93" dur="500" fill="hold"/>
                                        <p:tgtEl>
                                          <p:spTgt spid="10">
                                            <p:txEl>
                                              <p:pRg st="6" end="6"/>
                                            </p:txEl>
                                          </p:spTgt>
                                        </p:tgtEl>
                                        <p:attrNameLst>
                                          <p:attrName>ppt_y</p:attrName>
                                        </p:attrNameLst>
                                      </p:cBhvr>
                                      <p:tavLst>
                                        <p:tav tm="0">
                                          <p:val>
                                            <p:strVal val="#ppt_y"/>
                                          </p:val>
                                        </p:tav>
                                        <p:tav tm="100000">
                                          <p:val>
                                            <p:strVal val="#ppt_y"/>
                                          </p:val>
                                        </p:tav>
                                      </p:tavLst>
                                    </p:anim>
                                  </p:childTnLst>
                                </p:cTn>
                              </p:par>
                              <p:par>
                                <p:cTn id="94" presetID="2" presetClass="entr" presetSubtype="8" fill="hold" nodeType="withEffect">
                                  <p:stCondLst>
                                    <p:cond delay="0"/>
                                  </p:stCondLst>
                                  <p:childTnLst>
                                    <p:set>
                                      <p:cBhvr>
                                        <p:cTn id="95" dur="1" fill="hold">
                                          <p:stCondLst>
                                            <p:cond delay="0"/>
                                          </p:stCondLst>
                                        </p:cTn>
                                        <p:tgtEl>
                                          <p:spTgt spid="10">
                                            <p:txEl>
                                              <p:pRg st="7" end="7"/>
                                            </p:txEl>
                                          </p:spTgt>
                                        </p:tgtEl>
                                        <p:attrNameLst>
                                          <p:attrName>style.visibility</p:attrName>
                                        </p:attrNameLst>
                                      </p:cBhvr>
                                      <p:to>
                                        <p:strVal val="visible"/>
                                      </p:to>
                                    </p:set>
                                    <p:anim calcmode="lin" valueType="num">
                                      <p:cBhvr additive="base">
                                        <p:cTn id="96"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98" fill="hold" nodeType="clickPar">
                      <p:stCondLst>
                        <p:cond delay="indefinite"/>
                      </p:stCondLst>
                      <p:childTnLst>
                        <p:par>
                          <p:cTn id="99" fill="hold" nodeType="withGroup">
                            <p:stCondLst>
                              <p:cond delay="0"/>
                            </p:stCondLst>
                            <p:childTnLst>
                              <p:par>
                                <p:cTn id="100" presetID="2" presetClass="entr" presetSubtype="8" fill="hold" nodeType="clickEffect">
                                  <p:stCondLst>
                                    <p:cond delay="0"/>
                                  </p:stCondLst>
                                  <p:childTnLst>
                                    <p:set>
                                      <p:cBhvr>
                                        <p:cTn id="101" dur="1" fill="hold">
                                          <p:stCondLst>
                                            <p:cond delay="0"/>
                                          </p:stCondLst>
                                        </p:cTn>
                                        <p:tgtEl>
                                          <p:spTgt spid="10">
                                            <p:txEl>
                                              <p:pRg st="8" end="8"/>
                                            </p:txEl>
                                          </p:spTgt>
                                        </p:tgtEl>
                                        <p:attrNameLst>
                                          <p:attrName>style.visibility</p:attrName>
                                        </p:attrNameLst>
                                      </p:cBhvr>
                                      <p:to>
                                        <p:strVal val="visible"/>
                                      </p:to>
                                    </p:set>
                                    <p:anim calcmode="lin" valueType="num">
                                      <p:cBhvr additive="base">
                                        <p:cTn id="102"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103"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234" grpId="0"/>
      <p:bldP spid="25" grpId="0"/>
      <p:bldP spid="11" grpId="0"/>
      <p:bldP spid="18" grpId="0"/>
      <p:bldP spid="1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174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412"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117" name="Group 21"/>
          <p:cNvGrpSpPr>
            <a:grpSpLocks/>
          </p:cNvGrpSpPr>
          <p:nvPr/>
        </p:nvGrpSpPr>
        <p:grpSpPr bwMode="auto">
          <a:xfrm>
            <a:off x="-185738" y="4953000"/>
            <a:ext cx="981076" cy="1833563"/>
            <a:chOff x="4560" y="1645"/>
            <a:chExt cx="849" cy="1475"/>
          </a:xfrm>
        </p:grpSpPr>
        <p:grpSp>
          <p:nvGrpSpPr>
            <p:cNvPr id="17435" name="Group 22"/>
            <p:cNvGrpSpPr>
              <a:grpSpLocks/>
            </p:cNvGrpSpPr>
            <p:nvPr/>
          </p:nvGrpSpPr>
          <p:grpSpPr bwMode="auto">
            <a:xfrm>
              <a:off x="4560" y="2056"/>
              <a:ext cx="849" cy="1064"/>
              <a:chOff x="2593" y="1179"/>
              <a:chExt cx="849" cy="1064"/>
            </a:xfrm>
          </p:grpSpPr>
          <p:sp>
            <p:nvSpPr>
              <p:cNvPr id="1744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436" name="Group 30"/>
            <p:cNvGrpSpPr>
              <a:grpSpLocks/>
            </p:cNvGrpSpPr>
            <p:nvPr/>
          </p:nvGrpSpPr>
          <p:grpSpPr bwMode="auto">
            <a:xfrm>
              <a:off x="4703" y="1645"/>
              <a:ext cx="230" cy="1456"/>
              <a:chOff x="2720" y="768"/>
              <a:chExt cx="230" cy="1456"/>
            </a:xfrm>
          </p:grpSpPr>
          <p:sp>
            <p:nvSpPr>
              <p:cNvPr id="1744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437" name="Group 33"/>
            <p:cNvGrpSpPr>
              <a:grpSpLocks/>
            </p:cNvGrpSpPr>
            <p:nvPr/>
          </p:nvGrpSpPr>
          <p:grpSpPr bwMode="auto">
            <a:xfrm>
              <a:off x="5125" y="2204"/>
              <a:ext cx="77" cy="68"/>
              <a:chOff x="1747" y="2620"/>
              <a:chExt cx="44" cy="73"/>
            </a:xfrm>
          </p:grpSpPr>
          <p:sp>
            <p:nvSpPr>
              <p:cNvPr id="1743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743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744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744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4" name="AutoShape 41"/>
          <p:cNvSpPr>
            <a:spLocks noChangeArrowheads="1"/>
          </p:cNvSpPr>
          <p:nvPr/>
        </p:nvSpPr>
        <p:spPr bwMode="auto">
          <a:xfrm>
            <a:off x="990600" y="4813300"/>
            <a:ext cx="7848600" cy="977900"/>
          </a:xfrm>
          <a:prstGeom prst="wedgeRoundRectCallout">
            <a:avLst>
              <a:gd name="adj1" fmla="val -53065"/>
              <a:gd name="adj2" fmla="val 5064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From </a:t>
            </a:r>
            <a:r>
              <a:rPr lang="en-US" altLang="en-US" sz="2400">
                <a:latin typeface="Times New Roman" pitchFamily="18" charset="0"/>
                <a:sym typeface="Symbol" pitchFamily="18" charset="2"/>
              </a:rPr>
              <a:t></a:t>
            </a:r>
            <a:r>
              <a:rPr lang="en-US" altLang="en-US" sz="2400">
                <a:latin typeface="Times New Roman" pitchFamily="18" charset="0"/>
              </a:rPr>
              <a:t>Op</a:t>
            </a:r>
            <a:r>
              <a:rPr lang="en-US" altLang="en-US" sz="2400">
                <a:latin typeface="Times New Roman" pitchFamily="18" charset="0"/>
                <a:sym typeface="Symbol" pitchFamily="18" charset="2"/>
              </a:rPr>
              <a:t>, this grammar cannot generate more  than one operation without them being in brackets.</a:t>
            </a:r>
            <a:endParaRPr lang="en-US" altLang="en-US" sz="2400">
              <a:latin typeface="Times New Roman" pitchFamily="18" charset="0"/>
            </a:endParaRPr>
          </a:p>
          <a:p>
            <a:pPr algn="ctr" eaLnBrk="1" hangingPunct="1">
              <a:spcBef>
                <a:spcPct val="50000"/>
              </a:spcBef>
            </a:pPr>
            <a:r>
              <a:rPr lang="en-US" altLang="en-US" sz="2400">
                <a:latin typeface="Times New Roman" pitchFamily="18" charset="0"/>
              </a:rPr>
              <a:t> </a:t>
            </a:r>
          </a:p>
        </p:txBody>
      </p:sp>
      <p:pic>
        <p:nvPicPr>
          <p:cNvPr id="7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05200"/>
            <a:ext cx="2671763" cy="609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75" name="Group 74"/>
          <p:cNvGrpSpPr>
            <a:grpSpLocks/>
          </p:cNvGrpSpPr>
          <p:nvPr/>
        </p:nvGrpSpPr>
        <p:grpSpPr bwMode="auto">
          <a:xfrm>
            <a:off x="6372225" y="850900"/>
            <a:ext cx="1143000" cy="576263"/>
            <a:chOff x="6071808" y="2123502"/>
            <a:chExt cx="1143263" cy="575690"/>
          </a:xfrm>
        </p:grpSpPr>
        <p:sp>
          <p:nvSpPr>
            <p:cNvPr id="17433" name="Text Box 25"/>
            <p:cNvSpPr txBox="1">
              <a:spLocks noChangeArrowheads="1"/>
            </p:cNvSpPr>
            <p:nvPr/>
          </p:nvSpPr>
          <p:spPr bwMode="auto">
            <a:xfrm>
              <a:off x="6071808" y="2299082"/>
              <a:ext cx="114326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 Ops </a:t>
              </a:r>
              <a:r>
                <a:rPr lang="en-US" altLang="en-US" sz="2000">
                  <a:solidFill>
                    <a:srgbClr val="FF00FF"/>
                  </a:solidFill>
                  <a:latin typeface="Times New Roman" pitchFamily="18" charset="0"/>
                  <a:sym typeface="Symbol" pitchFamily="18" charset="2"/>
                </a:rPr>
                <a:t>}</a:t>
              </a:r>
              <a:endParaRPr lang="en-US" altLang="en-US" sz="2000">
                <a:solidFill>
                  <a:srgbClr val="FF00FF"/>
                </a:solidFill>
                <a:latin typeface="Times New Roman" pitchFamily="18" charset="0"/>
              </a:endParaRPr>
            </a:p>
          </p:txBody>
        </p:sp>
        <p:sp>
          <p:nvSpPr>
            <p:cNvPr id="17434"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cxnSp>
        <p:nvCxnSpPr>
          <p:cNvPr id="85" name="Straight Connector 84"/>
          <p:cNvCxnSpPr>
            <a:cxnSpLocks noChangeShapeType="1"/>
          </p:cNvCxnSpPr>
          <p:nvPr/>
        </p:nvCxnSpPr>
        <p:spPr bwMode="auto">
          <a:xfrm flipV="1">
            <a:off x="6324600" y="1065213"/>
            <a:ext cx="1085850" cy="4587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7" name="Group 6"/>
          <p:cNvGrpSpPr>
            <a:grpSpLocks/>
          </p:cNvGrpSpPr>
          <p:nvPr/>
        </p:nvGrpSpPr>
        <p:grpSpPr bwMode="auto">
          <a:xfrm>
            <a:off x="5003800" y="2108200"/>
            <a:ext cx="3640138" cy="2159000"/>
            <a:chOff x="5004014" y="2051719"/>
            <a:chExt cx="3639221" cy="2158391"/>
          </a:xfrm>
        </p:grpSpPr>
        <p:sp>
          <p:nvSpPr>
            <p:cNvPr id="17420" name="Text Box 25"/>
            <p:cNvSpPr txBox="1">
              <a:spLocks noChangeArrowheads="1"/>
            </p:cNvSpPr>
            <p:nvPr/>
          </p:nvSpPr>
          <p:spPr bwMode="auto">
            <a:xfrm>
              <a:off x="6701871" y="2051719"/>
              <a:ext cx="83227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Ops </a:t>
              </a:r>
              <a:endParaRPr lang="en-US" altLang="en-US" sz="2000">
                <a:solidFill>
                  <a:srgbClr val="FF00FF"/>
                </a:solidFill>
                <a:latin typeface="Times New Roman" pitchFamily="18" charset="0"/>
              </a:endParaRPr>
            </a:p>
          </p:txBody>
        </p:sp>
        <p:grpSp>
          <p:nvGrpSpPr>
            <p:cNvPr id="17421" name="Group 113"/>
            <p:cNvGrpSpPr>
              <a:grpSpLocks/>
            </p:cNvGrpSpPr>
            <p:nvPr/>
          </p:nvGrpSpPr>
          <p:grpSpPr bwMode="auto">
            <a:xfrm>
              <a:off x="6477000" y="2449417"/>
              <a:ext cx="1412650" cy="575690"/>
              <a:chOff x="6288212" y="2123502"/>
              <a:chExt cx="1412650" cy="575690"/>
            </a:xfrm>
          </p:grpSpPr>
          <p:sp>
            <p:nvSpPr>
              <p:cNvPr id="17431" name="Text Box 25"/>
              <p:cNvSpPr txBox="1">
                <a:spLocks noChangeArrowheads="1"/>
              </p:cNvSpPr>
              <p:nvPr/>
            </p:nvSpPr>
            <p:spPr bwMode="auto">
              <a:xfrm>
                <a:off x="6288212"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Ops</a:t>
                </a:r>
                <a:endParaRPr lang="en-US" altLang="en-US" sz="2000">
                  <a:solidFill>
                    <a:srgbClr val="FF00FF"/>
                  </a:solidFill>
                  <a:latin typeface="Times New Roman" pitchFamily="18" charset="0"/>
                </a:endParaRPr>
              </a:p>
            </p:txBody>
          </p:sp>
          <p:sp>
            <p:nvSpPr>
              <p:cNvPr id="17432"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7422" name="Text Box 25"/>
            <p:cNvSpPr txBox="1">
              <a:spLocks noChangeArrowheads="1"/>
            </p:cNvSpPr>
            <p:nvPr/>
          </p:nvSpPr>
          <p:spPr bwMode="auto">
            <a:xfrm>
              <a:off x="5004014" y="3043178"/>
              <a:ext cx="17972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 = (3*x+7)*53</a:t>
              </a:r>
              <a:endParaRPr lang="en-US" altLang="en-US" sz="2000">
                <a:latin typeface="Times New Roman" pitchFamily="18" charset="0"/>
              </a:endParaRPr>
            </a:p>
          </p:txBody>
        </p:sp>
        <p:sp>
          <p:nvSpPr>
            <p:cNvPr id="17423" name="Line 27"/>
            <p:cNvSpPr>
              <a:spLocks noChangeShapeType="1"/>
            </p:cNvSpPr>
            <p:nvPr/>
          </p:nvSpPr>
          <p:spPr bwMode="auto">
            <a:xfrm flipH="1">
              <a:off x="5983152" y="289560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7424" name="Line 27"/>
            <p:cNvSpPr>
              <a:spLocks noChangeShapeType="1"/>
            </p:cNvSpPr>
            <p:nvPr/>
          </p:nvSpPr>
          <p:spPr bwMode="auto">
            <a:xfrm flipH="1">
              <a:off x="6135552" y="293255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7425" name="Group 140"/>
            <p:cNvGrpSpPr>
              <a:grpSpLocks/>
            </p:cNvGrpSpPr>
            <p:nvPr/>
          </p:nvGrpSpPr>
          <p:grpSpPr bwMode="auto">
            <a:xfrm>
              <a:off x="6716617" y="2971800"/>
              <a:ext cx="1412650" cy="575690"/>
              <a:chOff x="6197977" y="2123502"/>
              <a:chExt cx="1412650" cy="575690"/>
            </a:xfrm>
          </p:grpSpPr>
          <p:sp>
            <p:nvSpPr>
              <p:cNvPr id="17429" name="Text Box 25"/>
              <p:cNvSpPr txBox="1">
                <a:spLocks noChangeArrowheads="1"/>
              </p:cNvSpPr>
              <p:nvPr/>
            </p:nvSpPr>
            <p:spPr bwMode="auto">
              <a:xfrm>
                <a:off x="6197977"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endParaRPr lang="en-US" altLang="en-US" sz="2000">
                  <a:solidFill>
                    <a:srgbClr val="FF00FF"/>
                  </a:solidFill>
                  <a:latin typeface="Times New Roman" pitchFamily="18" charset="0"/>
                </a:endParaRPr>
              </a:p>
            </p:txBody>
          </p:sp>
          <p:sp>
            <p:nvSpPr>
              <p:cNvPr id="17430"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7426" name="Text Box 25"/>
            <p:cNvSpPr txBox="1">
              <a:spLocks noChangeArrowheads="1"/>
            </p:cNvSpPr>
            <p:nvPr/>
          </p:nvSpPr>
          <p:spPr bwMode="auto">
            <a:xfrm>
              <a:off x="6358634" y="3810000"/>
              <a:ext cx="228460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z = ((2*3*4+5+6)+7</a:t>
              </a:r>
              <a:endParaRPr lang="en-US" altLang="en-US" sz="2000">
                <a:latin typeface="Times New Roman" pitchFamily="18" charset="0"/>
              </a:endParaRPr>
            </a:p>
          </p:txBody>
        </p:sp>
        <p:sp>
          <p:nvSpPr>
            <p:cNvPr id="17427" name="Line 27"/>
            <p:cNvSpPr>
              <a:spLocks noChangeShapeType="1"/>
            </p:cNvSpPr>
            <p:nvPr/>
          </p:nvSpPr>
          <p:spPr bwMode="auto">
            <a:xfrm flipH="1">
              <a:off x="7378521" y="358616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7428" name="Line 27"/>
            <p:cNvSpPr>
              <a:spLocks noChangeShapeType="1"/>
            </p:cNvSpPr>
            <p:nvPr/>
          </p:nvSpPr>
          <p:spPr bwMode="auto">
            <a:xfrm flipH="1">
              <a:off x="7453647" y="3594279"/>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48" name="AutoShape 41"/>
          <p:cNvSpPr>
            <a:spLocks noChangeArrowheads="1"/>
          </p:cNvSpPr>
          <p:nvPr/>
        </p:nvSpPr>
        <p:spPr bwMode="auto">
          <a:xfrm>
            <a:off x="990600" y="6069013"/>
            <a:ext cx="6419850" cy="484187"/>
          </a:xfrm>
          <a:prstGeom prst="wedgeRoundRectCallout">
            <a:avLst>
              <a:gd name="adj1" fmla="val -53981"/>
              <a:gd name="adj2" fmla="val 31792"/>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From </a:t>
            </a:r>
            <a:r>
              <a:rPr lang="en-US" altLang="en-US" sz="2400">
                <a:latin typeface="Times New Roman" pitchFamily="18" charset="0"/>
                <a:sym typeface="Symbol" pitchFamily="18" charset="2"/>
              </a:rPr>
              <a:t></a:t>
            </a:r>
            <a:r>
              <a:rPr lang="en-US" altLang="en-US" sz="2400">
                <a:latin typeface="Times New Roman" pitchFamily="18" charset="0"/>
              </a:rPr>
              <a:t>Ops</a:t>
            </a:r>
            <a:r>
              <a:rPr lang="en-US" altLang="en-US" sz="2400">
                <a:latin typeface="Times New Roman" pitchFamily="18" charset="0"/>
                <a:sym typeface="Symbol" pitchFamily="18" charset="2"/>
              </a:rPr>
              <a:t>, no problem. </a:t>
            </a:r>
            <a:endParaRPr lang="en-US"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ppt_x"/>
                                          </p:val>
                                        </p:tav>
                                        <p:tav tm="100000">
                                          <p:val>
                                            <p:strVal val="#ppt_x"/>
                                          </p:val>
                                        </p:tav>
                                      </p:tavLst>
                                    </p:anim>
                                    <p:anim calcmode="lin" valueType="num">
                                      <p:cBhvr additive="base">
                                        <p:cTn id="8"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ppt_x"/>
                                          </p:val>
                                        </p:tav>
                                        <p:tav tm="100000">
                                          <p:val>
                                            <p:strVal val="#ppt_x"/>
                                          </p:val>
                                        </p:tav>
                                      </p:tavLst>
                                    </p:anim>
                                    <p:anim calcmode="lin" valueType="num">
                                      <p:cBhvr additive="base">
                                        <p:cTn id="14"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4"/>
                                        </p:tgtEl>
                                        <p:attrNameLst>
                                          <p:attrName>style.visibility</p:attrName>
                                        </p:attrNameLst>
                                      </p:cBhvr>
                                      <p:to>
                                        <p:strVal val="visible"/>
                                      </p:to>
                                    </p:set>
                                    <p:anim calcmode="lin" valueType="num">
                                      <p:cBhvr additive="base">
                                        <p:cTn id="19" dur="500" fill="hold"/>
                                        <p:tgtEl>
                                          <p:spTgt spid="134"/>
                                        </p:tgtEl>
                                        <p:attrNameLst>
                                          <p:attrName>ppt_x</p:attrName>
                                        </p:attrNameLst>
                                      </p:cBhvr>
                                      <p:tavLst>
                                        <p:tav tm="0">
                                          <p:val>
                                            <p:strVal val="0-#ppt_w/2"/>
                                          </p:val>
                                        </p:tav>
                                        <p:tav tm="100000">
                                          <p:val>
                                            <p:strVal val="#ppt_x"/>
                                          </p:val>
                                        </p:tav>
                                      </p:tavLst>
                                    </p:anim>
                                    <p:anim calcmode="lin" valueType="num">
                                      <p:cBhvr additive="base">
                                        <p:cTn id="20" dur="500" fill="hold"/>
                                        <p:tgtEl>
                                          <p:spTgt spid="134"/>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additive="base">
                                        <p:cTn id="23" dur="500" fill="hold"/>
                                        <p:tgtEl>
                                          <p:spTgt spid="85"/>
                                        </p:tgtEl>
                                        <p:attrNameLst>
                                          <p:attrName>ppt_x</p:attrName>
                                        </p:attrNameLst>
                                      </p:cBhvr>
                                      <p:tavLst>
                                        <p:tav tm="0">
                                          <p:val>
                                            <p:strVal val="0-#ppt_w/2"/>
                                          </p:val>
                                        </p:tav>
                                        <p:tav tm="100000">
                                          <p:val>
                                            <p:strVal val="#ppt_x"/>
                                          </p:val>
                                        </p:tav>
                                      </p:tavLst>
                                    </p:anim>
                                    <p:anim calcmode="lin" valueType="num">
                                      <p:cBhvr additive="base">
                                        <p:cTn id="24" dur="500" fill="hold"/>
                                        <p:tgtEl>
                                          <p:spTgt spid="85"/>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17"/>
                                        </p:tgtEl>
                                        <p:attrNameLst>
                                          <p:attrName>style.visibility</p:attrName>
                                        </p:attrNameLst>
                                      </p:cBhvr>
                                      <p:to>
                                        <p:strVal val="visible"/>
                                      </p:to>
                                    </p:set>
                                    <p:anim calcmode="lin" valueType="num">
                                      <p:cBhvr additive="base">
                                        <p:cTn id="27" dur="500" fill="hold"/>
                                        <p:tgtEl>
                                          <p:spTgt spid="117"/>
                                        </p:tgtEl>
                                        <p:attrNameLst>
                                          <p:attrName>ppt_x</p:attrName>
                                        </p:attrNameLst>
                                      </p:cBhvr>
                                      <p:tavLst>
                                        <p:tav tm="0">
                                          <p:val>
                                            <p:strVal val="0-#ppt_w/2"/>
                                          </p:val>
                                        </p:tav>
                                        <p:tav tm="100000">
                                          <p:val>
                                            <p:strVal val="#ppt_x"/>
                                          </p:val>
                                        </p:tav>
                                      </p:tavLst>
                                    </p:anim>
                                    <p:anim calcmode="lin" valueType="num">
                                      <p:cBhvr additive="base">
                                        <p:cTn id="28" dur="500" fill="hold"/>
                                        <p:tgtEl>
                                          <p:spTgt spid="117"/>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48"/>
                                        </p:tgtEl>
                                        <p:attrNameLst>
                                          <p:attrName>style.visibility</p:attrName>
                                        </p:attrNameLst>
                                      </p:cBhvr>
                                      <p:to>
                                        <p:strVal val="visible"/>
                                      </p:to>
                                    </p:set>
                                    <p:anim calcmode="lin" valueType="num">
                                      <p:cBhvr additive="base">
                                        <p:cTn id="33" dur="500" fill="hold"/>
                                        <p:tgtEl>
                                          <p:spTgt spid="148"/>
                                        </p:tgtEl>
                                        <p:attrNameLst>
                                          <p:attrName>ppt_x</p:attrName>
                                        </p:attrNameLst>
                                      </p:cBhvr>
                                      <p:tavLst>
                                        <p:tav tm="0">
                                          <p:val>
                                            <p:strVal val="0-#ppt_w/2"/>
                                          </p:val>
                                        </p:tav>
                                        <p:tav tm="100000">
                                          <p:val>
                                            <p:strVal val="#ppt_x"/>
                                          </p:val>
                                        </p:tav>
                                      </p:tavLst>
                                    </p:anim>
                                    <p:anim calcmode="lin" valueType="num">
                                      <p:cBhvr additive="base">
                                        <p:cTn id="34" dur="500" fill="hold"/>
                                        <p:tgtEl>
                                          <p:spTgt spid="148"/>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0-#ppt_w/2"/>
                                          </p:val>
                                        </p:tav>
                                        <p:tav tm="100000">
                                          <p:val>
                                            <p:strVal val="#ppt_x"/>
                                          </p:val>
                                        </p:tav>
                                      </p:tavLst>
                                    </p:anim>
                                    <p:anim calcmode="lin" valueType="num">
                                      <p:cBhvr additive="base">
                                        <p:cTn id="3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48"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Non-Determinism</a:t>
            </a:r>
          </a:p>
        </p:txBody>
      </p:sp>
      <p:sp>
        <p:nvSpPr>
          <p:cNvPr id="10" name="Text Box 8"/>
          <p:cNvSpPr txBox="1">
            <a:spLocks noChangeArrowheads="1"/>
          </p:cNvSpPr>
          <p:nvPr/>
        </p:nvSpPr>
        <p:spPr bwMode="auto">
          <a:xfrm>
            <a:off x="152400" y="411163"/>
            <a:ext cx="8610600" cy="4832092"/>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sym typeface="Symbol" panose="05050102010706020507" pitchFamily="18" charset="2"/>
              </a:rPr>
              <a:t></a:t>
            </a:r>
            <a:r>
              <a:rPr lang="el-GR" dirty="0">
                <a:effectLst>
                  <a:outerShdw blurRad="38100" dist="38100" dir="2700000" algn="tl">
                    <a:srgbClr val="000000">
                      <a:alpha val="43137"/>
                    </a:srgbClr>
                  </a:outerShdw>
                </a:effectLst>
                <a:cs typeface="+mn-cs"/>
                <a:sym typeface="Symbol" panose="05050102010706020507" pitchFamily="18" charset="2"/>
              </a:rPr>
              <a:t>α</a:t>
            </a:r>
            <a:br>
              <a:rPr lang="en-US" dirty="0">
                <a:effectLst>
                  <a:outerShdw blurRad="38100" dist="38100" dir="2700000" algn="tl">
                    <a:srgbClr val="000000">
                      <a:alpha val="43137"/>
                    </a:srgbClr>
                  </a:outerShdw>
                </a:effectLst>
                <a:cs typeface="+mn-cs"/>
                <a:sym typeface="Symbol" panose="05050102010706020507" pitchFamily="18" charset="2"/>
              </a:rPr>
            </a:br>
            <a:r>
              <a:rPr lang="en-US" dirty="0">
                <a:effectLst>
                  <a:outerShdw blurRad="38100" dist="38100" dir="2700000" algn="tl">
                    <a:srgbClr val="000000">
                      <a:alpha val="43137"/>
                    </a:srgbClr>
                  </a:outerShdw>
                </a:effectLst>
                <a:cs typeface="+mn-cs"/>
                <a:sym typeface="Symbol" panose="05050102010706020507" pitchFamily="18" charset="2"/>
              </a:rPr>
              <a:t>If </a:t>
            </a:r>
            <a:r>
              <a:rPr lang="el-GR" dirty="0">
                <a:effectLst>
                  <a:outerShdw blurRad="38100" dist="38100" dir="2700000" algn="tl">
                    <a:srgbClr val="000000">
                      <a:alpha val="43137"/>
                    </a:srgbClr>
                  </a:outerShdw>
                </a:effectLst>
                <a:sym typeface="Symbol" panose="05050102010706020507" pitchFamily="18" charset="2"/>
              </a:rPr>
              <a:t>α</a:t>
            </a:r>
            <a:r>
              <a:rPr lang="en-US" dirty="0">
                <a:effectLst>
                  <a:outerShdw blurRad="38100" dist="38100" dir="2700000" algn="tl">
                    <a:srgbClr val="000000">
                      <a:alpha val="43137"/>
                    </a:srgbClr>
                  </a:outerShdw>
                </a:effectLst>
                <a:sym typeface="Symbol" panose="05050102010706020507" pitchFamily="18" charset="2"/>
              </a:rPr>
              <a:t>L </a:t>
            </a:r>
            <a:r>
              <a:rPr lang="en-US" dirty="0">
                <a:effectLst>
                  <a:outerShdw blurRad="38100" dist="38100" dir="2700000" algn="tl">
                    <a:srgbClr val="000000">
                      <a:alpha val="43137"/>
                    </a:srgbClr>
                  </a:outerShdw>
                </a:effectLst>
                <a:sym typeface="Wingdings" panose="05000000000000000000" pitchFamily="2" charset="2"/>
              </a:rPr>
              <a:t> Grammar (with help of kind Fairy God mother)</a:t>
            </a:r>
            <a:br>
              <a:rPr lang="en-US" dirty="0">
                <a:effectLst>
                  <a:outerShdw blurRad="38100" dist="38100" dir="2700000" algn="tl">
                    <a:srgbClr val="000000">
                      <a:alpha val="43137"/>
                    </a:srgbClr>
                  </a:outerShdw>
                </a:effectLst>
                <a:sym typeface="Wingdings" panose="05000000000000000000" pitchFamily="2" charset="2"/>
              </a:rPr>
            </a:br>
            <a:r>
              <a:rPr lang="en-US" dirty="0">
                <a:effectLst>
                  <a:outerShdw blurRad="38100" dist="38100" dir="2700000" algn="tl">
                    <a:srgbClr val="000000">
                      <a:alpha val="43137"/>
                    </a:srgbClr>
                  </a:outerShdw>
                </a:effectLst>
                <a:sym typeface="Wingdings" panose="05000000000000000000" pitchFamily="2" charset="2"/>
              </a:rPr>
              <a:t>                   can generate </a:t>
            </a:r>
            <a:r>
              <a:rPr lang="el-GR" dirty="0">
                <a:effectLst>
                  <a:outerShdw blurRad="38100" dist="38100" dir="2700000" algn="tl">
                    <a:srgbClr val="000000">
                      <a:alpha val="43137"/>
                    </a:srgbClr>
                  </a:outerShdw>
                </a:effectLst>
                <a:sym typeface="Symbol" panose="05050102010706020507" pitchFamily="18" charset="2"/>
              </a:rPr>
              <a:t>α</a:t>
            </a:r>
            <a:r>
              <a:rPr lang="en-US" dirty="0">
                <a:effectLst>
                  <a:outerShdw blurRad="38100" dist="38100" dir="2700000" algn="tl">
                    <a:srgbClr val="000000">
                      <a:alpha val="43137"/>
                    </a:srgbClr>
                  </a:outerShdw>
                </a:effectLst>
                <a:sym typeface="Symbol" panose="05050102010706020507" pitchFamily="18" charset="2"/>
              </a:rPr>
              <a:t>.</a:t>
            </a:r>
          </a:p>
          <a:p>
            <a:pPr eaLnBrk="0" hangingPunct="0">
              <a:defRPr/>
            </a:pPr>
            <a:endParaRPr lang="en-US" dirty="0">
              <a:effectLst>
                <a:outerShdw blurRad="38100" dist="38100" dir="2700000" algn="tl">
                  <a:srgbClr val="000000">
                    <a:alpha val="43137"/>
                  </a:srgbClr>
                </a:outerShdw>
              </a:effectLst>
              <a:sym typeface="Symbol" panose="05050102010706020507" pitchFamily="18" charset="2"/>
            </a:endParaRPr>
          </a:p>
          <a:p>
            <a:pPr eaLnBrk="0" hangingPunct="0">
              <a:defRPr/>
            </a:pPr>
            <a:endParaRPr lang="en-US" dirty="0">
              <a:effectLst>
                <a:outerShdw blurRad="38100" dist="38100" dir="2700000" algn="tl">
                  <a:srgbClr val="000000">
                    <a:alpha val="43137"/>
                  </a:srgbClr>
                </a:outerShdw>
              </a:effectLst>
              <a:sym typeface="Symbol" panose="05050102010706020507" pitchFamily="18" charset="2"/>
            </a:endParaRPr>
          </a:p>
          <a:p>
            <a:pPr eaLnBrk="0" hangingPunct="0">
              <a:defRPr/>
            </a:pPr>
            <a:endParaRPr lang="en-US" dirty="0">
              <a:effectLst>
                <a:outerShdw blurRad="38100" dist="38100" dir="2700000" algn="tl">
                  <a:srgbClr val="000000">
                    <a:alpha val="43137"/>
                  </a:srgbClr>
                </a:outerShdw>
              </a:effectLst>
              <a:sym typeface="Wingdings" panose="05000000000000000000" pitchFamily="2" charset="2"/>
            </a:endParaRPr>
          </a:p>
          <a:p>
            <a:pPr eaLnBrk="0" hangingPunct="0">
              <a:defRPr/>
            </a:pPr>
            <a:endParaRPr lang="en-US" dirty="0">
              <a:effectLst>
                <a:outerShdw blurRad="38100" dist="38100" dir="2700000" algn="tl">
                  <a:srgbClr val="000000">
                    <a:alpha val="43137"/>
                  </a:srgbClr>
                </a:outerShdw>
              </a:effectLst>
              <a:sym typeface="Wingdings" panose="05000000000000000000" pitchFamily="2" charset="2"/>
            </a:endParaRPr>
          </a:p>
          <a:p>
            <a:pPr eaLnBrk="0" hangingPunct="0">
              <a:defRPr/>
            </a:pPr>
            <a:endParaRPr lang="en-US" dirty="0">
              <a:effectLst>
                <a:outerShdw blurRad="38100" dist="38100" dir="2700000" algn="tl">
                  <a:srgbClr val="000000">
                    <a:alpha val="43137"/>
                  </a:srgbClr>
                </a:outerShdw>
              </a:effectLst>
              <a:sym typeface="Wingdings" panose="05000000000000000000" pitchFamily="2" charset="2"/>
            </a:endParaRPr>
          </a:p>
          <a:p>
            <a:pPr eaLnBrk="0" hangingPunct="0">
              <a:defRPr/>
            </a:pPr>
            <a:r>
              <a:rPr lang="en-US" dirty="0">
                <a:effectLst>
                  <a:outerShdw blurRad="38100" dist="38100" dir="2700000" algn="tl">
                    <a:srgbClr val="000000">
                      <a:alpha val="43137"/>
                    </a:srgbClr>
                  </a:outerShdw>
                </a:effectLst>
                <a:sym typeface="Symbol" panose="05050102010706020507" pitchFamily="18" charset="2"/>
              </a:rPr>
              <a:t>If </a:t>
            </a:r>
            <a:r>
              <a:rPr lang="el-GR" dirty="0">
                <a:effectLst>
                  <a:outerShdw blurRad="38100" dist="38100" dir="2700000" algn="tl">
                    <a:srgbClr val="000000">
                      <a:alpha val="43137"/>
                    </a:srgbClr>
                  </a:outerShdw>
                </a:effectLst>
                <a:sym typeface="Symbol" panose="05050102010706020507" pitchFamily="18" charset="2"/>
              </a:rPr>
              <a:t>α</a:t>
            </a:r>
            <a:r>
              <a:rPr lang="en-US" dirty="0">
                <a:effectLst>
                  <a:outerShdw blurRad="38100" dist="38100" dir="2700000" algn="tl">
                    <a:srgbClr val="000000">
                      <a:alpha val="43137"/>
                    </a:srgbClr>
                  </a:outerShdw>
                </a:effectLst>
                <a:sym typeface="Symbol" panose="05050102010706020507" pitchFamily="18" charset="2"/>
              </a:rPr>
              <a:t>L </a:t>
            </a:r>
            <a:r>
              <a:rPr lang="en-US" dirty="0">
                <a:effectLst>
                  <a:outerShdw blurRad="38100" dist="38100" dir="2700000" algn="tl">
                    <a:srgbClr val="000000">
                      <a:alpha val="43137"/>
                    </a:srgbClr>
                  </a:outerShdw>
                </a:effectLst>
                <a:sym typeface="Wingdings" panose="05000000000000000000" pitchFamily="2" charset="2"/>
              </a:rPr>
              <a:t> Grammar (with help of evil Fairy God mother)</a:t>
            </a:r>
            <a:br>
              <a:rPr lang="en-US" dirty="0">
                <a:effectLst>
                  <a:outerShdw blurRad="38100" dist="38100" dir="2700000" algn="tl">
                    <a:srgbClr val="000000">
                      <a:alpha val="43137"/>
                    </a:srgbClr>
                  </a:outerShdw>
                </a:effectLst>
                <a:sym typeface="Wingdings" panose="05000000000000000000" pitchFamily="2" charset="2"/>
              </a:rPr>
            </a:br>
            <a:r>
              <a:rPr lang="en-US" dirty="0">
                <a:effectLst>
                  <a:outerShdw blurRad="38100" dist="38100" dir="2700000" algn="tl">
                    <a:srgbClr val="000000">
                      <a:alpha val="43137"/>
                    </a:srgbClr>
                  </a:outerShdw>
                </a:effectLst>
                <a:sym typeface="Wingdings" panose="05000000000000000000" pitchFamily="2" charset="2"/>
              </a:rPr>
              <a:t>                   can’t generate </a:t>
            </a:r>
            <a:r>
              <a:rPr lang="el-GR" dirty="0">
                <a:effectLst>
                  <a:outerShdw blurRad="38100" dist="38100" dir="2700000" algn="tl">
                    <a:srgbClr val="000000">
                      <a:alpha val="43137"/>
                    </a:srgbClr>
                  </a:outerShdw>
                </a:effectLst>
                <a:sym typeface="Symbol" panose="05050102010706020507" pitchFamily="18" charset="2"/>
              </a:rPr>
              <a:t>α</a:t>
            </a:r>
            <a:r>
              <a:rPr lang="en-US" dirty="0">
                <a:effectLst>
                  <a:outerShdw blurRad="38100" dist="38100" dir="2700000" algn="tl">
                    <a:srgbClr val="000000">
                      <a:alpha val="43137"/>
                    </a:srgbClr>
                  </a:outerShdw>
                </a:effectLst>
                <a:sym typeface="Symbol" panose="05050102010706020507" pitchFamily="18" charset="2"/>
              </a:rPr>
              <a:t>.</a:t>
            </a:r>
            <a:endParaRPr lang="en-US" dirty="0">
              <a:effectLst>
                <a:outerShdw blurRad="38100" dist="38100" dir="2700000" algn="tl">
                  <a:srgbClr val="000000">
                    <a:alpha val="43137"/>
                  </a:srgbClr>
                </a:outerShdw>
              </a:effectLst>
              <a:sym typeface="Wingdings" panose="05000000000000000000" pitchFamily="2" charset="2"/>
            </a:endParaRPr>
          </a:p>
          <a:p>
            <a:pPr eaLnBrk="0" hangingPunct="0">
              <a:defRPr/>
            </a:pPr>
            <a:endParaRPr lang="en-CA" dirty="0">
              <a:effectLst>
                <a:outerShdw blurRad="38100" dist="38100" dir="2700000" algn="tl">
                  <a:srgbClr val="000000">
                    <a:alpha val="43137"/>
                  </a:srgbClr>
                </a:outerShdw>
              </a:effectLst>
              <a:cs typeface="+mn-cs"/>
            </a:endParaRPr>
          </a:p>
        </p:txBody>
      </p:sp>
      <p:pic>
        <p:nvPicPr>
          <p:cNvPr id="6146" name="Picture 2" descr="Image result for evil witch"/>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44750" y="4419600"/>
            <a:ext cx="1125066" cy="172188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8"/>
          <p:cNvGrpSpPr>
            <a:grpSpLocks/>
          </p:cNvGrpSpPr>
          <p:nvPr/>
        </p:nvGrpSpPr>
        <p:grpSpPr bwMode="auto">
          <a:xfrm flipH="1">
            <a:off x="4737496" y="1183680"/>
            <a:ext cx="1277713" cy="2385785"/>
            <a:chOff x="3915" y="446"/>
            <a:chExt cx="678" cy="1433"/>
          </a:xfrm>
        </p:grpSpPr>
        <p:sp>
          <p:nvSpPr>
            <p:cNvPr id="27"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3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32064960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0-#ppt_w/2"/>
                                          </p:val>
                                        </p:tav>
                                        <p:tav tm="100000">
                                          <p:val>
                                            <p:strVal val="#ppt_x"/>
                                          </p:val>
                                        </p:tav>
                                      </p:tavLst>
                                    </p:anim>
                                    <p:anim calcmode="lin" valueType="num">
                                      <p:cBhvr additive="base">
                                        <p:cTn id="12"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146"/>
                                        </p:tgtEl>
                                        <p:attrNameLst>
                                          <p:attrName>style.visibility</p:attrName>
                                        </p:attrNameLst>
                                      </p:cBhvr>
                                      <p:to>
                                        <p:strVal val="visible"/>
                                      </p:to>
                                    </p:set>
                                    <p:anim calcmode="lin" valueType="num">
                                      <p:cBhvr additive="base">
                                        <p:cTn id="17" dur="500" fill="hold"/>
                                        <p:tgtEl>
                                          <p:spTgt spid="6146"/>
                                        </p:tgtEl>
                                        <p:attrNameLst>
                                          <p:attrName>ppt_x</p:attrName>
                                        </p:attrNameLst>
                                      </p:cBhvr>
                                      <p:tavLst>
                                        <p:tav tm="0">
                                          <p:val>
                                            <p:strVal val="0-#ppt_w/2"/>
                                          </p:val>
                                        </p:tav>
                                        <p:tav tm="100000">
                                          <p:val>
                                            <p:strVal val="#ppt_x"/>
                                          </p:val>
                                        </p:tav>
                                      </p:tavLst>
                                    </p:anim>
                                    <p:anim calcmode="lin" valueType="num">
                                      <p:cBhvr additive="base">
                                        <p:cTn id="18" dur="500" fill="hold"/>
                                        <p:tgtEl>
                                          <p:spTgt spid="614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
                                            <p:txEl>
                                              <p:pRg st="6" end="6"/>
                                            </p:txEl>
                                          </p:spTgt>
                                        </p:tgtEl>
                                        <p:attrNameLst>
                                          <p:attrName>style.visibility</p:attrName>
                                        </p:attrNameLst>
                                      </p:cBhvr>
                                      <p:to>
                                        <p:strVal val="visible"/>
                                      </p:to>
                                    </p:set>
                                    <p:anim calcmode="lin" valueType="num">
                                      <p:cBhvr additive="base">
                                        <p:cTn id="21"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TM to Context Sensitive Grammar</a:t>
            </a:r>
          </a:p>
        </p:txBody>
      </p:sp>
      <p:sp>
        <p:nvSpPr>
          <p:cNvPr id="10" name="Text Box 8"/>
          <p:cNvSpPr txBox="1">
            <a:spLocks noChangeArrowheads="1"/>
          </p:cNvSpPr>
          <p:nvPr/>
        </p:nvSpPr>
        <p:spPr bwMode="auto">
          <a:xfrm>
            <a:off x="152400" y="457200"/>
            <a:ext cx="5867400" cy="65563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err="1">
                <a:solidFill>
                  <a:schemeClr val="accent2"/>
                </a:solidFill>
                <a:effectLst>
                  <a:outerShdw blurRad="38100" dist="38100" dir="2700000" algn="tl">
                    <a:srgbClr val="000000">
                      <a:alpha val="43137"/>
                    </a:srgbClr>
                  </a:outerShdw>
                </a:effectLst>
                <a:cs typeface="+mn-cs"/>
              </a:rPr>
              <a:t>a</a:t>
            </a:r>
            <a:r>
              <a:rPr lang="en-US" baseline="30000" dirty="0" err="1">
                <a:solidFill>
                  <a:schemeClr val="accent2"/>
                </a:solidFill>
                <a:effectLst>
                  <a:outerShdw blurRad="38100" dist="38100" dir="2700000" algn="tl">
                    <a:srgbClr val="000000">
                      <a:alpha val="43137"/>
                    </a:srgbClr>
                  </a:outerShdw>
                </a:effectLst>
                <a:cs typeface="+mn-cs"/>
              </a:rPr>
              <a:t>n</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Spew equal numbers: S</a:t>
            </a:r>
            <a:r>
              <a:rPr lang="en-US" dirty="0">
                <a:effectLst>
                  <a:outerShdw blurRad="38100" dist="38100" dir="2700000" algn="tl">
                    <a:srgbClr val="000000">
                      <a:alpha val="43137"/>
                    </a:srgbClr>
                  </a:outerShdw>
                </a:effectLst>
                <a:cs typeface="+mn-cs"/>
                <a:sym typeface="Wingdings" pitchFamily="2" charset="2"/>
              </a:rPr>
              <a:t>ABCS</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Allow sorting: BA</a:t>
            </a:r>
            <a:r>
              <a:rPr lang="en-US" dirty="0">
                <a:effectLst>
                  <a:outerShdw blurRad="38100" dist="38100" dir="2700000" algn="tl">
                    <a:srgbClr val="000000">
                      <a:alpha val="43137"/>
                    </a:srgbClr>
                  </a:outerShdw>
                </a:effectLst>
                <a:cs typeface="+mn-cs"/>
                <a:sym typeface="Wingdings" pitchFamily="2" charset="2"/>
              </a:rPr>
              <a:t>AB</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CAAC</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CBBC</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Turn </a:t>
            </a:r>
            <a:r>
              <a:rPr lang="en-US" dirty="0" err="1">
                <a:effectLst>
                  <a:outerShdw blurRad="38100" dist="38100" dir="2700000" algn="tl">
                    <a:srgbClr val="000000">
                      <a:alpha val="43137"/>
                    </a:srgbClr>
                  </a:outerShdw>
                </a:effectLst>
                <a:cs typeface="+mn-cs"/>
                <a:sym typeface="Wingdings" pitchFamily="2" charset="2"/>
              </a:rPr>
              <a:t>Cc</a:t>
            </a:r>
            <a:r>
              <a:rPr lang="en-US" dirty="0">
                <a:effectLst>
                  <a:outerShdw blurRad="38100" dist="38100" dir="2700000" algn="tl">
                    <a:srgbClr val="000000">
                      <a:alpha val="43137"/>
                    </a:srgbClr>
                  </a:outerShdw>
                </a:effectLst>
                <a:cs typeface="+mn-cs"/>
                <a:sym typeface="Wingdings" pitchFamily="2" charset="2"/>
              </a:rPr>
              <a:t>:      S </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c</a:t>
            </a:r>
            <a:br>
              <a:rPr lang="en-US" baseline="-25000"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CT</a:t>
            </a:r>
            <a:r>
              <a:rPr lang="en-US" baseline="-25000" dirty="0" err="1">
                <a:effectLst>
                  <a:outerShdw blurRad="38100" dist="38100" dir="2700000" algn="tl">
                    <a:srgbClr val="000000">
                      <a:alpha val="43137"/>
                    </a:srgbClr>
                  </a:outerShdw>
                </a:effectLst>
                <a:cs typeface="+mn-cs"/>
                <a:sym typeface="Wingdings" pitchFamily="2" charset="2"/>
              </a:rPr>
              <a:t>c</a:t>
            </a:r>
            <a:r>
              <a:rPr lang="en-US" baseline="-25000"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c</a:t>
            </a:r>
            <a:r>
              <a:rPr lang="en-US" dirty="0" err="1">
                <a:effectLst>
                  <a:outerShdw blurRad="38100" dist="38100" dir="2700000" algn="tl">
                    <a:srgbClr val="000000">
                      <a:alpha val="43137"/>
                    </a:srgbClr>
                  </a:outerShdw>
                </a:effectLst>
                <a:cs typeface="+mn-cs"/>
                <a:sym typeface="Wingdings" pitchFamily="2" charset="2"/>
              </a:rPr>
              <a:t>c</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Turn </a:t>
            </a:r>
            <a:r>
              <a:rPr lang="en-US" dirty="0" err="1">
                <a:effectLst>
                  <a:outerShdw blurRad="38100" dist="38100" dir="2700000" algn="tl">
                    <a:srgbClr val="000000">
                      <a:alpha val="43137"/>
                    </a:srgbClr>
                  </a:outerShdw>
                </a:effectLst>
                <a:cs typeface="+mn-cs"/>
                <a:sym typeface="Wingdings" pitchFamily="2" charset="2"/>
              </a:rPr>
              <a:t>Bb</a:t>
            </a: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c</a:t>
            </a:r>
            <a:r>
              <a:rPr lang="en-US" baseline="-25000"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 T</a:t>
            </a:r>
            <a:r>
              <a:rPr lang="en-US" baseline="-25000" dirty="0">
                <a:effectLst>
                  <a:outerShdw blurRad="38100" dist="38100" dir="2700000" algn="tl">
                    <a:srgbClr val="000000">
                      <a:alpha val="43137"/>
                    </a:srgbClr>
                  </a:outerShdw>
                </a:effectLst>
                <a:cs typeface="+mn-cs"/>
                <a:sym typeface="Wingdings" pitchFamily="2" charset="2"/>
              </a:rPr>
              <a:t>b</a:t>
            </a:r>
            <a:br>
              <a:rPr lang="en-US" baseline="-25000"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BT</a:t>
            </a:r>
            <a:r>
              <a:rPr lang="en-US" baseline="-25000" dirty="0" err="1">
                <a:effectLst>
                  <a:outerShdw blurRad="38100" dist="38100" dir="2700000" algn="tl">
                    <a:srgbClr val="000000">
                      <a:alpha val="43137"/>
                    </a:srgbClr>
                  </a:outerShdw>
                </a:effectLst>
                <a:cs typeface="+mn-cs"/>
                <a:sym typeface="Wingdings" pitchFamily="2" charset="2"/>
              </a:rPr>
              <a:t>b</a:t>
            </a:r>
            <a:r>
              <a:rPr lang="en-US" baseline="-25000"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b</a:t>
            </a:r>
            <a:r>
              <a:rPr lang="en-US" dirty="0" err="1">
                <a:effectLst>
                  <a:outerShdw blurRad="38100" dist="38100" dir="2700000" algn="tl">
                    <a:srgbClr val="000000">
                      <a:alpha val="43137"/>
                    </a:srgbClr>
                  </a:outerShdw>
                </a:effectLst>
                <a:cs typeface="+mn-cs"/>
                <a:sym typeface="Wingdings" pitchFamily="2" charset="2"/>
              </a:rPr>
              <a:t>b</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Turn </a:t>
            </a:r>
            <a:r>
              <a:rPr lang="en-US" dirty="0" err="1">
                <a:effectLst>
                  <a:outerShdw blurRad="38100" dist="38100" dir="2700000" algn="tl">
                    <a:srgbClr val="000000">
                      <a:alpha val="43137"/>
                    </a:srgbClr>
                  </a:outerShdw>
                </a:effectLst>
                <a:cs typeface="+mn-cs"/>
                <a:sym typeface="Wingdings" pitchFamily="2" charset="2"/>
              </a:rPr>
              <a:t>Aa</a:t>
            </a:r>
            <a:r>
              <a:rPr lang="en-US" dirty="0">
                <a:effectLst>
                  <a:outerShdw blurRad="38100" dist="38100" dir="2700000" algn="tl">
                    <a:srgbClr val="000000">
                      <a:alpha val="43137"/>
                    </a:srgbClr>
                  </a:outerShdw>
                </a:effectLst>
                <a:cs typeface="+mn-cs"/>
                <a:sym typeface="Wingdings" pitchFamily="2" charset="2"/>
              </a:rPr>
              <a:t>:     T</a:t>
            </a:r>
            <a:r>
              <a:rPr lang="en-US" baseline="-25000" dirty="0">
                <a:effectLst>
                  <a:outerShdw blurRad="38100" dist="38100" dir="2700000" algn="tl">
                    <a:srgbClr val="000000">
                      <a:alpha val="43137"/>
                    </a:srgbClr>
                  </a:outerShdw>
                </a:effectLst>
                <a:cs typeface="+mn-cs"/>
                <a:sym typeface="Wingdings" pitchFamily="2" charset="2"/>
              </a:rPr>
              <a:t>b</a:t>
            </a:r>
            <a:r>
              <a:rPr lang="en-US" dirty="0">
                <a:effectLst>
                  <a:outerShdw blurRad="38100" dist="38100" dir="2700000" algn="tl">
                    <a:srgbClr val="000000">
                      <a:alpha val="43137"/>
                    </a:srgbClr>
                  </a:outerShdw>
                </a:effectLst>
                <a:cs typeface="+mn-cs"/>
                <a:sym typeface="Wingdings" pitchFamily="2" charset="2"/>
              </a:rPr>
              <a:t>  T</a:t>
            </a:r>
            <a:r>
              <a:rPr lang="en-US" baseline="-25000" dirty="0">
                <a:effectLst>
                  <a:outerShdw blurRad="38100" dist="38100" dir="2700000" algn="tl">
                    <a:srgbClr val="000000">
                      <a:alpha val="43137"/>
                    </a:srgbClr>
                  </a:outerShdw>
                </a:effectLst>
                <a:cs typeface="+mn-cs"/>
                <a:sym typeface="Wingdings" pitchFamily="2" charset="2"/>
              </a:rPr>
              <a:t>a</a:t>
            </a:r>
            <a:br>
              <a:rPr lang="en-US" baseline="-25000"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AT</a:t>
            </a:r>
            <a:r>
              <a:rPr lang="en-US" baseline="-25000" dirty="0" err="1">
                <a:effectLst>
                  <a:outerShdw blurRad="38100" dist="38100" dir="2700000" algn="tl">
                    <a:srgbClr val="000000">
                      <a:alpha val="43137"/>
                    </a:srgbClr>
                  </a:outerShdw>
                </a:effectLst>
                <a:cs typeface="+mn-cs"/>
                <a:sym typeface="Wingdings" pitchFamily="2" charset="2"/>
              </a:rPr>
              <a:t>a</a:t>
            </a:r>
            <a:r>
              <a:rPr lang="en-US" baseline="-25000"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a</a:t>
            </a:r>
            <a:r>
              <a:rPr lang="en-US" dirty="0" err="1">
                <a:effectLst>
                  <a:outerShdw blurRad="38100" dist="38100" dir="2700000" algn="tl">
                    <a:srgbClr val="000000">
                      <a:alpha val="43137"/>
                    </a:srgbClr>
                  </a:outerShdw>
                </a:effectLst>
                <a:cs typeface="+mn-cs"/>
                <a:sym typeface="Wingdings" pitchFamily="2" charset="2"/>
              </a:rPr>
              <a:t>a</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End:                T</a:t>
            </a:r>
            <a:r>
              <a:rPr lang="en-US" baseline="-25000" dirty="0">
                <a:effectLst>
                  <a:outerShdw blurRad="38100" dist="38100" dir="2700000" algn="tl">
                    <a:srgbClr val="000000">
                      <a:alpha val="43137"/>
                    </a:srgbClr>
                  </a:outerShdw>
                </a:effectLst>
                <a:cs typeface="+mn-cs"/>
                <a:sym typeface="Wingdings" pitchFamily="2" charset="2"/>
              </a:rPr>
              <a:t>a</a:t>
            </a:r>
            <a:r>
              <a:rPr lang="en-US" dirty="0">
                <a:effectLst>
                  <a:outerShdw blurRad="38100" dist="38100" dir="2700000" algn="tl">
                    <a:srgbClr val="000000">
                      <a:alpha val="43137"/>
                    </a:srgbClr>
                  </a:outerShdw>
                </a:effectLst>
                <a:cs typeface="+mn-cs"/>
                <a:sym typeface="Wingdings" pitchFamily="2" charset="2"/>
              </a:rPr>
              <a:t> </a:t>
            </a:r>
            <a:r>
              <a:rPr lang="el-GR" dirty="0">
                <a:effectLst>
                  <a:outerShdw blurRad="38100" dist="38100" dir="2700000" algn="tl">
                    <a:srgbClr val="000000">
                      <a:alpha val="43137"/>
                    </a:srgbClr>
                  </a:outerShdw>
                </a:effectLst>
                <a:cs typeface="+mn-cs"/>
                <a:sym typeface="Wingdings" pitchFamily="2" charset="2"/>
              </a:rPr>
              <a:t>ε</a:t>
            </a:r>
            <a:endParaRPr lang="en-CA"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CA" dirty="0">
                <a:effectLst>
                  <a:outerShdw blurRad="38100" dist="38100" dir="2700000" algn="tl">
                    <a:srgbClr val="000000">
                      <a:alpha val="43137"/>
                    </a:srgbClr>
                  </a:outerShdw>
                </a:effectLst>
                <a:cs typeface="+mn-cs"/>
                <a:sym typeface="Wingdings" pitchFamily="2" charset="2"/>
              </a:rPr>
              <a:t>Nothing else can be generated</a:t>
            </a:r>
          </a:p>
          <a:p>
            <a:pPr lvl="1" eaLnBrk="0" hangingPunct="0">
              <a:defRPr/>
            </a:pPr>
            <a:r>
              <a:rPr lang="en-CA" dirty="0">
                <a:effectLst>
                  <a:outerShdw blurRad="38100" dist="38100" dir="2700000" algn="tl">
                    <a:srgbClr val="000000">
                      <a:alpha val="43137"/>
                    </a:srgbClr>
                  </a:outerShdw>
                </a:effectLst>
                <a:cs typeface="+mn-cs"/>
                <a:sym typeface="Wingdings" pitchFamily="2" charset="2"/>
              </a:rPr>
              <a:t>  because, no other way to get rid of</a:t>
            </a:r>
            <a:br>
              <a:rPr lang="en-CA" dirty="0">
                <a:effectLst>
                  <a:outerShdw blurRad="38100" dist="38100" dir="2700000" algn="tl">
                    <a:srgbClr val="000000">
                      <a:alpha val="43137"/>
                    </a:srgbClr>
                  </a:outerShdw>
                </a:effectLst>
                <a:cs typeface="+mn-cs"/>
                <a:sym typeface="Wingdings" pitchFamily="2" charset="2"/>
              </a:rPr>
            </a:br>
            <a:r>
              <a:rPr lang="en-CA" dirty="0">
                <a:effectLst>
                  <a:outerShdw blurRad="38100" dist="38100" dir="2700000" algn="tl">
                    <a:srgbClr val="000000">
                      <a:alpha val="43137"/>
                    </a:srgbClr>
                  </a:outerShdw>
                </a:effectLst>
                <a:cs typeface="+mn-cs"/>
                <a:sym typeface="Wingdings" pitchFamily="2" charset="2"/>
              </a:rPr>
              <a:t>  all the </a:t>
            </a:r>
            <a:r>
              <a:rPr lang="en-CA" dirty="0" err="1">
                <a:effectLst>
                  <a:outerShdw blurRad="38100" dist="38100" dir="2700000" algn="tl">
                    <a:srgbClr val="000000">
                      <a:alpha val="43137"/>
                    </a:srgbClr>
                  </a:outerShdw>
                </a:effectLst>
                <a:cs typeface="+mn-cs"/>
                <a:sym typeface="Wingdings" pitchFamily="2" charset="2"/>
              </a:rPr>
              <a:t>nonterminals</a:t>
            </a:r>
            <a:r>
              <a:rPr lang="en-CA" dirty="0">
                <a:effectLst>
                  <a:outerShdw blurRad="38100" dist="38100" dir="2700000" algn="tl">
                    <a:srgbClr val="000000">
                      <a:alpha val="43137"/>
                    </a:srgbClr>
                  </a:outerShdw>
                </a:effectLst>
                <a:cs typeface="+mn-cs"/>
                <a:sym typeface="Wingdings" pitchFamily="2" charset="2"/>
              </a:rPr>
              <a:t>.</a:t>
            </a:r>
            <a:endParaRPr lang="en-US" dirty="0">
              <a:effectLst>
                <a:outerShdw blurRad="38100" dist="38100" dir="2700000" algn="tl">
                  <a:srgbClr val="000000">
                    <a:alpha val="43137"/>
                  </a:srgbClr>
                </a:outerShdw>
              </a:effectLst>
              <a:cs typeface="+mn-cs"/>
            </a:endParaRPr>
          </a:p>
        </p:txBody>
      </p:sp>
      <p:sp>
        <p:nvSpPr>
          <p:cNvPr id="15" name="Rectangle 14"/>
          <p:cNvSpPr/>
          <p:nvPr/>
        </p:nvSpPr>
        <p:spPr>
          <a:xfrm>
            <a:off x="7996238" y="76200"/>
            <a:ext cx="385762"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42"/>
          <p:cNvGrpSpPr>
            <a:grpSpLocks/>
          </p:cNvGrpSpPr>
          <p:nvPr/>
        </p:nvGrpSpPr>
        <p:grpSpPr bwMode="auto">
          <a:xfrm>
            <a:off x="5784850" y="412750"/>
            <a:ext cx="2597150" cy="577850"/>
            <a:chOff x="5784814" y="1250930"/>
            <a:chExt cx="2597186" cy="577870"/>
          </a:xfrm>
        </p:grpSpPr>
        <p:sp>
          <p:nvSpPr>
            <p:cNvPr id="16" name="Rectangle 15"/>
            <p:cNvSpPr/>
            <p:nvPr/>
          </p:nvSpPr>
          <p:spPr>
            <a:xfrm>
              <a:off x="5784814" y="1304907"/>
              <a:ext cx="2597186" cy="523893"/>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sym typeface="Wingdings" pitchFamily="2" charset="2"/>
                </a:rPr>
                <a:t>ABCABCABCS</a:t>
              </a:r>
              <a:endParaRPr lang="en-CA" dirty="0">
                <a:effectLst>
                  <a:outerShdw blurRad="38100" dist="38100" dir="2700000" algn="tl">
                    <a:srgbClr val="000000">
                      <a:alpha val="43137"/>
                    </a:srgbClr>
                  </a:outerShdw>
                </a:effectLst>
                <a:cs typeface="+mn-cs"/>
              </a:endParaRPr>
            </a:p>
          </p:txBody>
        </p:sp>
        <p:sp>
          <p:nvSpPr>
            <p:cNvPr id="45" name="Freeform 44"/>
            <p:cNvSpPr/>
            <p:nvPr/>
          </p:nvSpPr>
          <p:spPr bwMode="auto">
            <a:xfrm>
              <a:off x="7999408" y="1250930"/>
              <a:ext cx="144464" cy="21590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125"/>
          <p:cNvGrpSpPr>
            <a:grpSpLocks/>
          </p:cNvGrpSpPr>
          <p:nvPr/>
        </p:nvGrpSpPr>
        <p:grpSpPr bwMode="auto">
          <a:xfrm>
            <a:off x="5819775" y="2244725"/>
            <a:ext cx="2697163" cy="625475"/>
            <a:chOff x="5819833" y="2244636"/>
            <a:chExt cx="2697149" cy="625547"/>
          </a:xfrm>
        </p:grpSpPr>
        <p:sp>
          <p:nvSpPr>
            <p:cNvPr id="58" name="Rectangle 57"/>
            <p:cNvSpPr/>
            <p:nvPr/>
          </p:nvSpPr>
          <p:spPr>
            <a:xfrm>
              <a:off x="5819833" y="2346248"/>
              <a:ext cx="2697149" cy="523935"/>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AAABBBCCCT</a:t>
              </a:r>
              <a:r>
                <a:rPr lang="en-US" baseline="-25000" dirty="0" err="1">
                  <a:effectLst>
                    <a:outerShdw blurRad="38100" dist="38100" dir="2700000" algn="tl">
                      <a:srgbClr val="000000">
                        <a:alpha val="43137"/>
                      </a:srgbClr>
                    </a:outerShdw>
                  </a:effectLst>
                  <a:cs typeface="+mn-cs"/>
                  <a:sym typeface="Wingdings" pitchFamily="2" charset="2"/>
                </a:rPr>
                <a:t>c</a:t>
              </a:r>
              <a:endParaRPr lang="en-CA" baseline="-25000" dirty="0">
                <a:effectLst>
                  <a:outerShdw blurRad="38100" dist="38100" dir="2700000" algn="tl">
                    <a:srgbClr val="000000">
                      <a:alpha val="43137"/>
                    </a:srgbClr>
                  </a:outerShdw>
                </a:effectLst>
                <a:cs typeface="+mn-cs"/>
              </a:endParaRPr>
            </a:p>
          </p:txBody>
        </p:sp>
        <p:sp>
          <p:nvSpPr>
            <p:cNvPr id="67" name="Freeform 66"/>
            <p:cNvSpPr/>
            <p:nvPr/>
          </p:nvSpPr>
          <p:spPr bwMode="auto">
            <a:xfrm>
              <a:off x="8212184" y="2244636"/>
              <a:ext cx="0" cy="215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4" name="Group 42"/>
          <p:cNvGrpSpPr>
            <a:grpSpLocks/>
          </p:cNvGrpSpPr>
          <p:nvPr/>
        </p:nvGrpSpPr>
        <p:grpSpPr bwMode="auto">
          <a:xfrm>
            <a:off x="5784850" y="871538"/>
            <a:ext cx="2597150" cy="855662"/>
            <a:chOff x="5233338" y="871538"/>
            <a:chExt cx="2597186" cy="855007"/>
          </a:xfrm>
        </p:grpSpPr>
        <p:sp>
          <p:nvSpPr>
            <p:cNvPr id="47" name="Freeform 46"/>
            <p:cNvSpPr/>
            <p:nvPr/>
          </p:nvSpPr>
          <p:spPr bwMode="auto">
            <a:xfrm>
              <a:off x="6763709" y="1053960"/>
              <a:ext cx="0" cy="10786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Right Brace 59"/>
            <p:cNvSpPr/>
            <p:nvPr/>
          </p:nvSpPr>
          <p:spPr bwMode="auto">
            <a:xfrm rot="16200000" flipV="1">
              <a:off x="6703432" y="1014125"/>
              <a:ext cx="123730" cy="45720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Rectangle 61"/>
            <p:cNvSpPr/>
            <p:nvPr/>
          </p:nvSpPr>
          <p:spPr bwMode="auto">
            <a:xfrm>
              <a:off x="5233338" y="1203071"/>
              <a:ext cx="2597186" cy="523474"/>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sym typeface="Wingdings" pitchFamily="2" charset="2"/>
                </a:rPr>
                <a:t>ABCABACBCS</a:t>
              </a:r>
              <a:endParaRPr lang="en-CA" dirty="0">
                <a:effectLst>
                  <a:outerShdw blurRad="38100" dist="38100" dir="2700000" algn="tl">
                    <a:srgbClr val="000000">
                      <a:alpha val="43137"/>
                    </a:srgbClr>
                  </a:outerShdw>
                </a:effectLst>
                <a:cs typeface="+mn-cs"/>
              </a:endParaRPr>
            </a:p>
          </p:txBody>
        </p:sp>
        <p:sp>
          <p:nvSpPr>
            <p:cNvPr id="72" name="Right Brace 71"/>
            <p:cNvSpPr/>
            <p:nvPr/>
          </p:nvSpPr>
          <p:spPr bwMode="auto">
            <a:xfrm rot="5400000">
              <a:off x="6701844" y="704800"/>
              <a:ext cx="123730" cy="45720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5" name="Group 87"/>
          <p:cNvGrpSpPr>
            <a:grpSpLocks/>
          </p:cNvGrpSpPr>
          <p:nvPr/>
        </p:nvGrpSpPr>
        <p:grpSpPr bwMode="auto">
          <a:xfrm>
            <a:off x="5818188" y="1644650"/>
            <a:ext cx="2597150" cy="674688"/>
            <a:chOff x="5817469" y="2482800"/>
            <a:chExt cx="2597186" cy="674765"/>
          </a:xfrm>
        </p:grpSpPr>
        <p:sp>
          <p:nvSpPr>
            <p:cNvPr id="76" name="Freeform 75"/>
            <p:cNvSpPr/>
            <p:nvPr/>
          </p:nvSpPr>
          <p:spPr bwMode="auto">
            <a:xfrm>
              <a:off x="7730433" y="2482800"/>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0" name="Freeform 79"/>
            <p:cNvSpPr/>
            <p:nvPr/>
          </p:nvSpPr>
          <p:spPr bwMode="auto">
            <a:xfrm>
              <a:off x="7739958" y="2651094"/>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5" name="Rectangle 84"/>
            <p:cNvSpPr/>
            <p:nvPr/>
          </p:nvSpPr>
          <p:spPr>
            <a:xfrm>
              <a:off x="5817469" y="2633630"/>
              <a:ext cx="2597186" cy="52393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sym typeface="Wingdings" pitchFamily="2" charset="2"/>
                </a:rPr>
                <a:t>AAABBBCCCS</a:t>
              </a:r>
              <a:endParaRPr lang="en-CA" baseline="-25000" dirty="0">
                <a:effectLst>
                  <a:outerShdw blurRad="38100" dist="38100" dir="2700000" algn="tl">
                    <a:srgbClr val="000000">
                      <a:alpha val="43137"/>
                    </a:srgbClr>
                  </a:outerShdw>
                </a:effectLst>
                <a:cs typeface="+mn-cs"/>
              </a:endParaRPr>
            </a:p>
          </p:txBody>
        </p:sp>
      </p:grpSp>
      <p:grpSp>
        <p:nvGrpSpPr>
          <p:cNvPr id="6" name="Group 94"/>
          <p:cNvGrpSpPr>
            <a:grpSpLocks/>
          </p:cNvGrpSpPr>
          <p:nvPr/>
        </p:nvGrpSpPr>
        <p:grpSpPr bwMode="auto">
          <a:xfrm>
            <a:off x="5881688" y="2819400"/>
            <a:ext cx="2616200" cy="879475"/>
            <a:chOff x="5898767" y="3657600"/>
            <a:chExt cx="2616999" cy="879564"/>
          </a:xfrm>
        </p:grpSpPr>
        <p:sp>
          <p:nvSpPr>
            <p:cNvPr id="90" name="Freeform 89"/>
            <p:cNvSpPr/>
            <p:nvPr/>
          </p:nvSpPr>
          <p:spPr bwMode="auto">
            <a:xfrm>
              <a:off x="8136237" y="3840181"/>
              <a:ext cx="0" cy="10796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1" name="Right Brace 90"/>
            <p:cNvSpPr/>
            <p:nvPr/>
          </p:nvSpPr>
          <p:spPr bwMode="auto">
            <a:xfrm rot="16200000" flipV="1">
              <a:off x="8074318" y="3800444"/>
              <a:ext cx="123838" cy="457340"/>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3" name="Right Brace 92"/>
            <p:cNvSpPr/>
            <p:nvPr/>
          </p:nvSpPr>
          <p:spPr bwMode="auto">
            <a:xfrm rot="5400000">
              <a:off x="8072730" y="3490850"/>
              <a:ext cx="122250" cy="455751"/>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4" name="Rectangle 93"/>
            <p:cNvSpPr/>
            <p:nvPr/>
          </p:nvSpPr>
          <p:spPr>
            <a:xfrm>
              <a:off x="5898767" y="4013236"/>
              <a:ext cx="2616999" cy="523928"/>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AAABBBCCT</a:t>
              </a:r>
              <a:r>
                <a:rPr lang="en-US" baseline="-25000" dirty="0" err="1">
                  <a:effectLst>
                    <a:outerShdw blurRad="38100" dist="38100" dir="2700000" algn="tl">
                      <a:srgbClr val="000000">
                        <a:alpha val="43137"/>
                      </a:srgbClr>
                    </a:outerShdw>
                  </a:effectLst>
                  <a:cs typeface="+mn-cs"/>
                  <a:sym typeface="Wingdings" pitchFamily="2" charset="2"/>
                </a:rPr>
                <a:t>c</a:t>
              </a:r>
              <a:r>
                <a:rPr lang="en-US" dirty="0" err="1">
                  <a:effectLst>
                    <a:outerShdw blurRad="38100" dist="38100" dir="2700000" algn="tl">
                      <a:srgbClr val="000000">
                        <a:alpha val="43137"/>
                      </a:srgbClr>
                    </a:outerShdw>
                  </a:effectLst>
                  <a:cs typeface="+mn-cs"/>
                  <a:sym typeface="Wingdings" pitchFamily="2" charset="2"/>
                </a:rPr>
                <a:t>c</a:t>
              </a:r>
              <a:endParaRPr lang="en-CA" dirty="0">
                <a:effectLst>
                  <a:outerShdw blurRad="38100" dist="38100" dir="2700000" algn="tl">
                    <a:srgbClr val="000000">
                      <a:alpha val="43137"/>
                    </a:srgbClr>
                  </a:outerShdw>
                </a:effectLst>
                <a:cs typeface="+mn-cs"/>
              </a:endParaRPr>
            </a:p>
          </p:txBody>
        </p:sp>
      </p:grpSp>
      <p:grpSp>
        <p:nvGrpSpPr>
          <p:cNvPr id="7" name="Group 104"/>
          <p:cNvGrpSpPr>
            <a:grpSpLocks/>
          </p:cNvGrpSpPr>
          <p:nvPr/>
        </p:nvGrpSpPr>
        <p:grpSpPr bwMode="auto">
          <a:xfrm>
            <a:off x="5867400" y="3668713"/>
            <a:ext cx="2457450" cy="674687"/>
            <a:chOff x="5983675" y="4506835"/>
            <a:chExt cx="2456698" cy="674765"/>
          </a:xfrm>
        </p:grpSpPr>
        <p:sp>
          <p:nvSpPr>
            <p:cNvPr id="102" name="Freeform 101"/>
            <p:cNvSpPr/>
            <p:nvPr/>
          </p:nvSpPr>
          <p:spPr bwMode="auto">
            <a:xfrm>
              <a:off x="7857939" y="4506835"/>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3" name="Freeform 102"/>
            <p:cNvSpPr/>
            <p:nvPr/>
          </p:nvSpPr>
          <p:spPr bwMode="auto">
            <a:xfrm>
              <a:off x="7865874" y="4675129"/>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 name="Rectangle 103"/>
            <p:cNvSpPr/>
            <p:nvPr/>
          </p:nvSpPr>
          <p:spPr>
            <a:xfrm>
              <a:off x="5983675" y="4657664"/>
              <a:ext cx="2456698" cy="523936"/>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AAABBBT</a:t>
              </a:r>
              <a:r>
                <a:rPr lang="en-US" baseline="-25000" dirty="0" err="1">
                  <a:effectLst>
                    <a:outerShdw blurRad="38100" dist="38100" dir="2700000" algn="tl">
                      <a:srgbClr val="000000">
                        <a:alpha val="43137"/>
                      </a:srgbClr>
                    </a:outerShdw>
                  </a:effectLst>
                  <a:cs typeface="+mn-cs"/>
                  <a:sym typeface="Wingdings" pitchFamily="2" charset="2"/>
                </a:rPr>
                <a:t>c</a:t>
              </a:r>
              <a:r>
                <a:rPr lang="en-US" dirty="0" err="1">
                  <a:effectLst>
                    <a:outerShdw blurRad="38100" dist="38100" dir="2700000" algn="tl">
                      <a:srgbClr val="000000">
                        <a:alpha val="43137"/>
                      </a:srgbClr>
                    </a:outerShdw>
                  </a:effectLst>
                  <a:cs typeface="+mn-cs"/>
                  <a:sym typeface="Wingdings" pitchFamily="2" charset="2"/>
                </a:rPr>
                <a:t>ccc</a:t>
              </a:r>
              <a:endParaRPr lang="en-CA" dirty="0">
                <a:effectLst>
                  <a:outerShdw blurRad="38100" dist="38100" dir="2700000" algn="tl">
                    <a:srgbClr val="000000">
                      <a:alpha val="43137"/>
                    </a:srgbClr>
                  </a:outerShdw>
                </a:effectLst>
                <a:cs typeface="+mn-cs"/>
              </a:endParaRPr>
            </a:p>
          </p:txBody>
        </p:sp>
      </p:grpSp>
      <p:grpSp>
        <p:nvGrpSpPr>
          <p:cNvPr id="8" name="Group 110"/>
          <p:cNvGrpSpPr>
            <a:grpSpLocks/>
          </p:cNvGrpSpPr>
          <p:nvPr/>
        </p:nvGrpSpPr>
        <p:grpSpPr bwMode="auto">
          <a:xfrm>
            <a:off x="5848350" y="4916488"/>
            <a:ext cx="2278063" cy="674687"/>
            <a:chOff x="6072802" y="4506835"/>
            <a:chExt cx="2278445" cy="674765"/>
          </a:xfrm>
        </p:grpSpPr>
        <p:sp>
          <p:nvSpPr>
            <p:cNvPr id="112" name="Freeform 111"/>
            <p:cNvSpPr/>
            <p:nvPr/>
          </p:nvSpPr>
          <p:spPr bwMode="auto">
            <a:xfrm>
              <a:off x="7857451" y="4506835"/>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3" name="Freeform 112"/>
            <p:cNvSpPr/>
            <p:nvPr/>
          </p:nvSpPr>
          <p:spPr bwMode="auto">
            <a:xfrm>
              <a:off x="7865391" y="4675129"/>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4" name="Rectangle 113"/>
            <p:cNvSpPr/>
            <p:nvPr/>
          </p:nvSpPr>
          <p:spPr>
            <a:xfrm>
              <a:off x="6072802" y="4657664"/>
              <a:ext cx="2278445" cy="523936"/>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AAAT</a:t>
              </a:r>
              <a:r>
                <a:rPr lang="en-US" baseline="-25000" dirty="0" err="1">
                  <a:effectLst>
                    <a:outerShdw blurRad="38100" dist="38100" dir="2700000" algn="tl">
                      <a:srgbClr val="000000">
                        <a:alpha val="43137"/>
                      </a:srgbClr>
                    </a:outerShdw>
                  </a:effectLst>
                  <a:cs typeface="+mn-cs"/>
                  <a:sym typeface="Wingdings" pitchFamily="2" charset="2"/>
                </a:rPr>
                <a:t>b</a:t>
              </a:r>
              <a:r>
                <a:rPr lang="en-US" dirty="0" err="1">
                  <a:effectLst>
                    <a:outerShdw blurRad="38100" dist="38100" dir="2700000" algn="tl">
                      <a:srgbClr val="000000">
                        <a:alpha val="43137"/>
                      </a:srgbClr>
                    </a:outerShdw>
                  </a:effectLst>
                  <a:cs typeface="+mn-cs"/>
                  <a:sym typeface="Wingdings" pitchFamily="2" charset="2"/>
                </a:rPr>
                <a:t>bbbccc</a:t>
              </a:r>
              <a:endParaRPr lang="en-CA" dirty="0">
                <a:effectLst>
                  <a:outerShdw blurRad="38100" dist="38100" dir="2700000" algn="tl">
                    <a:srgbClr val="000000">
                      <a:alpha val="43137"/>
                    </a:srgbClr>
                  </a:outerShdw>
                </a:effectLst>
                <a:cs typeface="+mn-cs"/>
              </a:endParaRPr>
            </a:p>
          </p:txBody>
        </p:sp>
      </p:grpSp>
      <p:grpSp>
        <p:nvGrpSpPr>
          <p:cNvPr id="9" name="Group 126"/>
          <p:cNvGrpSpPr>
            <a:grpSpLocks/>
          </p:cNvGrpSpPr>
          <p:nvPr/>
        </p:nvGrpSpPr>
        <p:grpSpPr bwMode="auto">
          <a:xfrm>
            <a:off x="5848350" y="4332288"/>
            <a:ext cx="2495550" cy="636587"/>
            <a:chOff x="5847651" y="4332510"/>
            <a:chExt cx="2496196" cy="635727"/>
          </a:xfrm>
        </p:grpSpPr>
        <p:sp>
          <p:nvSpPr>
            <p:cNvPr id="110" name="Rectangle 109"/>
            <p:cNvSpPr/>
            <p:nvPr/>
          </p:nvSpPr>
          <p:spPr>
            <a:xfrm>
              <a:off x="5847651" y="4445070"/>
              <a:ext cx="2496196" cy="523167"/>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AAABBBT</a:t>
              </a:r>
              <a:r>
                <a:rPr lang="en-US" baseline="-25000" dirty="0" err="1">
                  <a:effectLst>
                    <a:outerShdw blurRad="38100" dist="38100" dir="2700000" algn="tl">
                      <a:srgbClr val="000000">
                        <a:alpha val="43137"/>
                      </a:srgbClr>
                    </a:outerShdw>
                  </a:effectLst>
                  <a:cs typeface="+mn-cs"/>
                  <a:sym typeface="Wingdings" pitchFamily="2" charset="2"/>
                </a:rPr>
                <a:t>b</a:t>
              </a:r>
              <a:r>
                <a:rPr lang="en-US" dirty="0" err="1">
                  <a:effectLst>
                    <a:outerShdw blurRad="38100" dist="38100" dir="2700000" algn="tl">
                      <a:srgbClr val="000000">
                        <a:alpha val="43137"/>
                      </a:srgbClr>
                    </a:outerShdw>
                  </a:effectLst>
                  <a:cs typeface="+mn-cs"/>
                  <a:sym typeface="Wingdings" pitchFamily="2" charset="2"/>
                </a:rPr>
                <a:t>ccc</a:t>
              </a:r>
              <a:endParaRPr lang="en-CA" dirty="0">
                <a:effectLst>
                  <a:outerShdw blurRad="38100" dist="38100" dir="2700000" algn="tl">
                    <a:srgbClr val="000000">
                      <a:alpha val="43137"/>
                    </a:srgbClr>
                  </a:outerShdw>
                </a:effectLst>
                <a:cs typeface="+mn-cs"/>
              </a:endParaRPr>
            </a:p>
          </p:txBody>
        </p:sp>
        <p:sp>
          <p:nvSpPr>
            <p:cNvPr id="115" name="Freeform 114"/>
            <p:cNvSpPr/>
            <p:nvPr/>
          </p:nvSpPr>
          <p:spPr bwMode="auto">
            <a:xfrm>
              <a:off x="7619760" y="4332510"/>
              <a:ext cx="0" cy="21560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11" name="Group 119"/>
          <p:cNvGrpSpPr>
            <a:grpSpLocks/>
          </p:cNvGrpSpPr>
          <p:nvPr/>
        </p:nvGrpSpPr>
        <p:grpSpPr bwMode="auto">
          <a:xfrm>
            <a:off x="5999163" y="5573713"/>
            <a:ext cx="1974850" cy="674687"/>
            <a:chOff x="5998974" y="5573635"/>
            <a:chExt cx="1975797" cy="674765"/>
          </a:xfrm>
        </p:grpSpPr>
        <p:sp>
          <p:nvSpPr>
            <p:cNvPr id="117" name="Freeform 116"/>
            <p:cNvSpPr/>
            <p:nvPr/>
          </p:nvSpPr>
          <p:spPr bwMode="auto">
            <a:xfrm>
              <a:off x="6858223" y="5573635"/>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8" name="Freeform 117"/>
            <p:cNvSpPr/>
            <p:nvPr/>
          </p:nvSpPr>
          <p:spPr bwMode="auto">
            <a:xfrm>
              <a:off x="6866165" y="5741929"/>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9" name="Rectangle 118"/>
            <p:cNvSpPr/>
            <p:nvPr/>
          </p:nvSpPr>
          <p:spPr>
            <a:xfrm>
              <a:off x="5998974" y="5724464"/>
              <a:ext cx="1975797" cy="523936"/>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a</a:t>
              </a:r>
              <a:r>
                <a:rPr lang="en-US" dirty="0" err="1">
                  <a:effectLst>
                    <a:outerShdw blurRad="38100" dist="38100" dir="2700000" algn="tl">
                      <a:srgbClr val="000000">
                        <a:alpha val="43137"/>
                      </a:srgbClr>
                    </a:outerShdw>
                  </a:effectLst>
                  <a:cs typeface="+mn-cs"/>
                  <a:sym typeface="Wingdings" pitchFamily="2" charset="2"/>
                </a:rPr>
                <a:t>aaabbbccc</a:t>
              </a:r>
              <a:endParaRPr lang="en-CA" dirty="0">
                <a:effectLst>
                  <a:outerShdw blurRad="38100" dist="38100" dir="2700000" algn="tl">
                    <a:srgbClr val="000000">
                      <a:alpha val="43137"/>
                    </a:srgbClr>
                  </a:outerShdw>
                </a:effectLst>
                <a:cs typeface="+mn-cs"/>
              </a:endParaRPr>
            </a:p>
          </p:txBody>
        </p:sp>
      </p:grpSp>
      <p:grpSp>
        <p:nvGrpSpPr>
          <p:cNvPr id="12" name="Group 127"/>
          <p:cNvGrpSpPr>
            <a:grpSpLocks/>
          </p:cNvGrpSpPr>
          <p:nvPr/>
        </p:nvGrpSpPr>
        <p:grpSpPr bwMode="auto">
          <a:xfrm>
            <a:off x="6248400" y="6261100"/>
            <a:ext cx="1752600" cy="596900"/>
            <a:chOff x="6248400" y="6261000"/>
            <a:chExt cx="1752600" cy="597000"/>
          </a:xfrm>
        </p:grpSpPr>
        <p:sp>
          <p:nvSpPr>
            <p:cNvPr id="124" name="Rectangle 123"/>
            <p:cNvSpPr/>
            <p:nvPr/>
          </p:nvSpPr>
          <p:spPr>
            <a:xfrm>
              <a:off x="6326188" y="6334037"/>
              <a:ext cx="1674812" cy="523963"/>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aaabbbccc</a:t>
              </a:r>
              <a:endParaRPr lang="en-CA" dirty="0">
                <a:effectLst>
                  <a:outerShdw blurRad="38100" dist="38100" dir="2700000" algn="tl">
                    <a:srgbClr val="000000">
                      <a:alpha val="43137"/>
                    </a:srgbClr>
                  </a:outerShdw>
                </a:effectLst>
                <a:cs typeface="+mn-cs"/>
              </a:endParaRPr>
            </a:p>
          </p:txBody>
        </p:sp>
        <p:sp>
          <p:nvSpPr>
            <p:cNvPr id="125" name="Freeform 124"/>
            <p:cNvSpPr/>
            <p:nvPr/>
          </p:nvSpPr>
          <p:spPr bwMode="auto">
            <a:xfrm>
              <a:off x="6248400" y="6261000"/>
              <a:ext cx="0" cy="215936"/>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2" end="2"/>
                                            </p:txEl>
                                          </p:spTgt>
                                        </p:tgtEl>
                                        <p:attrNameLst>
                                          <p:attrName>style.visibility</p:attrName>
                                        </p:attrNameLst>
                                      </p:cBhvr>
                                      <p:to>
                                        <p:strVal val="visible"/>
                                      </p:to>
                                    </p:set>
                                    <p:anim calcmode="lin" valueType="num">
                                      <p:cBhvr additive="base">
                                        <p:cTn id="2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0">
                                            <p:txEl>
                                              <p:pRg st="3" end="3"/>
                                            </p:txEl>
                                          </p:spTgt>
                                        </p:tgtEl>
                                        <p:attrNameLst>
                                          <p:attrName>style.visibility</p:attrName>
                                        </p:attrNameLst>
                                      </p:cBhvr>
                                      <p:to>
                                        <p:strVal val="visible"/>
                                      </p:to>
                                    </p:set>
                                    <p:anim calcmode="lin" valueType="num">
                                      <p:cBhvr additive="base">
                                        <p:cTn id="43"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nodeType="click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additive="base">
                                        <p:cTn id="61" dur="500" fill="hold"/>
                                        <p:tgtEl>
                                          <p:spTgt spid="7"/>
                                        </p:tgtEl>
                                        <p:attrNameLst>
                                          <p:attrName>ppt_x</p:attrName>
                                        </p:attrNameLst>
                                      </p:cBhvr>
                                      <p:tavLst>
                                        <p:tav tm="0">
                                          <p:val>
                                            <p:strVal val="#ppt_x"/>
                                          </p:val>
                                        </p:tav>
                                        <p:tav tm="100000">
                                          <p:val>
                                            <p:strVal val="#ppt_x"/>
                                          </p:val>
                                        </p:tav>
                                      </p:tavLst>
                                    </p:anim>
                                    <p:anim calcmode="lin" valueType="num">
                                      <p:cBhvr additive="base">
                                        <p:cTn id="62"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10">
                                            <p:txEl>
                                              <p:pRg st="4" end="4"/>
                                            </p:txEl>
                                          </p:spTgt>
                                        </p:tgtEl>
                                        <p:attrNameLst>
                                          <p:attrName>style.visibility</p:attrName>
                                        </p:attrNameLst>
                                      </p:cBhvr>
                                      <p:to>
                                        <p:strVal val="visible"/>
                                      </p:to>
                                    </p:set>
                                    <p:anim calcmode="lin" valueType="num">
                                      <p:cBhvr additive="base">
                                        <p:cTn id="67"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500" fill="hold"/>
                                        <p:tgtEl>
                                          <p:spTgt spid="9"/>
                                        </p:tgtEl>
                                        <p:attrNameLst>
                                          <p:attrName>ppt_x</p:attrName>
                                        </p:attrNameLst>
                                      </p:cBhvr>
                                      <p:tavLst>
                                        <p:tav tm="0">
                                          <p:val>
                                            <p:strVal val="#ppt_x"/>
                                          </p:val>
                                        </p:tav>
                                        <p:tav tm="100000">
                                          <p:val>
                                            <p:strVal val="#ppt_x"/>
                                          </p:val>
                                        </p:tav>
                                      </p:tavLst>
                                    </p:anim>
                                    <p:anim calcmode="lin" valueType="num">
                                      <p:cBhvr additive="base">
                                        <p:cTn id="74"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additive="base">
                                        <p:cTn id="79" dur="500" fill="hold"/>
                                        <p:tgtEl>
                                          <p:spTgt spid="8"/>
                                        </p:tgtEl>
                                        <p:attrNameLst>
                                          <p:attrName>ppt_x</p:attrName>
                                        </p:attrNameLst>
                                      </p:cBhvr>
                                      <p:tavLst>
                                        <p:tav tm="0">
                                          <p:val>
                                            <p:strVal val="#ppt_x"/>
                                          </p:val>
                                        </p:tav>
                                        <p:tav tm="100000">
                                          <p:val>
                                            <p:strVal val="#ppt_x"/>
                                          </p:val>
                                        </p:tav>
                                      </p:tavLst>
                                    </p:anim>
                                    <p:anim calcmode="lin" valueType="num">
                                      <p:cBhvr additive="base">
                                        <p:cTn id="80"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nodeType="clickEffect">
                                  <p:stCondLst>
                                    <p:cond delay="0"/>
                                  </p:stCondLst>
                                  <p:childTnLst>
                                    <p:set>
                                      <p:cBhvr>
                                        <p:cTn id="84" dur="1" fill="hold">
                                          <p:stCondLst>
                                            <p:cond delay="0"/>
                                          </p:stCondLst>
                                        </p:cTn>
                                        <p:tgtEl>
                                          <p:spTgt spid="10">
                                            <p:txEl>
                                              <p:pRg st="5" end="5"/>
                                            </p:txEl>
                                          </p:spTgt>
                                        </p:tgtEl>
                                        <p:attrNameLst>
                                          <p:attrName>style.visibility</p:attrName>
                                        </p:attrNameLst>
                                      </p:cBhvr>
                                      <p:to>
                                        <p:strVal val="visible"/>
                                      </p:to>
                                    </p:set>
                                    <p:anim calcmode="lin" valueType="num">
                                      <p:cBhvr additive="base">
                                        <p:cTn id="85"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nodeType="clickEffect">
                                  <p:stCondLst>
                                    <p:cond delay="0"/>
                                  </p:stCondLst>
                                  <p:childTnLst>
                                    <p:set>
                                      <p:cBhvr>
                                        <p:cTn id="90" dur="1" fill="hold">
                                          <p:stCondLst>
                                            <p:cond delay="0"/>
                                          </p:stCondLst>
                                        </p:cTn>
                                        <p:tgtEl>
                                          <p:spTgt spid="11"/>
                                        </p:tgtEl>
                                        <p:attrNameLst>
                                          <p:attrName>style.visibility</p:attrName>
                                        </p:attrNameLst>
                                      </p:cBhvr>
                                      <p:to>
                                        <p:strVal val="visible"/>
                                      </p:to>
                                    </p:set>
                                    <p:anim calcmode="lin" valueType="num">
                                      <p:cBhvr additive="base">
                                        <p:cTn id="91" dur="500" fill="hold"/>
                                        <p:tgtEl>
                                          <p:spTgt spid="11"/>
                                        </p:tgtEl>
                                        <p:attrNameLst>
                                          <p:attrName>ppt_x</p:attrName>
                                        </p:attrNameLst>
                                      </p:cBhvr>
                                      <p:tavLst>
                                        <p:tav tm="0">
                                          <p:val>
                                            <p:strVal val="#ppt_x"/>
                                          </p:val>
                                        </p:tav>
                                        <p:tav tm="100000">
                                          <p:val>
                                            <p:strVal val="#ppt_x"/>
                                          </p:val>
                                        </p:tav>
                                      </p:tavLst>
                                    </p:anim>
                                    <p:anim calcmode="lin" valueType="num">
                                      <p:cBhvr additive="base">
                                        <p:cTn id="92"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nodeType="clickEffect">
                                  <p:stCondLst>
                                    <p:cond delay="0"/>
                                  </p:stCondLst>
                                  <p:childTnLst>
                                    <p:set>
                                      <p:cBhvr>
                                        <p:cTn id="96" dur="1" fill="hold">
                                          <p:stCondLst>
                                            <p:cond delay="0"/>
                                          </p:stCondLst>
                                        </p:cTn>
                                        <p:tgtEl>
                                          <p:spTgt spid="10">
                                            <p:txEl>
                                              <p:pRg st="6" end="6"/>
                                            </p:txEl>
                                          </p:spTgt>
                                        </p:tgtEl>
                                        <p:attrNameLst>
                                          <p:attrName>style.visibility</p:attrName>
                                        </p:attrNameLst>
                                      </p:cBhvr>
                                      <p:to>
                                        <p:strVal val="visible"/>
                                      </p:to>
                                    </p:set>
                                    <p:anim calcmode="lin" valueType="num">
                                      <p:cBhvr additive="base">
                                        <p:cTn id="97"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nodeType="click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additive="base">
                                        <p:cTn id="103" dur="500" fill="hold"/>
                                        <p:tgtEl>
                                          <p:spTgt spid="12"/>
                                        </p:tgtEl>
                                        <p:attrNameLst>
                                          <p:attrName>ppt_x</p:attrName>
                                        </p:attrNameLst>
                                      </p:cBhvr>
                                      <p:tavLst>
                                        <p:tav tm="0">
                                          <p:val>
                                            <p:strVal val="#ppt_x"/>
                                          </p:val>
                                        </p:tav>
                                        <p:tav tm="100000">
                                          <p:val>
                                            <p:strVal val="#ppt_x"/>
                                          </p:val>
                                        </p:tav>
                                      </p:tavLst>
                                    </p:anim>
                                    <p:anim calcmode="lin" valueType="num">
                                      <p:cBhvr additive="base">
                                        <p:cTn id="10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nodeType="clickEffect">
                                  <p:stCondLst>
                                    <p:cond delay="0"/>
                                  </p:stCondLst>
                                  <p:childTnLst>
                                    <p:set>
                                      <p:cBhvr>
                                        <p:cTn id="108" dur="1" fill="hold">
                                          <p:stCondLst>
                                            <p:cond delay="0"/>
                                          </p:stCondLst>
                                        </p:cTn>
                                        <p:tgtEl>
                                          <p:spTgt spid="10">
                                            <p:txEl>
                                              <p:pRg st="7" end="7"/>
                                            </p:txEl>
                                          </p:spTgt>
                                        </p:tgtEl>
                                        <p:attrNameLst>
                                          <p:attrName>style.visibility</p:attrName>
                                        </p:attrNameLst>
                                      </p:cBhvr>
                                      <p:to>
                                        <p:strVal val="visible"/>
                                      </p:to>
                                    </p:set>
                                    <p:anim calcmode="lin" valueType="num">
                                      <p:cBhvr additive="base">
                                        <p:cTn id="109"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nodeType="clickEffect">
                                  <p:stCondLst>
                                    <p:cond delay="0"/>
                                  </p:stCondLst>
                                  <p:childTnLst>
                                    <p:set>
                                      <p:cBhvr>
                                        <p:cTn id="114" dur="1" fill="hold">
                                          <p:stCondLst>
                                            <p:cond delay="0"/>
                                          </p:stCondLst>
                                        </p:cTn>
                                        <p:tgtEl>
                                          <p:spTgt spid="10">
                                            <p:txEl>
                                              <p:pRg st="8" end="8"/>
                                            </p:txEl>
                                          </p:spTgt>
                                        </p:tgtEl>
                                        <p:attrNameLst>
                                          <p:attrName>style.visibility</p:attrName>
                                        </p:attrNameLst>
                                      </p:cBhvr>
                                      <p:to>
                                        <p:strVal val="visible"/>
                                      </p:to>
                                    </p:set>
                                    <p:anim calcmode="lin" valueType="num">
                                      <p:cBhvr additive="base">
                                        <p:cTn id="115"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295400"/>
            <a:ext cx="8839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TM to Context Sensitive Grammar</a:t>
            </a: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9"/>
          <p:cNvGrpSpPr>
            <a:grpSpLocks/>
          </p:cNvGrpSpPr>
          <p:nvPr/>
        </p:nvGrpSpPr>
        <p:grpSpPr bwMode="auto">
          <a:xfrm>
            <a:off x="4938713" y="3032125"/>
            <a:ext cx="4019550" cy="3749675"/>
            <a:chOff x="3019" y="2806"/>
            <a:chExt cx="2014" cy="1450"/>
          </a:xfrm>
        </p:grpSpPr>
        <p:sp>
          <p:nvSpPr>
            <p:cNvPr id="93205"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3206"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3187" name="Group 9"/>
          <p:cNvGrpSpPr>
            <a:grpSpLocks/>
          </p:cNvGrpSpPr>
          <p:nvPr/>
        </p:nvGrpSpPr>
        <p:grpSpPr bwMode="auto">
          <a:xfrm>
            <a:off x="5289550" y="4421188"/>
            <a:ext cx="3379788" cy="2347912"/>
            <a:chOff x="2669" y="2777"/>
            <a:chExt cx="2720" cy="1479"/>
          </a:xfrm>
        </p:grpSpPr>
        <p:sp>
          <p:nvSpPr>
            <p:cNvPr id="93203"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3204"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3190"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3202"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55" name="Rectangle 1"/>
          <p:cNvSpPr>
            <a:spLocks noChangeArrowheads="1"/>
          </p:cNvSpPr>
          <p:nvPr/>
        </p:nvSpPr>
        <p:spPr bwMode="auto">
          <a:xfrm>
            <a:off x="3505200" y="3638550"/>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sp>
        <p:nvSpPr>
          <p:cNvPr id="157" name="Rectangle 1"/>
          <p:cNvSpPr>
            <a:spLocks noChangeArrowheads="1"/>
          </p:cNvSpPr>
          <p:nvPr/>
        </p:nvSpPr>
        <p:spPr bwMode="auto">
          <a:xfrm>
            <a:off x="1970088" y="5715000"/>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pic>
        <p:nvPicPr>
          <p:cNvPr id="93194" name="Picture 2" descr="http://alwaysquestionauthority.files.wordpress.com/2013/06/noam-chmosky.jpg"/>
          <p:cNvPicPr>
            <a:picLocks noChangeAspect="1" noChangeArrowheads="1"/>
          </p:cNvPicPr>
          <p:nvPr/>
        </p:nvPicPr>
        <p:blipFill>
          <a:blip r:embed="rId2">
            <a:extLst>
              <a:ext uri="{28A0092B-C50C-407E-A947-70E740481C1C}">
                <a14:useLocalDpi xmlns:a14="http://schemas.microsoft.com/office/drawing/2010/main" val="0"/>
              </a:ext>
            </a:extLst>
          </a:blip>
          <a:srcRect r="44966"/>
          <a:stretch>
            <a:fillRect/>
          </a:stretch>
        </p:blipFill>
        <p:spPr bwMode="auto">
          <a:xfrm>
            <a:off x="0" y="531813"/>
            <a:ext cx="4430713" cy="520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TM to Context Sensitive Grammar</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93197"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3200"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a:solidFill>
                    <a:srgbClr val="FF00FF"/>
                  </a:solidFill>
                  <a:latin typeface="Times New Roman" pitchFamily="18" charset="0"/>
                </a:rPr>
                <a:t>Acceptable/Enumerable </a:t>
              </a:r>
              <a:br>
                <a:rPr lang="en-US" altLang="en-US" sz="2800" dirty="0">
                  <a:solidFill>
                    <a:srgbClr val="FF00FF"/>
                  </a:solidFill>
                  <a:latin typeface="Times New Roman" pitchFamily="18" charset="0"/>
                </a:rPr>
              </a:br>
              <a:r>
                <a:rPr lang="en-US" altLang="en-US" sz="1600" dirty="0">
                  <a:solidFill>
                    <a:srgbClr val="FF00FF"/>
                  </a:solidFill>
                  <a:latin typeface="Times New Roman" pitchFamily="18" charset="0"/>
                </a:rPr>
                <a:t>(Turing Machines)</a:t>
              </a:r>
              <a:endParaRPr lang="en-US" altLang="en-US" sz="1200" dirty="0">
                <a:solidFill>
                  <a:srgbClr val="FF00FF"/>
                </a:solidFill>
                <a:latin typeface="Times New Roman" pitchFamily="18" charset="0"/>
              </a:endParaRPr>
            </a:p>
          </p:txBody>
        </p:sp>
      </p:grpSp>
      <p:sp>
        <p:nvSpPr>
          <p:cNvPr id="16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Context Sensitive Grammars</a:t>
            </a:r>
          </a:p>
          <a:p>
            <a:pPr algn="ctr">
              <a:spcBef>
                <a:spcPct val="0"/>
              </a:spcBef>
            </a:pPr>
            <a:r>
              <a:rPr lang="en-US" altLang="en-US" sz="1600" dirty="0">
                <a:solidFill>
                  <a:srgbClr val="FF00FF"/>
                </a:solidFill>
                <a:latin typeface="Times New Roman" pitchFamily="18" charset="0"/>
              </a:rPr>
              <a:t>(allow shortening rule)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fill="hold"/>
                                        <p:tgtEl>
                                          <p:spTgt spid="162"/>
                                        </p:tgtEl>
                                        <p:attrNameLst>
                                          <p:attrName>ppt_x</p:attrName>
                                        </p:attrNameLst>
                                      </p:cBhvr>
                                      <p:tavLst>
                                        <p:tav tm="0">
                                          <p:val>
                                            <p:strVal val="#ppt_x"/>
                                          </p:val>
                                        </p:tav>
                                        <p:tav tm="100000">
                                          <p:val>
                                            <p:strVal val="#ppt_x"/>
                                          </p:val>
                                        </p:tav>
                                      </p:tavLst>
                                    </p:anim>
                                    <p:anim calcmode="lin" valueType="num">
                                      <p:cBhvr additive="base">
                                        <p:cTn id="8" dur="500" fill="hold"/>
                                        <p:tgtEl>
                                          <p:spTgt spid="1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9"/>
          <p:cNvGrpSpPr>
            <a:grpSpLocks/>
          </p:cNvGrpSpPr>
          <p:nvPr/>
        </p:nvGrpSpPr>
        <p:grpSpPr bwMode="auto">
          <a:xfrm>
            <a:off x="4938713" y="3032125"/>
            <a:ext cx="4019550" cy="3749675"/>
            <a:chOff x="3019" y="2806"/>
            <a:chExt cx="2014" cy="1450"/>
          </a:xfrm>
        </p:grpSpPr>
        <p:sp>
          <p:nvSpPr>
            <p:cNvPr id="94259"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4260"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4211" name="Group 9"/>
          <p:cNvGrpSpPr>
            <a:grpSpLocks/>
          </p:cNvGrpSpPr>
          <p:nvPr/>
        </p:nvGrpSpPr>
        <p:grpSpPr bwMode="auto">
          <a:xfrm>
            <a:off x="5289550" y="4421188"/>
            <a:ext cx="3379788" cy="2347912"/>
            <a:chOff x="2669" y="2777"/>
            <a:chExt cx="2720" cy="1479"/>
          </a:xfrm>
        </p:grpSpPr>
        <p:sp>
          <p:nvSpPr>
            <p:cNvPr id="94257"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4258"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4214"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4256"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TM to Context Sensitive Grammar</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sp>
        <p:nvSpPr>
          <p:cNvPr id="21"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grpSp>
        <p:nvGrpSpPr>
          <p:cNvPr id="22" name="Group 21"/>
          <p:cNvGrpSpPr>
            <a:grpSpLocks/>
          </p:cNvGrpSpPr>
          <p:nvPr/>
        </p:nvGrpSpPr>
        <p:grpSpPr bwMode="auto">
          <a:xfrm>
            <a:off x="1295400" y="2941638"/>
            <a:ext cx="2244725" cy="2163762"/>
            <a:chOff x="703262" y="2819400"/>
            <a:chExt cx="2725738" cy="2763838"/>
          </a:xfrm>
        </p:grpSpPr>
        <p:sp>
          <p:nvSpPr>
            <p:cNvPr id="24" name="Rectangle 23"/>
            <p:cNvSpPr/>
            <p:nvPr/>
          </p:nvSpPr>
          <p:spPr>
            <a:xfrm>
              <a:off x="1913844" y="2819400"/>
              <a:ext cx="385536" cy="523162"/>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94226" name="Group 23"/>
            <p:cNvGrpSpPr>
              <a:grpSpLocks/>
            </p:cNvGrpSpPr>
            <p:nvPr/>
          </p:nvGrpSpPr>
          <p:grpSpPr bwMode="auto">
            <a:xfrm>
              <a:off x="2808287" y="3313113"/>
              <a:ext cx="603250" cy="614362"/>
              <a:chOff x="4267195" y="1524000"/>
              <a:chExt cx="602679" cy="615589"/>
            </a:xfrm>
          </p:grpSpPr>
          <p:sp>
            <p:nvSpPr>
              <p:cNvPr id="52" name="Rectangle 51"/>
              <p:cNvSpPr/>
              <p:nvPr/>
            </p:nvSpPr>
            <p:spPr>
              <a:xfrm>
                <a:off x="4267195" y="1614462"/>
                <a:ext cx="602793"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B</a:t>
                </a:r>
                <a:endParaRPr lang="en-CA" dirty="0">
                  <a:effectLst>
                    <a:outerShdw blurRad="38100" dist="38100" dir="2700000" algn="tl">
                      <a:srgbClr val="000000">
                        <a:alpha val="43137"/>
                      </a:srgbClr>
                    </a:outerShdw>
                  </a:effectLst>
                  <a:cs typeface="+mn-cs"/>
                </a:endParaRPr>
              </a:p>
            </p:txBody>
          </p:sp>
          <p:sp>
            <p:nvSpPr>
              <p:cNvPr id="53" name="Freeform 52"/>
              <p:cNvSpPr/>
              <p:nvPr/>
            </p:nvSpPr>
            <p:spPr bwMode="auto">
              <a:xfrm>
                <a:off x="4631182"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4227" name="Group 23"/>
            <p:cNvGrpSpPr>
              <a:grpSpLocks/>
            </p:cNvGrpSpPr>
            <p:nvPr/>
          </p:nvGrpSpPr>
          <p:grpSpPr bwMode="auto">
            <a:xfrm>
              <a:off x="1755775" y="3313113"/>
              <a:ext cx="623887" cy="614362"/>
              <a:chOff x="4267195" y="1524000"/>
              <a:chExt cx="623505" cy="615589"/>
            </a:xfrm>
          </p:grpSpPr>
          <p:sp>
            <p:nvSpPr>
              <p:cNvPr id="50" name="Rectangle 49"/>
              <p:cNvSpPr/>
              <p:nvPr/>
            </p:nvSpPr>
            <p:spPr>
              <a:xfrm>
                <a:off x="4267195" y="1614462"/>
                <a:ext cx="624186"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D</a:t>
                </a:r>
                <a:endParaRPr lang="en-CA" dirty="0">
                  <a:effectLst>
                    <a:outerShdw blurRad="38100" dist="38100" dir="2700000" algn="tl">
                      <a:srgbClr val="000000">
                        <a:alpha val="43137"/>
                      </a:srgbClr>
                    </a:outerShdw>
                  </a:effectLst>
                  <a:cs typeface="+mn-cs"/>
                </a:endParaRPr>
              </a:p>
            </p:txBody>
          </p:sp>
          <p:sp>
            <p:nvSpPr>
              <p:cNvPr id="51" name="Freeform 50"/>
              <p:cNvSpPr/>
              <p:nvPr/>
            </p:nvSpPr>
            <p:spPr bwMode="auto">
              <a:xfrm>
                <a:off x="4631304"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4228" name="Group 23"/>
            <p:cNvGrpSpPr>
              <a:grpSpLocks/>
            </p:cNvGrpSpPr>
            <p:nvPr/>
          </p:nvGrpSpPr>
          <p:grpSpPr bwMode="auto">
            <a:xfrm>
              <a:off x="703262" y="3313113"/>
              <a:ext cx="604838" cy="614362"/>
              <a:chOff x="4267195" y="1524000"/>
              <a:chExt cx="603704" cy="615589"/>
            </a:xfrm>
          </p:grpSpPr>
          <p:sp>
            <p:nvSpPr>
              <p:cNvPr id="48" name="Rectangle 47"/>
              <p:cNvSpPr/>
              <p:nvPr/>
            </p:nvSpPr>
            <p:spPr>
              <a:xfrm>
                <a:off x="4267195" y="1614462"/>
                <a:ext cx="604156"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49" name="Freeform 48"/>
              <p:cNvSpPr/>
              <p:nvPr/>
            </p:nvSpPr>
            <p:spPr bwMode="auto">
              <a:xfrm>
                <a:off x="4630844"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4229" name="Group 23"/>
            <p:cNvGrpSpPr>
              <a:grpSpLocks/>
            </p:cNvGrpSpPr>
            <p:nvPr/>
          </p:nvGrpSpPr>
          <p:grpSpPr bwMode="auto">
            <a:xfrm>
              <a:off x="703262" y="3897313"/>
              <a:ext cx="522288" cy="615950"/>
              <a:chOff x="4267200" y="1524000"/>
              <a:chExt cx="522579" cy="615589"/>
            </a:xfrm>
          </p:grpSpPr>
          <p:sp>
            <p:nvSpPr>
              <p:cNvPr id="46" name="Rectangle 45"/>
              <p:cNvSpPr/>
              <p:nvPr/>
            </p:nvSpPr>
            <p:spPr>
              <a:xfrm>
                <a:off x="4267200" y="1616050"/>
                <a:ext cx="522693" cy="522856"/>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47" name="Freeform 46"/>
              <p:cNvSpPr/>
              <p:nvPr/>
            </p:nvSpPr>
            <p:spPr bwMode="auto">
              <a:xfrm>
                <a:off x="4631735" y="1524855"/>
                <a:ext cx="0" cy="21481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4230" name="Group 162"/>
            <p:cNvGrpSpPr>
              <a:grpSpLocks/>
            </p:cNvGrpSpPr>
            <p:nvPr/>
          </p:nvGrpSpPr>
          <p:grpSpPr bwMode="auto">
            <a:xfrm>
              <a:off x="2016125" y="3997325"/>
              <a:ext cx="258762" cy="117475"/>
              <a:chOff x="6369664" y="1676400"/>
              <a:chExt cx="259736" cy="117896"/>
            </a:xfrm>
          </p:grpSpPr>
          <p:cxnSp>
            <p:nvCxnSpPr>
              <p:cNvPr id="94244" name="Straight Connector 158"/>
              <p:cNvCxnSpPr>
                <a:cxnSpLocks noChangeShapeType="1"/>
              </p:cNvCxnSpPr>
              <p:nvPr/>
            </p:nvCxnSpPr>
            <p:spPr bwMode="auto">
              <a:xfrm>
                <a:off x="6369664" y="1676400"/>
                <a:ext cx="259736"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94245" name="Straight Connector 160"/>
              <p:cNvCxnSpPr>
                <a:cxnSpLocks noChangeShapeType="1"/>
              </p:cNvCxnSpPr>
              <p:nvPr/>
            </p:nvCxnSpPr>
            <p:spPr bwMode="auto">
              <a:xfrm>
                <a:off x="6427532" y="1735348"/>
                <a:ext cx="144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94246" name="Straight Connector 161"/>
              <p:cNvCxnSpPr>
                <a:cxnSpLocks noChangeShapeType="1"/>
              </p:cNvCxnSpPr>
              <p:nvPr/>
            </p:nvCxnSpPr>
            <p:spPr bwMode="auto">
              <a:xfrm>
                <a:off x="6463532" y="1794296"/>
                <a:ext cx="72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30" name="Rectangle 29"/>
            <p:cNvSpPr/>
            <p:nvPr/>
          </p:nvSpPr>
          <p:spPr>
            <a:xfrm>
              <a:off x="2646362" y="4080668"/>
              <a:ext cx="782638" cy="521134"/>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a:t>
              </a:r>
              <a:endParaRPr lang="en-CA" dirty="0">
                <a:effectLst>
                  <a:outerShdw blurRad="38100" dist="38100" dir="2700000" algn="tl">
                    <a:srgbClr val="000000">
                      <a:alpha val="43137"/>
                    </a:srgbClr>
                  </a:outerShdw>
                </a:effectLst>
                <a:cs typeface="+mn-cs"/>
              </a:endParaRPr>
            </a:p>
          </p:txBody>
        </p:sp>
        <p:sp>
          <p:nvSpPr>
            <p:cNvPr id="31" name="Rectangle 30"/>
            <p:cNvSpPr/>
            <p:nvPr/>
          </p:nvSpPr>
          <p:spPr>
            <a:xfrm>
              <a:off x="2467089" y="4433498"/>
              <a:ext cx="961911"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a:t>
              </a:r>
              <a:endParaRPr lang="en-CA" dirty="0">
                <a:effectLst>
                  <a:outerShdw blurRad="38100" dist="38100" dir="2700000" algn="tl">
                    <a:srgbClr val="000000">
                      <a:alpha val="43137"/>
                    </a:srgbClr>
                  </a:outerShdw>
                </a:effectLst>
                <a:cs typeface="+mn-cs"/>
              </a:endParaRPr>
            </a:p>
          </p:txBody>
        </p:sp>
        <p:sp>
          <p:nvSpPr>
            <p:cNvPr id="32" name="Rectangle 31"/>
            <p:cNvSpPr/>
            <p:nvPr/>
          </p:nvSpPr>
          <p:spPr>
            <a:xfrm>
              <a:off x="2287814" y="4747800"/>
              <a:ext cx="1141186"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a:t>
              </a:r>
              <a:endParaRPr lang="en-CA" dirty="0">
                <a:effectLst>
                  <a:outerShdw blurRad="38100" dist="38100" dir="2700000" algn="tl">
                    <a:srgbClr val="000000">
                      <a:alpha val="43137"/>
                    </a:srgbClr>
                  </a:outerShdw>
                </a:effectLst>
                <a:cs typeface="+mn-cs"/>
              </a:endParaRPr>
            </a:p>
          </p:txBody>
        </p:sp>
        <p:sp>
          <p:nvSpPr>
            <p:cNvPr id="33" name="Rectangle 32"/>
            <p:cNvSpPr/>
            <p:nvPr/>
          </p:nvSpPr>
          <p:spPr>
            <a:xfrm>
              <a:off x="2108541" y="5060076"/>
              <a:ext cx="1320459"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bbbbbB</a:t>
              </a:r>
              <a:endParaRPr lang="en-CA" dirty="0">
                <a:effectLst>
                  <a:outerShdw blurRad="38100" dist="38100" dir="2700000" algn="tl">
                    <a:srgbClr val="000000">
                      <a:alpha val="43137"/>
                    </a:srgbClr>
                  </a:outerShdw>
                </a:effectLst>
                <a:cs typeface="+mn-cs"/>
              </a:endParaRPr>
            </a:p>
          </p:txBody>
        </p:sp>
        <p:sp>
          <p:nvSpPr>
            <p:cNvPr id="34" name="Rectangle 33"/>
            <p:cNvSpPr/>
            <p:nvPr/>
          </p:nvSpPr>
          <p:spPr>
            <a:xfrm>
              <a:off x="2825637" y="3766364"/>
              <a:ext cx="603363"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a:t>
              </a:r>
              <a:endParaRPr lang="en-CA" dirty="0">
                <a:effectLst>
                  <a:outerShdw blurRad="38100" dist="38100" dir="2700000" algn="tl">
                    <a:srgbClr val="000000">
                      <a:alpha val="43137"/>
                    </a:srgbClr>
                  </a:outerShdw>
                </a:effectLst>
                <a:cs typeface="+mn-cs"/>
              </a:endParaRPr>
            </a:p>
          </p:txBody>
        </p:sp>
        <p:sp>
          <p:nvSpPr>
            <p:cNvPr id="35" name="Freeform 34"/>
            <p:cNvSpPr/>
            <p:nvPr/>
          </p:nvSpPr>
          <p:spPr bwMode="auto">
            <a:xfrm>
              <a:off x="3134066" y="3839363"/>
              <a:ext cx="71324"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35"/>
            <p:cNvSpPr/>
            <p:nvPr/>
          </p:nvSpPr>
          <p:spPr bwMode="auto">
            <a:xfrm>
              <a:off x="3149487" y="4139472"/>
              <a:ext cx="71324" cy="17844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36"/>
            <p:cNvSpPr/>
            <p:nvPr/>
          </p:nvSpPr>
          <p:spPr bwMode="auto">
            <a:xfrm>
              <a:off x="3157198" y="4435525"/>
              <a:ext cx="71324"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37"/>
            <p:cNvSpPr/>
            <p:nvPr/>
          </p:nvSpPr>
          <p:spPr bwMode="auto">
            <a:xfrm>
              <a:off x="3159125" y="4808633"/>
              <a:ext cx="73252" cy="17844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38"/>
            <p:cNvSpPr/>
            <p:nvPr/>
          </p:nvSpPr>
          <p:spPr bwMode="auto">
            <a:xfrm>
              <a:off x="3143704" y="5102659"/>
              <a:ext cx="71325" cy="18047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39"/>
            <p:cNvSpPr/>
            <p:nvPr/>
          </p:nvSpPr>
          <p:spPr bwMode="auto">
            <a:xfrm>
              <a:off x="3151414" y="5396684"/>
              <a:ext cx="71325"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Rectangle 40"/>
            <p:cNvSpPr/>
            <p:nvPr/>
          </p:nvSpPr>
          <p:spPr>
            <a:xfrm>
              <a:off x="1362528" y="2896455"/>
              <a:ext cx="483848" cy="523162"/>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
          <p:nvSpPr>
            <p:cNvPr id="42" name="Rectangle 41"/>
            <p:cNvSpPr/>
            <p:nvPr/>
          </p:nvSpPr>
          <p:spPr>
            <a:xfrm>
              <a:off x="2401548" y="2882260"/>
              <a:ext cx="483847" cy="525191"/>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grpSp>
      <p:sp>
        <p:nvSpPr>
          <p:cNvPr id="54" name="Rectangle 1"/>
          <p:cNvSpPr>
            <a:spLocks noChangeArrowheads="1"/>
          </p:cNvSpPr>
          <p:nvPr/>
        </p:nvSpPr>
        <p:spPr bwMode="auto">
          <a:xfrm>
            <a:off x="660400" y="5059363"/>
            <a:ext cx="5811838"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grammar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 or halt with </a:t>
            </a:r>
            <a:r>
              <a:rPr lang="en-US" altLang="en-US" sz="2400" dirty="0" err="1">
                <a:solidFill>
                  <a:schemeClr val="tx1">
                    <a:lumMod val="95000"/>
                  </a:schemeClr>
                </a:solidFill>
              </a:rPr>
              <a:t>nonterminials</a:t>
            </a:r>
            <a:r>
              <a:rPr lang="en-US" altLang="en-US" sz="2400" dirty="0">
                <a:solidFill>
                  <a:schemeClr val="tx1">
                    <a:lumMod val="95000"/>
                  </a:schemeClr>
                </a:solidFill>
              </a:rPr>
              <a:t>.</a:t>
            </a:r>
          </a:p>
        </p:txBody>
      </p:sp>
      <p:sp>
        <p:nvSpPr>
          <p:cNvPr id="92"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grpSp>
        <p:nvGrpSpPr>
          <p:cNvPr id="94221" name="Group 92"/>
          <p:cNvGrpSpPr>
            <a:grpSpLocks/>
          </p:cNvGrpSpPr>
          <p:nvPr/>
        </p:nvGrpSpPr>
        <p:grpSpPr bwMode="auto">
          <a:xfrm>
            <a:off x="4953000" y="847725"/>
            <a:ext cx="4114800" cy="5934075"/>
            <a:chOff x="4952999" y="772180"/>
            <a:chExt cx="4114800" cy="5933420"/>
          </a:xfrm>
        </p:grpSpPr>
        <p:sp>
          <p:nvSpPr>
            <p:cNvPr id="94"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4224"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9422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0-#ppt_w/2"/>
                                          </p:val>
                                        </p:tav>
                                        <p:tav tm="100000">
                                          <p:val>
                                            <p:strVal val="#ppt_x"/>
                                          </p:val>
                                        </p:tav>
                                      </p:tavLst>
                                    </p:anim>
                                    <p:anim calcmode="lin" valueType="num">
                                      <p:cBhvr additive="base">
                                        <p:cTn id="14"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additive="base">
                                        <p:cTn id="19" dur="500" fill="hold"/>
                                        <p:tgtEl>
                                          <p:spTgt spid="54"/>
                                        </p:tgtEl>
                                        <p:attrNameLst>
                                          <p:attrName>ppt_x</p:attrName>
                                        </p:attrNameLst>
                                      </p:cBhvr>
                                      <p:tavLst>
                                        <p:tav tm="0">
                                          <p:val>
                                            <p:strVal val="0-#ppt_w/2"/>
                                          </p:val>
                                        </p:tav>
                                        <p:tav tm="100000">
                                          <p:val>
                                            <p:strVal val="#ppt_x"/>
                                          </p:val>
                                        </p:tav>
                                      </p:tavLst>
                                    </p:anim>
                                    <p:anim calcmode="lin" valueType="num">
                                      <p:cBhvr additive="base">
                                        <p:cTn id="20"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54"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9"/>
          <p:cNvGrpSpPr>
            <a:grpSpLocks/>
          </p:cNvGrpSpPr>
          <p:nvPr/>
        </p:nvGrpSpPr>
        <p:grpSpPr bwMode="auto">
          <a:xfrm>
            <a:off x="4938713" y="3032125"/>
            <a:ext cx="4019550" cy="3749675"/>
            <a:chOff x="3019" y="2806"/>
            <a:chExt cx="2014" cy="1450"/>
          </a:xfrm>
        </p:grpSpPr>
        <p:sp>
          <p:nvSpPr>
            <p:cNvPr id="95268"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5269"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5235" name="Group 9"/>
          <p:cNvGrpSpPr>
            <a:grpSpLocks/>
          </p:cNvGrpSpPr>
          <p:nvPr/>
        </p:nvGrpSpPr>
        <p:grpSpPr bwMode="auto">
          <a:xfrm>
            <a:off x="5289550" y="4421188"/>
            <a:ext cx="3379788" cy="2347912"/>
            <a:chOff x="2669" y="2777"/>
            <a:chExt cx="2720" cy="1479"/>
          </a:xfrm>
        </p:grpSpPr>
        <p:sp>
          <p:nvSpPr>
            <p:cNvPr id="95266"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5267"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5238"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5265"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TM to Context Sensitive Grammar</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95242"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5263"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95243"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grpSp>
        <p:nvGrpSpPr>
          <p:cNvPr id="23" name="Group 5"/>
          <p:cNvGrpSpPr>
            <a:grpSpLocks/>
          </p:cNvGrpSpPr>
          <p:nvPr/>
        </p:nvGrpSpPr>
        <p:grpSpPr bwMode="auto">
          <a:xfrm>
            <a:off x="-76200" y="4191000"/>
            <a:ext cx="636588" cy="1179513"/>
            <a:chOff x="2013" y="2206"/>
            <a:chExt cx="516" cy="1010"/>
          </a:xfrm>
        </p:grpSpPr>
        <p:sp>
          <p:nvSpPr>
            <p:cNvPr id="95247"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95248" name="Group 7"/>
            <p:cNvGrpSpPr>
              <a:grpSpLocks/>
            </p:cNvGrpSpPr>
            <p:nvPr/>
          </p:nvGrpSpPr>
          <p:grpSpPr bwMode="auto">
            <a:xfrm>
              <a:off x="2013" y="2206"/>
              <a:ext cx="339" cy="1010"/>
              <a:chOff x="240" y="2880"/>
              <a:chExt cx="339" cy="1010"/>
            </a:xfrm>
          </p:grpSpPr>
          <p:sp>
            <p:nvSpPr>
              <p:cNvPr id="95249" name="Freeform 25"/>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0" name="Freeform 26"/>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1" name="Freeform 27"/>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2" name="Freeform 28"/>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3" name="Freeform 29"/>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4" name="Freeform 30"/>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5" name="Freeform 31"/>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6" name="Oval 32"/>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7" name="Oval 33"/>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8" name="Oval 34"/>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9" name="Oval 35"/>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60" name="Oval 36"/>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95261" name="Oval 37"/>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39" name="AutoShape 41"/>
          <p:cNvSpPr>
            <a:spLocks noChangeArrowheads="1"/>
          </p:cNvSpPr>
          <p:nvPr/>
        </p:nvSpPr>
        <p:spPr bwMode="auto">
          <a:xfrm>
            <a:off x="457200" y="396240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We will give an algorithm </a:t>
            </a:r>
          </a:p>
          <a:p>
            <a:pPr algn="ctr" eaLnBrk="1" hangingPunct="1">
              <a:spcBef>
                <a:spcPct val="0"/>
              </a:spcBef>
            </a:pPr>
            <a:r>
              <a:rPr lang="en-US" altLang="en-US" sz="2400" dirty="0">
                <a:latin typeface="Times New Roman" pitchFamily="18" charset="0"/>
              </a:rPr>
              <a:t>G</a:t>
            </a:r>
            <a:r>
              <a:rPr lang="en-US" altLang="en-US" sz="2400" baseline="-25000" dirty="0">
                <a:latin typeface="Times New Roman" pitchFamily="18" charset="0"/>
              </a:rPr>
              <a:t>CSG</a:t>
            </a:r>
            <a:r>
              <a:rPr lang="en-US" altLang="en-US" sz="2400" dirty="0">
                <a:latin typeface="Times New Roman" pitchFamily="18" charset="0"/>
              </a:rPr>
              <a:t>= </a:t>
            </a:r>
            <a:r>
              <a:rPr lang="en-US" altLang="en-US" sz="2400" dirty="0" err="1">
                <a:latin typeface="Times New Roman" pitchFamily="18" charset="0"/>
              </a:rPr>
              <a:t>TM</a:t>
            </a:r>
            <a:r>
              <a:rPr lang="en-US" altLang="en-US" sz="2400" baseline="-25000" dirty="0" err="1">
                <a:latin typeface="Times New Roman" pitchFamily="18" charset="0"/>
              </a:rPr>
              <a:t>accept</a:t>
            </a:r>
            <a:r>
              <a:rPr lang="en-US" altLang="en-US" sz="2400" dirty="0" err="1">
                <a:latin typeface="Times New Roman" pitchFamily="18" charset="0"/>
              </a:rPr>
              <a:t>toCSG</a:t>
            </a:r>
            <a:r>
              <a:rPr lang="en-US" altLang="en-US" sz="2400" dirty="0">
                <a:latin typeface="Times New Roman" pitchFamily="18" charset="0"/>
                <a:sym typeface="Symbol" pitchFamily="18" charset="2"/>
              </a:rPr>
              <a:t>(M</a:t>
            </a:r>
            <a:r>
              <a:rPr lang="en-US" altLang="en-US" sz="2400" baseline="-25000" dirty="0">
                <a:latin typeface="Times New Roman" pitchFamily="18" charset="0"/>
                <a:sym typeface="Symbol" pitchFamily="18" charset="2"/>
              </a:rPr>
              <a:t>TM</a:t>
            </a:r>
            <a:r>
              <a:rPr lang="en-US" altLang="en-US" sz="2400" dirty="0">
                <a:latin typeface="Times New Roman" pitchFamily="18" charset="0"/>
                <a:sym typeface="Symbol" pitchFamily="18" charset="2"/>
              </a:rPr>
              <a:t>)</a:t>
            </a:r>
            <a:br>
              <a:rPr lang="en-US" altLang="en-US" sz="2400" dirty="0">
                <a:latin typeface="Times New Roman" pitchFamily="18" charset="0"/>
              </a:rPr>
            </a:br>
            <a:r>
              <a:rPr lang="en-US" altLang="en-US" sz="2400" dirty="0">
                <a:latin typeface="Times New Roman" pitchFamily="18" charset="0"/>
              </a:rPr>
              <a:t>such that </a:t>
            </a:r>
            <a:br>
              <a:rPr lang="en-US" altLang="en-US" sz="2400" dirty="0">
                <a:latin typeface="Times New Roman" pitchFamily="18" charset="0"/>
              </a:rPr>
            </a:br>
            <a:r>
              <a:rPr lang="en-US" altLang="en-US" sz="2400" dirty="0" err="1">
                <a:latin typeface="Times New Roman" pitchFamily="18" charset="0"/>
              </a:rPr>
              <a:t>L</a:t>
            </a:r>
            <a:r>
              <a:rPr lang="en-US" altLang="en-US" sz="2400" baseline="-25000" dirty="0" err="1">
                <a:latin typeface="Times New Roman" pitchFamily="18" charset="0"/>
              </a:rPr>
              <a:t>generate</a:t>
            </a:r>
            <a:r>
              <a:rPr lang="en-US" altLang="en-US" sz="2400" dirty="0">
                <a:latin typeface="Times New Roman" pitchFamily="18" charset="0"/>
              </a:rPr>
              <a:t>(G</a:t>
            </a:r>
            <a:r>
              <a:rPr lang="en-US" altLang="en-US" sz="2400" baseline="-25000" dirty="0">
                <a:latin typeface="Times New Roman" pitchFamily="18" charset="0"/>
              </a:rPr>
              <a:t>CSG</a:t>
            </a:r>
            <a:r>
              <a:rPr lang="en-US" altLang="en-US" sz="2400" dirty="0">
                <a:latin typeface="Times New Roman" pitchFamily="18" charset="0"/>
              </a:rPr>
              <a:t>) = </a:t>
            </a:r>
            <a:r>
              <a:rPr lang="en-US" altLang="en-US" sz="2400" dirty="0" err="1">
                <a:latin typeface="Times New Roman" pitchFamily="18" charset="0"/>
              </a:rPr>
              <a:t>L</a:t>
            </a:r>
            <a:r>
              <a:rPr lang="en-US" altLang="en-US" sz="2400" baseline="-25000" dirty="0" err="1">
                <a:latin typeface="Times New Roman" pitchFamily="18" charset="0"/>
              </a:rPr>
              <a:t>accept</a:t>
            </a:r>
            <a:r>
              <a:rPr lang="en-US" altLang="en-US" sz="2400" baseline="-25000" dirty="0">
                <a:latin typeface="Times New Roman" pitchFamily="18" charset="0"/>
              </a:rPr>
              <a:t> </a:t>
            </a:r>
            <a:r>
              <a:rPr lang="en-US" altLang="en-US" sz="2400" dirty="0">
                <a:latin typeface="Times New Roman" pitchFamily="18" charset="0"/>
              </a:rPr>
              <a:t>(</a:t>
            </a:r>
            <a:r>
              <a:rPr lang="en-US" altLang="en-US" sz="2400" dirty="0">
                <a:latin typeface="Times New Roman" pitchFamily="18" charset="0"/>
                <a:sym typeface="Symbol" pitchFamily="18" charset="2"/>
              </a:rPr>
              <a:t>M</a:t>
            </a:r>
            <a:r>
              <a:rPr lang="en-US" altLang="en-US" sz="2400" baseline="-25000" dirty="0">
                <a:latin typeface="Times New Roman" pitchFamily="18" charset="0"/>
                <a:sym typeface="Symbol" pitchFamily="18" charset="2"/>
              </a:rPr>
              <a:t>TM</a:t>
            </a:r>
            <a:r>
              <a:rPr lang="en-US" altLang="en-US" sz="2400" dirty="0">
                <a:latin typeface="Times New Roman" pitchFamily="18" charset="0"/>
                <a:sym typeface="Symbol" pitchFamily="18" charset="2"/>
              </a:rPr>
              <a:t>)</a:t>
            </a:r>
            <a:endParaRPr lang="en-US" altLang="en-US" sz="2400" dirty="0">
              <a:latin typeface="Times New Roman" pitchFamily="18" charset="0"/>
            </a:endParaRPr>
          </a:p>
          <a:p>
            <a:pPr algn="ctr" eaLnBrk="1" hangingPunct="1">
              <a:spcBef>
                <a:spcPct val="0"/>
              </a:spcBef>
            </a:pPr>
            <a:endParaRPr lang="en-US" altLang="en-US" sz="2400" dirty="0">
              <a:latin typeface="Times New Roman" pitchFamily="18" charset="0"/>
            </a:endParaRPr>
          </a:p>
        </p:txBody>
      </p:sp>
      <p:sp>
        <p:nvSpPr>
          <p:cNvPr id="38"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76200" y="2743200"/>
            <a:ext cx="8686800" cy="2308324"/>
          </a:xfrm>
          <a:prstGeom prst="rect">
            <a:avLst/>
          </a:prstGeom>
          <a:noFill/>
          <a:ln w="38100" cap="sq">
            <a:noFill/>
            <a:miter lim="800000"/>
            <a:headEnd/>
            <a:tailEnd/>
          </a:ln>
          <a:effectLst/>
        </p:spPr>
        <p:txBody>
          <a:bodyPr lIns="274320" rIns="274320">
            <a:spAutoFit/>
          </a:bodyPr>
          <a:lstStyle/>
          <a:p>
            <a:pPr>
              <a:buFontTx/>
              <a:buChar char="•"/>
              <a:defRPr/>
            </a:pPr>
            <a:r>
              <a:rPr lang="en-US" sz="2400" dirty="0">
                <a:effectLst>
                  <a:outerShdw blurRad="38100" dist="38100" dir="2700000" algn="tl">
                    <a:srgbClr val="000000"/>
                  </a:outerShdw>
                </a:effectLst>
              </a:rPr>
              <a:t>Encode configuration of the TM as a string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 of terminals and </a:t>
            </a:r>
            <a:r>
              <a:rPr lang="en-US" sz="2400" dirty="0" err="1">
                <a:effectLst>
                  <a:outerShdw blurRad="38100" dist="38100" dir="2700000" algn="tl">
                    <a:srgbClr val="000000"/>
                  </a:outerShdw>
                </a:effectLst>
              </a:rPr>
              <a:t>nontermnials</a:t>
            </a:r>
            <a:r>
              <a:rPr lang="en-US" sz="2400" dirty="0">
                <a:effectLst>
                  <a:outerShdw blurRad="38100" dist="38100" dir="2700000" algn="tl">
                    <a:srgbClr val="000000"/>
                  </a:outerShdw>
                </a:effectLst>
              </a:rPr>
              <a:t>.</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tape</a:t>
            </a:r>
            <a:r>
              <a:rPr lang="en-US" sz="2400" dirty="0">
                <a:effectLst>
                  <a:outerShdw blurRad="38100" dist="38100" dir="2700000" algn="tl">
                    <a:srgbClr val="000000"/>
                  </a:outerShdw>
                </a:effectLst>
              </a:rPr>
              <a:t> as string of terminals: 10110100</a:t>
            </a:r>
          </a:p>
          <a:p>
            <a:pPr lvl="1">
              <a:buFontTx/>
              <a:buChar char="•"/>
              <a:defRPr/>
            </a:pPr>
            <a:r>
              <a:rPr lang="en-US" sz="2400" dirty="0">
                <a:effectLst>
                  <a:outerShdw blurRad="38100" dist="38100" dir="2700000" algn="tl">
                    <a:srgbClr val="000000"/>
                  </a:outerShdw>
                </a:effectLst>
              </a:rPr>
              <a:t>Mark the beginning and the end of the tape</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state</a:t>
            </a:r>
            <a:r>
              <a:rPr lang="en-US" sz="2400" dirty="0">
                <a:effectLst>
                  <a:outerShdw blurRad="38100" dist="38100" dir="2700000" algn="tl">
                    <a:srgbClr val="000000"/>
                  </a:outerShdw>
                </a:effectLst>
              </a:rPr>
              <a:t> as </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head location </a:t>
            </a:r>
            <a:r>
              <a:rPr lang="en-US" sz="2400" dirty="0">
                <a:effectLst>
                  <a:outerShdw blurRad="38100" dist="38100" dir="2700000" algn="tl">
                    <a:srgbClr val="000000"/>
                  </a:outerShdw>
                </a:effectLst>
              </a:rPr>
              <a:t>as</a:t>
            </a:r>
          </a:p>
        </p:txBody>
      </p:sp>
      <p:grpSp>
        <p:nvGrpSpPr>
          <p:cNvPr id="2" name="Group 49"/>
          <p:cNvGrpSpPr>
            <a:grpSpLocks/>
          </p:cNvGrpSpPr>
          <p:nvPr/>
        </p:nvGrpSpPr>
        <p:grpSpPr bwMode="auto">
          <a:xfrm>
            <a:off x="284163" y="685800"/>
            <a:ext cx="6192837" cy="1828800"/>
            <a:chOff x="179" y="432"/>
            <a:chExt cx="3901" cy="1152"/>
          </a:xfrm>
        </p:grpSpPr>
        <p:sp>
          <p:nvSpPr>
            <p:cNvPr id="135168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1351688"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3"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pic>
          <p:nvPicPr>
            <p:cNvPr id="96276"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4"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8"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defRPr/>
              </a:pPr>
              <a:r>
                <a:rPr lang="en-US">
                  <a:solidFill>
                    <a:schemeClr val="accent2"/>
                  </a:solidFill>
                  <a:effectLst>
                    <a:outerShdw blurRad="38100" dist="38100" dir="2700000" algn="tl">
                      <a:srgbClr val="000000"/>
                    </a:outerShdw>
                  </a:effectLst>
                </a:rPr>
                <a:t>q</a:t>
              </a:r>
            </a:p>
          </p:txBody>
        </p:sp>
      </p:grpSp>
      <p:sp>
        <p:nvSpPr>
          <p:cNvPr id="23" name="Text Box 43"/>
          <p:cNvSpPr txBox="1">
            <a:spLocks noChangeArrowheads="1"/>
          </p:cNvSpPr>
          <p:nvPr/>
        </p:nvSpPr>
        <p:spPr bwMode="auto">
          <a:xfrm>
            <a:off x="4214813" y="4547766"/>
            <a:ext cx="3086100" cy="461665"/>
          </a:xfrm>
          <a:prstGeom prst="rect">
            <a:avLst/>
          </a:prstGeom>
          <a:noFill/>
          <a:ln w="38100" cap="sq">
            <a:noFill/>
            <a:miter lim="800000"/>
            <a:headEnd/>
            <a:tailEnd/>
          </a:ln>
          <a:effectLst/>
        </p:spPr>
        <p:txBody>
          <a:bodyPr lIns="274320" rIns="274320">
            <a:spAutoFit/>
          </a:bodyPr>
          <a:lstStyle/>
          <a:p>
            <a:pPr>
              <a:defRPr/>
            </a:pPr>
            <a:r>
              <a:rPr lang="en-US" sz="2400" dirty="0">
                <a:effectLst>
                  <a:outerShdw blurRad="38100" dist="38100" dir="2700000" algn="tl">
                    <a:srgbClr val="000000"/>
                  </a:outerShdw>
                </a:effectLst>
                <a:sym typeface="Symbol"/>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err="1">
                <a:effectLst>
                  <a:outerShdw blurRad="38100" dist="38100" dir="2700000" algn="tl">
                    <a:srgbClr val="000000"/>
                  </a:outerShdw>
                </a:effectLst>
              </a:rPr>
              <a:t>11010</a:t>
            </a:r>
            <a:r>
              <a:rPr lang="en-US" sz="2400" dirty="0">
                <a:effectLst>
                  <a:outerShdw blurRad="38100" dist="38100" dir="2700000" algn="tl">
                    <a:srgbClr val="000000"/>
                  </a:outerShdw>
                </a:effectLst>
                <a:sym typeface="Symbol"/>
              </a:rPr>
              <a:t></a:t>
            </a:r>
            <a:endParaRPr lang="en-US" sz="2400" dirty="0">
              <a:effectLst>
                <a:outerShdw blurRad="38100" dist="38100" dir="2700000" algn="tl">
                  <a:srgbClr val="000000"/>
                </a:outerShdw>
              </a:effectLst>
            </a:endParaRPr>
          </a:p>
        </p:txBody>
      </p:sp>
      <p:sp>
        <p:nvSpPr>
          <p:cNvPr id="24" name="Text Box 43"/>
          <p:cNvSpPr txBox="1">
            <a:spLocks noChangeArrowheads="1"/>
          </p:cNvSpPr>
          <p:nvPr/>
        </p:nvSpPr>
        <p:spPr bwMode="auto">
          <a:xfrm>
            <a:off x="2432050" y="4202261"/>
            <a:ext cx="5943600" cy="461665"/>
          </a:xfrm>
          <a:prstGeom prst="rect">
            <a:avLst/>
          </a:prstGeom>
          <a:noFill/>
          <a:ln w="38100" cap="sq">
            <a:noFill/>
            <a:miter lim="800000"/>
            <a:headEnd/>
            <a:tailEnd/>
          </a:ln>
          <a:effectLst/>
        </p:spPr>
        <p:txBody>
          <a:bodyPr lIns="274320" rIns="274320">
            <a:spAutoFit/>
          </a:bodyPr>
          <a:lstStyle/>
          <a:p>
            <a:pPr>
              <a:defRPr/>
            </a:pPr>
            <a:r>
              <a:rPr lang="en-US" sz="2400" dirty="0">
                <a:effectLst>
                  <a:outerShdw blurRad="38100" dist="38100" dir="2700000" algn="tl">
                    <a:srgbClr val="000000"/>
                  </a:outerShdw>
                </a:effectLst>
              </a:rPr>
              <a:t>a </a:t>
            </a:r>
            <a:r>
              <a:rPr lang="en-US" sz="2400" dirty="0" err="1">
                <a:effectLst>
                  <a:outerShdw blurRad="38100" dist="38100" dir="2700000" algn="tl">
                    <a:srgbClr val="000000"/>
                  </a:outerShdw>
                </a:effectLst>
              </a:rPr>
              <a:t>nonterminal</a:t>
            </a:r>
            <a:r>
              <a:rPr lang="en-US" sz="2400" dirty="0">
                <a:effectLst>
                  <a:outerShdw blurRad="38100" dist="38100" dir="2700000" algn="tl">
                    <a:srgbClr val="000000"/>
                  </a:outerShdw>
                </a:effectLst>
              </a:rPr>
              <a:t> </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 for each state </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a:t>
            </a:r>
          </a:p>
        </p:txBody>
      </p:sp>
      <p:sp>
        <p:nvSpPr>
          <p:cNvPr id="26" name="Text Box 43"/>
          <p:cNvSpPr txBox="1">
            <a:spLocks noChangeArrowheads="1"/>
          </p:cNvSpPr>
          <p:nvPr/>
        </p:nvSpPr>
        <p:spPr bwMode="auto">
          <a:xfrm>
            <a:off x="6019800" y="3814663"/>
            <a:ext cx="4289425" cy="461665"/>
          </a:xfrm>
          <a:prstGeom prst="rect">
            <a:avLst/>
          </a:prstGeom>
          <a:noFill/>
          <a:ln w="38100" cap="sq">
            <a:noFill/>
            <a:miter lim="800000"/>
            <a:headEnd/>
            <a:tailEnd/>
          </a:ln>
          <a:effectLst/>
        </p:spPr>
        <p:txBody>
          <a:bodyPr lIns="274320" rIns="274320">
            <a:spAutoFit/>
          </a:bodyPr>
          <a:lstStyle/>
          <a:p>
            <a:pPr>
              <a:defRPr/>
            </a:pPr>
            <a:r>
              <a:rPr lang="en-US" sz="1800" dirty="0" err="1">
                <a:effectLst>
                  <a:outerShdw blurRad="38100" dist="38100" dir="2700000" algn="tl">
                    <a:srgbClr val="000000"/>
                  </a:outerShdw>
                </a:effectLst>
                <a:sym typeface="Symbol"/>
              </a:rPr>
              <a:t>nonterms</a:t>
            </a:r>
            <a:r>
              <a:rPr lang="en-US" sz="1800" dirty="0">
                <a:solidFill>
                  <a:schemeClr val="accent2"/>
                </a:solidFill>
                <a:effectLst>
                  <a:outerShdw blurRad="38100" dist="38100" dir="2700000" algn="tl">
                    <a:srgbClr val="000000"/>
                  </a:outerShdw>
                </a:effectLst>
                <a:sym typeface="Symbol"/>
              </a:rPr>
              <a:t>  </a:t>
            </a:r>
            <a:r>
              <a:rPr lang="en-US" sz="2400" dirty="0">
                <a:solidFill>
                  <a:schemeClr val="accent2"/>
                </a:solidFill>
                <a:effectLst>
                  <a:outerShdw blurRad="38100" dist="38100" dir="2700000" algn="tl">
                    <a:srgbClr val="000000"/>
                  </a:outerShdw>
                </a:effectLst>
                <a:sym typeface="Symbol"/>
              </a:rPr>
              <a:t></a:t>
            </a:r>
            <a:r>
              <a:rPr lang="en-US" sz="2400" dirty="0">
                <a:effectLst>
                  <a:outerShdw blurRad="38100" dist="38100" dir="2700000" algn="tl">
                    <a:srgbClr val="000000"/>
                  </a:outerShdw>
                </a:effectLst>
              </a:rPr>
              <a:t>1011010</a:t>
            </a:r>
            <a:r>
              <a:rPr lang="en-US" sz="2400" dirty="0">
                <a:solidFill>
                  <a:schemeClr val="accent2"/>
                </a:solidFill>
                <a:effectLst>
                  <a:outerShdw blurRad="38100" dist="38100" dir="2700000" algn="tl">
                    <a:srgbClr val="000000"/>
                  </a:outerShdw>
                </a:effectLst>
                <a:sym typeface="Symbol"/>
              </a:rPr>
              <a:t></a:t>
            </a:r>
            <a:endParaRPr lang="en-US" sz="2400" dirty="0">
              <a:solidFill>
                <a:schemeClr val="accent2"/>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1723">
                                            <p:txEl>
                                              <p:pRg st="0" end="0"/>
                                            </p:txEl>
                                          </p:spTgt>
                                        </p:tgtEl>
                                        <p:attrNameLst>
                                          <p:attrName>style.visibility</p:attrName>
                                        </p:attrNameLst>
                                      </p:cBhvr>
                                      <p:to>
                                        <p:strVal val="visible"/>
                                      </p:to>
                                    </p:set>
                                    <p:anim calcmode="lin" valueType="num">
                                      <p:cBhvr additive="base">
                                        <p:cTn id="13" dur="500" fill="hold"/>
                                        <p:tgtEl>
                                          <p:spTgt spid="135172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17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51723">
                                            <p:txEl>
                                              <p:pRg st="1" end="1"/>
                                            </p:txEl>
                                          </p:spTgt>
                                        </p:tgtEl>
                                        <p:attrNameLst>
                                          <p:attrName>style.visibility</p:attrName>
                                        </p:attrNameLst>
                                      </p:cBhvr>
                                      <p:to>
                                        <p:strVal val="visible"/>
                                      </p:to>
                                    </p:set>
                                    <p:anim calcmode="lin" valueType="num">
                                      <p:cBhvr additive="base">
                                        <p:cTn id="19" dur="500" fill="hold"/>
                                        <p:tgtEl>
                                          <p:spTgt spid="135172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517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51723">
                                            <p:txEl>
                                              <p:pRg st="2" end="2"/>
                                            </p:txEl>
                                          </p:spTgt>
                                        </p:tgtEl>
                                        <p:attrNameLst>
                                          <p:attrName>style.visibility</p:attrName>
                                        </p:attrNameLst>
                                      </p:cBhvr>
                                      <p:to>
                                        <p:strVal val="visible"/>
                                      </p:to>
                                    </p:set>
                                    <p:anim calcmode="lin" valueType="num">
                                      <p:cBhvr additive="base">
                                        <p:cTn id="25" dur="500" fill="hold"/>
                                        <p:tgtEl>
                                          <p:spTgt spid="135172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517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6">
                                            <p:txEl>
                                              <p:pRg st="0" end="0"/>
                                            </p:txEl>
                                          </p:spTgt>
                                        </p:tgtEl>
                                        <p:attrNameLst>
                                          <p:attrName>style.visibility</p:attrName>
                                        </p:attrNameLst>
                                      </p:cBhvr>
                                      <p:to>
                                        <p:strVal val="visible"/>
                                      </p:to>
                                    </p:set>
                                    <p:anim calcmode="lin" valueType="num">
                                      <p:cBhvr additive="base">
                                        <p:cTn id="31"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351723">
                                            <p:txEl>
                                              <p:pRg st="3" end="3"/>
                                            </p:txEl>
                                          </p:spTgt>
                                        </p:tgtEl>
                                        <p:attrNameLst>
                                          <p:attrName>style.visibility</p:attrName>
                                        </p:attrNameLst>
                                      </p:cBhvr>
                                      <p:to>
                                        <p:strVal val="visible"/>
                                      </p:to>
                                    </p:set>
                                    <p:anim calcmode="lin" valueType="num">
                                      <p:cBhvr additive="base">
                                        <p:cTn id="37" dur="500" fill="hold"/>
                                        <p:tgtEl>
                                          <p:spTgt spid="1351723">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51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 calcmode="lin" valueType="num">
                                      <p:cBhvr additive="base">
                                        <p:cTn id="4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51723">
                                            <p:txEl>
                                              <p:pRg st="4" end="4"/>
                                            </p:txEl>
                                          </p:spTgt>
                                        </p:tgtEl>
                                        <p:attrNameLst>
                                          <p:attrName>style.visibility</p:attrName>
                                        </p:attrNameLst>
                                      </p:cBhvr>
                                      <p:to>
                                        <p:strVal val="visible"/>
                                      </p:to>
                                    </p:set>
                                    <p:anim calcmode="lin" valueType="num">
                                      <p:cBhvr additive="base">
                                        <p:cTn id="49" dur="500" fill="hold"/>
                                        <p:tgtEl>
                                          <p:spTgt spid="1351723">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5172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3">
                                            <p:txEl>
                                              <p:pRg st="0" end="0"/>
                                            </p:txEl>
                                          </p:spTgt>
                                        </p:tgtEl>
                                        <p:attrNameLst>
                                          <p:attrName>style.visibility</p:attrName>
                                        </p:attrNameLst>
                                      </p:cBhvr>
                                      <p:to>
                                        <p:strVal val="visible"/>
                                      </p:to>
                                    </p:set>
                                    <p:anim calcmode="lin" valueType="num">
                                      <p:cBhvr additive="base">
                                        <p:cTn id="55"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1676400" y="2676525"/>
            <a:ext cx="5334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Transition </a:t>
            </a:r>
            <a:r>
              <a:rPr lang="en-US" dirty="0">
                <a:solidFill>
                  <a:schemeClr val="accent2"/>
                </a:solidFill>
                <a:effectLst>
                  <a:outerShdw blurRad="38100" dist="38100" dir="2700000" algn="tl">
                    <a:srgbClr val="000000"/>
                  </a:outerShdw>
                </a:effectLst>
                <a:sym typeface="Symbol"/>
              </a:rPr>
              <a: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i</a:t>
            </a:r>
            <a:r>
              <a:rPr lang="en-US" dirty="0" err="1">
                <a:solidFill>
                  <a:schemeClr val="accent2"/>
                </a:solidFill>
                <a:effectLst>
                  <a:outerShdw blurRad="38100" dist="38100" dir="2700000" algn="tl">
                    <a:srgbClr val="000000"/>
                  </a:outerShdw>
                </a:effectLst>
                <a:sym typeface="Symbol"/>
              </a:rPr>
              <a:t>,1</a:t>
            </a:r>
            <a:r>
              <a:rPr lang="en-US" dirty="0">
                <a:solidFill>
                  <a:schemeClr val="accent2"/>
                </a:solidFill>
                <a:effectLst>
                  <a:outerShdw blurRad="38100" dist="38100" dir="2700000" algn="tl">
                    <a:srgbClr val="000000"/>
                  </a:outerShdw>
                </a:effectLst>
                <a:sym typeface="Symbol"/>
              </a:rPr>
              <a:t>) = &lt;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j</a:t>
            </a:r>
            <a:r>
              <a:rPr lang="en-US" dirty="0" err="1">
                <a:solidFill>
                  <a:schemeClr val="accent2"/>
                </a:solidFill>
                <a:effectLst>
                  <a:outerShdw blurRad="38100" dist="38100" dir="2700000" algn="tl">
                    <a:srgbClr val="000000"/>
                  </a:outerShdw>
                </a:effectLst>
                <a:sym typeface="Symbol"/>
              </a:rPr>
              <a:t>,c,right</a:t>
            </a:r>
            <a:r>
              <a:rPr lang="en-US" dirty="0">
                <a:solidFill>
                  <a:schemeClr val="accent2"/>
                </a:solidFill>
                <a:effectLst>
                  <a:outerShdw blurRad="38100" dist="38100" dir="2700000" algn="tl">
                    <a:srgbClr val="000000"/>
                  </a:outerShdw>
                </a:effectLst>
                <a:sym typeface="Symbol"/>
              </a:rPr>
              <a:t>&gt;</a:t>
            </a:r>
            <a:endParaRPr lang="en-US" dirty="0">
              <a:solidFill>
                <a:schemeClr val="accent2"/>
              </a:solidFill>
              <a:effectLst>
                <a:outerShdw blurRad="38100" dist="38100" dir="2700000" algn="tl">
                  <a:srgbClr val="000000"/>
                </a:outerShdw>
              </a:effectLst>
            </a:endParaRPr>
          </a:p>
        </p:txBody>
      </p:sp>
      <p:sp>
        <p:nvSpPr>
          <p:cNvPr id="1351683" name="Rectangle 3"/>
          <p:cNvSpPr>
            <a:spLocks noChangeArrowheads="1"/>
          </p:cNvSpPr>
          <p:nvPr/>
        </p:nvSpPr>
        <p:spPr bwMode="auto">
          <a:xfrm>
            <a:off x="284163" y="685800"/>
            <a:ext cx="1092200"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TM</a:t>
            </a:r>
          </a:p>
        </p:txBody>
      </p:sp>
      <p:sp>
        <p:nvSpPr>
          <p:cNvPr id="1351693"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97287" name="Group 50"/>
          <p:cNvGrpSpPr>
            <a:grpSpLocks/>
          </p:cNvGrpSpPr>
          <p:nvPr/>
        </p:nvGrpSpPr>
        <p:grpSpPr bwMode="auto">
          <a:xfrm>
            <a:off x="1752600" y="1368425"/>
            <a:ext cx="4724400" cy="401638"/>
            <a:chOff x="1752600" y="1368425"/>
            <a:chExt cx="4724400" cy="401638"/>
          </a:xfrm>
        </p:grpSpPr>
        <p:sp>
          <p:nvSpPr>
            <p:cNvPr id="135168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97288" name="Group 51"/>
          <p:cNvGrpSpPr>
            <a:grpSpLocks/>
          </p:cNvGrpSpPr>
          <p:nvPr/>
        </p:nvGrpSpPr>
        <p:grpSpPr bwMode="auto">
          <a:xfrm>
            <a:off x="838200" y="1295400"/>
            <a:ext cx="874713" cy="1219200"/>
            <a:chOff x="838200" y="1295400"/>
            <a:chExt cx="875458" cy="1219200"/>
          </a:xfrm>
        </p:grpSpPr>
        <p:pic>
          <p:nvPicPr>
            <p:cNvPr id="97319"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8"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endParaRPr lang="en-US" baseline="-25000" dirty="0">
                <a:solidFill>
                  <a:schemeClr val="accent2"/>
                </a:solidFill>
                <a:effectLst>
                  <a:outerShdw blurRad="38100" dist="38100" dir="2700000" algn="tl">
                    <a:srgbClr val="000000"/>
                  </a:outerShdw>
                </a:effectLst>
              </a:endParaRPr>
            </a:p>
          </p:txBody>
        </p:sp>
      </p:grpSp>
      <p:grpSp>
        <p:nvGrpSpPr>
          <p:cNvPr id="4" name="Group 76"/>
          <p:cNvGrpSpPr>
            <a:grpSpLocks/>
          </p:cNvGrpSpPr>
          <p:nvPr/>
        </p:nvGrpSpPr>
        <p:grpSpPr bwMode="auto">
          <a:xfrm>
            <a:off x="601663" y="4648200"/>
            <a:ext cx="4676775" cy="533400"/>
            <a:chOff x="601507" y="4648200"/>
            <a:chExt cx="4677422" cy="533400"/>
          </a:xfrm>
        </p:grpSpPr>
        <p:sp>
          <p:nvSpPr>
            <p:cNvPr id="23"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7" name="Rectangle 26"/>
            <p:cNvSpPr/>
            <p:nvPr/>
          </p:nvSpPr>
          <p:spPr>
            <a:xfrm>
              <a:off x="601507" y="4657725"/>
              <a:ext cx="1659167" cy="523875"/>
            </a:xfrm>
            <a:prstGeom prst="rect">
              <a:avLst/>
            </a:prstGeom>
          </p:spPr>
          <p:txBody>
            <a:bodyPr wrap="none">
              <a:spAutoFit/>
            </a:bodyPr>
            <a:lstStyle/>
            <a:p>
              <a:pPr>
                <a:defRPr/>
              </a:pPr>
              <a:r>
                <a:rPr lang="en-US" dirty="0">
                  <a:effectLst>
                    <a:outerShdw blurRad="38100" dist="38100" dir="2700000" algn="tl">
                      <a:srgbClr val="000000"/>
                    </a:outerShdw>
                  </a:effectLst>
                </a:rPr>
                <a:t>Grammar:</a:t>
              </a:r>
              <a:endParaRPr lang="en-CA" dirty="0">
                <a:effectLst>
                  <a:outerShdw blurRad="38100" dist="38100" dir="2700000" algn="tl">
                    <a:srgbClr val="000000">
                      <a:alpha val="43137"/>
                    </a:srgbClr>
                  </a:outerShdw>
                </a:effectLst>
              </a:endParaRPr>
            </a:p>
          </p:txBody>
        </p:sp>
      </p:grpSp>
      <p:sp>
        <p:nvSpPr>
          <p:cNvPr id="35" name="Right Brace 34"/>
          <p:cNvSpPr/>
          <p:nvPr/>
        </p:nvSpPr>
        <p:spPr bwMode="auto">
          <a:xfrm rot="5400000">
            <a:off x="3152775" y="4965700"/>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8" name="Rectangle 37"/>
          <p:cNvSpPr/>
          <p:nvPr/>
        </p:nvSpPr>
        <p:spPr>
          <a:xfrm>
            <a:off x="1828800" y="2219325"/>
            <a:ext cx="4402138" cy="523875"/>
          </a:xfrm>
          <a:prstGeom prst="rect">
            <a:avLst/>
          </a:prstGeom>
        </p:spPr>
        <p:txBody>
          <a:bodyPr wrap="none">
            <a:spAutoFit/>
          </a:bodyPr>
          <a:lstStyle/>
          <a:p>
            <a:pPr>
              <a:defRPr/>
            </a:pPr>
            <a:r>
              <a:rPr lang="en-US" dirty="0">
                <a:effectLst>
                  <a:outerShdw blurRad="38100" dist="38100" dir="2700000" algn="tl">
                    <a:srgbClr val="000000"/>
                  </a:outerShdw>
                </a:effectLst>
              </a:rPr>
              <a:t>TM is in state </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 and sees a </a:t>
            </a:r>
            <a:r>
              <a:rPr lang="en-US" dirty="0">
                <a:solidFill>
                  <a:schemeClr val="accent2"/>
                </a:solidFill>
                <a:effectLst>
                  <a:outerShdw blurRad="38100" dist="38100" dir="2700000" algn="tl">
                    <a:srgbClr val="000000"/>
                  </a:outerShdw>
                </a:effectLst>
              </a:rPr>
              <a:t>1</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sp>
        <p:nvSpPr>
          <p:cNvPr id="53" name="AutoShape 20"/>
          <p:cNvSpPr>
            <a:spLocks noChangeArrowheads="1"/>
          </p:cNvSpPr>
          <p:nvPr/>
        </p:nvSpPr>
        <p:spPr bwMode="auto">
          <a:xfrm rot="16200000">
            <a:off x="3146425" y="372427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5" name="Group 53"/>
          <p:cNvGrpSpPr>
            <a:grpSpLocks/>
          </p:cNvGrpSpPr>
          <p:nvPr/>
        </p:nvGrpSpPr>
        <p:grpSpPr bwMode="auto">
          <a:xfrm>
            <a:off x="1774825" y="3340100"/>
            <a:ext cx="4724400" cy="401638"/>
            <a:chOff x="1752600" y="1368425"/>
            <a:chExt cx="4724400" cy="401638"/>
          </a:xfrm>
        </p:grpSpPr>
        <p:sp>
          <p:nvSpPr>
            <p:cNvPr id="55"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c</a:t>
              </a:r>
            </a:p>
          </p:txBody>
        </p:sp>
        <p:sp>
          <p:nvSpPr>
            <p:cNvPr id="56"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7"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58"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59"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0"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1"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2"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3"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6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6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6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6" name="Group 67"/>
          <p:cNvGrpSpPr>
            <a:grpSpLocks/>
          </p:cNvGrpSpPr>
          <p:nvPr/>
        </p:nvGrpSpPr>
        <p:grpSpPr bwMode="auto">
          <a:xfrm>
            <a:off x="860425" y="2819400"/>
            <a:ext cx="874713" cy="1219200"/>
            <a:chOff x="838200" y="1295400"/>
            <a:chExt cx="875458" cy="1219200"/>
          </a:xfrm>
        </p:grpSpPr>
        <p:pic>
          <p:nvPicPr>
            <p:cNvPr id="97302"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endParaRPr lang="en-US" baseline="-25000" dirty="0">
                <a:solidFill>
                  <a:schemeClr val="accent2"/>
                </a:solidFill>
                <a:effectLst>
                  <a:outerShdw blurRad="38100" dist="38100" dir="2700000" algn="tl">
                    <a:srgbClr val="000000"/>
                  </a:outerShdw>
                </a:effectLst>
              </a:endParaRPr>
            </a:p>
          </p:txBody>
        </p:sp>
      </p:grpSp>
      <p:sp>
        <p:nvSpPr>
          <p:cNvPr id="75" name="Rectangle 74"/>
          <p:cNvSpPr/>
          <p:nvPr/>
        </p:nvSpPr>
        <p:spPr>
          <a:xfrm>
            <a:off x="3213100" y="314325"/>
            <a:ext cx="2544763" cy="523875"/>
          </a:xfrm>
          <a:prstGeom prst="rect">
            <a:avLst/>
          </a:prstGeom>
        </p:spPr>
        <p:txBody>
          <a:bodyPr wrap="none">
            <a:spAutoFit/>
          </a:bodyPr>
          <a:lstStyle/>
          <a:p>
            <a:pPr>
              <a:defRPr/>
            </a:pPr>
            <a:r>
              <a:rPr lang="en-US" dirty="0">
                <a:solidFill>
                  <a:srgbClr val="FF0000"/>
                </a:solidFill>
                <a:effectLst>
                  <a:outerShdw blurRad="38100" dist="38100" dir="2700000" algn="tl">
                    <a:srgbClr val="000000"/>
                  </a:outerShdw>
                </a:effectLst>
              </a:rPr>
              <a:t>Transformations</a:t>
            </a:r>
          </a:p>
        </p:txBody>
      </p:sp>
      <p:sp>
        <p:nvSpPr>
          <p:cNvPr id="76" name="Text Box 43"/>
          <p:cNvSpPr txBox="1">
            <a:spLocks noChangeArrowheads="1"/>
          </p:cNvSpPr>
          <p:nvPr/>
        </p:nvSpPr>
        <p:spPr bwMode="auto">
          <a:xfrm>
            <a:off x="2181225" y="5181600"/>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2" name="Text Box 43"/>
          <p:cNvSpPr txBox="1">
            <a:spLocks noChangeArrowheads="1"/>
          </p:cNvSpPr>
          <p:nvPr/>
        </p:nvSpPr>
        <p:spPr bwMode="auto">
          <a:xfrm>
            <a:off x="2173288" y="567531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c1010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3" name="Text Box 43"/>
          <p:cNvSpPr txBox="1">
            <a:spLocks noChangeArrowheads="1"/>
          </p:cNvSpPr>
          <p:nvPr/>
        </p:nvSpPr>
        <p:spPr bwMode="auto">
          <a:xfrm>
            <a:off x="2187575" y="616426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10cQ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5" name="Rectangle 3"/>
          <p:cNvSpPr>
            <a:spLocks noChangeArrowheads="1"/>
          </p:cNvSpPr>
          <p:nvPr/>
        </p:nvSpPr>
        <p:spPr bwMode="auto">
          <a:xfrm>
            <a:off x="4800600" y="5410200"/>
            <a:ext cx="1330325"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Rule:</a:t>
            </a:r>
          </a:p>
        </p:txBody>
      </p:sp>
      <p:sp>
        <p:nvSpPr>
          <p:cNvPr id="86" name="Rectangle 3"/>
          <p:cNvSpPr>
            <a:spLocks noChangeArrowheads="1"/>
          </p:cNvSpPr>
          <p:nvPr/>
        </p:nvSpPr>
        <p:spPr bwMode="auto">
          <a:xfrm>
            <a:off x="5832475" y="5407025"/>
            <a:ext cx="2252663" cy="523875"/>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sym typeface="Wingdings" pitchFamily="2" charset="2"/>
              </a:rPr>
              <a:t>c</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endParaRPr lang="en-US" dirty="0">
              <a:effectLst>
                <a:outerShdw blurRad="38100" dist="38100" dir="2700000" algn="tl">
                  <a:srgbClr val="000000"/>
                </a:outerShdw>
              </a:effectLst>
            </a:endParaRPr>
          </a:p>
        </p:txBody>
      </p:sp>
      <p:sp>
        <p:nvSpPr>
          <p:cNvPr id="54" name="Right Brace 53"/>
          <p:cNvSpPr/>
          <p:nvPr/>
        </p:nvSpPr>
        <p:spPr bwMode="auto">
          <a:xfrm rot="16200000" flipV="1">
            <a:off x="3125788" y="6029325"/>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ppt_x"/>
                                          </p:val>
                                        </p:tav>
                                        <p:tav tm="100000">
                                          <p:val>
                                            <p:strVal val="#ppt_x"/>
                                          </p:val>
                                        </p:tav>
                                      </p:tavLst>
                                    </p:anim>
                                    <p:anim calcmode="lin" valueType="num">
                                      <p:cBhvr additive="base">
                                        <p:cTn id="14" dur="500" fill="hold"/>
                                        <p:tgtEl>
                                          <p:spTgt spid="7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ppt_x"/>
                                          </p:val>
                                        </p:tav>
                                        <p:tav tm="100000">
                                          <p:val>
                                            <p:strVal val="#ppt_x"/>
                                          </p:val>
                                        </p:tav>
                                      </p:tavLst>
                                    </p:anim>
                                    <p:anim calcmode="lin" valueType="num">
                                      <p:cBhvr additive="base">
                                        <p:cTn id="2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351723"/>
                                        </p:tgtEl>
                                        <p:attrNameLst>
                                          <p:attrName>style.visibility</p:attrName>
                                        </p:attrNameLst>
                                      </p:cBhvr>
                                      <p:to>
                                        <p:strVal val="visible"/>
                                      </p:to>
                                    </p:set>
                                    <p:anim calcmode="lin" valueType="num">
                                      <p:cBhvr additive="base">
                                        <p:cTn id="31" dur="500" fill="hold"/>
                                        <p:tgtEl>
                                          <p:spTgt spid="1351723"/>
                                        </p:tgtEl>
                                        <p:attrNameLst>
                                          <p:attrName>ppt_x</p:attrName>
                                        </p:attrNameLst>
                                      </p:cBhvr>
                                      <p:tavLst>
                                        <p:tav tm="0">
                                          <p:val>
                                            <p:strVal val="#ppt_x"/>
                                          </p:val>
                                        </p:tav>
                                        <p:tav tm="100000">
                                          <p:val>
                                            <p:strVal val="#ppt_x"/>
                                          </p:val>
                                        </p:tav>
                                      </p:tavLst>
                                    </p:anim>
                                    <p:anim calcmode="lin" valueType="num">
                                      <p:cBhvr additive="base">
                                        <p:cTn id="32" dur="500" fill="hold"/>
                                        <p:tgtEl>
                                          <p:spTgt spid="1351723"/>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76"/>
                                        </p:tgtEl>
                                        <p:attrNameLst>
                                          <p:attrName>style.visibility</p:attrName>
                                        </p:attrNameLst>
                                      </p:cBhvr>
                                      <p:to>
                                        <p:strVal val="visible"/>
                                      </p:to>
                                    </p:set>
                                    <p:anim calcmode="lin" valueType="num">
                                      <p:cBhvr additive="base">
                                        <p:cTn id="43" dur="500" fill="hold"/>
                                        <p:tgtEl>
                                          <p:spTgt spid="76"/>
                                        </p:tgtEl>
                                        <p:attrNameLst>
                                          <p:attrName>ppt_x</p:attrName>
                                        </p:attrNameLst>
                                      </p:cBhvr>
                                      <p:tavLst>
                                        <p:tav tm="0">
                                          <p:val>
                                            <p:strVal val="#ppt_x"/>
                                          </p:val>
                                        </p:tav>
                                        <p:tav tm="100000">
                                          <p:val>
                                            <p:strVal val="#ppt_x"/>
                                          </p:val>
                                        </p:tav>
                                      </p:tavLst>
                                    </p:anim>
                                    <p:anim calcmode="lin" valueType="num">
                                      <p:cBhvr additive="base">
                                        <p:cTn id="44"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82"/>
                                        </p:tgtEl>
                                        <p:attrNameLst>
                                          <p:attrName>style.visibility</p:attrName>
                                        </p:attrNameLst>
                                      </p:cBhvr>
                                      <p:to>
                                        <p:strVal val="visible"/>
                                      </p:to>
                                    </p:set>
                                    <p:anim calcmode="lin" valueType="num">
                                      <p:cBhvr additive="base">
                                        <p:cTn id="55" dur="500" fill="hold"/>
                                        <p:tgtEl>
                                          <p:spTgt spid="82"/>
                                        </p:tgtEl>
                                        <p:attrNameLst>
                                          <p:attrName>ppt_x</p:attrName>
                                        </p:attrNameLst>
                                      </p:cBhvr>
                                      <p:tavLst>
                                        <p:tav tm="0">
                                          <p:val>
                                            <p:strVal val="#ppt_x"/>
                                          </p:val>
                                        </p:tav>
                                        <p:tav tm="100000">
                                          <p:val>
                                            <p:strVal val="#ppt_x"/>
                                          </p:val>
                                        </p:tav>
                                      </p:tavLst>
                                    </p:anim>
                                    <p:anim calcmode="lin" valueType="num">
                                      <p:cBhvr additive="base">
                                        <p:cTn id="56"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3"/>
                                        </p:tgtEl>
                                        <p:attrNameLst>
                                          <p:attrName>style.visibility</p:attrName>
                                        </p:attrNameLst>
                                      </p:cBhvr>
                                      <p:to>
                                        <p:strVal val="visible"/>
                                      </p:to>
                                    </p:set>
                                    <p:anim calcmode="lin" valueType="num">
                                      <p:cBhvr additive="base">
                                        <p:cTn id="61" dur="500" fill="hold"/>
                                        <p:tgtEl>
                                          <p:spTgt spid="53"/>
                                        </p:tgtEl>
                                        <p:attrNameLst>
                                          <p:attrName>ppt_x</p:attrName>
                                        </p:attrNameLst>
                                      </p:cBhvr>
                                      <p:tavLst>
                                        <p:tav tm="0">
                                          <p:val>
                                            <p:strVal val="#ppt_x"/>
                                          </p:val>
                                        </p:tav>
                                        <p:tav tm="100000">
                                          <p:val>
                                            <p:strVal val="#ppt_x"/>
                                          </p:val>
                                        </p:tav>
                                      </p:tavLst>
                                    </p:anim>
                                    <p:anim calcmode="lin" valueType="num">
                                      <p:cBhvr additive="base">
                                        <p:cTn id="62" dur="500" fill="hold"/>
                                        <p:tgtEl>
                                          <p:spTgt spid="53"/>
                                        </p:tgtEl>
                                        <p:attrNameLst>
                                          <p:attrName>ppt_y</p:attrName>
                                        </p:attrNameLst>
                                      </p:cBhvr>
                                      <p:tavLst>
                                        <p:tav tm="0">
                                          <p:val>
                                            <p:strVal val="0-#ppt_h/2"/>
                                          </p:val>
                                        </p:tav>
                                        <p:tav tm="100000">
                                          <p:val>
                                            <p:strVal val="#ppt_y"/>
                                          </p:val>
                                        </p:tav>
                                      </p:tavLst>
                                    </p:anim>
                                  </p:childTnLst>
                                </p:cTn>
                              </p:par>
                              <p:par>
                                <p:cTn id="63" presetID="63" presetClass="path" presetSubtype="0" accel="50000" decel="50000" fill="hold" grpId="1" nodeType="withEffect">
                                  <p:stCondLst>
                                    <p:cond delay="0"/>
                                  </p:stCondLst>
                                  <p:childTnLst>
                                    <p:animMotion origin="layout" path="M -5.55556E-7 4.50382E-6 L 0.06424 4.50382E-6 " pathEditMode="relative" rAng="0" ptsTypes="AA">
                                      <p:cBhvr>
                                        <p:cTn id="64" dur="2000" fill="hold"/>
                                        <p:tgtEl>
                                          <p:spTgt spid="53"/>
                                        </p:tgtEl>
                                        <p:attrNameLst>
                                          <p:attrName>ppt_x</p:attrName>
                                          <p:attrName>ppt_y</p:attrName>
                                        </p:attrNameLst>
                                      </p:cBhvr>
                                      <p:rCtr x="3212" y="0"/>
                                    </p:animMotion>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83"/>
                                        </p:tgtEl>
                                        <p:attrNameLst>
                                          <p:attrName>style.visibility</p:attrName>
                                        </p:attrNameLst>
                                      </p:cBhvr>
                                      <p:to>
                                        <p:strVal val="visible"/>
                                      </p:to>
                                    </p:set>
                                    <p:anim calcmode="lin" valueType="num">
                                      <p:cBhvr additive="base">
                                        <p:cTn id="69" dur="500" fill="hold"/>
                                        <p:tgtEl>
                                          <p:spTgt spid="83"/>
                                        </p:tgtEl>
                                        <p:attrNameLst>
                                          <p:attrName>ppt_x</p:attrName>
                                        </p:attrNameLst>
                                      </p:cBhvr>
                                      <p:tavLst>
                                        <p:tav tm="0">
                                          <p:val>
                                            <p:strVal val="#ppt_x"/>
                                          </p:val>
                                        </p:tav>
                                        <p:tav tm="100000">
                                          <p:val>
                                            <p:strVal val="#ppt_x"/>
                                          </p:val>
                                        </p:tav>
                                      </p:tavLst>
                                    </p:anim>
                                    <p:anim calcmode="lin" valueType="num">
                                      <p:cBhvr additive="base">
                                        <p:cTn id="70"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54"/>
                                        </p:tgtEl>
                                        <p:attrNameLst>
                                          <p:attrName>style.visibility</p:attrName>
                                        </p:attrNameLst>
                                      </p:cBhvr>
                                      <p:to>
                                        <p:strVal val="visible"/>
                                      </p:to>
                                    </p:set>
                                    <p:anim calcmode="lin" valueType="num">
                                      <p:cBhvr additive="base">
                                        <p:cTn id="75" dur="500" fill="hold"/>
                                        <p:tgtEl>
                                          <p:spTgt spid="54"/>
                                        </p:tgtEl>
                                        <p:attrNameLst>
                                          <p:attrName>ppt_x</p:attrName>
                                        </p:attrNameLst>
                                      </p:cBhvr>
                                      <p:tavLst>
                                        <p:tav tm="0">
                                          <p:val>
                                            <p:strVal val="#ppt_x"/>
                                          </p:val>
                                        </p:tav>
                                        <p:tav tm="100000">
                                          <p:val>
                                            <p:strVal val="#ppt_x"/>
                                          </p:val>
                                        </p:tav>
                                      </p:tavLst>
                                    </p:anim>
                                    <p:anim calcmode="lin" valueType="num">
                                      <p:cBhvr additive="base">
                                        <p:cTn id="76" dur="500" fill="hold"/>
                                        <p:tgtEl>
                                          <p:spTgt spid="54"/>
                                        </p:tgtEl>
                                        <p:attrNameLst>
                                          <p:attrName>ppt_y</p:attrName>
                                        </p:attrNameLst>
                                      </p:cBhvr>
                                      <p:tavLst>
                                        <p:tav tm="0">
                                          <p:val>
                                            <p:strVal val="1+#ppt_h/2"/>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76"/>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82"/>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85"/>
                                        </p:tgtEl>
                                        <p:attrNameLst>
                                          <p:attrName>style.visibility</p:attrName>
                                        </p:attrNameLst>
                                      </p:cBhvr>
                                      <p:to>
                                        <p:strVal val="visible"/>
                                      </p:to>
                                    </p:set>
                                    <p:anim calcmode="lin" valueType="num">
                                      <p:cBhvr additive="base">
                                        <p:cTn id="85" dur="500" fill="hold"/>
                                        <p:tgtEl>
                                          <p:spTgt spid="85"/>
                                        </p:tgtEl>
                                        <p:attrNameLst>
                                          <p:attrName>ppt_x</p:attrName>
                                        </p:attrNameLst>
                                      </p:cBhvr>
                                      <p:tavLst>
                                        <p:tav tm="0">
                                          <p:val>
                                            <p:strVal val="1+#ppt_w/2"/>
                                          </p:val>
                                        </p:tav>
                                        <p:tav tm="100000">
                                          <p:val>
                                            <p:strVal val="#ppt_x"/>
                                          </p:val>
                                        </p:tav>
                                      </p:tavLst>
                                    </p:anim>
                                    <p:anim calcmode="lin" valueType="num">
                                      <p:cBhvr additive="base">
                                        <p:cTn id="86"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2" fill="hold" grpId="0" nodeType="clickEffect">
                                  <p:stCondLst>
                                    <p:cond delay="0"/>
                                  </p:stCondLst>
                                  <p:childTnLst>
                                    <p:set>
                                      <p:cBhvr>
                                        <p:cTn id="90" dur="1" fill="hold">
                                          <p:stCondLst>
                                            <p:cond delay="0"/>
                                          </p:stCondLst>
                                        </p:cTn>
                                        <p:tgtEl>
                                          <p:spTgt spid="86"/>
                                        </p:tgtEl>
                                        <p:attrNameLst>
                                          <p:attrName>style.visibility</p:attrName>
                                        </p:attrNameLst>
                                      </p:cBhvr>
                                      <p:to>
                                        <p:strVal val="visible"/>
                                      </p:to>
                                    </p:set>
                                    <p:anim calcmode="lin" valueType="num">
                                      <p:cBhvr additive="base">
                                        <p:cTn id="91" dur="500" fill="hold"/>
                                        <p:tgtEl>
                                          <p:spTgt spid="86"/>
                                        </p:tgtEl>
                                        <p:attrNameLst>
                                          <p:attrName>ppt_x</p:attrName>
                                        </p:attrNameLst>
                                      </p:cBhvr>
                                      <p:tavLst>
                                        <p:tav tm="0">
                                          <p:val>
                                            <p:strVal val="1+#ppt_w/2"/>
                                          </p:val>
                                        </p:tav>
                                        <p:tav tm="100000">
                                          <p:val>
                                            <p:strVal val="#ppt_x"/>
                                          </p:val>
                                        </p:tav>
                                      </p:tavLst>
                                    </p:anim>
                                    <p:anim calcmode="lin" valueType="num">
                                      <p:cBhvr additive="base">
                                        <p:cTn id="92"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3" grpId="0"/>
      <p:bldP spid="35" grpId="0" animBg="1"/>
      <p:bldP spid="38" grpId="0"/>
      <p:bldP spid="53" grpId="0" animBg="1"/>
      <p:bldP spid="53" grpId="1" animBg="1"/>
      <p:bldP spid="75" grpId="0"/>
      <p:bldP spid="76" grpId="0"/>
      <p:bldP spid="76" grpId="1"/>
      <p:bldP spid="82" grpId="0"/>
      <p:bldP spid="82" grpId="1"/>
      <p:bldP spid="83" grpId="0"/>
      <p:bldP spid="85" grpId="0"/>
      <p:bldP spid="86" grpId="0"/>
      <p:bldP spid="54"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1676400" y="2676525"/>
            <a:ext cx="5334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Transition </a:t>
            </a:r>
            <a:r>
              <a:rPr lang="en-US" dirty="0">
                <a:solidFill>
                  <a:schemeClr val="accent2"/>
                </a:solidFill>
                <a:effectLst>
                  <a:outerShdw blurRad="38100" dist="38100" dir="2700000" algn="tl">
                    <a:srgbClr val="000000"/>
                  </a:outerShdw>
                </a:effectLst>
                <a:sym typeface="Symbol"/>
              </a:rPr>
              <a: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i</a:t>
            </a:r>
            <a:r>
              <a:rPr lang="en-US" dirty="0" err="1">
                <a:solidFill>
                  <a:schemeClr val="accent2"/>
                </a:solidFill>
                <a:effectLst>
                  <a:outerShdw blurRad="38100" dist="38100" dir="2700000" algn="tl">
                    <a:srgbClr val="000000"/>
                  </a:outerShdw>
                </a:effectLst>
                <a:sym typeface="Symbol"/>
              </a:rPr>
              <a:t>,1</a:t>
            </a:r>
            <a:r>
              <a:rPr lang="en-US" dirty="0">
                <a:solidFill>
                  <a:schemeClr val="accent2"/>
                </a:solidFill>
                <a:effectLst>
                  <a:outerShdw blurRad="38100" dist="38100" dir="2700000" algn="tl">
                    <a:srgbClr val="000000"/>
                  </a:outerShdw>
                </a:effectLst>
                <a:sym typeface="Symbol"/>
              </a:rPr>
              <a:t>) = &lt;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j</a:t>
            </a:r>
            <a:r>
              <a:rPr lang="en-US" dirty="0" err="1">
                <a:solidFill>
                  <a:schemeClr val="accent2"/>
                </a:solidFill>
                <a:effectLst>
                  <a:outerShdw blurRad="38100" dist="38100" dir="2700000" algn="tl">
                    <a:srgbClr val="000000"/>
                  </a:outerShdw>
                </a:effectLst>
                <a:sym typeface="Symbol"/>
              </a:rPr>
              <a:t>,c,</a:t>
            </a:r>
            <a:r>
              <a:rPr lang="en-US" dirty="0" err="1">
                <a:solidFill>
                  <a:srgbClr val="FF0000"/>
                </a:solidFill>
                <a:effectLst>
                  <a:outerShdw blurRad="38100" dist="38100" dir="2700000" algn="tl">
                    <a:srgbClr val="000000"/>
                  </a:outerShdw>
                </a:effectLst>
                <a:sym typeface="Symbol"/>
              </a:rPr>
              <a:t>left</a:t>
            </a:r>
            <a:r>
              <a:rPr lang="en-US" dirty="0">
                <a:solidFill>
                  <a:schemeClr val="accent2"/>
                </a:solidFill>
                <a:effectLst>
                  <a:outerShdw blurRad="38100" dist="38100" dir="2700000" algn="tl">
                    <a:srgbClr val="000000"/>
                  </a:outerShdw>
                </a:effectLst>
                <a:sym typeface="Symbol"/>
              </a:rPr>
              <a:t>&gt;</a:t>
            </a:r>
            <a:endParaRPr lang="en-US" dirty="0">
              <a:solidFill>
                <a:schemeClr val="accent2"/>
              </a:solidFill>
              <a:effectLst>
                <a:outerShdw blurRad="38100" dist="38100" dir="2700000" algn="tl">
                  <a:srgbClr val="000000"/>
                </a:outerShdw>
              </a:effectLst>
            </a:endParaRPr>
          </a:p>
        </p:txBody>
      </p:sp>
      <p:sp>
        <p:nvSpPr>
          <p:cNvPr id="1351683" name="Rectangle 3"/>
          <p:cNvSpPr>
            <a:spLocks noChangeArrowheads="1"/>
          </p:cNvSpPr>
          <p:nvPr/>
        </p:nvSpPr>
        <p:spPr bwMode="auto">
          <a:xfrm>
            <a:off x="284163" y="685800"/>
            <a:ext cx="1092200"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TM</a:t>
            </a:r>
          </a:p>
        </p:txBody>
      </p:sp>
      <p:sp>
        <p:nvSpPr>
          <p:cNvPr id="1351693"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98311" name="Group 50"/>
          <p:cNvGrpSpPr>
            <a:grpSpLocks/>
          </p:cNvGrpSpPr>
          <p:nvPr/>
        </p:nvGrpSpPr>
        <p:grpSpPr bwMode="auto">
          <a:xfrm>
            <a:off x="1752600" y="1368425"/>
            <a:ext cx="4724400" cy="401638"/>
            <a:chOff x="1752600" y="1368425"/>
            <a:chExt cx="4724400" cy="401638"/>
          </a:xfrm>
        </p:grpSpPr>
        <p:sp>
          <p:nvSpPr>
            <p:cNvPr id="135168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98312" name="Group 51"/>
          <p:cNvGrpSpPr>
            <a:grpSpLocks/>
          </p:cNvGrpSpPr>
          <p:nvPr/>
        </p:nvGrpSpPr>
        <p:grpSpPr bwMode="auto">
          <a:xfrm>
            <a:off x="838200" y="1295400"/>
            <a:ext cx="874713" cy="1219200"/>
            <a:chOff x="838200" y="1295400"/>
            <a:chExt cx="875458" cy="1219200"/>
          </a:xfrm>
        </p:grpSpPr>
        <p:pic>
          <p:nvPicPr>
            <p:cNvPr id="9834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8"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endParaRPr lang="en-US" baseline="-25000" dirty="0">
                <a:solidFill>
                  <a:schemeClr val="accent2"/>
                </a:solidFill>
                <a:effectLst>
                  <a:outerShdw blurRad="38100" dist="38100" dir="2700000" algn="tl">
                    <a:srgbClr val="000000"/>
                  </a:outerShdw>
                </a:effectLst>
              </a:endParaRPr>
            </a:p>
          </p:txBody>
        </p:sp>
      </p:grpSp>
      <p:grpSp>
        <p:nvGrpSpPr>
          <p:cNvPr id="98313" name="Group 76"/>
          <p:cNvGrpSpPr>
            <a:grpSpLocks/>
          </p:cNvGrpSpPr>
          <p:nvPr/>
        </p:nvGrpSpPr>
        <p:grpSpPr bwMode="auto">
          <a:xfrm>
            <a:off x="601663" y="4648200"/>
            <a:ext cx="4676775" cy="533400"/>
            <a:chOff x="601507" y="4648200"/>
            <a:chExt cx="4677422" cy="533400"/>
          </a:xfrm>
        </p:grpSpPr>
        <p:sp>
          <p:nvSpPr>
            <p:cNvPr id="23"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7" name="Rectangle 26"/>
            <p:cNvSpPr/>
            <p:nvPr/>
          </p:nvSpPr>
          <p:spPr>
            <a:xfrm>
              <a:off x="601507" y="4657725"/>
              <a:ext cx="1659167" cy="523875"/>
            </a:xfrm>
            <a:prstGeom prst="rect">
              <a:avLst/>
            </a:prstGeom>
          </p:spPr>
          <p:txBody>
            <a:bodyPr wrap="none">
              <a:spAutoFit/>
            </a:bodyPr>
            <a:lstStyle/>
            <a:p>
              <a:pPr>
                <a:defRPr/>
              </a:pPr>
              <a:r>
                <a:rPr lang="en-US" dirty="0">
                  <a:effectLst>
                    <a:outerShdw blurRad="38100" dist="38100" dir="2700000" algn="tl">
                      <a:srgbClr val="000000"/>
                    </a:outerShdw>
                  </a:effectLst>
                </a:rPr>
                <a:t>Grammar:</a:t>
              </a:r>
              <a:endParaRPr lang="en-CA" dirty="0">
                <a:effectLst>
                  <a:outerShdw blurRad="38100" dist="38100" dir="2700000" algn="tl">
                    <a:srgbClr val="000000">
                      <a:alpha val="43137"/>
                    </a:srgbClr>
                  </a:outerShdw>
                </a:effectLst>
              </a:endParaRPr>
            </a:p>
          </p:txBody>
        </p:sp>
      </p:grpSp>
      <p:sp>
        <p:nvSpPr>
          <p:cNvPr id="30" name="Right Brace 29"/>
          <p:cNvSpPr/>
          <p:nvPr/>
        </p:nvSpPr>
        <p:spPr bwMode="auto">
          <a:xfrm rot="16200000" flipV="1">
            <a:off x="3025775" y="5954713"/>
            <a:ext cx="142875" cy="61277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5" name="Right Brace 34"/>
          <p:cNvSpPr/>
          <p:nvPr/>
        </p:nvSpPr>
        <p:spPr bwMode="auto">
          <a:xfrm rot="5400000">
            <a:off x="3152775" y="4965700"/>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8" name="Rectangle 37"/>
          <p:cNvSpPr/>
          <p:nvPr/>
        </p:nvSpPr>
        <p:spPr>
          <a:xfrm>
            <a:off x="1828800" y="2219325"/>
            <a:ext cx="4402138" cy="523875"/>
          </a:xfrm>
          <a:prstGeom prst="rect">
            <a:avLst/>
          </a:prstGeom>
        </p:spPr>
        <p:txBody>
          <a:bodyPr wrap="none">
            <a:spAutoFit/>
          </a:bodyPr>
          <a:lstStyle/>
          <a:p>
            <a:pPr>
              <a:defRPr/>
            </a:pPr>
            <a:r>
              <a:rPr lang="en-US" dirty="0">
                <a:effectLst>
                  <a:outerShdw blurRad="38100" dist="38100" dir="2700000" algn="tl">
                    <a:srgbClr val="000000"/>
                  </a:outerShdw>
                </a:effectLst>
              </a:rPr>
              <a:t>TM is in state </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 and sees a </a:t>
            </a:r>
            <a:r>
              <a:rPr lang="en-US" dirty="0">
                <a:solidFill>
                  <a:schemeClr val="accent2"/>
                </a:solidFill>
                <a:effectLst>
                  <a:outerShdw blurRad="38100" dist="38100" dir="2700000" algn="tl">
                    <a:srgbClr val="000000"/>
                  </a:outerShdw>
                </a:effectLst>
              </a:rPr>
              <a:t>1</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sp>
        <p:nvSpPr>
          <p:cNvPr id="53" name="AutoShape 20"/>
          <p:cNvSpPr>
            <a:spLocks noChangeArrowheads="1"/>
          </p:cNvSpPr>
          <p:nvPr/>
        </p:nvSpPr>
        <p:spPr bwMode="auto">
          <a:xfrm rot="16200000">
            <a:off x="3146425" y="372427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5" name="Group 53"/>
          <p:cNvGrpSpPr>
            <a:grpSpLocks/>
          </p:cNvGrpSpPr>
          <p:nvPr/>
        </p:nvGrpSpPr>
        <p:grpSpPr bwMode="auto">
          <a:xfrm>
            <a:off x="1774825" y="3340100"/>
            <a:ext cx="4724400" cy="401638"/>
            <a:chOff x="1752600" y="1368425"/>
            <a:chExt cx="4724400" cy="401638"/>
          </a:xfrm>
        </p:grpSpPr>
        <p:sp>
          <p:nvSpPr>
            <p:cNvPr id="55"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c</a:t>
              </a:r>
            </a:p>
          </p:txBody>
        </p:sp>
        <p:sp>
          <p:nvSpPr>
            <p:cNvPr id="56"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7"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58"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59"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0"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1"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2"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3"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6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6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6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6" name="Group 67"/>
          <p:cNvGrpSpPr>
            <a:grpSpLocks/>
          </p:cNvGrpSpPr>
          <p:nvPr/>
        </p:nvGrpSpPr>
        <p:grpSpPr bwMode="auto">
          <a:xfrm>
            <a:off x="860425" y="2819400"/>
            <a:ext cx="874713" cy="1219200"/>
            <a:chOff x="838200" y="1295400"/>
            <a:chExt cx="875458" cy="1219200"/>
          </a:xfrm>
        </p:grpSpPr>
        <p:pic>
          <p:nvPicPr>
            <p:cNvPr id="98328"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endParaRPr lang="en-US" baseline="-25000" dirty="0">
                <a:solidFill>
                  <a:schemeClr val="accent2"/>
                </a:solidFill>
                <a:effectLst>
                  <a:outerShdw blurRad="38100" dist="38100" dir="2700000" algn="tl">
                    <a:srgbClr val="000000"/>
                  </a:outerShdw>
                </a:effectLst>
              </a:endParaRPr>
            </a:p>
          </p:txBody>
        </p:sp>
      </p:grpSp>
      <p:sp>
        <p:nvSpPr>
          <p:cNvPr id="75" name="Rectangle 74"/>
          <p:cNvSpPr/>
          <p:nvPr/>
        </p:nvSpPr>
        <p:spPr>
          <a:xfrm>
            <a:off x="3213100" y="314325"/>
            <a:ext cx="2544763" cy="523875"/>
          </a:xfrm>
          <a:prstGeom prst="rect">
            <a:avLst/>
          </a:prstGeom>
        </p:spPr>
        <p:txBody>
          <a:bodyPr wrap="none">
            <a:spAutoFit/>
          </a:bodyPr>
          <a:lstStyle/>
          <a:p>
            <a:pPr>
              <a:defRPr/>
            </a:pPr>
            <a:r>
              <a:rPr lang="en-US" dirty="0">
                <a:solidFill>
                  <a:srgbClr val="FF0000"/>
                </a:solidFill>
                <a:effectLst>
                  <a:outerShdw blurRad="38100" dist="38100" dir="2700000" algn="tl">
                    <a:srgbClr val="000000"/>
                  </a:outerShdw>
                </a:effectLst>
              </a:rPr>
              <a:t>Transformations</a:t>
            </a:r>
          </a:p>
        </p:txBody>
      </p:sp>
      <p:sp>
        <p:nvSpPr>
          <p:cNvPr id="76" name="Text Box 43"/>
          <p:cNvSpPr txBox="1">
            <a:spLocks noChangeArrowheads="1"/>
          </p:cNvSpPr>
          <p:nvPr/>
        </p:nvSpPr>
        <p:spPr bwMode="auto">
          <a:xfrm>
            <a:off x="2181225" y="5181600"/>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2" name="Text Box 43"/>
          <p:cNvSpPr txBox="1">
            <a:spLocks noChangeArrowheads="1"/>
          </p:cNvSpPr>
          <p:nvPr/>
        </p:nvSpPr>
        <p:spPr bwMode="auto">
          <a:xfrm>
            <a:off x="2173288" y="567531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c1010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3" name="Text Box 43"/>
          <p:cNvSpPr txBox="1">
            <a:spLocks noChangeArrowheads="1"/>
          </p:cNvSpPr>
          <p:nvPr/>
        </p:nvSpPr>
        <p:spPr bwMode="auto">
          <a:xfrm>
            <a:off x="2187575" y="616426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0c1010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5" name="Rectangle 3"/>
          <p:cNvSpPr>
            <a:spLocks noChangeArrowheads="1"/>
          </p:cNvSpPr>
          <p:nvPr/>
        </p:nvSpPr>
        <p:spPr bwMode="auto">
          <a:xfrm>
            <a:off x="4800600" y="5410200"/>
            <a:ext cx="1330325"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Rule:</a:t>
            </a:r>
          </a:p>
        </p:txBody>
      </p:sp>
      <p:sp>
        <p:nvSpPr>
          <p:cNvPr id="86" name="Rectangle 3"/>
          <p:cNvSpPr>
            <a:spLocks noChangeArrowheads="1"/>
          </p:cNvSpPr>
          <p:nvPr/>
        </p:nvSpPr>
        <p:spPr bwMode="auto">
          <a:xfrm>
            <a:off x="5832475" y="5407025"/>
            <a:ext cx="2613025" cy="523875"/>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0c</a:t>
            </a:r>
            <a:endParaRPr lang="en-US" dirty="0">
              <a:effectLst>
                <a:outerShdw blurRad="38100" dist="38100" dir="2700000" algn="tl">
                  <a:srgbClr val="000000"/>
                </a:outerShdw>
              </a:effectLst>
            </a:endParaRPr>
          </a:p>
        </p:txBody>
      </p:sp>
      <p:sp>
        <p:nvSpPr>
          <p:cNvPr id="54" name="Right Brace 53"/>
          <p:cNvSpPr/>
          <p:nvPr/>
        </p:nvSpPr>
        <p:spPr bwMode="auto">
          <a:xfrm rot="5400000">
            <a:off x="3036888" y="4887913"/>
            <a:ext cx="142875" cy="61277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8" name="Rectangle 3"/>
          <p:cNvSpPr>
            <a:spLocks noChangeArrowheads="1"/>
          </p:cNvSpPr>
          <p:nvPr/>
        </p:nvSpPr>
        <p:spPr bwMode="auto">
          <a:xfrm>
            <a:off x="5816600" y="5791200"/>
            <a:ext cx="2613025" cy="523875"/>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1Q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1c</a:t>
            </a:r>
            <a:endParaRPr lang="en-US" dirty="0">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51723"/>
                                        </p:tgtEl>
                                        <p:attrNameLst>
                                          <p:attrName>style.visibility</p:attrName>
                                        </p:attrNameLst>
                                      </p:cBhvr>
                                      <p:to>
                                        <p:strVal val="visible"/>
                                      </p:to>
                                    </p:set>
                                    <p:anim calcmode="lin" valueType="num">
                                      <p:cBhvr additive="base">
                                        <p:cTn id="7" dur="500" fill="hold"/>
                                        <p:tgtEl>
                                          <p:spTgt spid="1351723"/>
                                        </p:tgtEl>
                                        <p:attrNameLst>
                                          <p:attrName>ppt_x</p:attrName>
                                        </p:attrNameLst>
                                      </p:cBhvr>
                                      <p:tavLst>
                                        <p:tav tm="0">
                                          <p:val>
                                            <p:strVal val="0-#ppt_w/2"/>
                                          </p:val>
                                        </p:tav>
                                        <p:tav tm="100000">
                                          <p:val>
                                            <p:strVal val="#ppt_x"/>
                                          </p:val>
                                        </p:tav>
                                      </p:tavLst>
                                    </p:anim>
                                    <p:anim calcmode="lin" valueType="num">
                                      <p:cBhvr additive="base">
                                        <p:cTn id="8" dur="500" fill="hold"/>
                                        <p:tgtEl>
                                          <p:spTgt spid="13517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6"/>
                                        </p:tgtEl>
                                        <p:attrNameLst>
                                          <p:attrName>style.visibility</p:attrName>
                                        </p:attrNameLst>
                                      </p:cBhvr>
                                      <p:to>
                                        <p:strVal val="visible"/>
                                      </p:to>
                                    </p:set>
                                    <p:anim calcmode="lin" valueType="num">
                                      <p:cBhvr additive="base">
                                        <p:cTn id="19" dur="500" fill="hold"/>
                                        <p:tgtEl>
                                          <p:spTgt spid="76"/>
                                        </p:tgtEl>
                                        <p:attrNameLst>
                                          <p:attrName>ppt_x</p:attrName>
                                        </p:attrNameLst>
                                      </p:cBhvr>
                                      <p:tavLst>
                                        <p:tav tm="0">
                                          <p:val>
                                            <p:strVal val="#ppt_x"/>
                                          </p:val>
                                        </p:tav>
                                        <p:tav tm="100000">
                                          <p:val>
                                            <p:strVal val="#ppt_x"/>
                                          </p:val>
                                        </p:tav>
                                      </p:tavLst>
                                    </p:anim>
                                    <p:anim calcmode="lin" valueType="num">
                                      <p:cBhvr additive="base">
                                        <p:cTn id="20"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2"/>
                                        </p:tgtEl>
                                        <p:attrNameLst>
                                          <p:attrName>style.visibility</p:attrName>
                                        </p:attrNameLst>
                                      </p:cBhvr>
                                      <p:to>
                                        <p:strVal val="visible"/>
                                      </p:to>
                                    </p:set>
                                    <p:anim calcmode="lin" valueType="num">
                                      <p:cBhvr additive="base">
                                        <p:cTn id="31" dur="500" fill="hold"/>
                                        <p:tgtEl>
                                          <p:spTgt spid="82"/>
                                        </p:tgtEl>
                                        <p:attrNameLst>
                                          <p:attrName>ppt_x</p:attrName>
                                        </p:attrNameLst>
                                      </p:cBhvr>
                                      <p:tavLst>
                                        <p:tav tm="0">
                                          <p:val>
                                            <p:strVal val="#ppt_x"/>
                                          </p:val>
                                        </p:tav>
                                        <p:tav tm="100000">
                                          <p:val>
                                            <p:strVal val="#ppt_x"/>
                                          </p:val>
                                        </p:tav>
                                      </p:tavLst>
                                    </p:anim>
                                    <p:anim calcmode="lin" valueType="num">
                                      <p:cBhvr additive="base">
                                        <p:cTn id="32"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additive="base">
                                        <p:cTn id="37" dur="500" fill="hold"/>
                                        <p:tgtEl>
                                          <p:spTgt spid="53"/>
                                        </p:tgtEl>
                                        <p:attrNameLst>
                                          <p:attrName>ppt_x</p:attrName>
                                        </p:attrNameLst>
                                      </p:cBhvr>
                                      <p:tavLst>
                                        <p:tav tm="0">
                                          <p:val>
                                            <p:strVal val="#ppt_x"/>
                                          </p:val>
                                        </p:tav>
                                        <p:tav tm="100000">
                                          <p:val>
                                            <p:strVal val="#ppt_x"/>
                                          </p:val>
                                        </p:tav>
                                      </p:tavLst>
                                    </p:anim>
                                    <p:anim calcmode="lin" valueType="num">
                                      <p:cBhvr additive="base">
                                        <p:cTn id="38" dur="500" fill="hold"/>
                                        <p:tgtEl>
                                          <p:spTgt spid="53"/>
                                        </p:tgtEl>
                                        <p:attrNameLst>
                                          <p:attrName>ppt_y</p:attrName>
                                        </p:attrNameLst>
                                      </p:cBhvr>
                                      <p:tavLst>
                                        <p:tav tm="0">
                                          <p:val>
                                            <p:strVal val="0-#ppt_h/2"/>
                                          </p:val>
                                        </p:tav>
                                        <p:tav tm="100000">
                                          <p:val>
                                            <p:strVal val="#ppt_y"/>
                                          </p:val>
                                        </p:tav>
                                      </p:tavLst>
                                    </p:anim>
                                  </p:childTnLst>
                                </p:cTn>
                              </p:par>
                              <p:par>
                                <p:cTn id="39" presetID="63" presetClass="path" presetSubtype="0" accel="50000" decel="50000" fill="hold" grpId="1" nodeType="withEffect">
                                  <p:stCondLst>
                                    <p:cond delay="0"/>
                                  </p:stCondLst>
                                  <p:childTnLst>
                                    <p:animMotion origin="layout" path="M -5.55556E-7 4.50382E-6 L -0.06076 4.50382E-6 " pathEditMode="relative" rAng="0" ptsTypes="AA">
                                      <p:cBhvr>
                                        <p:cTn id="40" dur="2000" fill="hold"/>
                                        <p:tgtEl>
                                          <p:spTgt spid="53"/>
                                        </p:tgtEl>
                                        <p:attrNameLst>
                                          <p:attrName>ppt_x</p:attrName>
                                          <p:attrName>ppt_y</p:attrName>
                                        </p:attrNameLst>
                                      </p:cBhvr>
                                      <p:rCtr x="-3038" y="0"/>
                                    </p:animMotion>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83"/>
                                        </p:tgtEl>
                                        <p:attrNameLst>
                                          <p:attrName>style.visibility</p:attrName>
                                        </p:attrNameLst>
                                      </p:cBhvr>
                                      <p:to>
                                        <p:strVal val="visible"/>
                                      </p:to>
                                    </p:set>
                                    <p:anim calcmode="lin" valueType="num">
                                      <p:cBhvr additive="base">
                                        <p:cTn id="45" dur="500" fill="hold"/>
                                        <p:tgtEl>
                                          <p:spTgt spid="83"/>
                                        </p:tgtEl>
                                        <p:attrNameLst>
                                          <p:attrName>ppt_x</p:attrName>
                                        </p:attrNameLst>
                                      </p:cBhvr>
                                      <p:tavLst>
                                        <p:tav tm="0">
                                          <p:val>
                                            <p:strVal val="#ppt_x"/>
                                          </p:val>
                                        </p:tav>
                                        <p:tav tm="100000">
                                          <p:val>
                                            <p:strVal val="#ppt_x"/>
                                          </p:val>
                                        </p:tav>
                                      </p:tavLst>
                                    </p:anim>
                                    <p:anim calcmode="lin" valueType="num">
                                      <p:cBhvr additive="base">
                                        <p:cTn id="46"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85"/>
                                        </p:tgtEl>
                                        <p:attrNameLst>
                                          <p:attrName>style.visibility</p:attrName>
                                        </p:attrNameLst>
                                      </p:cBhvr>
                                      <p:to>
                                        <p:strVal val="visible"/>
                                      </p:to>
                                    </p:set>
                                    <p:anim calcmode="lin" valueType="num">
                                      <p:cBhvr additive="base">
                                        <p:cTn id="51" dur="500" fill="hold"/>
                                        <p:tgtEl>
                                          <p:spTgt spid="85"/>
                                        </p:tgtEl>
                                        <p:attrNameLst>
                                          <p:attrName>ppt_x</p:attrName>
                                        </p:attrNameLst>
                                      </p:cBhvr>
                                      <p:tavLst>
                                        <p:tav tm="0">
                                          <p:val>
                                            <p:strVal val="1+#ppt_w/2"/>
                                          </p:val>
                                        </p:tav>
                                        <p:tav tm="100000">
                                          <p:val>
                                            <p:strVal val="#ppt_x"/>
                                          </p:val>
                                        </p:tav>
                                      </p:tavLst>
                                    </p:anim>
                                    <p:anim calcmode="lin" valueType="num">
                                      <p:cBhvr additive="base">
                                        <p:cTn id="52" dur="500" fill="hold"/>
                                        <p:tgtEl>
                                          <p:spTgt spid="85"/>
                                        </p:tgtEl>
                                        <p:attrNameLst>
                                          <p:attrName>ppt_y</p:attrName>
                                        </p:attrNameLst>
                                      </p:cBhvr>
                                      <p:tavLst>
                                        <p:tav tm="0">
                                          <p:val>
                                            <p:strVal val="#ppt_y"/>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76"/>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82"/>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0"/>
                                        </p:tgtEl>
                                        <p:attrNameLst>
                                          <p:attrName>style.visibility</p:attrName>
                                        </p:attrNameLst>
                                      </p:cBhvr>
                                      <p:to>
                                        <p:strVal val="visible"/>
                                      </p:to>
                                    </p:set>
                                    <p:anim calcmode="lin" valueType="num">
                                      <p:cBhvr additive="base">
                                        <p:cTn id="61" dur="500" fill="hold"/>
                                        <p:tgtEl>
                                          <p:spTgt spid="30"/>
                                        </p:tgtEl>
                                        <p:attrNameLst>
                                          <p:attrName>ppt_x</p:attrName>
                                        </p:attrNameLst>
                                      </p:cBhvr>
                                      <p:tavLst>
                                        <p:tav tm="0">
                                          <p:val>
                                            <p:strVal val="#ppt_x"/>
                                          </p:val>
                                        </p:tav>
                                        <p:tav tm="100000">
                                          <p:val>
                                            <p:strVal val="#ppt_x"/>
                                          </p:val>
                                        </p:tav>
                                      </p:tavLst>
                                    </p:anim>
                                    <p:anim calcmode="lin" valueType="num">
                                      <p:cBhvr additive="base">
                                        <p:cTn id="6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4"/>
                                        </p:tgtEl>
                                        <p:attrNameLst>
                                          <p:attrName>style.visibility</p:attrName>
                                        </p:attrNameLst>
                                      </p:cBhvr>
                                      <p:to>
                                        <p:strVal val="visible"/>
                                      </p:to>
                                    </p:set>
                                    <p:anim calcmode="lin" valueType="num">
                                      <p:cBhvr additive="base">
                                        <p:cTn id="67" dur="500" fill="hold"/>
                                        <p:tgtEl>
                                          <p:spTgt spid="54"/>
                                        </p:tgtEl>
                                        <p:attrNameLst>
                                          <p:attrName>ppt_x</p:attrName>
                                        </p:attrNameLst>
                                      </p:cBhvr>
                                      <p:tavLst>
                                        <p:tav tm="0">
                                          <p:val>
                                            <p:strVal val="#ppt_x"/>
                                          </p:val>
                                        </p:tav>
                                        <p:tav tm="100000">
                                          <p:val>
                                            <p:strVal val="#ppt_x"/>
                                          </p:val>
                                        </p:tav>
                                      </p:tavLst>
                                    </p:anim>
                                    <p:anim calcmode="lin" valueType="num">
                                      <p:cBhvr additive="base">
                                        <p:cTn id="68" dur="500" fill="hold"/>
                                        <p:tgtEl>
                                          <p:spTgt spid="54"/>
                                        </p:tgtEl>
                                        <p:attrNameLst>
                                          <p:attrName>ppt_y</p:attrName>
                                        </p:attrNameLst>
                                      </p:cBhvr>
                                      <p:tavLst>
                                        <p:tav tm="0">
                                          <p:val>
                                            <p:strVal val="1+#ppt_h/2"/>
                                          </p:val>
                                        </p:tav>
                                        <p:tav tm="100000">
                                          <p:val>
                                            <p:strVal val="#ppt_y"/>
                                          </p:val>
                                        </p:tav>
                                      </p:tavLst>
                                    </p:anim>
                                  </p:childTnLst>
                                </p:cTn>
                              </p:par>
                              <p:par>
                                <p:cTn id="69" presetID="1" presetClass="exit" presetSubtype="0" fill="hold" grpId="0" nodeType="withEffect">
                                  <p:stCondLst>
                                    <p:cond delay="0"/>
                                  </p:stCondLst>
                                  <p:childTnLst>
                                    <p:set>
                                      <p:cBhvr>
                                        <p:cTn id="70" dur="1" fill="hold">
                                          <p:stCondLst>
                                            <p:cond delay="0"/>
                                          </p:stCondLst>
                                        </p:cTn>
                                        <p:tgtEl>
                                          <p:spTgt spid="35"/>
                                        </p:tgtEl>
                                        <p:attrNameLst>
                                          <p:attrName>style.visibility</p:attrName>
                                        </p:attrNameLst>
                                      </p:cBhvr>
                                      <p:to>
                                        <p:strVal val="hidden"/>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additive="base">
                                        <p:cTn id="75" dur="500" fill="hold"/>
                                        <p:tgtEl>
                                          <p:spTgt spid="86"/>
                                        </p:tgtEl>
                                        <p:attrNameLst>
                                          <p:attrName>ppt_x</p:attrName>
                                        </p:attrNameLst>
                                      </p:cBhvr>
                                      <p:tavLst>
                                        <p:tav tm="0">
                                          <p:val>
                                            <p:strVal val="1+#ppt_w/2"/>
                                          </p:val>
                                        </p:tav>
                                        <p:tav tm="100000">
                                          <p:val>
                                            <p:strVal val="#ppt_x"/>
                                          </p:val>
                                        </p:tav>
                                      </p:tavLst>
                                    </p:anim>
                                    <p:anim calcmode="lin" valueType="num">
                                      <p:cBhvr additive="base">
                                        <p:cTn id="76"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68"/>
                                        </p:tgtEl>
                                        <p:attrNameLst>
                                          <p:attrName>style.visibility</p:attrName>
                                        </p:attrNameLst>
                                      </p:cBhvr>
                                      <p:to>
                                        <p:strVal val="visible"/>
                                      </p:to>
                                    </p:set>
                                    <p:anim calcmode="lin" valueType="num">
                                      <p:cBhvr additive="base">
                                        <p:cTn id="81" dur="500" fill="hold"/>
                                        <p:tgtEl>
                                          <p:spTgt spid="68"/>
                                        </p:tgtEl>
                                        <p:attrNameLst>
                                          <p:attrName>ppt_x</p:attrName>
                                        </p:attrNameLst>
                                      </p:cBhvr>
                                      <p:tavLst>
                                        <p:tav tm="0">
                                          <p:val>
                                            <p:strVal val="1+#ppt_w/2"/>
                                          </p:val>
                                        </p:tav>
                                        <p:tav tm="100000">
                                          <p:val>
                                            <p:strVal val="#ppt_x"/>
                                          </p:val>
                                        </p:tav>
                                      </p:tavLst>
                                    </p:anim>
                                    <p:anim calcmode="lin" valueType="num">
                                      <p:cBhvr additive="base">
                                        <p:cTn id="8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3" grpId="0"/>
      <p:bldP spid="35" grpId="0" animBg="1"/>
      <p:bldP spid="53" grpId="0" animBg="1"/>
      <p:bldP spid="53" grpId="1" animBg="1"/>
      <p:bldP spid="76" grpId="0"/>
      <p:bldP spid="82" grpId="0"/>
      <p:bldP spid="83" grpId="0"/>
      <p:bldP spid="86" grpId="0"/>
      <p:bldP spid="54" grpId="0" animBg="1"/>
      <p:bldP spid="68"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9163" y="576263"/>
            <a:ext cx="6858000" cy="62563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pic>
        <p:nvPicPr>
          <p:cNvPr id="15974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219200"/>
            <a:ext cx="1655763" cy="1828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9333" name="Rectangle 129"/>
          <p:cNvSpPr>
            <a:spLocks noChangeArrowheads="1"/>
          </p:cNvSpPr>
          <p:nvPr/>
        </p:nvSpPr>
        <p:spPr bwMode="auto">
          <a:xfrm>
            <a:off x="4343400" y="5105400"/>
            <a:ext cx="2708275" cy="381000"/>
          </a:xfrm>
          <a:prstGeom prst="rect">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99334" name="Rectangle 130"/>
          <p:cNvSpPr>
            <a:spLocks noChangeArrowheads="1"/>
          </p:cNvSpPr>
          <p:nvPr/>
        </p:nvSpPr>
        <p:spPr bwMode="auto">
          <a:xfrm>
            <a:off x="4343400" y="6084888"/>
            <a:ext cx="2708275" cy="381000"/>
          </a:xfrm>
          <a:prstGeom prst="rect">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134" name="Rectangle 133"/>
          <p:cNvSpPr/>
          <p:nvPr/>
        </p:nvSpPr>
        <p:spPr bwMode="auto">
          <a:xfrm>
            <a:off x="0" y="3213100"/>
            <a:ext cx="2274888" cy="1816100"/>
          </a:xfrm>
          <a:prstGeom prst="rect">
            <a:avLst/>
          </a:prstGeom>
        </p:spPr>
        <p:txBody>
          <a:bodyPr wrap="none">
            <a:spAutoFit/>
          </a:bodyPr>
          <a:lstStyle/>
          <a:p>
            <a:pPr algn="ctr">
              <a:defRPr/>
            </a:pPr>
            <a:r>
              <a:rPr lang="en-US" dirty="0" err="1">
                <a:effectLst>
                  <a:outerShdw blurRad="38100" dist="38100" dir="2700000" algn="tl">
                    <a:srgbClr val="000000"/>
                  </a:outerShdw>
                </a:effectLst>
              </a:rPr>
              <a:t>Sipser</a:t>
            </a:r>
            <a:r>
              <a:rPr lang="en-US" dirty="0">
                <a:effectLst>
                  <a:outerShdw blurRad="38100" dist="38100" dir="2700000" algn="tl">
                    <a:srgbClr val="000000"/>
                  </a:outerShdw>
                </a:effectLst>
              </a:rPr>
              <a:t> uses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this technique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to define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TMs.</a:t>
            </a:r>
            <a:endParaRPr lang="en-CA" dirty="0">
              <a:effectLst>
                <a:outerShdw blurRad="38100" dist="38100" dir="2700000" algn="tl">
                  <a:srgbClr val="000000">
                    <a:alpha val="43137"/>
                  </a:srgbClr>
                </a:outerShdw>
              </a:effectLst>
            </a:endParaRPr>
          </a:p>
        </p:txBody>
      </p:sp>
      <p:sp>
        <p:nvSpPr>
          <p:cNvPr id="99336" name="Rectangle 134"/>
          <p:cNvSpPr>
            <a:spLocks noChangeArrowheads="1"/>
          </p:cNvSpPr>
          <p:nvPr/>
        </p:nvSpPr>
        <p:spPr bwMode="auto">
          <a:xfrm>
            <a:off x="4241800" y="2819400"/>
            <a:ext cx="2387600" cy="381000"/>
          </a:xfrm>
          <a:prstGeom prst="rect">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99337" name="Rectangle 135"/>
          <p:cNvSpPr>
            <a:spLocks noChangeArrowheads="1"/>
          </p:cNvSpPr>
          <p:nvPr/>
        </p:nvSpPr>
        <p:spPr bwMode="auto">
          <a:xfrm>
            <a:off x="3006725" y="1257300"/>
            <a:ext cx="4918075" cy="1181100"/>
          </a:xfrm>
          <a:prstGeom prst="rect">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additive="base">
                                        <p:cTn id="7" dur="500" fill="hold"/>
                                        <p:tgtEl>
                                          <p:spTgt spid="134"/>
                                        </p:tgtEl>
                                        <p:attrNameLst>
                                          <p:attrName>ppt_x</p:attrName>
                                        </p:attrNameLst>
                                      </p:cBhvr>
                                      <p:tavLst>
                                        <p:tav tm="0">
                                          <p:val>
                                            <p:strVal val="#ppt_x"/>
                                          </p:val>
                                        </p:tav>
                                        <p:tav tm="100000">
                                          <p:val>
                                            <p:strVal val="#ppt_x"/>
                                          </p:val>
                                        </p:tav>
                                      </p:tavLst>
                                    </p:anim>
                                    <p:anim calcmode="lin" valueType="num">
                                      <p:cBhvr additive="base">
                                        <p:cTn id="8" dur="500" fill="hold"/>
                                        <p:tgtEl>
                                          <p:spTgt spid="13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9746"/>
                                        </p:tgtEl>
                                        <p:attrNameLst>
                                          <p:attrName>style.visibility</p:attrName>
                                        </p:attrNameLst>
                                      </p:cBhvr>
                                      <p:to>
                                        <p:strVal val="visible"/>
                                      </p:to>
                                    </p:set>
                                    <p:anim calcmode="lin" valueType="num">
                                      <p:cBhvr additive="base">
                                        <p:cTn id="11" dur="500" fill="hold"/>
                                        <p:tgtEl>
                                          <p:spTgt spid="159746"/>
                                        </p:tgtEl>
                                        <p:attrNameLst>
                                          <p:attrName>ppt_x</p:attrName>
                                        </p:attrNameLst>
                                      </p:cBhvr>
                                      <p:tavLst>
                                        <p:tav tm="0">
                                          <p:val>
                                            <p:strVal val="#ppt_x"/>
                                          </p:val>
                                        </p:tav>
                                        <p:tav tm="100000">
                                          <p:val>
                                            <p:strVal val="#ppt_x"/>
                                          </p:val>
                                        </p:tav>
                                      </p:tavLst>
                                    </p:anim>
                                    <p:anim calcmode="lin" valueType="num">
                                      <p:cBhvr additive="base">
                                        <p:cTn id="12" dur="500" fill="hold"/>
                                        <p:tgtEl>
                                          <p:spTgt spid="1597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1843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436"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pic>
        <p:nvPicPr>
          <p:cNvPr id="4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09963"/>
            <a:ext cx="1917700" cy="12906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4" name="Group 43"/>
          <p:cNvGrpSpPr>
            <a:grpSpLocks/>
          </p:cNvGrpSpPr>
          <p:nvPr/>
        </p:nvGrpSpPr>
        <p:grpSpPr bwMode="auto">
          <a:xfrm>
            <a:off x="6324600" y="836613"/>
            <a:ext cx="1143000" cy="558800"/>
            <a:chOff x="6324600" y="1071563"/>
            <a:chExt cx="1143000" cy="558860"/>
          </a:xfrm>
        </p:grpSpPr>
        <p:sp>
          <p:nvSpPr>
            <p:cNvPr id="18483" name="Text Box 25"/>
            <p:cNvSpPr txBox="1">
              <a:spLocks noChangeArrowheads="1"/>
            </p:cNvSpPr>
            <p:nvPr/>
          </p:nvSpPr>
          <p:spPr bwMode="auto">
            <a:xfrm>
              <a:off x="6324600" y="1230313"/>
              <a:ext cx="11430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8484"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47" name="Group 46"/>
          <p:cNvGrpSpPr>
            <a:grpSpLocks/>
          </p:cNvGrpSpPr>
          <p:nvPr/>
        </p:nvGrpSpPr>
        <p:grpSpPr bwMode="auto">
          <a:xfrm>
            <a:off x="5654675" y="1371600"/>
            <a:ext cx="2651125" cy="547688"/>
            <a:chOff x="5671857" y="1600200"/>
            <a:chExt cx="2651688" cy="547748"/>
          </a:xfrm>
        </p:grpSpPr>
        <p:sp>
          <p:nvSpPr>
            <p:cNvPr id="18481"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8482"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6" name="Group 65"/>
          <p:cNvGrpSpPr>
            <a:grpSpLocks/>
          </p:cNvGrpSpPr>
          <p:nvPr/>
        </p:nvGrpSpPr>
        <p:grpSpPr bwMode="auto">
          <a:xfrm>
            <a:off x="5334000" y="1862138"/>
            <a:ext cx="1157288" cy="547687"/>
            <a:chOff x="6553338" y="1600260"/>
            <a:chExt cx="1157944" cy="547688"/>
          </a:xfrm>
        </p:grpSpPr>
        <p:sp>
          <p:nvSpPr>
            <p:cNvPr id="18478"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i=y</a:t>
              </a:r>
              <a:endParaRPr lang="en-US" altLang="en-US" sz="2000">
                <a:latin typeface="Times New Roman" pitchFamily="18" charset="0"/>
              </a:endParaRPr>
            </a:p>
          </p:txBody>
        </p:sp>
        <p:sp>
          <p:nvSpPr>
            <p:cNvPr id="18479"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8480"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6" name="Group 95"/>
          <p:cNvGrpSpPr>
            <a:grpSpLocks/>
          </p:cNvGrpSpPr>
          <p:nvPr/>
        </p:nvGrpSpPr>
        <p:grpSpPr bwMode="auto">
          <a:xfrm>
            <a:off x="5481638" y="2527300"/>
            <a:ext cx="3662362" cy="573088"/>
            <a:chOff x="5166911" y="1574264"/>
            <a:chExt cx="3661580" cy="573684"/>
          </a:xfrm>
        </p:grpSpPr>
        <p:sp>
          <p:nvSpPr>
            <p:cNvPr id="18476" name="Text Box 25"/>
            <p:cNvSpPr txBox="1">
              <a:spLocks noChangeArrowheads="1"/>
            </p:cNvSpPr>
            <p:nvPr/>
          </p:nvSpPr>
          <p:spPr bwMode="auto">
            <a:xfrm>
              <a:off x="5166911" y="1747838"/>
              <a:ext cx="366158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else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8477" name="Line 27"/>
            <p:cNvSpPr>
              <a:spLocks noChangeShapeType="1"/>
            </p:cNvSpPr>
            <p:nvPr/>
          </p:nvSpPr>
          <p:spPr bwMode="auto">
            <a:xfrm flipH="1">
              <a:off x="6781799" y="1574264"/>
              <a:ext cx="676533" cy="2497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9" name="Group 98"/>
          <p:cNvGrpSpPr>
            <a:grpSpLocks/>
          </p:cNvGrpSpPr>
          <p:nvPr/>
        </p:nvGrpSpPr>
        <p:grpSpPr bwMode="auto">
          <a:xfrm>
            <a:off x="7391400" y="1973263"/>
            <a:ext cx="990600" cy="554037"/>
            <a:chOff x="6387921" y="1076982"/>
            <a:chExt cx="990600" cy="553441"/>
          </a:xfrm>
        </p:grpSpPr>
        <p:sp>
          <p:nvSpPr>
            <p:cNvPr id="18474" name="Text Box 25"/>
            <p:cNvSpPr txBox="1">
              <a:spLocks noChangeArrowheads="1"/>
            </p:cNvSpPr>
            <p:nvPr/>
          </p:nvSpPr>
          <p:spPr bwMode="auto">
            <a:xfrm>
              <a:off x="6387921" y="1230313"/>
              <a:ext cx="9906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IfElse</a:t>
              </a:r>
              <a:endParaRPr lang="en-US" altLang="en-US" sz="2000">
                <a:latin typeface="Times New Roman" pitchFamily="18" charset="0"/>
              </a:endParaRPr>
            </a:p>
          </p:txBody>
        </p:sp>
        <p:sp>
          <p:nvSpPr>
            <p:cNvPr id="18475" name="Line 27"/>
            <p:cNvSpPr>
              <a:spLocks noChangeShapeType="1"/>
            </p:cNvSpPr>
            <p:nvPr/>
          </p:nvSpPr>
          <p:spPr bwMode="auto">
            <a:xfrm flipH="1">
              <a:off x="6883399" y="1076982"/>
              <a:ext cx="0" cy="21841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80" name="Group 21"/>
          <p:cNvGrpSpPr>
            <a:grpSpLocks/>
          </p:cNvGrpSpPr>
          <p:nvPr/>
        </p:nvGrpSpPr>
        <p:grpSpPr bwMode="auto">
          <a:xfrm>
            <a:off x="-185738" y="4953000"/>
            <a:ext cx="981076" cy="1833563"/>
            <a:chOff x="4560" y="1645"/>
            <a:chExt cx="849" cy="1475"/>
          </a:xfrm>
        </p:grpSpPr>
        <p:grpSp>
          <p:nvGrpSpPr>
            <p:cNvPr id="18458" name="Group 22"/>
            <p:cNvGrpSpPr>
              <a:grpSpLocks/>
            </p:cNvGrpSpPr>
            <p:nvPr/>
          </p:nvGrpSpPr>
          <p:grpSpPr bwMode="auto">
            <a:xfrm>
              <a:off x="4560" y="2056"/>
              <a:ext cx="849" cy="1064"/>
              <a:chOff x="2593" y="1179"/>
              <a:chExt cx="849" cy="1064"/>
            </a:xfrm>
          </p:grpSpPr>
          <p:sp>
            <p:nvSpPr>
              <p:cNvPr id="18467"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8"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9"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0"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1"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2"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3"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8459" name="Group 30"/>
            <p:cNvGrpSpPr>
              <a:grpSpLocks/>
            </p:cNvGrpSpPr>
            <p:nvPr/>
          </p:nvGrpSpPr>
          <p:grpSpPr bwMode="auto">
            <a:xfrm>
              <a:off x="4703" y="1645"/>
              <a:ext cx="230" cy="1456"/>
              <a:chOff x="2720" y="768"/>
              <a:chExt cx="230" cy="1456"/>
            </a:xfrm>
          </p:grpSpPr>
          <p:sp>
            <p:nvSpPr>
              <p:cNvPr id="18465"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6"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8460" name="Group 33"/>
            <p:cNvGrpSpPr>
              <a:grpSpLocks/>
            </p:cNvGrpSpPr>
            <p:nvPr/>
          </p:nvGrpSpPr>
          <p:grpSpPr bwMode="auto">
            <a:xfrm>
              <a:off x="5125" y="2204"/>
              <a:ext cx="77" cy="68"/>
              <a:chOff x="1747" y="2620"/>
              <a:chExt cx="44" cy="73"/>
            </a:xfrm>
          </p:grpSpPr>
          <p:sp>
            <p:nvSpPr>
              <p:cNvPr id="18461"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8462"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8463"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8464"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97" name="AutoShape 41"/>
          <p:cNvSpPr>
            <a:spLocks noChangeArrowheads="1"/>
          </p:cNvSpPr>
          <p:nvPr/>
        </p:nvSpPr>
        <p:spPr bwMode="auto">
          <a:xfrm>
            <a:off x="990600" y="4813300"/>
            <a:ext cx="5348288" cy="650875"/>
          </a:xfrm>
          <a:prstGeom prst="wedgeRoundRectCallout">
            <a:avLst>
              <a:gd name="adj1" fmla="val -53065"/>
              <a:gd name="adj2" fmla="val 5064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There is a second parsing.</a:t>
            </a:r>
          </a:p>
        </p:txBody>
      </p:sp>
      <p:grpSp>
        <p:nvGrpSpPr>
          <p:cNvPr id="5" name="Group 4"/>
          <p:cNvGrpSpPr>
            <a:grpSpLocks/>
          </p:cNvGrpSpPr>
          <p:nvPr/>
        </p:nvGrpSpPr>
        <p:grpSpPr bwMode="auto">
          <a:xfrm>
            <a:off x="5105400" y="3133725"/>
            <a:ext cx="3962400" cy="600075"/>
            <a:chOff x="5105400" y="3134382"/>
            <a:chExt cx="3962400" cy="599418"/>
          </a:xfrm>
        </p:grpSpPr>
        <p:grpSp>
          <p:nvGrpSpPr>
            <p:cNvPr id="18447" name="Group 2"/>
            <p:cNvGrpSpPr>
              <a:grpSpLocks/>
            </p:cNvGrpSpPr>
            <p:nvPr/>
          </p:nvGrpSpPr>
          <p:grpSpPr bwMode="auto">
            <a:xfrm>
              <a:off x="5105400" y="3186112"/>
              <a:ext cx="2539284" cy="547688"/>
              <a:chOff x="5768036" y="3186112"/>
              <a:chExt cx="2539284" cy="547688"/>
            </a:xfrm>
          </p:grpSpPr>
          <p:grpSp>
            <p:nvGrpSpPr>
              <p:cNvPr id="18451" name="Group 105"/>
              <p:cNvGrpSpPr>
                <a:grpSpLocks/>
              </p:cNvGrpSpPr>
              <p:nvPr/>
            </p:nvGrpSpPr>
            <p:grpSpPr bwMode="auto">
              <a:xfrm>
                <a:off x="5768036" y="3186112"/>
                <a:ext cx="1157944" cy="547688"/>
                <a:chOff x="6553338" y="1600260"/>
                <a:chExt cx="1157944" cy="547688"/>
              </a:xfrm>
            </p:grpSpPr>
            <p:sp>
              <p:nvSpPr>
                <p:cNvPr id="18455"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i=x</a:t>
                  </a:r>
                  <a:endParaRPr lang="en-US" altLang="en-US" sz="2000">
                    <a:latin typeface="Times New Roman" pitchFamily="18" charset="0"/>
                  </a:endParaRPr>
                </a:p>
              </p:txBody>
            </p:sp>
            <p:sp>
              <p:nvSpPr>
                <p:cNvPr id="18456"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8457"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8452" name="Text Box 25"/>
              <p:cNvSpPr txBox="1">
                <a:spLocks noChangeArrowheads="1"/>
              </p:cNvSpPr>
              <p:nvPr/>
            </p:nvSpPr>
            <p:spPr bwMode="auto">
              <a:xfrm>
                <a:off x="7520636" y="3333690"/>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i=0</a:t>
                </a:r>
                <a:endParaRPr lang="en-US" altLang="en-US" sz="2000">
                  <a:latin typeface="Times New Roman" pitchFamily="18" charset="0"/>
                </a:endParaRPr>
              </a:p>
            </p:txBody>
          </p:sp>
          <p:sp>
            <p:nvSpPr>
              <p:cNvPr id="18453" name="Line 27"/>
              <p:cNvSpPr>
                <a:spLocks noChangeShapeType="1"/>
              </p:cNvSpPr>
              <p:nvPr/>
            </p:nvSpPr>
            <p:spPr bwMode="auto">
              <a:xfrm flipH="1">
                <a:off x="7773842"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8454" name="Line 27"/>
              <p:cNvSpPr>
                <a:spLocks noChangeShapeType="1"/>
              </p:cNvSpPr>
              <p:nvPr/>
            </p:nvSpPr>
            <p:spPr bwMode="auto">
              <a:xfrm flipH="1">
                <a:off x="7874726"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8448" name="Text Box 25"/>
            <p:cNvSpPr txBox="1">
              <a:spLocks noChangeArrowheads="1"/>
            </p:cNvSpPr>
            <p:nvPr/>
          </p:nvSpPr>
          <p:spPr bwMode="auto">
            <a:xfrm>
              <a:off x="8482382" y="3333690"/>
              <a:ext cx="58541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y=7</a:t>
              </a:r>
              <a:endParaRPr lang="en-US" altLang="en-US" sz="2000">
                <a:latin typeface="Times New Roman" pitchFamily="18" charset="0"/>
              </a:endParaRPr>
            </a:p>
          </p:txBody>
        </p:sp>
        <p:sp>
          <p:nvSpPr>
            <p:cNvPr id="18449" name="Line 27"/>
            <p:cNvSpPr>
              <a:spLocks noChangeShapeType="1"/>
            </p:cNvSpPr>
            <p:nvPr/>
          </p:nvSpPr>
          <p:spPr bwMode="auto">
            <a:xfrm flipH="1">
              <a:off x="8763000" y="3134382"/>
              <a:ext cx="0" cy="21841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8450" name="Line 27"/>
            <p:cNvSpPr>
              <a:spLocks noChangeShapeType="1"/>
            </p:cNvSpPr>
            <p:nvPr/>
          </p:nvSpPr>
          <p:spPr bwMode="auto">
            <a:xfrm flipH="1">
              <a:off x="8826321" y="3137079"/>
              <a:ext cx="0" cy="21841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pic>
        <p:nvPicPr>
          <p:cNvPr id="14388" name="Picture 5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1100" y="3521075"/>
            <a:ext cx="1828800" cy="12684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additive="base">
                                        <p:cTn id="13" dur="500" fill="hold"/>
                                        <p:tgtEl>
                                          <p:spTgt spid="44"/>
                                        </p:tgtEl>
                                        <p:attrNameLst>
                                          <p:attrName>ppt_x</p:attrName>
                                        </p:attrNameLst>
                                      </p:cBhvr>
                                      <p:tavLst>
                                        <p:tav tm="0">
                                          <p:val>
                                            <p:strVal val="#ppt_x"/>
                                          </p:val>
                                        </p:tav>
                                        <p:tav tm="100000">
                                          <p:val>
                                            <p:strVal val="#ppt_x"/>
                                          </p:val>
                                        </p:tav>
                                      </p:tavLst>
                                    </p:anim>
                                    <p:anim calcmode="lin" valueType="num">
                                      <p:cBhvr additive="base">
                                        <p:cTn id="14" dur="500" fill="hold"/>
                                        <p:tgtEl>
                                          <p:spTgt spid="44"/>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ppt_x"/>
                                          </p:val>
                                        </p:tav>
                                        <p:tav tm="100000">
                                          <p:val>
                                            <p:strVal val="#ppt_x"/>
                                          </p:val>
                                        </p:tav>
                                      </p:tavLst>
                                    </p:anim>
                                    <p:anim calcmode="lin" valueType="num">
                                      <p:cBhvr additive="base">
                                        <p:cTn id="1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66"/>
                                        </p:tgtEl>
                                        <p:attrNameLst>
                                          <p:attrName>style.visibility</p:attrName>
                                        </p:attrNameLst>
                                      </p:cBhvr>
                                      <p:to>
                                        <p:strVal val="visible"/>
                                      </p:to>
                                    </p:set>
                                    <p:anim calcmode="lin" valueType="num">
                                      <p:cBhvr additive="base">
                                        <p:cTn id="23" dur="500" fill="hold"/>
                                        <p:tgtEl>
                                          <p:spTgt spid="66"/>
                                        </p:tgtEl>
                                        <p:attrNameLst>
                                          <p:attrName>ppt_x</p:attrName>
                                        </p:attrNameLst>
                                      </p:cBhvr>
                                      <p:tavLst>
                                        <p:tav tm="0">
                                          <p:val>
                                            <p:strVal val="#ppt_x"/>
                                          </p:val>
                                        </p:tav>
                                        <p:tav tm="100000">
                                          <p:val>
                                            <p:strVal val="#ppt_x"/>
                                          </p:val>
                                        </p:tav>
                                      </p:tavLst>
                                    </p:anim>
                                    <p:anim calcmode="lin" valueType="num">
                                      <p:cBhvr additive="base">
                                        <p:cTn id="24"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additive="base">
                                        <p:cTn id="29" dur="500" fill="hold"/>
                                        <p:tgtEl>
                                          <p:spTgt spid="99"/>
                                        </p:tgtEl>
                                        <p:attrNameLst>
                                          <p:attrName>ppt_x</p:attrName>
                                        </p:attrNameLst>
                                      </p:cBhvr>
                                      <p:tavLst>
                                        <p:tav tm="0">
                                          <p:val>
                                            <p:strVal val="#ppt_x"/>
                                          </p:val>
                                        </p:tav>
                                        <p:tav tm="100000">
                                          <p:val>
                                            <p:strVal val="#ppt_x"/>
                                          </p:val>
                                        </p:tav>
                                      </p:tavLst>
                                    </p:anim>
                                    <p:anim calcmode="lin" valueType="num">
                                      <p:cBhvr additive="base">
                                        <p:cTn id="30" dur="500" fill="hold"/>
                                        <p:tgtEl>
                                          <p:spTgt spid="9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96"/>
                                        </p:tgtEl>
                                        <p:attrNameLst>
                                          <p:attrName>style.visibility</p:attrName>
                                        </p:attrNameLst>
                                      </p:cBhvr>
                                      <p:to>
                                        <p:strVal val="visible"/>
                                      </p:to>
                                    </p:set>
                                    <p:anim calcmode="lin" valueType="num">
                                      <p:cBhvr additive="base">
                                        <p:cTn id="33" dur="500" fill="hold"/>
                                        <p:tgtEl>
                                          <p:spTgt spid="96"/>
                                        </p:tgtEl>
                                        <p:attrNameLst>
                                          <p:attrName>ppt_x</p:attrName>
                                        </p:attrNameLst>
                                      </p:cBhvr>
                                      <p:tavLst>
                                        <p:tav tm="0">
                                          <p:val>
                                            <p:strVal val="#ppt_x"/>
                                          </p:val>
                                        </p:tav>
                                        <p:tav tm="100000">
                                          <p:val>
                                            <p:strVal val="#ppt_x"/>
                                          </p:val>
                                        </p:tav>
                                      </p:tavLst>
                                    </p:anim>
                                    <p:anim calcmode="lin" valueType="num">
                                      <p:cBhvr additive="base">
                                        <p:cTn id="34"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0-#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80"/>
                                        </p:tgtEl>
                                        <p:attrNameLst>
                                          <p:attrName>style.visibility</p:attrName>
                                        </p:attrNameLst>
                                      </p:cBhvr>
                                      <p:to>
                                        <p:strVal val="visible"/>
                                      </p:to>
                                    </p:set>
                                    <p:anim calcmode="lin" valueType="num">
                                      <p:cBhvr additive="base">
                                        <p:cTn id="49" dur="500" fill="hold"/>
                                        <p:tgtEl>
                                          <p:spTgt spid="180"/>
                                        </p:tgtEl>
                                        <p:attrNameLst>
                                          <p:attrName>ppt_x</p:attrName>
                                        </p:attrNameLst>
                                      </p:cBhvr>
                                      <p:tavLst>
                                        <p:tav tm="0">
                                          <p:val>
                                            <p:strVal val="0-#ppt_w/2"/>
                                          </p:val>
                                        </p:tav>
                                        <p:tav tm="100000">
                                          <p:val>
                                            <p:strVal val="#ppt_x"/>
                                          </p:val>
                                        </p:tav>
                                      </p:tavLst>
                                    </p:anim>
                                    <p:anim calcmode="lin" valueType="num">
                                      <p:cBhvr additive="base">
                                        <p:cTn id="50" dur="500" fill="hold"/>
                                        <p:tgtEl>
                                          <p:spTgt spid="18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14388"/>
                                        </p:tgtEl>
                                        <p:attrNameLst>
                                          <p:attrName>style.visibility</p:attrName>
                                        </p:attrNameLst>
                                      </p:cBhvr>
                                      <p:to>
                                        <p:strVal val="visible"/>
                                      </p:to>
                                    </p:set>
                                    <p:anim calcmode="lin" valueType="num">
                                      <p:cBhvr additive="base">
                                        <p:cTn id="55" dur="500" fill="hold"/>
                                        <p:tgtEl>
                                          <p:spTgt spid="14388"/>
                                        </p:tgtEl>
                                        <p:attrNameLst>
                                          <p:attrName>ppt_x</p:attrName>
                                        </p:attrNameLst>
                                      </p:cBhvr>
                                      <p:tavLst>
                                        <p:tav tm="0">
                                          <p:val>
                                            <p:strVal val="0-#ppt_w/2"/>
                                          </p:val>
                                        </p:tav>
                                        <p:tav tm="100000">
                                          <p:val>
                                            <p:strVal val="#ppt_x"/>
                                          </p:val>
                                        </p:tav>
                                      </p:tavLst>
                                    </p:anim>
                                    <p:anim calcmode="lin" valueType="num">
                                      <p:cBhvr additive="base">
                                        <p:cTn id="56" dur="500" fill="hold"/>
                                        <p:tgtEl>
                                          <p:spTgt spid="143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r>
              <a:rPr lang="en-US" dirty="0" err="1">
                <a:effectLst>
                  <a:outerShdw blurRad="38100" dist="38100" dir="2700000" algn="tl">
                    <a:srgbClr val="000000"/>
                  </a:outerShdw>
                </a:effectLst>
              </a:rPr>
              <a:t>1011010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95" name="Text Box 43"/>
          <p:cNvSpPr txBox="1">
            <a:spLocks noChangeArrowheads="1"/>
          </p:cNvSpPr>
          <p:nvPr/>
        </p:nvSpPr>
        <p:spPr bwMode="auto">
          <a:xfrm>
            <a:off x="6605588" y="1381125"/>
            <a:ext cx="1700212"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accept</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nvGrpSpPr>
          <p:cNvPr id="3" name="Group 2"/>
          <p:cNvGrpSpPr>
            <a:grpSpLocks/>
          </p:cNvGrpSpPr>
          <p:nvPr/>
        </p:nvGrpSpPr>
        <p:grpSpPr bwMode="auto">
          <a:xfrm>
            <a:off x="0" y="838200"/>
            <a:ext cx="8040688" cy="1847850"/>
            <a:chOff x="0" y="838200"/>
            <a:chExt cx="8040688" cy="1847850"/>
          </a:xfrm>
        </p:grpSpPr>
        <p:sp>
          <p:nvSpPr>
            <p:cNvPr id="27" name="Rectangle 26"/>
            <p:cNvSpPr/>
            <p:nvPr/>
          </p:nvSpPr>
          <p:spPr bwMode="auto">
            <a:xfrm>
              <a:off x="76200" y="2162175"/>
              <a:ext cx="1658938"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Grammar:</a:t>
              </a:r>
              <a:endParaRPr lang="en-CA" u="sng" dirty="0">
                <a:solidFill>
                  <a:schemeClr val="tx2"/>
                </a:solidFill>
                <a:effectLst>
                  <a:outerShdw blurRad="38100" dist="38100" dir="2700000" algn="tl">
                    <a:srgbClr val="000000">
                      <a:alpha val="43137"/>
                    </a:srgbClr>
                  </a:outerShdw>
                </a:effectLst>
              </a:endParaRPr>
            </a:p>
          </p:txBody>
        </p:sp>
        <p:sp>
          <p:nvSpPr>
            <p:cNvPr id="19" name="Rectangle 18"/>
            <p:cNvSpPr/>
            <p:nvPr/>
          </p:nvSpPr>
          <p:spPr>
            <a:xfrm>
              <a:off x="1404938" y="847725"/>
              <a:ext cx="16795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Beginning</a:t>
              </a:r>
              <a:endParaRPr lang="en-CA" u="sng" dirty="0">
                <a:solidFill>
                  <a:schemeClr val="tx2"/>
                </a:solidFill>
              </a:endParaRPr>
            </a:p>
          </p:txBody>
        </p:sp>
        <p:sp>
          <p:nvSpPr>
            <p:cNvPr id="20" name="Rectangle 19"/>
            <p:cNvSpPr/>
            <p:nvPr/>
          </p:nvSpPr>
          <p:spPr>
            <a:xfrm>
              <a:off x="3886200" y="838200"/>
              <a:ext cx="2057400"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Computation</a:t>
              </a:r>
              <a:endParaRPr lang="en-CA" u="sng" dirty="0">
                <a:solidFill>
                  <a:schemeClr val="tx2"/>
                </a:solidFill>
              </a:endParaRPr>
            </a:p>
          </p:txBody>
        </p:sp>
        <p:sp>
          <p:nvSpPr>
            <p:cNvPr id="21" name="Rectangle 20"/>
            <p:cNvSpPr/>
            <p:nvPr/>
          </p:nvSpPr>
          <p:spPr>
            <a:xfrm>
              <a:off x="6818313" y="838200"/>
              <a:ext cx="12223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Ending</a:t>
              </a:r>
              <a:endParaRPr lang="en-CA" u="sng" dirty="0">
                <a:solidFill>
                  <a:schemeClr val="tx2"/>
                </a:solidFill>
              </a:endParaRPr>
            </a:p>
          </p:txBody>
        </p:sp>
        <p:sp>
          <p:nvSpPr>
            <p:cNvPr id="22" name="Rectangle 21"/>
            <p:cNvSpPr/>
            <p:nvPr/>
          </p:nvSpPr>
          <p:spPr bwMode="auto">
            <a:xfrm>
              <a:off x="0" y="1381125"/>
              <a:ext cx="82232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TM:</a:t>
              </a:r>
              <a:endParaRPr lang="en-CA" u="sng" dirty="0">
                <a:solidFill>
                  <a:schemeClr val="tx2"/>
                </a:solidFill>
                <a:effectLst>
                  <a:outerShdw blurRad="38100" dist="38100" dir="2700000" algn="tl">
                    <a:srgbClr val="000000">
                      <a:alpha val="43137"/>
                    </a:srgbClr>
                  </a:outerShdw>
                </a:effectLst>
              </a:endParaRPr>
            </a:p>
          </p:txBody>
        </p:sp>
      </p:grpSp>
      <p:sp>
        <p:nvSpPr>
          <p:cNvPr id="24" name="Rectangle 23"/>
          <p:cNvSpPr/>
          <p:nvPr/>
        </p:nvSpPr>
        <p:spPr>
          <a:xfrm>
            <a:off x="3886200" y="1362075"/>
            <a:ext cx="2224088" cy="522288"/>
          </a:xfrm>
          <a:prstGeom prst="rect">
            <a:avLst/>
          </a:prstGeom>
        </p:spPr>
        <p:txBody>
          <a:bodyPr wrap="none">
            <a:spAutoFit/>
          </a:bodyPr>
          <a:lstStyle/>
          <a:p>
            <a:pPr>
              <a:defRPr/>
            </a:pPr>
            <a:r>
              <a:rPr lang="en-CA" dirty="0">
                <a:effectLst>
                  <a:outerShdw blurRad="38100" dist="38100" dir="2700000" algn="tl">
                    <a:srgbClr val="000000">
                      <a:alpha val="43137"/>
                    </a:srgbClr>
                  </a:outerShdw>
                </a:effectLst>
              </a:rPr>
              <a:t>Deterministic.</a:t>
            </a:r>
            <a:endParaRPr lang="en-US" dirty="0">
              <a:effectLst>
                <a:outerShdw blurRad="38100" dist="38100" dir="2700000" algn="tl">
                  <a:srgbClr val="000000"/>
                </a:outerShdw>
              </a:effectLst>
            </a:endParaRPr>
          </a:p>
        </p:txBody>
      </p:sp>
      <p:sp>
        <p:nvSpPr>
          <p:cNvPr id="25" name="Text Box 43"/>
          <p:cNvSpPr txBox="1">
            <a:spLocks noChangeArrowheads="1"/>
          </p:cNvSpPr>
          <p:nvPr/>
        </p:nvSpPr>
        <p:spPr bwMode="auto">
          <a:xfrm>
            <a:off x="1887538" y="2222500"/>
            <a:ext cx="6096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S</a:t>
            </a:r>
            <a:endParaRPr lang="en-US" dirty="0">
              <a:effectLst>
                <a:outerShdw blurRad="38100" dist="38100" dir="2700000" algn="tl">
                  <a:srgbClr val="000000"/>
                </a:outerShdw>
              </a:effectLst>
            </a:endParaRPr>
          </a:p>
        </p:txBody>
      </p:sp>
      <p:sp>
        <p:nvSpPr>
          <p:cNvPr id="26" name="Text Box 43"/>
          <p:cNvSpPr txBox="1">
            <a:spLocks noChangeArrowheads="1"/>
          </p:cNvSpPr>
          <p:nvPr/>
        </p:nvSpPr>
        <p:spPr bwMode="auto">
          <a:xfrm>
            <a:off x="6667500" y="2136775"/>
            <a:ext cx="2171700" cy="522288"/>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a:t>
            </a:r>
          </a:p>
        </p:txBody>
      </p:sp>
      <p:sp>
        <p:nvSpPr>
          <p:cNvPr id="28" name="Rectangle 27"/>
          <p:cNvSpPr/>
          <p:nvPr/>
        </p:nvSpPr>
        <p:spPr>
          <a:xfrm>
            <a:off x="2667000" y="2198688"/>
            <a:ext cx="4117975" cy="1816100"/>
          </a:xfrm>
          <a:prstGeom prst="rect">
            <a:avLst/>
          </a:prstGeom>
        </p:spPr>
        <p:txBody>
          <a:bodyPr wrap="none">
            <a:spAutoFit/>
          </a:bodyPr>
          <a:lstStyle/>
          <a:p>
            <a:pPr algn="ctr">
              <a:defRPr/>
            </a:pPr>
            <a:r>
              <a:rPr lang="en-CA" dirty="0">
                <a:effectLst>
                  <a:outerShdw blurRad="38100" dist="38100" dir="2700000" algn="tl">
                    <a:srgbClr val="000000"/>
                  </a:outerShdw>
                </a:effectLst>
              </a:rPr>
              <a:t>The grammar must be able </a:t>
            </a:r>
            <a:br>
              <a:rPr lang="en-CA" dirty="0">
                <a:effectLst>
                  <a:outerShdw blurRad="38100" dist="38100" dir="2700000" algn="tl">
                    <a:srgbClr val="000000"/>
                  </a:outerShdw>
                </a:effectLst>
              </a:rPr>
            </a:br>
            <a:r>
              <a:rPr lang="en-CA" dirty="0">
                <a:effectLst>
                  <a:outerShdw blurRad="38100" dist="38100" dir="2700000" algn="tl">
                    <a:srgbClr val="000000"/>
                  </a:outerShdw>
                </a:effectLst>
              </a:rPr>
              <a:t>to </a:t>
            </a:r>
            <a:r>
              <a:rPr lang="en-CA" dirty="0" err="1">
                <a:effectLst>
                  <a:outerShdw blurRad="38100" dist="38100" dir="2700000" algn="tl">
                    <a:srgbClr val="000000"/>
                  </a:outerShdw>
                </a:effectLst>
              </a:rPr>
              <a:t>nondeterministically</a:t>
            </a:r>
            <a:endParaRPr lang="en-CA" dirty="0">
              <a:effectLst>
                <a:outerShdw blurRad="38100" dist="38100" dir="2700000" algn="tl">
                  <a:srgbClr val="000000"/>
                </a:outerShdw>
              </a:effectLst>
            </a:endParaRPr>
          </a:p>
          <a:p>
            <a:pPr algn="ctr">
              <a:defRPr/>
            </a:pPr>
            <a:r>
              <a:rPr lang="en-CA" dirty="0">
                <a:effectLst>
                  <a:outerShdw blurRad="38100" dist="38100" dir="2700000" algn="tl">
                    <a:srgbClr val="000000"/>
                  </a:outerShdw>
                </a:effectLst>
              </a:rPr>
              <a:t>generate each string </a:t>
            </a:r>
            <a:br>
              <a:rPr lang="en-CA" dirty="0">
                <a:effectLst>
                  <a:outerShdw blurRad="38100" dist="38100" dir="2700000" algn="tl">
                    <a:srgbClr val="000000"/>
                  </a:outerShdw>
                </a:effectLst>
              </a:rPr>
            </a:br>
            <a:r>
              <a:rPr lang="en-CA" dirty="0">
                <a:effectLst>
                  <a:outerShdw blurRad="38100" dist="38100" dir="2700000" algn="tl">
                    <a:srgbClr val="000000"/>
                  </a:outerShdw>
                </a:effectLst>
              </a:rPr>
              <a:t>in the language.</a:t>
            </a:r>
          </a:p>
        </p:txBody>
      </p:sp>
      <p:grpSp>
        <p:nvGrpSpPr>
          <p:cNvPr id="29" name="Group 28"/>
          <p:cNvGrpSpPr>
            <a:grpSpLocks/>
          </p:cNvGrpSpPr>
          <p:nvPr/>
        </p:nvGrpSpPr>
        <p:grpSpPr bwMode="auto">
          <a:xfrm>
            <a:off x="457200" y="4114800"/>
            <a:ext cx="1020763" cy="2343150"/>
            <a:chOff x="3915" y="446"/>
            <a:chExt cx="678" cy="1433"/>
          </a:xfrm>
        </p:grpSpPr>
        <p:sp>
          <p:nvSpPr>
            <p:cNvPr id="100363" name="Rectangle 4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0036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6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6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6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6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500" fill="hold"/>
                                        <p:tgtEl>
                                          <p:spTgt spid="23"/>
                                        </p:tgtEl>
                                        <p:attrNameLst>
                                          <p:attrName>ppt_x</p:attrName>
                                        </p:attrNameLst>
                                      </p:cBhvr>
                                      <p:tavLst>
                                        <p:tav tm="0">
                                          <p:val>
                                            <p:strVal val="#ppt_x"/>
                                          </p:val>
                                        </p:tav>
                                        <p:tav tm="100000">
                                          <p:val>
                                            <p:strVal val="#ppt_x"/>
                                          </p:val>
                                        </p:tav>
                                      </p:tavLst>
                                    </p:anim>
                                    <p:anim calcmode="lin" valueType="num">
                                      <p:cBhvr additive="base">
                                        <p:cTn id="1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ppt_x"/>
                                          </p:val>
                                        </p:tav>
                                        <p:tav tm="100000">
                                          <p:val>
                                            <p:strVal val="#ppt_x"/>
                                          </p:val>
                                        </p:tav>
                                      </p:tavLst>
                                    </p:anim>
                                    <p:anim calcmode="lin" valueType="num">
                                      <p:cBhvr additive="base">
                                        <p:cTn id="2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ppt_x"/>
                                          </p:val>
                                        </p:tav>
                                        <p:tav tm="100000">
                                          <p:val>
                                            <p:strVal val="#ppt_x"/>
                                          </p:val>
                                        </p:tav>
                                      </p:tavLst>
                                    </p:anim>
                                    <p:anim calcmode="lin" valueType="num">
                                      <p:cBhvr additive="base">
                                        <p:cTn id="3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ppt_x"/>
                                          </p:val>
                                        </p:tav>
                                        <p:tav tm="100000">
                                          <p:val>
                                            <p:strVal val="#ppt_x"/>
                                          </p:val>
                                        </p:tav>
                                      </p:tavLst>
                                    </p:anim>
                                    <p:anim calcmode="lin" valueType="num">
                                      <p:cBhvr additive="base">
                                        <p:cTn id="3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500" fill="hold"/>
                                        <p:tgtEl>
                                          <p:spTgt spid="28"/>
                                        </p:tgtEl>
                                        <p:attrNameLst>
                                          <p:attrName>ppt_x</p:attrName>
                                        </p:attrNameLst>
                                      </p:cBhvr>
                                      <p:tavLst>
                                        <p:tav tm="0">
                                          <p:val>
                                            <p:strVal val="#ppt_x"/>
                                          </p:val>
                                        </p:tav>
                                        <p:tav tm="100000">
                                          <p:val>
                                            <p:strVal val="#ppt_x"/>
                                          </p:val>
                                        </p:tav>
                                      </p:tavLst>
                                    </p:anim>
                                    <p:anim calcmode="lin" valueType="num">
                                      <p:cBhvr additive="base">
                                        <p:cTn id="44" dur="500" fill="hold"/>
                                        <p:tgtEl>
                                          <p:spTgt spid="2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500" fill="hold"/>
                                        <p:tgtEl>
                                          <p:spTgt spid="29"/>
                                        </p:tgtEl>
                                        <p:attrNameLst>
                                          <p:attrName>ppt_x</p:attrName>
                                        </p:attrNameLst>
                                      </p:cBhvr>
                                      <p:tavLst>
                                        <p:tav tm="0">
                                          <p:val>
                                            <p:strVal val="#ppt_x"/>
                                          </p:val>
                                        </p:tav>
                                        <p:tav tm="100000">
                                          <p:val>
                                            <p:strVal val="#ppt_x"/>
                                          </p:val>
                                        </p:tav>
                                      </p:tavLst>
                                    </p:anim>
                                    <p:anim calcmode="lin" valueType="num">
                                      <p:cBhvr additive="base">
                                        <p:cTn id="4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5" grpId="0"/>
      <p:bldP spid="24" grpId="0"/>
      <p:bldP spid="25" grpId="0"/>
      <p:bldP spid="26" grpId="0"/>
      <p:bldP spid="28"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61" name="Rectangle 60"/>
          <p:cNvSpPr/>
          <p:nvPr/>
        </p:nvSpPr>
        <p:spPr>
          <a:xfrm>
            <a:off x="6816725" y="1114425"/>
            <a:ext cx="385763" cy="523875"/>
          </a:xfrm>
          <a:prstGeom prst="rect">
            <a:avLst/>
          </a:prstGeom>
        </p:spPr>
        <p:txBody>
          <a:bodyPr wrap="none">
            <a:spAutoFit/>
          </a:bodyPr>
          <a:lstStyle/>
          <a:p>
            <a:pPr>
              <a:defRPr/>
            </a:pPr>
            <a:r>
              <a:rPr lang="en-US" dirty="0">
                <a:effectLst>
                  <a:outerShdw blurRad="38100" dist="38100" dir="2700000" algn="tl">
                    <a:srgbClr val="000000"/>
                  </a:outerShdw>
                </a:effectLst>
              </a:rPr>
              <a:t>S</a:t>
            </a:r>
            <a:endParaRPr lang="en-CA" dirty="0">
              <a:effectLst>
                <a:outerShdw blurRad="38100" dist="38100" dir="2700000" algn="tl">
                  <a:srgbClr val="000000">
                    <a:alpha val="43137"/>
                  </a:srgbClr>
                </a:outerShdw>
              </a:effectLst>
            </a:endParaRPr>
          </a:p>
        </p:txBody>
      </p:sp>
      <p:sp>
        <p:nvSpPr>
          <p:cNvPr id="101" name="Rectangle 100"/>
          <p:cNvSpPr/>
          <p:nvPr/>
        </p:nvSpPr>
        <p:spPr>
          <a:xfrm>
            <a:off x="76200" y="1143000"/>
            <a:ext cx="4695825" cy="1384300"/>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Start by </a:t>
            </a:r>
            <a:r>
              <a:rPr lang="en-US" dirty="0" err="1">
                <a:effectLst>
                  <a:outerShdw blurRad="38100" dist="38100" dir="2700000" algn="tl">
                    <a:srgbClr val="000000"/>
                  </a:outerShdw>
                </a:effectLst>
              </a:rPr>
              <a:t>nondeterministically</a:t>
            </a:r>
            <a:r>
              <a:rPr lang="en-US" dirty="0">
                <a:effectLst>
                  <a:outerShdw blurRad="38100" dist="38100" dir="2700000" algn="tl">
                    <a:srgbClr val="000000"/>
                  </a:outerShdw>
                </a:effectLst>
              </a:rPr>
              <a:t>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guessing what accepting input</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you want to generate.</a:t>
            </a:r>
          </a:p>
        </p:txBody>
      </p:sp>
      <p:sp>
        <p:nvSpPr>
          <p:cNvPr id="57" name="Rectangle 56"/>
          <p:cNvSpPr/>
          <p:nvPr/>
        </p:nvSpPr>
        <p:spPr bwMode="auto">
          <a:xfrm>
            <a:off x="76200" y="609600"/>
            <a:ext cx="230822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Our Grammar:</a:t>
            </a:r>
            <a:endParaRPr lang="en-CA" u="sng" dirty="0">
              <a:solidFill>
                <a:schemeClr val="tx2"/>
              </a:solidFill>
              <a:effectLst>
                <a:outerShdw blurRad="38100" dist="38100" dir="2700000" algn="tl">
                  <a:srgbClr val="000000">
                    <a:alpha val="43137"/>
                  </a:srgbClr>
                </a:outerShdw>
              </a:effectLst>
            </a:endParaRPr>
          </a:p>
        </p:txBody>
      </p:sp>
      <p:sp>
        <p:nvSpPr>
          <p:cNvPr id="67" name="Freeform 66"/>
          <p:cNvSpPr/>
          <p:nvPr/>
        </p:nvSpPr>
        <p:spPr bwMode="auto">
          <a:xfrm>
            <a:off x="7002463" y="1571625"/>
            <a:ext cx="46037" cy="3603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21" name="Rectangle 20"/>
          <p:cNvSpPr/>
          <p:nvPr/>
        </p:nvSpPr>
        <p:spPr bwMode="auto">
          <a:xfrm>
            <a:off x="6283325" y="704850"/>
            <a:ext cx="17176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Generates:</a:t>
            </a:r>
          </a:p>
        </p:txBody>
      </p:sp>
      <p:sp>
        <p:nvSpPr>
          <p:cNvPr id="25" name="Rectangle 24"/>
          <p:cNvSpPr/>
          <p:nvPr/>
        </p:nvSpPr>
        <p:spPr>
          <a:xfrm>
            <a:off x="1724025" y="5181600"/>
            <a:ext cx="3990975" cy="954088"/>
          </a:xfrm>
          <a:prstGeom prst="rect">
            <a:avLst/>
          </a:prstGeom>
        </p:spPr>
        <p:txBody>
          <a:bodyPr>
            <a:spAutoFit/>
          </a:bodyPr>
          <a:lstStyle/>
          <a:p>
            <a:pPr>
              <a:defRPr/>
            </a:pPr>
            <a:r>
              <a:rPr lang="en-US" dirty="0">
                <a:effectLst>
                  <a:outerShdw blurRad="38100" dist="38100" dir="2700000" algn="tl">
                    <a:srgbClr val="000000"/>
                  </a:outerShdw>
                </a:effectLst>
                <a:sym typeface="Symbol"/>
              </a:rPr>
              <a:t>See assignment to know how to do this.</a:t>
            </a:r>
            <a:endParaRPr lang="en-US" dirty="0">
              <a:effectLst>
                <a:outerShdw blurRad="38100" dist="38100" dir="2700000" algn="tl">
                  <a:srgbClr val="000000"/>
                </a:outerShdw>
              </a:effectLst>
              <a:sym typeface="Wingdings" pitchFamily="2" charset="2"/>
            </a:endParaRPr>
          </a:p>
        </p:txBody>
      </p:sp>
      <p:sp>
        <p:nvSpPr>
          <p:cNvPr id="2" name="Rectangle 1"/>
          <p:cNvSpPr/>
          <p:nvPr/>
        </p:nvSpPr>
        <p:spPr>
          <a:xfrm>
            <a:off x="5135563" y="1990725"/>
            <a:ext cx="1519237" cy="523875"/>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sp>
        <p:nvSpPr>
          <p:cNvPr id="154" name="Rectangle 153"/>
          <p:cNvSpPr/>
          <p:nvPr/>
        </p:nvSpPr>
        <p:spPr>
          <a:xfrm>
            <a:off x="7232650" y="1978025"/>
            <a:ext cx="1517650" cy="523875"/>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grpSp>
        <p:nvGrpSpPr>
          <p:cNvPr id="3" name="Group 2"/>
          <p:cNvGrpSpPr>
            <a:grpSpLocks/>
          </p:cNvGrpSpPr>
          <p:nvPr/>
        </p:nvGrpSpPr>
        <p:grpSpPr bwMode="auto">
          <a:xfrm>
            <a:off x="6299200" y="1924050"/>
            <a:ext cx="2730500" cy="552450"/>
            <a:chOff x="6298842" y="2231130"/>
            <a:chExt cx="2730321" cy="552987"/>
          </a:xfrm>
        </p:grpSpPr>
        <p:sp>
          <p:nvSpPr>
            <p:cNvPr id="153" name="Text Box 43"/>
            <p:cNvSpPr txBox="1">
              <a:spLocks noChangeArrowheads="1"/>
            </p:cNvSpPr>
            <p:nvPr/>
          </p:nvSpPr>
          <p:spPr bwMode="auto">
            <a:xfrm>
              <a:off x="6298842" y="2259733"/>
              <a:ext cx="1447705"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endParaRPr lang="en-US" dirty="0">
                <a:effectLst>
                  <a:outerShdw blurRad="38100" dist="38100" dir="2700000" algn="tl">
                    <a:srgbClr val="000000"/>
                  </a:outerShdw>
                </a:effectLst>
              </a:endParaRPr>
            </a:p>
          </p:txBody>
        </p:sp>
        <p:sp>
          <p:nvSpPr>
            <p:cNvPr id="155" name="Text Box 43"/>
            <p:cNvSpPr txBox="1">
              <a:spLocks noChangeArrowheads="1"/>
            </p:cNvSpPr>
            <p:nvPr/>
          </p:nvSpPr>
          <p:spPr bwMode="auto">
            <a:xfrm>
              <a:off x="8338646" y="2231130"/>
              <a:ext cx="690517"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sp>
        <p:nvSpPr>
          <p:cNvPr id="157" name="Rectangle 156"/>
          <p:cNvSpPr/>
          <p:nvPr/>
        </p:nvSpPr>
        <p:spPr>
          <a:xfrm>
            <a:off x="1495425" y="2654300"/>
            <a:ext cx="3925888" cy="954088"/>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Set up the starting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configuration of the TM.</a:t>
            </a:r>
          </a:p>
        </p:txBody>
      </p:sp>
      <p:sp>
        <p:nvSpPr>
          <p:cNvPr id="158" name="Rectangle 157"/>
          <p:cNvSpPr/>
          <p:nvPr/>
        </p:nvSpPr>
        <p:spPr>
          <a:xfrm>
            <a:off x="1520825" y="3886200"/>
            <a:ext cx="4194175" cy="954088"/>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But have a second copy of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the input at the beginning.</a:t>
            </a:r>
          </a:p>
        </p:txBody>
      </p:sp>
      <p:grpSp>
        <p:nvGrpSpPr>
          <p:cNvPr id="101390" name="Group 158"/>
          <p:cNvGrpSpPr>
            <a:grpSpLocks/>
          </p:cNvGrpSpPr>
          <p:nvPr/>
        </p:nvGrpSpPr>
        <p:grpSpPr bwMode="auto">
          <a:xfrm>
            <a:off x="457200" y="4114800"/>
            <a:ext cx="1020763" cy="2343150"/>
            <a:chOff x="3915" y="446"/>
            <a:chExt cx="678" cy="1433"/>
          </a:xfrm>
        </p:grpSpPr>
        <p:sp>
          <p:nvSpPr>
            <p:cNvPr id="101391" name="Rectangle 4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01392" name="Freeform 16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3" name="Freeform 16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4" name="Freeform 16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5" name="Freeform 16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6" name="Freeform 16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7" name="Freeform 16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8" name="Freeform 16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9" name="Freeform 16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0" name="Freeform 16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1" name="Freeform 16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2" name="Freeform 17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3" name="Freeform 17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4" name="Freeform 17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5" name="Freeform 17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6" name="Freeform 17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7" name="Freeform 17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8" name="Freeform 17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9" name="Freeform 17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0" name="Freeform 17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1" name="Freeform 17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2" name="Freeform 18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3" name="Freeform 18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4" name="Freeform 18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5" name="Freeform 18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6" name="Freeform 18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7" name="Freeform 18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8" name="Freeform 18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9" name="Freeform 18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0" name="Freeform 18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1" name="Freeform 18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2" name="Freeform 19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3" name="Freeform 19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4" name="Freeform 19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5" name="Freeform 19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6" name="Freeform 19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7" name="Freeform 19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8" name="Freeform 19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9" name="Freeform 19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0" name="Freeform 19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1" name="Freeform 19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2" name="Freeform 20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3" name="Freeform 20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4" name="Freeform 20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5" name="Freeform 20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6" name="Freeform 20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7" name="Freeform 20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8" name="Freeform 20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9" name="Freeform 20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0" name="Freeform 20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1" name="Freeform 20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2" name="Freeform 21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3" name="Freeform 21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4" name="Freeform 21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5" name="Freeform 21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fill="hold"/>
                                        <p:tgtEl>
                                          <p:spTgt spid="101"/>
                                        </p:tgtEl>
                                        <p:attrNameLst>
                                          <p:attrName>ppt_x</p:attrName>
                                        </p:attrNameLst>
                                      </p:cBhvr>
                                      <p:tavLst>
                                        <p:tav tm="0">
                                          <p:val>
                                            <p:strVal val="#ppt_x"/>
                                          </p:val>
                                        </p:tav>
                                        <p:tav tm="100000">
                                          <p:val>
                                            <p:strVal val="#ppt_x"/>
                                          </p:val>
                                        </p:tav>
                                      </p:tavLst>
                                    </p:anim>
                                    <p:anim calcmode="lin" valueType="num">
                                      <p:cBhvr additive="base">
                                        <p:cTn id="8" dur="500" fill="hold"/>
                                        <p:tgtEl>
                                          <p:spTgt spid="10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4"/>
                                        </p:tgtEl>
                                        <p:attrNameLst>
                                          <p:attrName>style.visibility</p:attrName>
                                        </p:attrNameLst>
                                      </p:cBhvr>
                                      <p:to>
                                        <p:strVal val="visible"/>
                                      </p:to>
                                    </p:set>
                                    <p:anim calcmode="lin" valueType="num">
                                      <p:cBhvr additive="base">
                                        <p:cTn id="11" dur="500" fill="hold"/>
                                        <p:tgtEl>
                                          <p:spTgt spid="154"/>
                                        </p:tgtEl>
                                        <p:attrNameLst>
                                          <p:attrName>ppt_x</p:attrName>
                                        </p:attrNameLst>
                                      </p:cBhvr>
                                      <p:tavLst>
                                        <p:tav tm="0">
                                          <p:val>
                                            <p:strVal val="#ppt_x"/>
                                          </p:val>
                                        </p:tav>
                                        <p:tav tm="100000">
                                          <p:val>
                                            <p:strVal val="#ppt_x"/>
                                          </p:val>
                                        </p:tav>
                                      </p:tavLst>
                                    </p:anim>
                                    <p:anim calcmode="lin" valueType="num">
                                      <p:cBhvr additive="base">
                                        <p:cTn id="12" dur="500" fill="hold"/>
                                        <p:tgtEl>
                                          <p:spTgt spid="15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57"/>
                                        </p:tgtEl>
                                        <p:attrNameLst>
                                          <p:attrName>style.visibility</p:attrName>
                                        </p:attrNameLst>
                                      </p:cBhvr>
                                      <p:to>
                                        <p:strVal val="visible"/>
                                      </p:to>
                                    </p:set>
                                    <p:anim calcmode="lin" valueType="num">
                                      <p:cBhvr additive="base">
                                        <p:cTn id="17" dur="500" fill="hold"/>
                                        <p:tgtEl>
                                          <p:spTgt spid="157"/>
                                        </p:tgtEl>
                                        <p:attrNameLst>
                                          <p:attrName>ppt_x</p:attrName>
                                        </p:attrNameLst>
                                      </p:cBhvr>
                                      <p:tavLst>
                                        <p:tav tm="0">
                                          <p:val>
                                            <p:strVal val="#ppt_x"/>
                                          </p:val>
                                        </p:tav>
                                        <p:tav tm="100000">
                                          <p:val>
                                            <p:strVal val="#ppt_x"/>
                                          </p:val>
                                        </p:tav>
                                      </p:tavLst>
                                    </p:anim>
                                    <p:anim calcmode="lin" valueType="num">
                                      <p:cBhvr additive="base">
                                        <p:cTn id="18" dur="500" fill="hold"/>
                                        <p:tgtEl>
                                          <p:spTgt spid="15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58"/>
                                        </p:tgtEl>
                                        <p:attrNameLst>
                                          <p:attrName>style.visibility</p:attrName>
                                        </p:attrNameLst>
                                      </p:cBhvr>
                                      <p:to>
                                        <p:strVal val="visible"/>
                                      </p:to>
                                    </p:set>
                                    <p:anim calcmode="lin" valueType="num">
                                      <p:cBhvr additive="base">
                                        <p:cTn id="27" dur="500" fill="hold"/>
                                        <p:tgtEl>
                                          <p:spTgt spid="158"/>
                                        </p:tgtEl>
                                        <p:attrNameLst>
                                          <p:attrName>ppt_x</p:attrName>
                                        </p:attrNameLst>
                                      </p:cBhvr>
                                      <p:tavLst>
                                        <p:tav tm="0">
                                          <p:val>
                                            <p:strVal val="#ppt_x"/>
                                          </p:val>
                                        </p:tav>
                                        <p:tav tm="100000">
                                          <p:val>
                                            <p:strVal val="#ppt_x"/>
                                          </p:val>
                                        </p:tav>
                                      </p:tavLst>
                                    </p:anim>
                                    <p:anim calcmode="lin" valueType="num">
                                      <p:cBhvr additive="base">
                                        <p:cTn id="28" dur="500" fill="hold"/>
                                        <p:tgtEl>
                                          <p:spTgt spid="15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500" fill="hold"/>
                                        <p:tgtEl>
                                          <p:spTgt spid="25"/>
                                        </p:tgtEl>
                                        <p:attrNameLst>
                                          <p:attrName>ppt_x</p:attrName>
                                        </p:attrNameLst>
                                      </p:cBhvr>
                                      <p:tavLst>
                                        <p:tav tm="0">
                                          <p:val>
                                            <p:strVal val="#ppt_x"/>
                                          </p:val>
                                        </p:tav>
                                        <p:tav tm="100000">
                                          <p:val>
                                            <p:strVal val="#ppt_x"/>
                                          </p:val>
                                        </p:tav>
                                      </p:tavLst>
                                    </p:anim>
                                    <p:anim calcmode="lin" valueType="num">
                                      <p:cBhvr additive="base">
                                        <p:cTn id="3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25" grpId="0"/>
      <p:bldP spid="2" grpId="0"/>
      <p:bldP spid="154" grpId="0"/>
      <p:bldP spid="157" grpId="0"/>
      <p:bldP spid="158"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61" name="Rectangle 60"/>
          <p:cNvSpPr/>
          <p:nvPr/>
        </p:nvSpPr>
        <p:spPr>
          <a:xfrm>
            <a:off x="6816725" y="1114425"/>
            <a:ext cx="385763" cy="523875"/>
          </a:xfrm>
          <a:prstGeom prst="rect">
            <a:avLst/>
          </a:prstGeom>
        </p:spPr>
        <p:txBody>
          <a:bodyPr wrap="none">
            <a:spAutoFit/>
          </a:bodyPr>
          <a:lstStyle/>
          <a:p>
            <a:pPr>
              <a:defRPr/>
            </a:pPr>
            <a:r>
              <a:rPr lang="en-US" dirty="0">
                <a:effectLst>
                  <a:outerShdw blurRad="38100" dist="38100" dir="2700000" algn="tl">
                    <a:srgbClr val="000000"/>
                  </a:outerShdw>
                </a:effectLst>
              </a:rPr>
              <a:t>S</a:t>
            </a:r>
            <a:endParaRPr lang="en-CA" dirty="0">
              <a:effectLst>
                <a:outerShdw blurRad="38100" dist="38100" dir="2700000" algn="tl">
                  <a:srgbClr val="000000">
                    <a:alpha val="43137"/>
                  </a:srgbClr>
                </a:outerShdw>
              </a:effectLst>
            </a:endParaRPr>
          </a:p>
        </p:txBody>
      </p:sp>
      <p:sp>
        <p:nvSpPr>
          <p:cNvPr id="101" name="Rectangle 100"/>
          <p:cNvSpPr/>
          <p:nvPr/>
        </p:nvSpPr>
        <p:spPr>
          <a:xfrm>
            <a:off x="76200" y="1143000"/>
            <a:ext cx="1087438" cy="523875"/>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Start:</a:t>
            </a:r>
          </a:p>
        </p:txBody>
      </p:sp>
      <p:sp>
        <p:nvSpPr>
          <p:cNvPr id="57" name="Rectangle 56"/>
          <p:cNvSpPr/>
          <p:nvPr/>
        </p:nvSpPr>
        <p:spPr bwMode="auto">
          <a:xfrm>
            <a:off x="76200" y="609600"/>
            <a:ext cx="230822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Our Grammar:</a:t>
            </a:r>
            <a:endParaRPr lang="en-CA" u="sng" dirty="0">
              <a:solidFill>
                <a:schemeClr val="tx2"/>
              </a:solidFill>
              <a:effectLst>
                <a:outerShdw blurRad="38100" dist="38100" dir="2700000" algn="tl">
                  <a:srgbClr val="000000">
                    <a:alpha val="43137"/>
                  </a:srgbClr>
                </a:outerShdw>
              </a:effectLst>
            </a:endParaRPr>
          </a:p>
        </p:txBody>
      </p:sp>
      <p:sp>
        <p:nvSpPr>
          <p:cNvPr id="67" name="Freeform 66"/>
          <p:cNvSpPr/>
          <p:nvPr/>
        </p:nvSpPr>
        <p:spPr bwMode="auto">
          <a:xfrm>
            <a:off x="7002463" y="1571625"/>
            <a:ext cx="46037" cy="3603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21" name="Rectangle 20"/>
          <p:cNvSpPr/>
          <p:nvPr/>
        </p:nvSpPr>
        <p:spPr bwMode="auto">
          <a:xfrm>
            <a:off x="6283325" y="704850"/>
            <a:ext cx="17176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Generates:</a:t>
            </a:r>
          </a:p>
        </p:txBody>
      </p:sp>
      <p:sp>
        <p:nvSpPr>
          <p:cNvPr id="22" name="Rectangle 3"/>
          <p:cNvSpPr>
            <a:spLocks noChangeArrowheads="1"/>
          </p:cNvSpPr>
          <p:nvPr/>
        </p:nvSpPr>
        <p:spPr bwMode="auto">
          <a:xfrm>
            <a:off x="1371600" y="2524125"/>
            <a:ext cx="1681163"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sym typeface="Symbol"/>
              </a:rPr>
              <a:t>  </a:t>
            </a:r>
            <a:r>
              <a:rPr lang="en-US" dirty="0">
                <a:effectLst>
                  <a:outerShdw blurRad="38100" dist="38100" dir="2700000" algn="tl">
                    <a:srgbClr val="000000"/>
                  </a:outerShdw>
                </a:effectLst>
                <a:sym typeface="Wingdings" pitchFamily="2" charset="2"/>
              </a:rPr>
              <a:t>  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3" name="Rectangle 22"/>
          <p:cNvSpPr/>
          <p:nvPr/>
        </p:nvSpPr>
        <p:spPr bwMode="auto">
          <a:xfrm>
            <a:off x="101600" y="1981200"/>
            <a:ext cx="1404938" cy="523875"/>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sym typeface="Wingdings" pitchFamily="2" charset="2"/>
              </a:rPr>
              <a:t>Blanks:</a:t>
            </a:r>
            <a:endParaRPr lang="en-US" dirty="0">
              <a:effectLst>
                <a:outerShdw blurRad="38100" dist="38100" dir="2700000" algn="tl">
                  <a:srgbClr val="000000"/>
                </a:outerShdw>
              </a:effectLst>
            </a:endParaRPr>
          </a:p>
        </p:txBody>
      </p:sp>
      <p:sp>
        <p:nvSpPr>
          <p:cNvPr id="26" name="Rectangle 25"/>
          <p:cNvSpPr/>
          <p:nvPr/>
        </p:nvSpPr>
        <p:spPr bwMode="auto">
          <a:xfrm>
            <a:off x="1447800" y="2005013"/>
            <a:ext cx="3124200" cy="523875"/>
          </a:xfrm>
          <a:prstGeom prst="rect">
            <a:avLst/>
          </a:prstGeom>
        </p:spPr>
        <p:txBody>
          <a:bodyPr>
            <a:spAutoFit/>
          </a:bodyPr>
          <a:lstStyle/>
          <a:p>
            <a:pPr>
              <a:defRPr/>
            </a:pPr>
            <a:r>
              <a:rPr lang="en-US" dirty="0">
                <a:effectLst>
                  <a:outerShdw blurRad="38100" dist="38100" dir="2700000" algn="tl">
                    <a:srgbClr val="000000"/>
                  </a:outerShdw>
                </a:effectLst>
                <a:sym typeface="Symbol"/>
              </a:rPr>
              <a:t>Add trailing blanks.</a:t>
            </a:r>
            <a:endParaRPr lang="en-US" dirty="0">
              <a:effectLst>
                <a:outerShdw blurRad="38100" dist="38100" dir="2700000" algn="tl">
                  <a:srgbClr val="000000"/>
                </a:outerShdw>
              </a:effectLst>
              <a:sym typeface="Wingdings" pitchFamily="2" charset="2"/>
            </a:endParaRPr>
          </a:p>
        </p:txBody>
      </p:sp>
      <p:grpSp>
        <p:nvGrpSpPr>
          <p:cNvPr id="6" name="Group 5"/>
          <p:cNvGrpSpPr>
            <a:grpSpLocks/>
          </p:cNvGrpSpPr>
          <p:nvPr/>
        </p:nvGrpSpPr>
        <p:grpSpPr bwMode="auto">
          <a:xfrm>
            <a:off x="4648200" y="2420938"/>
            <a:ext cx="4953000" cy="779462"/>
            <a:chOff x="4648200" y="2420938"/>
            <a:chExt cx="4953000" cy="779462"/>
          </a:xfrm>
        </p:grpSpPr>
        <p:sp>
          <p:nvSpPr>
            <p:cNvPr id="27" name="Text Box 43"/>
            <p:cNvSpPr txBox="1">
              <a:spLocks noChangeArrowheads="1"/>
            </p:cNvSpPr>
            <p:nvPr/>
          </p:nvSpPr>
          <p:spPr bwMode="auto">
            <a:xfrm>
              <a:off x="4648200" y="2676525"/>
              <a:ext cx="4953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r>
                <a:rPr lang="en-US" dirty="0" err="1">
                  <a:effectLst>
                    <a:outerShdw blurRad="38100" dist="38100" dir="2700000" algn="tl">
                      <a:srgbClr val="000000"/>
                    </a:outerShdw>
                  </a:effectLst>
                </a:rPr>
                <a:t>1011010bbbb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8" name="Freeform 27"/>
            <p:cNvSpPr/>
            <p:nvPr/>
          </p:nvSpPr>
          <p:spPr bwMode="auto">
            <a:xfrm>
              <a:off x="7002463" y="2420938"/>
              <a:ext cx="46037" cy="3603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grpSp>
        <p:nvGrpSpPr>
          <p:cNvPr id="7" name="Group 6"/>
          <p:cNvGrpSpPr>
            <a:grpSpLocks/>
          </p:cNvGrpSpPr>
          <p:nvPr/>
        </p:nvGrpSpPr>
        <p:grpSpPr bwMode="auto">
          <a:xfrm>
            <a:off x="5029200" y="3352800"/>
            <a:ext cx="4953000" cy="1514475"/>
            <a:chOff x="5029200" y="3352800"/>
            <a:chExt cx="4953000" cy="1514475"/>
          </a:xfrm>
        </p:grpSpPr>
        <p:sp>
          <p:nvSpPr>
            <p:cNvPr id="35" name="Text Box 43"/>
            <p:cNvSpPr txBox="1">
              <a:spLocks noChangeArrowheads="1"/>
            </p:cNvSpPr>
            <p:nvPr/>
          </p:nvSpPr>
          <p:spPr bwMode="auto">
            <a:xfrm>
              <a:off x="5029200" y="4343400"/>
              <a:ext cx="4953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accept</a:t>
              </a:r>
              <a:r>
                <a:rPr lang="en-US" dirty="0" err="1">
                  <a:effectLst>
                    <a:outerShdw blurRad="38100" dist="38100" dir="2700000" algn="tl">
                      <a:srgbClr val="000000"/>
                    </a:outerShdw>
                  </a:effectLst>
                </a:rPr>
                <a:t>bbbb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36" name="Freeform 35"/>
            <p:cNvSpPr/>
            <p:nvPr/>
          </p:nvSpPr>
          <p:spPr bwMode="auto">
            <a:xfrm>
              <a:off x="6997700" y="3352800"/>
              <a:ext cx="46038" cy="10795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grpSp>
        <p:nvGrpSpPr>
          <p:cNvPr id="374798" name="Group 75"/>
          <p:cNvGrpSpPr>
            <a:grpSpLocks/>
          </p:cNvGrpSpPr>
          <p:nvPr/>
        </p:nvGrpSpPr>
        <p:grpSpPr bwMode="auto">
          <a:xfrm>
            <a:off x="88900" y="4632325"/>
            <a:ext cx="9982200" cy="1149350"/>
            <a:chOff x="88900" y="4632980"/>
            <a:chExt cx="9982200" cy="1148040"/>
          </a:xfrm>
        </p:grpSpPr>
        <p:sp>
          <p:nvSpPr>
            <p:cNvPr id="40" name="Text Box 43"/>
            <p:cNvSpPr txBox="1">
              <a:spLocks noChangeArrowheads="1"/>
            </p:cNvSpPr>
            <p:nvPr/>
          </p:nvSpPr>
          <p:spPr bwMode="auto">
            <a:xfrm>
              <a:off x="5118100" y="5257742"/>
              <a:ext cx="4953000" cy="523278"/>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accept</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43" name="Rectangle 42"/>
            <p:cNvSpPr/>
            <p:nvPr/>
          </p:nvSpPr>
          <p:spPr>
            <a:xfrm>
              <a:off x="88900" y="4632980"/>
              <a:ext cx="1404938" cy="523278"/>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sym typeface="Wingdings" pitchFamily="2" charset="2"/>
                </a:rPr>
                <a:t>Blanks:</a:t>
              </a:r>
              <a:endParaRPr lang="en-US" dirty="0">
                <a:effectLst>
                  <a:outerShdw blurRad="38100" dist="38100" dir="2700000" algn="tl">
                    <a:srgbClr val="000000"/>
                  </a:outerShdw>
                </a:effectLst>
              </a:endParaRPr>
            </a:p>
          </p:txBody>
        </p:sp>
        <p:sp>
          <p:nvSpPr>
            <p:cNvPr id="44" name="Rectangle 43"/>
            <p:cNvSpPr/>
            <p:nvPr/>
          </p:nvSpPr>
          <p:spPr>
            <a:xfrm>
              <a:off x="1435100" y="4656766"/>
              <a:ext cx="3911600" cy="523278"/>
            </a:xfrm>
            <a:prstGeom prst="rect">
              <a:avLst/>
            </a:prstGeom>
          </p:spPr>
          <p:txBody>
            <a:bodyPr>
              <a:spAutoFit/>
            </a:bodyPr>
            <a:lstStyle/>
            <a:p>
              <a:pPr>
                <a:defRPr/>
              </a:pPr>
              <a:r>
                <a:rPr lang="en-US" dirty="0">
                  <a:effectLst>
                    <a:outerShdw blurRad="38100" dist="38100" dir="2700000" algn="tl">
                      <a:srgbClr val="000000"/>
                    </a:outerShdw>
                  </a:effectLst>
                  <a:sym typeface="Symbol"/>
                </a:rPr>
                <a:t>Remove trailing blanks.</a:t>
              </a:r>
              <a:endParaRPr lang="en-US" dirty="0">
                <a:effectLst>
                  <a:outerShdw blurRad="38100" dist="38100" dir="2700000" algn="tl">
                    <a:srgbClr val="000000"/>
                  </a:outerShdw>
                </a:effectLst>
                <a:sym typeface="Wingdings" pitchFamily="2" charset="2"/>
              </a:endParaRPr>
            </a:p>
          </p:txBody>
        </p:sp>
        <p:sp>
          <p:nvSpPr>
            <p:cNvPr id="51" name="Freeform 50"/>
            <p:cNvSpPr/>
            <p:nvPr/>
          </p:nvSpPr>
          <p:spPr bwMode="auto">
            <a:xfrm>
              <a:off x="6964363" y="4948533"/>
              <a:ext cx="46037" cy="35995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sp>
        <p:nvSpPr>
          <p:cNvPr id="53" name="Rectangle 3"/>
          <p:cNvSpPr>
            <a:spLocks noChangeArrowheads="1"/>
          </p:cNvSpPr>
          <p:nvPr/>
        </p:nvSpPr>
        <p:spPr bwMode="auto">
          <a:xfrm>
            <a:off x="1366838" y="5113338"/>
            <a:ext cx="1681162"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sym typeface="Symbol"/>
              </a:rPr>
              <a:t>b  </a:t>
            </a:r>
            <a:r>
              <a:rPr lang="en-US" dirty="0">
                <a:effectLst>
                  <a:outerShdw blurRad="38100" dist="38100" dir="2700000" algn="tl">
                    <a:srgbClr val="000000"/>
                  </a:outerShdw>
                </a:effectLst>
                <a:sym typeface="Wingdings" pitchFamily="2" charset="2"/>
              </a:rPr>
              <a:t>  </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nvGrpSpPr>
          <p:cNvPr id="374800" name="Group 76"/>
          <p:cNvGrpSpPr>
            <a:grpSpLocks/>
          </p:cNvGrpSpPr>
          <p:nvPr/>
        </p:nvGrpSpPr>
        <p:grpSpPr bwMode="auto">
          <a:xfrm>
            <a:off x="76200" y="5800725"/>
            <a:ext cx="7848600" cy="996950"/>
            <a:chOff x="76200" y="5801380"/>
            <a:chExt cx="7848600" cy="995640"/>
          </a:xfrm>
        </p:grpSpPr>
        <p:sp>
          <p:nvSpPr>
            <p:cNvPr id="56" name="Text Box 43"/>
            <p:cNvSpPr txBox="1">
              <a:spLocks noChangeArrowheads="1"/>
            </p:cNvSpPr>
            <p:nvPr/>
          </p:nvSpPr>
          <p:spPr bwMode="auto">
            <a:xfrm>
              <a:off x="6019800" y="6273833"/>
              <a:ext cx="1905000" cy="523187"/>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a:t>
              </a:r>
            </a:p>
          </p:txBody>
        </p:sp>
        <p:sp>
          <p:nvSpPr>
            <p:cNvPr id="58" name="Rectangle 57"/>
            <p:cNvSpPr/>
            <p:nvPr/>
          </p:nvSpPr>
          <p:spPr>
            <a:xfrm>
              <a:off x="76200" y="5801380"/>
              <a:ext cx="1882775" cy="523187"/>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sym typeface="Wingdings" pitchFamily="2" charset="2"/>
                </a:rPr>
                <a:t>Accepting:</a:t>
              </a:r>
              <a:endParaRPr lang="en-US" dirty="0">
                <a:effectLst>
                  <a:outerShdw blurRad="38100" dist="38100" dir="2700000" algn="tl">
                    <a:srgbClr val="000000"/>
                  </a:outerShdw>
                </a:effectLst>
              </a:endParaRPr>
            </a:p>
          </p:txBody>
        </p:sp>
        <p:sp>
          <p:nvSpPr>
            <p:cNvPr id="64" name="Freeform 63"/>
            <p:cNvSpPr/>
            <p:nvPr/>
          </p:nvSpPr>
          <p:spPr bwMode="auto">
            <a:xfrm>
              <a:off x="6951663" y="5964678"/>
              <a:ext cx="46037" cy="35988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sp>
        <p:nvSpPr>
          <p:cNvPr id="70" name="Rectangle 69"/>
          <p:cNvSpPr/>
          <p:nvPr/>
        </p:nvSpPr>
        <p:spPr>
          <a:xfrm>
            <a:off x="1841500" y="5791200"/>
            <a:ext cx="2420938" cy="523875"/>
          </a:xfrm>
          <a:prstGeom prst="rect">
            <a:avLst/>
          </a:prstGeom>
        </p:spPr>
        <p:txBody>
          <a:bodyPr wrap="none">
            <a:spAutoFit/>
          </a:bodyPr>
          <a:lstStyle/>
          <a:p>
            <a:pPr>
              <a:defRPr/>
            </a:pPr>
            <a:r>
              <a:rPr lang="en-US" dirty="0">
                <a:effectLst>
                  <a:outerShdw blurRad="38100" dist="38100" dir="2700000" algn="tl">
                    <a:srgbClr val="000000"/>
                  </a:outerShdw>
                </a:effectLst>
                <a:sym typeface="Wingdings" pitchFamily="2" charset="2"/>
              </a:rPr>
              <a:t>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accept</a:t>
            </a:r>
            <a:r>
              <a:rPr lang="en-US" dirty="0">
                <a:effectLst>
                  <a:outerShdw blurRad="38100" dist="38100" dir="2700000" algn="tl">
                    <a:srgbClr val="000000"/>
                  </a:outerShdw>
                </a:effectLst>
                <a:sym typeface="Symbol"/>
              </a:rPr>
              <a:t>   </a:t>
            </a:r>
            <a:r>
              <a:rPr lang="en-US" dirty="0">
                <a:effectLst>
                  <a:outerShdw blurRad="38100" dist="38100" dir="2700000" algn="tl">
                    <a:srgbClr val="000000"/>
                  </a:outerShdw>
                </a:effectLst>
                <a:sym typeface="Wingdings" pitchFamily="2" charset="2"/>
              </a:rPr>
              <a:t>   </a:t>
            </a:r>
            <a:r>
              <a:rPr lang="el-GR" dirty="0">
                <a:effectLst>
                  <a:outerShdw blurRad="38100" dist="38100" dir="2700000" algn="tl">
                    <a:srgbClr val="000000"/>
                  </a:outerShdw>
                </a:effectLst>
                <a:sym typeface="Wingdings" pitchFamily="2" charset="2"/>
              </a:rPr>
              <a:t>ε</a:t>
            </a:r>
            <a:endParaRPr lang="en-US" dirty="0">
              <a:effectLst>
                <a:outerShdw blurRad="38100" dist="38100" dir="2700000" algn="tl">
                  <a:srgbClr val="000000"/>
                </a:outerShdw>
              </a:effectLst>
            </a:endParaRPr>
          </a:p>
        </p:txBody>
      </p:sp>
      <p:grpSp>
        <p:nvGrpSpPr>
          <p:cNvPr id="5" name="Group 36"/>
          <p:cNvGrpSpPr>
            <a:grpSpLocks/>
          </p:cNvGrpSpPr>
          <p:nvPr/>
        </p:nvGrpSpPr>
        <p:grpSpPr bwMode="auto">
          <a:xfrm>
            <a:off x="122238" y="3263900"/>
            <a:ext cx="4525962" cy="1231900"/>
            <a:chOff x="122237" y="3568700"/>
            <a:chExt cx="4525192" cy="1231245"/>
          </a:xfrm>
        </p:grpSpPr>
        <p:sp>
          <p:nvSpPr>
            <p:cNvPr id="31" name="Rectangle 30"/>
            <p:cNvSpPr/>
            <p:nvPr/>
          </p:nvSpPr>
          <p:spPr>
            <a:xfrm>
              <a:off x="122237" y="3579807"/>
              <a:ext cx="2011020" cy="523596"/>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Transitions:</a:t>
              </a:r>
              <a:endParaRPr lang="en-CA" dirty="0">
                <a:effectLst>
                  <a:outerShdw blurRad="38100" dist="38100" dir="2700000" algn="tl">
                    <a:srgbClr val="000000">
                      <a:alpha val="43137"/>
                    </a:srgbClr>
                  </a:outerShdw>
                </a:effectLst>
              </a:endParaRPr>
            </a:p>
          </p:txBody>
        </p:sp>
        <p:sp>
          <p:nvSpPr>
            <p:cNvPr id="32" name="Rectangle 3"/>
            <p:cNvSpPr>
              <a:spLocks noChangeArrowheads="1"/>
            </p:cNvSpPr>
            <p:nvPr/>
          </p:nvSpPr>
          <p:spPr bwMode="auto">
            <a:xfrm>
              <a:off x="2057070" y="3568700"/>
              <a:ext cx="2253866" cy="523596"/>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sym typeface="Wingdings" pitchFamily="2" charset="2"/>
                </a:rPr>
                <a:t>c</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endParaRPr lang="en-US" dirty="0">
                <a:effectLst>
                  <a:outerShdw blurRad="38100" dist="38100" dir="2700000" algn="tl">
                    <a:srgbClr val="000000"/>
                  </a:outerShdw>
                </a:effectLst>
              </a:endParaRPr>
            </a:p>
          </p:txBody>
        </p:sp>
        <p:sp>
          <p:nvSpPr>
            <p:cNvPr id="33" name="Rectangle 3"/>
            <p:cNvSpPr>
              <a:spLocks noChangeArrowheads="1"/>
            </p:cNvSpPr>
            <p:nvPr/>
          </p:nvSpPr>
          <p:spPr bwMode="auto">
            <a:xfrm>
              <a:off x="2034849" y="3892378"/>
              <a:ext cx="2612580" cy="523596"/>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0c</a:t>
              </a:r>
              <a:endParaRPr lang="en-US" dirty="0">
                <a:effectLst>
                  <a:outerShdw blurRad="38100" dist="38100" dir="2700000" algn="tl">
                    <a:srgbClr val="000000"/>
                  </a:outerShdw>
                </a:effectLst>
              </a:endParaRPr>
            </a:p>
          </p:txBody>
        </p:sp>
        <p:sp>
          <p:nvSpPr>
            <p:cNvPr id="34" name="Rectangle 3"/>
            <p:cNvSpPr>
              <a:spLocks noChangeArrowheads="1"/>
            </p:cNvSpPr>
            <p:nvPr/>
          </p:nvSpPr>
          <p:spPr bwMode="auto">
            <a:xfrm>
              <a:off x="2018976" y="4276349"/>
              <a:ext cx="2612580" cy="523596"/>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1Q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1c</a:t>
              </a:r>
              <a:endParaRPr lang="en-US" dirty="0">
                <a:effectLst>
                  <a:outerShdw blurRad="38100" dist="38100" dir="2700000" algn="tl">
                    <a:srgbClr val="000000"/>
                  </a:outerShdw>
                </a:effectLst>
              </a:endParaRPr>
            </a:p>
          </p:txBody>
        </p:sp>
      </p:grpSp>
      <p:sp>
        <p:nvSpPr>
          <p:cNvPr id="153" name="Rectangle 152"/>
          <p:cNvSpPr/>
          <p:nvPr/>
        </p:nvSpPr>
        <p:spPr>
          <a:xfrm>
            <a:off x="5135563" y="1897063"/>
            <a:ext cx="1519237" cy="522287"/>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sp>
        <p:nvSpPr>
          <p:cNvPr id="154" name="Rectangle 153"/>
          <p:cNvSpPr/>
          <p:nvPr/>
        </p:nvSpPr>
        <p:spPr>
          <a:xfrm>
            <a:off x="7232650" y="1884363"/>
            <a:ext cx="1517650" cy="522287"/>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grpSp>
        <p:nvGrpSpPr>
          <p:cNvPr id="102420" name="Group 154"/>
          <p:cNvGrpSpPr>
            <a:grpSpLocks/>
          </p:cNvGrpSpPr>
          <p:nvPr/>
        </p:nvGrpSpPr>
        <p:grpSpPr bwMode="auto">
          <a:xfrm>
            <a:off x="6299200" y="1828800"/>
            <a:ext cx="2730500" cy="552450"/>
            <a:chOff x="6298842" y="2231130"/>
            <a:chExt cx="2730321" cy="552987"/>
          </a:xfrm>
        </p:grpSpPr>
        <p:sp>
          <p:nvSpPr>
            <p:cNvPr id="156" name="Text Box 43"/>
            <p:cNvSpPr txBox="1">
              <a:spLocks noChangeArrowheads="1"/>
            </p:cNvSpPr>
            <p:nvPr/>
          </p:nvSpPr>
          <p:spPr bwMode="auto">
            <a:xfrm>
              <a:off x="6298842" y="2259733"/>
              <a:ext cx="1447705"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endParaRPr lang="en-US" dirty="0">
                <a:effectLst>
                  <a:outerShdw blurRad="38100" dist="38100" dir="2700000" algn="tl">
                    <a:srgbClr val="000000"/>
                  </a:outerShdw>
                </a:effectLst>
              </a:endParaRPr>
            </a:p>
          </p:txBody>
        </p:sp>
        <p:sp>
          <p:nvSpPr>
            <p:cNvPr id="157" name="Text Box 43"/>
            <p:cNvSpPr txBox="1">
              <a:spLocks noChangeArrowheads="1"/>
            </p:cNvSpPr>
            <p:nvPr/>
          </p:nvSpPr>
          <p:spPr bwMode="auto">
            <a:xfrm>
              <a:off x="8338646" y="2231130"/>
              <a:ext cx="690517"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500" fill="hold"/>
                                        <p:tgtEl>
                                          <p:spTgt spid="26"/>
                                        </p:tgtEl>
                                        <p:attrNameLst>
                                          <p:attrName>ppt_x</p:attrName>
                                        </p:attrNameLst>
                                      </p:cBhvr>
                                      <p:tavLst>
                                        <p:tav tm="0">
                                          <p:val>
                                            <p:strVal val="#ppt_x"/>
                                          </p:val>
                                        </p:tav>
                                        <p:tav tm="100000">
                                          <p:val>
                                            <p:strVal val="#ppt_x"/>
                                          </p:val>
                                        </p:tav>
                                      </p:tavLst>
                                    </p:anim>
                                    <p:anim calcmode="lin" valueType="num">
                                      <p:cBhvr additive="base">
                                        <p:cTn id="14"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ppt_x"/>
                                          </p:val>
                                        </p:tav>
                                        <p:tav tm="100000">
                                          <p:val>
                                            <p:strVal val="#ppt_x"/>
                                          </p:val>
                                        </p:tav>
                                      </p:tavLst>
                                    </p:anim>
                                    <p:anim calcmode="lin" valueType="num">
                                      <p:cBhvr additive="base">
                                        <p:cTn id="2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74798"/>
                                        </p:tgtEl>
                                        <p:attrNameLst>
                                          <p:attrName>style.visibility</p:attrName>
                                        </p:attrNameLst>
                                      </p:cBhvr>
                                      <p:to>
                                        <p:strVal val="visible"/>
                                      </p:to>
                                    </p:set>
                                    <p:anim calcmode="lin" valueType="num">
                                      <p:cBhvr additive="base">
                                        <p:cTn id="43" dur="500" fill="hold"/>
                                        <p:tgtEl>
                                          <p:spTgt spid="374798"/>
                                        </p:tgtEl>
                                        <p:attrNameLst>
                                          <p:attrName>ppt_x</p:attrName>
                                        </p:attrNameLst>
                                      </p:cBhvr>
                                      <p:tavLst>
                                        <p:tav tm="0">
                                          <p:val>
                                            <p:strVal val="#ppt_x"/>
                                          </p:val>
                                        </p:tav>
                                        <p:tav tm="100000">
                                          <p:val>
                                            <p:strVal val="#ppt_x"/>
                                          </p:val>
                                        </p:tav>
                                      </p:tavLst>
                                    </p:anim>
                                    <p:anim calcmode="lin" valueType="num">
                                      <p:cBhvr additive="base">
                                        <p:cTn id="44" dur="500" fill="hold"/>
                                        <p:tgtEl>
                                          <p:spTgt spid="374798"/>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53"/>
                                        </p:tgtEl>
                                        <p:attrNameLst>
                                          <p:attrName>style.visibility</p:attrName>
                                        </p:attrNameLst>
                                      </p:cBhvr>
                                      <p:to>
                                        <p:strVal val="visible"/>
                                      </p:to>
                                    </p:set>
                                    <p:anim calcmode="lin" valueType="num">
                                      <p:cBhvr additive="base">
                                        <p:cTn id="49" dur="500" fill="hold"/>
                                        <p:tgtEl>
                                          <p:spTgt spid="53"/>
                                        </p:tgtEl>
                                        <p:attrNameLst>
                                          <p:attrName>ppt_x</p:attrName>
                                        </p:attrNameLst>
                                      </p:cBhvr>
                                      <p:tavLst>
                                        <p:tav tm="0">
                                          <p:val>
                                            <p:strVal val="#ppt_x"/>
                                          </p:val>
                                        </p:tav>
                                        <p:tav tm="100000">
                                          <p:val>
                                            <p:strVal val="#ppt_x"/>
                                          </p:val>
                                        </p:tav>
                                      </p:tavLst>
                                    </p:anim>
                                    <p:anim calcmode="lin" valueType="num">
                                      <p:cBhvr additive="base">
                                        <p:cTn id="50"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74800"/>
                                        </p:tgtEl>
                                        <p:attrNameLst>
                                          <p:attrName>style.visibility</p:attrName>
                                        </p:attrNameLst>
                                      </p:cBhvr>
                                      <p:to>
                                        <p:strVal val="visible"/>
                                      </p:to>
                                    </p:set>
                                    <p:anim calcmode="lin" valueType="num">
                                      <p:cBhvr additive="base">
                                        <p:cTn id="55" dur="500" fill="hold"/>
                                        <p:tgtEl>
                                          <p:spTgt spid="374800"/>
                                        </p:tgtEl>
                                        <p:attrNameLst>
                                          <p:attrName>ppt_x</p:attrName>
                                        </p:attrNameLst>
                                      </p:cBhvr>
                                      <p:tavLst>
                                        <p:tav tm="0">
                                          <p:val>
                                            <p:strVal val="#ppt_x"/>
                                          </p:val>
                                        </p:tav>
                                        <p:tav tm="100000">
                                          <p:val>
                                            <p:strVal val="#ppt_x"/>
                                          </p:val>
                                        </p:tav>
                                      </p:tavLst>
                                    </p:anim>
                                    <p:anim calcmode="lin" valueType="num">
                                      <p:cBhvr additive="base">
                                        <p:cTn id="56" dur="500" fill="hold"/>
                                        <p:tgtEl>
                                          <p:spTgt spid="374800"/>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70"/>
                                        </p:tgtEl>
                                        <p:attrNameLst>
                                          <p:attrName>style.visibility</p:attrName>
                                        </p:attrNameLst>
                                      </p:cBhvr>
                                      <p:to>
                                        <p:strVal val="visible"/>
                                      </p:to>
                                    </p:set>
                                    <p:anim calcmode="lin" valueType="num">
                                      <p:cBhvr additive="base">
                                        <p:cTn id="61" dur="500" fill="hold"/>
                                        <p:tgtEl>
                                          <p:spTgt spid="70"/>
                                        </p:tgtEl>
                                        <p:attrNameLst>
                                          <p:attrName>ppt_x</p:attrName>
                                        </p:attrNameLst>
                                      </p:cBhvr>
                                      <p:tavLst>
                                        <p:tav tm="0">
                                          <p:val>
                                            <p:strVal val="#ppt_x"/>
                                          </p:val>
                                        </p:tav>
                                        <p:tav tm="100000">
                                          <p:val>
                                            <p:strVal val="#ppt_x"/>
                                          </p:val>
                                        </p:tav>
                                      </p:tavLst>
                                    </p:anim>
                                    <p:anim calcmode="lin" valueType="num">
                                      <p:cBhvr additive="base">
                                        <p:cTn id="62"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6" grpId="0"/>
      <p:bldP spid="53" grpId="0"/>
      <p:bldP spid="70"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61" name="Rectangle 60"/>
          <p:cNvSpPr/>
          <p:nvPr/>
        </p:nvSpPr>
        <p:spPr>
          <a:xfrm>
            <a:off x="6816725" y="1114425"/>
            <a:ext cx="385763" cy="523875"/>
          </a:xfrm>
          <a:prstGeom prst="rect">
            <a:avLst/>
          </a:prstGeom>
        </p:spPr>
        <p:txBody>
          <a:bodyPr wrap="none">
            <a:spAutoFit/>
          </a:bodyPr>
          <a:lstStyle/>
          <a:p>
            <a:pPr>
              <a:defRPr/>
            </a:pPr>
            <a:r>
              <a:rPr lang="en-US" dirty="0">
                <a:effectLst>
                  <a:outerShdw blurRad="38100" dist="38100" dir="2700000" algn="tl">
                    <a:srgbClr val="000000"/>
                  </a:outerShdw>
                </a:effectLst>
              </a:rPr>
              <a:t>S</a:t>
            </a:r>
            <a:endParaRPr lang="en-CA" dirty="0">
              <a:effectLst>
                <a:outerShdw blurRad="38100" dist="38100" dir="2700000" algn="tl">
                  <a:srgbClr val="000000">
                    <a:alpha val="43137"/>
                  </a:srgbClr>
                </a:outerShdw>
              </a:effectLst>
            </a:endParaRPr>
          </a:p>
        </p:txBody>
      </p:sp>
      <p:sp>
        <p:nvSpPr>
          <p:cNvPr id="101" name="Rectangle 100"/>
          <p:cNvSpPr/>
          <p:nvPr/>
        </p:nvSpPr>
        <p:spPr>
          <a:xfrm>
            <a:off x="76200" y="1143000"/>
            <a:ext cx="1087438" cy="523875"/>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Start:</a:t>
            </a:r>
          </a:p>
        </p:txBody>
      </p:sp>
      <p:sp>
        <p:nvSpPr>
          <p:cNvPr id="57" name="Rectangle 56"/>
          <p:cNvSpPr/>
          <p:nvPr/>
        </p:nvSpPr>
        <p:spPr bwMode="auto">
          <a:xfrm>
            <a:off x="76200" y="609600"/>
            <a:ext cx="230822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Our Grammar:</a:t>
            </a:r>
            <a:endParaRPr lang="en-CA" u="sng" dirty="0">
              <a:solidFill>
                <a:schemeClr val="tx2"/>
              </a:solidFill>
              <a:effectLst>
                <a:outerShdw blurRad="38100" dist="38100" dir="2700000" algn="tl">
                  <a:srgbClr val="000000">
                    <a:alpha val="43137"/>
                  </a:srgbClr>
                </a:outerShdw>
              </a:effectLst>
            </a:endParaRPr>
          </a:p>
        </p:txBody>
      </p:sp>
      <p:sp>
        <p:nvSpPr>
          <p:cNvPr id="67" name="Freeform 66"/>
          <p:cNvSpPr/>
          <p:nvPr/>
        </p:nvSpPr>
        <p:spPr bwMode="auto">
          <a:xfrm>
            <a:off x="7002463" y="1571625"/>
            <a:ext cx="46037" cy="3603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21" name="Rectangle 20"/>
          <p:cNvSpPr/>
          <p:nvPr/>
        </p:nvSpPr>
        <p:spPr bwMode="auto">
          <a:xfrm>
            <a:off x="6283325" y="704850"/>
            <a:ext cx="17176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Generates:</a:t>
            </a:r>
          </a:p>
        </p:txBody>
      </p:sp>
      <p:sp>
        <p:nvSpPr>
          <p:cNvPr id="25" name="Rectangle 24"/>
          <p:cNvSpPr/>
          <p:nvPr/>
        </p:nvSpPr>
        <p:spPr>
          <a:xfrm>
            <a:off x="1143000" y="1143000"/>
            <a:ext cx="2590800" cy="523875"/>
          </a:xfrm>
          <a:prstGeom prst="rect">
            <a:avLst/>
          </a:prstGeom>
        </p:spPr>
        <p:txBody>
          <a:bodyPr>
            <a:spAutoFit/>
          </a:bodyPr>
          <a:lstStyle/>
          <a:p>
            <a:pPr>
              <a:defRPr/>
            </a:pPr>
            <a:r>
              <a:rPr lang="en-US" dirty="0">
                <a:effectLst>
                  <a:outerShdw blurRad="38100" dist="38100" dir="2700000" algn="tl">
                    <a:srgbClr val="000000"/>
                  </a:outerShdw>
                </a:effectLst>
                <a:sym typeface="Symbol"/>
              </a:rPr>
              <a:t>See assignment.</a:t>
            </a:r>
            <a:endParaRPr lang="en-US" dirty="0">
              <a:effectLst>
                <a:outerShdw blurRad="38100" dist="38100" dir="2700000" algn="tl">
                  <a:srgbClr val="000000"/>
                </a:outerShdw>
              </a:effectLst>
              <a:sym typeface="Wingdings" pitchFamily="2" charset="2"/>
            </a:endParaRPr>
          </a:p>
        </p:txBody>
      </p:sp>
      <p:sp>
        <p:nvSpPr>
          <p:cNvPr id="22" name="Rectangle 3"/>
          <p:cNvSpPr>
            <a:spLocks noChangeArrowheads="1"/>
          </p:cNvSpPr>
          <p:nvPr/>
        </p:nvSpPr>
        <p:spPr bwMode="auto">
          <a:xfrm>
            <a:off x="1371600" y="2524125"/>
            <a:ext cx="1681163"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sym typeface="Symbol"/>
              </a:rPr>
              <a:t>  </a:t>
            </a:r>
            <a:r>
              <a:rPr lang="en-US" dirty="0">
                <a:effectLst>
                  <a:outerShdw blurRad="38100" dist="38100" dir="2700000" algn="tl">
                    <a:srgbClr val="000000"/>
                  </a:outerShdw>
                </a:effectLst>
                <a:sym typeface="Wingdings" pitchFamily="2" charset="2"/>
              </a:rPr>
              <a:t>  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3" name="Rectangle 22"/>
          <p:cNvSpPr/>
          <p:nvPr/>
        </p:nvSpPr>
        <p:spPr>
          <a:xfrm>
            <a:off x="101600" y="1981200"/>
            <a:ext cx="1404938" cy="523875"/>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sym typeface="Wingdings" pitchFamily="2" charset="2"/>
              </a:rPr>
              <a:t>Blanks:</a:t>
            </a:r>
            <a:endParaRPr lang="en-US" dirty="0">
              <a:effectLst>
                <a:outerShdw blurRad="38100" dist="38100" dir="2700000" algn="tl">
                  <a:srgbClr val="000000"/>
                </a:outerShdw>
              </a:effectLst>
            </a:endParaRPr>
          </a:p>
        </p:txBody>
      </p:sp>
      <p:sp>
        <p:nvSpPr>
          <p:cNvPr id="26" name="Rectangle 25"/>
          <p:cNvSpPr/>
          <p:nvPr/>
        </p:nvSpPr>
        <p:spPr>
          <a:xfrm>
            <a:off x="1447800" y="2005013"/>
            <a:ext cx="3124200" cy="523875"/>
          </a:xfrm>
          <a:prstGeom prst="rect">
            <a:avLst/>
          </a:prstGeom>
        </p:spPr>
        <p:txBody>
          <a:bodyPr>
            <a:spAutoFit/>
          </a:bodyPr>
          <a:lstStyle/>
          <a:p>
            <a:pPr>
              <a:defRPr/>
            </a:pPr>
            <a:r>
              <a:rPr lang="en-US" dirty="0">
                <a:effectLst>
                  <a:outerShdw blurRad="38100" dist="38100" dir="2700000" algn="tl">
                    <a:srgbClr val="000000"/>
                  </a:outerShdw>
                </a:effectLst>
                <a:sym typeface="Symbol"/>
              </a:rPr>
              <a:t>Add trailing blanks.</a:t>
            </a:r>
            <a:endParaRPr lang="en-US" dirty="0">
              <a:effectLst>
                <a:outerShdw blurRad="38100" dist="38100" dir="2700000" algn="tl">
                  <a:srgbClr val="000000"/>
                </a:outerShdw>
              </a:effectLst>
              <a:sym typeface="Wingdings" pitchFamily="2" charset="2"/>
            </a:endParaRPr>
          </a:p>
        </p:txBody>
      </p:sp>
      <p:sp>
        <p:nvSpPr>
          <p:cNvPr id="27" name="Text Box 43"/>
          <p:cNvSpPr txBox="1">
            <a:spLocks noChangeArrowheads="1"/>
          </p:cNvSpPr>
          <p:nvPr/>
        </p:nvSpPr>
        <p:spPr bwMode="auto">
          <a:xfrm>
            <a:off x="4648200" y="2676525"/>
            <a:ext cx="4953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r>
              <a:rPr lang="en-US" dirty="0" err="1">
                <a:effectLst>
                  <a:outerShdw blurRad="38100" dist="38100" dir="2700000" algn="tl">
                    <a:srgbClr val="000000"/>
                  </a:outerShdw>
                </a:effectLst>
              </a:rPr>
              <a:t>1011010bbbb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8" name="Freeform 27"/>
          <p:cNvSpPr/>
          <p:nvPr/>
        </p:nvSpPr>
        <p:spPr bwMode="auto">
          <a:xfrm>
            <a:off x="7002463" y="2420938"/>
            <a:ext cx="46037" cy="3603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5" name="Text Box 43"/>
          <p:cNvSpPr txBox="1">
            <a:spLocks noChangeArrowheads="1"/>
          </p:cNvSpPr>
          <p:nvPr/>
        </p:nvSpPr>
        <p:spPr bwMode="auto">
          <a:xfrm>
            <a:off x="5029200" y="4343400"/>
            <a:ext cx="4953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???Q’????</a:t>
            </a:r>
            <a:endParaRPr lang="en-US" dirty="0">
              <a:effectLst>
                <a:outerShdw blurRad="38100" dist="38100" dir="2700000" algn="tl">
                  <a:srgbClr val="000000"/>
                </a:outerShdw>
              </a:effectLst>
            </a:endParaRPr>
          </a:p>
        </p:txBody>
      </p:sp>
      <p:grpSp>
        <p:nvGrpSpPr>
          <p:cNvPr id="2" name="Group 40"/>
          <p:cNvGrpSpPr>
            <a:grpSpLocks/>
          </p:cNvGrpSpPr>
          <p:nvPr/>
        </p:nvGrpSpPr>
        <p:grpSpPr bwMode="auto">
          <a:xfrm>
            <a:off x="122238" y="3352800"/>
            <a:ext cx="6921500" cy="1079500"/>
            <a:chOff x="122237" y="3352800"/>
            <a:chExt cx="6921182" cy="1080000"/>
          </a:xfrm>
        </p:grpSpPr>
        <p:sp>
          <p:nvSpPr>
            <p:cNvPr id="31" name="Rectangle 30"/>
            <p:cNvSpPr/>
            <p:nvPr/>
          </p:nvSpPr>
          <p:spPr>
            <a:xfrm>
              <a:off x="122237" y="3579918"/>
              <a:ext cx="6417967" cy="524118"/>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Rejecting or non-halting TM computation:</a:t>
              </a:r>
              <a:endParaRPr lang="en-CA" dirty="0">
                <a:effectLst>
                  <a:outerShdw blurRad="38100" dist="38100" dir="2700000" algn="tl">
                    <a:srgbClr val="000000">
                      <a:alpha val="43137"/>
                    </a:srgbClr>
                  </a:outerShdw>
                </a:effectLst>
              </a:endParaRPr>
            </a:p>
          </p:txBody>
        </p:sp>
        <p:sp>
          <p:nvSpPr>
            <p:cNvPr id="36" name="Freeform 35"/>
            <p:cNvSpPr/>
            <p:nvPr/>
          </p:nvSpPr>
          <p:spPr bwMode="auto">
            <a:xfrm>
              <a:off x="6997383" y="3352800"/>
              <a:ext cx="46036" cy="10800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sp>
        <p:nvSpPr>
          <p:cNvPr id="56" name="Text Box 43"/>
          <p:cNvSpPr txBox="1">
            <a:spLocks noChangeArrowheads="1"/>
          </p:cNvSpPr>
          <p:nvPr/>
        </p:nvSpPr>
        <p:spPr bwMode="auto">
          <a:xfrm>
            <a:off x="6019800" y="6273800"/>
            <a:ext cx="1905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a:t>
            </a:r>
          </a:p>
        </p:txBody>
      </p:sp>
      <p:grpSp>
        <p:nvGrpSpPr>
          <p:cNvPr id="3" name="Group 41"/>
          <p:cNvGrpSpPr>
            <a:grpSpLocks/>
          </p:cNvGrpSpPr>
          <p:nvPr/>
        </p:nvGrpSpPr>
        <p:grpSpPr bwMode="auto">
          <a:xfrm>
            <a:off x="427038" y="4724400"/>
            <a:ext cx="6740525" cy="1816100"/>
            <a:chOff x="426456" y="4724400"/>
            <a:chExt cx="6741107" cy="1815882"/>
          </a:xfrm>
        </p:grpSpPr>
        <p:sp>
          <p:nvSpPr>
            <p:cNvPr id="58" name="Rectangle 57"/>
            <p:cNvSpPr/>
            <p:nvPr/>
          </p:nvSpPr>
          <p:spPr>
            <a:xfrm>
              <a:off x="426456" y="4724400"/>
              <a:ext cx="4693055" cy="1815882"/>
            </a:xfrm>
            <a:prstGeom prst="rect">
              <a:avLst/>
            </a:prstGeom>
          </p:spPr>
          <p:txBody>
            <a:bodyPr wrap="none">
              <a:spAutoFit/>
            </a:bodyPr>
            <a:lstStyle/>
            <a:p>
              <a:pPr>
                <a:defRPr/>
              </a:pPr>
              <a:r>
                <a:rPr lang="en-US" dirty="0">
                  <a:effectLst>
                    <a:outerShdw blurRad="38100" dist="38100" dir="2700000" algn="tl">
                      <a:srgbClr val="000000"/>
                    </a:outerShdw>
                  </a:effectLst>
                  <a:sym typeface="Wingdings" pitchFamily="2" charset="2"/>
                </a:rPr>
                <a:t>The derivation never removes </a:t>
              </a:r>
              <a:br>
                <a:rPr lang="en-US" dirty="0">
                  <a:effectLst>
                    <a:outerShdw blurRad="38100" dist="38100" dir="2700000" algn="tl">
                      <a:srgbClr val="000000"/>
                    </a:outerShdw>
                  </a:effectLst>
                  <a:sym typeface="Wingdings" pitchFamily="2" charset="2"/>
                </a:rPr>
              </a:br>
              <a:r>
                <a:rPr lang="en-US" dirty="0">
                  <a:effectLst>
                    <a:outerShdw blurRad="38100" dist="38100" dir="2700000" algn="tl">
                      <a:srgbClr val="000000"/>
                    </a:outerShdw>
                  </a:effectLst>
                  <a:sym typeface="Wingdings" pitchFamily="2" charset="2"/>
                </a:rPr>
                <a:t>all </a:t>
              </a:r>
              <a:r>
                <a:rPr lang="en-US" dirty="0" err="1">
                  <a:effectLst>
                    <a:outerShdw blurRad="38100" dist="38100" dir="2700000" algn="tl">
                      <a:srgbClr val="000000"/>
                    </a:outerShdw>
                  </a:effectLst>
                  <a:sym typeface="Wingdings" pitchFamily="2" charset="2"/>
                </a:rPr>
                <a:t>nonterminals</a:t>
              </a:r>
              <a:r>
                <a:rPr lang="en-US" dirty="0">
                  <a:effectLst>
                    <a:outerShdw blurRad="38100" dist="38100" dir="2700000" algn="tl">
                      <a:srgbClr val="000000"/>
                    </a:outerShdw>
                  </a:effectLst>
                  <a:sym typeface="Wingdings" pitchFamily="2" charset="2"/>
                </a:rPr>
                <a:t> and </a:t>
              </a:r>
              <a:br>
                <a:rPr lang="en-US" dirty="0">
                  <a:effectLst>
                    <a:outerShdw blurRad="38100" dist="38100" dir="2700000" algn="tl">
                      <a:srgbClr val="000000"/>
                    </a:outerShdw>
                  </a:effectLst>
                  <a:sym typeface="Wingdings" pitchFamily="2" charset="2"/>
                </a:rPr>
              </a:br>
              <a:r>
                <a:rPr lang="en-US" dirty="0">
                  <a:effectLst>
                    <a:outerShdw blurRad="38100" dist="38100" dir="2700000" algn="tl">
                      <a:srgbClr val="000000"/>
                    </a:outerShdw>
                  </a:effectLst>
                  <a:sym typeface="Wingdings" pitchFamily="2" charset="2"/>
                </a:rPr>
                <a:t>hence no string is generated!</a:t>
              </a:r>
              <a:br>
                <a:rPr lang="en-US" dirty="0">
                  <a:effectLst>
                    <a:outerShdw blurRad="38100" dist="38100" dir="2700000" algn="tl">
                      <a:srgbClr val="000000"/>
                    </a:outerShdw>
                  </a:effectLst>
                  <a:sym typeface="Wingdings" pitchFamily="2" charset="2"/>
                </a:rPr>
              </a:br>
              <a:endParaRPr lang="en-US" dirty="0">
                <a:effectLst>
                  <a:outerShdw blurRad="38100" dist="38100" dir="2700000" algn="tl">
                    <a:srgbClr val="000000"/>
                  </a:outerShdw>
                </a:effectLst>
              </a:endParaRPr>
            </a:p>
          </p:txBody>
        </p:sp>
        <p:sp>
          <p:nvSpPr>
            <p:cNvPr id="33" name="Freeform 32"/>
            <p:cNvSpPr/>
            <p:nvPr/>
          </p:nvSpPr>
          <p:spPr bwMode="auto">
            <a:xfrm>
              <a:off x="6959582" y="5016465"/>
              <a:ext cx="46042" cy="107937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cxnSp>
          <p:nvCxnSpPr>
            <p:cNvPr id="103449" name="Straight Connector 37"/>
            <p:cNvCxnSpPr>
              <a:cxnSpLocks noChangeShapeType="1"/>
            </p:cNvCxnSpPr>
            <p:nvPr/>
          </p:nvCxnSpPr>
          <p:spPr bwMode="auto">
            <a:xfrm>
              <a:off x="6781800" y="5257800"/>
              <a:ext cx="385763" cy="304800"/>
            </a:xfrm>
            <a:prstGeom prst="line">
              <a:avLst/>
            </a:prstGeom>
            <a:noFill/>
            <a:ln w="635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24" name="Rectangle 23"/>
          <p:cNvSpPr/>
          <p:nvPr/>
        </p:nvSpPr>
        <p:spPr>
          <a:xfrm>
            <a:off x="5135563" y="1897063"/>
            <a:ext cx="1519237" cy="522287"/>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sp>
        <p:nvSpPr>
          <p:cNvPr id="29" name="Rectangle 28"/>
          <p:cNvSpPr/>
          <p:nvPr/>
        </p:nvSpPr>
        <p:spPr>
          <a:xfrm>
            <a:off x="7232650" y="1884363"/>
            <a:ext cx="1517650" cy="522287"/>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grpSp>
        <p:nvGrpSpPr>
          <p:cNvPr id="103444" name="Group 29"/>
          <p:cNvGrpSpPr>
            <a:grpSpLocks/>
          </p:cNvGrpSpPr>
          <p:nvPr/>
        </p:nvGrpSpPr>
        <p:grpSpPr bwMode="auto">
          <a:xfrm>
            <a:off x="6299200" y="1828800"/>
            <a:ext cx="2730500" cy="552450"/>
            <a:chOff x="6298842" y="2231130"/>
            <a:chExt cx="2730321" cy="552987"/>
          </a:xfrm>
        </p:grpSpPr>
        <p:sp>
          <p:nvSpPr>
            <p:cNvPr id="32" name="Text Box 43"/>
            <p:cNvSpPr txBox="1">
              <a:spLocks noChangeArrowheads="1"/>
            </p:cNvSpPr>
            <p:nvPr/>
          </p:nvSpPr>
          <p:spPr bwMode="auto">
            <a:xfrm>
              <a:off x="6298842" y="2259733"/>
              <a:ext cx="1447705"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endParaRPr lang="en-US" dirty="0">
                <a:effectLst>
                  <a:outerShdw blurRad="38100" dist="38100" dir="2700000" algn="tl">
                    <a:srgbClr val="000000"/>
                  </a:outerShdw>
                </a:effectLst>
              </a:endParaRPr>
            </a:p>
          </p:txBody>
        </p:sp>
        <p:sp>
          <p:nvSpPr>
            <p:cNvPr id="34" name="Text Box 43"/>
            <p:cNvSpPr txBox="1">
              <a:spLocks noChangeArrowheads="1"/>
            </p:cNvSpPr>
            <p:nvPr/>
          </p:nvSpPr>
          <p:spPr bwMode="auto">
            <a:xfrm>
              <a:off x="8338646" y="2231130"/>
              <a:ext cx="690517"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9"/>
          <p:cNvGrpSpPr>
            <a:grpSpLocks/>
          </p:cNvGrpSpPr>
          <p:nvPr/>
        </p:nvGrpSpPr>
        <p:grpSpPr bwMode="auto">
          <a:xfrm>
            <a:off x="4938713" y="3032125"/>
            <a:ext cx="4019550" cy="3749675"/>
            <a:chOff x="3019" y="2806"/>
            <a:chExt cx="2014" cy="1450"/>
          </a:xfrm>
        </p:grpSpPr>
        <p:sp>
          <p:nvSpPr>
            <p:cNvPr id="104483"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04484"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104451" name="Group 9"/>
          <p:cNvGrpSpPr>
            <a:grpSpLocks/>
          </p:cNvGrpSpPr>
          <p:nvPr/>
        </p:nvGrpSpPr>
        <p:grpSpPr bwMode="auto">
          <a:xfrm>
            <a:off x="5289550" y="4421188"/>
            <a:ext cx="3379788" cy="2347912"/>
            <a:chOff x="2669" y="2777"/>
            <a:chExt cx="2720" cy="1479"/>
          </a:xfrm>
        </p:grpSpPr>
        <p:sp>
          <p:nvSpPr>
            <p:cNvPr id="104481"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04482"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104454"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104480"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TM to Context Sensitive Grammar</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104458"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104478"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16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grpSp>
        <p:nvGrpSpPr>
          <p:cNvPr id="23" name="Group 5"/>
          <p:cNvGrpSpPr>
            <a:grpSpLocks/>
          </p:cNvGrpSpPr>
          <p:nvPr/>
        </p:nvGrpSpPr>
        <p:grpSpPr bwMode="auto">
          <a:xfrm>
            <a:off x="-76200" y="1219200"/>
            <a:ext cx="636588" cy="1179513"/>
            <a:chOff x="2013" y="2206"/>
            <a:chExt cx="516" cy="1010"/>
          </a:xfrm>
        </p:grpSpPr>
        <p:sp>
          <p:nvSpPr>
            <p:cNvPr id="104462"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463" name="Group 7"/>
            <p:cNvGrpSpPr>
              <a:grpSpLocks/>
            </p:cNvGrpSpPr>
            <p:nvPr/>
          </p:nvGrpSpPr>
          <p:grpSpPr bwMode="auto">
            <a:xfrm>
              <a:off x="2013" y="2206"/>
              <a:ext cx="339" cy="1010"/>
              <a:chOff x="240" y="2880"/>
              <a:chExt cx="339" cy="1010"/>
            </a:xfrm>
          </p:grpSpPr>
          <p:sp>
            <p:nvSpPr>
              <p:cNvPr id="104464" name="Freeform 25"/>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5" name="Freeform 26"/>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6" name="Freeform 27"/>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7" name="Freeform 28"/>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8" name="Freeform 29"/>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9" name="Freeform 30"/>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0" name="Freeform 31"/>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1" name="Oval 32"/>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2" name="Oval 33"/>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3" name="Oval 34"/>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4" name="Oval 35"/>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5" name="Oval 36"/>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04476" name="Oval 37"/>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39" name="AutoShape 41"/>
          <p:cNvSpPr>
            <a:spLocks noChangeArrowheads="1"/>
          </p:cNvSpPr>
          <p:nvPr/>
        </p:nvSpPr>
        <p:spPr bwMode="auto">
          <a:xfrm>
            <a:off x="457200" y="99060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We will give an algorithm </a:t>
            </a:r>
          </a:p>
          <a:p>
            <a:pPr algn="ctr" eaLnBrk="1" hangingPunct="1">
              <a:spcBef>
                <a:spcPct val="0"/>
              </a:spcBef>
            </a:pPr>
            <a:r>
              <a:rPr lang="en-US" altLang="en-US" sz="2400">
                <a:latin typeface="Times New Roman" pitchFamily="18" charset="0"/>
              </a:rPr>
              <a:t>G</a:t>
            </a:r>
            <a:r>
              <a:rPr lang="en-US" altLang="en-US" sz="2400" baseline="-25000">
                <a:latin typeface="Times New Roman" pitchFamily="18" charset="0"/>
              </a:rPr>
              <a:t>CFG</a:t>
            </a:r>
            <a:r>
              <a:rPr lang="en-US" altLang="en-US" sz="2400">
                <a:latin typeface="Times New Roman" pitchFamily="18" charset="0"/>
              </a:rPr>
              <a:t>= TM</a:t>
            </a:r>
            <a:r>
              <a:rPr lang="en-US" altLang="en-US" sz="2400" baseline="-25000">
                <a:latin typeface="Times New Roman" pitchFamily="18" charset="0"/>
              </a:rPr>
              <a:t>accept</a:t>
            </a:r>
            <a:r>
              <a:rPr lang="en-US" altLang="en-US" sz="2400">
                <a:latin typeface="Times New Roman" pitchFamily="18" charset="0"/>
              </a:rPr>
              <a:t>toCSG</a:t>
            </a:r>
            <a:r>
              <a:rPr lang="en-US" altLang="en-US" sz="2400">
                <a:latin typeface="Times New Roman" pitchFamily="18" charset="0"/>
                <a:sym typeface="Symbol" pitchFamily="18" charset="2"/>
              </a:rPr>
              <a:t>(M</a:t>
            </a:r>
            <a:r>
              <a:rPr lang="en-US" altLang="en-US" sz="2400" baseline="-25000">
                <a:latin typeface="Times New Roman" pitchFamily="18" charset="0"/>
                <a:sym typeface="Symbol" pitchFamily="18" charset="2"/>
              </a:rPr>
              <a:t>TM</a:t>
            </a:r>
            <a:r>
              <a:rPr lang="en-US" altLang="en-US" sz="2400">
                <a:latin typeface="Times New Roman" pitchFamily="18" charset="0"/>
                <a:sym typeface="Symbol" pitchFamily="18" charset="2"/>
              </a:rPr>
              <a:t>)</a:t>
            </a:r>
            <a:br>
              <a:rPr lang="en-US" altLang="en-US" sz="2400">
                <a:latin typeface="Times New Roman" pitchFamily="18" charset="0"/>
              </a:rPr>
            </a:br>
            <a:r>
              <a:rPr lang="en-US" altLang="en-US" sz="2400">
                <a:latin typeface="Times New Roman" pitchFamily="18" charset="0"/>
              </a:rPr>
              <a:t>such that </a:t>
            </a:r>
            <a:br>
              <a:rPr lang="en-US" altLang="en-US" sz="2400">
                <a:latin typeface="Times New Roman" pitchFamily="18" charset="0"/>
              </a:rPr>
            </a:br>
            <a:r>
              <a:rPr lang="en-US" altLang="en-US" sz="2400">
                <a:latin typeface="Times New Roman" pitchFamily="18" charset="0"/>
              </a:rPr>
              <a:t>L</a:t>
            </a:r>
            <a:r>
              <a:rPr lang="en-US" altLang="en-US" sz="2400" baseline="-25000">
                <a:latin typeface="Times New Roman" pitchFamily="18" charset="0"/>
              </a:rPr>
              <a:t>generate</a:t>
            </a:r>
            <a:r>
              <a:rPr lang="en-US" altLang="en-US" sz="2400">
                <a:latin typeface="Times New Roman" pitchFamily="18" charset="0"/>
              </a:rPr>
              <a:t>(G</a:t>
            </a:r>
            <a:r>
              <a:rPr lang="en-US" altLang="en-US" sz="2400" baseline="-25000">
                <a:latin typeface="Times New Roman" pitchFamily="18" charset="0"/>
              </a:rPr>
              <a:t>CFG</a:t>
            </a:r>
            <a:r>
              <a:rPr lang="en-US" altLang="en-US" sz="2400">
                <a:latin typeface="Times New Roman" pitchFamily="18" charset="0"/>
              </a:rPr>
              <a:t>) = L</a:t>
            </a:r>
            <a:r>
              <a:rPr lang="en-US" altLang="en-US" sz="2400" baseline="-25000">
                <a:latin typeface="Times New Roman" pitchFamily="18" charset="0"/>
              </a:rPr>
              <a:t>accept </a:t>
            </a:r>
            <a:r>
              <a:rPr lang="en-US" altLang="en-US" sz="2400">
                <a:latin typeface="Times New Roman" pitchFamily="18" charset="0"/>
              </a:rPr>
              <a:t>(</a:t>
            </a:r>
            <a:r>
              <a:rPr lang="en-US" altLang="en-US" sz="2400">
                <a:latin typeface="Times New Roman" pitchFamily="18" charset="0"/>
                <a:sym typeface="Symbol" pitchFamily="18" charset="2"/>
              </a:rPr>
              <a:t>M</a:t>
            </a:r>
            <a:r>
              <a:rPr lang="en-US" altLang="en-US" sz="2400" baseline="-25000">
                <a:latin typeface="Times New Roman" pitchFamily="18" charset="0"/>
                <a:sym typeface="Symbol" pitchFamily="18" charset="2"/>
              </a:rPr>
              <a:t>TM</a:t>
            </a:r>
            <a:r>
              <a:rPr lang="en-US" altLang="en-US" sz="2400">
                <a:latin typeface="Times New Roman" pitchFamily="18" charset="0"/>
                <a:sym typeface="Symbol" pitchFamily="18" charset="2"/>
              </a:rPr>
              <a:t>)</a:t>
            </a:r>
            <a:endParaRPr lang="en-US" altLang="en-US" sz="2400">
              <a:latin typeface="Times New Roman" pitchFamily="18" charset="0"/>
            </a:endParaRPr>
          </a:p>
          <a:p>
            <a:pPr algn="ctr" eaLnBrk="1" hangingPunct="1">
              <a:spcBef>
                <a:spcPct val="0"/>
              </a:spcBef>
            </a:pPr>
            <a:endParaRPr lang="en-US"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62"/>
                                        </p:tgtEl>
                                        <p:attrNameLst>
                                          <p:attrName>style.visibility</p:attrName>
                                        </p:attrNameLst>
                                      </p:cBhvr>
                                      <p:to>
                                        <p:strVal val="visible"/>
                                      </p:to>
                                    </p:set>
                                    <p:anim calcmode="lin" valueType="num">
                                      <p:cBhvr additive="base">
                                        <p:cTn id="17" dur="500" fill="hold"/>
                                        <p:tgtEl>
                                          <p:spTgt spid="162"/>
                                        </p:tgtEl>
                                        <p:attrNameLst>
                                          <p:attrName>ppt_x</p:attrName>
                                        </p:attrNameLst>
                                      </p:cBhvr>
                                      <p:tavLst>
                                        <p:tav tm="0">
                                          <p:val>
                                            <p:strVal val="0-#ppt_w/2"/>
                                          </p:val>
                                        </p:tav>
                                        <p:tav tm="100000">
                                          <p:val>
                                            <p:strVal val="#ppt_x"/>
                                          </p:val>
                                        </p:tav>
                                      </p:tavLst>
                                    </p:anim>
                                    <p:anim calcmode="lin" valueType="num">
                                      <p:cBhvr additive="base">
                                        <p:cTn id="18" dur="500" fill="hold"/>
                                        <p:tgtEl>
                                          <p:spTgt spid="1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P spid="39"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474" name="Rectangle 2"/>
          <p:cNvSpPr>
            <a:spLocks noGrp="1" noChangeArrowheads="1"/>
          </p:cNvSpPr>
          <p:nvPr>
            <p:ph type="ctrTitle" idx="4294967295"/>
          </p:nvPr>
        </p:nvSpPr>
        <p:spPr>
          <a:xfrm>
            <a:off x="685800" y="2286000"/>
            <a:ext cx="7772400" cy="1143000"/>
          </a:xfrm>
        </p:spPr>
        <p:txBody>
          <a:bodyPr/>
          <a:lstStyle/>
          <a:p>
            <a:pPr eaLnBrk="1" hangingPunct="1">
              <a:defRPr/>
            </a:pPr>
            <a:r>
              <a:rPr lang="en-US"/>
              <a:t>End</a:t>
            </a:r>
            <a:endParaRPr lang="en-CA"/>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8136447" y="2128490"/>
            <a:ext cx="1007553" cy="999245"/>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4419600" y="1051114"/>
            <a:ext cx="4374192" cy="928205"/>
          </a:xfrm>
          <a:prstGeom prst="wedgeRoundRectCallout">
            <a:avLst>
              <a:gd name="adj1" fmla="val 35761"/>
              <a:gd name="adj2" fmla="val 729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eg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 y=x+1</a:t>
            </a:r>
            <a:r>
              <a:rPr kumimoji="0" lang="en-US" altLang="en-US" sz="2400" b="0" i="0" u="none" strike="noStrike" kern="1200" cap="none" spc="0" normalizeH="0" baseline="-25000" noProof="0" dirty="0">
                <a:ln>
                  <a:noFill/>
                </a:ln>
                <a:solidFill>
                  <a:srgbClr val="00FFFF"/>
                </a:solidFill>
                <a:effectLst/>
                <a:uLnTx/>
                <a:uFillTx/>
                <a:latin typeface="Times New Roman" pitchFamily="18" charset="0"/>
                <a:ea typeface="+mn-ea"/>
                <a:cs typeface="+mn-cs"/>
              </a:rPr>
              <a:t>  </a:t>
            </a:r>
          </a:p>
          <a:p>
            <a:pPr marL="457200" marR="0" lvl="0" indent="-457200" algn="l" defTabSz="914400" rtl="0" eaLnBrk="1" fontAlgn="base" latinLnBrk="0" hangingPunct="1">
              <a:lnSpc>
                <a:spcPct val="100000"/>
              </a:lnSpc>
              <a:spcBef>
                <a:spcPct val="0"/>
              </a:spcBef>
              <a:spcAft>
                <a:spcPct val="0"/>
              </a:spcAft>
              <a:buClrTx/>
              <a:buSzTx/>
              <a:buFont typeface="Symbol" panose="05050102010706020507" pitchFamily="18" charset="2"/>
              <a:buChar char=" "/>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2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65238" y="2128490"/>
            <a:ext cx="111702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1143294" y="2241897"/>
            <a:ext cx="3972954" cy="559460"/>
          </a:xfrm>
          <a:prstGeom prst="wedgeRectCallout">
            <a:avLst>
              <a:gd name="adj1" fmla="val -33886"/>
              <a:gd name="adj2" fmla="val -8077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Semantics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adds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meaning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5325433" y="2101832"/>
            <a:ext cx="2590800" cy="1313624"/>
          </a:xfrm>
          <a:prstGeom prst="wedgeRoundRectCallout">
            <a:avLst>
              <a:gd name="adj1" fmla="val 60293"/>
              <a:gd name="adj2" fmla="val -3846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Ok. What does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 y=x+1</a:t>
            </a:r>
            <a:r>
              <a:rPr kumimoji="0" lang="en-US" altLang="en-US" sz="2400" b="0" i="0" u="none" strike="noStrike" kern="1200" cap="none" spc="0" normalizeH="0" baseline="-2500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mean?</a:t>
            </a:r>
          </a:p>
        </p:txBody>
      </p:sp>
      <p:sp>
        <p:nvSpPr>
          <p:cNvPr id="32" name="Text Box 21"/>
          <p:cNvSpPr txBox="1">
            <a:spLocks noChangeArrowheads="1"/>
          </p:cNvSpPr>
          <p:nvPr/>
        </p:nvSpPr>
        <p:spPr bwMode="auto">
          <a:xfrm>
            <a:off x="6878883" y="1072122"/>
            <a:ext cx="2286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well</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badly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p:txBody>
      </p:sp>
      <p:sp>
        <p:nvSpPr>
          <p:cNvPr id="37" name="AutoShape 8"/>
          <p:cNvSpPr>
            <a:spLocks noChangeArrowheads="1"/>
          </p:cNvSpPr>
          <p:nvPr/>
        </p:nvSpPr>
        <p:spPr bwMode="auto">
          <a:xfrm>
            <a:off x="304800" y="838200"/>
            <a:ext cx="3962400" cy="1219200"/>
          </a:xfrm>
          <a:prstGeom prst="wedgeRectCallout">
            <a:avLst>
              <a:gd name="adj1" fmla="val -35417"/>
              <a:gd name="adj2" fmla="val 6490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Syntax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tells us which strings of characters are well formed Predicate logic formulas.</a:t>
            </a:r>
          </a:p>
        </p:txBody>
      </p:sp>
      <p:sp>
        <p:nvSpPr>
          <p:cNvPr id="39" name="AutoShape 8"/>
          <p:cNvSpPr>
            <a:spLocks noChangeArrowheads="1"/>
          </p:cNvSpPr>
          <p:nvPr/>
        </p:nvSpPr>
        <p:spPr bwMode="auto">
          <a:xfrm>
            <a:off x="875665" y="3645853"/>
            <a:ext cx="3917637" cy="864260"/>
          </a:xfrm>
          <a:prstGeom prst="wedgeRectCallout">
            <a:avLst>
              <a:gd name="adj1" fmla="val -33886"/>
              <a:gd name="adj2" fmla="val -8077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integers: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go on forever.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0" name="AutoShape 8"/>
          <p:cNvSpPr>
            <a:spLocks noChangeArrowheads="1"/>
          </p:cNvSpPr>
          <p:nvPr/>
        </p:nvSpPr>
        <p:spPr bwMode="auto">
          <a:xfrm>
            <a:off x="5002545" y="3645853"/>
            <a:ext cx="3965071" cy="1219200"/>
          </a:xfrm>
          <a:prstGeom prst="wedgeRectCallout">
            <a:avLst>
              <a:gd name="adj1" fmla="val -43561"/>
              <a:gd name="adj2" fmla="val -63532"/>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 matter how many people are in the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hottub</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you can always fit one more.</a:t>
            </a:r>
          </a:p>
        </p:txBody>
      </p:sp>
      <p:sp>
        <p:nvSpPr>
          <p:cNvPr id="33" name="AutoShape 8">
            <a:extLst>
              <a:ext uri="{FF2B5EF4-FFF2-40B4-BE49-F238E27FC236}">
                <a16:creationId xmlns:a16="http://schemas.microsoft.com/office/drawing/2014/main" id="{73B6A0E5-1012-42EA-8F18-62392E7E4A8B}"/>
              </a:ext>
            </a:extLst>
          </p:cNvPr>
          <p:cNvSpPr>
            <a:spLocks noChangeArrowheads="1"/>
          </p:cNvSpPr>
          <p:nvPr/>
        </p:nvSpPr>
        <p:spPr bwMode="auto">
          <a:xfrm>
            <a:off x="5050808" y="4927680"/>
            <a:ext cx="3868544" cy="1930320"/>
          </a:xfrm>
          <a:prstGeom prst="wedgeRectCallout">
            <a:avLst>
              <a:gd name="adj1" fmla="val -52859"/>
              <a:gd name="adj2" fmla="val -4120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a:ea typeface="+mn-ea"/>
                <a:cs typeface="+mn-cs"/>
              </a:rPr>
              <a:t>You caught me!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Semantics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begins with the parse tree of why the formula is well formed.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in itself adds meaning.</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4" name="AutoShape 35">
            <a:extLst>
              <a:ext uri="{FF2B5EF4-FFF2-40B4-BE49-F238E27FC236}">
                <a16:creationId xmlns:a16="http://schemas.microsoft.com/office/drawing/2014/main" id="{8E918FE2-7B66-4E95-AF74-6C5343720DB7}"/>
              </a:ext>
            </a:extLst>
          </p:cNvPr>
          <p:cNvSpPr>
            <a:spLocks noChangeArrowheads="1"/>
          </p:cNvSpPr>
          <p:nvPr/>
        </p:nvSpPr>
        <p:spPr bwMode="auto">
          <a:xfrm>
            <a:off x="806763" y="4638114"/>
            <a:ext cx="3765237" cy="1649697"/>
          </a:xfrm>
          <a:prstGeom prst="wedgeRoundRectCallout">
            <a:avLst>
              <a:gd name="adj1" fmla="val 54516"/>
              <a:gd name="adj2" fmla="val -4131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 dare you!</a:t>
            </a:r>
            <a:b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don’t think you can assign such a human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meaning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all Predicate formulas.</a:t>
            </a:r>
          </a:p>
        </p:txBody>
      </p:sp>
      <p:grpSp>
        <p:nvGrpSpPr>
          <p:cNvPr id="57" name="Group 56">
            <a:extLst>
              <a:ext uri="{FF2B5EF4-FFF2-40B4-BE49-F238E27FC236}">
                <a16:creationId xmlns:a16="http://schemas.microsoft.com/office/drawing/2014/main" id="{57CD16E8-22D4-46BC-BE4C-553B3D3C0020}"/>
              </a:ext>
            </a:extLst>
          </p:cNvPr>
          <p:cNvGrpSpPr/>
          <p:nvPr/>
        </p:nvGrpSpPr>
        <p:grpSpPr>
          <a:xfrm>
            <a:off x="3203498" y="2831786"/>
            <a:ext cx="609307" cy="492399"/>
            <a:chOff x="4581521" y="3914036"/>
            <a:chExt cx="609307" cy="492399"/>
          </a:xfrm>
        </p:grpSpPr>
        <p:sp>
          <p:nvSpPr>
            <p:cNvPr id="58" name="Line 17">
              <a:extLst>
                <a:ext uri="{FF2B5EF4-FFF2-40B4-BE49-F238E27FC236}">
                  <a16:creationId xmlns:a16="http://schemas.microsoft.com/office/drawing/2014/main" id="{F732A615-6D03-4835-BC6D-187C3ACC47E1}"/>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9" name="Text Box 11">
              <a:extLst>
                <a:ext uri="{FF2B5EF4-FFF2-40B4-BE49-F238E27FC236}">
                  <a16:creationId xmlns:a16="http://schemas.microsoft.com/office/drawing/2014/main" id="{C469F412-050C-4DD9-B5B7-484800BFD8B1}"/>
                </a:ext>
              </a:extLst>
            </p:cNvPr>
            <p:cNvSpPr txBox="1">
              <a:spLocks noChangeArrowheads="1"/>
            </p:cNvSpPr>
            <p:nvPr/>
          </p:nvSpPr>
          <p:spPr bwMode="auto">
            <a:xfrm>
              <a:off x="4877922"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4</a:t>
              </a:r>
            </a:p>
          </p:txBody>
        </p:sp>
        <p:sp>
          <p:nvSpPr>
            <p:cNvPr id="60" name="Oval 15">
              <a:extLst>
                <a:ext uri="{FF2B5EF4-FFF2-40B4-BE49-F238E27FC236}">
                  <a16:creationId xmlns:a16="http://schemas.microsoft.com/office/drawing/2014/main" id="{248F30DF-6A25-4C58-A07C-D8A2E165F955}"/>
                </a:ext>
              </a:extLst>
            </p:cNvPr>
            <p:cNvSpPr>
              <a:spLocks noChangeArrowheads="1"/>
            </p:cNvSpPr>
            <p:nvPr/>
          </p:nvSpPr>
          <p:spPr bwMode="auto">
            <a:xfrm>
              <a:off x="4960324"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61" name="Rectangle 60">
            <a:extLst>
              <a:ext uri="{FF2B5EF4-FFF2-40B4-BE49-F238E27FC236}">
                <a16:creationId xmlns:a16="http://schemas.microsoft.com/office/drawing/2014/main" id="{0A34EA4C-8A4D-46FF-89CE-CFD50296B6D9}"/>
              </a:ext>
            </a:extLst>
          </p:cNvPr>
          <p:cNvSpPr/>
          <p:nvPr/>
        </p:nvSpPr>
        <p:spPr>
          <a:xfrm>
            <a:off x="4028261" y="2877479"/>
            <a:ext cx="543739"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62" name="Group 61">
            <a:extLst>
              <a:ext uri="{FF2B5EF4-FFF2-40B4-BE49-F238E27FC236}">
                <a16:creationId xmlns:a16="http://schemas.microsoft.com/office/drawing/2014/main" id="{1DB0D8BC-42F0-451D-8F4E-D870244CF691}"/>
              </a:ext>
            </a:extLst>
          </p:cNvPr>
          <p:cNvGrpSpPr/>
          <p:nvPr/>
        </p:nvGrpSpPr>
        <p:grpSpPr>
          <a:xfrm>
            <a:off x="2202161" y="2831786"/>
            <a:ext cx="632323" cy="492399"/>
            <a:chOff x="3580184" y="3914036"/>
            <a:chExt cx="632323" cy="492399"/>
          </a:xfrm>
        </p:grpSpPr>
        <p:sp>
          <p:nvSpPr>
            <p:cNvPr id="63" name="Line 17">
              <a:extLst>
                <a:ext uri="{FF2B5EF4-FFF2-40B4-BE49-F238E27FC236}">
                  <a16:creationId xmlns:a16="http://schemas.microsoft.com/office/drawing/2014/main" id="{AA2CB562-8E76-4C5D-A262-519ECF96174B}"/>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4" name="Text Box 11">
              <a:extLst>
                <a:ext uri="{FF2B5EF4-FFF2-40B4-BE49-F238E27FC236}">
                  <a16:creationId xmlns:a16="http://schemas.microsoft.com/office/drawing/2014/main" id="{C8204833-52A6-4F4B-B53D-0448076FC8B9}"/>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p>
          </p:txBody>
        </p:sp>
        <p:sp>
          <p:nvSpPr>
            <p:cNvPr id="65" name="Oval 15">
              <a:extLst>
                <a:ext uri="{FF2B5EF4-FFF2-40B4-BE49-F238E27FC236}">
                  <a16:creationId xmlns:a16="http://schemas.microsoft.com/office/drawing/2014/main" id="{F142427F-2C8D-4E2B-A4ED-72D6D8C1488E}"/>
                </a:ext>
              </a:extLst>
            </p:cNvPr>
            <p:cNvSpPr>
              <a:spLocks noChangeArrowheads="1"/>
            </p:cNvSpPr>
            <p:nvPr/>
          </p:nvSpPr>
          <p:spPr bwMode="auto">
            <a:xfrm>
              <a:off x="3974178"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66" name="Group 65">
            <a:extLst>
              <a:ext uri="{FF2B5EF4-FFF2-40B4-BE49-F238E27FC236}">
                <a16:creationId xmlns:a16="http://schemas.microsoft.com/office/drawing/2014/main" id="{D24E3622-43A0-4002-B718-B4F793D032C7}"/>
              </a:ext>
            </a:extLst>
          </p:cNvPr>
          <p:cNvGrpSpPr/>
          <p:nvPr/>
        </p:nvGrpSpPr>
        <p:grpSpPr>
          <a:xfrm>
            <a:off x="2738279" y="2831786"/>
            <a:ext cx="609178" cy="492399"/>
            <a:chOff x="4116302" y="3914036"/>
            <a:chExt cx="609178" cy="492399"/>
          </a:xfrm>
        </p:grpSpPr>
        <p:sp>
          <p:nvSpPr>
            <p:cNvPr id="67" name="Line 17">
              <a:extLst>
                <a:ext uri="{FF2B5EF4-FFF2-40B4-BE49-F238E27FC236}">
                  <a16:creationId xmlns:a16="http://schemas.microsoft.com/office/drawing/2014/main" id="{769B31C3-89E4-4BC9-B008-4D2A6869DAE8}"/>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8" name="Text Box 11">
              <a:extLst>
                <a:ext uri="{FF2B5EF4-FFF2-40B4-BE49-F238E27FC236}">
                  <a16:creationId xmlns:a16="http://schemas.microsoft.com/office/drawing/2014/main" id="{ECF73D12-F3B0-490E-894E-B1B830528C01}"/>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sp>
          <p:nvSpPr>
            <p:cNvPr id="69" name="Oval 15">
              <a:extLst>
                <a:ext uri="{FF2B5EF4-FFF2-40B4-BE49-F238E27FC236}">
                  <a16:creationId xmlns:a16="http://schemas.microsoft.com/office/drawing/2014/main" id="{AB5B5B48-1F21-4128-8F67-A14C55ABB77E}"/>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70" name="Group 69">
            <a:extLst>
              <a:ext uri="{FF2B5EF4-FFF2-40B4-BE49-F238E27FC236}">
                <a16:creationId xmlns:a16="http://schemas.microsoft.com/office/drawing/2014/main" id="{FD6E5F49-61F8-48BD-B5F4-396983227C0B}"/>
              </a:ext>
            </a:extLst>
          </p:cNvPr>
          <p:cNvGrpSpPr/>
          <p:nvPr/>
        </p:nvGrpSpPr>
        <p:grpSpPr>
          <a:xfrm>
            <a:off x="1671711" y="2819400"/>
            <a:ext cx="612599" cy="492399"/>
            <a:chOff x="3805311" y="2298386"/>
            <a:chExt cx="612599" cy="492399"/>
          </a:xfrm>
        </p:grpSpPr>
        <p:sp>
          <p:nvSpPr>
            <p:cNvPr id="71" name="Oval 10">
              <a:extLst>
                <a:ext uri="{FF2B5EF4-FFF2-40B4-BE49-F238E27FC236}">
                  <a16:creationId xmlns:a16="http://schemas.microsoft.com/office/drawing/2014/main" id="{0F533905-9140-40AF-BD15-C00A15217700}"/>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72" name="Group 71">
              <a:extLst>
                <a:ext uri="{FF2B5EF4-FFF2-40B4-BE49-F238E27FC236}">
                  <a16:creationId xmlns:a16="http://schemas.microsoft.com/office/drawing/2014/main" id="{D448C4E3-622E-4F86-819F-B2791AEB0B97}"/>
                </a:ext>
              </a:extLst>
            </p:cNvPr>
            <p:cNvGrpSpPr/>
            <p:nvPr/>
          </p:nvGrpSpPr>
          <p:grpSpPr>
            <a:xfrm>
              <a:off x="3805311" y="2298386"/>
              <a:ext cx="612599" cy="419687"/>
              <a:chOff x="3049734" y="3914036"/>
              <a:chExt cx="612599" cy="419687"/>
            </a:xfrm>
          </p:grpSpPr>
          <p:sp>
            <p:nvSpPr>
              <p:cNvPr id="73" name="Line 17">
                <a:extLst>
                  <a:ext uri="{FF2B5EF4-FFF2-40B4-BE49-F238E27FC236}">
                    <a16:creationId xmlns:a16="http://schemas.microsoft.com/office/drawing/2014/main" id="{32D1641B-DE6E-491E-AC7E-FF431AB63010}"/>
                  </a:ext>
                </a:extLst>
              </p:cNvPr>
              <p:cNvSpPr>
                <a:spLocks noChangeShapeType="1"/>
              </p:cNvSpPr>
              <p:nvPr/>
            </p:nvSpPr>
            <p:spPr bwMode="auto">
              <a:xfrm>
                <a:off x="304973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Text Box 11">
                <a:extLst>
                  <a:ext uri="{FF2B5EF4-FFF2-40B4-BE49-F238E27FC236}">
                    <a16:creationId xmlns:a16="http://schemas.microsoft.com/office/drawing/2014/main" id="{2CF6E7E5-37E3-4A21-9513-6620E71976D8}"/>
                  </a:ext>
                </a:extLst>
              </p:cNvPr>
              <p:cNvSpPr txBox="1">
                <a:spLocks noChangeArrowheads="1"/>
              </p:cNvSpPr>
              <p:nvPr/>
            </p:nvSpPr>
            <p:spPr bwMode="auto">
              <a:xfrm>
                <a:off x="3349427"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grpSp>
      </p:grpSp>
      <p:grpSp>
        <p:nvGrpSpPr>
          <p:cNvPr id="75" name="Group 74">
            <a:extLst>
              <a:ext uri="{FF2B5EF4-FFF2-40B4-BE49-F238E27FC236}">
                <a16:creationId xmlns:a16="http://schemas.microsoft.com/office/drawing/2014/main" id="{9F114D76-5C94-4345-80A3-37570F201EC1}"/>
              </a:ext>
            </a:extLst>
          </p:cNvPr>
          <p:cNvGrpSpPr/>
          <p:nvPr/>
        </p:nvGrpSpPr>
        <p:grpSpPr>
          <a:xfrm>
            <a:off x="1443283" y="2819400"/>
            <a:ext cx="312906" cy="492399"/>
            <a:chOff x="2821306" y="3901650"/>
            <a:chExt cx="312906" cy="492399"/>
          </a:xfrm>
        </p:grpSpPr>
        <p:sp>
          <p:nvSpPr>
            <p:cNvPr id="76" name="Oval 10">
              <a:extLst>
                <a:ext uri="{FF2B5EF4-FFF2-40B4-BE49-F238E27FC236}">
                  <a16:creationId xmlns:a16="http://schemas.microsoft.com/office/drawing/2014/main" id="{7B055E9D-3774-4EDF-A703-2242CE58FCDD}"/>
                </a:ext>
              </a:extLst>
            </p:cNvPr>
            <p:cNvSpPr>
              <a:spLocks noChangeArrowheads="1"/>
            </p:cNvSpPr>
            <p:nvPr/>
          </p:nvSpPr>
          <p:spPr bwMode="auto">
            <a:xfrm>
              <a:off x="2892230" y="4241649"/>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7" name="Text Box 11">
              <a:extLst>
                <a:ext uri="{FF2B5EF4-FFF2-40B4-BE49-F238E27FC236}">
                  <a16:creationId xmlns:a16="http://schemas.microsoft.com/office/drawing/2014/main" id="{0F349B06-DE12-45A6-9C22-1EFC341CE01F}"/>
                </a:ext>
              </a:extLst>
            </p:cNvPr>
            <p:cNvSpPr txBox="1">
              <a:spLocks noChangeArrowheads="1"/>
            </p:cNvSpPr>
            <p:nvPr/>
          </p:nvSpPr>
          <p:spPr bwMode="auto">
            <a:xfrm>
              <a:off x="2821306" y="390165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p>
          </p:txBody>
        </p:sp>
      </p:grpSp>
      <p:sp>
        <p:nvSpPr>
          <p:cNvPr id="52" name="Rectangle 2">
            <a:extLst>
              <a:ext uri="{FF2B5EF4-FFF2-40B4-BE49-F238E27FC236}">
                <a16:creationId xmlns:a16="http://schemas.microsoft.com/office/drawing/2014/main" id="{8D43C132-6715-40BE-B75B-1BD0BECB23E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201176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0-#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500" fill="hold"/>
                                        <p:tgtEl>
                                          <p:spTgt spid="27"/>
                                        </p:tgtEl>
                                        <p:attrNameLst>
                                          <p:attrName>ppt_x</p:attrName>
                                        </p:attrNameLst>
                                      </p:cBhvr>
                                      <p:tavLst>
                                        <p:tav tm="0">
                                          <p:val>
                                            <p:strVal val="1+#ppt_w/2"/>
                                          </p:val>
                                        </p:tav>
                                        <p:tav tm="100000">
                                          <p:val>
                                            <p:strVal val="#ppt_x"/>
                                          </p:val>
                                        </p:tav>
                                      </p:tavLst>
                                    </p:anim>
                                    <p:anim calcmode="lin" valueType="num">
                                      <p:cBhvr additive="base">
                                        <p:cTn id="18" dur="500" fill="hold"/>
                                        <p:tgtEl>
                                          <p:spTgt spid="27"/>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1+#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2">
                                            <p:txEl>
                                              <p:pRg st="1" end="1"/>
                                            </p:txEl>
                                          </p:spTgt>
                                        </p:tgtEl>
                                        <p:attrNameLst>
                                          <p:attrName>style.visibility</p:attrName>
                                        </p:attrNameLst>
                                      </p:cBhvr>
                                      <p:to>
                                        <p:strVal val="visible"/>
                                      </p:to>
                                    </p:set>
                                    <p:anim calcmode="lin" valueType="num">
                                      <p:cBhvr additive="base">
                                        <p:cTn id="3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0-#ppt_w/2"/>
                                          </p:val>
                                        </p:tav>
                                        <p:tav tm="100000">
                                          <p:val>
                                            <p:strVal val="#ppt_x"/>
                                          </p:val>
                                        </p:tav>
                                      </p:tavLst>
                                    </p:anim>
                                    <p:anim calcmode="lin" valueType="num">
                                      <p:cBhvr additive="base">
                                        <p:cTn id="40"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additive="base">
                                        <p:cTn id="45" dur="500" fill="hold"/>
                                        <p:tgtEl>
                                          <p:spTgt spid="30"/>
                                        </p:tgtEl>
                                        <p:attrNameLst>
                                          <p:attrName>ppt_x</p:attrName>
                                        </p:attrNameLst>
                                      </p:cBhvr>
                                      <p:tavLst>
                                        <p:tav tm="0">
                                          <p:val>
                                            <p:strVal val="1+#ppt_w/2"/>
                                          </p:val>
                                        </p:tav>
                                        <p:tav tm="100000">
                                          <p:val>
                                            <p:strVal val="#ppt_x"/>
                                          </p:val>
                                        </p:tav>
                                      </p:tavLst>
                                    </p:anim>
                                    <p:anim calcmode="lin" valueType="num">
                                      <p:cBhvr additive="base">
                                        <p:cTn id="46"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additive="base">
                                        <p:cTn id="51" dur="500" fill="hold"/>
                                        <p:tgtEl>
                                          <p:spTgt spid="40"/>
                                        </p:tgtEl>
                                        <p:attrNameLst>
                                          <p:attrName>ppt_x</p:attrName>
                                        </p:attrNameLst>
                                      </p:cBhvr>
                                      <p:tavLst>
                                        <p:tav tm="0">
                                          <p:val>
                                            <p:strVal val="0-#ppt_w/2"/>
                                          </p:val>
                                        </p:tav>
                                        <p:tav tm="100000">
                                          <p:val>
                                            <p:strVal val="#ppt_x"/>
                                          </p:val>
                                        </p:tav>
                                      </p:tavLst>
                                    </p:anim>
                                    <p:anim calcmode="lin" valueType="num">
                                      <p:cBhvr additive="base">
                                        <p:cTn id="52"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75"/>
                                        </p:tgtEl>
                                        <p:attrNameLst>
                                          <p:attrName>style.visibility</p:attrName>
                                        </p:attrNameLst>
                                      </p:cBhvr>
                                      <p:to>
                                        <p:strVal val="visible"/>
                                      </p:to>
                                    </p:set>
                                    <p:anim calcmode="lin" valueType="num">
                                      <p:cBhvr additive="base">
                                        <p:cTn id="57" dur="500" fill="hold"/>
                                        <p:tgtEl>
                                          <p:spTgt spid="75"/>
                                        </p:tgtEl>
                                        <p:attrNameLst>
                                          <p:attrName>ppt_x</p:attrName>
                                        </p:attrNameLst>
                                      </p:cBhvr>
                                      <p:tavLst>
                                        <p:tav tm="0">
                                          <p:val>
                                            <p:strVal val="0-#ppt_w/2"/>
                                          </p:val>
                                        </p:tav>
                                        <p:tav tm="100000">
                                          <p:val>
                                            <p:strVal val="#ppt_x"/>
                                          </p:val>
                                        </p:tav>
                                      </p:tavLst>
                                    </p:anim>
                                    <p:anim calcmode="lin" valueType="num">
                                      <p:cBhvr additive="base">
                                        <p:cTn id="58"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70"/>
                                        </p:tgtEl>
                                        <p:attrNameLst>
                                          <p:attrName>style.visibility</p:attrName>
                                        </p:attrNameLst>
                                      </p:cBhvr>
                                      <p:to>
                                        <p:strVal val="visible"/>
                                      </p:to>
                                    </p:set>
                                    <p:anim calcmode="lin" valueType="num">
                                      <p:cBhvr additive="base">
                                        <p:cTn id="63" dur="500" fill="hold"/>
                                        <p:tgtEl>
                                          <p:spTgt spid="70"/>
                                        </p:tgtEl>
                                        <p:attrNameLst>
                                          <p:attrName>ppt_x</p:attrName>
                                        </p:attrNameLst>
                                      </p:cBhvr>
                                      <p:tavLst>
                                        <p:tav tm="0">
                                          <p:val>
                                            <p:strVal val="0-#ppt_w/2"/>
                                          </p:val>
                                        </p:tav>
                                        <p:tav tm="100000">
                                          <p:val>
                                            <p:strVal val="#ppt_x"/>
                                          </p:val>
                                        </p:tav>
                                      </p:tavLst>
                                    </p:anim>
                                    <p:anim calcmode="lin" valueType="num">
                                      <p:cBhvr additive="base">
                                        <p:cTn id="64"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62"/>
                                        </p:tgtEl>
                                        <p:attrNameLst>
                                          <p:attrName>style.visibility</p:attrName>
                                        </p:attrNameLst>
                                      </p:cBhvr>
                                      <p:to>
                                        <p:strVal val="visible"/>
                                      </p:to>
                                    </p:set>
                                    <p:anim calcmode="lin" valueType="num">
                                      <p:cBhvr additive="base">
                                        <p:cTn id="69" dur="500" fill="hold"/>
                                        <p:tgtEl>
                                          <p:spTgt spid="62"/>
                                        </p:tgtEl>
                                        <p:attrNameLst>
                                          <p:attrName>ppt_x</p:attrName>
                                        </p:attrNameLst>
                                      </p:cBhvr>
                                      <p:tavLst>
                                        <p:tav tm="0">
                                          <p:val>
                                            <p:strVal val="0-#ppt_w/2"/>
                                          </p:val>
                                        </p:tav>
                                        <p:tav tm="100000">
                                          <p:val>
                                            <p:strVal val="#ppt_x"/>
                                          </p:val>
                                        </p:tav>
                                      </p:tavLst>
                                    </p:anim>
                                    <p:anim calcmode="lin" valueType="num">
                                      <p:cBhvr additive="base">
                                        <p:cTn id="70"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additive="base">
                                        <p:cTn id="75" dur="500" fill="hold"/>
                                        <p:tgtEl>
                                          <p:spTgt spid="66"/>
                                        </p:tgtEl>
                                        <p:attrNameLst>
                                          <p:attrName>ppt_x</p:attrName>
                                        </p:attrNameLst>
                                      </p:cBhvr>
                                      <p:tavLst>
                                        <p:tav tm="0">
                                          <p:val>
                                            <p:strVal val="0-#ppt_w/2"/>
                                          </p:val>
                                        </p:tav>
                                        <p:tav tm="100000">
                                          <p:val>
                                            <p:strVal val="#ppt_x"/>
                                          </p:val>
                                        </p:tav>
                                      </p:tavLst>
                                    </p:anim>
                                    <p:anim calcmode="lin" valueType="num">
                                      <p:cBhvr additive="base">
                                        <p:cTn id="76"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57"/>
                                        </p:tgtEl>
                                        <p:attrNameLst>
                                          <p:attrName>style.visibility</p:attrName>
                                        </p:attrNameLst>
                                      </p:cBhvr>
                                      <p:to>
                                        <p:strVal val="visible"/>
                                      </p:to>
                                    </p:set>
                                    <p:anim calcmode="lin" valueType="num">
                                      <p:cBhvr additive="base">
                                        <p:cTn id="81" dur="500" fill="hold"/>
                                        <p:tgtEl>
                                          <p:spTgt spid="57"/>
                                        </p:tgtEl>
                                        <p:attrNameLst>
                                          <p:attrName>ppt_x</p:attrName>
                                        </p:attrNameLst>
                                      </p:cBhvr>
                                      <p:tavLst>
                                        <p:tav tm="0">
                                          <p:val>
                                            <p:strVal val="0-#ppt_w/2"/>
                                          </p:val>
                                        </p:tav>
                                        <p:tav tm="100000">
                                          <p:val>
                                            <p:strVal val="#ppt_x"/>
                                          </p:val>
                                        </p:tav>
                                      </p:tavLst>
                                    </p:anim>
                                    <p:anim calcmode="lin" valueType="num">
                                      <p:cBhvr additive="base">
                                        <p:cTn id="82"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61"/>
                                        </p:tgtEl>
                                        <p:attrNameLst>
                                          <p:attrName>style.visibility</p:attrName>
                                        </p:attrNameLst>
                                      </p:cBhvr>
                                      <p:to>
                                        <p:strVal val="visible"/>
                                      </p:to>
                                    </p:set>
                                    <p:anim calcmode="lin" valueType="num">
                                      <p:cBhvr additive="base">
                                        <p:cTn id="87" dur="500" fill="hold"/>
                                        <p:tgtEl>
                                          <p:spTgt spid="61"/>
                                        </p:tgtEl>
                                        <p:attrNameLst>
                                          <p:attrName>ppt_x</p:attrName>
                                        </p:attrNameLst>
                                      </p:cBhvr>
                                      <p:tavLst>
                                        <p:tav tm="0">
                                          <p:val>
                                            <p:strVal val="0-#ppt_w/2"/>
                                          </p:val>
                                        </p:tav>
                                        <p:tav tm="100000">
                                          <p:val>
                                            <p:strVal val="#ppt_x"/>
                                          </p:val>
                                        </p:tav>
                                      </p:tavLst>
                                    </p:anim>
                                    <p:anim calcmode="lin" valueType="num">
                                      <p:cBhvr additive="base">
                                        <p:cTn id="8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39"/>
                                        </p:tgtEl>
                                        <p:attrNameLst>
                                          <p:attrName>style.visibility</p:attrName>
                                        </p:attrNameLst>
                                      </p:cBhvr>
                                      <p:to>
                                        <p:strVal val="visible"/>
                                      </p:to>
                                    </p:set>
                                    <p:anim calcmode="lin" valueType="num">
                                      <p:cBhvr additive="base">
                                        <p:cTn id="93" dur="500" fill="hold"/>
                                        <p:tgtEl>
                                          <p:spTgt spid="39"/>
                                        </p:tgtEl>
                                        <p:attrNameLst>
                                          <p:attrName>ppt_x</p:attrName>
                                        </p:attrNameLst>
                                      </p:cBhvr>
                                      <p:tavLst>
                                        <p:tav tm="0">
                                          <p:val>
                                            <p:strVal val="0-#ppt_w/2"/>
                                          </p:val>
                                        </p:tav>
                                        <p:tav tm="100000">
                                          <p:val>
                                            <p:strVal val="#ppt_x"/>
                                          </p:val>
                                        </p:tav>
                                      </p:tavLst>
                                    </p:anim>
                                    <p:anim calcmode="lin" valueType="num">
                                      <p:cBhvr additive="base">
                                        <p:cTn id="94" dur="500" fill="hold"/>
                                        <p:tgtEl>
                                          <p:spTgt spid="39"/>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39">
                                            <p:txEl>
                                              <p:pRg st="0" end="0"/>
                                            </p:txEl>
                                          </p:spTgt>
                                        </p:tgtEl>
                                        <p:attrNameLst>
                                          <p:attrName>style.visibility</p:attrName>
                                        </p:attrNameLst>
                                      </p:cBhvr>
                                      <p:to>
                                        <p:strVal val="visible"/>
                                      </p:to>
                                    </p:set>
                                    <p:anim calcmode="lin" valueType="num">
                                      <p:cBhvr additive="base">
                                        <p:cTn id="97"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39">
                                            <p:txEl>
                                              <p:pRg st="1" end="1"/>
                                            </p:txEl>
                                          </p:spTgt>
                                        </p:tgtEl>
                                        <p:attrNameLst>
                                          <p:attrName>style.visibility</p:attrName>
                                        </p:attrNameLst>
                                      </p:cBhvr>
                                      <p:to>
                                        <p:strVal val="visible"/>
                                      </p:to>
                                    </p:set>
                                    <p:anim calcmode="lin" valueType="num">
                                      <p:cBhvr additive="base">
                                        <p:cTn id="103"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4"/>
                                        </p:tgtEl>
                                        <p:attrNameLst>
                                          <p:attrName>style.visibility</p:attrName>
                                        </p:attrNameLst>
                                      </p:cBhvr>
                                      <p:to>
                                        <p:strVal val="visible"/>
                                      </p:to>
                                    </p:set>
                                    <p:anim calcmode="lin" valueType="num">
                                      <p:cBhvr additive="base">
                                        <p:cTn id="109" dur="500" fill="hold"/>
                                        <p:tgtEl>
                                          <p:spTgt spid="34"/>
                                        </p:tgtEl>
                                        <p:attrNameLst>
                                          <p:attrName>ppt_x</p:attrName>
                                        </p:attrNameLst>
                                      </p:cBhvr>
                                      <p:tavLst>
                                        <p:tav tm="0">
                                          <p:val>
                                            <p:strVal val="0-#ppt_w/2"/>
                                          </p:val>
                                        </p:tav>
                                        <p:tav tm="100000">
                                          <p:val>
                                            <p:strVal val="#ppt_x"/>
                                          </p:val>
                                        </p:tav>
                                      </p:tavLst>
                                    </p:anim>
                                    <p:anim calcmode="lin" valueType="num">
                                      <p:cBhvr additive="base">
                                        <p:cTn id="110"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3"/>
                                        </p:tgtEl>
                                        <p:attrNameLst>
                                          <p:attrName>style.visibility</p:attrName>
                                        </p:attrNameLst>
                                      </p:cBhvr>
                                      <p:to>
                                        <p:strVal val="visible"/>
                                      </p:to>
                                    </p:set>
                                    <p:anim calcmode="lin" valueType="num">
                                      <p:cBhvr additive="base">
                                        <p:cTn id="115" dur="500" fill="hold"/>
                                        <p:tgtEl>
                                          <p:spTgt spid="33"/>
                                        </p:tgtEl>
                                        <p:attrNameLst>
                                          <p:attrName>ppt_x</p:attrName>
                                        </p:attrNameLst>
                                      </p:cBhvr>
                                      <p:tavLst>
                                        <p:tav tm="0">
                                          <p:val>
                                            <p:strVal val="0-#ppt_w/2"/>
                                          </p:val>
                                        </p:tav>
                                        <p:tav tm="100000">
                                          <p:val>
                                            <p:strVal val="#ppt_x"/>
                                          </p:val>
                                        </p:tav>
                                      </p:tavLst>
                                    </p:anim>
                                    <p:anim calcmode="lin" valueType="num">
                                      <p:cBhvr additive="base">
                                        <p:cTn id="116" dur="500" fill="hold"/>
                                        <p:tgtEl>
                                          <p:spTgt spid="33"/>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33">
                                            <p:txEl>
                                              <p:pRg st="0" end="0"/>
                                            </p:txEl>
                                          </p:spTgt>
                                        </p:tgtEl>
                                        <p:attrNameLst>
                                          <p:attrName>style.visibility</p:attrName>
                                        </p:attrNameLst>
                                      </p:cBhvr>
                                      <p:to>
                                        <p:strVal val="visible"/>
                                      </p:to>
                                    </p:set>
                                    <p:anim calcmode="lin" valueType="num">
                                      <p:cBhvr additive="base">
                                        <p:cTn id="119"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33">
                                            <p:txEl>
                                              <p:pRg st="0" end="0"/>
                                            </p:txEl>
                                          </p:spTgt>
                                        </p:tgtEl>
                                        <p:attrNameLst>
                                          <p:attrName>ppt_y</p:attrName>
                                        </p:attrNameLst>
                                      </p:cBhvr>
                                      <p:tavLst>
                                        <p:tav tm="0">
                                          <p:val>
                                            <p:strVal val="#ppt_y"/>
                                          </p:val>
                                        </p:tav>
                                        <p:tav tm="100000">
                                          <p:val>
                                            <p:strVal val="#ppt_y"/>
                                          </p:val>
                                        </p:tav>
                                      </p:tavLst>
                                    </p:anim>
                                  </p:childTnLst>
                                </p:cTn>
                              </p:par>
                              <p:par>
                                <p:cTn id="121" presetID="2" presetClass="entr" presetSubtype="8" fill="hold" nodeType="withEffect">
                                  <p:stCondLst>
                                    <p:cond delay="0"/>
                                  </p:stCondLst>
                                  <p:childTnLst>
                                    <p:set>
                                      <p:cBhvr>
                                        <p:cTn id="122" dur="1" fill="hold">
                                          <p:stCondLst>
                                            <p:cond delay="0"/>
                                          </p:stCondLst>
                                        </p:cTn>
                                        <p:tgtEl>
                                          <p:spTgt spid="33">
                                            <p:txEl>
                                              <p:pRg st="1" end="1"/>
                                            </p:txEl>
                                          </p:spTgt>
                                        </p:tgtEl>
                                        <p:attrNameLst>
                                          <p:attrName>style.visibility</p:attrName>
                                        </p:attrNameLst>
                                      </p:cBhvr>
                                      <p:to>
                                        <p:strVal val="visible"/>
                                      </p:to>
                                    </p:set>
                                    <p:anim calcmode="lin" valueType="num">
                                      <p:cBhvr additive="base">
                                        <p:cTn id="123"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33">
                                            <p:txEl>
                                              <p:pRg st="2" end="2"/>
                                            </p:txEl>
                                          </p:spTgt>
                                        </p:tgtEl>
                                        <p:attrNameLst>
                                          <p:attrName>style.visibility</p:attrName>
                                        </p:attrNameLst>
                                      </p:cBhvr>
                                      <p:to>
                                        <p:strVal val="visible"/>
                                      </p:to>
                                    </p:set>
                                    <p:anim calcmode="lin" valueType="num">
                                      <p:cBhvr additive="base">
                                        <p:cTn id="129"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30" grpId="0" animBg="1"/>
      <p:bldP spid="37" grpId="0" animBg="1"/>
      <p:bldP spid="39" grpId="0" animBg="1"/>
      <p:bldP spid="40" grpId="0" animBg="1"/>
      <p:bldP spid="33" grpId="0" animBg="1"/>
      <p:bldP spid="34" grpId="0" animBg="1"/>
      <p:bldP spid="61"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1" name="Text Box 3"/>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0" name="AutoShape 35">
            <a:extLst>
              <a:ext uri="{FF2B5EF4-FFF2-40B4-BE49-F238E27FC236}">
                <a16:creationId xmlns:a16="http://schemas.microsoft.com/office/drawing/2014/main" id="{5FB71FE7-25C8-46A6-97EF-31DFC265A413}"/>
              </a:ext>
            </a:extLst>
          </p:cNvPr>
          <p:cNvSpPr>
            <a:spLocks noChangeArrowheads="1"/>
          </p:cNvSpPr>
          <p:nvPr/>
        </p:nvSpPr>
        <p:spPr bwMode="auto">
          <a:xfrm>
            <a:off x="1382717" y="1413351"/>
            <a:ext cx="3946519" cy="1373724"/>
          </a:xfrm>
          <a:prstGeom prst="wedgeRoundRectCallout">
            <a:avLst>
              <a:gd name="adj1" fmla="val -54755"/>
              <a:gd name="adj2" fmla="val -59380"/>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should have taught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Recursive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structure of</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Context </a:t>
            </a: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rPr>
              <a:t>Free Grammars</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pic>
        <p:nvPicPr>
          <p:cNvPr id="98" name="Picture 5" descr="j0116172">
            <a:extLst>
              <a:ext uri="{FF2B5EF4-FFF2-40B4-BE49-F238E27FC236}">
                <a16:creationId xmlns:a16="http://schemas.microsoft.com/office/drawing/2014/main" id="{F0F7E778-E405-463B-A444-F4065AF83F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AutoShape 8">
            <a:extLst>
              <a:ext uri="{FF2B5EF4-FFF2-40B4-BE49-F238E27FC236}">
                <a16:creationId xmlns:a16="http://schemas.microsoft.com/office/drawing/2014/main" id="{69A6ABCF-23E5-401A-BA5F-1C01942EAD4E}"/>
              </a:ext>
            </a:extLst>
          </p:cNvPr>
          <p:cNvSpPr>
            <a:spLocks noChangeArrowheads="1"/>
          </p:cNvSpPr>
          <p:nvPr/>
        </p:nvSpPr>
        <p:spPr bwMode="auto">
          <a:xfrm>
            <a:off x="1305021" y="2878938"/>
            <a:ext cx="4097754"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Its not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too late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Let’s try now.</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470424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0-#ppt_w/2"/>
                                          </p:val>
                                        </p:tav>
                                        <p:tav tm="100000">
                                          <p:val>
                                            <p:strVal val="#ppt_x"/>
                                          </p:val>
                                        </p:tav>
                                      </p:tavLst>
                                    </p:anim>
                                    <p:anim calcmode="lin" valueType="num">
                                      <p:cBhvr additive="base">
                                        <p:cTn id="8" dur="5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anim calcmode="lin" valueType="num">
                                      <p:cBhvr additive="base">
                                        <p:cTn id="11"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0">
                                            <p:txEl>
                                              <p:pRg st="1" end="1"/>
                                            </p:txEl>
                                          </p:spTgt>
                                        </p:tgtEl>
                                        <p:attrNameLst>
                                          <p:attrName>style.visibility</p:attrName>
                                        </p:attrNameLst>
                                      </p:cBhvr>
                                      <p:to>
                                        <p:strVal val="visible"/>
                                      </p:to>
                                    </p:set>
                                    <p:anim calcmode="lin" valueType="num">
                                      <p:cBhvr additive="base">
                                        <p:cTn id="17" dur="500" fill="hold"/>
                                        <p:tgtEl>
                                          <p:spTgt spid="8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0">
                                            <p:txEl>
                                              <p:pRg st="2" end="2"/>
                                            </p:txEl>
                                          </p:spTgt>
                                        </p:tgtEl>
                                        <p:attrNameLst>
                                          <p:attrName>style.visibility</p:attrName>
                                        </p:attrNameLst>
                                      </p:cBhvr>
                                      <p:to>
                                        <p:strVal val="visible"/>
                                      </p:to>
                                    </p:set>
                                    <p:anim calcmode="lin" valueType="num">
                                      <p:cBhvr additive="base">
                                        <p:cTn id="23" dur="500" fill="hold"/>
                                        <p:tgtEl>
                                          <p:spTgt spid="8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additive="base">
                                        <p:cTn id="29" dur="500" fill="hold"/>
                                        <p:tgtEl>
                                          <p:spTgt spid="99"/>
                                        </p:tgtEl>
                                        <p:attrNameLst>
                                          <p:attrName>ppt_x</p:attrName>
                                        </p:attrNameLst>
                                      </p:cBhvr>
                                      <p:tavLst>
                                        <p:tav tm="0">
                                          <p:val>
                                            <p:strVal val="0-#ppt_w/2"/>
                                          </p:val>
                                        </p:tav>
                                        <p:tav tm="100000">
                                          <p:val>
                                            <p:strVal val="#ppt_x"/>
                                          </p:val>
                                        </p:tav>
                                      </p:tavLst>
                                    </p:anim>
                                    <p:anim calcmode="lin" valueType="num">
                                      <p:cBhvr additive="base">
                                        <p:cTn id="30" dur="500" fill="hold"/>
                                        <p:tgtEl>
                                          <p:spTgt spid="99"/>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2301"/>
                                        </p:tgtEl>
                                        <p:attrNameLst>
                                          <p:attrName>style.visibility</p:attrName>
                                        </p:attrNameLst>
                                      </p:cBhvr>
                                      <p:to>
                                        <p:strVal val="visible"/>
                                      </p:to>
                                    </p:set>
                                    <p:anim calcmode="lin" valueType="num">
                                      <p:cBhvr additive="base">
                                        <p:cTn id="33" dur="500" fill="hold"/>
                                        <p:tgtEl>
                                          <p:spTgt spid="12301"/>
                                        </p:tgtEl>
                                        <p:attrNameLst>
                                          <p:attrName>ppt_x</p:attrName>
                                        </p:attrNameLst>
                                      </p:cBhvr>
                                      <p:tavLst>
                                        <p:tav tm="0">
                                          <p:val>
                                            <p:strVal val="0-#ppt_w/2"/>
                                          </p:val>
                                        </p:tav>
                                        <p:tav tm="100000">
                                          <p:val>
                                            <p:strVal val="#ppt_x"/>
                                          </p:val>
                                        </p:tav>
                                      </p:tavLst>
                                    </p:anim>
                                    <p:anim calcmode="lin" valueType="num">
                                      <p:cBhvr additive="base">
                                        <p:cTn id="34" dur="500" fill="hold"/>
                                        <p:tgtEl>
                                          <p:spTgt spid="123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01" grpId="0"/>
      <p:bldP spid="80" grpId="0" animBg="1"/>
      <p:bldP spid="99"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98" name="Picture 5" descr="j0116172">
            <a:extLst>
              <a:ext uri="{FF2B5EF4-FFF2-40B4-BE49-F238E27FC236}">
                <a16:creationId xmlns:a16="http://schemas.microsoft.com/office/drawing/2014/main" id="{F0F7E778-E405-463B-A444-F4065AF83F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AutoShape 8">
            <a:extLst>
              <a:ext uri="{FF2B5EF4-FFF2-40B4-BE49-F238E27FC236}">
                <a16:creationId xmlns:a16="http://schemas.microsoft.com/office/drawing/2014/main" id="{69A6ABCF-23E5-401A-BA5F-1C01942EAD4E}"/>
              </a:ext>
            </a:extLst>
          </p:cNvPr>
          <p:cNvSpPr>
            <a:spLocks noChangeArrowheads="1"/>
          </p:cNvSpPr>
          <p:nvPr/>
        </p:nvSpPr>
        <p:spPr bwMode="auto">
          <a:xfrm>
            <a:off x="1174033" y="1348520"/>
            <a:ext cx="4422178" cy="900481"/>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is an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expression</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because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is the sum of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terms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2" name="Group 1">
            <a:extLst>
              <a:ext uri="{FF2B5EF4-FFF2-40B4-BE49-F238E27FC236}">
                <a16:creationId xmlns:a16="http://schemas.microsoft.com/office/drawing/2014/main" id="{20159A11-5C00-4260-A897-ACA315E6389F}"/>
              </a:ext>
            </a:extLst>
          </p:cNvPr>
          <p:cNvGrpSpPr/>
          <p:nvPr/>
        </p:nvGrpSpPr>
        <p:grpSpPr>
          <a:xfrm>
            <a:off x="1371600" y="4495800"/>
            <a:ext cx="4996423" cy="2186906"/>
            <a:chOff x="1371600" y="4495800"/>
            <a:chExt cx="4996423" cy="2186906"/>
          </a:xfrm>
        </p:grpSpPr>
        <p:pic>
          <p:nvPicPr>
            <p:cNvPr id="12291" name="Picture 10" descr="capture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7423" y="4591969"/>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Oval 48">
              <a:extLst>
                <a:ext uri="{FF2B5EF4-FFF2-40B4-BE49-F238E27FC236}">
                  <a16:creationId xmlns:a16="http://schemas.microsoft.com/office/drawing/2014/main" id="{E0F0B3B3-F33F-48FA-8346-F577C5E7495F}"/>
                </a:ext>
              </a:extLst>
            </p:cNvPr>
            <p:cNvSpPr/>
            <p:nvPr/>
          </p:nvSpPr>
          <p:spPr>
            <a:xfrm>
              <a:off x="1371600" y="4495800"/>
              <a:ext cx="3047999" cy="609600"/>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53" name="AutoShape 35">
            <a:extLst>
              <a:ext uri="{FF2B5EF4-FFF2-40B4-BE49-F238E27FC236}">
                <a16:creationId xmlns:a16="http://schemas.microsoft.com/office/drawing/2014/main" id="{CD7BB0FA-88B8-49C5-8A95-A8941015DB9F}"/>
              </a:ext>
            </a:extLst>
          </p:cNvPr>
          <p:cNvSpPr>
            <a:spLocks noChangeArrowheads="1"/>
          </p:cNvSpPr>
          <p:nvPr/>
        </p:nvSpPr>
        <p:spPr bwMode="auto">
          <a:xfrm>
            <a:off x="1567423" y="2592307"/>
            <a:ext cx="2274884" cy="888363"/>
          </a:xfrm>
          <a:prstGeom prst="wedgeRoundRectCallout">
            <a:avLst>
              <a:gd name="adj1" fmla="val -54755"/>
              <a:gd name="adj2" fmla="val -59380"/>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Excellent.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Now recurse.</a:t>
            </a:r>
          </a:p>
        </p:txBody>
      </p:sp>
      <p:sp>
        <p:nvSpPr>
          <p:cNvPr id="45" name="Text Box 3">
            <a:extLst>
              <a:ext uri="{FF2B5EF4-FFF2-40B4-BE49-F238E27FC236}">
                <a16:creationId xmlns:a16="http://schemas.microsoft.com/office/drawing/2014/main" id="{248B4CF4-0B09-4908-93C5-AE631C89C140}"/>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grpSp>
        <p:nvGrpSpPr>
          <p:cNvPr id="5" name="Group 4">
            <a:extLst>
              <a:ext uri="{FF2B5EF4-FFF2-40B4-BE49-F238E27FC236}">
                <a16:creationId xmlns:a16="http://schemas.microsoft.com/office/drawing/2014/main" id="{860DE093-6D10-4C27-9EBE-4B489F4E604F}"/>
              </a:ext>
            </a:extLst>
          </p:cNvPr>
          <p:cNvGrpSpPr/>
          <p:nvPr/>
        </p:nvGrpSpPr>
        <p:grpSpPr>
          <a:xfrm>
            <a:off x="6489189" y="893621"/>
            <a:ext cx="2145224" cy="1320792"/>
            <a:chOff x="6489189" y="893621"/>
            <a:chExt cx="2145224" cy="1320792"/>
          </a:xfrm>
        </p:grpSpPr>
        <p:sp>
          <p:nvSpPr>
            <p:cNvPr id="48" name="Line 26">
              <a:extLst>
                <a:ext uri="{FF2B5EF4-FFF2-40B4-BE49-F238E27FC236}">
                  <a16:creationId xmlns:a16="http://schemas.microsoft.com/office/drawing/2014/main" id="{E4338525-0700-48D9-997A-16DC3A23F6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Line 28">
              <a:extLst>
                <a:ext uri="{FF2B5EF4-FFF2-40B4-BE49-F238E27FC236}">
                  <a16:creationId xmlns:a16="http://schemas.microsoft.com/office/drawing/2014/main" id="{0458CDA6-148E-45B8-B68C-3589984E3FAC}"/>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Rectangle 29">
              <a:extLst>
                <a:ext uri="{FF2B5EF4-FFF2-40B4-BE49-F238E27FC236}">
                  <a16:creationId xmlns:a16="http://schemas.microsoft.com/office/drawing/2014/main" id="{D8D9C557-315B-4CE7-9E5D-777BA46DC701}"/>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6" name="Text Box 41">
              <a:extLst>
                <a:ext uri="{FF2B5EF4-FFF2-40B4-BE49-F238E27FC236}">
                  <a16:creationId xmlns:a16="http://schemas.microsoft.com/office/drawing/2014/main" id="{698A9146-BE30-4EFD-839F-717EACB34B4E}"/>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9" name="Text Box 30">
              <a:extLst>
                <a:ext uri="{FF2B5EF4-FFF2-40B4-BE49-F238E27FC236}">
                  <a16:creationId xmlns:a16="http://schemas.microsoft.com/office/drawing/2014/main" id="{02F483EC-1525-451F-A91B-1C805B639D8F}"/>
                </a:ext>
              </a:extLst>
            </p:cNvPr>
            <p:cNvSpPr txBox="1">
              <a:spLocks noChangeArrowheads="1"/>
            </p:cNvSpPr>
            <p:nvPr/>
          </p:nvSpPr>
          <p:spPr bwMode="auto">
            <a:xfrm>
              <a:off x="7886700" y="1895990"/>
              <a:ext cx="747713" cy="2967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grpSp>
        <p:nvGrpSpPr>
          <p:cNvPr id="60" name="Group 59">
            <a:extLst>
              <a:ext uri="{FF2B5EF4-FFF2-40B4-BE49-F238E27FC236}">
                <a16:creationId xmlns:a16="http://schemas.microsoft.com/office/drawing/2014/main" id="{58969283-AB10-49D0-B525-21CF6EAB7FAC}"/>
              </a:ext>
            </a:extLst>
          </p:cNvPr>
          <p:cNvGrpSpPr/>
          <p:nvPr/>
        </p:nvGrpSpPr>
        <p:grpSpPr>
          <a:xfrm>
            <a:off x="7068105" y="404078"/>
            <a:ext cx="1263095" cy="738922"/>
            <a:chOff x="7116665" y="685800"/>
            <a:chExt cx="1263095" cy="738922"/>
          </a:xfrm>
        </p:grpSpPr>
        <p:sp>
          <p:nvSpPr>
            <p:cNvPr id="61" name="Text Box 3">
              <a:extLst>
                <a:ext uri="{FF2B5EF4-FFF2-40B4-BE49-F238E27FC236}">
                  <a16:creationId xmlns:a16="http://schemas.microsoft.com/office/drawing/2014/main" id="{F93FD6CD-7EC9-494D-8802-790F6AD25BA3}"/>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sp>
          <p:nvSpPr>
            <p:cNvPr id="62" name="Text Box 25">
              <a:extLst>
                <a:ext uri="{FF2B5EF4-FFF2-40B4-BE49-F238E27FC236}">
                  <a16:creationId xmlns:a16="http://schemas.microsoft.com/office/drawing/2014/main" id="{46ADA4F0-B5E0-4DA4-8EAD-CDA412F61865}"/>
                </a:ext>
              </a:extLst>
            </p:cNvPr>
            <p:cNvSpPr txBox="1">
              <a:spLocks noChangeArrowheads="1"/>
            </p:cNvSpPr>
            <p:nvPr/>
          </p:nvSpPr>
          <p:spPr bwMode="auto">
            <a:xfrm>
              <a:off x="7273925" y="6858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exp</a:t>
              </a:r>
            </a:p>
          </p:txBody>
        </p:sp>
      </p:grpSp>
      <p:sp>
        <p:nvSpPr>
          <p:cNvPr id="63" name="Text Box 3">
            <a:extLst>
              <a:ext uri="{FF2B5EF4-FFF2-40B4-BE49-F238E27FC236}">
                <a16:creationId xmlns:a16="http://schemas.microsoft.com/office/drawing/2014/main" id="{BF29474F-F89B-403B-8182-A291A57815BA}"/>
              </a:ext>
            </a:extLst>
          </p:cNvPr>
          <p:cNvSpPr txBox="1">
            <a:spLocks noChangeArrowheads="1"/>
          </p:cNvSpPr>
          <p:nvPr/>
        </p:nvSpPr>
        <p:spPr bwMode="auto">
          <a:xfrm>
            <a:off x="8122211" y="2162868"/>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65" name="Text Box 3">
            <a:extLst>
              <a:ext uri="{FF2B5EF4-FFF2-40B4-BE49-F238E27FC236}">
                <a16:creationId xmlns:a16="http://schemas.microsoft.com/office/drawing/2014/main" id="{A9EF541B-7C01-45EE-8FB4-D16A9C7CC5F0}"/>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Tree>
    <p:extLst>
      <p:ext uri="{BB962C8B-B14F-4D97-AF65-F5344CB8AC3E}">
        <p14:creationId xmlns:p14="http://schemas.microsoft.com/office/powerpoint/2010/main" val="353438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0-#ppt_w/2"/>
                                          </p:val>
                                        </p:tav>
                                        <p:tav tm="100000">
                                          <p:val>
                                            <p:strVal val="#ppt_x"/>
                                          </p:val>
                                        </p:tav>
                                      </p:tavLst>
                                    </p:anim>
                                    <p:anim calcmode="lin" valueType="num">
                                      <p:cBhvr additive="base">
                                        <p:cTn id="8" dur="500" fill="hold"/>
                                        <p:tgtEl>
                                          <p:spTgt spid="9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9">
                                            <p:txEl>
                                              <p:pRg st="0" end="0"/>
                                            </p:txEl>
                                          </p:spTgt>
                                        </p:tgtEl>
                                        <p:attrNameLst>
                                          <p:attrName>style.visibility</p:attrName>
                                        </p:attrNameLst>
                                      </p:cBhvr>
                                      <p:to>
                                        <p:strVal val="visible"/>
                                      </p:to>
                                    </p:set>
                                    <p:anim calcmode="lin" valueType="num">
                                      <p:cBhvr additive="base">
                                        <p:cTn id="11" dur="500" fill="hold"/>
                                        <p:tgtEl>
                                          <p:spTgt spid="9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9">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99">
                                            <p:txEl>
                                              <p:pRg st="1" end="1"/>
                                            </p:txEl>
                                          </p:spTgt>
                                        </p:tgtEl>
                                        <p:attrNameLst>
                                          <p:attrName>style.visibility</p:attrName>
                                        </p:attrNameLst>
                                      </p:cBhvr>
                                      <p:to>
                                        <p:strVal val="visible"/>
                                      </p:to>
                                    </p:set>
                                    <p:anim calcmode="lin" valueType="num">
                                      <p:cBhvr additive="base">
                                        <p:cTn id="27" dur="500" fill="hold"/>
                                        <p:tgtEl>
                                          <p:spTgt spid="99">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cBhvr additive="base">
                                        <p:cTn id="39" dur="500" fill="hold"/>
                                        <p:tgtEl>
                                          <p:spTgt spid="45"/>
                                        </p:tgtEl>
                                        <p:attrNameLst>
                                          <p:attrName>ppt_x</p:attrName>
                                        </p:attrNameLst>
                                      </p:cBhvr>
                                      <p:tavLst>
                                        <p:tav tm="0">
                                          <p:val>
                                            <p:strVal val="#ppt_x"/>
                                          </p:val>
                                        </p:tav>
                                        <p:tav tm="100000">
                                          <p:val>
                                            <p:strVal val="#ppt_x"/>
                                          </p:val>
                                        </p:tav>
                                      </p:tavLst>
                                    </p:anim>
                                    <p:anim calcmode="lin" valueType="num">
                                      <p:cBhvr additive="base">
                                        <p:cTn id="40"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63"/>
                                        </p:tgtEl>
                                        <p:attrNameLst>
                                          <p:attrName>style.visibility</p:attrName>
                                        </p:attrNameLst>
                                      </p:cBhvr>
                                      <p:to>
                                        <p:strVal val="visible"/>
                                      </p:to>
                                    </p:set>
                                    <p:anim calcmode="lin" valueType="num">
                                      <p:cBhvr additive="base">
                                        <p:cTn id="45" dur="500" fill="hold"/>
                                        <p:tgtEl>
                                          <p:spTgt spid="63"/>
                                        </p:tgtEl>
                                        <p:attrNameLst>
                                          <p:attrName>ppt_x</p:attrName>
                                        </p:attrNameLst>
                                      </p:cBhvr>
                                      <p:tavLst>
                                        <p:tav tm="0">
                                          <p:val>
                                            <p:strVal val="#ppt_x"/>
                                          </p:val>
                                        </p:tav>
                                        <p:tav tm="100000">
                                          <p:val>
                                            <p:strVal val="#ppt_x"/>
                                          </p:val>
                                        </p:tav>
                                      </p:tavLst>
                                    </p:anim>
                                    <p:anim calcmode="lin" valueType="num">
                                      <p:cBhvr additive="base">
                                        <p:cTn id="46"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500" fill="hold"/>
                                        <p:tgtEl>
                                          <p:spTgt spid="53"/>
                                        </p:tgtEl>
                                        <p:attrNameLst>
                                          <p:attrName>ppt_x</p:attrName>
                                        </p:attrNameLst>
                                      </p:cBhvr>
                                      <p:tavLst>
                                        <p:tav tm="0">
                                          <p:val>
                                            <p:strVal val="0-#ppt_w/2"/>
                                          </p:val>
                                        </p:tav>
                                        <p:tav tm="100000">
                                          <p:val>
                                            <p:strVal val="#ppt_x"/>
                                          </p:val>
                                        </p:tav>
                                      </p:tavLst>
                                    </p:anim>
                                    <p:anim calcmode="lin" valueType="num">
                                      <p:cBhvr additive="base">
                                        <p:cTn id="52" dur="500" fill="hold"/>
                                        <p:tgtEl>
                                          <p:spTgt spid="53"/>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53">
                                            <p:txEl>
                                              <p:pRg st="0" end="0"/>
                                            </p:txEl>
                                          </p:spTgt>
                                        </p:tgtEl>
                                        <p:attrNameLst>
                                          <p:attrName>style.visibility</p:attrName>
                                        </p:attrNameLst>
                                      </p:cBhvr>
                                      <p:to>
                                        <p:strVal val="visible"/>
                                      </p:to>
                                    </p:set>
                                    <p:anim calcmode="lin" valueType="num">
                                      <p:cBhvr additive="base">
                                        <p:cTn id="55"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3">
                                            <p:txEl>
                                              <p:pRg st="1" end="1"/>
                                            </p:txEl>
                                          </p:spTgt>
                                        </p:tgtEl>
                                        <p:attrNameLst>
                                          <p:attrName>style.visibility</p:attrName>
                                        </p:attrNameLst>
                                      </p:cBhvr>
                                      <p:to>
                                        <p:strVal val="visible"/>
                                      </p:to>
                                    </p:set>
                                    <p:anim calcmode="lin" valueType="num">
                                      <p:cBhvr additive="base">
                                        <p:cTn id="61"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53" grpId="0" animBg="1"/>
      <p:bldP spid="45" grpId="0"/>
      <p:bldP spid="63"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98" name="Picture 5" descr="j0116172">
            <a:extLst>
              <a:ext uri="{FF2B5EF4-FFF2-40B4-BE49-F238E27FC236}">
                <a16:creationId xmlns:a16="http://schemas.microsoft.com/office/drawing/2014/main" id="{F0F7E778-E405-463B-A444-F4065AF83F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AutoShape 8">
            <a:extLst>
              <a:ext uri="{FF2B5EF4-FFF2-40B4-BE49-F238E27FC236}">
                <a16:creationId xmlns:a16="http://schemas.microsoft.com/office/drawing/2014/main" id="{69A6ABCF-23E5-401A-BA5F-1C01942EAD4E}"/>
              </a:ext>
            </a:extLst>
          </p:cNvPr>
          <p:cNvSpPr>
            <a:spLocks noChangeArrowheads="1"/>
          </p:cNvSpPr>
          <p:nvPr/>
        </p:nvSpPr>
        <p:spPr bwMode="auto">
          <a:xfrm>
            <a:off x="1174033" y="1348520"/>
            <a:ext cx="4422178" cy="900481"/>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is an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term</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because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is the product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of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factors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pic>
        <p:nvPicPr>
          <p:cNvPr id="12291" name="Picture 10" descr="capture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7423" y="4591969"/>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Oval 48">
            <a:extLst>
              <a:ext uri="{FF2B5EF4-FFF2-40B4-BE49-F238E27FC236}">
                <a16:creationId xmlns:a16="http://schemas.microsoft.com/office/drawing/2014/main" id="{E0F0B3B3-F33F-48FA-8346-F577C5E7495F}"/>
              </a:ext>
            </a:extLst>
          </p:cNvPr>
          <p:cNvSpPr/>
          <p:nvPr/>
        </p:nvSpPr>
        <p:spPr>
          <a:xfrm>
            <a:off x="1245013" y="5056269"/>
            <a:ext cx="3047999" cy="609600"/>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Text Box 3">
            <a:extLst>
              <a:ext uri="{FF2B5EF4-FFF2-40B4-BE49-F238E27FC236}">
                <a16:creationId xmlns:a16="http://schemas.microsoft.com/office/drawing/2014/main" id="{176D3BD6-3B03-4C61-B035-B2C34A5188C8}"/>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grpSp>
        <p:nvGrpSpPr>
          <p:cNvPr id="3" name="Group 2">
            <a:extLst>
              <a:ext uri="{FF2B5EF4-FFF2-40B4-BE49-F238E27FC236}">
                <a16:creationId xmlns:a16="http://schemas.microsoft.com/office/drawing/2014/main" id="{2EFFBB7A-9071-4E85-BB76-0DF43CB25C44}"/>
              </a:ext>
            </a:extLst>
          </p:cNvPr>
          <p:cNvGrpSpPr/>
          <p:nvPr/>
        </p:nvGrpSpPr>
        <p:grpSpPr>
          <a:xfrm>
            <a:off x="5967658" y="2374900"/>
            <a:ext cx="1778959" cy="1491465"/>
            <a:chOff x="5967658" y="2374900"/>
            <a:chExt cx="1778959" cy="1491465"/>
          </a:xfrm>
        </p:grpSpPr>
        <p:sp>
          <p:nvSpPr>
            <p:cNvPr id="69" name="Line 31">
              <a:extLst>
                <a:ext uri="{FF2B5EF4-FFF2-40B4-BE49-F238E27FC236}">
                  <a16:creationId xmlns:a16="http://schemas.microsoft.com/office/drawing/2014/main" id="{4199C350-95AD-4A72-8904-28A059171D0A}"/>
                </a:ext>
              </a:extLst>
            </p:cNvPr>
            <p:cNvSpPr>
              <a:spLocks noChangeShapeType="1"/>
            </p:cNvSpPr>
            <p:nvPr/>
          </p:nvSpPr>
          <p:spPr bwMode="auto">
            <a:xfrm flipH="1">
              <a:off x="6337021"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Line 33">
              <a:extLst>
                <a:ext uri="{FF2B5EF4-FFF2-40B4-BE49-F238E27FC236}">
                  <a16:creationId xmlns:a16="http://schemas.microsoft.com/office/drawing/2014/main" id="{91B25351-4752-47E9-AC5E-8CD92D7D5918}"/>
                </a:ext>
              </a:extLst>
            </p:cNvPr>
            <p:cNvSpPr>
              <a:spLocks noChangeShapeType="1"/>
            </p:cNvSpPr>
            <p:nvPr/>
          </p:nvSpPr>
          <p:spPr bwMode="auto">
            <a:xfrm>
              <a:off x="6868834"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Rectangle 34">
              <a:extLst>
                <a:ext uri="{FF2B5EF4-FFF2-40B4-BE49-F238E27FC236}">
                  <a16:creationId xmlns:a16="http://schemas.microsoft.com/office/drawing/2014/main" id="{C052F0E8-220F-4F9F-AAEC-61388AA81A82}"/>
                </a:ext>
              </a:extLst>
            </p:cNvPr>
            <p:cNvSpPr>
              <a:spLocks noChangeArrowheads="1"/>
            </p:cNvSpPr>
            <p:nvPr/>
          </p:nvSpPr>
          <p:spPr bwMode="auto">
            <a:xfrm>
              <a:off x="6668950" y="2374900"/>
              <a:ext cx="410690"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72" name="Text Box 38">
              <a:extLst>
                <a:ext uri="{FF2B5EF4-FFF2-40B4-BE49-F238E27FC236}">
                  <a16:creationId xmlns:a16="http://schemas.microsoft.com/office/drawing/2014/main" id="{4BAB31AD-C5A8-4E9B-A1CD-C5C088DA1FAF}"/>
                </a:ext>
              </a:extLst>
            </p:cNvPr>
            <p:cNvSpPr txBox="1">
              <a:spLocks noChangeArrowheads="1"/>
            </p:cNvSpPr>
            <p:nvPr/>
          </p:nvSpPr>
          <p:spPr bwMode="auto">
            <a:xfrm>
              <a:off x="5967658" y="34036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Text Box 35">
              <a:extLst>
                <a:ext uri="{FF2B5EF4-FFF2-40B4-BE49-F238E27FC236}">
                  <a16:creationId xmlns:a16="http://schemas.microsoft.com/office/drawing/2014/main" id="{7499E809-D077-4FAF-995E-CE54CA49B990}"/>
                </a:ext>
              </a:extLst>
            </p:cNvPr>
            <p:cNvSpPr txBox="1">
              <a:spLocks noChangeArrowheads="1"/>
            </p:cNvSpPr>
            <p:nvPr/>
          </p:nvSpPr>
          <p:spPr bwMode="auto">
            <a:xfrm>
              <a:off x="6845408" y="3404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4" name="Text Box 3">
            <a:extLst>
              <a:ext uri="{FF2B5EF4-FFF2-40B4-BE49-F238E27FC236}">
                <a16:creationId xmlns:a16="http://schemas.microsoft.com/office/drawing/2014/main" id="{AAC3384C-B708-4ED2-96C5-286FD2ECC184}"/>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sp>
        <p:nvSpPr>
          <p:cNvPr id="75" name="Text Box 3">
            <a:extLst>
              <a:ext uri="{FF2B5EF4-FFF2-40B4-BE49-F238E27FC236}">
                <a16:creationId xmlns:a16="http://schemas.microsoft.com/office/drawing/2014/main" id="{54A99E82-13EF-48A7-AC0A-ADE52A20D230}"/>
              </a:ext>
            </a:extLst>
          </p:cNvPr>
          <p:cNvSpPr txBox="1">
            <a:spLocks noChangeArrowheads="1"/>
          </p:cNvSpPr>
          <p:nvPr/>
        </p:nvSpPr>
        <p:spPr bwMode="auto">
          <a:xfrm>
            <a:off x="6229212"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76" name="Text Box 3">
            <a:extLst>
              <a:ext uri="{FF2B5EF4-FFF2-40B4-BE49-F238E27FC236}">
                <a16:creationId xmlns:a16="http://schemas.microsoft.com/office/drawing/2014/main" id="{7AB570FA-A37F-4137-967E-6421C17A62A7}"/>
              </a:ext>
            </a:extLst>
          </p:cNvPr>
          <p:cNvSpPr txBox="1">
            <a:spLocks noChangeArrowheads="1"/>
          </p:cNvSpPr>
          <p:nvPr/>
        </p:nvSpPr>
        <p:spPr bwMode="auto">
          <a:xfrm>
            <a:off x="7126150"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80" name="Text Box 41">
            <a:extLst>
              <a:ext uri="{FF2B5EF4-FFF2-40B4-BE49-F238E27FC236}">
                <a16:creationId xmlns:a16="http://schemas.microsoft.com/office/drawing/2014/main" id="{4497F431-3C03-415E-B826-ECC4B41CEDC1}"/>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Tree>
    <p:extLst>
      <p:ext uri="{BB962C8B-B14F-4D97-AF65-F5344CB8AC3E}">
        <p14:creationId xmlns:p14="http://schemas.microsoft.com/office/powerpoint/2010/main" val="2875881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0-#ppt_w/2"/>
                                          </p:val>
                                        </p:tav>
                                        <p:tav tm="100000">
                                          <p:val>
                                            <p:strVal val="#ppt_x"/>
                                          </p:val>
                                        </p:tav>
                                      </p:tavLst>
                                    </p:anim>
                                    <p:anim calcmode="lin" valueType="num">
                                      <p:cBhvr additive="base">
                                        <p:cTn id="8" dur="500" fill="hold"/>
                                        <p:tgtEl>
                                          <p:spTgt spid="9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9">
                                            <p:txEl>
                                              <p:pRg st="0" end="0"/>
                                            </p:txEl>
                                          </p:spTgt>
                                        </p:tgtEl>
                                        <p:attrNameLst>
                                          <p:attrName>style.visibility</p:attrName>
                                        </p:attrNameLst>
                                      </p:cBhvr>
                                      <p:to>
                                        <p:strVal val="visible"/>
                                      </p:to>
                                    </p:set>
                                    <p:anim calcmode="lin" valueType="num">
                                      <p:cBhvr additive="base">
                                        <p:cTn id="11" dur="500" fill="hold"/>
                                        <p:tgtEl>
                                          <p:spTgt spid="9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ppt_x"/>
                                          </p:val>
                                        </p:tav>
                                        <p:tav tm="100000">
                                          <p:val>
                                            <p:strVal val="#ppt_x"/>
                                          </p:val>
                                        </p:tav>
                                      </p:tavLst>
                                    </p:anim>
                                    <p:anim calcmode="lin" valueType="num">
                                      <p:cBhvr additive="base">
                                        <p:cTn id="1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9">
                                            <p:txEl>
                                              <p:pRg st="1" end="1"/>
                                            </p:txEl>
                                          </p:spTgt>
                                        </p:tgtEl>
                                        <p:attrNameLst>
                                          <p:attrName>style.visibility</p:attrName>
                                        </p:attrNameLst>
                                      </p:cBhvr>
                                      <p:to>
                                        <p:strVal val="visible"/>
                                      </p:to>
                                    </p:set>
                                    <p:anim calcmode="lin" valueType="num">
                                      <p:cBhvr additive="base">
                                        <p:cTn id="23" dur="500" fill="hold"/>
                                        <p:tgtEl>
                                          <p:spTgt spid="99">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75"/>
                                        </p:tgtEl>
                                        <p:attrNameLst>
                                          <p:attrName>style.visibility</p:attrName>
                                        </p:attrNameLst>
                                      </p:cBhvr>
                                      <p:to>
                                        <p:strVal val="visible"/>
                                      </p:to>
                                    </p:set>
                                    <p:anim calcmode="lin" valueType="num">
                                      <p:cBhvr additive="base">
                                        <p:cTn id="35" dur="500" fill="hold"/>
                                        <p:tgtEl>
                                          <p:spTgt spid="75"/>
                                        </p:tgtEl>
                                        <p:attrNameLst>
                                          <p:attrName>ppt_x</p:attrName>
                                        </p:attrNameLst>
                                      </p:cBhvr>
                                      <p:tavLst>
                                        <p:tav tm="0">
                                          <p:val>
                                            <p:strVal val="#ppt_x"/>
                                          </p:val>
                                        </p:tav>
                                        <p:tav tm="100000">
                                          <p:val>
                                            <p:strVal val="#ppt_x"/>
                                          </p:val>
                                        </p:tav>
                                      </p:tavLst>
                                    </p:anim>
                                    <p:anim calcmode="lin" valueType="num">
                                      <p:cBhvr additive="base">
                                        <p:cTn id="36"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500" fill="hold"/>
                                        <p:tgtEl>
                                          <p:spTgt spid="76"/>
                                        </p:tgtEl>
                                        <p:attrNameLst>
                                          <p:attrName>ppt_x</p:attrName>
                                        </p:attrNameLst>
                                      </p:cBhvr>
                                      <p:tavLst>
                                        <p:tav tm="0">
                                          <p:val>
                                            <p:strVal val="#ppt_x"/>
                                          </p:val>
                                        </p:tav>
                                        <p:tav tm="100000">
                                          <p:val>
                                            <p:strVal val="#ppt_x"/>
                                          </p:val>
                                        </p:tav>
                                      </p:tavLst>
                                    </p:anim>
                                    <p:anim calcmode="lin" valueType="num">
                                      <p:cBhvr additive="base">
                                        <p:cTn id="42"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49" grpId="0" animBg="1"/>
      <p:bldP spid="75" grpId="0"/>
      <p:bldP spid="7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p:cNvGrpSpPr>
          <p:nvPr/>
        </p:nvGrpSpPr>
        <p:grpSpPr bwMode="auto">
          <a:xfrm>
            <a:off x="76200" y="1643063"/>
            <a:ext cx="4800600" cy="2090737"/>
            <a:chOff x="1981200" y="972732"/>
            <a:chExt cx="4800600" cy="2091143"/>
          </a:xfrm>
        </p:grpSpPr>
        <p:pic>
          <p:nvPicPr>
            <p:cNvPr id="11301" name="Picture 10" descr="capture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1200" y="972732"/>
              <a:ext cx="4800600" cy="209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3236913" y="1056885"/>
              <a:ext cx="1452562" cy="338204"/>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3114675" y="1636436"/>
              <a:ext cx="1452563" cy="338203"/>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grpSp>
      <p:sp>
        <p:nvSpPr>
          <p:cNvPr id="11294" name="Text Box 25"/>
          <p:cNvSpPr txBox="1">
            <a:spLocks noChangeArrowheads="1"/>
          </p:cNvSpPr>
          <p:nvPr/>
        </p:nvSpPr>
        <p:spPr bwMode="auto">
          <a:xfrm>
            <a:off x="6538737" y="12446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grpSp>
        <p:nvGrpSpPr>
          <p:cNvPr id="4" name="Group 3"/>
          <p:cNvGrpSpPr/>
          <p:nvPr/>
        </p:nvGrpSpPr>
        <p:grpSpPr>
          <a:xfrm>
            <a:off x="5565775" y="2515175"/>
            <a:ext cx="2633663" cy="482025"/>
            <a:chOff x="5565775" y="2515175"/>
            <a:chExt cx="2633663" cy="482025"/>
          </a:xfrm>
        </p:grpSpPr>
        <p:sp>
          <p:nvSpPr>
            <p:cNvPr id="11298" name="Rectangle 29"/>
            <p:cNvSpPr>
              <a:spLocks noChangeArrowheads="1"/>
            </p:cNvSpPr>
            <p:nvPr/>
          </p:nvSpPr>
          <p:spPr bwMode="auto">
            <a:xfrm>
              <a:off x="6661604" y="25355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99" name="Text Box 41"/>
            <p:cNvSpPr txBox="1">
              <a:spLocks noChangeArrowheads="1"/>
            </p:cNvSpPr>
            <p:nvPr/>
          </p:nvSpPr>
          <p:spPr bwMode="auto">
            <a:xfrm>
              <a:off x="5565775" y="2535535"/>
              <a:ext cx="74732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term</a:t>
              </a:r>
            </a:p>
          </p:txBody>
        </p:sp>
        <p:sp>
          <p:nvSpPr>
            <p:cNvPr id="11292" name="Text Box 30"/>
            <p:cNvSpPr txBox="1">
              <a:spLocks noChangeArrowheads="1"/>
            </p:cNvSpPr>
            <p:nvPr/>
          </p:nvSpPr>
          <p:spPr bwMode="auto">
            <a:xfrm>
              <a:off x="7451725" y="2515175"/>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sp>
        <p:nvSpPr>
          <p:cNvPr id="11270"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7" name="Group 6"/>
          <p:cNvGrpSpPr/>
          <p:nvPr/>
        </p:nvGrpSpPr>
        <p:grpSpPr>
          <a:xfrm>
            <a:off x="5077341" y="3276600"/>
            <a:ext cx="3457059" cy="483050"/>
            <a:chOff x="5077341" y="3276600"/>
            <a:chExt cx="3457059" cy="483050"/>
          </a:xfrm>
        </p:grpSpPr>
        <p:sp>
          <p:nvSpPr>
            <p:cNvPr id="11283" name="Text Box 41"/>
            <p:cNvSpPr txBox="1">
              <a:spLocks noChangeArrowheads="1"/>
            </p:cNvSpPr>
            <p:nvPr/>
          </p:nvSpPr>
          <p:spPr bwMode="auto">
            <a:xfrm>
              <a:off x="6097563" y="3297922"/>
              <a:ext cx="747737"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43" name="Rectangle 34"/>
            <p:cNvSpPr>
              <a:spLocks noChangeArrowheads="1"/>
            </p:cNvSpPr>
            <p:nvPr/>
          </p:nvSpPr>
          <p:spPr bwMode="auto">
            <a:xfrm>
              <a:off x="5742821" y="32766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4" name="Text Box 38"/>
            <p:cNvSpPr txBox="1">
              <a:spLocks noChangeArrowheads="1"/>
            </p:cNvSpPr>
            <p:nvPr/>
          </p:nvSpPr>
          <p:spPr bwMode="auto">
            <a:xfrm>
              <a:off x="5077341" y="3296991"/>
              <a:ext cx="645087"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45" name="Rectangle 29"/>
            <p:cNvSpPr>
              <a:spLocks noChangeArrowheads="1"/>
            </p:cNvSpPr>
            <p:nvPr/>
          </p:nvSpPr>
          <p:spPr bwMode="auto">
            <a:xfrm>
              <a:off x="6996566" y="329696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6" name="Text Box 30"/>
            <p:cNvSpPr txBox="1">
              <a:spLocks noChangeArrowheads="1"/>
            </p:cNvSpPr>
            <p:nvPr/>
          </p:nvSpPr>
          <p:spPr bwMode="auto">
            <a:xfrm>
              <a:off x="7786687" y="3276600"/>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10" name="Group 9"/>
          <p:cNvGrpSpPr/>
          <p:nvPr/>
        </p:nvGrpSpPr>
        <p:grpSpPr>
          <a:xfrm>
            <a:off x="5070475" y="3949700"/>
            <a:ext cx="3477759" cy="520700"/>
            <a:chOff x="5070475" y="3949700"/>
            <a:chExt cx="3477759" cy="520700"/>
          </a:xfrm>
        </p:grpSpPr>
        <p:sp>
          <p:nvSpPr>
            <p:cNvPr id="11281" name="Rectangle 34"/>
            <p:cNvSpPr>
              <a:spLocks noChangeArrowheads="1"/>
            </p:cNvSpPr>
            <p:nvPr/>
          </p:nvSpPr>
          <p:spPr bwMode="auto">
            <a:xfrm>
              <a:off x="5735955" y="3988281"/>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82" name="Text Box 38"/>
            <p:cNvSpPr txBox="1">
              <a:spLocks noChangeArrowheads="1"/>
            </p:cNvSpPr>
            <p:nvPr/>
          </p:nvSpPr>
          <p:spPr bwMode="auto">
            <a:xfrm>
              <a:off x="5070475" y="4008672"/>
              <a:ext cx="645087"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76" name="Text Box 35"/>
            <p:cNvSpPr txBox="1">
              <a:spLocks noChangeArrowheads="1"/>
            </p:cNvSpPr>
            <p:nvPr/>
          </p:nvSpPr>
          <p:spPr bwMode="auto">
            <a:xfrm>
              <a:off x="6137275" y="3989970"/>
              <a:ext cx="644525" cy="46138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47" name="Rectangle 29"/>
            <p:cNvSpPr>
              <a:spLocks noChangeArrowheads="1"/>
            </p:cNvSpPr>
            <p:nvPr/>
          </p:nvSpPr>
          <p:spPr bwMode="auto">
            <a:xfrm>
              <a:off x="7010400" y="397006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8" name="Text Box 30"/>
            <p:cNvSpPr txBox="1">
              <a:spLocks noChangeArrowheads="1"/>
            </p:cNvSpPr>
            <p:nvPr/>
          </p:nvSpPr>
          <p:spPr bwMode="auto">
            <a:xfrm>
              <a:off x="7800521" y="3949700"/>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11" name="Group 10"/>
          <p:cNvGrpSpPr/>
          <p:nvPr/>
        </p:nvGrpSpPr>
        <p:grpSpPr>
          <a:xfrm>
            <a:off x="5205413" y="4533900"/>
            <a:ext cx="3356655" cy="502575"/>
            <a:chOff x="5205413" y="4533900"/>
            <a:chExt cx="3356655" cy="502575"/>
          </a:xfrm>
        </p:grpSpPr>
        <p:sp>
          <p:nvSpPr>
            <p:cNvPr id="11288" name="Rectangle 40"/>
            <p:cNvSpPr>
              <a:spLocks noChangeArrowheads="1"/>
            </p:cNvSpPr>
            <p:nvPr/>
          </p:nvSpPr>
          <p:spPr bwMode="auto">
            <a:xfrm>
              <a:off x="5205413" y="4567353"/>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49" name="Rectangle 29"/>
            <p:cNvSpPr>
              <a:spLocks noChangeArrowheads="1"/>
            </p:cNvSpPr>
            <p:nvPr/>
          </p:nvSpPr>
          <p:spPr bwMode="auto">
            <a:xfrm>
              <a:off x="7024234" y="457481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50" name="Text Box 30"/>
            <p:cNvSpPr txBox="1">
              <a:spLocks noChangeArrowheads="1"/>
            </p:cNvSpPr>
            <p:nvPr/>
          </p:nvSpPr>
          <p:spPr bwMode="auto">
            <a:xfrm>
              <a:off x="7814355" y="4554450"/>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52" name="Rectangle 34"/>
            <p:cNvSpPr>
              <a:spLocks noChangeArrowheads="1"/>
            </p:cNvSpPr>
            <p:nvPr/>
          </p:nvSpPr>
          <p:spPr bwMode="auto">
            <a:xfrm>
              <a:off x="5727700" y="45339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55" name="Text Box 35"/>
            <p:cNvSpPr txBox="1">
              <a:spLocks noChangeArrowheads="1"/>
            </p:cNvSpPr>
            <p:nvPr/>
          </p:nvSpPr>
          <p:spPr bwMode="auto">
            <a:xfrm>
              <a:off x="6129020" y="4535589"/>
              <a:ext cx="644525" cy="46138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grpSp>
      <p:grpSp>
        <p:nvGrpSpPr>
          <p:cNvPr id="12" name="Group 11"/>
          <p:cNvGrpSpPr/>
          <p:nvPr/>
        </p:nvGrpSpPr>
        <p:grpSpPr>
          <a:xfrm>
            <a:off x="5194300" y="5168900"/>
            <a:ext cx="3356655" cy="519200"/>
            <a:chOff x="5194300" y="5168900"/>
            <a:chExt cx="3356655" cy="519200"/>
          </a:xfrm>
        </p:grpSpPr>
        <p:sp>
          <p:nvSpPr>
            <p:cNvPr id="11289" name="Rectangle 43"/>
            <p:cNvSpPr>
              <a:spLocks noChangeArrowheads="1"/>
            </p:cNvSpPr>
            <p:nvPr/>
          </p:nvSpPr>
          <p:spPr bwMode="auto">
            <a:xfrm>
              <a:off x="6291246" y="5168900"/>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56" name="Rectangle 40"/>
            <p:cNvSpPr>
              <a:spLocks noChangeArrowheads="1"/>
            </p:cNvSpPr>
            <p:nvPr/>
          </p:nvSpPr>
          <p:spPr bwMode="auto">
            <a:xfrm>
              <a:off x="5194300" y="5202353"/>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57" name="Rectangle 29"/>
            <p:cNvSpPr>
              <a:spLocks noChangeArrowheads="1"/>
            </p:cNvSpPr>
            <p:nvPr/>
          </p:nvSpPr>
          <p:spPr bwMode="auto">
            <a:xfrm>
              <a:off x="7013121" y="52264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58" name="Text Box 30"/>
            <p:cNvSpPr txBox="1">
              <a:spLocks noChangeArrowheads="1"/>
            </p:cNvSpPr>
            <p:nvPr/>
          </p:nvSpPr>
          <p:spPr bwMode="auto">
            <a:xfrm>
              <a:off x="7803242" y="5206075"/>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59" name="Rectangle 34"/>
            <p:cNvSpPr>
              <a:spLocks noChangeArrowheads="1"/>
            </p:cNvSpPr>
            <p:nvPr/>
          </p:nvSpPr>
          <p:spPr bwMode="auto">
            <a:xfrm>
              <a:off x="5716587" y="51689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grpSp>
      <p:grpSp>
        <p:nvGrpSpPr>
          <p:cNvPr id="13" name="Group 12"/>
          <p:cNvGrpSpPr/>
          <p:nvPr/>
        </p:nvGrpSpPr>
        <p:grpSpPr>
          <a:xfrm>
            <a:off x="5198225" y="5655425"/>
            <a:ext cx="3294900" cy="519200"/>
            <a:chOff x="5198225" y="5655425"/>
            <a:chExt cx="3294900" cy="519200"/>
          </a:xfrm>
        </p:grpSpPr>
        <p:sp>
          <p:nvSpPr>
            <p:cNvPr id="11284" name="Text Box 38"/>
            <p:cNvSpPr txBox="1">
              <a:spLocks noChangeArrowheads="1"/>
            </p:cNvSpPr>
            <p:nvPr/>
          </p:nvSpPr>
          <p:spPr bwMode="auto">
            <a:xfrm>
              <a:off x="7848600" y="5677657"/>
              <a:ext cx="644525" cy="46129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fact</a:t>
              </a:r>
            </a:p>
          </p:txBody>
        </p:sp>
        <p:sp>
          <p:nvSpPr>
            <p:cNvPr id="64" name="Rectangle 43"/>
            <p:cNvSpPr>
              <a:spLocks noChangeArrowheads="1"/>
            </p:cNvSpPr>
            <p:nvPr/>
          </p:nvSpPr>
          <p:spPr bwMode="auto">
            <a:xfrm>
              <a:off x="6295171" y="5655425"/>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65" name="Rectangle 40"/>
            <p:cNvSpPr>
              <a:spLocks noChangeArrowheads="1"/>
            </p:cNvSpPr>
            <p:nvPr/>
          </p:nvSpPr>
          <p:spPr bwMode="auto">
            <a:xfrm>
              <a:off x="5198225" y="5688878"/>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66" name="Rectangle 29"/>
            <p:cNvSpPr>
              <a:spLocks noChangeArrowheads="1"/>
            </p:cNvSpPr>
            <p:nvPr/>
          </p:nvSpPr>
          <p:spPr bwMode="auto">
            <a:xfrm>
              <a:off x="7017046" y="571296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68" name="Rectangle 34"/>
            <p:cNvSpPr>
              <a:spLocks noChangeArrowheads="1"/>
            </p:cNvSpPr>
            <p:nvPr/>
          </p:nvSpPr>
          <p:spPr bwMode="auto">
            <a:xfrm>
              <a:off x="5720512" y="5655425"/>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grpSp>
      <p:grpSp>
        <p:nvGrpSpPr>
          <p:cNvPr id="14" name="Group 13"/>
          <p:cNvGrpSpPr/>
          <p:nvPr/>
        </p:nvGrpSpPr>
        <p:grpSpPr>
          <a:xfrm>
            <a:off x="5198225" y="6248400"/>
            <a:ext cx="3184281" cy="533400"/>
            <a:chOff x="5198225" y="6248400"/>
            <a:chExt cx="3184281" cy="533400"/>
          </a:xfrm>
        </p:grpSpPr>
        <p:sp>
          <p:nvSpPr>
            <p:cNvPr id="11291" name="Rectangle 40"/>
            <p:cNvSpPr>
              <a:spLocks noChangeArrowheads="1"/>
            </p:cNvSpPr>
            <p:nvPr/>
          </p:nvSpPr>
          <p:spPr bwMode="auto">
            <a:xfrm>
              <a:off x="8043951" y="6248400"/>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solidFill>
                    <a:srgbClr val="FF00FF"/>
                  </a:solidFill>
                  <a:latin typeface="Times New Roman" pitchFamily="18" charset="0"/>
                  <a:sym typeface="Symbol" pitchFamily="18" charset="2"/>
                </a:rPr>
                <a:t>1</a:t>
              </a:r>
            </a:p>
          </p:txBody>
        </p:sp>
        <p:sp>
          <p:nvSpPr>
            <p:cNvPr id="69" name="Rectangle 43"/>
            <p:cNvSpPr>
              <a:spLocks noChangeArrowheads="1"/>
            </p:cNvSpPr>
            <p:nvPr/>
          </p:nvSpPr>
          <p:spPr bwMode="auto">
            <a:xfrm>
              <a:off x="6295171" y="6262600"/>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70" name="Rectangle 40"/>
            <p:cNvSpPr>
              <a:spLocks noChangeArrowheads="1"/>
            </p:cNvSpPr>
            <p:nvPr/>
          </p:nvSpPr>
          <p:spPr bwMode="auto">
            <a:xfrm>
              <a:off x="5198225" y="6296053"/>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71" name="Rectangle 29"/>
            <p:cNvSpPr>
              <a:spLocks noChangeArrowheads="1"/>
            </p:cNvSpPr>
            <p:nvPr/>
          </p:nvSpPr>
          <p:spPr bwMode="auto">
            <a:xfrm>
              <a:off x="7017046" y="63201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72" name="Rectangle 34"/>
            <p:cNvSpPr>
              <a:spLocks noChangeArrowheads="1"/>
            </p:cNvSpPr>
            <p:nvPr/>
          </p:nvSpPr>
          <p:spPr bwMode="auto">
            <a:xfrm>
              <a:off x="5720512" y="62626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grpSp>
      <p:grpSp>
        <p:nvGrpSpPr>
          <p:cNvPr id="3" name="Group 2"/>
          <p:cNvGrpSpPr/>
          <p:nvPr/>
        </p:nvGrpSpPr>
        <p:grpSpPr>
          <a:xfrm>
            <a:off x="5575300" y="1883378"/>
            <a:ext cx="2519363" cy="483287"/>
            <a:chOff x="5575300" y="1883378"/>
            <a:chExt cx="2519363" cy="483287"/>
          </a:xfrm>
        </p:grpSpPr>
        <p:sp>
          <p:nvSpPr>
            <p:cNvPr id="11300" name="Text Box 25"/>
            <p:cNvSpPr txBox="1">
              <a:spLocks noChangeArrowheads="1"/>
            </p:cNvSpPr>
            <p:nvPr/>
          </p:nvSpPr>
          <p:spPr bwMode="auto">
            <a:xfrm>
              <a:off x="7465958" y="1883378"/>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
          <p:nvSpPr>
            <p:cNvPr id="41" name="Rectangle 29"/>
            <p:cNvSpPr>
              <a:spLocks noChangeArrowheads="1"/>
            </p:cNvSpPr>
            <p:nvPr/>
          </p:nvSpPr>
          <p:spPr bwMode="auto">
            <a:xfrm>
              <a:off x="6671129" y="190500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2" name="Text Box 41"/>
            <p:cNvSpPr txBox="1">
              <a:spLocks noChangeArrowheads="1"/>
            </p:cNvSpPr>
            <p:nvPr/>
          </p:nvSpPr>
          <p:spPr bwMode="auto">
            <a:xfrm>
              <a:off x="5575300" y="1905000"/>
              <a:ext cx="74732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term</a:t>
              </a:r>
            </a:p>
          </p:txBody>
        </p:sp>
      </p:grpSp>
      <p:grpSp>
        <p:nvGrpSpPr>
          <p:cNvPr id="19" name="Group 18"/>
          <p:cNvGrpSpPr/>
          <p:nvPr/>
        </p:nvGrpSpPr>
        <p:grpSpPr>
          <a:xfrm>
            <a:off x="5334000" y="1292733"/>
            <a:ext cx="2865438" cy="1117072"/>
            <a:chOff x="5334000" y="1292733"/>
            <a:chExt cx="2865438" cy="1117072"/>
          </a:xfrm>
        </p:grpSpPr>
        <p:sp>
          <p:nvSpPr>
            <p:cNvPr id="15" name="Rectangle 14"/>
            <p:cNvSpPr/>
            <p:nvPr/>
          </p:nvSpPr>
          <p:spPr>
            <a:xfrm>
              <a:off x="5334000" y="1905000"/>
              <a:ext cx="2865438" cy="504805"/>
            </a:xfrm>
            <a:prstGeom prst="rect">
              <a:avLst/>
            </a:prstGeom>
            <a:ln>
              <a:solidFill>
                <a:schemeClr val="hlink"/>
              </a:solidFill>
            </a:ln>
          </p:spPr>
          <p:txBody>
            <a:bodyPr wrap="square" rtlCol="0" anchor="ctr">
              <a:spAutoFit/>
            </a:bodyPr>
            <a:lstStyle/>
            <a:p>
              <a:pPr algn="l"/>
              <a:endParaRPr lang="en-US" sz="2400" dirty="0"/>
            </a:p>
          </p:txBody>
        </p:sp>
        <p:cxnSp>
          <p:nvCxnSpPr>
            <p:cNvPr id="17" name="Straight Connector 16"/>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87" name="Group 86"/>
          <p:cNvGrpSpPr/>
          <p:nvPr/>
        </p:nvGrpSpPr>
        <p:grpSpPr>
          <a:xfrm>
            <a:off x="7382029" y="1930928"/>
            <a:ext cx="817410" cy="1117072"/>
            <a:chOff x="6437467" y="1292733"/>
            <a:chExt cx="817410" cy="1117072"/>
          </a:xfrm>
        </p:grpSpPr>
        <p:sp>
          <p:nvSpPr>
            <p:cNvPr id="88" name="Rectangle 87"/>
            <p:cNvSpPr/>
            <p:nvPr/>
          </p:nvSpPr>
          <p:spPr>
            <a:xfrm>
              <a:off x="6437467" y="1905000"/>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89" name="Straight Connector 88"/>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93" name="Group 92"/>
          <p:cNvGrpSpPr/>
          <p:nvPr/>
        </p:nvGrpSpPr>
        <p:grpSpPr>
          <a:xfrm>
            <a:off x="5077341" y="2583478"/>
            <a:ext cx="1767960" cy="1117072"/>
            <a:chOff x="5958491" y="1292733"/>
            <a:chExt cx="1767960" cy="1117072"/>
          </a:xfrm>
        </p:grpSpPr>
        <p:sp>
          <p:nvSpPr>
            <p:cNvPr id="94" name="Rectangle 93"/>
            <p:cNvSpPr/>
            <p:nvPr/>
          </p:nvSpPr>
          <p:spPr>
            <a:xfrm>
              <a:off x="5958491" y="1905000"/>
              <a:ext cx="1767960" cy="504805"/>
            </a:xfrm>
            <a:prstGeom prst="rect">
              <a:avLst/>
            </a:prstGeom>
            <a:ln>
              <a:solidFill>
                <a:schemeClr val="hlink"/>
              </a:solidFill>
            </a:ln>
          </p:spPr>
          <p:txBody>
            <a:bodyPr wrap="square" rtlCol="0" anchor="ctr">
              <a:spAutoFit/>
            </a:bodyPr>
            <a:lstStyle/>
            <a:p>
              <a:pPr algn="l"/>
              <a:endParaRPr lang="en-US" sz="2400" dirty="0"/>
            </a:p>
          </p:txBody>
        </p:sp>
        <p:cxnSp>
          <p:nvCxnSpPr>
            <p:cNvPr id="95" name="Straight Connector 94"/>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96" name="Group 95"/>
          <p:cNvGrpSpPr/>
          <p:nvPr/>
        </p:nvGrpSpPr>
        <p:grpSpPr>
          <a:xfrm>
            <a:off x="6019800" y="3402675"/>
            <a:ext cx="817410" cy="1117072"/>
            <a:chOff x="6437467" y="1292733"/>
            <a:chExt cx="817410" cy="1117072"/>
          </a:xfrm>
        </p:grpSpPr>
        <p:sp>
          <p:nvSpPr>
            <p:cNvPr id="97" name="Rectangle 96"/>
            <p:cNvSpPr/>
            <p:nvPr/>
          </p:nvSpPr>
          <p:spPr>
            <a:xfrm>
              <a:off x="6437467" y="1905000"/>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98" name="Straight Connector 97"/>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99" name="Group 98"/>
          <p:cNvGrpSpPr/>
          <p:nvPr/>
        </p:nvGrpSpPr>
        <p:grpSpPr>
          <a:xfrm>
            <a:off x="4979325" y="4071850"/>
            <a:ext cx="817410" cy="962005"/>
            <a:chOff x="6404217" y="1292733"/>
            <a:chExt cx="817410" cy="962005"/>
          </a:xfrm>
        </p:grpSpPr>
        <p:sp>
          <p:nvSpPr>
            <p:cNvPr id="100" name="Rectangle 99"/>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01" name="Straight Connector 100"/>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102" name="Group 101"/>
          <p:cNvGrpSpPr/>
          <p:nvPr/>
        </p:nvGrpSpPr>
        <p:grpSpPr>
          <a:xfrm>
            <a:off x="6062750" y="4681450"/>
            <a:ext cx="817410" cy="962005"/>
            <a:chOff x="6404217" y="1292733"/>
            <a:chExt cx="817410" cy="962005"/>
          </a:xfrm>
        </p:grpSpPr>
        <p:sp>
          <p:nvSpPr>
            <p:cNvPr id="103" name="Rectangle 102"/>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04" name="Straight Connector 103"/>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105" name="Group 104"/>
          <p:cNvGrpSpPr/>
          <p:nvPr/>
        </p:nvGrpSpPr>
        <p:grpSpPr>
          <a:xfrm>
            <a:off x="7782100" y="5253145"/>
            <a:ext cx="817410" cy="962005"/>
            <a:chOff x="6404217" y="1292733"/>
            <a:chExt cx="817410" cy="962005"/>
          </a:xfrm>
        </p:grpSpPr>
        <p:sp>
          <p:nvSpPr>
            <p:cNvPr id="106" name="Rectangle 105"/>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07" name="Straight Connector 106"/>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108" name="Group 107"/>
          <p:cNvGrpSpPr/>
          <p:nvPr/>
        </p:nvGrpSpPr>
        <p:grpSpPr>
          <a:xfrm>
            <a:off x="7755775" y="5786545"/>
            <a:ext cx="817410" cy="962005"/>
            <a:chOff x="6404217" y="1292733"/>
            <a:chExt cx="817410" cy="962005"/>
          </a:xfrm>
        </p:grpSpPr>
        <p:sp>
          <p:nvSpPr>
            <p:cNvPr id="109" name="Rectangle 108"/>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10" name="Straight Connector 109"/>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sp>
        <p:nvSpPr>
          <p:cNvPr id="111"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Tree>
    <p:extLst>
      <p:ext uri="{BB962C8B-B14F-4D97-AF65-F5344CB8AC3E}">
        <p14:creationId xmlns:p14="http://schemas.microsoft.com/office/powerpoint/2010/main" val="25139212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294"/>
                                        </p:tgtEl>
                                        <p:attrNameLst>
                                          <p:attrName>style.visibility</p:attrName>
                                        </p:attrNameLst>
                                      </p:cBhvr>
                                      <p:to>
                                        <p:strVal val="visible"/>
                                      </p:to>
                                    </p:set>
                                    <p:anim calcmode="lin" valueType="num">
                                      <p:cBhvr additive="base">
                                        <p:cTn id="13" dur="500" fill="hold"/>
                                        <p:tgtEl>
                                          <p:spTgt spid="11294"/>
                                        </p:tgtEl>
                                        <p:attrNameLst>
                                          <p:attrName>ppt_x</p:attrName>
                                        </p:attrNameLst>
                                      </p:cBhvr>
                                      <p:tavLst>
                                        <p:tav tm="0">
                                          <p:val>
                                            <p:strVal val="#ppt_x"/>
                                          </p:val>
                                        </p:tav>
                                        <p:tav tm="100000">
                                          <p:val>
                                            <p:strVal val="#ppt_x"/>
                                          </p:val>
                                        </p:tav>
                                      </p:tavLst>
                                    </p:anim>
                                    <p:anim calcmode="lin" valueType="num">
                                      <p:cBhvr additive="base">
                                        <p:cTn id="14" dur="500" fill="hold"/>
                                        <p:tgtEl>
                                          <p:spTgt spid="1129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par>
                                <p:cTn id="35" presetID="1" presetClass="exit" presetSubtype="0" fill="hold" nodeType="withEffect">
                                  <p:stCondLst>
                                    <p:cond delay="0"/>
                                  </p:stCondLst>
                                  <p:childTnLst>
                                    <p:set>
                                      <p:cBhvr>
                                        <p:cTn id="36" dur="1" fill="hold">
                                          <p:stCondLst>
                                            <p:cond delay="0"/>
                                          </p:stCondLst>
                                        </p:cTn>
                                        <p:tgtEl>
                                          <p:spTgt spid="19"/>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1" presetClass="exit" presetSubtype="0" fill="hold" nodeType="withEffect">
                                  <p:stCondLst>
                                    <p:cond delay="0"/>
                                  </p:stCondLst>
                                  <p:childTnLst>
                                    <p:set>
                                      <p:cBhvr>
                                        <p:cTn id="44" dur="1" fill="hold">
                                          <p:stCondLst>
                                            <p:cond delay="0"/>
                                          </p:stCondLst>
                                        </p:cTn>
                                        <p:tgtEl>
                                          <p:spTgt spid="87"/>
                                        </p:tgtEl>
                                        <p:attrNameLst>
                                          <p:attrName>style.visibility</p:attrName>
                                        </p:attrNameLst>
                                      </p:cBhvr>
                                      <p:to>
                                        <p:strVal val="hidden"/>
                                      </p:to>
                                    </p:set>
                                  </p:childTnLst>
                                </p:cTn>
                              </p:par>
                              <p:par>
                                <p:cTn id="45" presetID="2" presetClass="entr" presetSubtype="4" fill="hold" nodeType="withEffect">
                                  <p:stCondLst>
                                    <p:cond delay="0"/>
                                  </p:stCondLst>
                                  <p:childTnLst>
                                    <p:set>
                                      <p:cBhvr>
                                        <p:cTn id="46" dur="1" fill="hold">
                                          <p:stCondLst>
                                            <p:cond delay="0"/>
                                          </p:stCondLst>
                                        </p:cTn>
                                        <p:tgtEl>
                                          <p:spTgt spid="93"/>
                                        </p:tgtEl>
                                        <p:attrNameLst>
                                          <p:attrName>style.visibility</p:attrName>
                                        </p:attrNameLst>
                                      </p:cBhvr>
                                      <p:to>
                                        <p:strVal val="visible"/>
                                      </p:to>
                                    </p:set>
                                    <p:anim calcmode="lin" valueType="num">
                                      <p:cBhvr additive="base">
                                        <p:cTn id="47" dur="500" fill="hold"/>
                                        <p:tgtEl>
                                          <p:spTgt spid="93"/>
                                        </p:tgtEl>
                                        <p:attrNameLst>
                                          <p:attrName>ppt_x</p:attrName>
                                        </p:attrNameLst>
                                      </p:cBhvr>
                                      <p:tavLst>
                                        <p:tav tm="0">
                                          <p:val>
                                            <p:strVal val="#ppt_x"/>
                                          </p:val>
                                        </p:tav>
                                        <p:tav tm="100000">
                                          <p:val>
                                            <p:strVal val="#ppt_x"/>
                                          </p:val>
                                        </p:tav>
                                      </p:tavLst>
                                    </p:anim>
                                    <p:anim calcmode="lin" valueType="num">
                                      <p:cBhvr additive="base">
                                        <p:cTn id="48"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par>
                                <p:cTn id="55" presetID="1" presetClass="exit" presetSubtype="0" fill="hold" nodeType="withEffect">
                                  <p:stCondLst>
                                    <p:cond delay="0"/>
                                  </p:stCondLst>
                                  <p:childTnLst>
                                    <p:set>
                                      <p:cBhvr>
                                        <p:cTn id="56" dur="1" fill="hold">
                                          <p:stCondLst>
                                            <p:cond delay="0"/>
                                          </p:stCondLst>
                                        </p:cTn>
                                        <p:tgtEl>
                                          <p:spTgt spid="93"/>
                                        </p:tgtEl>
                                        <p:attrNameLst>
                                          <p:attrName>style.visibility</p:attrName>
                                        </p:attrNameLst>
                                      </p:cBhvr>
                                      <p:to>
                                        <p:strVal val="hidden"/>
                                      </p:to>
                                    </p:set>
                                  </p:childTnLst>
                                </p:cTn>
                              </p:par>
                              <p:par>
                                <p:cTn id="57" presetID="2" presetClass="entr" presetSubtype="4" fill="hold" nodeType="withEffect">
                                  <p:stCondLst>
                                    <p:cond delay="0"/>
                                  </p:stCondLst>
                                  <p:childTnLst>
                                    <p:set>
                                      <p:cBhvr>
                                        <p:cTn id="58" dur="1" fill="hold">
                                          <p:stCondLst>
                                            <p:cond delay="0"/>
                                          </p:stCondLst>
                                        </p:cTn>
                                        <p:tgtEl>
                                          <p:spTgt spid="96"/>
                                        </p:tgtEl>
                                        <p:attrNameLst>
                                          <p:attrName>style.visibility</p:attrName>
                                        </p:attrNameLst>
                                      </p:cBhvr>
                                      <p:to>
                                        <p:strVal val="visible"/>
                                      </p:to>
                                    </p:set>
                                    <p:anim calcmode="lin" valueType="num">
                                      <p:cBhvr additive="base">
                                        <p:cTn id="59" dur="500" fill="hold"/>
                                        <p:tgtEl>
                                          <p:spTgt spid="96"/>
                                        </p:tgtEl>
                                        <p:attrNameLst>
                                          <p:attrName>ppt_x</p:attrName>
                                        </p:attrNameLst>
                                      </p:cBhvr>
                                      <p:tavLst>
                                        <p:tav tm="0">
                                          <p:val>
                                            <p:strVal val="#ppt_x"/>
                                          </p:val>
                                        </p:tav>
                                        <p:tav tm="100000">
                                          <p:val>
                                            <p:strVal val="#ppt_x"/>
                                          </p:val>
                                        </p:tav>
                                      </p:tavLst>
                                    </p:anim>
                                    <p:anim calcmode="lin" valueType="num">
                                      <p:cBhvr additive="base">
                                        <p:cTn id="60"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additive="base">
                                        <p:cTn id="65" dur="500" fill="hold"/>
                                        <p:tgtEl>
                                          <p:spTgt spid="11"/>
                                        </p:tgtEl>
                                        <p:attrNameLst>
                                          <p:attrName>ppt_x</p:attrName>
                                        </p:attrNameLst>
                                      </p:cBhvr>
                                      <p:tavLst>
                                        <p:tav tm="0">
                                          <p:val>
                                            <p:strVal val="#ppt_x"/>
                                          </p:val>
                                        </p:tav>
                                        <p:tav tm="100000">
                                          <p:val>
                                            <p:strVal val="#ppt_x"/>
                                          </p:val>
                                        </p:tav>
                                      </p:tavLst>
                                    </p:anim>
                                    <p:anim calcmode="lin" valueType="num">
                                      <p:cBhvr additive="base">
                                        <p:cTn id="66" dur="500" fill="hold"/>
                                        <p:tgtEl>
                                          <p:spTgt spid="11"/>
                                        </p:tgtEl>
                                        <p:attrNameLst>
                                          <p:attrName>ppt_y</p:attrName>
                                        </p:attrNameLst>
                                      </p:cBhvr>
                                      <p:tavLst>
                                        <p:tav tm="0">
                                          <p:val>
                                            <p:strVal val="1+#ppt_h/2"/>
                                          </p:val>
                                        </p:tav>
                                        <p:tav tm="100000">
                                          <p:val>
                                            <p:strVal val="#ppt_y"/>
                                          </p:val>
                                        </p:tav>
                                      </p:tavLst>
                                    </p:anim>
                                  </p:childTnLst>
                                </p:cTn>
                              </p:par>
                              <p:par>
                                <p:cTn id="67" presetID="1" presetClass="exit" presetSubtype="0" fill="hold" nodeType="withEffect">
                                  <p:stCondLst>
                                    <p:cond delay="0"/>
                                  </p:stCondLst>
                                  <p:childTnLst>
                                    <p:set>
                                      <p:cBhvr>
                                        <p:cTn id="68" dur="1" fill="hold">
                                          <p:stCondLst>
                                            <p:cond delay="0"/>
                                          </p:stCondLst>
                                        </p:cTn>
                                        <p:tgtEl>
                                          <p:spTgt spid="96"/>
                                        </p:tgtEl>
                                        <p:attrNameLst>
                                          <p:attrName>style.visibility</p:attrName>
                                        </p:attrNameLst>
                                      </p:cBhvr>
                                      <p:to>
                                        <p:strVal val="hidden"/>
                                      </p:to>
                                    </p:set>
                                  </p:childTnLst>
                                </p:cTn>
                              </p:par>
                              <p:par>
                                <p:cTn id="69" presetID="2" presetClass="entr" presetSubtype="4" fill="hold" nodeType="withEffect">
                                  <p:stCondLst>
                                    <p:cond delay="0"/>
                                  </p:stCondLst>
                                  <p:childTnLst>
                                    <p:set>
                                      <p:cBhvr>
                                        <p:cTn id="70" dur="1" fill="hold">
                                          <p:stCondLst>
                                            <p:cond delay="0"/>
                                          </p:stCondLst>
                                        </p:cTn>
                                        <p:tgtEl>
                                          <p:spTgt spid="99"/>
                                        </p:tgtEl>
                                        <p:attrNameLst>
                                          <p:attrName>style.visibility</p:attrName>
                                        </p:attrNameLst>
                                      </p:cBhvr>
                                      <p:to>
                                        <p:strVal val="visible"/>
                                      </p:to>
                                    </p:set>
                                    <p:anim calcmode="lin" valueType="num">
                                      <p:cBhvr additive="base">
                                        <p:cTn id="71" dur="500" fill="hold"/>
                                        <p:tgtEl>
                                          <p:spTgt spid="99"/>
                                        </p:tgtEl>
                                        <p:attrNameLst>
                                          <p:attrName>ppt_x</p:attrName>
                                        </p:attrNameLst>
                                      </p:cBhvr>
                                      <p:tavLst>
                                        <p:tav tm="0">
                                          <p:val>
                                            <p:strVal val="#ppt_x"/>
                                          </p:val>
                                        </p:tav>
                                        <p:tav tm="100000">
                                          <p:val>
                                            <p:strVal val="#ppt_x"/>
                                          </p:val>
                                        </p:tav>
                                      </p:tavLst>
                                    </p:anim>
                                    <p:anim calcmode="lin" valueType="num">
                                      <p:cBhvr additive="base">
                                        <p:cTn id="72"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additive="base">
                                        <p:cTn id="77" dur="500" fill="hold"/>
                                        <p:tgtEl>
                                          <p:spTgt spid="12"/>
                                        </p:tgtEl>
                                        <p:attrNameLst>
                                          <p:attrName>ppt_x</p:attrName>
                                        </p:attrNameLst>
                                      </p:cBhvr>
                                      <p:tavLst>
                                        <p:tav tm="0">
                                          <p:val>
                                            <p:strVal val="#ppt_x"/>
                                          </p:val>
                                        </p:tav>
                                        <p:tav tm="100000">
                                          <p:val>
                                            <p:strVal val="#ppt_x"/>
                                          </p:val>
                                        </p:tav>
                                      </p:tavLst>
                                    </p:anim>
                                    <p:anim calcmode="lin" valueType="num">
                                      <p:cBhvr additive="base">
                                        <p:cTn id="78" dur="500" fill="hold"/>
                                        <p:tgtEl>
                                          <p:spTgt spid="12"/>
                                        </p:tgtEl>
                                        <p:attrNameLst>
                                          <p:attrName>ppt_y</p:attrName>
                                        </p:attrNameLst>
                                      </p:cBhvr>
                                      <p:tavLst>
                                        <p:tav tm="0">
                                          <p:val>
                                            <p:strVal val="1+#ppt_h/2"/>
                                          </p:val>
                                        </p:tav>
                                        <p:tav tm="100000">
                                          <p:val>
                                            <p:strVal val="#ppt_y"/>
                                          </p:val>
                                        </p:tav>
                                      </p:tavLst>
                                    </p:anim>
                                  </p:childTnLst>
                                </p:cTn>
                              </p:par>
                              <p:par>
                                <p:cTn id="79" presetID="1" presetClass="exit" presetSubtype="0" fill="hold" nodeType="withEffect">
                                  <p:stCondLst>
                                    <p:cond delay="0"/>
                                  </p:stCondLst>
                                  <p:childTnLst>
                                    <p:set>
                                      <p:cBhvr>
                                        <p:cTn id="80" dur="1" fill="hold">
                                          <p:stCondLst>
                                            <p:cond delay="0"/>
                                          </p:stCondLst>
                                        </p:cTn>
                                        <p:tgtEl>
                                          <p:spTgt spid="99"/>
                                        </p:tgtEl>
                                        <p:attrNameLst>
                                          <p:attrName>style.visibility</p:attrName>
                                        </p:attrNameLst>
                                      </p:cBhvr>
                                      <p:to>
                                        <p:strVal val="hidden"/>
                                      </p:to>
                                    </p:set>
                                  </p:childTnLst>
                                </p:cTn>
                              </p:par>
                              <p:par>
                                <p:cTn id="81" presetID="2" presetClass="entr" presetSubtype="4" fill="hold" nodeType="withEffect">
                                  <p:stCondLst>
                                    <p:cond delay="0"/>
                                  </p:stCondLst>
                                  <p:childTnLst>
                                    <p:set>
                                      <p:cBhvr>
                                        <p:cTn id="82" dur="1" fill="hold">
                                          <p:stCondLst>
                                            <p:cond delay="0"/>
                                          </p:stCondLst>
                                        </p:cTn>
                                        <p:tgtEl>
                                          <p:spTgt spid="102"/>
                                        </p:tgtEl>
                                        <p:attrNameLst>
                                          <p:attrName>style.visibility</p:attrName>
                                        </p:attrNameLst>
                                      </p:cBhvr>
                                      <p:to>
                                        <p:strVal val="visible"/>
                                      </p:to>
                                    </p:set>
                                    <p:anim calcmode="lin" valueType="num">
                                      <p:cBhvr additive="base">
                                        <p:cTn id="83" dur="500" fill="hold"/>
                                        <p:tgtEl>
                                          <p:spTgt spid="102"/>
                                        </p:tgtEl>
                                        <p:attrNameLst>
                                          <p:attrName>ppt_x</p:attrName>
                                        </p:attrNameLst>
                                      </p:cBhvr>
                                      <p:tavLst>
                                        <p:tav tm="0">
                                          <p:val>
                                            <p:strVal val="#ppt_x"/>
                                          </p:val>
                                        </p:tav>
                                        <p:tav tm="100000">
                                          <p:val>
                                            <p:strVal val="#ppt_x"/>
                                          </p:val>
                                        </p:tav>
                                      </p:tavLst>
                                    </p:anim>
                                    <p:anim calcmode="lin" valueType="num">
                                      <p:cBhvr additive="base">
                                        <p:cTn id="84"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additive="base">
                                        <p:cTn id="89" dur="500" fill="hold"/>
                                        <p:tgtEl>
                                          <p:spTgt spid="13"/>
                                        </p:tgtEl>
                                        <p:attrNameLst>
                                          <p:attrName>ppt_x</p:attrName>
                                        </p:attrNameLst>
                                      </p:cBhvr>
                                      <p:tavLst>
                                        <p:tav tm="0">
                                          <p:val>
                                            <p:strVal val="#ppt_x"/>
                                          </p:val>
                                        </p:tav>
                                        <p:tav tm="100000">
                                          <p:val>
                                            <p:strVal val="#ppt_x"/>
                                          </p:val>
                                        </p:tav>
                                      </p:tavLst>
                                    </p:anim>
                                    <p:anim calcmode="lin" valueType="num">
                                      <p:cBhvr additive="base">
                                        <p:cTn id="90" dur="500" fill="hold"/>
                                        <p:tgtEl>
                                          <p:spTgt spid="13"/>
                                        </p:tgtEl>
                                        <p:attrNameLst>
                                          <p:attrName>ppt_y</p:attrName>
                                        </p:attrNameLst>
                                      </p:cBhvr>
                                      <p:tavLst>
                                        <p:tav tm="0">
                                          <p:val>
                                            <p:strVal val="1+#ppt_h/2"/>
                                          </p:val>
                                        </p:tav>
                                        <p:tav tm="100000">
                                          <p:val>
                                            <p:strVal val="#ppt_y"/>
                                          </p:val>
                                        </p:tav>
                                      </p:tavLst>
                                    </p:anim>
                                  </p:childTnLst>
                                </p:cTn>
                              </p:par>
                              <p:par>
                                <p:cTn id="91" presetID="1" presetClass="exit" presetSubtype="0" fill="hold" nodeType="withEffect">
                                  <p:stCondLst>
                                    <p:cond delay="0"/>
                                  </p:stCondLst>
                                  <p:childTnLst>
                                    <p:set>
                                      <p:cBhvr>
                                        <p:cTn id="92" dur="1" fill="hold">
                                          <p:stCondLst>
                                            <p:cond delay="0"/>
                                          </p:stCondLst>
                                        </p:cTn>
                                        <p:tgtEl>
                                          <p:spTgt spid="102"/>
                                        </p:tgtEl>
                                        <p:attrNameLst>
                                          <p:attrName>style.visibility</p:attrName>
                                        </p:attrNameLst>
                                      </p:cBhvr>
                                      <p:to>
                                        <p:strVal val="hidden"/>
                                      </p:to>
                                    </p:set>
                                  </p:childTnLst>
                                </p:cTn>
                              </p:par>
                              <p:par>
                                <p:cTn id="93" presetID="2" presetClass="entr" presetSubtype="4" fill="hold" nodeType="withEffect">
                                  <p:stCondLst>
                                    <p:cond delay="0"/>
                                  </p:stCondLst>
                                  <p:childTnLst>
                                    <p:set>
                                      <p:cBhvr>
                                        <p:cTn id="94" dur="1" fill="hold">
                                          <p:stCondLst>
                                            <p:cond delay="0"/>
                                          </p:stCondLst>
                                        </p:cTn>
                                        <p:tgtEl>
                                          <p:spTgt spid="105"/>
                                        </p:tgtEl>
                                        <p:attrNameLst>
                                          <p:attrName>style.visibility</p:attrName>
                                        </p:attrNameLst>
                                      </p:cBhvr>
                                      <p:to>
                                        <p:strVal val="visible"/>
                                      </p:to>
                                    </p:set>
                                    <p:anim calcmode="lin" valueType="num">
                                      <p:cBhvr additive="base">
                                        <p:cTn id="95" dur="500" fill="hold"/>
                                        <p:tgtEl>
                                          <p:spTgt spid="105"/>
                                        </p:tgtEl>
                                        <p:attrNameLst>
                                          <p:attrName>ppt_x</p:attrName>
                                        </p:attrNameLst>
                                      </p:cBhvr>
                                      <p:tavLst>
                                        <p:tav tm="0">
                                          <p:val>
                                            <p:strVal val="#ppt_x"/>
                                          </p:val>
                                        </p:tav>
                                        <p:tav tm="100000">
                                          <p:val>
                                            <p:strVal val="#ppt_x"/>
                                          </p:val>
                                        </p:tav>
                                      </p:tavLst>
                                    </p:anim>
                                    <p:anim calcmode="lin" valueType="num">
                                      <p:cBhvr additive="base">
                                        <p:cTn id="96"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14"/>
                                        </p:tgtEl>
                                        <p:attrNameLst>
                                          <p:attrName>style.visibility</p:attrName>
                                        </p:attrNameLst>
                                      </p:cBhvr>
                                      <p:to>
                                        <p:strVal val="visible"/>
                                      </p:to>
                                    </p:set>
                                    <p:anim calcmode="lin" valueType="num">
                                      <p:cBhvr additive="base">
                                        <p:cTn id="101" dur="500" fill="hold"/>
                                        <p:tgtEl>
                                          <p:spTgt spid="14"/>
                                        </p:tgtEl>
                                        <p:attrNameLst>
                                          <p:attrName>ppt_x</p:attrName>
                                        </p:attrNameLst>
                                      </p:cBhvr>
                                      <p:tavLst>
                                        <p:tav tm="0">
                                          <p:val>
                                            <p:strVal val="#ppt_x"/>
                                          </p:val>
                                        </p:tav>
                                        <p:tav tm="100000">
                                          <p:val>
                                            <p:strVal val="#ppt_x"/>
                                          </p:val>
                                        </p:tav>
                                      </p:tavLst>
                                    </p:anim>
                                    <p:anim calcmode="lin" valueType="num">
                                      <p:cBhvr additive="base">
                                        <p:cTn id="102" dur="500" fill="hold"/>
                                        <p:tgtEl>
                                          <p:spTgt spid="14"/>
                                        </p:tgtEl>
                                        <p:attrNameLst>
                                          <p:attrName>ppt_y</p:attrName>
                                        </p:attrNameLst>
                                      </p:cBhvr>
                                      <p:tavLst>
                                        <p:tav tm="0">
                                          <p:val>
                                            <p:strVal val="1+#ppt_h/2"/>
                                          </p:val>
                                        </p:tav>
                                        <p:tav tm="100000">
                                          <p:val>
                                            <p:strVal val="#ppt_y"/>
                                          </p:val>
                                        </p:tav>
                                      </p:tavLst>
                                    </p:anim>
                                  </p:childTnLst>
                                </p:cTn>
                              </p:par>
                              <p:par>
                                <p:cTn id="103" presetID="1" presetClass="exit" presetSubtype="0" fill="hold" nodeType="withEffect">
                                  <p:stCondLst>
                                    <p:cond delay="0"/>
                                  </p:stCondLst>
                                  <p:childTnLst>
                                    <p:set>
                                      <p:cBhvr>
                                        <p:cTn id="104" dur="1" fill="hold">
                                          <p:stCondLst>
                                            <p:cond delay="0"/>
                                          </p:stCondLst>
                                        </p:cTn>
                                        <p:tgtEl>
                                          <p:spTgt spid="105"/>
                                        </p:tgtEl>
                                        <p:attrNameLst>
                                          <p:attrName>style.visibility</p:attrName>
                                        </p:attrNameLst>
                                      </p:cBhvr>
                                      <p:to>
                                        <p:strVal val="hidden"/>
                                      </p:to>
                                    </p:set>
                                  </p:childTnLst>
                                </p:cTn>
                              </p:par>
                              <p:par>
                                <p:cTn id="105" presetID="2" presetClass="entr" presetSubtype="4" fill="hold" nodeType="withEffect">
                                  <p:stCondLst>
                                    <p:cond delay="0"/>
                                  </p:stCondLst>
                                  <p:childTnLst>
                                    <p:set>
                                      <p:cBhvr>
                                        <p:cTn id="106" dur="1" fill="hold">
                                          <p:stCondLst>
                                            <p:cond delay="0"/>
                                          </p:stCondLst>
                                        </p:cTn>
                                        <p:tgtEl>
                                          <p:spTgt spid="108"/>
                                        </p:tgtEl>
                                        <p:attrNameLst>
                                          <p:attrName>style.visibility</p:attrName>
                                        </p:attrNameLst>
                                      </p:cBhvr>
                                      <p:to>
                                        <p:strVal val="visible"/>
                                      </p:to>
                                    </p:set>
                                    <p:anim calcmode="lin" valueType="num">
                                      <p:cBhvr additive="base">
                                        <p:cTn id="107" dur="500" fill="hold"/>
                                        <p:tgtEl>
                                          <p:spTgt spid="108"/>
                                        </p:tgtEl>
                                        <p:attrNameLst>
                                          <p:attrName>ppt_x</p:attrName>
                                        </p:attrNameLst>
                                      </p:cBhvr>
                                      <p:tavLst>
                                        <p:tav tm="0">
                                          <p:val>
                                            <p:strVal val="#ppt_x"/>
                                          </p:val>
                                        </p:tav>
                                        <p:tav tm="100000">
                                          <p:val>
                                            <p:strVal val="#ppt_x"/>
                                          </p:val>
                                        </p:tav>
                                      </p:tavLst>
                                    </p:anim>
                                    <p:anim calcmode="lin" valueType="num">
                                      <p:cBhvr additive="base">
                                        <p:cTn id="108"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9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dirty="0"/>
              <a:t>Java like Example</a:t>
            </a:r>
          </a:p>
        </p:txBody>
      </p:sp>
      <p:pic>
        <p:nvPicPr>
          <p:cNvPr id="1945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460"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pic>
        <p:nvPicPr>
          <p:cNvPr id="1946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09963"/>
            <a:ext cx="1917700" cy="12906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4" name="Group 43"/>
          <p:cNvGrpSpPr>
            <a:grpSpLocks/>
          </p:cNvGrpSpPr>
          <p:nvPr/>
        </p:nvGrpSpPr>
        <p:grpSpPr bwMode="auto">
          <a:xfrm>
            <a:off x="6477000" y="836613"/>
            <a:ext cx="1143000" cy="558800"/>
            <a:chOff x="6477000" y="1071563"/>
            <a:chExt cx="1143000" cy="558860"/>
          </a:xfrm>
        </p:grpSpPr>
        <p:sp>
          <p:nvSpPr>
            <p:cNvPr id="19512" name="Text Box 25"/>
            <p:cNvSpPr txBox="1">
              <a:spLocks noChangeArrowheads="1"/>
            </p:cNvSpPr>
            <p:nvPr/>
          </p:nvSpPr>
          <p:spPr bwMode="auto">
            <a:xfrm>
              <a:off x="6477000" y="1230313"/>
              <a:ext cx="11430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IfElse</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9513"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47" name="Group 46"/>
          <p:cNvGrpSpPr>
            <a:grpSpLocks/>
          </p:cNvGrpSpPr>
          <p:nvPr/>
        </p:nvGrpSpPr>
        <p:grpSpPr bwMode="auto">
          <a:xfrm>
            <a:off x="6064250" y="2576513"/>
            <a:ext cx="2651125" cy="547687"/>
            <a:chOff x="5671857" y="1600200"/>
            <a:chExt cx="2651688" cy="547748"/>
          </a:xfrm>
        </p:grpSpPr>
        <p:sp>
          <p:nvSpPr>
            <p:cNvPr id="19510"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9511"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6" name="Group 65"/>
          <p:cNvGrpSpPr>
            <a:grpSpLocks/>
          </p:cNvGrpSpPr>
          <p:nvPr/>
        </p:nvGrpSpPr>
        <p:grpSpPr bwMode="auto">
          <a:xfrm>
            <a:off x="5334000" y="1862138"/>
            <a:ext cx="1157288" cy="547687"/>
            <a:chOff x="6553338" y="1600260"/>
            <a:chExt cx="1157944" cy="547688"/>
          </a:xfrm>
        </p:grpSpPr>
        <p:sp>
          <p:nvSpPr>
            <p:cNvPr id="19507"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i=y</a:t>
              </a:r>
              <a:endParaRPr lang="en-US" altLang="en-US" sz="2000">
                <a:latin typeface="Times New Roman" pitchFamily="18" charset="0"/>
              </a:endParaRPr>
            </a:p>
          </p:txBody>
        </p:sp>
        <p:sp>
          <p:nvSpPr>
            <p:cNvPr id="19508"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9509"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6" name="Group 95"/>
          <p:cNvGrpSpPr>
            <a:grpSpLocks/>
          </p:cNvGrpSpPr>
          <p:nvPr/>
        </p:nvGrpSpPr>
        <p:grpSpPr bwMode="auto">
          <a:xfrm>
            <a:off x="5319713" y="1395413"/>
            <a:ext cx="3660775" cy="585787"/>
            <a:chOff x="5166911" y="1561684"/>
            <a:chExt cx="3661580" cy="586264"/>
          </a:xfrm>
        </p:grpSpPr>
        <p:sp>
          <p:nvSpPr>
            <p:cNvPr id="19505" name="Text Box 25"/>
            <p:cNvSpPr txBox="1">
              <a:spLocks noChangeArrowheads="1"/>
            </p:cNvSpPr>
            <p:nvPr/>
          </p:nvSpPr>
          <p:spPr bwMode="auto">
            <a:xfrm>
              <a:off x="5166911" y="1747838"/>
              <a:ext cx="366158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else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9506" name="Line 27"/>
            <p:cNvSpPr>
              <a:spLocks noChangeShapeType="1"/>
            </p:cNvSpPr>
            <p:nvPr/>
          </p:nvSpPr>
          <p:spPr bwMode="auto">
            <a:xfrm flipH="1">
              <a:off x="6781800" y="1561684"/>
              <a:ext cx="0" cy="26235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9" name="Group 98"/>
          <p:cNvGrpSpPr>
            <a:grpSpLocks/>
          </p:cNvGrpSpPr>
          <p:nvPr/>
        </p:nvGrpSpPr>
        <p:grpSpPr bwMode="auto">
          <a:xfrm>
            <a:off x="6781800" y="1968500"/>
            <a:ext cx="990600" cy="558800"/>
            <a:chOff x="6387921" y="1071563"/>
            <a:chExt cx="990600" cy="558860"/>
          </a:xfrm>
        </p:grpSpPr>
        <p:sp>
          <p:nvSpPr>
            <p:cNvPr id="19503" name="Text Box 25"/>
            <p:cNvSpPr txBox="1">
              <a:spLocks noChangeArrowheads="1"/>
            </p:cNvSpPr>
            <p:nvPr/>
          </p:nvSpPr>
          <p:spPr bwMode="auto">
            <a:xfrm>
              <a:off x="6387921" y="1230313"/>
              <a:ext cx="9906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If</a:t>
              </a:r>
              <a:endParaRPr lang="en-US" altLang="en-US" sz="2000">
                <a:latin typeface="Times New Roman" pitchFamily="18" charset="0"/>
              </a:endParaRPr>
            </a:p>
          </p:txBody>
        </p:sp>
        <p:sp>
          <p:nvSpPr>
            <p:cNvPr id="19504" name="Line 27"/>
            <p:cNvSpPr>
              <a:spLocks noChangeShapeType="1"/>
            </p:cNvSpPr>
            <p:nvPr/>
          </p:nvSpPr>
          <p:spPr bwMode="auto">
            <a:xfrm flipH="1">
              <a:off x="6883399" y="1071563"/>
              <a:ext cx="266521"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3" name="Group 2"/>
          <p:cNvGrpSpPr>
            <a:grpSpLocks/>
          </p:cNvGrpSpPr>
          <p:nvPr/>
        </p:nvGrpSpPr>
        <p:grpSpPr bwMode="auto">
          <a:xfrm>
            <a:off x="5767388" y="3186113"/>
            <a:ext cx="2540000" cy="547687"/>
            <a:chOff x="5768036" y="3186112"/>
            <a:chExt cx="2539284" cy="547688"/>
          </a:xfrm>
        </p:grpSpPr>
        <p:grpSp>
          <p:nvGrpSpPr>
            <p:cNvPr id="19496" name="Group 105"/>
            <p:cNvGrpSpPr>
              <a:grpSpLocks/>
            </p:cNvGrpSpPr>
            <p:nvPr/>
          </p:nvGrpSpPr>
          <p:grpSpPr bwMode="auto">
            <a:xfrm>
              <a:off x="5768036" y="3186112"/>
              <a:ext cx="1157944" cy="547688"/>
              <a:chOff x="6553338" y="1600260"/>
              <a:chExt cx="1157944" cy="547688"/>
            </a:xfrm>
          </p:grpSpPr>
          <p:sp>
            <p:nvSpPr>
              <p:cNvPr id="19500"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i=x</a:t>
                </a:r>
                <a:endParaRPr lang="en-US" altLang="en-US" sz="2000">
                  <a:latin typeface="Times New Roman" pitchFamily="18" charset="0"/>
                </a:endParaRPr>
              </a:p>
            </p:txBody>
          </p:sp>
          <p:sp>
            <p:nvSpPr>
              <p:cNvPr id="19501"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9502"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9497" name="Text Box 25"/>
            <p:cNvSpPr txBox="1">
              <a:spLocks noChangeArrowheads="1"/>
            </p:cNvSpPr>
            <p:nvPr/>
          </p:nvSpPr>
          <p:spPr bwMode="auto">
            <a:xfrm>
              <a:off x="7520636" y="3333690"/>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i=0</a:t>
              </a:r>
              <a:endParaRPr lang="en-US" altLang="en-US" sz="2000">
                <a:latin typeface="Times New Roman" pitchFamily="18" charset="0"/>
              </a:endParaRPr>
            </a:p>
          </p:txBody>
        </p:sp>
        <p:sp>
          <p:nvSpPr>
            <p:cNvPr id="19498" name="Line 27"/>
            <p:cNvSpPr>
              <a:spLocks noChangeShapeType="1"/>
            </p:cNvSpPr>
            <p:nvPr/>
          </p:nvSpPr>
          <p:spPr bwMode="auto">
            <a:xfrm flipH="1">
              <a:off x="7773842"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9499" name="Line 27"/>
            <p:cNvSpPr>
              <a:spLocks noChangeShapeType="1"/>
            </p:cNvSpPr>
            <p:nvPr/>
          </p:nvSpPr>
          <p:spPr bwMode="auto">
            <a:xfrm flipH="1">
              <a:off x="7874726"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9468" name="Group 21"/>
          <p:cNvGrpSpPr>
            <a:grpSpLocks/>
          </p:cNvGrpSpPr>
          <p:nvPr/>
        </p:nvGrpSpPr>
        <p:grpSpPr bwMode="auto">
          <a:xfrm>
            <a:off x="-185738" y="4953000"/>
            <a:ext cx="981076" cy="1833563"/>
            <a:chOff x="4560" y="1645"/>
            <a:chExt cx="849" cy="1475"/>
          </a:xfrm>
        </p:grpSpPr>
        <p:grpSp>
          <p:nvGrpSpPr>
            <p:cNvPr id="19480" name="Group 22"/>
            <p:cNvGrpSpPr>
              <a:grpSpLocks/>
            </p:cNvGrpSpPr>
            <p:nvPr/>
          </p:nvGrpSpPr>
          <p:grpSpPr bwMode="auto">
            <a:xfrm>
              <a:off x="4560" y="2056"/>
              <a:ext cx="849" cy="1064"/>
              <a:chOff x="2593" y="1179"/>
              <a:chExt cx="849" cy="1064"/>
            </a:xfrm>
          </p:grpSpPr>
          <p:sp>
            <p:nvSpPr>
              <p:cNvPr id="1948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9481" name="Group 30"/>
            <p:cNvGrpSpPr>
              <a:grpSpLocks/>
            </p:cNvGrpSpPr>
            <p:nvPr/>
          </p:nvGrpSpPr>
          <p:grpSpPr bwMode="auto">
            <a:xfrm>
              <a:off x="4703" y="1645"/>
              <a:ext cx="230" cy="1456"/>
              <a:chOff x="2720" y="768"/>
              <a:chExt cx="230" cy="1456"/>
            </a:xfrm>
          </p:grpSpPr>
          <p:sp>
            <p:nvSpPr>
              <p:cNvPr id="1948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9482" name="Group 33"/>
            <p:cNvGrpSpPr>
              <a:grpSpLocks/>
            </p:cNvGrpSpPr>
            <p:nvPr/>
          </p:nvGrpSpPr>
          <p:grpSpPr bwMode="auto">
            <a:xfrm>
              <a:off x="5125" y="2204"/>
              <a:ext cx="77" cy="68"/>
              <a:chOff x="1747" y="2620"/>
              <a:chExt cx="44" cy="73"/>
            </a:xfrm>
          </p:grpSpPr>
          <p:sp>
            <p:nvSpPr>
              <p:cNvPr id="1948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948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948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948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9469" name="AutoShape 41"/>
          <p:cNvSpPr>
            <a:spLocks noChangeArrowheads="1"/>
          </p:cNvSpPr>
          <p:nvPr/>
        </p:nvSpPr>
        <p:spPr bwMode="auto">
          <a:xfrm>
            <a:off x="990600" y="4813300"/>
            <a:ext cx="5348288" cy="650875"/>
          </a:xfrm>
          <a:prstGeom prst="wedgeRoundRectCallout">
            <a:avLst>
              <a:gd name="adj1" fmla="val -53065"/>
              <a:gd name="adj2" fmla="val 5064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There is a second parsing.</a:t>
            </a:r>
          </a:p>
        </p:txBody>
      </p:sp>
      <p:grpSp>
        <p:nvGrpSpPr>
          <p:cNvPr id="4" name="Group 3"/>
          <p:cNvGrpSpPr>
            <a:grpSpLocks/>
          </p:cNvGrpSpPr>
          <p:nvPr/>
        </p:nvGrpSpPr>
        <p:grpSpPr bwMode="auto">
          <a:xfrm>
            <a:off x="8602663" y="1993900"/>
            <a:ext cx="593725" cy="1739900"/>
            <a:chOff x="8603087" y="1994079"/>
            <a:chExt cx="592931" cy="1739721"/>
          </a:xfrm>
        </p:grpSpPr>
        <p:sp>
          <p:nvSpPr>
            <p:cNvPr id="19477" name="Text Box 25"/>
            <p:cNvSpPr txBox="1">
              <a:spLocks noChangeArrowheads="1"/>
            </p:cNvSpPr>
            <p:nvPr/>
          </p:nvSpPr>
          <p:spPr bwMode="auto">
            <a:xfrm>
              <a:off x="8610600" y="3333690"/>
              <a:ext cx="58541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y=7</a:t>
              </a:r>
              <a:endParaRPr lang="en-US" altLang="en-US" sz="2000">
                <a:latin typeface="Times New Roman" pitchFamily="18" charset="0"/>
              </a:endParaRPr>
            </a:p>
          </p:txBody>
        </p:sp>
        <p:sp>
          <p:nvSpPr>
            <p:cNvPr id="19478" name="Line 27"/>
            <p:cNvSpPr>
              <a:spLocks noChangeShapeType="1"/>
            </p:cNvSpPr>
            <p:nvPr/>
          </p:nvSpPr>
          <p:spPr bwMode="auto">
            <a:xfrm>
              <a:off x="8603087" y="2034863"/>
              <a:ext cx="264967" cy="135409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9479" name="Line 27"/>
            <p:cNvSpPr>
              <a:spLocks noChangeShapeType="1"/>
            </p:cNvSpPr>
            <p:nvPr/>
          </p:nvSpPr>
          <p:spPr bwMode="auto">
            <a:xfrm>
              <a:off x="8663312" y="1994079"/>
              <a:ext cx="264967" cy="135409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52" name="AutoShape 41"/>
          <p:cNvSpPr>
            <a:spLocks noChangeArrowheads="1"/>
          </p:cNvSpPr>
          <p:nvPr/>
        </p:nvSpPr>
        <p:spPr bwMode="auto">
          <a:xfrm>
            <a:off x="990600" y="5638800"/>
            <a:ext cx="5348288" cy="650875"/>
          </a:xfrm>
          <a:prstGeom prst="wedgeRoundRectCallout">
            <a:avLst>
              <a:gd name="adj1" fmla="val -54269"/>
              <a:gd name="adj2" fmla="val -14699"/>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Again brackets help.</a:t>
            </a:r>
          </a:p>
        </p:txBody>
      </p:sp>
      <p:sp>
        <p:nvSpPr>
          <p:cNvPr id="53" name="Rectangle 52"/>
          <p:cNvSpPr>
            <a:spLocks noChangeArrowheads="1"/>
          </p:cNvSpPr>
          <p:nvPr/>
        </p:nvSpPr>
        <p:spPr bwMode="auto">
          <a:xfrm>
            <a:off x="622300" y="3657600"/>
            <a:ext cx="357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
        <p:nvSpPr>
          <p:cNvPr id="54" name="Rectangle 53"/>
          <p:cNvSpPr>
            <a:spLocks noChangeArrowheads="1"/>
          </p:cNvSpPr>
          <p:nvPr/>
        </p:nvSpPr>
        <p:spPr bwMode="auto">
          <a:xfrm>
            <a:off x="633413" y="4505325"/>
            <a:ext cx="357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pic>
        <p:nvPicPr>
          <p:cNvPr id="19474" name="Picture 5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1100" y="3521075"/>
            <a:ext cx="1828800" cy="12684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6" name="Rectangle 55"/>
          <p:cNvSpPr>
            <a:spLocks noChangeArrowheads="1"/>
          </p:cNvSpPr>
          <p:nvPr/>
        </p:nvSpPr>
        <p:spPr bwMode="auto">
          <a:xfrm>
            <a:off x="2755900" y="3578225"/>
            <a:ext cx="357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
        <p:nvSpPr>
          <p:cNvPr id="57" name="Rectangle 56"/>
          <p:cNvSpPr>
            <a:spLocks noChangeArrowheads="1"/>
          </p:cNvSpPr>
          <p:nvPr/>
        </p:nvSpPr>
        <p:spPr bwMode="auto">
          <a:xfrm>
            <a:off x="2830513" y="3910013"/>
            <a:ext cx="357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500" fill="hold"/>
                                        <p:tgtEl>
                                          <p:spTgt spid="96"/>
                                        </p:tgtEl>
                                        <p:attrNameLst>
                                          <p:attrName>ppt_x</p:attrName>
                                        </p:attrNameLst>
                                      </p:cBhvr>
                                      <p:tavLst>
                                        <p:tav tm="0">
                                          <p:val>
                                            <p:strVal val="#ppt_x"/>
                                          </p:val>
                                        </p:tav>
                                        <p:tav tm="100000">
                                          <p:val>
                                            <p:strVal val="#ppt_x"/>
                                          </p:val>
                                        </p:tav>
                                      </p:tavLst>
                                    </p:anim>
                                    <p:anim calcmode="lin" valueType="num">
                                      <p:cBhvr additive="base">
                                        <p:cTn id="12"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500" fill="hold"/>
                                        <p:tgtEl>
                                          <p:spTgt spid="99"/>
                                        </p:tgtEl>
                                        <p:attrNameLst>
                                          <p:attrName>ppt_x</p:attrName>
                                        </p:attrNameLst>
                                      </p:cBhvr>
                                      <p:tavLst>
                                        <p:tav tm="0">
                                          <p:val>
                                            <p:strVal val="#ppt_x"/>
                                          </p:val>
                                        </p:tav>
                                        <p:tav tm="100000">
                                          <p:val>
                                            <p:strVal val="#ppt_x"/>
                                          </p:val>
                                        </p:tav>
                                      </p:tavLst>
                                    </p:anim>
                                    <p:anim calcmode="lin" valueType="num">
                                      <p:cBhvr additive="base">
                                        <p:cTn id="24" dur="5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ppt_x"/>
                                          </p:val>
                                        </p:tav>
                                        <p:tav tm="100000">
                                          <p:val>
                                            <p:strVal val="#ppt_x"/>
                                          </p:val>
                                        </p:tav>
                                      </p:tavLst>
                                    </p:anim>
                                    <p:anim calcmode="lin" valueType="num">
                                      <p:cBhvr additive="base">
                                        <p:cTn id="28" dur="5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additive="base">
                                        <p:cTn id="43" dur="500" fill="hold"/>
                                        <p:tgtEl>
                                          <p:spTgt spid="52"/>
                                        </p:tgtEl>
                                        <p:attrNameLst>
                                          <p:attrName>ppt_x</p:attrName>
                                        </p:attrNameLst>
                                      </p:cBhvr>
                                      <p:tavLst>
                                        <p:tav tm="0">
                                          <p:val>
                                            <p:strVal val="0-#ppt_w/2"/>
                                          </p:val>
                                        </p:tav>
                                        <p:tav tm="100000">
                                          <p:val>
                                            <p:strVal val="#ppt_x"/>
                                          </p:val>
                                        </p:tav>
                                      </p:tavLst>
                                    </p:anim>
                                    <p:anim calcmode="lin" valueType="num">
                                      <p:cBhvr additive="base">
                                        <p:cTn id="44" dur="500" fill="hold"/>
                                        <p:tgtEl>
                                          <p:spTgt spid="52"/>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additive="base">
                                        <p:cTn id="47" dur="500" fill="hold"/>
                                        <p:tgtEl>
                                          <p:spTgt spid="53"/>
                                        </p:tgtEl>
                                        <p:attrNameLst>
                                          <p:attrName>ppt_x</p:attrName>
                                        </p:attrNameLst>
                                      </p:cBhvr>
                                      <p:tavLst>
                                        <p:tav tm="0">
                                          <p:val>
                                            <p:strVal val="0-#ppt_w/2"/>
                                          </p:val>
                                        </p:tav>
                                        <p:tav tm="100000">
                                          <p:val>
                                            <p:strVal val="#ppt_x"/>
                                          </p:val>
                                        </p:tav>
                                      </p:tavLst>
                                    </p:anim>
                                    <p:anim calcmode="lin" valueType="num">
                                      <p:cBhvr additive="base">
                                        <p:cTn id="48" dur="500" fill="hold"/>
                                        <p:tgtEl>
                                          <p:spTgt spid="53"/>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0-#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500" fill="hold"/>
                                        <p:tgtEl>
                                          <p:spTgt spid="56"/>
                                        </p:tgtEl>
                                        <p:attrNameLst>
                                          <p:attrName>ppt_x</p:attrName>
                                        </p:attrNameLst>
                                      </p:cBhvr>
                                      <p:tavLst>
                                        <p:tav tm="0">
                                          <p:val>
                                            <p:strVal val="0-#ppt_w/2"/>
                                          </p:val>
                                        </p:tav>
                                        <p:tav tm="100000">
                                          <p:val>
                                            <p:strVal val="#ppt_x"/>
                                          </p:val>
                                        </p:tav>
                                      </p:tavLst>
                                    </p:anim>
                                    <p:anim calcmode="lin" valueType="num">
                                      <p:cBhvr additive="base">
                                        <p:cTn id="56" dur="500" fill="hold"/>
                                        <p:tgtEl>
                                          <p:spTgt spid="56"/>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500" fill="hold"/>
                                        <p:tgtEl>
                                          <p:spTgt spid="57"/>
                                        </p:tgtEl>
                                        <p:attrNameLst>
                                          <p:attrName>ppt_x</p:attrName>
                                        </p:attrNameLst>
                                      </p:cBhvr>
                                      <p:tavLst>
                                        <p:tav tm="0">
                                          <p:val>
                                            <p:strVal val="0-#ppt_w/2"/>
                                          </p:val>
                                        </p:tav>
                                        <p:tav tm="100000">
                                          <p:val>
                                            <p:strVal val="#ppt_x"/>
                                          </p:val>
                                        </p:tav>
                                      </p:tavLst>
                                    </p:anim>
                                    <p:anim calcmode="lin" valueType="num">
                                      <p:cBhvr additive="base">
                                        <p:cTn id="60" dur="5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p:bldP spid="54" grpId="0"/>
      <p:bldP spid="56" grpId="0"/>
      <p:bldP spid="57"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98" name="Picture 5" descr="j0116172">
            <a:extLst>
              <a:ext uri="{FF2B5EF4-FFF2-40B4-BE49-F238E27FC236}">
                <a16:creationId xmlns:a16="http://schemas.microsoft.com/office/drawing/2014/main" id="{F0F7E778-E405-463B-A444-F4065AF83F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AutoShape 8">
            <a:extLst>
              <a:ext uri="{FF2B5EF4-FFF2-40B4-BE49-F238E27FC236}">
                <a16:creationId xmlns:a16="http://schemas.microsoft.com/office/drawing/2014/main" id="{69A6ABCF-23E5-401A-BA5F-1C01942EAD4E}"/>
              </a:ext>
            </a:extLst>
          </p:cNvPr>
          <p:cNvSpPr>
            <a:spLocks noChangeArrowheads="1"/>
          </p:cNvSpPr>
          <p:nvPr/>
        </p:nvSpPr>
        <p:spPr bwMode="auto">
          <a:xfrm>
            <a:off x="1174033" y="1348520"/>
            <a:ext cx="4422178" cy="900481"/>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is called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parse tree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pic>
        <p:nvPicPr>
          <p:cNvPr id="12291" name="Picture 10" descr="capture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7423" y="4591969"/>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Rectangle 34">
            <a:extLst>
              <a:ext uri="{FF2B5EF4-FFF2-40B4-BE49-F238E27FC236}">
                <a16:creationId xmlns:a16="http://schemas.microsoft.com/office/drawing/2014/main" id="{19A5E936-5505-4DE1-BAAF-D0E117B40064}"/>
              </a:ext>
            </a:extLst>
          </p:cNvPr>
          <p:cNvSpPr>
            <a:spLocks noChangeArrowheads="1"/>
          </p:cNvSpPr>
          <p:nvPr/>
        </p:nvSpPr>
        <p:spPr bwMode="auto">
          <a:xfrm>
            <a:off x="6668950" y="2374900"/>
            <a:ext cx="410690"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6" name="Text Box 3">
            <a:extLst>
              <a:ext uri="{FF2B5EF4-FFF2-40B4-BE49-F238E27FC236}">
                <a16:creationId xmlns:a16="http://schemas.microsoft.com/office/drawing/2014/main" id="{5642A3B9-C01C-495E-86D7-3BE788532D4D}"/>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sp>
        <p:nvSpPr>
          <p:cNvPr id="46" name="Line 26">
            <a:extLst>
              <a:ext uri="{FF2B5EF4-FFF2-40B4-BE49-F238E27FC236}">
                <a16:creationId xmlns:a16="http://schemas.microsoft.com/office/drawing/2014/main" id="{B0BAF114-CE32-4DF6-B1AA-F62F21AF99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Line 28">
            <a:extLst>
              <a:ext uri="{FF2B5EF4-FFF2-40B4-BE49-F238E27FC236}">
                <a16:creationId xmlns:a16="http://schemas.microsoft.com/office/drawing/2014/main" id="{8B17DD62-6C23-4252-99B4-5DE95A7233B9}"/>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29">
            <a:extLst>
              <a:ext uri="{FF2B5EF4-FFF2-40B4-BE49-F238E27FC236}">
                <a16:creationId xmlns:a16="http://schemas.microsoft.com/office/drawing/2014/main" id="{163B68D1-4E63-4FAA-A58D-7569CB640A47}"/>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4" name="Text Box 41">
            <a:extLst>
              <a:ext uri="{FF2B5EF4-FFF2-40B4-BE49-F238E27FC236}">
                <a16:creationId xmlns:a16="http://schemas.microsoft.com/office/drawing/2014/main" id="{F212DC7F-C7D6-4B24-BDA0-B9AADA6FC9F7}"/>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5" name="Text Box 30">
            <a:extLst>
              <a:ext uri="{FF2B5EF4-FFF2-40B4-BE49-F238E27FC236}">
                <a16:creationId xmlns:a16="http://schemas.microsoft.com/office/drawing/2014/main" id="{C71543EB-E2C3-4732-858A-B9C28F6B72D5}"/>
              </a:ext>
            </a:extLst>
          </p:cNvPr>
          <p:cNvSpPr txBox="1">
            <a:spLocks noChangeArrowheads="1"/>
          </p:cNvSpPr>
          <p:nvPr/>
        </p:nvSpPr>
        <p:spPr bwMode="auto">
          <a:xfrm>
            <a:off x="7886700" y="1895990"/>
            <a:ext cx="747713" cy="2967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nvGrpSpPr>
          <p:cNvPr id="59" name="Group 58">
            <a:extLst>
              <a:ext uri="{FF2B5EF4-FFF2-40B4-BE49-F238E27FC236}">
                <a16:creationId xmlns:a16="http://schemas.microsoft.com/office/drawing/2014/main" id="{A56AD7E2-4413-4913-A60D-1B9A04874D4C}"/>
              </a:ext>
            </a:extLst>
          </p:cNvPr>
          <p:cNvGrpSpPr/>
          <p:nvPr/>
        </p:nvGrpSpPr>
        <p:grpSpPr>
          <a:xfrm>
            <a:off x="7068105" y="404078"/>
            <a:ext cx="1263095" cy="738922"/>
            <a:chOff x="7116665" y="685800"/>
            <a:chExt cx="1263095" cy="738922"/>
          </a:xfrm>
        </p:grpSpPr>
        <p:sp>
          <p:nvSpPr>
            <p:cNvPr id="60" name="Text Box 3">
              <a:extLst>
                <a:ext uri="{FF2B5EF4-FFF2-40B4-BE49-F238E27FC236}">
                  <a16:creationId xmlns:a16="http://schemas.microsoft.com/office/drawing/2014/main" id="{843F3BDF-3435-44D0-B7E1-29B9735921C5}"/>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sp>
          <p:nvSpPr>
            <p:cNvPr id="61" name="Text Box 25">
              <a:extLst>
                <a:ext uri="{FF2B5EF4-FFF2-40B4-BE49-F238E27FC236}">
                  <a16:creationId xmlns:a16="http://schemas.microsoft.com/office/drawing/2014/main" id="{C8635E2F-AAF9-4FEF-8EF2-24CA3741919F}"/>
                </a:ext>
              </a:extLst>
            </p:cNvPr>
            <p:cNvSpPr txBox="1">
              <a:spLocks noChangeArrowheads="1"/>
            </p:cNvSpPr>
            <p:nvPr/>
          </p:nvSpPr>
          <p:spPr bwMode="auto">
            <a:xfrm>
              <a:off x="7273925" y="6858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exp</a:t>
              </a:r>
            </a:p>
          </p:txBody>
        </p:sp>
      </p:grpSp>
      <p:sp>
        <p:nvSpPr>
          <p:cNvPr id="62" name="Text Box 3">
            <a:extLst>
              <a:ext uri="{FF2B5EF4-FFF2-40B4-BE49-F238E27FC236}">
                <a16:creationId xmlns:a16="http://schemas.microsoft.com/office/drawing/2014/main" id="{F5C331BA-964B-4FE0-AE3A-FF8CDB320119}"/>
              </a:ext>
            </a:extLst>
          </p:cNvPr>
          <p:cNvSpPr txBox="1">
            <a:spLocks noChangeArrowheads="1"/>
          </p:cNvSpPr>
          <p:nvPr/>
        </p:nvSpPr>
        <p:spPr bwMode="auto">
          <a:xfrm>
            <a:off x="8122211" y="2162868"/>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50" name="Text Box 3">
            <a:extLst>
              <a:ext uri="{FF2B5EF4-FFF2-40B4-BE49-F238E27FC236}">
                <a16:creationId xmlns:a16="http://schemas.microsoft.com/office/drawing/2014/main" id="{DA892B1F-8A67-498B-A2BE-350612F89B7D}"/>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63" name="Line 31">
            <a:extLst>
              <a:ext uri="{FF2B5EF4-FFF2-40B4-BE49-F238E27FC236}">
                <a16:creationId xmlns:a16="http://schemas.microsoft.com/office/drawing/2014/main" id="{96610276-1B45-4E32-81A9-4449C0593A9C}"/>
              </a:ext>
            </a:extLst>
          </p:cNvPr>
          <p:cNvSpPr>
            <a:spLocks noChangeShapeType="1"/>
          </p:cNvSpPr>
          <p:nvPr/>
        </p:nvSpPr>
        <p:spPr bwMode="auto">
          <a:xfrm flipH="1">
            <a:off x="6337021"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Line 33">
            <a:extLst>
              <a:ext uri="{FF2B5EF4-FFF2-40B4-BE49-F238E27FC236}">
                <a16:creationId xmlns:a16="http://schemas.microsoft.com/office/drawing/2014/main" id="{690D72DF-31E0-4ABD-AFE7-856E5A31AE97}"/>
              </a:ext>
            </a:extLst>
          </p:cNvPr>
          <p:cNvSpPr>
            <a:spLocks noChangeShapeType="1"/>
          </p:cNvSpPr>
          <p:nvPr/>
        </p:nvSpPr>
        <p:spPr bwMode="auto">
          <a:xfrm>
            <a:off x="6868834"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Text Box 35">
            <a:extLst>
              <a:ext uri="{FF2B5EF4-FFF2-40B4-BE49-F238E27FC236}">
                <a16:creationId xmlns:a16="http://schemas.microsoft.com/office/drawing/2014/main" id="{769CAEBC-3D0F-415D-98CD-EED01DB1488E}"/>
              </a:ext>
            </a:extLst>
          </p:cNvPr>
          <p:cNvSpPr txBox="1">
            <a:spLocks noChangeArrowheads="1"/>
          </p:cNvSpPr>
          <p:nvPr/>
        </p:nvSpPr>
        <p:spPr bwMode="auto">
          <a:xfrm>
            <a:off x="6845408" y="3404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Text Box 3">
            <a:extLst>
              <a:ext uri="{FF2B5EF4-FFF2-40B4-BE49-F238E27FC236}">
                <a16:creationId xmlns:a16="http://schemas.microsoft.com/office/drawing/2014/main" id="{4C3994D3-F035-4F2C-82DF-BE0BF2CB84AF}"/>
              </a:ext>
            </a:extLst>
          </p:cNvPr>
          <p:cNvSpPr txBox="1">
            <a:spLocks noChangeArrowheads="1"/>
          </p:cNvSpPr>
          <p:nvPr/>
        </p:nvSpPr>
        <p:spPr bwMode="auto">
          <a:xfrm>
            <a:off x="7126150"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70" name="Text Box 38">
            <a:extLst>
              <a:ext uri="{FF2B5EF4-FFF2-40B4-BE49-F238E27FC236}">
                <a16:creationId xmlns:a16="http://schemas.microsoft.com/office/drawing/2014/main" id="{C67C03AE-C51B-485C-8D3C-08B9E3211AA0}"/>
              </a:ext>
            </a:extLst>
          </p:cNvPr>
          <p:cNvSpPr txBox="1">
            <a:spLocks noChangeArrowheads="1"/>
          </p:cNvSpPr>
          <p:nvPr/>
        </p:nvSpPr>
        <p:spPr bwMode="auto">
          <a:xfrm>
            <a:off x="5967658" y="34036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Text Box 3">
            <a:extLst>
              <a:ext uri="{FF2B5EF4-FFF2-40B4-BE49-F238E27FC236}">
                <a16:creationId xmlns:a16="http://schemas.microsoft.com/office/drawing/2014/main" id="{CF46EC27-BC1F-4B31-9639-94DA2B81DF96}"/>
              </a:ext>
            </a:extLst>
          </p:cNvPr>
          <p:cNvSpPr txBox="1">
            <a:spLocks noChangeArrowheads="1"/>
          </p:cNvSpPr>
          <p:nvPr/>
        </p:nvSpPr>
        <p:spPr bwMode="auto">
          <a:xfrm>
            <a:off x="6229212"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Tree>
    <p:extLst>
      <p:ext uri="{BB962C8B-B14F-4D97-AF65-F5344CB8AC3E}">
        <p14:creationId xmlns:p14="http://schemas.microsoft.com/office/powerpoint/2010/main" val="1563003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0-#ppt_w/2"/>
                                          </p:val>
                                        </p:tav>
                                        <p:tav tm="100000">
                                          <p:val>
                                            <p:strVal val="#ppt_x"/>
                                          </p:val>
                                        </p:tav>
                                      </p:tavLst>
                                    </p:anim>
                                    <p:anim calcmode="lin" valueType="num">
                                      <p:cBhvr additive="base">
                                        <p:cTn id="8" dur="500" fill="hold"/>
                                        <p:tgtEl>
                                          <p:spTgt spid="9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9">
                                            <p:txEl>
                                              <p:pRg st="0" end="0"/>
                                            </p:txEl>
                                          </p:spTgt>
                                        </p:tgtEl>
                                        <p:attrNameLst>
                                          <p:attrName>style.visibility</p:attrName>
                                        </p:attrNameLst>
                                      </p:cBhvr>
                                      <p:to>
                                        <p:strVal val="visible"/>
                                      </p:to>
                                    </p:set>
                                    <p:anim calcmode="lin" valueType="num">
                                      <p:cBhvr additive="base">
                                        <p:cTn id="11" dur="500" fill="hold"/>
                                        <p:tgtEl>
                                          <p:spTgt spid="9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9">
                                            <p:txEl>
                                              <p:pRg st="1" end="1"/>
                                            </p:txEl>
                                          </p:spTgt>
                                        </p:tgtEl>
                                        <p:attrNameLst>
                                          <p:attrName>style.visibility</p:attrName>
                                        </p:attrNameLst>
                                      </p:cBhvr>
                                      <p:to>
                                        <p:strVal val="visible"/>
                                      </p:to>
                                    </p:set>
                                    <p:anim calcmode="lin" valueType="num">
                                      <p:cBhvr additive="base">
                                        <p:cTn id="17" dur="500" fill="hold"/>
                                        <p:tgtEl>
                                          <p:spTgt spid="9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0" name="Line 31">
            <a:extLst>
              <a:ext uri="{FF2B5EF4-FFF2-40B4-BE49-F238E27FC236}">
                <a16:creationId xmlns:a16="http://schemas.microsoft.com/office/drawing/2014/main" id="{DCE5EBED-8767-4824-AA76-081D28959272}"/>
              </a:ext>
            </a:extLst>
          </p:cNvPr>
          <p:cNvSpPr>
            <a:spLocks noChangeShapeType="1"/>
          </p:cNvSpPr>
          <p:nvPr/>
        </p:nvSpPr>
        <p:spPr bwMode="auto">
          <a:xfrm flipH="1">
            <a:off x="6337021"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Line 33">
            <a:extLst>
              <a:ext uri="{FF2B5EF4-FFF2-40B4-BE49-F238E27FC236}">
                <a16:creationId xmlns:a16="http://schemas.microsoft.com/office/drawing/2014/main" id="{5588F4DC-7BA2-4992-A5D4-C6BB38A81FD2}"/>
              </a:ext>
            </a:extLst>
          </p:cNvPr>
          <p:cNvSpPr>
            <a:spLocks noChangeShapeType="1"/>
          </p:cNvSpPr>
          <p:nvPr/>
        </p:nvSpPr>
        <p:spPr bwMode="auto">
          <a:xfrm>
            <a:off x="6868834"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Rectangle 34">
            <a:extLst>
              <a:ext uri="{FF2B5EF4-FFF2-40B4-BE49-F238E27FC236}">
                <a16:creationId xmlns:a16="http://schemas.microsoft.com/office/drawing/2014/main" id="{19A5E936-5505-4DE1-BAAF-D0E117B40064}"/>
              </a:ext>
            </a:extLst>
          </p:cNvPr>
          <p:cNvSpPr>
            <a:spLocks noChangeArrowheads="1"/>
          </p:cNvSpPr>
          <p:nvPr/>
        </p:nvSpPr>
        <p:spPr bwMode="auto">
          <a:xfrm>
            <a:off x="6668950" y="2374900"/>
            <a:ext cx="410690"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45" name="Text Box 35">
            <a:extLst>
              <a:ext uri="{FF2B5EF4-FFF2-40B4-BE49-F238E27FC236}">
                <a16:creationId xmlns:a16="http://schemas.microsoft.com/office/drawing/2014/main" id="{A685F7FE-6764-4E84-ABA5-A24BFD93F677}"/>
              </a:ext>
            </a:extLst>
          </p:cNvPr>
          <p:cNvSpPr txBox="1">
            <a:spLocks noChangeArrowheads="1"/>
          </p:cNvSpPr>
          <p:nvPr/>
        </p:nvSpPr>
        <p:spPr bwMode="auto">
          <a:xfrm>
            <a:off x="6845408" y="3404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Text Box 3">
            <a:extLst>
              <a:ext uri="{FF2B5EF4-FFF2-40B4-BE49-F238E27FC236}">
                <a16:creationId xmlns:a16="http://schemas.microsoft.com/office/drawing/2014/main" id="{5642A3B9-C01C-495E-86D7-3BE788532D4D}"/>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sp>
        <p:nvSpPr>
          <p:cNvPr id="58" name="Text Box 3">
            <a:extLst>
              <a:ext uri="{FF2B5EF4-FFF2-40B4-BE49-F238E27FC236}">
                <a16:creationId xmlns:a16="http://schemas.microsoft.com/office/drawing/2014/main" id="{CE1774B6-765F-49B5-B58C-10CA50C571E7}"/>
              </a:ext>
            </a:extLst>
          </p:cNvPr>
          <p:cNvSpPr txBox="1">
            <a:spLocks noChangeArrowheads="1"/>
          </p:cNvSpPr>
          <p:nvPr/>
        </p:nvSpPr>
        <p:spPr bwMode="auto">
          <a:xfrm>
            <a:off x="7126150"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46" name="Line 26">
            <a:extLst>
              <a:ext uri="{FF2B5EF4-FFF2-40B4-BE49-F238E27FC236}">
                <a16:creationId xmlns:a16="http://schemas.microsoft.com/office/drawing/2014/main" id="{B0BAF114-CE32-4DF6-B1AA-F62F21AF99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Line 28">
            <a:extLst>
              <a:ext uri="{FF2B5EF4-FFF2-40B4-BE49-F238E27FC236}">
                <a16:creationId xmlns:a16="http://schemas.microsoft.com/office/drawing/2014/main" id="{8B17DD62-6C23-4252-99B4-5DE95A7233B9}"/>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29">
            <a:extLst>
              <a:ext uri="{FF2B5EF4-FFF2-40B4-BE49-F238E27FC236}">
                <a16:creationId xmlns:a16="http://schemas.microsoft.com/office/drawing/2014/main" id="{163B68D1-4E63-4FAA-A58D-7569CB640A47}"/>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4" name="Text Box 41">
            <a:extLst>
              <a:ext uri="{FF2B5EF4-FFF2-40B4-BE49-F238E27FC236}">
                <a16:creationId xmlns:a16="http://schemas.microsoft.com/office/drawing/2014/main" id="{F212DC7F-C7D6-4B24-BDA0-B9AADA6FC9F7}"/>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5" name="Text Box 30">
            <a:extLst>
              <a:ext uri="{FF2B5EF4-FFF2-40B4-BE49-F238E27FC236}">
                <a16:creationId xmlns:a16="http://schemas.microsoft.com/office/drawing/2014/main" id="{C71543EB-E2C3-4732-858A-B9C28F6B72D5}"/>
              </a:ext>
            </a:extLst>
          </p:cNvPr>
          <p:cNvSpPr txBox="1">
            <a:spLocks noChangeArrowheads="1"/>
          </p:cNvSpPr>
          <p:nvPr/>
        </p:nvSpPr>
        <p:spPr bwMode="auto">
          <a:xfrm>
            <a:off x="7886700" y="1895990"/>
            <a:ext cx="747713" cy="2967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nvGrpSpPr>
          <p:cNvPr id="59" name="Group 58">
            <a:extLst>
              <a:ext uri="{FF2B5EF4-FFF2-40B4-BE49-F238E27FC236}">
                <a16:creationId xmlns:a16="http://schemas.microsoft.com/office/drawing/2014/main" id="{A56AD7E2-4413-4913-A60D-1B9A04874D4C}"/>
              </a:ext>
            </a:extLst>
          </p:cNvPr>
          <p:cNvGrpSpPr/>
          <p:nvPr/>
        </p:nvGrpSpPr>
        <p:grpSpPr>
          <a:xfrm>
            <a:off x="7068105" y="404078"/>
            <a:ext cx="1263095" cy="738922"/>
            <a:chOff x="7116665" y="685800"/>
            <a:chExt cx="1263095" cy="738922"/>
          </a:xfrm>
        </p:grpSpPr>
        <p:sp>
          <p:nvSpPr>
            <p:cNvPr id="60" name="Text Box 3">
              <a:extLst>
                <a:ext uri="{FF2B5EF4-FFF2-40B4-BE49-F238E27FC236}">
                  <a16:creationId xmlns:a16="http://schemas.microsoft.com/office/drawing/2014/main" id="{843F3BDF-3435-44D0-B7E1-29B9735921C5}"/>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sp>
          <p:nvSpPr>
            <p:cNvPr id="61" name="Text Box 25">
              <a:extLst>
                <a:ext uri="{FF2B5EF4-FFF2-40B4-BE49-F238E27FC236}">
                  <a16:creationId xmlns:a16="http://schemas.microsoft.com/office/drawing/2014/main" id="{C8635E2F-AAF9-4FEF-8EF2-24CA3741919F}"/>
                </a:ext>
              </a:extLst>
            </p:cNvPr>
            <p:cNvSpPr txBox="1">
              <a:spLocks noChangeArrowheads="1"/>
            </p:cNvSpPr>
            <p:nvPr/>
          </p:nvSpPr>
          <p:spPr bwMode="auto">
            <a:xfrm>
              <a:off x="7273925" y="6858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exp</a:t>
              </a:r>
            </a:p>
          </p:txBody>
        </p:sp>
      </p:grpSp>
      <p:sp>
        <p:nvSpPr>
          <p:cNvPr id="62" name="Text Box 3">
            <a:extLst>
              <a:ext uri="{FF2B5EF4-FFF2-40B4-BE49-F238E27FC236}">
                <a16:creationId xmlns:a16="http://schemas.microsoft.com/office/drawing/2014/main" id="{F5C331BA-964B-4FE0-AE3A-FF8CDB320119}"/>
              </a:ext>
            </a:extLst>
          </p:cNvPr>
          <p:cNvSpPr txBox="1">
            <a:spLocks noChangeArrowheads="1"/>
          </p:cNvSpPr>
          <p:nvPr/>
        </p:nvSpPr>
        <p:spPr bwMode="auto">
          <a:xfrm>
            <a:off x="8122211" y="2162868"/>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50" name="Text Box 3">
            <a:extLst>
              <a:ext uri="{FF2B5EF4-FFF2-40B4-BE49-F238E27FC236}">
                <a16:creationId xmlns:a16="http://schemas.microsoft.com/office/drawing/2014/main" id="{DA892B1F-8A67-498B-A2BE-350612F89B7D}"/>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47" name="AutoShape 35">
            <a:extLst>
              <a:ext uri="{FF2B5EF4-FFF2-40B4-BE49-F238E27FC236}">
                <a16:creationId xmlns:a16="http://schemas.microsoft.com/office/drawing/2014/main" id="{26ED843E-D236-4D33-8533-2622CA3B19D9}"/>
              </a:ext>
            </a:extLst>
          </p:cNvPr>
          <p:cNvSpPr>
            <a:spLocks noChangeArrowheads="1"/>
          </p:cNvSpPr>
          <p:nvPr/>
        </p:nvSpPr>
        <p:spPr bwMode="auto">
          <a:xfrm>
            <a:off x="1687516" y="1169037"/>
            <a:ext cx="3494084" cy="486839"/>
          </a:xfrm>
          <a:prstGeom prst="wedgeRoundRectCallout">
            <a:avLst>
              <a:gd name="adj1" fmla="val -54755"/>
              <a:gd name="adj2" fmla="val -59380"/>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How do we evaluate this?</a:t>
            </a:r>
          </a:p>
        </p:txBody>
      </p:sp>
      <p:sp>
        <p:nvSpPr>
          <p:cNvPr id="49" name="AutoShape 8">
            <a:extLst>
              <a:ext uri="{FF2B5EF4-FFF2-40B4-BE49-F238E27FC236}">
                <a16:creationId xmlns:a16="http://schemas.microsoft.com/office/drawing/2014/main" id="{E676CFF4-466B-4900-BFBC-22440444C90B}"/>
              </a:ext>
            </a:extLst>
          </p:cNvPr>
          <p:cNvSpPr>
            <a:spLocks noChangeArrowheads="1"/>
          </p:cNvSpPr>
          <p:nvPr/>
        </p:nvSpPr>
        <p:spPr bwMode="auto">
          <a:xfrm>
            <a:off x="2088433" y="1726217"/>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
        <p:nvSpPr>
          <p:cNvPr id="136" name="Text Box 38">
            <a:extLst>
              <a:ext uri="{FF2B5EF4-FFF2-40B4-BE49-F238E27FC236}">
                <a16:creationId xmlns:a16="http://schemas.microsoft.com/office/drawing/2014/main" id="{99003CDA-818B-4397-A303-D2373FA430D8}"/>
              </a:ext>
            </a:extLst>
          </p:cNvPr>
          <p:cNvSpPr txBox="1">
            <a:spLocks noChangeArrowheads="1"/>
          </p:cNvSpPr>
          <p:nvPr/>
        </p:nvSpPr>
        <p:spPr bwMode="auto">
          <a:xfrm>
            <a:off x="5967658" y="34036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7" name="Text Box 3">
            <a:extLst>
              <a:ext uri="{FF2B5EF4-FFF2-40B4-BE49-F238E27FC236}">
                <a16:creationId xmlns:a16="http://schemas.microsoft.com/office/drawing/2014/main" id="{FD2E9745-448C-447B-9BDE-62E2C48FF6EF}"/>
              </a:ext>
            </a:extLst>
          </p:cNvPr>
          <p:cNvSpPr txBox="1">
            <a:spLocks noChangeArrowheads="1"/>
          </p:cNvSpPr>
          <p:nvPr/>
        </p:nvSpPr>
        <p:spPr bwMode="auto">
          <a:xfrm>
            <a:off x="6229212"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grpSp>
        <p:nvGrpSpPr>
          <p:cNvPr id="115" name="Group 29">
            <a:extLst>
              <a:ext uri="{FF2B5EF4-FFF2-40B4-BE49-F238E27FC236}">
                <a16:creationId xmlns:a16="http://schemas.microsoft.com/office/drawing/2014/main" id="{ABF481C0-0788-4EB4-A622-81A6BD4F8DA7}"/>
              </a:ext>
            </a:extLst>
          </p:cNvPr>
          <p:cNvGrpSpPr>
            <a:grpSpLocks/>
          </p:cNvGrpSpPr>
          <p:nvPr/>
        </p:nvGrpSpPr>
        <p:grpSpPr bwMode="auto">
          <a:xfrm>
            <a:off x="7245317" y="-774299"/>
            <a:ext cx="698425" cy="763910"/>
            <a:chOff x="2065" y="1551"/>
            <a:chExt cx="1628" cy="1988"/>
          </a:xfrm>
        </p:grpSpPr>
        <p:sp>
          <p:nvSpPr>
            <p:cNvPr id="116" name="Freeform 30">
              <a:extLst>
                <a:ext uri="{FF2B5EF4-FFF2-40B4-BE49-F238E27FC236}">
                  <a16:creationId xmlns:a16="http://schemas.microsoft.com/office/drawing/2014/main" id="{BFFA3797-F902-4BB8-B53E-42AF13898F6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1">
              <a:extLst>
                <a:ext uri="{FF2B5EF4-FFF2-40B4-BE49-F238E27FC236}">
                  <a16:creationId xmlns:a16="http://schemas.microsoft.com/office/drawing/2014/main" id="{3BCE15BA-6C85-4B64-A719-DD7D45B0835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Freeform 32">
              <a:extLst>
                <a:ext uri="{FF2B5EF4-FFF2-40B4-BE49-F238E27FC236}">
                  <a16:creationId xmlns:a16="http://schemas.microsoft.com/office/drawing/2014/main" id="{A37E36C2-8461-4397-9932-4163ABDD088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 name="Freeform 33">
              <a:extLst>
                <a:ext uri="{FF2B5EF4-FFF2-40B4-BE49-F238E27FC236}">
                  <a16:creationId xmlns:a16="http://schemas.microsoft.com/office/drawing/2014/main" id="{E8E6D7E3-3D13-4791-8CDF-09B2FE2E7B7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7" name="Freeform 34">
              <a:extLst>
                <a:ext uri="{FF2B5EF4-FFF2-40B4-BE49-F238E27FC236}">
                  <a16:creationId xmlns:a16="http://schemas.microsoft.com/office/drawing/2014/main" id="{B065613A-41D1-4160-85ED-4A92C2DFAF5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8" name="Freeform 35">
              <a:extLst>
                <a:ext uri="{FF2B5EF4-FFF2-40B4-BE49-F238E27FC236}">
                  <a16:creationId xmlns:a16="http://schemas.microsoft.com/office/drawing/2014/main" id="{A8489BBE-A8B2-4771-8160-FDC3D9EAC87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9" name="Freeform 36">
              <a:extLst>
                <a:ext uri="{FF2B5EF4-FFF2-40B4-BE49-F238E27FC236}">
                  <a16:creationId xmlns:a16="http://schemas.microsoft.com/office/drawing/2014/main" id="{AA13F74E-557F-4E6E-9C37-1E252E624CD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0" name="Freeform 37">
              <a:extLst>
                <a:ext uri="{FF2B5EF4-FFF2-40B4-BE49-F238E27FC236}">
                  <a16:creationId xmlns:a16="http://schemas.microsoft.com/office/drawing/2014/main" id="{9FE93F75-80C0-4C77-A55D-A453527B6EB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1" name="Freeform 38">
              <a:extLst>
                <a:ext uri="{FF2B5EF4-FFF2-40B4-BE49-F238E27FC236}">
                  <a16:creationId xmlns:a16="http://schemas.microsoft.com/office/drawing/2014/main" id="{3D117C16-DA5D-4123-90BB-E0546DB103C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2" name="Freeform 39">
              <a:extLst>
                <a:ext uri="{FF2B5EF4-FFF2-40B4-BE49-F238E27FC236}">
                  <a16:creationId xmlns:a16="http://schemas.microsoft.com/office/drawing/2014/main" id="{FDBD6C55-CB1D-40B9-B558-C4A578F0112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Freeform 40">
              <a:extLst>
                <a:ext uri="{FF2B5EF4-FFF2-40B4-BE49-F238E27FC236}">
                  <a16:creationId xmlns:a16="http://schemas.microsoft.com/office/drawing/2014/main" id="{5F32487C-F949-4FEA-B5CE-0AE7F9CB4D4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 name="Freeform 41">
              <a:extLst>
                <a:ext uri="{FF2B5EF4-FFF2-40B4-BE49-F238E27FC236}">
                  <a16:creationId xmlns:a16="http://schemas.microsoft.com/office/drawing/2014/main" id="{7CBF6DC9-FDFB-46D1-9B00-8AD7A86FC92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 name="Freeform 42">
              <a:extLst>
                <a:ext uri="{FF2B5EF4-FFF2-40B4-BE49-F238E27FC236}">
                  <a16:creationId xmlns:a16="http://schemas.microsoft.com/office/drawing/2014/main" id="{D497A2BB-D094-48DA-B39E-D61D902D820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 name="Freeform 43">
              <a:extLst>
                <a:ext uri="{FF2B5EF4-FFF2-40B4-BE49-F238E27FC236}">
                  <a16:creationId xmlns:a16="http://schemas.microsoft.com/office/drawing/2014/main" id="{8A3EAAF4-09C5-488E-94AF-C092F8E9039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 name="Freeform 44">
              <a:extLst>
                <a:ext uri="{FF2B5EF4-FFF2-40B4-BE49-F238E27FC236}">
                  <a16:creationId xmlns:a16="http://schemas.microsoft.com/office/drawing/2014/main" id="{E70C2199-517D-466B-8444-40EDE460CC8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8" name="Freeform 45">
              <a:extLst>
                <a:ext uri="{FF2B5EF4-FFF2-40B4-BE49-F238E27FC236}">
                  <a16:creationId xmlns:a16="http://schemas.microsoft.com/office/drawing/2014/main" id="{1D67FC76-ABDB-4C83-8ADC-DA2A8BCD033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9" name="Freeform 46">
              <a:extLst>
                <a:ext uri="{FF2B5EF4-FFF2-40B4-BE49-F238E27FC236}">
                  <a16:creationId xmlns:a16="http://schemas.microsoft.com/office/drawing/2014/main" id="{D238EB70-65B2-46B9-AA28-B5D72CE33E0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 name="AutoShape 8">
            <a:extLst>
              <a:ext uri="{FF2B5EF4-FFF2-40B4-BE49-F238E27FC236}">
                <a16:creationId xmlns:a16="http://schemas.microsoft.com/office/drawing/2014/main" id="{3C046828-0D21-441F-AD6E-F09B6D7FB4E7}"/>
              </a:ext>
            </a:extLst>
          </p:cNvPr>
          <p:cNvSpPr>
            <a:spLocks noChangeArrowheads="1"/>
          </p:cNvSpPr>
          <p:nvPr/>
        </p:nvSpPr>
        <p:spPr bwMode="auto">
          <a:xfrm>
            <a:off x="959817" y="2382169"/>
            <a:ext cx="3840783" cy="27232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Start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root.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 down-down-down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until at a leaf</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go up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just far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enough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so that you can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down again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For each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node visit its children left to right.</a:t>
            </a:r>
          </a:p>
        </p:txBody>
      </p:sp>
      <p:sp>
        <p:nvSpPr>
          <p:cNvPr id="105" name="AutoShape 8">
            <a:extLst>
              <a:ext uri="{FF2B5EF4-FFF2-40B4-BE49-F238E27FC236}">
                <a16:creationId xmlns:a16="http://schemas.microsoft.com/office/drawing/2014/main" id="{E132CB3F-7605-4C38-89AE-A7E571E51039}"/>
              </a:ext>
            </a:extLst>
          </p:cNvPr>
          <p:cNvSpPr>
            <a:spLocks noChangeArrowheads="1"/>
          </p:cNvSpPr>
          <p:nvPr/>
        </p:nvSpPr>
        <p:spPr bwMode="auto">
          <a:xfrm>
            <a:off x="914400" y="5201569"/>
            <a:ext cx="3886200" cy="1275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Alternatively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b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walk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on the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outside 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follow the white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lines around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106" name="Group 29">
            <a:extLst>
              <a:ext uri="{FF2B5EF4-FFF2-40B4-BE49-F238E27FC236}">
                <a16:creationId xmlns:a16="http://schemas.microsoft.com/office/drawing/2014/main" id="{5ABAA31C-A494-480D-B748-04D9BE840128}"/>
              </a:ext>
            </a:extLst>
          </p:cNvPr>
          <p:cNvGrpSpPr>
            <a:grpSpLocks/>
          </p:cNvGrpSpPr>
          <p:nvPr/>
        </p:nvGrpSpPr>
        <p:grpSpPr bwMode="auto">
          <a:xfrm>
            <a:off x="7252855" y="-775855"/>
            <a:ext cx="698425" cy="763910"/>
            <a:chOff x="2065" y="1551"/>
            <a:chExt cx="1628" cy="1988"/>
          </a:xfrm>
        </p:grpSpPr>
        <p:sp>
          <p:nvSpPr>
            <p:cNvPr id="107" name="Freeform 30">
              <a:extLst>
                <a:ext uri="{FF2B5EF4-FFF2-40B4-BE49-F238E27FC236}">
                  <a16:creationId xmlns:a16="http://schemas.microsoft.com/office/drawing/2014/main" id="{C678D53B-9227-4D80-96CA-870E21E38DA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31">
              <a:extLst>
                <a:ext uri="{FF2B5EF4-FFF2-40B4-BE49-F238E27FC236}">
                  <a16:creationId xmlns:a16="http://schemas.microsoft.com/office/drawing/2014/main" id="{F412356F-ADC4-4381-9065-9A96592B308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32">
              <a:extLst>
                <a:ext uri="{FF2B5EF4-FFF2-40B4-BE49-F238E27FC236}">
                  <a16:creationId xmlns:a16="http://schemas.microsoft.com/office/drawing/2014/main" id="{AE3D4EF7-4851-4435-A250-B23A2B17A62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3">
              <a:extLst>
                <a:ext uri="{FF2B5EF4-FFF2-40B4-BE49-F238E27FC236}">
                  <a16:creationId xmlns:a16="http://schemas.microsoft.com/office/drawing/2014/main" id="{ACA9DF4A-40C1-43B7-A2FE-6608C92A3B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4">
              <a:extLst>
                <a:ext uri="{FF2B5EF4-FFF2-40B4-BE49-F238E27FC236}">
                  <a16:creationId xmlns:a16="http://schemas.microsoft.com/office/drawing/2014/main" id="{083CDD7D-D7F8-4BB6-95BB-1B99BB44351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5">
              <a:extLst>
                <a:ext uri="{FF2B5EF4-FFF2-40B4-BE49-F238E27FC236}">
                  <a16:creationId xmlns:a16="http://schemas.microsoft.com/office/drawing/2014/main" id="{E7EAB2AE-7484-4026-9E0C-896F79D15BB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6">
              <a:extLst>
                <a:ext uri="{FF2B5EF4-FFF2-40B4-BE49-F238E27FC236}">
                  <a16:creationId xmlns:a16="http://schemas.microsoft.com/office/drawing/2014/main" id="{A2A18E75-78A1-4E1D-A553-1EEA757DDA3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7">
              <a:extLst>
                <a:ext uri="{FF2B5EF4-FFF2-40B4-BE49-F238E27FC236}">
                  <a16:creationId xmlns:a16="http://schemas.microsoft.com/office/drawing/2014/main" id="{22052522-6892-4ECA-8C70-10E311D91FE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0" name="Freeform 38">
              <a:extLst>
                <a:ext uri="{FF2B5EF4-FFF2-40B4-BE49-F238E27FC236}">
                  <a16:creationId xmlns:a16="http://schemas.microsoft.com/office/drawing/2014/main" id="{05627753-694E-449D-84F8-A42E89326C5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1" name="Freeform 39">
              <a:extLst>
                <a:ext uri="{FF2B5EF4-FFF2-40B4-BE49-F238E27FC236}">
                  <a16:creationId xmlns:a16="http://schemas.microsoft.com/office/drawing/2014/main" id="{34A4D77E-48B6-4724-9FA0-8709CDBD523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2" name="Freeform 40">
              <a:extLst>
                <a:ext uri="{FF2B5EF4-FFF2-40B4-BE49-F238E27FC236}">
                  <a16:creationId xmlns:a16="http://schemas.microsoft.com/office/drawing/2014/main" id="{54C70568-371B-4CF0-A037-3472CA5C5DB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 name="Freeform 41">
              <a:extLst>
                <a:ext uri="{FF2B5EF4-FFF2-40B4-BE49-F238E27FC236}">
                  <a16:creationId xmlns:a16="http://schemas.microsoft.com/office/drawing/2014/main" id="{80C15906-6706-4F7E-8E89-47013A43C27C}"/>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 name="Freeform 42">
              <a:extLst>
                <a:ext uri="{FF2B5EF4-FFF2-40B4-BE49-F238E27FC236}">
                  <a16:creationId xmlns:a16="http://schemas.microsoft.com/office/drawing/2014/main" id="{F020474E-535F-4101-941B-80D47D69454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 name="Freeform 43">
              <a:extLst>
                <a:ext uri="{FF2B5EF4-FFF2-40B4-BE49-F238E27FC236}">
                  <a16:creationId xmlns:a16="http://schemas.microsoft.com/office/drawing/2014/main" id="{16891D45-F2A9-4AC2-8941-5C5F885E668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 name="Freeform 44">
              <a:extLst>
                <a:ext uri="{FF2B5EF4-FFF2-40B4-BE49-F238E27FC236}">
                  <a16:creationId xmlns:a16="http://schemas.microsoft.com/office/drawing/2014/main" id="{6AC8E88B-4E7A-4FA4-B735-D4C807A068B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7" name="Freeform 45">
              <a:extLst>
                <a:ext uri="{FF2B5EF4-FFF2-40B4-BE49-F238E27FC236}">
                  <a16:creationId xmlns:a16="http://schemas.microsoft.com/office/drawing/2014/main" id="{2EE2424E-B5C8-4A0A-8927-805033C37CA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8" name="Freeform 46">
              <a:extLst>
                <a:ext uri="{FF2B5EF4-FFF2-40B4-BE49-F238E27FC236}">
                  <a16:creationId xmlns:a16="http://schemas.microsoft.com/office/drawing/2014/main" id="{D4DAE6B7-8265-4EE9-B66C-DF338A86ED2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69" name="Group 29">
            <a:extLst>
              <a:ext uri="{FF2B5EF4-FFF2-40B4-BE49-F238E27FC236}">
                <a16:creationId xmlns:a16="http://schemas.microsoft.com/office/drawing/2014/main" id="{189985C3-EB01-49C8-97F4-C40286540CCA}"/>
              </a:ext>
            </a:extLst>
          </p:cNvPr>
          <p:cNvGrpSpPr>
            <a:grpSpLocks/>
          </p:cNvGrpSpPr>
          <p:nvPr/>
        </p:nvGrpSpPr>
        <p:grpSpPr bwMode="auto">
          <a:xfrm>
            <a:off x="7239000" y="-768925"/>
            <a:ext cx="698425" cy="763910"/>
            <a:chOff x="2065" y="1551"/>
            <a:chExt cx="1628" cy="1988"/>
          </a:xfrm>
        </p:grpSpPr>
        <p:sp>
          <p:nvSpPr>
            <p:cNvPr id="170" name="Freeform 30">
              <a:extLst>
                <a:ext uri="{FF2B5EF4-FFF2-40B4-BE49-F238E27FC236}">
                  <a16:creationId xmlns:a16="http://schemas.microsoft.com/office/drawing/2014/main" id="{128AC04A-9300-45C9-9EED-4D78E9F0DC8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1" name="Freeform 31">
              <a:extLst>
                <a:ext uri="{FF2B5EF4-FFF2-40B4-BE49-F238E27FC236}">
                  <a16:creationId xmlns:a16="http://schemas.microsoft.com/office/drawing/2014/main" id="{95862E22-CFAB-4A1F-A74A-4CC9FA21543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2" name="Freeform 32">
              <a:extLst>
                <a:ext uri="{FF2B5EF4-FFF2-40B4-BE49-F238E27FC236}">
                  <a16:creationId xmlns:a16="http://schemas.microsoft.com/office/drawing/2014/main" id="{DBD97F6C-3874-4C61-BFCE-A0A065D2CBD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3" name="Freeform 33">
              <a:extLst>
                <a:ext uri="{FF2B5EF4-FFF2-40B4-BE49-F238E27FC236}">
                  <a16:creationId xmlns:a16="http://schemas.microsoft.com/office/drawing/2014/main" id="{F7F8F479-05BA-467A-A5AF-7C69D84C7B4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4" name="Freeform 34">
              <a:extLst>
                <a:ext uri="{FF2B5EF4-FFF2-40B4-BE49-F238E27FC236}">
                  <a16:creationId xmlns:a16="http://schemas.microsoft.com/office/drawing/2014/main" id="{0E944495-8929-4F68-9C69-C23F85E466F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5" name="Freeform 35">
              <a:extLst>
                <a:ext uri="{FF2B5EF4-FFF2-40B4-BE49-F238E27FC236}">
                  <a16:creationId xmlns:a16="http://schemas.microsoft.com/office/drawing/2014/main" id="{FCF71729-1CF3-41CA-B3B5-27618B2CD2B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6" name="Freeform 36">
              <a:extLst>
                <a:ext uri="{FF2B5EF4-FFF2-40B4-BE49-F238E27FC236}">
                  <a16:creationId xmlns:a16="http://schemas.microsoft.com/office/drawing/2014/main" id="{7E792EB2-D57F-46AC-BD25-6E967F1E18A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7" name="Freeform 37">
              <a:extLst>
                <a:ext uri="{FF2B5EF4-FFF2-40B4-BE49-F238E27FC236}">
                  <a16:creationId xmlns:a16="http://schemas.microsoft.com/office/drawing/2014/main" id="{D078AEC8-0ADA-43FA-87B4-913CC9CC5A9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8" name="Freeform 38">
              <a:extLst>
                <a:ext uri="{FF2B5EF4-FFF2-40B4-BE49-F238E27FC236}">
                  <a16:creationId xmlns:a16="http://schemas.microsoft.com/office/drawing/2014/main" id="{9513CCB5-47F0-4F9B-B511-0FF33BCB2D7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9" name="Freeform 39">
              <a:extLst>
                <a:ext uri="{FF2B5EF4-FFF2-40B4-BE49-F238E27FC236}">
                  <a16:creationId xmlns:a16="http://schemas.microsoft.com/office/drawing/2014/main" id="{562C49AE-C0A1-4217-9BB6-C4335701BBE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0" name="Freeform 40">
              <a:extLst>
                <a:ext uri="{FF2B5EF4-FFF2-40B4-BE49-F238E27FC236}">
                  <a16:creationId xmlns:a16="http://schemas.microsoft.com/office/drawing/2014/main" id="{A8D24473-9DED-4DAE-860F-6100A2D933F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Freeform 41">
              <a:extLst>
                <a:ext uri="{FF2B5EF4-FFF2-40B4-BE49-F238E27FC236}">
                  <a16:creationId xmlns:a16="http://schemas.microsoft.com/office/drawing/2014/main" id="{52ED1EC0-73C6-486B-8E94-8B86A2AA347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Freeform 42">
              <a:extLst>
                <a:ext uri="{FF2B5EF4-FFF2-40B4-BE49-F238E27FC236}">
                  <a16:creationId xmlns:a16="http://schemas.microsoft.com/office/drawing/2014/main" id="{C815E0AB-BADC-4672-8C61-88AF91F5D2F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Freeform 43">
              <a:extLst>
                <a:ext uri="{FF2B5EF4-FFF2-40B4-BE49-F238E27FC236}">
                  <a16:creationId xmlns:a16="http://schemas.microsoft.com/office/drawing/2014/main" id="{35B3AD94-63F3-440D-87DD-2B9CF2BD75E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Freeform 44">
              <a:extLst>
                <a:ext uri="{FF2B5EF4-FFF2-40B4-BE49-F238E27FC236}">
                  <a16:creationId xmlns:a16="http://schemas.microsoft.com/office/drawing/2014/main" id="{1E827E5B-2C15-465E-ADF7-078F0FD8F06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Freeform 45">
              <a:extLst>
                <a:ext uri="{FF2B5EF4-FFF2-40B4-BE49-F238E27FC236}">
                  <a16:creationId xmlns:a16="http://schemas.microsoft.com/office/drawing/2014/main" id="{4277DD63-B926-4B21-801F-8979873612D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Freeform 46">
              <a:extLst>
                <a:ext uri="{FF2B5EF4-FFF2-40B4-BE49-F238E27FC236}">
                  <a16:creationId xmlns:a16="http://schemas.microsoft.com/office/drawing/2014/main" id="{C9BBE0E7-C4B4-4B88-960F-1020183AB689}"/>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2343545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7">
                                            <p:txEl>
                                              <p:pRg st="0" end="0"/>
                                            </p:txEl>
                                          </p:spTgt>
                                        </p:tgtEl>
                                        <p:attrNameLst>
                                          <p:attrName>style.visibility</p:attrName>
                                        </p:attrNameLst>
                                      </p:cBhvr>
                                      <p:to>
                                        <p:strVal val="visible"/>
                                      </p:to>
                                    </p:set>
                                    <p:anim calcmode="lin" valueType="num">
                                      <p:cBhvr additive="base">
                                        <p:cTn id="11"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0-#ppt_w/2"/>
                                          </p:val>
                                        </p:tav>
                                        <p:tav tm="100000">
                                          <p:val>
                                            <p:strVal val="#ppt_x"/>
                                          </p:val>
                                        </p:tav>
                                      </p:tavLst>
                                    </p:anim>
                                    <p:anim calcmode="lin" valueType="num">
                                      <p:cBhvr additive="base">
                                        <p:cTn id="18" dur="500" fill="hold"/>
                                        <p:tgtEl>
                                          <p:spTgt spid="4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9">
                                            <p:txEl>
                                              <p:pRg st="0" end="0"/>
                                            </p:txEl>
                                          </p:spTgt>
                                        </p:tgtEl>
                                        <p:attrNameLst>
                                          <p:attrName>style.visibility</p:attrName>
                                        </p:attrNameLst>
                                      </p:cBhvr>
                                      <p:to>
                                        <p:strVal val="visible"/>
                                      </p:to>
                                    </p:set>
                                    <p:anim calcmode="lin" valueType="num">
                                      <p:cBhvr additive="base">
                                        <p:cTn id="21"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5"/>
                                        </p:tgtEl>
                                        <p:attrNameLst>
                                          <p:attrName>style.visibility</p:attrName>
                                        </p:attrNameLst>
                                      </p:cBhvr>
                                      <p:to>
                                        <p:strVal val="visible"/>
                                      </p:to>
                                    </p:set>
                                  </p:childTnLst>
                                </p:cTn>
                              </p:par>
                              <p:par>
                                <p:cTn id="27" presetID="0" presetClass="path" presetSubtype="0" accel="50000" decel="50000" fill="hold" nodeType="withEffect">
                                  <p:stCondLst>
                                    <p:cond delay="0"/>
                                  </p:stCondLst>
                                  <p:childTnLst>
                                    <p:animMotion origin="layout" path="M -0.00504 0.00741 L -0.00504 0.00764 C 0.00295 0.05556 -0.00382 0.00996 -0.0007 0.11297 C -0.00053 0.11644 0.00034 0.11945 0.00069 0.12292 C 0.00225 0.13542 0.00277 0.14769 0.00364 0.15996 C 0.00329 0.17084 0.00312 0.20394 0.00069 0.22107 C -0.00087 0.23264 -0.00018 0.2463 -0.00504 0.25625 C -0.00608 0.25834 -0.00712 0.26019 -0.00799 0.26227 C -0.00955 0.26482 -0.01112 0.26713 -0.0125 0.26968 C -0.01372 0.27246 -0.01459 0.27524 -0.01546 0.27755 C -0.01598 0.27963 -0.01615 0.28195 -0.01684 0.2838 C -0.01754 0.28542 -0.01893 0.28635 -0.0198 0.28774 C -0.02761 0.30787 -0.01684 0.28149 -0.02865 0.30301 C -0.03091 0.30764 -0.03282 0.31227 -0.03455 0.31713 C -0.03577 0.32061 -0.03612 0.32524 -0.0375 0.32894 C -0.03907 0.33311 -0.0415 0.33635 -0.04341 0.34028 C -0.05261 0.36088 -0.04167 0.3382 -0.04775 0.35417 C -0.04862 0.35625 -0.05 0.35811 -0.0507 0.35996 C -0.05139 0.36204 -0.05139 0.36412 -0.05226 0.36598 C -0.054 0.36991 -0.05625 0.37385 -0.05816 0.37778 C -0.06007 0.38241 -0.06181 0.38681 -0.06389 0.39167 C -0.06684 0.39746 -0.06893 0.39931 -0.07136 0.40533 C -0.07344 0.41042 -0.07622 0.41528 -0.07726 0.42107 C -0.07778 0.42338 -0.07778 0.42616 -0.07865 0.42894 C -0.07969 0.43172 -0.0816 0.43403 -0.08316 0.43635 C -0.08612 0.45278 -0.08247 0.43681 -0.0875 0.45047 C -0.09358 0.46667 -0.08351 0.44514 -0.09184 0.46204 C -0.09497 0.47848 -0.09132 0.46204 -0.09636 0.47593 C -0.10313 0.49375 -0.09497 0.47778 -0.10365 0.49352 C -0.10608 0.50301 -0.104 0.49653 -0.10955 0.50718 C -0.11059 0.50926 -0.11129 0.51135 -0.1125 0.5132 C -0.11528 0.51737 -0.1191 0.52037 -0.12136 0.525 C -0.12535 0.53264 -0.12917 0.54074 -0.13316 0.54838 C -0.13542 0.55278 -0.14046 0.56227 -0.14046 0.5625 C -0.14219 0.57153 -0.14393 0.57639 -0.14046 0.58774 C -0.13993 0.58936 -0.1375 0.58889 -0.13612 0.58936 C -0.13316 0.58889 -0.12969 0.59005 -0.12726 0.58774 C -0.12553 0.58612 -0.12639 0.58241 -0.1257 0.57987 C -0.125 0.57639 -0.12396 0.57315 -0.12275 0.56968 C -0.11667 0.55186 -0.1224 0.57223 -0.11841 0.5544 C -0.11754 0.55047 -0.11598 0.54653 -0.11546 0.5426 C -0.11493 0.53866 -0.11476 0.53449 -0.11407 0.53079 C -0.11285 0.52524 -0.11112 0.52037 -0.10955 0.51505 C -0.10625 0.48843 -0.11042 0.51713 -0.10521 0.49352 C -0.10452 0.49028 -0.10452 0.48681 -0.10365 0.4838 C -0.10296 0.48079 -0.10157 0.47871 -0.1007 0.47593 C -0.09966 0.47199 -0.09879 0.46783 -0.09775 0.46389 C -0.09636 0.4588 -0.0948 0.45371 -0.09341 0.44815 C -0.09115 0.42686 -0.09358 0.4419 -0.0875 0.42107 C -0.08646 0.41713 -0.08455 0.40926 -0.08455 0.40926 C -0.08351 0.4132 -0.08247 0.41713 -0.0816 0.42107 C -0.08108 0.42338 -0.08073 0.42616 -0.08021 0.42894 C -0.07882 0.43473 -0.07726 0.44028 -0.0757 0.44653 C -0.0757 0.44676 -0.07275 0.45834 -0.07275 0.45857 C -0.07188 0.45996 -0.07049 0.46181 -0.0698 0.46389 C -0.06285 0.48519 -0.07066 0.46852 -0.06389 0.48172 C -0.05955 0.49908 -0.06719 0.46968 -0.05521 0.50718 C -0.05365 0.51181 -0.05209 0.51644 -0.0507 0.52107 C -0.04688 0.53403 -0.05296 0.51899 -0.0448 0.54051 C -0.04358 0.54399 -0.04184 0.54723 -0.04046 0.55047 C -0.03993 0.55278 -0.03768 0.56667 -0.03594 0.57199 C -0.03507 0.57454 -0.03403 0.57709 -0.03299 0.57987 C -0.0323 0.5838 -0.03178 0.59074 -0.02865 0.59329 C -0.02691 0.59491 -0.02466 0.59491 -0.02275 0.59561 C -0.0191 0.56551 -0.02049 0.58241 -0.02275 0.525 C -0.02344 0.50741 -0.02327 0.51042 -0.02726 0.49746 C -0.02952 0.47246 -0.02743 0.49074 -0.0316 0.46389 C -0.03316 0.4544 -0.03368 0.44399 -0.03594 0.43473 C -0.03646 0.43241 -0.03681 0.43033 -0.0375 0.42894 C -0.0382 0.42639 -0.03924 0.42477 -0.04046 0.42292 C -0.04184 0.42084 -0.04341 0.41899 -0.0448 0.41713 C -0.04584 0.41436 -0.04653 0.41135 -0.04775 0.40926 C -0.04948 0.40625 -0.05191 0.40417 -0.05365 0.40139 C -0.05521 0.39862 -0.0566 0.39584 -0.05816 0.39352 L -0.0625 0.37593 C -0.06303 0.37385 -0.06372 0.37176 -0.06389 0.36991 L -0.06546 0.35996 C -0.06493 0.33449 -0.06615 0.3088 -0.06389 0.2838 C -0.06372 0.2801 -0.0599 0.27871 -0.05816 0.27593 C -0.04914 0.26227 -0.05764 0.27408 -0.0507 0.26019 C -0.04809 0.25487 -0.04184 0.24445 -0.04184 0.24468 C -0.0415 0.2419 -0.04115 0.23912 -0.04046 0.23658 C -0.03976 0.23449 -0.03837 0.23264 -0.0375 0.23056 C -0.03594 0.22755 -0.03438 0.22408 -0.03299 0.22107 C -0.03195 0.21829 -0.03143 0.21528 -0.03021 0.2132 C -0.029 0.21088 -0.02709 0.20926 -0.0257 0.20695 C -0.02414 0.20487 -0.02275 0.20186 -0.02136 0.19908 C -0.02032 0.19746 -0.0198 0.19491 -0.01841 0.19352 C -0.01667 0.19213 -0.01441 0.19213 -0.0125 0.19167 C 0.00746 0.22454 4.44444E-6 0.21042 0.01111 0.23264 C 0.01545 0.25024 0.0085 0.22269 0.01545 0.24838 C 0.01649 0.25232 0.01718 0.25649 0.0184 0.26019 C 0.04114 0.3257 0.02569 0.28079 0.0375 0.30926 C 0.03854 0.31158 0.03941 0.31459 0.04045 0.31713 C 0.04132 0.31922 0.04253 0.32061 0.0434 0.32269 C 0.04913 0.33635 0.04461 0.33149 0.0552 0.35024 L 0.06406 0.36598 C 0.06545 0.36875 0.06632 0.37246 0.0684 0.37385 C 0.07031 0.375 0.07239 0.37639 0.0743 0.37778 C 0.07638 0.37963 0.07795 0.38241 0.0802 0.3838 C 0.08385 0.38565 0.08802 0.38635 0.09201 0.38774 C 0.09687 0.38681 0.10173 0.38658 0.10677 0.38565 C 0.10816 0.38542 0.11076 0.38565 0.11111 0.3838 C 0.11197 0.37894 0.11059 0.37408 0.10954 0.36991 C 0.10763 0.36181 0.10347 0.35463 0.0993 0.34815 C 0.09757 0.34537 0.09513 0.34329 0.0934 0.34028 C 0.08072 0.31852 0.09826 0.34306 0.08316 0.32107 C 0.08038 0.31667 0.07621 0.31389 0.0743 0.30926 C 0.07326 0.30672 0.07274 0.30371 0.07135 0.30139 C 0.07031 0.29954 0.06822 0.29885 0.06701 0.29746 C 0.06423 0.29375 0.05989 0.28403 0.05816 0.27987 C 0.05711 0.27709 0.05642 0.27408 0.0552 0.27199 C 0.05399 0.26968 0.05225 0.26806 0.05086 0.26598 C 0.04913 0.25926 0.04809 0.25463 0.04496 0.24838 C 0.04322 0.24537 0.04097 0.24329 0.03906 0.24051 C 0.0335 0.22223 0.03906 0.23843 0.02864 0.21713 C 0.02656 0.21274 0.025 0.20787 0.02291 0.20301 C 0.02152 0.20047 0.01979 0.19792 0.0184 0.19561 C 0.01527 0.18912 0.00954 0.1757 0.00954 0.17616 C 0.00902 0.17338 0.00868 0.17037 0.00816 0.16783 C 0.00729 0.16389 0.00572 0.16042 0.0052 0.15602 C 0.00434 0.15116 -0.0007 0.11412 -0.00365 0.10116 C -0.01719 0.04329 -0.00226 0.11459 -0.00955 0.0757 C -0.0099 0.07385 -0.01094 0.07176 -0.01094 0.06991 C -0.01146 0.04514 -0.01094 0.02061 -0.01094 -0.00439 L -0.01094 -0.00416 " pathEditMode="relative" rAng="0" ptsTypes="AAAAAAAAAAAAAAAAAAAAAAAAAAAAAAAAAAAAAAAAAAAAAAAAAAAAAAAAAAAAAAAAAAAAAAAAAAAAAAAAAAAAAAAAAAAAAAAAAAAAAAAAAAAAAAAAAAAAAAAAAAAAAA">
                                      <p:cBhvr>
                                        <p:cTn id="28" dur="5000" fill="hold"/>
                                        <p:tgtEl>
                                          <p:spTgt spid="115"/>
                                        </p:tgtEl>
                                        <p:attrNameLst>
                                          <p:attrName>ppt_x</p:attrName>
                                          <p:attrName>ppt_y</p:attrName>
                                        </p:attrNameLst>
                                      </p:cBhvr>
                                      <p:rCtr x="-1059" y="28819"/>
                                    </p:animMotion>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04"/>
                                        </p:tgtEl>
                                        <p:attrNameLst>
                                          <p:attrName>style.visibility</p:attrName>
                                        </p:attrNameLst>
                                      </p:cBhvr>
                                      <p:to>
                                        <p:strVal val="visible"/>
                                      </p:to>
                                    </p:set>
                                    <p:anim calcmode="lin" valueType="num">
                                      <p:cBhvr additive="base">
                                        <p:cTn id="33" dur="500" fill="hold"/>
                                        <p:tgtEl>
                                          <p:spTgt spid="104"/>
                                        </p:tgtEl>
                                        <p:attrNameLst>
                                          <p:attrName>ppt_x</p:attrName>
                                        </p:attrNameLst>
                                      </p:cBhvr>
                                      <p:tavLst>
                                        <p:tav tm="0">
                                          <p:val>
                                            <p:strVal val="0-#ppt_w/2"/>
                                          </p:val>
                                        </p:tav>
                                        <p:tav tm="100000">
                                          <p:val>
                                            <p:strVal val="#ppt_x"/>
                                          </p:val>
                                        </p:tav>
                                      </p:tavLst>
                                    </p:anim>
                                    <p:anim calcmode="lin" valueType="num">
                                      <p:cBhvr additive="base">
                                        <p:cTn id="34" dur="500" fill="hold"/>
                                        <p:tgtEl>
                                          <p:spTgt spid="104"/>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04">
                                            <p:txEl>
                                              <p:pRg st="0" end="0"/>
                                            </p:txEl>
                                          </p:spTgt>
                                        </p:tgtEl>
                                        <p:attrNameLst>
                                          <p:attrName>style.visibility</p:attrName>
                                        </p:attrNameLst>
                                      </p:cBhvr>
                                      <p:to>
                                        <p:strVal val="visible"/>
                                      </p:to>
                                    </p:set>
                                    <p:anim calcmode="lin" valueType="num">
                                      <p:cBhvr additive="base">
                                        <p:cTn id="37"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04">
                                            <p:txEl>
                                              <p:pRg st="1" end="1"/>
                                            </p:txEl>
                                          </p:spTgt>
                                        </p:tgtEl>
                                        <p:attrNameLst>
                                          <p:attrName>style.visibility</p:attrName>
                                        </p:attrNameLst>
                                      </p:cBhvr>
                                      <p:to>
                                        <p:strVal val="visible"/>
                                      </p:to>
                                    </p:set>
                                    <p:anim calcmode="lin" valueType="num">
                                      <p:cBhvr additive="base">
                                        <p:cTn id="43" dur="500" fill="hold"/>
                                        <p:tgtEl>
                                          <p:spTgt spid="104">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04">
                                            <p:txEl>
                                              <p:pRg st="2" end="2"/>
                                            </p:txEl>
                                          </p:spTgt>
                                        </p:tgtEl>
                                        <p:attrNameLst>
                                          <p:attrName>style.visibility</p:attrName>
                                        </p:attrNameLst>
                                      </p:cBhvr>
                                      <p:to>
                                        <p:strVal val="visible"/>
                                      </p:to>
                                    </p:set>
                                    <p:anim calcmode="lin" valueType="num">
                                      <p:cBhvr additive="base">
                                        <p:cTn id="49" dur="500" fill="hold"/>
                                        <p:tgtEl>
                                          <p:spTgt spid="104">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04">
                                            <p:txEl>
                                              <p:pRg st="3" end="3"/>
                                            </p:txEl>
                                          </p:spTgt>
                                        </p:tgtEl>
                                        <p:attrNameLst>
                                          <p:attrName>style.visibility</p:attrName>
                                        </p:attrNameLst>
                                      </p:cBhvr>
                                      <p:to>
                                        <p:strVal val="visible"/>
                                      </p:to>
                                    </p:set>
                                    <p:anim calcmode="lin" valueType="num">
                                      <p:cBhvr additive="base">
                                        <p:cTn id="55" dur="500" fill="hold"/>
                                        <p:tgtEl>
                                          <p:spTgt spid="104">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04">
                                            <p:txEl>
                                              <p:pRg st="4" end="4"/>
                                            </p:txEl>
                                          </p:spTgt>
                                        </p:tgtEl>
                                        <p:attrNameLst>
                                          <p:attrName>style.visibility</p:attrName>
                                        </p:attrNameLst>
                                      </p:cBhvr>
                                      <p:to>
                                        <p:strVal val="visible"/>
                                      </p:to>
                                    </p:set>
                                    <p:anim calcmode="lin" valueType="num">
                                      <p:cBhvr additive="base">
                                        <p:cTn id="61" dur="500" fill="hold"/>
                                        <p:tgtEl>
                                          <p:spTgt spid="104">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0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106"/>
                                        </p:tgtEl>
                                        <p:attrNameLst>
                                          <p:attrName>style.visibility</p:attrName>
                                        </p:attrNameLst>
                                      </p:cBhvr>
                                      <p:to>
                                        <p:strVal val="visible"/>
                                      </p:to>
                                    </p:set>
                                  </p:childTnLst>
                                </p:cTn>
                              </p:par>
                              <p:par>
                                <p:cTn id="67" presetID="0" presetClass="path" presetSubtype="0" accel="50000" decel="50000" fill="hold" nodeType="withEffect">
                                  <p:stCondLst>
                                    <p:cond delay="0"/>
                                  </p:stCondLst>
                                  <p:childTnLst>
                                    <p:animMotion origin="layout" path="M -0.00503 0.00741 L -0.00503 0.00764 C 0.00296 0.05556 -0.00382 0.00996 -0.00069 0.11204 C -0.00052 0.11644 0.00035 0.11945 0.0007 0.12292 C 0.00226 0.13542 0.00278 0.14769 0.00365 0.15996 C 0.0033 0.17084 0.00313 0.20394 0.0007 0.22107 C -0.00086 0.23264 -0.00017 0.2463 -0.00503 0.25625 C -0.00607 0.25834 -0.00711 0.26019 -0.00798 0.26227 C -0.00954 0.26482 -0.01111 0.26713 -0.0125 0.26968 C -0.01371 0.27246 -0.01458 0.27523 -0.01545 0.27755 C -0.01597 0.27963 -0.01614 0.28195 -0.01684 0.2838 C -0.01753 0.28542 -0.01892 0.28635 -0.01979 0.28773 C -0.0276 0.30764 -0.01684 0.28148 -0.02864 0.30278 C -0.0309 0.30764 -0.03281 0.31227 -0.03454 0.31713 C -0.03576 0.3206 -0.03611 0.32523 -0.0375 0.32894 C -0.03906 0.3331 -0.04149 0.33635 -0.0434 0.34028 C -0.0526 0.36088 -0.04166 0.3382 -0.04774 0.35417 C -0.04861 0.35602 -0.05 0.3581 -0.05069 0.35996 C -0.05139 0.36204 -0.05139 0.36389 -0.05225 0.36597 C -0.05399 0.36991 -0.05625 0.37385 -0.05816 0.37778 C -0.06007 0.38241 -0.0618 0.38658 -0.06389 0.39167 C -0.06684 0.39746 -0.06892 0.39931 -0.07135 0.40533 C -0.07343 0.41042 -0.07621 0.41528 -0.07725 0.42107 C -0.07777 0.42315 -0.07777 0.42616 -0.07864 0.42894 C -0.07968 0.43172 -0.08159 0.43403 -0.08316 0.43611 C -0.08611 0.45278 -0.08246 0.43681 -0.0875 0.45047 C -0.09357 0.46667 -0.0835 0.44491 -0.09184 0.46158 C -0.09496 0.47847 -0.09132 0.46158 -0.09635 0.47593 C -0.10312 0.49375 -0.09496 0.47778 -0.10364 0.49352 C -0.10607 0.50301 -0.10399 0.49653 -0.10954 0.50718 C -0.11059 0.50926 -0.11128 0.51135 -0.1125 0.5132 C -0.11527 0.51736 -0.11909 0.52037 -0.12135 0.525 C -0.12534 0.53264 -0.12916 0.54074 -0.13316 0.54838 C -0.13541 0.55278 -0.14045 0.56227 -0.14045 0.5625 C -0.14218 0.57153 -0.14392 0.57639 -0.14045 0.58773 C -0.13993 0.58935 -0.1375 0.58889 -0.13611 0.58935 C -0.13316 0.58889 -0.12968 0.59005 -0.12725 0.58773 C -0.12552 0.58611 -0.12639 0.58241 -0.12569 0.57986 C -0.125 0.57639 -0.12395 0.57315 -0.12274 0.56968 C -0.11666 0.55185 -0.12239 0.57222 -0.1184 0.5544 C -0.11753 0.55047 -0.11597 0.54653 -0.11545 0.5426 C -0.11493 0.53866 -0.11475 0.53449 -0.11406 0.53079 C -0.11284 0.52523 -0.11111 0.52037 -0.10954 0.51505 C -0.10625 0.48843 -0.11041 0.51713 -0.1052 0.49352 C -0.10451 0.49028 -0.10451 0.48681 -0.10364 0.4838 C -0.10295 0.48079 -0.10156 0.47871 -0.10069 0.47593 C -0.09965 0.47199 -0.09878 0.4676 -0.09774 0.46366 C -0.09635 0.4588 -0.09479 0.45371 -0.0934 0.44792 C -0.09114 0.42685 -0.09357 0.4419 -0.0875 0.42107 C -0.08645 0.41713 -0.08454 0.40926 -0.08454 0.40926 C -0.0835 0.4132 -0.08246 0.41713 -0.08159 0.42107 C -0.08107 0.42315 -0.08073 0.42616 -0.0802 0.42894 C -0.07882 0.43472 -0.07725 0.44005 -0.07569 0.44653 C -0.07569 0.44676 -0.07274 0.45834 -0.07274 0.45857 C -0.07187 0.45972 -0.07048 0.46158 -0.06979 0.46366 C -0.06284 0.48519 -0.07066 0.46852 -0.06389 0.48172 C -0.05954 0.49908 -0.06718 0.46968 -0.0552 0.50718 C -0.05364 0.51181 -0.05208 0.51644 -0.05069 0.52107 C -0.04687 0.53403 -0.05295 0.51898 -0.04479 0.54051 C -0.04357 0.54398 -0.04184 0.54722 -0.04045 0.55047 C -0.03993 0.55278 -0.03767 0.56667 -0.03593 0.57199 C -0.03507 0.57454 -0.03402 0.57709 -0.03298 0.57986 C -0.03229 0.5838 -0.03177 0.59074 -0.02864 0.59329 C -0.02691 0.59491 -0.02465 0.59491 -0.02274 0.5956 C -0.01909 0.56551 -0.02048 0.58241 -0.02274 0.525 C -0.02343 0.50741 -0.02326 0.51042 -0.02725 0.49746 C -0.02951 0.47246 -0.02743 0.49074 -0.03159 0.46366 C -0.03316 0.4544 -0.03368 0.44398 -0.03593 0.43472 C -0.03645 0.43218 -0.0368 0.4301 -0.0375 0.42894 C -0.03819 0.42616 -0.03923 0.42477 -0.04045 0.42292 C -0.04184 0.42084 -0.0434 0.41898 -0.04479 0.41713 C -0.04583 0.41435 -0.04652 0.41135 -0.04774 0.40926 C -0.04948 0.40625 -0.05191 0.40417 -0.05364 0.40139 C -0.0552 0.39861 -0.05659 0.3956 -0.05816 0.39352 L -0.0625 0.37593 C -0.06302 0.37385 -0.06371 0.37176 -0.06389 0.36991 L -0.06545 0.35996 C -0.06493 0.33426 -0.06614 0.3088 -0.06389 0.2838 C -0.06371 0.2801 -0.05989 0.27871 -0.05816 0.27593 C -0.04913 0.26227 -0.05764 0.27408 -0.05069 0.26019 C -0.04809 0.25486 -0.04184 0.24445 -0.04184 0.24468 C -0.04149 0.2419 -0.04114 0.23912 -0.04045 0.23658 C -0.03975 0.23449 -0.03836 0.23264 -0.0375 0.23056 C -0.03593 0.22755 -0.03437 0.22408 -0.03298 0.22107 C -0.03194 0.21829 -0.03142 0.21528 -0.0302 0.2132 C -0.02899 0.21088 -0.02708 0.20926 -0.02569 0.20695 C -0.02413 0.20486 -0.02274 0.20185 -0.02135 0.19908 C -0.02031 0.19746 -0.01979 0.19491 -0.0184 0.19352 C -0.01666 0.19213 -0.01441 0.19213 -0.0125 0.19167 C 0.00747 0.22454 -3.61111E-6 0.21042 0.01111 0.23264 C 0.01546 0.25023 0.00851 0.22269 0.01546 0.24838 C 0.0165 0.25232 0.01719 0.25648 0.01841 0.26019 C 0.04115 0.32547 0.0257 0.28079 0.0375 0.30926 C 0.03855 0.31158 0.03941 0.31459 0.04046 0.31713 C 0.04132 0.31922 0.04254 0.3206 0.04341 0.32246 C 0.04914 0.33635 0.04462 0.33148 0.05521 0.35023 L 0.06407 0.36597 C 0.06546 0.36875 0.06632 0.37246 0.06841 0.37385 C 0.07032 0.37477 0.0724 0.37639 0.07431 0.37778 C 0.07639 0.37963 0.07796 0.38241 0.08021 0.3838 C 0.08386 0.38565 0.08802 0.38635 0.09202 0.38773 C 0.09688 0.38658 0.10174 0.38658 0.10677 0.38565 C 0.10816 0.38542 0.11077 0.38565 0.11111 0.3838 C 0.11198 0.37871 0.11059 0.37385 0.10955 0.36991 C 0.10764 0.36181 0.10348 0.35463 0.09931 0.34815 C 0.09757 0.34514 0.09514 0.34329 0.09341 0.34028 C 0.08073 0.31852 0.09827 0.34306 0.08316 0.32107 C 0.08039 0.31667 0.07622 0.31366 0.07431 0.30926 C 0.07327 0.30672 0.07275 0.30371 0.07136 0.30139 C 0.07032 0.29954 0.06823 0.29885 0.06702 0.29746 C 0.06424 0.29375 0.0599 0.28403 0.05816 0.27986 C 0.05712 0.27709 0.05643 0.27408 0.05521 0.27199 C 0.054 0.26968 0.05226 0.26806 0.05087 0.26597 C 0.04914 0.25926 0.04809 0.25463 0.04497 0.24838 C 0.04323 0.24537 0.04098 0.24329 0.03907 0.24051 C 0.03351 0.22222 0.03907 0.23843 0.02865 0.21713 C 0.02657 0.21273 0.025 0.20787 0.02292 0.20301 C 0.02153 0.20047 0.0198 0.19792 0.01841 0.1956 C 0.01528 0.18912 0.00955 0.1757 0.00955 0.17616 C 0.00903 0.17338 0.00868 0.17037 0.00816 0.16783 C 0.0073 0.16389 0.00573 0.16042 0.00521 0.15602 C 0.00434 0.15116 -0.00069 0.11412 -0.00364 0.10116 C -0.01718 0.04329 -0.00225 0.11459 -0.00954 0.075 C -0.00989 0.07385 -0.01093 0.07153 -0.01093 0.06991 C -0.01145 0.04491 -0.01093 0.0206 -0.01093 -0.0044 L -0.01093 -0.00416 " pathEditMode="relative" rAng="0" ptsTypes="AAAAAAAAAAAAAAAAAAAAAAAAAAAAAAAAAAAAAAAAAAAAAAAAAAAAAAAAAAAAAAAAAAAAAAAAAAAAAAAAAAAAAAAAAAAAAAAAAAAAAAAAAAAAAAAAAAAAAAAAAAAAAA">
                                      <p:cBhvr>
                                        <p:cTn id="68" dur="5000" fill="hold"/>
                                        <p:tgtEl>
                                          <p:spTgt spid="106"/>
                                        </p:tgtEl>
                                        <p:attrNameLst>
                                          <p:attrName>ppt_x</p:attrName>
                                          <p:attrName>ppt_y</p:attrName>
                                        </p:attrNameLst>
                                      </p:cBhvr>
                                      <p:rCtr x="-1059" y="28819"/>
                                    </p:animMotion>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05"/>
                                        </p:tgtEl>
                                        <p:attrNameLst>
                                          <p:attrName>style.visibility</p:attrName>
                                        </p:attrNameLst>
                                      </p:cBhvr>
                                      <p:to>
                                        <p:strVal val="visible"/>
                                      </p:to>
                                    </p:set>
                                    <p:anim calcmode="lin" valueType="num">
                                      <p:cBhvr additive="base">
                                        <p:cTn id="73" dur="500" fill="hold"/>
                                        <p:tgtEl>
                                          <p:spTgt spid="105"/>
                                        </p:tgtEl>
                                        <p:attrNameLst>
                                          <p:attrName>ppt_x</p:attrName>
                                        </p:attrNameLst>
                                      </p:cBhvr>
                                      <p:tavLst>
                                        <p:tav tm="0">
                                          <p:val>
                                            <p:strVal val="0-#ppt_w/2"/>
                                          </p:val>
                                        </p:tav>
                                        <p:tav tm="100000">
                                          <p:val>
                                            <p:strVal val="#ppt_x"/>
                                          </p:val>
                                        </p:tav>
                                      </p:tavLst>
                                    </p:anim>
                                    <p:anim calcmode="lin" valueType="num">
                                      <p:cBhvr additive="base">
                                        <p:cTn id="74" dur="500" fill="hold"/>
                                        <p:tgtEl>
                                          <p:spTgt spid="105"/>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105">
                                            <p:txEl>
                                              <p:pRg st="0" end="0"/>
                                            </p:txEl>
                                          </p:spTgt>
                                        </p:tgtEl>
                                        <p:attrNameLst>
                                          <p:attrName>style.visibility</p:attrName>
                                        </p:attrNameLst>
                                      </p:cBhvr>
                                      <p:to>
                                        <p:strVal val="visible"/>
                                      </p:to>
                                    </p:set>
                                    <p:anim calcmode="lin" valueType="num">
                                      <p:cBhvr additive="base">
                                        <p:cTn id="77" dur="500" fill="hold"/>
                                        <p:tgtEl>
                                          <p:spTgt spid="105">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0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169"/>
                                        </p:tgtEl>
                                        <p:attrNameLst>
                                          <p:attrName>style.visibility</p:attrName>
                                        </p:attrNameLst>
                                      </p:cBhvr>
                                      <p:to>
                                        <p:strVal val="visible"/>
                                      </p:to>
                                    </p:set>
                                  </p:childTnLst>
                                </p:cTn>
                              </p:par>
                              <p:par>
                                <p:cTn id="83" presetID="0" presetClass="path" presetSubtype="0" accel="50000" decel="50000" fill="hold" nodeType="withEffect">
                                  <p:stCondLst>
                                    <p:cond delay="0"/>
                                  </p:stCondLst>
                                  <p:childTnLst>
                                    <p:animMotion origin="layout" path="M 0.00035 -0.00231 L 0.00035 -0.00231 C -0.00017 0.00787 -0.00017 0.01806 -0.00121 0.02801 C -0.00156 0.03241 -0.00364 0.03611 -0.00417 0.04028 C -0.00469 0.04352 -0.00503 0.04699 -0.00573 0.05023 C -0.00573 0.05023 -0.00955 0.06528 -0.01024 0.06829 L -0.0118 0.07431 C -0.01233 0.07639 -0.01302 0.07824 -0.01337 0.08032 C -0.01371 0.0838 -0.01423 0.08727 -0.01476 0.09051 C -0.01528 0.09259 -0.0158 0.09444 -0.01632 0.09653 C -0.02083 0.11782 -0.01371 0.08796 -0.02083 0.11667 C -0.02135 0.11875 -0.02205 0.12083 -0.02239 0.12292 C -0.02292 0.12546 -0.02309 0.12824 -0.02396 0.13079 C -0.02465 0.1331 -0.02587 0.13495 -0.02691 0.13704 C -0.03055 0.15139 -0.02621 0.13333 -0.03003 0.15116 C -0.03038 0.15324 -0.03055 0.15532 -0.03142 0.15718 C -0.03264 0.15949 -0.03455 0.16111 -0.03594 0.16319 C -0.04028 0.17986 -0.03316 0.1537 -0.04358 0.18148 L -0.04965 0.19745 C -0.05069 0.20023 -0.05191 0.20278 -0.0526 0.20556 C -0.05312 0.20764 -0.05347 0.20972 -0.05417 0.21181 C -0.0559 0.21597 -0.05816 0.21968 -0.06024 0.22384 L -0.06319 0.22986 C -0.06423 0.23194 -0.0651 0.23426 -0.06632 0.23588 C -0.06788 0.23796 -0.06962 0.23981 -0.07083 0.2419 C -0.07309 0.24583 -0.07483 0.25 -0.07691 0.25417 L -0.08298 0.2662 L -0.08906 0.27847 C -0.08958 0.28032 -0.08976 0.28241 -0.09062 0.28449 C -0.09132 0.28657 -0.09271 0.28843 -0.09358 0.29051 C -0.09462 0.29306 -0.09548 0.29583 -0.09653 0.29861 C -0.09757 0.30069 -0.09878 0.30255 -0.09965 0.30463 C -0.10069 0.30718 -0.10156 0.31019 -0.1026 0.31273 C -0.10364 0.31481 -0.10503 0.31644 -0.10573 0.31875 C -0.10694 0.32269 -0.10694 0.32731 -0.10868 0.33079 C -0.10972 0.33287 -0.11094 0.33472 -0.1118 0.33704 C -0.11285 0.33958 -0.11441 0.34884 -0.11476 0.35116 C -0.11528 0.3544 -0.1158 0.35787 -0.11632 0.36111 C -0.11667 0.36389 -0.11736 0.36667 -0.11788 0.36921 C -0.1191 0.37662 -0.11927 0.38032 -0.12083 0.3875 C -0.1217 0.39144 -0.12378 0.39954 -0.12378 0.39954 C -0.12344 0.41111 -0.12326 0.42245 -0.12239 0.4338 C -0.12222 0.43611 -0.12083 0.43773 -0.12083 0.44005 C -0.12083 0.47523 -0.12118 0.45556 -0.12535 0.47824 C -0.12587 0.48102 -0.12604 0.4838 -0.12691 0.48634 C -0.1276 0.48866 -0.12917 0.49028 -0.12986 0.49259 C -0.13125 0.4963 -0.13194 0.50046 -0.13298 0.50463 C -0.13351 0.50671 -0.13368 0.5088 -0.13455 0.51065 L -0.1375 0.51875 C -0.13802 0.52153 -0.13819 0.52431 -0.13906 0.52685 C -0.13976 0.52917 -0.1408 0.53102 -0.14201 0.53287 C -0.14618 0.53958 -0.15173 0.54421 -0.15712 0.54907 L -0.16632 0.56713 C -0.16736 0.56921 -0.16875 0.57106 -0.16927 0.57338 C -0.17413 0.59282 -0.16632 0.5625 -0.17378 0.5875 C -0.175 0.59144 -0.17587 0.5956 -0.17691 0.59954 C -0.18177 0.61898 -0.17396 0.58866 -0.18142 0.61366 C -0.18264 0.61759 -0.18437 0.62593 -0.18437 0.62593 C -0.18403 0.63588 -0.1842 0.64606 -0.18298 0.65602 C -0.18264 0.65856 -0.18073 0.65995 -0.17986 0.66227 C -0.17917 0.66412 -0.17934 0.66644 -0.17847 0.66829 C -0.17726 0.6706 -0.17517 0.67199 -0.17378 0.67431 C -0.17274 0.67616 -0.17222 0.6787 -0.17083 0.68032 C -0.16545 0.68681 -0.16215 0.68912 -0.15573 0.69051 C -0.15121 0.69144 -0.14653 0.6919 -0.14201 0.69259 C -0.13489 0.6919 -0.12795 0.69167 -0.12083 0.69051 C -0.11927 0.69028 -0.11753 0.68981 -0.11632 0.68843 C -0.11285 0.68495 -0.11076 0.6794 -0.10729 0.67639 L -0.1026 0.67222 C -0.10208 0.67037 -0.10191 0.66806 -0.10121 0.6662 C -0.0993 0.66204 -0.09514 0.65417 -0.09514 0.65417 C -0.09097 0.6375 -0.09253 0.6463 -0.09062 0.62778 C -0.0901 0.61366 -0.08993 0.59954 -0.08906 0.58542 C -0.08854 0.57731 -0.08802 0.56898 -0.08594 0.56111 C -0.08542 0.55926 -0.08524 0.55694 -0.08455 0.55509 C -0.08264 0.55 -0.08125 0.54884 -0.07847 0.54491 C -0.0743 0.5456 -0.07014 0.54491 -0.06632 0.54699 C -0.0625 0.54907 -0.06198 0.56319 -0.0618 0.56528 C -0.06059 0.60995 -0.06233 0.60486 -0.05868 0.63194 C -0.05816 0.63542 -0.05729 0.64398 -0.05573 0.64815 C -0.05486 0.65046 -0.05173 0.65648 -0.04965 0.6581 C -0.0467 0.66042 -0.03802 0.66157 -0.03594 0.66227 C -0.03194 0.66343 -0.02396 0.6662 -0.02396 0.6662 C 0.00174 0.66481 0.00278 0.67106 0.01702 0.66019 C 0.01858 0.65903 0.01997 0.65741 0.02153 0.65602 C 0.03021 0.63866 0.01979 0.66065 0.02604 0.64398 C 0.02691 0.6419 0.0283 0.64005 0.02917 0.63796 C 0.03542 0.6213 0.025 0.64329 0.03368 0.62593 C 0.03767 0.60972 0.03611 0.61782 0.0382 0.60162 C 0.03767 0.59074 0.0375 0.58009 0.03663 0.56921 C 0.03629 0.56296 0.03108 0.55509 0.02917 0.55116 L 0.02604 0.54491 C 0.025 0.54306 0.02431 0.54074 0.02309 0.53889 C 0.02153 0.53704 0.01997 0.53519 0.01858 0.53287 C 0.01302 0.52431 0.01823 0.5287 0.01094 0.52083 C 0.00955 0.51921 0.00781 0.51829 0.00642 0.51667 C -0.00521 0.5037 0.00868 0.51667 -0.0026 0.50671 C -0.00364 0.50463 -0.00451 0.50231 -0.00573 0.50046 C -0.00851 0.4963 -0.0125 0.49329 -0.01476 0.48843 C -0.0158 0.48634 -0.01667 0.48426 -0.01788 0.48241 C -0.01927 0.48009 -0.02118 0.4787 -0.02239 0.47639 C -0.02483 0.4713 -0.02517 0.46435 -0.02847 0.46019 C -0.03281 0.4544 -0.03073 0.45764 -0.03455 0.45 C -0.03715 0.42847 -0.0368 0.43681 -0.03455 0.4037 C -0.0342 0.39931 -0.03055 0.38588 -0.03003 0.38333 C -0.02951 0.38148 -0.02882 0.3794 -0.02847 0.37731 C -0.0276 0.37153 -0.02673 0.36481 -0.02535 0.35926 C -0.02448 0.35509 -0.02309 0.35116 -0.02239 0.34699 C -0.02205 0.34514 -0.02031 0.33519 -0.01927 0.33287 C -0.01753 0.3287 -0.01667 0.32222 -0.01337 0.32083 L -0.00868 0.31875 C -0.00486 0.32407 -1.11111E-6 0.32963 0.00191 0.33704 C 0.00382 0.34491 0.00226 0.34144 0.00642 0.34699 C 0.0099 0.36065 0.00504 0.34583 0.0125 0.35718 C 0.01493 0.36088 0.01597 0.36574 0.01858 0.36921 C 0.02101 0.37269 0.02309 0.37662 0.02604 0.3794 C 0.02761 0.38079 0.02934 0.38171 0.03056 0.38333 C 0.03333 0.38657 0.03577 0.39005 0.0382 0.39352 C 0.03976 0.3956 0.04097 0.39792 0.04271 0.39954 C 0.04427 0.40093 0.04583 0.40208 0.04722 0.4037 C 0.04896 0.40532 0.05017 0.40787 0.05191 0.40972 C 0.05469 0.41273 0.05833 0.41435 0.06094 0.41782 C 0.06372 0.4213 0.06632 0.42569 0.06997 0.42778 C 0.07188 0.42894 0.07413 0.42917 0.07604 0.42986 C 0.07761 0.43056 0.07899 0.43148 0.08056 0.43194 C 0.10243 0.43866 0.08941 0.4331 0.10035 0.43796 C 0.10938 0.43727 0.11875 0.43889 0.12761 0.43588 C 0.13108 0.43472 0.13264 0.42917 0.13524 0.42593 L 0.1382 0.42176 L 0.14271 0.41574 C 0.14323 0.41366 0.14375 0.41157 0.14427 0.40972 C 0.14514 0.40625 0.14653 0.40301 0.14722 0.39954 C 0.14809 0.3963 0.14809 0.39282 0.14879 0.38935 C 0.14965 0.38542 0.15191 0.37731 0.15191 0.37731 C 0.15139 0.3706 0.15104 0.36389 0.15035 0.35718 C 0.15 0.35509 0.14965 0.35278 0.14879 0.35116 C 0.14549 0.34444 0.14392 0.3456 0.13976 0.34097 C 0.13802 0.33912 0.13681 0.33657 0.13524 0.33495 C 0.13229 0.33194 0.12917 0.32963 0.12604 0.32685 C 0.12448 0.32546 0.12274 0.32454 0.12153 0.32292 L 0.11094 0.30856 C 0.10938 0.30671 0.10764 0.30509 0.10642 0.30255 C 0.10538 0.30069 0.10452 0.29838 0.1033 0.29653 C 0.10052 0.29236 0.0967 0.28912 0.09427 0.28449 C 0.09323 0.28241 0.09254 0.27986 0.09115 0.27847 C 0.08854 0.27523 0.08212 0.27037 0.08212 0.27037 C 0.08108 0.2662 0.07986 0.26227 0.07917 0.2581 C 0.07865 0.25556 0.07813 0.25278 0.07761 0.25 C 0.07761 0.25 0.07379 0.23495 0.07309 0.23194 C 0.07309 0.23194 0.06997 0.21968 0.06997 0.21968 C 0.06545 0.21065 0.06823 0.21713 0.06545 0.20764 C 0.06302 0.19884 0.06007 0.19028 0.05799 0.18148 C 0.05452 0.16782 0.05903 0.18426 0.05191 0.16528 C 0.0507 0.16204 0.05017 0.15833 0.04879 0.15509 C 0.04705 0.15093 0.04271 0.14306 0.04271 0.14306 C 0.04219 0.14097 0.04167 0.13912 0.04132 0.13704 C 0.04011 0.13032 0.0382 0.11667 0.0382 0.11667 C 0.03872 0.10069 0.03889 0.08449 0.03976 0.06829 C 0.03993 0.06481 0.0408 0.06157 0.04132 0.0581 C 0.04184 0.05301 0.04271 0.04213 0.04271 0.04213 L 0.04427 0.03611 " pathEditMode="relative" ptsTypes="AAAAAAAAAAAAAAAAAAAAAAAAAAAAAAAAAAAAAAAAAAAAAAAAAAAAAAAAAAAAAAAAAAAAAAAAAAAAAAAAAAAAAAAAAAAAAAAAAAAAAAAAAAAAAAAAAAAAAAAAAAAAAAAAAAAAAAAAAAAAAAAAAAAAAAAAAAAAAAAAA">
                                      <p:cBhvr>
                                        <p:cTn id="84" dur="5000" fill="hold"/>
                                        <p:tgtEl>
                                          <p:spTgt spid="16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 grpId="0" animBg="1"/>
      <p:bldP spid="104" grpId="0" animBg="1"/>
      <p:bldP spid="105"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0" name="Line 31">
            <a:extLst>
              <a:ext uri="{FF2B5EF4-FFF2-40B4-BE49-F238E27FC236}">
                <a16:creationId xmlns:a16="http://schemas.microsoft.com/office/drawing/2014/main" id="{DCE5EBED-8767-4824-AA76-081D28959272}"/>
              </a:ext>
            </a:extLst>
          </p:cNvPr>
          <p:cNvSpPr>
            <a:spLocks noChangeShapeType="1"/>
          </p:cNvSpPr>
          <p:nvPr/>
        </p:nvSpPr>
        <p:spPr bwMode="auto">
          <a:xfrm flipH="1">
            <a:off x="6337021"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Line 33">
            <a:extLst>
              <a:ext uri="{FF2B5EF4-FFF2-40B4-BE49-F238E27FC236}">
                <a16:creationId xmlns:a16="http://schemas.microsoft.com/office/drawing/2014/main" id="{5588F4DC-7BA2-4992-A5D4-C6BB38A81FD2}"/>
              </a:ext>
            </a:extLst>
          </p:cNvPr>
          <p:cNvSpPr>
            <a:spLocks noChangeShapeType="1"/>
          </p:cNvSpPr>
          <p:nvPr/>
        </p:nvSpPr>
        <p:spPr bwMode="auto">
          <a:xfrm>
            <a:off x="6868834"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Rectangle 34">
            <a:extLst>
              <a:ext uri="{FF2B5EF4-FFF2-40B4-BE49-F238E27FC236}">
                <a16:creationId xmlns:a16="http://schemas.microsoft.com/office/drawing/2014/main" id="{19A5E936-5505-4DE1-BAAF-D0E117B40064}"/>
              </a:ext>
            </a:extLst>
          </p:cNvPr>
          <p:cNvSpPr>
            <a:spLocks noChangeArrowheads="1"/>
          </p:cNvSpPr>
          <p:nvPr/>
        </p:nvSpPr>
        <p:spPr bwMode="auto">
          <a:xfrm>
            <a:off x="6668950" y="2374900"/>
            <a:ext cx="410690"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45" name="Text Box 35">
            <a:extLst>
              <a:ext uri="{FF2B5EF4-FFF2-40B4-BE49-F238E27FC236}">
                <a16:creationId xmlns:a16="http://schemas.microsoft.com/office/drawing/2014/main" id="{A685F7FE-6764-4E84-ABA5-A24BFD93F677}"/>
              </a:ext>
            </a:extLst>
          </p:cNvPr>
          <p:cNvSpPr txBox="1">
            <a:spLocks noChangeArrowheads="1"/>
          </p:cNvSpPr>
          <p:nvPr/>
        </p:nvSpPr>
        <p:spPr bwMode="auto">
          <a:xfrm>
            <a:off x="6845408" y="3404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Text Box 3">
            <a:extLst>
              <a:ext uri="{FF2B5EF4-FFF2-40B4-BE49-F238E27FC236}">
                <a16:creationId xmlns:a16="http://schemas.microsoft.com/office/drawing/2014/main" id="{5642A3B9-C01C-495E-86D7-3BE788532D4D}"/>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sp>
        <p:nvSpPr>
          <p:cNvPr id="58" name="Text Box 3">
            <a:extLst>
              <a:ext uri="{FF2B5EF4-FFF2-40B4-BE49-F238E27FC236}">
                <a16:creationId xmlns:a16="http://schemas.microsoft.com/office/drawing/2014/main" id="{CE1774B6-765F-49B5-B58C-10CA50C571E7}"/>
              </a:ext>
            </a:extLst>
          </p:cNvPr>
          <p:cNvSpPr txBox="1">
            <a:spLocks noChangeArrowheads="1"/>
          </p:cNvSpPr>
          <p:nvPr/>
        </p:nvSpPr>
        <p:spPr bwMode="auto">
          <a:xfrm>
            <a:off x="7126150"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46" name="Line 26">
            <a:extLst>
              <a:ext uri="{FF2B5EF4-FFF2-40B4-BE49-F238E27FC236}">
                <a16:creationId xmlns:a16="http://schemas.microsoft.com/office/drawing/2014/main" id="{B0BAF114-CE32-4DF6-B1AA-F62F21AF99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Line 28">
            <a:extLst>
              <a:ext uri="{FF2B5EF4-FFF2-40B4-BE49-F238E27FC236}">
                <a16:creationId xmlns:a16="http://schemas.microsoft.com/office/drawing/2014/main" id="{8B17DD62-6C23-4252-99B4-5DE95A7233B9}"/>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29">
            <a:extLst>
              <a:ext uri="{FF2B5EF4-FFF2-40B4-BE49-F238E27FC236}">
                <a16:creationId xmlns:a16="http://schemas.microsoft.com/office/drawing/2014/main" id="{163B68D1-4E63-4FAA-A58D-7569CB640A47}"/>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4" name="Text Box 41">
            <a:extLst>
              <a:ext uri="{FF2B5EF4-FFF2-40B4-BE49-F238E27FC236}">
                <a16:creationId xmlns:a16="http://schemas.microsoft.com/office/drawing/2014/main" id="{F212DC7F-C7D6-4B24-BDA0-B9AADA6FC9F7}"/>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5" name="Text Box 30">
            <a:extLst>
              <a:ext uri="{FF2B5EF4-FFF2-40B4-BE49-F238E27FC236}">
                <a16:creationId xmlns:a16="http://schemas.microsoft.com/office/drawing/2014/main" id="{C71543EB-E2C3-4732-858A-B9C28F6B72D5}"/>
              </a:ext>
            </a:extLst>
          </p:cNvPr>
          <p:cNvSpPr txBox="1">
            <a:spLocks noChangeArrowheads="1"/>
          </p:cNvSpPr>
          <p:nvPr/>
        </p:nvSpPr>
        <p:spPr bwMode="auto">
          <a:xfrm>
            <a:off x="7886700" y="1895990"/>
            <a:ext cx="747713" cy="2967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nvGrpSpPr>
          <p:cNvPr id="59" name="Group 58">
            <a:extLst>
              <a:ext uri="{FF2B5EF4-FFF2-40B4-BE49-F238E27FC236}">
                <a16:creationId xmlns:a16="http://schemas.microsoft.com/office/drawing/2014/main" id="{A56AD7E2-4413-4913-A60D-1B9A04874D4C}"/>
              </a:ext>
            </a:extLst>
          </p:cNvPr>
          <p:cNvGrpSpPr/>
          <p:nvPr/>
        </p:nvGrpSpPr>
        <p:grpSpPr>
          <a:xfrm>
            <a:off x="7068105" y="404078"/>
            <a:ext cx="1263095" cy="738922"/>
            <a:chOff x="7116665" y="685800"/>
            <a:chExt cx="1263095" cy="738922"/>
          </a:xfrm>
        </p:grpSpPr>
        <p:sp>
          <p:nvSpPr>
            <p:cNvPr id="60" name="Text Box 3">
              <a:extLst>
                <a:ext uri="{FF2B5EF4-FFF2-40B4-BE49-F238E27FC236}">
                  <a16:creationId xmlns:a16="http://schemas.microsoft.com/office/drawing/2014/main" id="{843F3BDF-3435-44D0-B7E1-29B9735921C5}"/>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sp>
          <p:nvSpPr>
            <p:cNvPr id="61" name="Text Box 25">
              <a:extLst>
                <a:ext uri="{FF2B5EF4-FFF2-40B4-BE49-F238E27FC236}">
                  <a16:creationId xmlns:a16="http://schemas.microsoft.com/office/drawing/2014/main" id="{C8635E2F-AAF9-4FEF-8EF2-24CA3741919F}"/>
                </a:ext>
              </a:extLst>
            </p:cNvPr>
            <p:cNvSpPr txBox="1">
              <a:spLocks noChangeArrowheads="1"/>
            </p:cNvSpPr>
            <p:nvPr/>
          </p:nvSpPr>
          <p:spPr bwMode="auto">
            <a:xfrm>
              <a:off x="7273925" y="6858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exp</a:t>
              </a:r>
            </a:p>
          </p:txBody>
        </p:sp>
      </p:grpSp>
      <p:sp>
        <p:nvSpPr>
          <p:cNvPr id="62" name="Text Box 3">
            <a:extLst>
              <a:ext uri="{FF2B5EF4-FFF2-40B4-BE49-F238E27FC236}">
                <a16:creationId xmlns:a16="http://schemas.microsoft.com/office/drawing/2014/main" id="{F5C331BA-964B-4FE0-AE3A-FF8CDB320119}"/>
              </a:ext>
            </a:extLst>
          </p:cNvPr>
          <p:cNvSpPr txBox="1">
            <a:spLocks noChangeArrowheads="1"/>
          </p:cNvSpPr>
          <p:nvPr/>
        </p:nvSpPr>
        <p:spPr bwMode="auto">
          <a:xfrm>
            <a:off x="8122211" y="2162868"/>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50" name="Text Box 3">
            <a:extLst>
              <a:ext uri="{FF2B5EF4-FFF2-40B4-BE49-F238E27FC236}">
                <a16:creationId xmlns:a16="http://schemas.microsoft.com/office/drawing/2014/main" id="{DA892B1F-8A67-498B-A2BE-350612F89B7D}"/>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47" name="AutoShape 35">
            <a:extLst>
              <a:ext uri="{FF2B5EF4-FFF2-40B4-BE49-F238E27FC236}">
                <a16:creationId xmlns:a16="http://schemas.microsoft.com/office/drawing/2014/main" id="{26ED843E-D236-4D33-8533-2622CA3B19D9}"/>
              </a:ext>
            </a:extLst>
          </p:cNvPr>
          <p:cNvSpPr>
            <a:spLocks noChangeArrowheads="1"/>
          </p:cNvSpPr>
          <p:nvPr/>
        </p:nvSpPr>
        <p:spPr bwMode="auto">
          <a:xfrm>
            <a:off x="1687516" y="1169037"/>
            <a:ext cx="3494084" cy="486839"/>
          </a:xfrm>
          <a:prstGeom prst="wedgeRoundRectCallout">
            <a:avLst>
              <a:gd name="adj1" fmla="val -54755"/>
              <a:gd name="adj2" fmla="val -59380"/>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How do we evaluate this?</a:t>
            </a:r>
          </a:p>
        </p:txBody>
      </p:sp>
      <p:sp>
        <p:nvSpPr>
          <p:cNvPr id="49" name="AutoShape 8">
            <a:extLst>
              <a:ext uri="{FF2B5EF4-FFF2-40B4-BE49-F238E27FC236}">
                <a16:creationId xmlns:a16="http://schemas.microsoft.com/office/drawing/2014/main" id="{E676CFF4-466B-4900-BFBC-22440444C90B}"/>
              </a:ext>
            </a:extLst>
          </p:cNvPr>
          <p:cNvSpPr>
            <a:spLocks noChangeArrowheads="1"/>
          </p:cNvSpPr>
          <p:nvPr/>
        </p:nvSpPr>
        <p:spPr bwMode="auto">
          <a:xfrm>
            <a:off x="2088433" y="1726217"/>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
        <p:nvSpPr>
          <p:cNvPr id="77" name="AutoShape 46">
            <a:extLst>
              <a:ext uri="{FF2B5EF4-FFF2-40B4-BE49-F238E27FC236}">
                <a16:creationId xmlns:a16="http://schemas.microsoft.com/office/drawing/2014/main" id="{F7A600DF-8F4E-479D-BEAE-FC1941F6A90E}"/>
              </a:ext>
            </a:extLst>
          </p:cNvPr>
          <p:cNvSpPr>
            <a:spLocks noChangeArrowheads="1"/>
          </p:cNvSpPr>
          <p:nvPr/>
        </p:nvSpPr>
        <p:spPr bwMode="auto">
          <a:xfrm>
            <a:off x="1987300" y="2286611"/>
            <a:ext cx="3460004" cy="1268010"/>
          </a:xfrm>
          <a:prstGeom prst="wedgeRoundRectCallout">
            <a:avLst>
              <a:gd name="adj1" fmla="val 55155"/>
              <a:gd name="adj2" fmla="val -2632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 Mr. Plus.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to evaluate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prepared to add.</a:t>
            </a:r>
          </a:p>
        </p:txBody>
      </p:sp>
      <p:grpSp>
        <p:nvGrpSpPr>
          <p:cNvPr id="2" name="Group 1">
            <a:extLst>
              <a:ext uri="{FF2B5EF4-FFF2-40B4-BE49-F238E27FC236}">
                <a16:creationId xmlns:a16="http://schemas.microsoft.com/office/drawing/2014/main" id="{D7FF1009-3148-4BC6-805C-B859766EC53C}"/>
              </a:ext>
            </a:extLst>
          </p:cNvPr>
          <p:cNvGrpSpPr/>
          <p:nvPr/>
        </p:nvGrpSpPr>
        <p:grpSpPr>
          <a:xfrm flipH="1">
            <a:off x="5588586" y="2320548"/>
            <a:ext cx="609600" cy="1170131"/>
            <a:chOff x="152400" y="2362200"/>
            <a:chExt cx="609600" cy="1170131"/>
          </a:xfrm>
        </p:grpSpPr>
        <p:grpSp>
          <p:nvGrpSpPr>
            <p:cNvPr id="52" name="Group 26">
              <a:extLst>
                <a:ext uri="{FF2B5EF4-FFF2-40B4-BE49-F238E27FC236}">
                  <a16:creationId xmlns:a16="http://schemas.microsoft.com/office/drawing/2014/main" id="{E4B3289F-B22E-441C-9196-E2C919276B88}"/>
                </a:ext>
              </a:extLst>
            </p:cNvPr>
            <p:cNvGrpSpPr>
              <a:grpSpLocks/>
            </p:cNvGrpSpPr>
            <p:nvPr/>
          </p:nvGrpSpPr>
          <p:grpSpPr bwMode="auto">
            <a:xfrm flipH="1">
              <a:off x="152400" y="2362200"/>
              <a:ext cx="609600" cy="1170131"/>
              <a:chOff x="2308" y="1513"/>
              <a:chExt cx="1162" cy="2570"/>
            </a:xfrm>
          </p:grpSpPr>
          <p:grpSp>
            <p:nvGrpSpPr>
              <p:cNvPr id="63" name="Group 27">
                <a:extLst>
                  <a:ext uri="{FF2B5EF4-FFF2-40B4-BE49-F238E27FC236}">
                    <a16:creationId xmlns:a16="http://schemas.microsoft.com/office/drawing/2014/main" id="{FC76FA50-9E70-4B84-9E24-1EC65A724FB3}"/>
                  </a:ext>
                </a:extLst>
              </p:cNvPr>
              <p:cNvGrpSpPr>
                <a:grpSpLocks/>
              </p:cNvGrpSpPr>
              <p:nvPr/>
            </p:nvGrpSpPr>
            <p:grpSpPr bwMode="auto">
              <a:xfrm>
                <a:off x="2308" y="1740"/>
                <a:ext cx="957" cy="2343"/>
                <a:chOff x="2308" y="1740"/>
                <a:chExt cx="957" cy="2343"/>
              </a:xfrm>
            </p:grpSpPr>
            <p:sp>
              <p:nvSpPr>
                <p:cNvPr id="71" name="Freeform 28">
                  <a:extLst>
                    <a:ext uri="{FF2B5EF4-FFF2-40B4-BE49-F238E27FC236}">
                      <a16:creationId xmlns:a16="http://schemas.microsoft.com/office/drawing/2014/main" id="{88EB3D03-5A2A-49BB-9B1C-0B52756BAFBD}"/>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Freeform 29">
                  <a:extLst>
                    <a:ext uri="{FF2B5EF4-FFF2-40B4-BE49-F238E27FC236}">
                      <a16:creationId xmlns:a16="http://schemas.microsoft.com/office/drawing/2014/main" id="{4C977C7B-F1E9-4C18-8BE3-F110C4CCC01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Freeform 30">
                  <a:extLst>
                    <a:ext uri="{FF2B5EF4-FFF2-40B4-BE49-F238E27FC236}">
                      <a16:creationId xmlns:a16="http://schemas.microsoft.com/office/drawing/2014/main" id="{0542B2E5-3DF9-4D7B-8ABF-DA0946BC11C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Freeform 31">
                  <a:extLst>
                    <a:ext uri="{FF2B5EF4-FFF2-40B4-BE49-F238E27FC236}">
                      <a16:creationId xmlns:a16="http://schemas.microsoft.com/office/drawing/2014/main" id="{7ADCBC15-170C-45AA-97DC-FA329BD33C7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Freeform 32">
                  <a:extLst>
                    <a:ext uri="{FF2B5EF4-FFF2-40B4-BE49-F238E27FC236}">
                      <a16:creationId xmlns:a16="http://schemas.microsoft.com/office/drawing/2014/main" id="{FCDB25A8-B6E1-4F74-9E0E-887019AE1DAF}"/>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Freeform 33">
                  <a:extLst>
                    <a:ext uri="{FF2B5EF4-FFF2-40B4-BE49-F238E27FC236}">
                      <a16:creationId xmlns:a16="http://schemas.microsoft.com/office/drawing/2014/main" id="{19D52541-FF4C-44AF-827A-DAB1925A7CBC}"/>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64" name="Freeform 34">
                <a:extLst>
                  <a:ext uri="{FF2B5EF4-FFF2-40B4-BE49-F238E27FC236}">
                    <a16:creationId xmlns:a16="http://schemas.microsoft.com/office/drawing/2014/main" id="{ADB63256-D200-4A46-9BE9-5B607B93B48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Freeform 35">
                <a:extLst>
                  <a:ext uri="{FF2B5EF4-FFF2-40B4-BE49-F238E27FC236}">
                    <a16:creationId xmlns:a16="http://schemas.microsoft.com/office/drawing/2014/main" id="{22D467C4-536A-431A-BEB0-FEB804325C55}"/>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Oval 36">
                <a:extLst>
                  <a:ext uri="{FF2B5EF4-FFF2-40B4-BE49-F238E27FC236}">
                    <a16:creationId xmlns:a16="http://schemas.microsoft.com/office/drawing/2014/main" id="{577F0080-6769-40FB-8376-FBE6B563D8F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Oval 37">
                <a:extLst>
                  <a:ext uri="{FF2B5EF4-FFF2-40B4-BE49-F238E27FC236}">
                    <a16:creationId xmlns:a16="http://schemas.microsoft.com/office/drawing/2014/main" id="{53C78CD9-3A65-4158-B11F-EB5B6B8BF80B}"/>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Oval 38">
                <a:extLst>
                  <a:ext uri="{FF2B5EF4-FFF2-40B4-BE49-F238E27FC236}">
                    <a16:creationId xmlns:a16="http://schemas.microsoft.com/office/drawing/2014/main" id="{7E147634-CDC7-4FD9-97DF-73947F2D07D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Oval 39">
                <a:extLst>
                  <a:ext uri="{FF2B5EF4-FFF2-40B4-BE49-F238E27FC236}">
                    <a16:creationId xmlns:a16="http://schemas.microsoft.com/office/drawing/2014/main" id="{316DD640-17BA-4C31-9FF4-72E2710F4E3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Oval 40">
                <a:extLst>
                  <a:ext uri="{FF2B5EF4-FFF2-40B4-BE49-F238E27FC236}">
                    <a16:creationId xmlns:a16="http://schemas.microsoft.com/office/drawing/2014/main" id="{489EFF1B-66EB-4C15-93DE-AD7015BBF47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8" name="Rectangle 29">
              <a:extLst>
                <a:ext uri="{FF2B5EF4-FFF2-40B4-BE49-F238E27FC236}">
                  <a16:creationId xmlns:a16="http://schemas.microsoft.com/office/drawing/2014/main" id="{925D1315-599D-42BA-B4F4-6CDF81B7B2A7}"/>
                </a:ext>
              </a:extLst>
            </p:cNvPr>
            <p:cNvSpPr>
              <a:spLocks noChangeArrowheads="1"/>
            </p:cNvSpPr>
            <p:nvPr/>
          </p:nvSpPr>
          <p:spPr bwMode="auto">
            <a:xfrm>
              <a:off x="283002" y="2541524"/>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grpSp>
      <p:sp>
        <p:nvSpPr>
          <p:cNvPr id="80" name="AutoShape 46">
            <a:extLst>
              <a:ext uri="{FF2B5EF4-FFF2-40B4-BE49-F238E27FC236}">
                <a16:creationId xmlns:a16="http://schemas.microsoft.com/office/drawing/2014/main" id="{1E806C46-5AA4-4E23-9A71-0A7CCB7AC9AE}"/>
              </a:ext>
            </a:extLst>
          </p:cNvPr>
          <p:cNvSpPr>
            <a:spLocks noChangeArrowheads="1"/>
          </p:cNvSpPr>
          <p:nvPr/>
        </p:nvSpPr>
        <p:spPr bwMode="auto">
          <a:xfrm flipH="1">
            <a:off x="959596" y="3631457"/>
            <a:ext cx="3612404" cy="1268010"/>
          </a:xfrm>
          <a:prstGeom prst="wedgeRoundRectCallout">
            <a:avLst>
              <a:gd name="adj1" fmla="val 53320"/>
              <a:gd name="adj2" fmla="val -17315"/>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 Mr. Times.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to evaluate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get prepared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multiply.</a:t>
            </a:r>
          </a:p>
        </p:txBody>
      </p:sp>
      <p:grpSp>
        <p:nvGrpSpPr>
          <p:cNvPr id="3" name="Group 2">
            <a:extLst>
              <a:ext uri="{FF2B5EF4-FFF2-40B4-BE49-F238E27FC236}">
                <a16:creationId xmlns:a16="http://schemas.microsoft.com/office/drawing/2014/main" id="{77E29586-99BD-484B-872D-70CC24A4BFDA}"/>
              </a:ext>
            </a:extLst>
          </p:cNvPr>
          <p:cNvGrpSpPr/>
          <p:nvPr/>
        </p:nvGrpSpPr>
        <p:grpSpPr>
          <a:xfrm flipH="1">
            <a:off x="176482" y="3441700"/>
            <a:ext cx="689772" cy="1397983"/>
            <a:chOff x="5447304" y="3446153"/>
            <a:chExt cx="689772" cy="1397983"/>
          </a:xfrm>
        </p:grpSpPr>
        <p:grpSp>
          <p:nvGrpSpPr>
            <p:cNvPr id="117" name="Group 47">
              <a:extLst>
                <a:ext uri="{FF2B5EF4-FFF2-40B4-BE49-F238E27FC236}">
                  <a16:creationId xmlns:a16="http://schemas.microsoft.com/office/drawing/2014/main" id="{38946AAE-34D8-4E41-9B8F-928E6FC24528}"/>
                </a:ext>
              </a:extLst>
            </p:cNvPr>
            <p:cNvGrpSpPr>
              <a:grpSpLocks/>
            </p:cNvGrpSpPr>
            <p:nvPr/>
          </p:nvGrpSpPr>
          <p:grpSpPr bwMode="auto">
            <a:xfrm flipH="1">
              <a:off x="5447304" y="3446153"/>
              <a:ext cx="689772" cy="1397983"/>
              <a:chOff x="2593" y="768"/>
              <a:chExt cx="849" cy="1475"/>
            </a:xfrm>
          </p:grpSpPr>
          <p:sp>
            <p:nvSpPr>
              <p:cNvPr id="118" name="Freeform 48">
                <a:extLst>
                  <a:ext uri="{FF2B5EF4-FFF2-40B4-BE49-F238E27FC236}">
                    <a16:creationId xmlns:a16="http://schemas.microsoft.com/office/drawing/2014/main" id="{138C9C10-B659-421D-BFF0-86B89C828CC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Freeform 49">
                <a:extLst>
                  <a:ext uri="{FF2B5EF4-FFF2-40B4-BE49-F238E27FC236}">
                    <a16:creationId xmlns:a16="http://schemas.microsoft.com/office/drawing/2014/main" id="{3746FEAD-7CE0-42E3-BF87-41221FBD0FE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0" name="Freeform 50">
                <a:extLst>
                  <a:ext uri="{FF2B5EF4-FFF2-40B4-BE49-F238E27FC236}">
                    <a16:creationId xmlns:a16="http://schemas.microsoft.com/office/drawing/2014/main" id="{631C82FB-158B-436F-BBD1-533AED9A580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1" name="Freeform 51">
                <a:extLst>
                  <a:ext uri="{FF2B5EF4-FFF2-40B4-BE49-F238E27FC236}">
                    <a16:creationId xmlns:a16="http://schemas.microsoft.com/office/drawing/2014/main" id="{8724853A-205A-4FA1-B65E-63B12C6947B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2" name="Freeform 52">
                <a:extLst>
                  <a:ext uri="{FF2B5EF4-FFF2-40B4-BE49-F238E27FC236}">
                    <a16:creationId xmlns:a16="http://schemas.microsoft.com/office/drawing/2014/main" id="{07A92E4C-22C9-441D-84AF-1E0CAB0C072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3" name="Freeform 53">
                <a:extLst>
                  <a:ext uri="{FF2B5EF4-FFF2-40B4-BE49-F238E27FC236}">
                    <a16:creationId xmlns:a16="http://schemas.microsoft.com/office/drawing/2014/main" id="{1577D83A-E1DD-4D45-8C7E-90E06825DB95}"/>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4" name="Freeform 54">
                <a:extLst>
                  <a:ext uri="{FF2B5EF4-FFF2-40B4-BE49-F238E27FC236}">
                    <a16:creationId xmlns:a16="http://schemas.microsoft.com/office/drawing/2014/main" id="{25891F4F-C85E-44FF-A1C0-7666779FF5F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25" name="Group 55">
                <a:extLst>
                  <a:ext uri="{FF2B5EF4-FFF2-40B4-BE49-F238E27FC236}">
                    <a16:creationId xmlns:a16="http://schemas.microsoft.com/office/drawing/2014/main" id="{2E70E9B2-4377-48F3-90C1-860D168AAFC3}"/>
                  </a:ext>
                </a:extLst>
              </p:cNvPr>
              <p:cNvGrpSpPr>
                <a:grpSpLocks/>
              </p:cNvGrpSpPr>
              <p:nvPr/>
            </p:nvGrpSpPr>
            <p:grpSpPr bwMode="auto">
              <a:xfrm>
                <a:off x="2720" y="768"/>
                <a:ext cx="230" cy="1456"/>
                <a:chOff x="2720" y="768"/>
                <a:chExt cx="230" cy="1456"/>
              </a:xfrm>
            </p:grpSpPr>
            <p:sp>
              <p:nvSpPr>
                <p:cNvPr id="126" name="Freeform 56">
                  <a:extLst>
                    <a:ext uri="{FF2B5EF4-FFF2-40B4-BE49-F238E27FC236}">
                      <a16:creationId xmlns:a16="http://schemas.microsoft.com/office/drawing/2014/main" id="{E2AC09D7-0E66-4D76-8294-E9CF7BA787D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7" name="Freeform 57">
                  <a:extLst>
                    <a:ext uri="{FF2B5EF4-FFF2-40B4-BE49-F238E27FC236}">
                      <a16:creationId xmlns:a16="http://schemas.microsoft.com/office/drawing/2014/main" id="{60648910-AC9A-4AEB-90FE-42C37E8ED20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128" name="Rectangle 29">
              <a:extLst>
                <a:ext uri="{FF2B5EF4-FFF2-40B4-BE49-F238E27FC236}">
                  <a16:creationId xmlns:a16="http://schemas.microsoft.com/office/drawing/2014/main" id="{42F40797-F937-47D8-87D6-AC5BDCDD19E2}"/>
                </a:ext>
              </a:extLst>
            </p:cNvPr>
            <p:cNvSpPr>
              <a:spLocks noChangeArrowheads="1"/>
            </p:cNvSpPr>
            <p:nvPr/>
          </p:nvSpPr>
          <p:spPr bwMode="auto">
            <a:xfrm>
              <a:off x="5448300" y="3937913"/>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grpSp>
      <p:pic>
        <p:nvPicPr>
          <p:cNvPr id="129" name="Picture 2" descr="http://www.swordofthespirit.net/bulwark/mosesbush.gif">
            <a:extLst>
              <a:ext uri="{FF2B5EF4-FFF2-40B4-BE49-F238E27FC236}">
                <a16:creationId xmlns:a16="http://schemas.microsoft.com/office/drawing/2014/main" id="{387D7555-3D4E-4D07-8F1F-43E1BB79739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5003057"/>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AutoShape 46">
            <a:extLst>
              <a:ext uri="{FF2B5EF4-FFF2-40B4-BE49-F238E27FC236}">
                <a16:creationId xmlns:a16="http://schemas.microsoft.com/office/drawing/2014/main" id="{964EC100-4610-4A3E-A268-8AEA9B2CB7FA}"/>
              </a:ext>
            </a:extLst>
          </p:cNvPr>
          <p:cNvSpPr>
            <a:spLocks noChangeArrowheads="1"/>
          </p:cNvSpPr>
          <p:nvPr/>
        </p:nvSpPr>
        <p:spPr bwMode="auto">
          <a:xfrm flipH="1">
            <a:off x="1066800" y="5003057"/>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1" name="AutoShape 46">
            <a:extLst>
              <a:ext uri="{FF2B5EF4-FFF2-40B4-BE49-F238E27FC236}">
                <a16:creationId xmlns:a16="http://schemas.microsoft.com/office/drawing/2014/main" id="{157B15CB-D646-4F9E-AEC2-05096ACDD6E9}"/>
              </a:ext>
            </a:extLst>
          </p:cNvPr>
          <p:cNvSpPr>
            <a:spLocks noChangeArrowheads="1"/>
          </p:cNvSpPr>
          <p:nvPr/>
        </p:nvSpPr>
        <p:spPr bwMode="auto">
          <a:xfrm flipH="1">
            <a:off x="3035300" y="5003058"/>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3</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3" name="AutoShape 46">
            <a:extLst>
              <a:ext uri="{FF2B5EF4-FFF2-40B4-BE49-F238E27FC236}">
                <a16:creationId xmlns:a16="http://schemas.microsoft.com/office/drawing/2014/main" id="{FD3BC33B-7685-4569-9D01-637E534753CC}"/>
              </a:ext>
            </a:extLst>
          </p:cNvPr>
          <p:cNvSpPr>
            <a:spLocks noChangeArrowheads="1"/>
          </p:cNvSpPr>
          <p:nvPr/>
        </p:nvSpPr>
        <p:spPr bwMode="auto">
          <a:xfrm flipH="1">
            <a:off x="5455396" y="5003057"/>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4</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4" name="AutoShape 46">
            <a:extLst>
              <a:ext uri="{FF2B5EF4-FFF2-40B4-BE49-F238E27FC236}">
                <a16:creationId xmlns:a16="http://schemas.microsoft.com/office/drawing/2014/main" id="{4E57AC69-5CBF-42FD-B83B-17A11C4F26EF}"/>
              </a:ext>
            </a:extLst>
          </p:cNvPr>
          <p:cNvSpPr>
            <a:spLocks noChangeArrowheads="1"/>
          </p:cNvSpPr>
          <p:nvPr/>
        </p:nvSpPr>
        <p:spPr bwMode="auto">
          <a:xfrm flipH="1">
            <a:off x="1047894" y="5586620"/>
            <a:ext cx="3460004" cy="469899"/>
          </a:xfrm>
          <a:prstGeom prst="wedgeRoundRectCallout">
            <a:avLst>
              <a:gd name="adj1" fmla="val 37903"/>
              <a:gd name="adj2" fmla="val -8758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multiply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a:ln>
                  <a:noFill/>
                </a:ln>
                <a:solidFill>
                  <a:srgbClr val="FF00FF"/>
                </a:solidFill>
                <a:effectLst/>
                <a:uLnTx/>
                <a:uFillTx/>
                <a:latin typeface="Times New Roman" pitchFamily="18" charset="0"/>
                <a:ea typeface="+mn-ea"/>
                <a:cs typeface="+mn-cs"/>
                <a:sym typeface="Symbol" pitchFamily="18" charset="2"/>
              </a:rPr>
              <a:t>3</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 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get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6</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5" name="AutoShape 46">
            <a:extLst>
              <a:ext uri="{FF2B5EF4-FFF2-40B4-BE49-F238E27FC236}">
                <a16:creationId xmlns:a16="http://schemas.microsoft.com/office/drawing/2014/main" id="{4DC5781C-4BC0-4FD4-98A8-02FC2460FE79}"/>
              </a:ext>
            </a:extLst>
          </p:cNvPr>
          <p:cNvSpPr>
            <a:spLocks noChangeArrowheads="1"/>
          </p:cNvSpPr>
          <p:nvPr/>
        </p:nvSpPr>
        <p:spPr bwMode="auto">
          <a:xfrm>
            <a:off x="5081307" y="6019800"/>
            <a:ext cx="3040904" cy="482932"/>
          </a:xfrm>
          <a:prstGeom prst="wedgeRoundRectCallout">
            <a:avLst>
              <a:gd name="adj1" fmla="val 13809"/>
              <a:gd name="adj2" fmla="val -6314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add </a:t>
            </a:r>
            <a:r>
              <a:rPr kumimoji="0" 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6</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and get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10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Text Box 38">
            <a:extLst>
              <a:ext uri="{FF2B5EF4-FFF2-40B4-BE49-F238E27FC236}">
                <a16:creationId xmlns:a16="http://schemas.microsoft.com/office/drawing/2014/main" id="{99003CDA-818B-4397-A303-D2373FA430D8}"/>
              </a:ext>
            </a:extLst>
          </p:cNvPr>
          <p:cNvSpPr txBox="1">
            <a:spLocks noChangeArrowheads="1"/>
          </p:cNvSpPr>
          <p:nvPr/>
        </p:nvSpPr>
        <p:spPr bwMode="auto">
          <a:xfrm>
            <a:off x="5967658" y="34036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7" name="Text Box 3">
            <a:extLst>
              <a:ext uri="{FF2B5EF4-FFF2-40B4-BE49-F238E27FC236}">
                <a16:creationId xmlns:a16="http://schemas.microsoft.com/office/drawing/2014/main" id="{FD2E9745-448C-447B-9BDE-62E2C48FF6EF}"/>
              </a:ext>
            </a:extLst>
          </p:cNvPr>
          <p:cNvSpPr txBox="1">
            <a:spLocks noChangeArrowheads="1"/>
          </p:cNvSpPr>
          <p:nvPr/>
        </p:nvSpPr>
        <p:spPr bwMode="auto">
          <a:xfrm>
            <a:off x="6229212"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138" name="Oval 137">
            <a:extLst>
              <a:ext uri="{FF2B5EF4-FFF2-40B4-BE49-F238E27FC236}">
                <a16:creationId xmlns:a16="http://schemas.microsoft.com/office/drawing/2014/main" id="{2E9984EA-C5AE-4BC9-855E-8E9E83845939}"/>
              </a:ext>
            </a:extLst>
          </p:cNvPr>
          <p:cNvSpPr/>
          <p:nvPr/>
        </p:nvSpPr>
        <p:spPr>
          <a:xfrm>
            <a:off x="6831106" y="444574"/>
            <a:ext cx="1502653" cy="92702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9" name="Oval 138">
            <a:extLst>
              <a:ext uri="{FF2B5EF4-FFF2-40B4-BE49-F238E27FC236}">
                <a16:creationId xmlns:a16="http://schemas.microsoft.com/office/drawing/2014/main" id="{D3F9A313-5A30-4F40-A5D7-11830EEB2B0B}"/>
              </a:ext>
            </a:extLst>
          </p:cNvPr>
          <p:cNvSpPr/>
          <p:nvPr/>
        </p:nvSpPr>
        <p:spPr>
          <a:xfrm>
            <a:off x="6306671" y="1905000"/>
            <a:ext cx="1131882" cy="1039878"/>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0" name="Oval 139">
            <a:extLst>
              <a:ext uri="{FF2B5EF4-FFF2-40B4-BE49-F238E27FC236}">
                <a16:creationId xmlns:a16="http://schemas.microsoft.com/office/drawing/2014/main" id="{78996B35-54DB-413C-BB76-FCA50FFFA44D}"/>
              </a:ext>
            </a:extLst>
          </p:cNvPr>
          <p:cNvSpPr/>
          <p:nvPr/>
        </p:nvSpPr>
        <p:spPr>
          <a:xfrm>
            <a:off x="5948082" y="3379722"/>
            <a:ext cx="881364" cy="812444"/>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1" name="Oval 140">
            <a:extLst>
              <a:ext uri="{FF2B5EF4-FFF2-40B4-BE49-F238E27FC236}">
                <a16:creationId xmlns:a16="http://schemas.microsoft.com/office/drawing/2014/main" id="{FE5921F8-A5BC-43EB-AF73-2BC7C458F4A4}"/>
              </a:ext>
            </a:extLst>
          </p:cNvPr>
          <p:cNvSpPr/>
          <p:nvPr/>
        </p:nvSpPr>
        <p:spPr>
          <a:xfrm>
            <a:off x="6850695" y="3366247"/>
            <a:ext cx="881364" cy="812444"/>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2" name="Oval 141">
            <a:extLst>
              <a:ext uri="{FF2B5EF4-FFF2-40B4-BE49-F238E27FC236}">
                <a16:creationId xmlns:a16="http://schemas.microsoft.com/office/drawing/2014/main" id="{08ADEFB4-F0CD-493C-BD43-63E99B2E0A74}"/>
              </a:ext>
            </a:extLst>
          </p:cNvPr>
          <p:cNvSpPr/>
          <p:nvPr/>
        </p:nvSpPr>
        <p:spPr>
          <a:xfrm>
            <a:off x="6288741" y="1905000"/>
            <a:ext cx="1131882" cy="1039878"/>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4" name="Oval 143">
            <a:extLst>
              <a:ext uri="{FF2B5EF4-FFF2-40B4-BE49-F238E27FC236}">
                <a16:creationId xmlns:a16="http://schemas.microsoft.com/office/drawing/2014/main" id="{83783A08-F3B3-4821-A1AD-1BD1DD18F709}"/>
              </a:ext>
            </a:extLst>
          </p:cNvPr>
          <p:cNvSpPr/>
          <p:nvPr/>
        </p:nvSpPr>
        <p:spPr>
          <a:xfrm>
            <a:off x="7841295" y="1855694"/>
            <a:ext cx="881364" cy="812444"/>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5" name="Oval 144">
            <a:extLst>
              <a:ext uri="{FF2B5EF4-FFF2-40B4-BE49-F238E27FC236}">
                <a16:creationId xmlns:a16="http://schemas.microsoft.com/office/drawing/2014/main" id="{B9874747-0017-49F9-9C79-340F7E2A8F6F}"/>
              </a:ext>
            </a:extLst>
          </p:cNvPr>
          <p:cNvSpPr/>
          <p:nvPr/>
        </p:nvSpPr>
        <p:spPr>
          <a:xfrm>
            <a:off x="6831106" y="443753"/>
            <a:ext cx="1502653" cy="92702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832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77"/>
                                        </p:tgtEl>
                                        <p:attrNameLst>
                                          <p:attrName>style.visibility</p:attrName>
                                        </p:attrNameLst>
                                      </p:cBhvr>
                                      <p:to>
                                        <p:strVal val="visible"/>
                                      </p:to>
                                    </p:set>
                                    <p:anim calcmode="lin" valueType="num">
                                      <p:cBhvr additive="base">
                                        <p:cTn id="7" dur="500" fill="hold"/>
                                        <p:tgtEl>
                                          <p:spTgt spid="77"/>
                                        </p:tgtEl>
                                        <p:attrNameLst>
                                          <p:attrName>ppt_x</p:attrName>
                                        </p:attrNameLst>
                                      </p:cBhvr>
                                      <p:tavLst>
                                        <p:tav tm="0">
                                          <p:val>
                                            <p:strVal val="1+#ppt_w/2"/>
                                          </p:val>
                                        </p:tav>
                                        <p:tav tm="100000">
                                          <p:val>
                                            <p:strVal val="#ppt_x"/>
                                          </p:val>
                                        </p:tav>
                                      </p:tavLst>
                                    </p:anim>
                                    <p:anim calcmode="lin" valueType="num">
                                      <p:cBhvr additive="base">
                                        <p:cTn id="8" dur="500" fill="hold"/>
                                        <p:tgtEl>
                                          <p:spTgt spid="7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cBhvr additive="base">
                                        <p:cTn id="11" dur="500" fill="hold"/>
                                        <p:tgtEl>
                                          <p:spTgt spid="138"/>
                                        </p:tgtEl>
                                        <p:attrNameLst>
                                          <p:attrName>ppt_x</p:attrName>
                                        </p:attrNameLst>
                                      </p:cBhvr>
                                      <p:tavLst>
                                        <p:tav tm="0">
                                          <p:val>
                                            <p:strVal val="1+#ppt_w/2"/>
                                          </p:val>
                                        </p:tav>
                                        <p:tav tm="100000">
                                          <p:val>
                                            <p:strVal val="#ppt_x"/>
                                          </p:val>
                                        </p:tav>
                                      </p:tavLst>
                                    </p:anim>
                                    <p:anim calcmode="lin" valueType="num">
                                      <p:cBhvr additive="base">
                                        <p:cTn id="12" dur="500" fill="hold"/>
                                        <p:tgtEl>
                                          <p:spTgt spid="138"/>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77">
                                            <p:txEl>
                                              <p:pRg st="0" end="0"/>
                                            </p:txEl>
                                          </p:spTgt>
                                        </p:tgtEl>
                                        <p:attrNameLst>
                                          <p:attrName>style.visibility</p:attrName>
                                        </p:attrNameLst>
                                      </p:cBhvr>
                                      <p:to>
                                        <p:strVal val="visible"/>
                                      </p:to>
                                    </p:set>
                                    <p:anim calcmode="lin" valueType="num">
                                      <p:cBhvr additive="base">
                                        <p:cTn id="15" dur="500" fill="hold"/>
                                        <p:tgtEl>
                                          <p:spTgt spid="77">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77">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77">
                                            <p:txEl>
                                              <p:pRg st="1" end="1"/>
                                            </p:txEl>
                                          </p:spTgt>
                                        </p:tgtEl>
                                        <p:attrNameLst>
                                          <p:attrName>style.visibility</p:attrName>
                                        </p:attrNameLst>
                                      </p:cBhvr>
                                      <p:to>
                                        <p:strVal val="visible"/>
                                      </p:to>
                                    </p:set>
                                    <p:anim calcmode="lin" valueType="num">
                                      <p:cBhvr additive="base">
                                        <p:cTn id="25" dur="500" fill="hold"/>
                                        <p:tgtEl>
                                          <p:spTgt spid="77">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77">
                                            <p:txEl>
                                              <p:pRg st="2" end="2"/>
                                            </p:txEl>
                                          </p:spTgt>
                                        </p:tgtEl>
                                        <p:attrNameLst>
                                          <p:attrName>style.visibility</p:attrName>
                                        </p:attrNameLst>
                                      </p:cBhvr>
                                      <p:to>
                                        <p:strVal val="visible"/>
                                      </p:to>
                                    </p:set>
                                    <p:anim calcmode="lin" valueType="num">
                                      <p:cBhvr additive="base">
                                        <p:cTn id="31" dur="500" fill="hold"/>
                                        <p:tgtEl>
                                          <p:spTgt spid="77">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 calcmode="lin" valueType="num">
                                      <p:cBhvr additive="base">
                                        <p:cTn id="37" dur="500" fill="hold"/>
                                        <p:tgtEl>
                                          <p:spTgt spid="80"/>
                                        </p:tgtEl>
                                        <p:attrNameLst>
                                          <p:attrName>ppt_x</p:attrName>
                                        </p:attrNameLst>
                                      </p:cBhvr>
                                      <p:tavLst>
                                        <p:tav tm="0">
                                          <p:val>
                                            <p:strVal val="0-#ppt_w/2"/>
                                          </p:val>
                                        </p:tav>
                                        <p:tav tm="100000">
                                          <p:val>
                                            <p:strVal val="#ppt_x"/>
                                          </p:val>
                                        </p:tav>
                                      </p:tavLst>
                                    </p:anim>
                                    <p:anim calcmode="lin" valueType="num">
                                      <p:cBhvr additive="base">
                                        <p:cTn id="38" dur="500" fill="hold"/>
                                        <p:tgtEl>
                                          <p:spTgt spid="80"/>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80">
                                            <p:txEl>
                                              <p:pRg st="0" end="0"/>
                                            </p:txEl>
                                          </p:spTgt>
                                        </p:tgtEl>
                                        <p:attrNameLst>
                                          <p:attrName>style.visibility</p:attrName>
                                        </p:attrNameLst>
                                      </p:cBhvr>
                                      <p:to>
                                        <p:strVal val="visible"/>
                                      </p:to>
                                    </p:set>
                                    <p:anim calcmode="lin" valueType="num">
                                      <p:cBhvr additive="base">
                                        <p:cTn id="45"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80">
                                            <p:txEl>
                                              <p:pRg st="0" end="0"/>
                                            </p:txEl>
                                          </p:spTgt>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138"/>
                                        </p:tgtEl>
                                        <p:attrNameLst>
                                          <p:attrName>style.visibility</p:attrName>
                                        </p:attrNameLst>
                                      </p:cBhvr>
                                      <p:to>
                                        <p:strVal val="hidden"/>
                                      </p:to>
                                    </p:set>
                                  </p:childTnLst>
                                </p:cTn>
                              </p:par>
                              <p:par>
                                <p:cTn id="49" presetID="2" presetClass="entr" presetSubtype="8" fill="hold" grpId="0" nodeType="withEffect">
                                  <p:stCondLst>
                                    <p:cond delay="0"/>
                                  </p:stCondLst>
                                  <p:childTnLst>
                                    <p:set>
                                      <p:cBhvr>
                                        <p:cTn id="50" dur="1" fill="hold">
                                          <p:stCondLst>
                                            <p:cond delay="0"/>
                                          </p:stCondLst>
                                        </p:cTn>
                                        <p:tgtEl>
                                          <p:spTgt spid="139"/>
                                        </p:tgtEl>
                                        <p:attrNameLst>
                                          <p:attrName>style.visibility</p:attrName>
                                        </p:attrNameLst>
                                      </p:cBhvr>
                                      <p:to>
                                        <p:strVal val="visible"/>
                                      </p:to>
                                    </p:set>
                                    <p:anim calcmode="lin" valueType="num">
                                      <p:cBhvr additive="base">
                                        <p:cTn id="51" dur="500" fill="hold"/>
                                        <p:tgtEl>
                                          <p:spTgt spid="139"/>
                                        </p:tgtEl>
                                        <p:attrNameLst>
                                          <p:attrName>ppt_x</p:attrName>
                                        </p:attrNameLst>
                                      </p:cBhvr>
                                      <p:tavLst>
                                        <p:tav tm="0">
                                          <p:val>
                                            <p:strVal val="0-#ppt_w/2"/>
                                          </p:val>
                                        </p:tav>
                                        <p:tav tm="100000">
                                          <p:val>
                                            <p:strVal val="#ppt_x"/>
                                          </p:val>
                                        </p:tav>
                                      </p:tavLst>
                                    </p:anim>
                                    <p:anim calcmode="lin" valueType="num">
                                      <p:cBhvr additive="base">
                                        <p:cTn id="52" dur="500" fill="hold"/>
                                        <p:tgtEl>
                                          <p:spTgt spid="139"/>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80">
                                            <p:txEl>
                                              <p:pRg st="1" end="1"/>
                                            </p:txEl>
                                          </p:spTgt>
                                        </p:tgtEl>
                                        <p:attrNameLst>
                                          <p:attrName>style.visibility</p:attrName>
                                        </p:attrNameLst>
                                      </p:cBhvr>
                                      <p:to>
                                        <p:strVal val="visible"/>
                                      </p:to>
                                    </p:set>
                                    <p:anim calcmode="lin" valueType="num">
                                      <p:cBhvr additive="base">
                                        <p:cTn id="57" dur="500" fill="hold"/>
                                        <p:tgtEl>
                                          <p:spTgt spid="80">
                                            <p:txEl>
                                              <p:pRg st="1" end="1"/>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80">
                                            <p:txEl>
                                              <p:pRg st="2" end="2"/>
                                            </p:txEl>
                                          </p:spTgt>
                                        </p:tgtEl>
                                        <p:attrNameLst>
                                          <p:attrName>style.visibility</p:attrName>
                                        </p:attrNameLst>
                                      </p:cBhvr>
                                      <p:to>
                                        <p:strVal val="visible"/>
                                      </p:to>
                                    </p:set>
                                    <p:anim calcmode="lin" valueType="num">
                                      <p:cBhvr additive="base">
                                        <p:cTn id="63" dur="500" fill="hold"/>
                                        <p:tgtEl>
                                          <p:spTgt spid="80">
                                            <p:txEl>
                                              <p:pRg st="2" end="2"/>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8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30"/>
                                        </p:tgtEl>
                                        <p:attrNameLst>
                                          <p:attrName>style.visibility</p:attrName>
                                        </p:attrNameLst>
                                      </p:cBhvr>
                                      <p:to>
                                        <p:strVal val="visible"/>
                                      </p:to>
                                    </p:set>
                                    <p:anim calcmode="lin" valueType="num">
                                      <p:cBhvr additive="base">
                                        <p:cTn id="69" dur="500" fill="hold"/>
                                        <p:tgtEl>
                                          <p:spTgt spid="130"/>
                                        </p:tgtEl>
                                        <p:attrNameLst>
                                          <p:attrName>ppt_x</p:attrName>
                                        </p:attrNameLst>
                                      </p:cBhvr>
                                      <p:tavLst>
                                        <p:tav tm="0">
                                          <p:val>
                                            <p:strVal val="#ppt_x"/>
                                          </p:val>
                                        </p:tav>
                                        <p:tav tm="100000">
                                          <p:val>
                                            <p:strVal val="#ppt_x"/>
                                          </p:val>
                                        </p:tav>
                                      </p:tavLst>
                                    </p:anim>
                                    <p:anim calcmode="lin" valueType="num">
                                      <p:cBhvr additive="base">
                                        <p:cTn id="70" dur="500" fill="hold"/>
                                        <p:tgtEl>
                                          <p:spTgt spid="130"/>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29"/>
                                        </p:tgtEl>
                                        <p:attrNameLst>
                                          <p:attrName>style.visibility</p:attrName>
                                        </p:attrNameLst>
                                      </p:cBhvr>
                                      <p:to>
                                        <p:strVal val="visible"/>
                                      </p:to>
                                    </p:set>
                                    <p:anim calcmode="lin" valueType="num">
                                      <p:cBhvr additive="base">
                                        <p:cTn id="73" dur="500" fill="hold"/>
                                        <p:tgtEl>
                                          <p:spTgt spid="129"/>
                                        </p:tgtEl>
                                        <p:attrNameLst>
                                          <p:attrName>ppt_x</p:attrName>
                                        </p:attrNameLst>
                                      </p:cBhvr>
                                      <p:tavLst>
                                        <p:tav tm="0">
                                          <p:val>
                                            <p:strVal val="#ppt_x"/>
                                          </p:val>
                                        </p:tav>
                                        <p:tav tm="100000">
                                          <p:val>
                                            <p:strVal val="#ppt_x"/>
                                          </p:val>
                                        </p:tav>
                                      </p:tavLst>
                                    </p:anim>
                                    <p:anim calcmode="lin" valueType="num">
                                      <p:cBhvr additive="base">
                                        <p:cTn id="74" dur="500" fill="hold"/>
                                        <p:tgtEl>
                                          <p:spTgt spid="129"/>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30">
                                            <p:txEl>
                                              <p:pRg st="0" end="0"/>
                                            </p:txEl>
                                          </p:spTgt>
                                        </p:tgtEl>
                                        <p:attrNameLst>
                                          <p:attrName>style.visibility</p:attrName>
                                        </p:attrNameLst>
                                      </p:cBhvr>
                                      <p:to>
                                        <p:strVal val="visible"/>
                                      </p:to>
                                    </p:set>
                                    <p:anim calcmode="lin" valueType="num">
                                      <p:cBhvr additive="base">
                                        <p:cTn id="77" dur="500" fill="hold"/>
                                        <p:tgtEl>
                                          <p:spTgt spid="130">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30">
                                            <p:txEl>
                                              <p:pRg st="0" end="0"/>
                                            </p:txEl>
                                          </p:spTgt>
                                        </p:tgtEl>
                                        <p:attrNameLst>
                                          <p:attrName>ppt_y</p:attrName>
                                        </p:attrNameLst>
                                      </p:cBhvr>
                                      <p:tavLst>
                                        <p:tav tm="0">
                                          <p:val>
                                            <p:strVal val="1+#ppt_h/2"/>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139"/>
                                        </p:tgtEl>
                                        <p:attrNameLst>
                                          <p:attrName>style.visibility</p:attrName>
                                        </p:attrNameLst>
                                      </p:cBhvr>
                                      <p:to>
                                        <p:strVal val="hidden"/>
                                      </p:to>
                                    </p:set>
                                  </p:childTnLst>
                                </p:cTn>
                              </p:par>
                              <p:par>
                                <p:cTn id="81" presetID="2" presetClass="entr" presetSubtype="4" fill="hold" grpId="0" nodeType="withEffect">
                                  <p:stCondLst>
                                    <p:cond delay="0"/>
                                  </p:stCondLst>
                                  <p:childTnLst>
                                    <p:set>
                                      <p:cBhvr>
                                        <p:cTn id="82" dur="1" fill="hold">
                                          <p:stCondLst>
                                            <p:cond delay="0"/>
                                          </p:stCondLst>
                                        </p:cTn>
                                        <p:tgtEl>
                                          <p:spTgt spid="140"/>
                                        </p:tgtEl>
                                        <p:attrNameLst>
                                          <p:attrName>style.visibility</p:attrName>
                                        </p:attrNameLst>
                                      </p:cBhvr>
                                      <p:to>
                                        <p:strVal val="visible"/>
                                      </p:to>
                                    </p:set>
                                    <p:anim calcmode="lin" valueType="num">
                                      <p:cBhvr additive="base">
                                        <p:cTn id="83" dur="500" fill="hold"/>
                                        <p:tgtEl>
                                          <p:spTgt spid="140"/>
                                        </p:tgtEl>
                                        <p:attrNameLst>
                                          <p:attrName>ppt_x</p:attrName>
                                        </p:attrNameLst>
                                      </p:cBhvr>
                                      <p:tavLst>
                                        <p:tav tm="0">
                                          <p:val>
                                            <p:strVal val="#ppt_x"/>
                                          </p:val>
                                        </p:tav>
                                        <p:tav tm="100000">
                                          <p:val>
                                            <p:strVal val="#ppt_x"/>
                                          </p:val>
                                        </p:tav>
                                      </p:tavLst>
                                    </p:anim>
                                    <p:anim calcmode="lin" valueType="num">
                                      <p:cBhvr additive="base">
                                        <p:cTn id="84" dur="500" fill="hold"/>
                                        <p:tgtEl>
                                          <p:spTgt spid="140"/>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131"/>
                                        </p:tgtEl>
                                        <p:attrNameLst>
                                          <p:attrName>style.visibility</p:attrName>
                                        </p:attrNameLst>
                                      </p:cBhvr>
                                      <p:to>
                                        <p:strVal val="visible"/>
                                      </p:to>
                                    </p:set>
                                    <p:anim calcmode="lin" valueType="num">
                                      <p:cBhvr additive="base">
                                        <p:cTn id="89" dur="500" fill="hold"/>
                                        <p:tgtEl>
                                          <p:spTgt spid="131"/>
                                        </p:tgtEl>
                                        <p:attrNameLst>
                                          <p:attrName>ppt_x</p:attrName>
                                        </p:attrNameLst>
                                      </p:cBhvr>
                                      <p:tavLst>
                                        <p:tav tm="0">
                                          <p:val>
                                            <p:strVal val="#ppt_x"/>
                                          </p:val>
                                        </p:tav>
                                        <p:tav tm="100000">
                                          <p:val>
                                            <p:strVal val="#ppt_x"/>
                                          </p:val>
                                        </p:tav>
                                      </p:tavLst>
                                    </p:anim>
                                    <p:anim calcmode="lin" valueType="num">
                                      <p:cBhvr additive="base">
                                        <p:cTn id="90" dur="500" fill="hold"/>
                                        <p:tgtEl>
                                          <p:spTgt spid="131"/>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131">
                                            <p:txEl>
                                              <p:pRg st="0" end="0"/>
                                            </p:txEl>
                                          </p:spTgt>
                                        </p:tgtEl>
                                        <p:attrNameLst>
                                          <p:attrName>style.visibility</p:attrName>
                                        </p:attrNameLst>
                                      </p:cBhvr>
                                      <p:to>
                                        <p:strVal val="visible"/>
                                      </p:to>
                                    </p:set>
                                    <p:anim calcmode="lin" valueType="num">
                                      <p:cBhvr additive="base">
                                        <p:cTn id="93" dur="500" fill="hold"/>
                                        <p:tgtEl>
                                          <p:spTgt spid="131">
                                            <p:txEl>
                                              <p:pRg st="0" end="0"/>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131">
                                            <p:txEl>
                                              <p:pRg st="0" end="0"/>
                                            </p:txEl>
                                          </p:spTgt>
                                        </p:tgtEl>
                                        <p:attrNameLst>
                                          <p:attrName>ppt_y</p:attrName>
                                        </p:attrNameLst>
                                      </p:cBhvr>
                                      <p:tavLst>
                                        <p:tav tm="0">
                                          <p:val>
                                            <p:strVal val="1+#ppt_h/2"/>
                                          </p:val>
                                        </p:tav>
                                        <p:tav tm="100000">
                                          <p:val>
                                            <p:strVal val="#ppt_y"/>
                                          </p:val>
                                        </p:tav>
                                      </p:tavLst>
                                    </p:anim>
                                  </p:childTnLst>
                                </p:cTn>
                              </p:par>
                              <p:par>
                                <p:cTn id="95" presetID="1" presetClass="exit" presetSubtype="0" fill="hold" grpId="1" nodeType="withEffect">
                                  <p:stCondLst>
                                    <p:cond delay="0"/>
                                  </p:stCondLst>
                                  <p:childTnLst>
                                    <p:set>
                                      <p:cBhvr>
                                        <p:cTn id="96" dur="1" fill="hold">
                                          <p:stCondLst>
                                            <p:cond delay="0"/>
                                          </p:stCondLst>
                                        </p:cTn>
                                        <p:tgtEl>
                                          <p:spTgt spid="140"/>
                                        </p:tgtEl>
                                        <p:attrNameLst>
                                          <p:attrName>style.visibility</p:attrName>
                                        </p:attrNameLst>
                                      </p:cBhvr>
                                      <p:to>
                                        <p:strVal val="hidden"/>
                                      </p:to>
                                    </p:set>
                                  </p:childTnLst>
                                </p:cTn>
                              </p:par>
                              <p:par>
                                <p:cTn id="97" presetID="2" presetClass="entr" presetSubtype="4" fill="hold" grpId="0" nodeType="withEffect">
                                  <p:stCondLst>
                                    <p:cond delay="0"/>
                                  </p:stCondLst>
                                  <p:childTnLst>
                                    <p:set>
                                      <p:cBhvr>
                                        <p:cTn id="98" dur="1" fill="hold">
                                          <p:stCondLst>
                                            <p:cond delay="0"/>
                                          </p:stCondLst>
                                        </p:cTn>
                                        <p:tgtEl>
                                          <p:spTgt spid="141"/>
                                        </p:tgtEl>
                                        <p:attrNameLst>
                                          <p:attrName>style.visibility</p:attrName>
                                        </p:attrNameLst>
                                      </p:cBhvr>
                                      <p:to>
                                        <p:strVal val="visible"/>
                                      </p:to>
                                    </p:set>
                                    <p:anim calcmode="lin" valueType="num">
                                      <p:cBhvr additive="base">
                                        <p:cTn id="99" dur="500" fill="hold"/>
                                        <p:tgtEl>
                                          <p:spTgt spid="141"/>
                                        </p:tgtEl>
                                        <p:attrNameLst>
                                          <p:attrName>ppt_x</p:attrName>
                                        </p:attrNameLst>
                                      </p:cBhvr>
                                      <p:tavLst>
                                        <p:tav tm="0">
                                          <p:val>
                                            <p:strVal val="#ppt_x"/>
                                          </p:val>
                                        </p:tav>
                                        <p:tav tm="100000">
                                          <p:val>
                                            <p:strVal val="#ppt_x"/>
                                          </p:val>
                                        </p:tav>
                                      </p:tavLst>
                                    </p:anim>
                                    <p:anim calcmode="lin" valueType="num">
                                      <p:cBhvr additive="base">
                                        <p:cTn id="100" dur="500" fill="hold"/>
                                        <p:tgtEl>
                                          <p:spTgt spid="141"/>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134"/>
                                        </p:tgtEl>
                                        <p:attrNameLst>
                                          <p:attrName>style.visibility</p:attrName>
                                        </p:attrNameLst>
                                      </p:cBhvr>
                                      <p:to>
                                        <p:strVal val="visible"/>
                                      </p:to>
                                    </p:set>
                                    <p:anim calcmode="lin" valueType="num">
                                      <p:cBhvr additive="base">
                                        <p:cTn id="105" dur="500" fill="hold"/>
                                        <p:tgtEl>
                                          <p:spTgt spid="134"/>
                                        </p:tgtEl>
                                        <p:attrNameLst>
                                          <p:attrName>ppt_x</p:attrName>
                                        </p:attrNameLst>
                                      </p:cBhvr>
                                      <p:tavLst>
                                        <p:tav tm="0">
                                          <p:val>
                                            <p:strVal val="0-#ppt_w/2"/>
                                          </p:val>
                                        </p:tav>
                                        <p:tav tm="100000">
                                          <p:val>
                                            <p:strVal val="#ppt_x"/>
                                          </p:val>
                                        </p:tav>
                                      </p:tavLst>
                                    </p:anim>
                                    <p:anim calcmode="lin" valueType="num">
                                      <p:cBhvr additive="base">
                                        <p:cTn id="106" dur="500" fill="hold"/>
                                        <p:tgtEl>
                                          <p:spTgt spid="134"/>
                                        </p:tgtEl>
                                        <p:attrNameLst>
                                          <p:attrName>ppt_y</p:attrName>
                                        </p:attrNameLst>
                                      </p:cBhvr>
                                      <p:tavLst>
                                        <p:tav tm="0">
                                          <p:val>
                                            <p:strVal val="#ppt_y"/>
                                          </p:val>
                                        </p:tav>
                                        <p:tav tm="100000">
                                          <p:val>
                                            <p:strVal val="#ppt_y"/>
                                          </p:val>
                                        </p:tav>
                                      </p:tavLst>
                                    </p:anim>
                                  </p:childTnLst>
                                </p:cTn>
                              </p:par>
                              <p:par>
                                <p:cTn id="107" presetID="2" presetClass="entr" presetSubtype="8" fill="hold" nodeType="withEffect">
                                  <p:stCondLst>
                                    <p:cond delay="0"/>
                                  </p:stCondLst>
                                  <p:childTnLst>
                                    <p:set>
                                      <p:cBhvr>
                                        <p:cTn id="108" dur="1" fill="hold">
                                          <p:stCondLst>
                                            <p:cond delay="0"/>
                                          </p:stCondLst>
                                        </p:cTn>
                                        <p:tgtEl>
                                          <p:spTgt spid="134">
                                            <p:txEl>
                                              <p:pRg st="0" end="0"/>
                                            </p:txEl>
                                          </p:spTgt>
                                        </p:tgtEl>
                                        <p:attrNameLst>
                                          <p:attrName>style.visibility</p:attrName>
                                        </p:attrNameLst>
                                      </p:cBhvr>
                                      <p:to>
                                        <p:strVal val="visible"/>
                                      </p:to>
                                    </p:set>
                                    <p:anim calcmode="lin" valueType="num">
                                      <p:cBhvr additive="base">
                                        <p:cTn id="109" dur="500" fill="hold"/>
                                        <p:tgtEl>
                                          <p:spTgt spid="134">
                                            <p:txEl>
                                              <p:pRg st="0" end="0"/>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134">
                                            <p:txEl>
                                              <p:pRg st="0" end="0"/>
                                            </p:txEl>
                                          </p:spTgt>
                                        </p:tgtEl>
                                        <p:attrNameLst>
                                          <p:attrName>ppt_y</p:attrName>
                                        </p:attrNameLst>
                                      </p:cBhvr>
                                      <p:tavLst>
                                        <p:tav tm="0">
                                          <p:val>
                                            <p:strVal val="#ppt_y"/>
                                          </p:val>
                                        </p:tav>
                                        <p:tav tm="100000">
                                          <p:val>
                                            <p:strVal val="#ppt_y"/>
                                          </p:val>
                                        </p:tav>
                                      </p:tavLst>
                                    </p:anim>
                                  </p:childTnLst>
                                </p:cTn>
                              </p:par>
                              <p:par>
                                <p:cTn id="111" presetID="1" presetClass="exit" presetSubtype="0" fill="hold" grpId="1" nodeType="withEffect">
                                  <p:stCondLst>
                                    <p:cond delay="0"/>
                                  </p:stCondLst>
                                  <p:childTnLst>
                                    <p:set>
                                      <p:cBhvr>
                                        <p:cTn id="112" dur="1" fill="hold">
                                          <p:stCondLst>
                                            <p:cond delay="0"/>
                                          </p:stCondLst>
                                        </p:cTn>
                                        <p:tgtEl>
                                          <p:spTgt spid="141"/>
                                        </p:tgtEl>
                                        <p:attrNameLst>
                                          <p:attrName>style.visibility</p:attrName>
                                        </p:attrNameLst>
                                      </p:cBhvr>
                                      <p:to>
                                        <p:strVal val="hidden"/>
                                      </p:to>
                                    </p:set>
                                  </p:childTnLst>
                                </p:cTn>
                              </p:par>
                              <p:par>
                                <p:cTn id="113" presetID="2" presetClass="entr" presetSubtype="8" fill="hold" grpId="0" nodeType="withEffect">
                                  <p:stCondLst>
                                    <p:cond delay="0"/>
                                  </p:stCondLst>
                                  <p:childTnLst>
                                    <p:set>
                                      <p:cBhvr>
                                        <p:cTn id="114" dur="1" fill="hold">
                                          <p:stCondLst>
                                            <p:cond delay="0"/>
                                          </p:stCondLst>
                                        </p:cTn>
                                        <p:tgtEl>
                                          <p:spTgt spid="142"/>
                                        </p:tgtEl>
                                        <p:attrNameLst>
                                          <p:attrName>style.visibility</p:attrName>
                                        </p:attrNameLst>
                                      </p:cBhvr>
                                      <p:to>
                                        <p:strVal val="visible"/>
                                      </p:to>
                                    </p:set>
                                    <p:anim calcmode="lin" valueType="num">
                                      <p:cBhvr additive="base">
                                        <p:cTn id="115" dur="500" fill="hold"/>
                                        <p:tgtEl>
                                          <p:spTgt spid="142"/>
                                        </p:tgtEl>
                                        <p:attrNameLst>
                                          <p:attrName>ppt_x</p:attrName>
                                        </p:attrNameLst>
                                      </p:cBhvr>
                                      <p:tavLst>
                                        <p:tav tm="0">
                                          <p:val>
                                            <p:strVal val="0-#ppt_w/2"/>
                                          </p:val>
                                        </p:tav>
                                        <p:tav tm="100000">
                                          <p:val>
                                            <p:strVal val="#ppt_x"/>
                                          </p:val>
                                        </p:tav>
                                      </p:tavLst>
                                    </p:anim>
                                    <p:anim calcmode="lin" valueType="num">
                                      <p:cBhvr additive="base">
                                        <p:cTn id="116" dur="500" fill="hold"/>
                                        <p:tgtEl>
                                          <p:spTgt spid="142"/>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133"/>
                                        </p:tgtEl>
                                        <p:attrNameLst>
                                          <p:attrName>style.visibility</p:attrName>
                                        </p:attrNameLst>
                                      </p:cBhvr>
                                      <p:to>
                                        <p:strVal val="visible"/>
                                      </p:to>
                                    </p:set>
                                    <p:anim calcmode="lin" valueType="num">
                                      <p:cBhvr additive="base">
                                        <p:cTn id="121" dur="500" fill="hold"/>
                                        <p:tgtEl>
                                          <p:spTgt spid="133"/>
                                        </p:tgtEl>
                                        <p:attrNameLst>
                                          <p:attrName>ppt_x</p:attrName>
                                        </p:attrNameLst>
                                      </p:cBhvr>
                                      <p:tavLst>
                                        <p:tav tm="0">
                                          <p:val>
                                            <p:strVal val="#ppt_x"/>
                                          </p:val>
                                        </p:tav>
                                        <p:tav tm="100000">
                                          <p:val>
                                            <p:strVal val="#ppt_x"/>
                                          </p:val>
                                        </p:tav>
                                      </p:tavLst>
                                    </p:anim>
                                    <p:anim calcmode="lin" valueType="num">
                                      <p:cBhvr additive="base">
                                        <p:cTn id="122" dur="500" fill="hold"/>
                                        <p:tgtEl>
                                          <p:spTgt spid="133"/>
                                        </p:tgtEl>
                                        <p:attrNameLst>
                                          <p:attrName>ppt_y</p:attrName>
                                        </p:attrNameLst>
                                      </p:cBhvr>
                                      <p:tavLst>
                                        <p:tav tm="0">
                                          <p:val>
                                            <p:strVal val="1+#ppt_h/2"/>
                                          </p:val>
                                        </p:tav>
                                        <p:tav tm="100000">
                                          <p:val>
                                            <p:strVal val="#ppt_y"/>
                                          </p:val>
                                        </p:tav>
                                      </p:tavLst>
                                    </p:anim>
                                  </p:childTnLst>
                                </p:cTn>
                              </p:par>
                              <p:par>
                                <p:cTn id="123" presetID="2" presetClass="entr" presetSubtype="4" fill="hold" nodeType="withEffect">
                                  <p:stCondLst>
                                    <p:cond delay="0"/>
                                  </p:stCondLst>
                                  <p:childTnLst>
                                    <p:set>
                                      <p:cBhvr>
                                        <p:cTn id="124" dur="1" fill="hold">
                                          <p:stCondLst>
                                            <p:cond delay="0"/>
                                          </p:stCondLst>
                                        </p:cTn>
                                        <p:tgtEl>
                                          <p:spTgt spid="133">
                                            <p:txEl>
                                              <p:pRg st="0" end="0"/>
                                            </p:txEl>
                                          </p:spTgt>
                                        </p:tgtEl>
                                        <p:attrNameLst>
                                          <p:attrName>style.visibility</p:attrName>
                                        </p:attrNameLst>
                                      </p:cBhvr>
                                      <p:to>
                                        <p:strVal val="visible"/>
                                      </p:to>
                                    </p:set>
                                    <p:anim calcmode="lin" valueType="num">
                                      <p:cBhvr additive="base">
                                        <p:cTn id="125" dur="500" fill="hold"/>
                                        <p:tgtEl>
                                          <p:spTgt spid="133">
                                            <p:txEl>
                                              <p:pRg st="0" end="0"/>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133">
                                            <p:txEl>
                                              <p:pRg st="0" end="0"/>
                                            </p:txEl>
                                          </p:spTgt>
                                        </p:tgtEl>
                                        <p:attrNameLst>
                                          <p:attrName>ppt_y</p:attrName>
                                        </p:attrNameLst>
                                      </p:cBhvr>
                                      <p:tavLst>
                                        <p:tav tm="0">
                                          <p:val>
                                            <p:strVal val="1+#ppt_h/2"/>
                                          </p:val>
                                        </p:tav>
                                        <p:tav tm="100000">
                                          <p:val>
                                            <p:strVal val="#ppt_y"/>
                                          </p:val>
                                        </p:tav>
                                      </p:tavLst>
                                    </p:anim>
                                  </p:childTnLst>
                                </p:cTn>
                              </p:par>
                              <p:par>
                                <p:cTn id="127" presetID="1" presetClass="exit" presetSubtype="0" fill="hold" grpId="1" nodeType="withEffect">
                                  <p:stCondLst>
                                    <p:cond delay="0"/>
                                  </p:stCondLst>
                                  <p:childTnLst>
                                    <p:set>
                                      <p:cBhvr>
                                        <p:cTn id="128" dur="1" fill="hold">
                                          <p:stCondLst>
                                            <p:cond delay="0"/>
                                          </p:stCondLst>
                                        </p:cTn>
                                        <p:tgtEl>
                                          <p:spTgt spid="142"/>
                                        </p:tgtEl>
                                        <p:attrNameLst>
                                          <p:attrName>style.visibility</p:attrName>
                                        </p:attrNameLst>
                                      </p:cBhvr>
                                      <p:to>
                                        <p:strVal val="hidden"/>
                                      </p:to>
                                    </p:set>
                                  </p:childTnLst>
                                </p:cTn>
                              </p:par>
                              <p:par>
                                <p:cTn id="129" presetID="2" presetClass="entr" presetSubtype="4" fill="hold" grpId="0" nodeType="withEffect">
                                  <p:stCondLst>
                                    <p:cond delay="0"/>
                                  </p:stCondLst>
                                  <p:childTnLst>
                                    <p:set>
                                      <p:cBhvr>
                                        <p:cTn id="130" dur="1" fill="hold">
                                          <p:stCondLst>
                                            <p:cond delay="0"/>
                                          </p:stCondLst>
                                        </p:cTn>
                                        <p:tgtEl>
                                          <p:spTgt spid="144"/>
                                        </p:tgtEl>
                                        <p:attrNameLst>
                                          <p:attrName>style.visibility</p:attrName>
                                        </p:attrNameLst>
                                      </p:cBhvr>
                                      <p:to>
                                        <p:strVal val="visible"/>
                                      </p:to>
                                    </p:set>
                                    <p:anim calcmode="lin" valueType="num">
                                      <p:cBhvr additive="base">
                                        <p:cTn id="131" dur="500" fill="hold"/>
                                        <p:tgtEl>
                                          <p:spTgt spid="144"/>
                                        </p:tgtEl>
                                        <p:attrNameLst>
                                          <p:attrName>ppt_x</p:attrName>
                                        </p:attrNameLst>
                                      </p:cBhvr>
                                      <p:tavLst>
                                        <p:tav tm="0">
                                          <p:val>
                                            <p:strVal val="#ppt_x"/>
                                          </p:val>
                                        </p:tav>
                                        <p:tav tm="100000">
                                          <p:val>
                                            <p:strVal val="#ppt_x"/>
                                          </p:val>
                                        </p:tav>
                                      </p:tavLst>
                                    </p:anim>
                                    <p:anim calcmode="lin" valueType="num">
                                      <p:cBhvr additive="base">
                                        <p:cTn id="132" dur="500" fill="hold"/>
                                        <p:tgtEl>
                                          <p:spTgt spid="144"/>
                                        </p:tgtEl>
                                        <p:attrNameLst>
                                          <p:attrName>ppt_y</p:attrName>
                                        </p:attrNameLst>
                                      </p:cBhvr>
                                      <p:tavLst>
                                        <p:tav tm="0">
                                          <p:val>
                                            <p:strVal val="1+#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2" fill="hold" grpId="0" nodeType="clickEffect">
                                  <p:stCondLst>
                                    <p:cond delay="0"/>
                                  </p:stCondLst>
                                  <p:childTnLst>
                                    <p:set>
                                      <p:cBhvr>
                                        <p:cTn id="136" dur="1" fill="hold">
                                          <p:stCondLst>
                                            <p:cond delay="0"/>
                                          </p:stCondLst>
                                        </p:cTn>
                                        <p:tgtEl>
                                          <p:spTgt spid="135"/>
                                        </p:tgtEl>
                                        <p:attrNameLst>
                                          <p:attrName>style.visibility</p:attrName>
                                        </p:attrNameLst>
                                      </p:cBhvr>
                                      <p:to>
                                        <p:strVal val="visible"/>
                                      </p:to>
                                    </p:set>
                                    <p:anim calcmode="lin" valueType="num">
                                      <p:cBhvr additive="base">
                                        <p:cTn id="137" dur="500" fill="hold"/>
                                        <p:tgtEl>
                                          <p:spTgt spid="135"/>
                                        </p:tgtEl>
                                        <p:attrNameLst>
                                          <p:attrName>ppt_x</p:attrName>
                                        </p:attrNameLst>
                                      </p:cBhvr>
                                      <p:tavLst>
                                        <p:tav tm="0">
                                          <p:val>
                                            <p:strVal val="1+#ppt_w/2"/>
                                          </p:val>
                                        </p:tav>
                                        <p:tav tm="100000">
                                          <p:val>
                                            <p:strVal val="#ppt_x"/>
                                          </p:val>
                                        </p:tav>
                                      </p:tavLst>
                                    </p:anim>
                                    <p:anim calcmode="lin" valueType="num">
                                      <p:cBhvr additive="base">
                                        <p:cTn id="138" dur="500" fill="hold"/>
                                        <p:tgtEl>
                                          <p:spTgt spid="135"/>
                                        </p:tgtEl>
                                        <p:attrNameLst>
                                          <p:attrName>ppt_y</p:attrName>
                                        </p:attrNameLst>
                                      </p:cBhvr>
                                      <p:tavLst>
                                        <p:tav tm="0">
                                          <p:val>
                                            <p:strVal val="#ppt_y"/>
                                          </p:val>
                                        </p:tav>
                                        <p:tav tm="100000">
                                          <p:val>
                                            <p:strVal val="#ppt_y"/>
                                          </p:val>
                                        </p:tav>
                                      </p:tavLst>
                                    </p:anim>
                                  </p:childTnLst>
                                </p:cTn>
                              </p:par>
                              <p:par>
                                <p:cTn id="139" presetID="2" presetClass="entr" presetSubtype="2" fill="hold" nodeType="withEffect">
                                  <p:stCondLst>
                                    <p:cond delay="0"/>
                                  </p:stCondLst>
                                  <p:childTnLst>
                                    <p:set>
                                      <p:cBhvr>
                                        <p:cTn id="140" dur="1" fill="hold">
                                          <p:stCondLst>
                                            <p:cond delay="0"/>
                                          </p:stCondLst>
                                        </p:cTn>
                                        <p:tgtEl>
                                          <p:spTgt spid="135">
                                            <p:txEl>
                                              <p:pRg st="0" end="0"/>
                                            </p:txEl>
                                          </p:spTgt>
                                        </p:tgtEl>
                                        <p:attrNameLst>
                                          <p:attrName>style.visibility</p:attrName>
                                        </p:attrNameLst>
                                      </p:cBhvr>
                                      <p:to>
                                        <p:strVal val="visible"/>
                                      </p:to>
                                    </p:set>
                                    <p:anim calcmode="lin" valueType="num">
                                      <p:cBhvr additive="base">
                                        <p:cTn id="141" dur="500" fill="hold"/>
                                        <p:tgtEl>
                                          <p:spTgt spid="135">
                                            <p:txEl>
                                              <p:pRg st="0" end="0"/>
                                            </p:txEl>
                                          </p:spTgt>
                                        </p:tgtEl>
                                        <p:attrNameLst>
                                          <p:attrName>ppt_x</p:attrName>
                                        </p:attrNameLst>
                                      </p:cBhvr>
                                      <p:tavLst>
                                        <p:tav tm="0">
                                          <p:val>
                                            <p:strVal val="1+#ppt_w/2"/>
                                          </p:val>
                                        </p:tav>
                                        <p:tav tm="100000">
                                          <p:val>
                                            <p:strVal val="#ppt_x"/>
                                          </p:val>
                                        </p:tav>
                                      </p:tavLst>
                                    </p:anim>
                                    <p:anim calcmode="lin" valueType="num">
                                      <p:cBhvr additive="base">
                                        <p:cTn id="142" dur="500" fill="hold"/>
                                        <p:tgtEl>
                                          <p:spTgt spid="135">
                                            <p:txEl>
                                              <p:pRg st="0" end="0"/>
                                            </p:txEl>
                                          </p:spTgt>
                                        </p:tgtEl>
                                        <p:attrNameLst>
                                          <p:attrName>ppt_y</p:attrName>
                                        </p:attrNameLst>
                                      </p:cBhvr>
                                      <p:tavLst>
                                        <p:tav tm="0">
                                          <p:val>
                                            <p:strVal val="#ppt_y"/>
                                          </p:val>
                                        </p:tav>
                                        <p:tav tm="100000">
                                          <p:val>
                                            <p:strVal val="#ppt_y"/>
                                          </p:val>
                                        </p:tav>
                                      </p:tavLst>
                                    </p:anim>
                                  </p:childTnLst>
                                </p:cTn>
                              </p:par>
                              <p:par>
                                <p:cTn id="143" presetID="1" presetClass="exit" presetSubtype="0" fill="hold" grpId="1" nodeType="withEffect">
                                  <p:stCondLst>
                                    <p:cond delay="0"/>
                                  </p:stCondLst>
                                  <p:childTnLst>
                                    <p:set>
                                      <p:cBhvr>
                                        <p:cTn id="144" dur="1" fill="hold">
                                          <p:stCondLst>
                                            <p:cond delay="0"/>
                                          </p:stCondLst>
                                        </p:cTn>
                                        <p:tgtEl>
                                          <p:spTgt spid="144"/>
                                        </p:tgtEl>
                                        <p:attrNameLst>
                                          <p:attrName>style.visibility</p:attrName>
                                        </p:attrNameLst>
                                      </p:cBhvr>
                                      <p:to>
                                        <p:strVal val="hidden"/>
                                      </p:to>
                                    </p:set>
                                  </p:childTnLst>
                                </p:cTn>
                              </p:par>
                              <p:par>
                                <p:cTn id="145" presetID="2" presetClass="entr" presetSubtype="2" fill="hold" grpId="0" nodeType="withEffect">
                                  <p:stCondLst>
                                    <p:cond delay="0"/>
                                  </p:stCondLst>
                                  <p:childTnLst>
                                    <p:set>
                                      <p:cBhvr>
                                        <p:cTn id="146" dur="1" fill="hold">
                                          <p:stCondLst>
                                            <p:cond delay="0"/>
                                          </p:stCondLst>
                                        </p:cTn>
                                        <p:tgtEl>
                                          <p:spTgt spid="145"/>
                                        </p:tgtEl>
                                        <p:attrNameLst>
                                          <p:attrName>style.visibility</p:attrName>
                                        </p:attrNameLst>
                                      </p:cBhvr>
                                      <p:to>
                                        <p:strVal val="visible"/>
                                      </p:to>
                                    </p:set>
                                    <p:anim calcmode="lin" valueType="num">
                                      <p:cBhvr additive="base">
                                        <p:cTn id="147" dur="500" fill="hold"/>
                                        <p:tgtEl>
                                          <p:spTgt spid="145"/>
                                        </p:tgtEl>
                                        <p:attrNameLst>
                                          <p:attrName>ppt_x</p:attrName>
                                        </p:attrNameLst>
                                      </p:cBhvr>
                                      <p:tavLst>
                                        <p:tav tm="0">
                                          <p:val>
                                            <p:strVal val="1+#ppt_w/2"/>
                                          </p:val>
                                        </p:tav>
                                        <p:tav tm="100000">
                                          <p:val>
                                            <p:strVal val="#ppt_x"/>
                                          </p:val>
                                        </p:tav>
                                      </p:tavLst>
                                    </p:anim>
                                    <p:anim calcmode="lin" valueType="num">
                                      <p:cBhvr additive="base">
                                        <p:cTn id="148" dur="500" fill="hold"/>
                                        <p:tgtEl>
                                          <p:spTgt spid="1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80" grpId="0" animBg="1"/>
      <p:bldP spid="130" grpId="0" animBg="1"/>
      <p:bldP spid="131" grpId="0" animBg="1"/>
      <p:bldP spid="133" grpId="0" animBg="1"/>
      <p:bldP spid="134" grpId="0" animBg="1"/>
      <p:bldP spid="135" grpId="0" animBg="1"/>
      <p:bldP spid="138" grpId="0" animBg="1"/>
      <p:bldP spid="138" grpId="1" animBg="1"/>
      <p:bldP spid="139" grpId="0" animBg="1"/>
      <p:bldP spid="139" grpId="1" animBg="1"/>
      <p:bldP spid="140" grpId="0" animBg="1"/>
      <p:bldP spid="140" grpId="1" animBg="1"/>
      <p:bldP spid="141" grpId="0" animBg="1"/>
      <p:bldP spid="141" grpId="1" animBg="1"/>
      <p:bldP spid="142" grpId="0" animBg="1"/>
      <p:bldP spid="142" grpId="1" animBg="1"/>
      <p:bldP spid="144" grpId="0" animBg="1"/>
      <p:bldP spid="144" grpId="1" animBg="1"/>
      <p:bldP spid="145"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59" name="Group 58">
            <a:extLst>
              <a:ext uri="{FF2B5EF4-FFF2-40B4-BE49-F238E27FC236}">
                <a16:creationId xmlns:a16="http://schemas.microsoft.com/office/drawing/2014/main" id="{A56AD7E2-4413-4913-A60D-1B9A04874D4C}"/>
              </a:ext>
            </a:extLst>
          </p:cNvPr>
          <p:cNvGrpSpPr/>
          <p:nvPr/>
        </p:nvGrpSpPr>
        <p:grpSpPr>
          <a:xfrm>
            <a:off x="7068105" y="404078"/>
            <a:ext cx="1263095" cy="738922"/>
            <a:chOff x="7116665" y="685800"/>
            <a:chExt cx="1263095" cy="738922"/>
          </a:xfrm>
        </p:grpSpPr>
        <p:sp>
          <p:nvSpPr>
            <p:cNvPr id="60" name="Text Box 3">
              <a:extLst>
                <a:ext uri="{FF2B5EF4-FFF2-40B4-BE49-F238E27FC236}">
                  <a16:creationId xmlns:a16="http://schemas.microsoft.com/office/drawing/2014/main" id="{843F3BDF-3435-44D0-B7E1-29B9735921C5}"/>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61" name="Text Box 25">
              <a:extLst>
                <a:ext uri="{FF2B5EF4-FFF2-40B4-BE49-F238E27FC236}">
                  <a16:creationId xmlns:a16="http://schemas.microsoft.com/office/drawing/2014/main" id="{C8635E2F-AAF9-4FEF-8EF2-24CA3741919F}"/>
                </a:ext>
              </a:extLst>
            </p:cNvPr>
            <p:cNvSpPr txBox="1">
              <a:spLocks noChangeArrowheads="1"/>
            </p:cNvSpPr>
            <p:nvPr/>
          </p:nvSpPr>
          <p:spPr bwMode="auto">
            <a:xfrm>
              <a:off x="7214618" y="685800"/>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grpSp>
        <p:nvGrpSpPr>
          <p:cNvPr id="4" name="Group 3">
            <a:extLst>
              <a:ext uri="{FF2B5EF4-FFF2-40B4-BE49-F238E27FC236}">
                <a16:creationId xmlns:a16="http://schemas.microsoft.com/office/drawing/2014/main" id="{37C13450-C7C0-4511-A066-9A9611821618}"/>
              </a:ext>
            </a:extLst>
          </p:cNvPr>
          <p:cNvGrpSpPr/>
          <p:nvPr/>
        </p:nvGrpSpPr>
        <p:grpSpPr>
          <a:xfrm>
            <a:off x="6412441" y="893621"/>
            <a:ext cx="2298720" cy="1746598"/>
            <a:chOff x="6412441" y="893621"/>
            <a:chExt cx="2298720" cy="1746598"/>
          </a:xfrm>
        </p:grpSpPr>
        <p:sp>
          <p:nvSpPr>
            <p:cNvPr id="56" name="Text Box 3">
              <a:extLst>
                <a:ext uri="{FF2B5EF4-FFF2-40B4-BE49-F238E27FC236}">
                  <a16:creationId xmlns:a16="http://schemas.microsoft.com/office/drawing/2014/main" id="{5642A3B9-C01C-495E-86D7-3BE788532D4D}"/>
                </a:ext>
              </a:extLst>
            </p:cNvPr>
            <p:cNvSpPr txBox="1">
              <a:spLocks noChangeArrowheads="1"/>
            </p:cNvSpPr>
            <p:nvPr/>
          </p:nvSpPr>
          <p:spPr bwMode="auto">
            <a:xfrm>
              <a:off x="6692900" y="2178554"/>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46" name="Line 26">
              <a:extLst>
                <a:ext uri="{FF2B5EF4-FFF2-40B4-BE49-F238E27FC236}">
                  <a16:creationId xmlns:a16="http://schemas.microsoft.com/office/drawing/2014/main" id="{B0BAF114-CE32-4DF6-B1AA-F62F21AF99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Line 28">
              <a:extLst>
                <a:ext uri="{FF2B5EF4-FFF2-40B4-BE49-F238E27FC236}">
                  <a16:creationId xmlns:a16="http://schemas.microsoft.com/office/drawing/2014/main" id="{8B17DD62-6C23-4252-99B4-5DE95A7233B9}"/>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29">
              <a:extLst>
                <a:ext uri="{FF2B5EF4-FFF2-40B4-BE49-F238E27FC236}">
                  <a16:creationId xmlns:a16="http://schemas.microsoft.com/office/drawing/2014/main" id="{163B68D1-4E63-4FAA-A58D-7569CB640A47}"/>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4" name="Text Box 41">
              <a:extLst>
                <a:ext uri="{FF2B5EF4-FFF2-40B4-BE49-F238E27FC236}">
                  <a16:creationId xmlns:a16="http://schemas.microsoft.com/office/drawing/2014/main" id="{F212DC7F-C7D6-4B24-BDA0-B9AADA6FC9F7}"/>
                </a:ext>
              </a:extLst>
            </p:cNvPr>
            <p:cNvSpPr txBox="1">
              <a:spLocks noChangeArrowheads="1"/>
            </p:cNvSpPr>
            <p:nvPr/>
          </p:nvSpPr>
          <p:spPr bwMode="auto">
            <a:xfrm>
              <a:off x="6412441" y="1917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5" name="Text Box 30">
              <a:extLst>
                <a:ext uri="{FF2B5EF4-FFF2-40B4-BE49-F238E27FC236}">
                  <a16:creationId xmlns:a16="http://schemas.microsoft.com/office/drawing/2014/main" id="{C71543EB-E2C3-4732-858A-B9C28F6B72D5}"/>
                </a:ext>
              </a:extLst>
            </p:cNvPr>
            <p:cNvSpPr txBox="1">
              <a:spLocks noChangeArrowheads="1"/>
            </p:cNvSpPr>
            <p:nvPr/>
          </p:nvSpPr>
          <p:spPr bwMode="auto">
            <a:xfrm>
              <a:off x="7809952" y="189599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2" name="Text Box 3">
              <a:extLst>
                <a:ext uri="{FF2B5EF4-FFF2-40B4-BE49-F238E27FC236}">
                  <a16:creationId xmlns:a16="http://schemas.microsoft.com/office/drawing/2014/main" id="{F5C331BA-964B-4FE0-AE3A-FF8CDB320119}"/>
                </a:ext>
              </a:extLst>
            </p:cNvPr>
            <p:cNvSpPr txBox="1">
              <a:spLocks noChangeArrowheads="1"/>
            </p:cNvSpPr>
            <p:nvPr/>
          </p:nvSpPr>
          <p:spPr bwMode="auto">
            <a:xfrm>
              <a:off x="7924800" y="2162868"/>
              <a:ext cx="69691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grpSp>
      <p:sp>
        <p:nvSpPr>
          <p:cNvPr id="50" name="Text Box 3">
            <a:extLst>
              <a:ext uri="{FF2B5EF4-FFF2-40B4-BE49-F238E27FC236}">
                <a16:creationId xmlns:a16="http://schemas.microsoft.com/office/drawing/2014/main" id="{DA892B1F-8A67-498B-A2BE-350612F89B7D}"/>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47" name="AutoShape 35">
            <a:extLst>
              <a:ext uri="{FF2B5EF4-FFF2-40B4-BE49-F238E27FC236}">
                <a16:creationId xmlns:a16="http://schemas.microsoft.com/office/drawing/2014/main" id="{26ED843E-D236-4D33-8533-2622CA3B19D9}"/>
              </a:ext>
            </a:extLst>
          </p:cNvPr>
          <p:cNvSpPr>
            <a:spLocks noChangeArrowheads="1"/>
          </p:cNvSpPr>
          <p:nvPr/>
        </p:nvSpPr>
        <p:spPr bwMode="auto">
          <a:xfrm>
            <a:off x="1687516" y="1169037"/>
            <a:ext cx="3494084" cy="486839"/>
          </a:xfrm>
          <a:prstGeom prst="wedgeRoundRectCallout">
            <a:avLst>
              <a:gd name="adj1" fmla="val -54755"/>
              <a:gd name="adj2" fmla="val -59380"/>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How do we evaluate this?</a:t>
            </a:r>
          </a:p>
        </p:txBody>
      </p:sp>
      <p:sp>
        <p:nvSpPr>
          <p:cNvPr id="49" name="AutoShape 8">
            <a:extLst>
              <a:ext uri="{FF2B5EF4-FFF2-40B4-BE49-F238E27FC236}">
                <a16:creationId xmlns:a16="http://schemas.microsoft.com/office/drawing/2014/main" id="{E676CFF4-466B-4900-BFBC-22440444C90B}"/>
              </a:ext>
            </a:extLst>
          </p:cNvPr>
          <p:cNvSpPr>
            <a:spLocks noChangeArrowheads="1"/>
          </p:cNvSpPr>
          <p:nvPr/>
        </p:nvSpPr>
        <p:spPr bwMode="auto">
          <a:xfrm>
            <a:off x="2088433" y="1726217"/>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
        <p:nvSpPr>
          <p:cNvPr id="77" name="AutoShape 46">
            <a:extLst>
              <a:ext uri="{FF2B5EF4-FFF2-40B4-BE49-F238E27FC236}">
                <a16:creationId xmlns:a16="http://schemas.microsoft.com/office/drawing/2014/main" id="{F7A600DF-8F4E-479D-BEAE-FC1941F6A90E}"/>
              </a:ext>
            </a:extLst>
          </p:cNvPr>
          <p:cNvSpPr>
            <a:spLocks noChangeArrowheads="1"/>
          </p:cNvSpPr>
          <p:nvPr/>
        </p:nvSpPr>
        <p:spPr bwMode="auto">
          <a:xfrm>
            <a:off x="3256714" y="3619500"/>
            <a:ext cx="3460004" cy="1268010"/>
          </a:xfrm>
          <a:prstGeom prst="wedgeRoundRectCallout">
            <a:avLst>
              <a:gd name="adj1" fmla="val 55155"/>
              <a:gd name="adj2" fmla="val -2632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 Mr. Plus.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to evaluate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prepared to add.</a:t>
            </a:r>
          </a:p>
        </p:txBody>
      </p:sp>
      <p:grpSp>
        <p:nvGrpSpPr>
          <p:cNvPr id="2" name="Group 1">
            <a:extLst>
              <a:ext uri="{FF2B5EF4-FFF2-40B4-BE49-F238E27FC236}">
                <a16:creationId xmlns:a16="http://schemas.microsoft.com/office/drawing/2014/main" id="{D7FF1009-3148-4BC6-805C-B859766EC53C}"/>
              </a:ext>
            </a:extLst>
          </p:cNvPr>
          <p:cNvGrpSpPr/>
          <p:nvPr/>
        </p:nvGrpSpPr>
        <p:grpSpPr>
          <a:xfrm flipH="1">
            <a:off x="6858000" y="3653437"/>
            <a:ext cx="609600" cy="1170131"/>
            <a:chOff x="152400" y="2362200"/>
            <a:chExt cx="609600" cy="1170131"/>
          </a:xfrm>
        </p:grpSpPr>
        <p:grpSp>
          <p:nvGrpSpPr>
            <p:cNvPr id="52" name="Group 26">
              <a:extLst>
                <a:ext uri="{FF2B5EF4-FFF2-40B4-BE49-F238E27FC236}">
                  <a16:creationId xmlns:a16="http://schemas.microsoft.com/office/drawing/2014/main" id="{E4B3289F-B22E-441C-9196-E2C919276B88}"/>
                </a:ext>
              </a:extLst>
            </p:cNvPr>
            <p:cNvGrpSpPr>
              <a:grpSpLocks/>
            </p:cNvGrpSpPr>
            <p:nvPr/>
          </p:nvGrpSpPr>
          <p:grpSpPr bwMode="auto">
            <a:xfrm flipH="1">
              <a:off x="152400" y="2362200"/>
              <a:ext cx="609600" cy="1170131"/>
              <a:chOff x="2308" y="1513"/>
              <a:chExt cx="1162" cy="2570"/>
            </a:xfrm>
          </p:grpSpPr>
          <p:grpSp>
            <p:nvGrpSpPr>
              <p:cNvPr id="63" name="Group 27">
                <a:extLst>
                  <a:ext uri="{FF2B5EF4-FFF2-40B4-BE49-F238E27FC236}">
                    <a16:creationId xmlns:a16="http://schemas.microsoft.com/office/drawing/2014/main" id="{FC76FA50-9E70-4B84-9E24-1EC65A724FB3}"/>
                  </a:ext>
                </a:extLst>
              </p:cNvPr>
              <p:cNvGrpSpPr>
                <a:grpSpLocks/>
              </p:cNvGrpSpPr>
              <p:nvPr/>
            </p:nvGrpSpPr>
            <p:grpSpPr bwMode="auto">
              <a:xfrm>
                <a:off x="2308" y="1740"/>
                <a:ext cx="957" cy="2343"/>
                <a:chOff x="2308" y="1740"/>
                <a:chExt cx="957" cy="2343"/>
              </a:xfrm>
            </p:grpSpPr>
            <p:sp>
              <p:nvSpPr>
                <p:cNvPr id="71" name="Freeform 28">
                  <a:extLst>
                    <a:ext uri="{FF2B5EF4-FFF2-40B4-BE49-F238E27FC236}">
                      <a16:creationId xmlns:a16="http://schemas.microsoft.com/office/drawing/2014/main" id="{88EB3D03-5A2A-49BB-9B1C-0B52756BAFBD}"/>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Freeform 29">
                  <a:extLst>
                    <a:ext uri="{FF2B5EF4-FFF2-40B4-BE49-F238E27FC236}">
                      <a16:creationId xmlns:a16="http://schemas.microsoft.com/office/drawing/2014/main" id="{4C977C7B-F1E9-4C18-8BE3-F110C4CCC01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Freeform 30">
                  <a:extLst>
                    <a:ext uri="{FF2B5EF4-FFF2-40B4-BE49-F238E27FC236}">
                      <a16:creationId xmlns:a16="http://schemas.microsoft.com/office/drawing/2014/main" id="{0542B2E5-3DF9-4D7B-8ABF-DA0946BC11C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Freeform 31">
                  <a:extLst>
                    <a:ext uri="{FF2B5EF4-FFF2-40B4-BE49-F238E27FC236}">
                      <a16:creationId xmlns:a16="http://schemas.microsoft.com/office/drawing/2014/main" id="{7ADCBC15-170C-45AA-97DC-FA329BD33C7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Freeform 32">
                  <a:extLst>
                    <a:ext uri="{FF2B5EF4-FFF2-40B4-BE49-F238E27FC236}">
                      <a16:creationId xmlns:a16="http://schemas.microsoft.com/office/drawing/2014/main" id="{FCDB25A8-B6E1-4F74-9E0E-887019AE1DAF}"/>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Freeform 33">
                  <a:extLst>
                    <a:ext uri="{FF2B5EF4-FFF2-40B4-BE49-F238E27FC236}">
                      <a16:creationId xmlns:a16="http://schemas.microsoft.com/office/drawing/2014/main" id="{19D52541-FF4C-44AF-827A-DAB1925A7CBC}"/>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64" name="Freeform 34">
                <a:extLst>
                  <a:ext uri="{FF2B5EF4-FFF2-40B4-BE49-F238E27FC236}">
                    <a16:creationId xmlns:a16="http://schemas.microsoft.com/office/drawing/2014/main" id="{ADB63256-D200-4A46-9BE9-5B607B93B48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Freeform 35">
                <a:extLst>
                  <a:ext uri="{FF2B5EF4-FFF2-40B4-BE49-F238E27FC236}">
                    <a16:creationId xmlns:a16="http://schemas.microsoft.com/office/drawing/2014/main" id="{22D467C4-536A-431A-BEB0-FEB804325C55}"/>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Oval 36">
                <a:extLst>
                  <a:ext uri="{FF2B5EF4-FFF2-40B4-BE49-F238E27FC236}">
                    <a16:creationId xmlns:a16="http://schemas.microsoft.com/office/drawing/2014/main" id="{577F0080-6769-40FB-8376-FBE6B563D8F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Oval 37">
                <a:extLst>
                  <a:ext uri="{FF2B5EF4-FFF2-40B4-BE49-F238E27FC236}">
                    <a16:creationId xmlns:a16="http://schemas.microsoft.com/office/drawing/2014/main" id="{53C78CD9-3A65-4158-B11F-EB5B6B8BF80B}"/>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Oval 38">
                <a:extLst>
                  <a:ext uri="{FF2B5EF4-FFF2-40B4-BE49-F238E27FC236}">
                    <a16:creationId xmlns:a16="http://schemas.microsoft.com/office/drawing/2014/main" id="{7E147634-CDC7-4FD9-97DF-73947F2D07D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Oval 39">
                <a:extLst>
                  <a:ext uri="{FF2B5EF4-FFF2-40B4-BE49-F238E27FC236}">
                    <a16:creationId xmlns:a16="http://schemas.microsoft.com/office/drawing/2014/main" id="{316DD640-17BA-4C31-9FF4-72E2710F4E3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Oval 40">
                <a:extLst>
                  <a:ext uri="{FF2B5EF4-FFF2-40B4-BE49-F238E27FC236}">
                    <a16:creationId xmlns:a16="http://schemas.microsoft.com/office/drawing/2014/main" id="{489EFF1B-66EB-4C15-93DE-AD7015BBF47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8" name="Rectangle 29">
              <a:extLst>
                <a:ext uri="{FF2B5EF4-FFF2-40B4-BE49-F238E27FC236}">
                  <a16:creationId xmlns:a16="http://schemas.microsoft.com/office/drawing/2014/main" id="{925D1315-599D-42BA-B4F4-6CDF81B7B2A7}"/>
                </a:ext>
              </a:extLst>
            </p:cNvPr>
            <p:cNvSpPr>
              <a:spLocks noChangeArrowheads="1"/>
            </p:cNvSpPr>
            <p:nvPr/>
          </p:nvSpPr>
          <p:spPr bwMode="auto">
            <a:xfrm>
              <a:off x="283002" y="2518763"/>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grpSp>
      <p:sp>
        <p:nvSpPr>
          <p:cNvPr id="80" name="AutoShape 46">
            <a:extLst>
              <a:ext uri="{FF2B5EF4-FFF2-40B4-BE49-F238E27FC236}">
                <a16:creationId xmlns:a16="http://schemas.microsoft.com/office/drawing/2014/main" id="{1E806C46-5AA4-4E23-9A71-0A7CCB7AC9AE}"/>
              </a:ext>
            </a:extLst>
          </p:cNvPr>
          <p:cNvSpPr>
            <a:spLocks noChangeArrowheads="1"/>
          </p:cNvSpPr>
          <p:nvPr/>
        </p:nvSpPr>
        <p:spPr bwMode="auto">
          <a:xfrm flipH="1">
            <a:off x="959596" y="2287990"/>
            <a:ext cx="3612404" cy="1268010"/>
          </a:xfrm>
          <a:prstGeom prst="wedgeRoundRectCallout">
            <a:avLst>
              <a:gd name="adj1" fmla="val 53320"/>
              <a:gd name="adj2" fmla="val -17315"/>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 Mr. Times.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to evaluate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get prepared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multiply.</a:t>
            </a:r>
          </a:p>
        </p:txBody>
      </p:sp>
      <p:grpSp>
        <p:nvGrpSpPr>
          <p:cNvPr id="3" name="Group 2">
            <a:extLst>
              <a:ext uri="{FF2B5EF4-FFF2-40B4-BE49-F238E27FC236}">
                <a16:creationId xmlns:a16="http://schemas.microsoft.com/office/drawing/2014/main" id="{77E29586-99BD-484B-872D-70CC24A4BFDA}"/>
              </a:ext>
            </a:extLst>
          </p:cNvPr>
          <p:cNvGrpSpPr/>
          <p:nvPr/>
        </p:nvGrpSpPr>
        <p:grpSpPr>
          <a:xfrm flipH="1">
            <a:off x="176482" y="2098233"/>
            <a:ext cx="689772" cy="1397983"/>
            <a:chOff x="5447304" y="3446153"/>
            <a:chExt cx="689772" cy="1397983"/>
          </a:xfrm>
        </p:grpSpPr>
        <p:grpSp>
          <p:nvGrpSpPr>
            <p:cNvPr id="117" name="Group 47">
              <a:extLst>
                <a:ext uri="{FF2B5EF4-FFF2-40B4-BE49-F238E27FC236}">
                  <a16:creationId xmlns:a16="http://schemas.microsoft.com/office/drawing/2014/main" id="{38946AAE-34D8-4E41-9B8F-928E6FC24528}"/>
                </a:ext>
              </a:extLst>
            </p:cNvPr>
            <p:cNvGrpSpPr>
              <a:grpSpLocks/>
            </p:cNvGrpSpPr>
            <p:nvPr/>
          </p:nvGrpSpPr>
          <p:grpSpPr bwMode="auto">
            <a:xfrm flipH="1">
              <a:off x="5447304" y="3446153"/>
              <a:ext cx="689772" cy="1397983"/>
              <a:chOff x="2593" y="768"/>
              <a:chExt cx="849" cy="1475"/>
            </a:xfrm>
          </p:grpSpPr>
          <p:sp>
            <p:nvSpPr>
              <p:cNvPr id="118" name="Freeform 48">
                <a:extLst>
                  <a:ext uri="{FF2B5EF4-FFF2-40B4-BE49-F238E27FC236}">
                    <a16:creationId xmlns:a16="http://schemas.microsoft.com/office/drawing/2014/main" id="{138C9C10-B659-421D-BFF0-86B89C828CC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Freeform 49">
                <a:extLst>
                  <a:ext uri="{FF2B5EF4-FFF2-40B4-BE49-F238E27FC236}">
                    <a16:creationId xmlns:a16="http://schemas.microsoft.com/office/drawing/2014/main" id="{3746FEAD-7CE0-42E3-BF87-41221FBD0FE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0" name="Freeform 50">
                <a:extLst>
                  <a:ext uri="{FF2B5EF4-FFF2-40B4-BE49-F238E27FC236}">
                    <a16:creationId xmlns:a16="http://schemas.microsoft.com/office/drawing/2014/main" id="{631C82FB-158B-436F-BBD1-533AED9A580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1" name="Freeform 51">
                <a:extLst>
                  <a:ext uri="{FF2B5EF4-FFF2-40B4-BE49-F238E27FC236}">
                    <a16:creationId xmlns:a16="http://schemas.microsoft.com/office/drawing/2014/main" id="{8724853A-205A-4FA1-B65E-63B12C6947B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2" name="Freeform 52">
                <a:extLst>
                  <a:ext uri="{FF2B5EF4-FFF2-40B4-BE49-F238E27FC236}">
                    <a16:creationId xmlns:a16="http://schemas.microsoft.com/office/drawing/2014/main" id="{07A92E4C-22C9-441D-84AF-1E0CAB0C072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3" name="Freeform 53">
                <a:extLst>
                  <a:ext uri="{FF2B5EF4-FFF2-40B4-BE49-F238E27FC236}">
                    <a16:creationId xmlns:a16="http://schemas.microsoft.com/office/drawing/2014/main" id="{1577D83A-E1DD-4D45-8C7E-90E06825DB95}"/>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4" name="Freeform 54">
                <a:extLst>
                  <a:ext uri="{FF2B5EF4-FFF2-40B4-BE49-F238E27FC236}">
                    <a16:creationId xmlns:a16="http://schemas.microsoft.com/office/drawing/2014/main" id="{25891F4F-C85E-44FF-A1C0-7666779FF5F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25" name="Group 55">
                <a:extLst>
                  <a:ext uri="{FF2B5EF4-FFF2-40B4-BE49-F238E27FC236}">
                    <a16:creationId xmlns:a16="http://schemas.microsoft.com/office/drawing/2014/main" id="{2E70E9B2-4377-48F3-90C1-860D168AAFC3}"/>
                  </a:ext>
                </a:extLst>
              </p:cNvPr>
              <p:cNvGrpSpPr>
                <a:grpSpLocks/>
              </p:cNvGrpSpPr>
              <p:nvPr/>
            </p:nvGrpSpPr>
            <p:grpSpPr bwMode="auto">
              <a:xfrm>
                <a:off x="2720" y="768"/>
                <a:ext cx="230" cy="1456"/>
                <a:chOff x="2720" y="768"/>
                <a:chExt cx="230" cy="1456"/>
              </a:xfrm>
            </p:grpSpPr>
            <p:sp>
              <p:nvSpPr>
                <p:cNvPr id="126" name="Freeform 56">
                  <a:extLst>
                    <a:ext uri="{FF2B5EF4-FFF2-40B4-BE49-F238E27FC236}">
                      <a16:creationId xmlns:a16="http://schemas.microsoft.com/office/drawing/2014/main" id="{E2AC09D7-0E66-4D76-8294-E9CF7BA787D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7" name="Freeform 57">
                  <a:extLst>
                    <a:ext uri="{FF2B5EF4-FFF2-40B4-BE49-F238E27FC236}">
                      <a16:creationId xmlns:a16="http://schemas.microsoft.com/office/drawing/2014/main" id="{60648910-AC9A-4AEB-90FE-42C37E8ED20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128" name="Rectangle 29">
              <a:extLst>
                <a:ext uri="{FF2B5EF4-FFF2-40B4-BE49-F238E27FC236}">
                  <a16:creationId xmlns:a16="http://schemas.microsoft.com/office/drawing/2014/main" id="{42F40797-F937-47D8-87D6-AC5BDCDD19E2}"/>
                </a:ext>
              </a:extLst>
            </p:cNvPr>
            <p:cNvSpPr>
              <a:spLocks noChangeArrowheads="1"/>
            </p:cNvSpPr>
            <p:nvPr/>
          </p:nvSpPr>
          <p:spPr bwMode="auto">
            <a:xfrm>
              <a:off x="5448300" y="3937913"/>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grpSp>
      <p:pic>
        <p:nvPicPr>
          <p:cNvPr id="129" name="Picture 2" descr="http://www.swordofthespirit.net/bulwark/mosesbush.gif">
            <a:extLst>
              <a:ext uri="{FF2B5EF4-FFF2-40B4-BE49-F238E27FC236}">
                <a16:creationId xmlns:a16="http://schemas.microsoft.com/office/drawing/2014/main" id="{387D7555-3D4E-4D07-8F1F-43E1BB79739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3644900"/>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AutoShape 46">
            <a:extLst>
              <a:ext uri="{FF2B5EF4-FFF2-40B4-BE49-F238E27FC236}">
                <a16:creationId xmlns:a16="http://schemas.microsoft.com/office/drawing/2014/main" id="{964EC100-4610-4A3E-A268-8AEA9B2CB7FA}"/>
              </a:ext>
            </a:extLst>
          </p:cNvPr>
          <p:cNvSpPr>
            <a:spLocks noChangeArrowheads="1"/>
          </p:cNvSpPr>
          <p:nvPr/>
        </p:nvSpPr>
        <p:spPr bwMode="auto">
          <a:xfrm flipH="1">
            <a:off x="1066800" y="3644900"/>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1" name="AutoShape 46">
            <a:extLst>
              <a:ext uri="{FF2B5EF4-FFF2-40B4-BE49-F238E27FC236}">
                <a16:creationId xmlns:a16="http://schemas.microsoft.com/office/drawing/2014/main" id="{157B15CB-D646-4F9E-AEC2-05096ACDD6E9}"/>
              </a:ext>
            </a:extLst>
          </p:cNvPr>
          <p:cNvSpPr>
            <a:spLocks noChangeArrowheads="1"/>
          </p:cNvSpPr>
          <p:nvPr/>
        </p:nvSpPr>
        <p:spPr bwMode="auto">
          <a:xfrm flipH="1">
            <a:off x="3035300" y="4991101"/>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3</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3" name="AutoShape 46">
            <a:extLst>
              <a:ext uri="{FF2B5EF4-FFF2-40B4-BE49-F238E27FC236}">
                <a16:creationId xmlns:a16="http://schemas.microsoft.com/office/drawing/2014/main" id="{FD3BC33B-7685-4569-9D01-637E534753CC}"/>
              </a:ext>
            </a:extLst>
          </p:cNvPr>
          <p:cNvSpPr>
            <a:spLocks noChangeArrowheads="1"/>
          </p:cNvSpPr>
          <p:nvPr/>
        </p:nvSpPr>
        <p:spPr bwMode="auto">
          <a:xfrm flipH="1">
            <a:off x="5455396" y="4991100"/>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4</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4" name="AutoShape 46">
            <a:extLst>
              <a:ext uri="{FF2B5EF4-FFF2-40B4-BE49-F238E27FC236}">
                <a16:creationId xmlns:a16="http://schemas.microsoft.com/office/drawing/2014/main" id="{4E57AC69-5CBF-42FD-B83B-17A11C4F26EF}"/>
              </a:ext>
            </a:extLst>
          </p:cNvPr>
          <p:cNvSpPr>
            <a:spLocks noChangeArrowheads="1"/>
          </p:cNvSpPr>
          <p:nvPr/>
        </p:nvSpPr>
        <p:spPr bwMode="auto">
          <a:xfrm flipH="1">
            <a:off x="782236" y="6051831"/>
            <a:ext cx="3460004" cy="469899"/>
          </a:xfrm>
          <a:prstGeom prst="wedgeRoundRectCallout">
            <a:avLst>
              <a:gd name="adj1" fmla="val 31296"/>
              <a:gd name="adj2" fmla="val -92991"/>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multiply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a:ln>
                  <a:noFill/>
                </a:ln>
                <a:solidFill>
                  <a:srgbClr val="FF00FF"/>
                </a:solidFill>
                <a:effectLst/>
                <a:uLnTx/>
                <a:uFillTx/>
                <a:latin typeface="Times New Roman" pitchFamily="18" charset="0"/>
                <a:ea typeface="+mn-ea"/>
                <a:cs typeface="+mn-cs"/>
                <a:sym typeface="Symbol" pitchFamily="18" charset="2"/>
              </a:rPr>
              <a:t>7</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 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get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14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5" name="AutoShape 46">
            <a:extLst>
              <a:ext uri="{FF2B5EF4-FFF2-40B4-BE49-F238E27FC236}">
                <a16:creationId xmlns:a16="http://schemas.microsoft.com/office/drawing/2014/main" id="{4DC5781C-4BC0-4FD4-98A8-02FC2460FE79}"/>
              </a:ext>
            </a:extLst>
          </p:cNvPr>
          <p:cNvSpPr>
            <a:spLocks noChangeArrowheads="1"/>
          </p:cNvSpPr>
          <p:nvPr/>
        </p:nvSpPr>
        <p:spPr bwMode="auto">
          <a:xfrm>
            <a:off x="3676010" y="5513789"/>
            <a:ext cx="3040904" cy="482932"/>
          </a:xfrm>
          <a:prstGeom prst="wedgeRoundRectCallout">
            <a:avLst>
              <a:gd name="adj1" fmla="val 13809"/>
              <a:gd name="adj2" fmla="val -6314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I add </a:t>
            </a:r>
            <a:r>
              <a:rPr kumimoji="0" lang="en-US" sz="2400" b="0" i="0" u="none" strike="noStrike" kern="1200" cap="none" spc="0" normalizeH="0" baseline="0" noProof="0">
                <a:ln>
                  <a:noFill/>
                </a:ln>
                <a:solidFill>
                  <a:srgbClr val="CC00CC"/>
                </a:solidFill>
                <a:effectLst/>
                <a:uLnTx/>
                <a:uFillTx/>
                <a:latin typeface="Symbol" pitchFamily="18" charset="2"/>
                <a:ea typeface="+mn-ea"/>
                <a:cs typeface="+mn-cs"/>
                <a:sym typeface="Symbol" pitchFamily="18" charset="2"/>
              </a:rPr>
              <a:t>3</a:t>
            </a: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a:ln>
                  <a:noFill/>
                </a:ln>
                <a:solidFill>
                  <a:srgbClr val="FF00FF"/>
                </a:solidFill>
                <a:effectLst/>
                <a:uLnTx/>
                <a:uFillTx/>
                <a:latin typeface="Times New Roman" pitchFamily="18" charset="0"/>
                <a:ea typeface="+mn-ea"/>
                <a:cs typeface="+mn-cs"/>
                <a:sym typeface="Symbol" pitchFamily="18" charset="2"/>
              </a:rPr>
              <a:t>4</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 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get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7</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5" name="Group 4">
            <a:extLst>
              <a:ext uri="{FF2B5EF4-FFF2-40B4-BE49-F238E27FC236}">
                <a16:creationId xmlns:a16="http://schemas.microsoft.com/office/drawing/2014/main" id="{07B41A7C-7D9E-42A9-A6AE-D3EA7280105F}"/>
              </a:ext>
            </a:extLst>
          </p:cNvPr>
          <p:cNvGrpSpPr/>
          <p:nvPr/>
        </p:nvGrpSpPr>
        <p:grpSpPr>
          <a:xfrm>
            <a:off x="7429286" y="2374900"/>
            <a:ext cx="1625070" cy="1829900"/>
            <a:chOff x="7429286" y="2374900"/>
            <a:chExt cx="1625070" cy="1829900"/>
          </a:xfrm>
        </p:grpSpPr>
        <p:sp>
          <p:nvSpPr>
            <p:cNvPr id="40" name="Line 31">
              <a:extLst>
                <a:ext uri="{FF2B5EF4-FFF2-40B4-BE49-F238E27FC236}">
                  <a16:creationId xmlns:a16="http://schemas.microsoft.com/office/drawing/2014/main" id="{DCE5EBED-8767-4824-AA76-081D28959272}"/>
                </a:ext>
              </a:extLst>
            </p:cNvPr>
            <p:cNvSpPr>
              <a:spLocks noChangeShapeType="1"/>
            </p:cNvSpPr>
            <p:nvPr/>
          </p:nvSpPr>
          <p:spPr bwMode="auto">
            <a:xfrm flipH="1">
              <a:off x="7721704"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Line 33">
              <a:extLst>
                <a:ext uri="{FF2B5EF4-FFF2-40B4-BE49-F238E27FC236}">
                  <a16:creationId xmlns:a16="http://schemas.microsoft.com/office/drawing/2014/main" id="{5588F4DC-7BA2-4992-A5D4-C6BB38A81FD2}"/>
                </a:ext>
              </a:extLst>
            </p:cNvPr>
            <p:cNvSpPr>
              <a:spLocks noChangeShapeType="1"/>
            </p:cNvSpPr>
            <p:nvPr/>
          </p:nvSpPr>
          <p:spPr bwMode="auto">
            <a:xfrm>
              <a:off x="8253517"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Rectangle 34">
              <a:extLst>
                <a:ext uri="{FF2B5EF4-FFF2-40B4-BE49-F238E27FC236}">
                  <a16:creationId xmlns:a16="http://schemas.microsoft.com/office/drawing/2014/main" id="{19A5E936-5505-4DE1-BAAF-D0E117B40064}"/>
                </a:ext>
              </a:extLst>
            </p:cNvPr>
            <p:cNvSpPr>
              <a:spLocks noChangeArrowheads="1"/>
            </p:cNvSpPr>
            <p:nvPr/>
          </p:nvSpPr>
          <p:spPr bwMode="auto">
            <a:xfrm>
              <a:off x="8051229" y="2374900"/>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45" name="Text Box 35">
              <a:extLst>
                <a:ext uri="{FF2B5EF4-FFF2-40B4-BE49-F238E27FC236}">
                  <a16:creationId xmlns:a16="http://schemas.microsoft.com/office/drawing/2014/main" id="{A685F7FE-6764-4E84-ABA5-A24BFD93F677}"/>
                </a:ext>
              </a:extLst>
            </p:cNvPr>
            <p:cNvSpPr txBox="1">
              <a:spLocks noChangeArrowheads="1"/>
            </p:cNvSpPr>
            <p:nvPr/>
          </p:nvSpPr>
          <p:spPr bwMode="auto">
            <a:xfrm>
              <a:off x="8307036" y="3404700"/>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8" name="Text Box 3">
              <a:extLst>
                <a:ext uri="{FF2B5EF4-FFF2-40B4-BE49-F238E27FC236}">
                  <a16:creationId xmlns:a16="http://schemas.microsoft.com/office/drawing/2014/main" id="{CE1774B6-765F-49B5-B58C-10CA50C571E7}"/>
                </a:ext>
              </a:extLst>
            </p:cNvPr>
            <p:cNvSpPr txBox="1">
              <a:spLocks noChangeArrowheads="1"/>
            </p:cNvSpPr>
            <p:nvPr/>
          </p:nvSpPr>
          <p:spPr bwMode="auto">
            <a:xfrm>
              <a:off x="8510833"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98" name="Text Box 38">
              <a:extLst>
                <a:ext uri="{FF2B5EF4-FFF2-40B4-BE49-F238E27FC236}">
                  <a16:creationId xmlns:a16="http://schemas.microsoft.com/office/drawing/2014/main" id="{385E5182-BAA2-4B5C-AD0B-7C82CE61642A}"/>
                </a:ext>
              </a:extLst>
            </p:cNvPr>
            <p:cNvSpPr txBox="1">
              <a:spLocks noChangeArrowheads="1"/>
            </p:cNvSpPr>
            <p:nvPr/>
          </p:nvSpPr>
          <p:spPr bwMode="auto">
            <a:xfrm>
              <a:off x="7429286" y="3403600"/>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99" name="Text Box 3">
              <a:extLst>
                <a:ext uri="{FF2B5EF4-FFF2-40B4-BE49-F238E27FC236}">
                  <a16:creationId xmlns:a16="http://schemas.microsoft.com/office/drawing/2014/main" id="{EB728CE6-26E9-4735-9471-EB8123289348}"/>
                </a:ext>
              </a:extLst>
            </p:cNvPr>
            <p:cNvSpPr txBox="1">
              <a:spLocks noChangeArrowheads="1"/>
            </p:cNvSpPr>
            <p:nvPr/>
          </p:nvSpPr>
          <p:spPr bwMode="auto">
            <a:xfrm>
              <a:off x="7613895"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grpSp>
      <p:sp>
        <p:nvSpPr>
          <p:cNvPr id="100" name="Oval 99">
            <a:extLst>
              <a:ext uri="{FF2B5EF4-FFF2-40B4-BE49-F238E27FC236}">
                <a16:creationId xmlns:a16="http://schemas.microsoft.com/office/drawing/2014/main" id="{15418215-9E42-423B-BAB6-12BE66C1BE7B}"/>
              </a:ext>
            </a:extLst>
          </p:cNvPr>
          <p:cNvSpPr/>
          <p:nvPr/>
        </p:nvSpPr>
        <p:spPr>
          <a:xfrm>
            <a:off x="6890018" y="443753"/>
            <a:ext cx="1502653" cy="92702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1" name="Oval 100">
            <a:extLst>
              <a:ext uri="{FF2B5EF4-FFF2-40B4-BE49-F238E27FC236}">
                <a16:creationId xmlns:a16="http://schemas.microsoft.com/office/drawing/2014/main" id="{1A9C8A41-CAB2-4604-BC31-84DA4A47435F}"/>
              </a:ext>
            </a:extLst>
          </p:cNvPr>
          <p:cNvSpPr/>
          <p:nvPr/>
        </p:nvSpPr>
        <p:spPr>
          <a:xfrm>
            <a:off x="6327775" y="1874789"/>
            <a:ext cx="1027328" cy="796149"/>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2" name="Oval 101">
            <a:extLst>
              <a:ext uri="{FF2B5EF4-FFF2-40B4-BE49-F238E27FC236}">
                <a16:creationId xmlns:a16="http://schemas.microsoft.com/office/drawing/2014/main" id="{A1258C8E-BA60-4F73-B112-0283DEE6FA90}"/>
              </a:ext>
            </a:extLst>
          </p:cNvPr>
          <p:cNvSpPr/>
          <p:nvPr/>
        </p:nvSpPr>
        <p:spPr>
          <a:xfrm>
            <a:off x="7656408" y="1844395"/>
            <a:ext cx="1207930" cy="1010738"/>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3" name="Oval 102">
            <a:extLst>
              <a:ext uri="{FF2B5EF4-FFF2-40B4-BE49-F238E27FC236}">
                <a16:creationId xmlns:a16="http://schemas.microsoft.com/office/drawing/2014/main" id="{48D55744-8588-47C8-A659-E9A6359AACD0}"/>
              </a:ext>
            </a:extLst>
          </p:cNvPr>
          <p:cNvSpPr/>
          <p:nvPr/>
        </p:nvSpPr>
        <p:spPr>
          <a:xfrm>
            <a:off x="7353649" y="3374480"/>
            <a:ext cx="822957" cy="807109"/>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4" name="Oval 103">
            <a:extLst>
              <a:ext uri="{FF2B5EF4-FFF2-40B4-BE49-F238E27FC236}">
                <a16:creationId xmlns:a16="http://schemas.microsoft.com/office/drawing/2014/main" id="{88C09933-438C-4D27-B399-26D2E2DB8D58}"/>
              </a:ext>
            </a:extLst>
          </p:cNvPr>
          <p:cNvSpPr/>
          <p:nvPr/>
        </p:nvSpPr>
        <p:spPr>
          <a:xfrm>
            <a:off x="8258290" y="3375212"/>
            <a:ext cx="822957" cy="807109"/>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5" name="Oval 104">
            <a:extLst>
              <a:ext uri="{FF2B5EF4-FFF2-40B4-BE49-F238E27FC236}">
                <a16:creationId xmlns:a16="http://schemas.microsoft.com/office/drawing/2014/main" id="{BF9D127D-0504-4B4C-95B3-5655D87EB9F4}"/>
              </a:ext>
            </a:extLst>
          </p:cNvPr>
          <p:cNvSpPr/>
          <p:nvPr/>
        </p:nvSpPr>
        <p:spPr>
          <a:xfrm>
            <a:off x="7633447" y="1842247"/>
            <a:ext cx="1207930" cy="1010738"/>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6" name="Oval 105">
            <a:extLst>
              <a:ext uri="{FF2B5EF4-FFF2-40B4-BE49-F238E27FC236}">
                <a16:creationId xmlns:a16="http://schemas.microsoft.com/office/drawing/2014/main" id="{CBC7108F-52A6-4530-B710-8F3203EDC813}"/>
              </a:ext>
            </a:extLst>
          </p:cNvPr>
          <p:cNvSpPr/>
          <p:nvPr/>
        </p:nvSpPr>
        <p:spPr>
          <a:xfrm>
            <a:off x="6871447" y="444574"/>
            <a:ext cx="1502653" cy="92702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041281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additive="base">
                                        <p:cTn id="13" dur="500" fill="hold"/>
                                        <p:tgtEl>
                                          <p:spTgt spid="59"/>
                                        </p:tgtEl>
                                        <p:attrNameLst>
                                          <p:attrName>ppt_x</p:attrName>
                                        </p:attrNameLst>
                                      </p:cBhvr>
                                      <p:tavLst>
                                        <p:tav tm="0">
                                          <p:val>
                                            <p:strVal val="#ppt_x"/>
                                          </p:val>
                                        </p:tav>
                                        <p:tav tm="100000">
                                          <p:val>
                                            <p:strVal val="#ppt_x"/>
                                          </p:val>
                                        </p:tav>
                                      </p:tavLst>
                                    </p:anim>
                                    <p:anim calcmode="lin" valueType="num">
                                      <p:cBhvr additive="base">
                                        <p:cTn id="14"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47">
                                            <p:txEl>
                                              <p:pRg st="0" end="0"/>
                                            </p:txEl>
                                          </p:spTgt>
                                        </p:tgtEl>
                                        <p:attrNameLst>
                                          <p:attrName>style.visibility</p:attrName>
                                        </p:attrNameLst>
                                      </p:cBhvr>
                                      <p:to>
                                        <p:strVal val="visible"/>
                                      </p:to>
                                    </p:set>
                                    <p:anim calcmode="lin" valueType="num">
                                      <p:cBhvr additive="base">
                                        <p:cTn id="35"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9"/>
                                        </p:tgtEl>
                                        <p:attrNameLst>
                                          <p:attrName>style.visibility</p:attrName>
                                        </p:attrNameLst>
                                      </p:cBhvr>
                                      <p:to>
                                        <p:strVal val="visible"/>
                                      </p:to>
                                    </p:set>
                                    <p:anim calcmode="lin" valueType="num">
                                      <p:cBhvr additive="base">
                                        <p:cTn id="41" dur="500" fill="hold"/>
                                        <p:tgtEl>
                                          <p:spTgt spid="49"/>
                                        </p:tgtEl>
                                        <p:attrNameLst>
                                          <p:attrName>ppt_x</p:attrName>
                                        </p:attrNameLst>
                                      </p:cBhvr>
                                      <p:tavLst>
                                        <p:tav tm="0">
                                          <p:val>
                                            <p:strVal val="0-#ppt_w/2"/>
                                          </p:val>
                                        </p:tav>
                                        <p:tav tm="100000">
                                          <p:val>
                                            <p:strVal val="#ppt_x"/>
                                          </p:val>
                                        </p:tav>
                                      </p:tavLst>
                                    </p:anim>
                                    <p:anim calcmode="lin" valueType="num">
                                      <p:cBhvr additive="base">
                                        <p:cTn id="42" dur="500" fill="hold"/>
                                        <p:tgtEl>
                                          <p:spTgt spid="49"/>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49">
                                            <p:txEl>
                                              <p:pRg st="0" end="0"/>
                                            </p:txEl>
                                          </p:spTgt>
                                        </p:tgtEl>
                                        <p:attrNameLst>
                                          <p:attrName>style.visibility</p:attrName>
                                        </p:attrNameLst>
                                      </p:cBhvr>
                                      <p:to>
                                        <p:strVal val="visible"/>
                                      </p:to>
                                    </p:set>
                                    <p:anim calcmode="lin" valueType="num">
                                      <p:cBhvr additive="base">
                                        <p:cTn id="45"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80"/>
                                        </p:tgtEl>
                                        <p:attrNameLst>
                                          <p:attrName>style.visibility</p:attrName>
                                        </p:attrNameLst>
                                      </p:cBhvr>
                                      <p:to>
                                        <p:strVal val="visible"/>
                                      </p:to>
                                    </p:set>
                                    <p:anim calcmode="lin" valueType="num">
                                      <p:cBhvr additive="base">
                                        <p:cTn id="51" dur="500" fill="hold"/>
                                        <p:tgtEl>
                                          <p:spTgt spid="80"/>
                                        </p:tgtEl>
                                        <p:attrNameLst>
                                          <p:attrName>ppt_x</p:attrName>
                                        </p:attrNameLst>
                                      </p:cBhvr>
                                      <p:tavLst>
                                        <p:tav tm="0">
                                          <p:val>
                                            <p:strVal val="0-#ppt_w/2"/>
                                          </p:val>
                                        </p:tav>
                                        <p:tav tm="100000">
                                          <p:val>
                                            <p:strVal val="#ppt_x"/>
                                          </p:val>
                                        </p:tav>
                                      </p:tavLst>
                                    </p:anim>
                                    <p:anim calcmode="lin" valueType="num">
                                      <p:cBhvr additive="base">
                                        <p:cTn id="52" dur="500" fill="hold"/>
                                        <p:tgtEl>
                                          <p:spTgt spid="80"/>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additive="base">
                                        <p:cTn id="55" dur="500" fill="hold"/>
                                        <p:tgtEl>
                                          <p:spTgt spid="3"/>
                                        </p:tgtEl>
                                        <p:attrNameLst>
                                          <p:attrName>ppt_x</p:attrName>
                                        </p:attrNameLst>
                                      </p:cBhvr>
                                      <p:tavLst>
                                        <p:tav tm="0">
                                          <p:val>
                                            <p:strVal val="0-#ppt_w/2"/>
                                          </p:val>
                                        </p:tav>
                                        <p:tav tm="100000">
                                          <p:val>
                                            <p:strVal val="#ppt_x"/>
                                          </p:val>
                                        </p:tav>
                                      </p:tavLst>
                                    </p:anim>
                                    <p:anim calcmode="lin" valueType="num">
                                      <p:cBhvr additive="base">
                                        <p:cTn id="56" dur="500" fill="hold"/>
                                        <p:tgtEl>
                                          <p:spTgt spid="3"/>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80">
                                            <p:txEl>
                                              <p:pRg st="0" end="0"/>
                                            </p:txEl>
                                          </p:spTgt>
                                        </p:tgtEl>
                                        <p:attrNameLst>
                                          <p:attrName>style.visibility</p:attrName>
                                        </p:attrNameLst>
                                      </p:cBhvr>
                                      <p:to>
                                        <p:strVal val="visible"/>
                                      </p:to>
                                    </p:set>
                                    <p:anim calcmode="lin" valueType="num">
                                      <p:cBhvr additive="base">
                                        <p:cTn id="59"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80">
                                            <p:txEl>
                                              <p:pRg st="0" end="0"/>
                                            </p:txEl>
                                          </p:spTgt>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100"/>
                                        </p:tgtEl>
                                        <p:attrNameLst>
                                          <p:attrName>style.visibility</p:attrName>
                                        </p:attrNameLst>
                                      </p:cBhvr>
                                      <p:to>
                                        <p:strVal val="visible"/>
                                      </p:to>
                                    </p:set>
                                    <p:anim calcmode="lin" valueType="num">
                                      <p:cBhvr additive="base">
                                        <p:cTn id="63" dur="500" fill="hold"/>
                                        <p:tgtEl>
                                          <p:spTgt spid="100"/>
                                        </p:tgtEl>
                                        <p:attrNameLst>
                                          <p:attrName>ppt_x</p:attrName>
                                        </p:attrNameLst>
                                      </p:cBhvr>
                                      <p:tavLst>
                                        <p:tav tm="0">
                                          <p:val>
                                            <p:strVal val="0-#ppt_w/2"/>
                                          </p:val>
                                        </p:tav>
                                        <p:tav tm="100000">
                                          <p:val>
                                            <p:strVal val="#ppt_x"/>
                                          </p:val>
                                        </p:tav>
                                      </p:tavLst>
                                    </p:anim>
                                    <p:anim calcmode="lin" valueType="num">
                                      <p:cBhvr additive="base">
                                        <p:cTn id="64"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80">
                                            <p:txEl>
                                              <p:pRg st="1" end="1"/>
                                            </p:txEl>
                                          </p:spTgt>
                                        </p:tgtEl>
                                        <p:attrNameLst>
                                          <p:attrName>style.visibility</p:attrName>
                                        </p:attrNameLst>
                                      </p:cBhvr>
                                      <p:to>
                                        <p:strVal val="visible"/>
                                      </p:to>
                                    </p:set>
                                    <p:anim calcmode="lin" valueType="num">
                                      <p:cBhvr additive="base">
                                        <p:cTn id="69" dur="500" fill="hold"/>
                                        <p:tgtEl>
                                          <p:spTgt spid="80">
                                            <p:txEl>
                                              <p:pRg st="1" end="1"/>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80">
                                            <p:txEl>
                                              <p:pRg st="2" end="2"/>
                                            </p:txEl>
                                          </p:spTgt>
                                        </p:tgtEl>
                                        <p:attrNameLst>
                                          <p:attrName>style.visibility</p:attrName>
                                        </p:attrNameLst>
                                      </p:cBhvr>
                                      <p:to>
                                        <p:strVal val="visible"/>
                                      </p:to>
                                    </p:set>
                                    <p:anim calcmode="lin" valueType="num">
                                      <p:cBhvr additive="base">
                                        <p:cTn id="75" dur="500" fill="hold"/>
                                        <p:tgtEl>
                                          <p:spTgt spid="80">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8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30"/>
                                        </p:tgtEl>
                                        <p:attrNameLst>
                                          <p:attrName>style.visibility</p:attrName>
                                        </p:attrNameLst>
                                      </p:cBhvr>
                                      <p:to>
                                        <p:strVal val="visible"/>
                                      </p:to>
                                    </p:set>
                                    <p:anim calcmode="lin" valueType="num">
                                      <p:cBhvr additive="base">
                                        <p:cTn id="81" dur="500" fill="hold"/>
                                        <p:tgtEl>
                                          <p:spTgt spid="130"/>
                                        </p:tgtEl>
                                        <p:attrNameLst>
                                          <p:attrName>ppt_x</p:attrName>
                                        </p:attrNameLst>
                                      </p:cBhvr>
                                      <p:tavLst>
                                        <p:tav tm="0">
                                          <p:val>
                                            <p:strVal val="#ppt_x"/>
                                          </p:val>
                                        </p:tav>
                                        <p:tav tm="100000">
                                          <p:val>
                                            <p:strVal val="#ppt_x"/>
                                          </p:val>
                                        </p:tav>
                                      </p:tavLst>
                                    </p:anim>
                                    <p:anim calcmode="lin" valueType="num">
                                      <p:cBhvr additive="base">
                                        <p:cTn id="82" dur="500" fill="hold"/>
                                        <p:tgtEl>
                                          <p:spTgt spid="130"/>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29"/>
                                        </p:tgtEl>
                                        <p:attrNameLst>
                                          <p:attrName>style.visibility</p:attrName>
                                        </p:attrNameLst>
                                      </p:cBhvr>
                                      <p:to>
                                        <p:strVal val="visible"/>
                                      </p:to>
                                    </p:set>
                                    <p:anim calcmode="lin" valueType="num">
                                      <p:cBhvr additive="base">
                                        <p:cTn id="85" dur="500" fill="hold"/>
                                        <p:tgtEl>
                                          <p:spTgt spid="129"/>
                                        </p:tgtEl>
                                        <p:attrNameLst>
                                          <p:attrName>ppt_x</p:attrName>
                                        </p:attrNameLst>
                                      </p:cBhvr>
                                      <p:tavLst>
                                        <p:tav tm="0">
                                          <p:val>
                                            <p:strVal val="#ppt_x"/>
                                          </p:val>
                                        </p:tav>
                                        <p:tav tm="100000">
                                          <p:val>
                                            <p:strVal val="#ppt_x"/>
                                          </p:val>
                                        </p:tav>
                                      </p:tavLst>
                                    </p:anim>
                                    <p:anim calcmode="lin" valueType="num">
                                      <p:cBhvr additive="base">
                                        <p:cTn id="86" dur="500" fill="hold"/>
                                        <p:tgtEl>
                                          <p:spTgt spid="129"/>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130">
                                            <p:txEl>
                                              <p:pRg st="0" end="0"/>
                                            </p:txEl>
                                          </p:spTgt>
                                        </p:tgtEl>
                                        <p:attrNameLst>
                                          <p:attrName>style.visibility</p:attrName>
                                        </p:attrNameLst>
                                      </p:cBhvr>
                                      <p:to>
                                        <p:strVal val="visible"/>
                                      </p:to>
                                    </p:set>
                                    <p:anim calcmode="lin" valueType="num">
                                      <p:cBhvr additive="base">
                                        <p:cTn id="89" dur="500" fill="hold"/>
                                        <p:tgtEl>
                                          <p:spTgt spid="130">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130">
                                            <p:txEl>
                                              <p:pRg st="0" end="0"/>
                                            </p:txEl>
                                          </p:spTgt>
                                        </p:tgtEl>
                                        <p:attrNameLst>
                                          <p:attrName>ppt_y</p:attrName>
                                        </p:attrNameLst>
                                      </p:cBhvr>
                                      <p:tavLst>
                                        <p:tav tm="0">
                                          <p:val>
                                            <p:strVal val="1+#ppt_h/2"/>
                                          </p:val>
                                        </p:tav>
                                        <p:tav tm="100000">
                                          <p:val>
                                            <p:strVal val="#ppt_y"/>
                                          </p:val>
                                        </p:tav>
                                      </p:tavLst>
                                    </p:anim>
                                  </p:childTnLst>
                                </p:cTn>
                              </p:par>
                              <p:par>
                                <p:cTn id="91" presetID="1" presetClass="exit" presetSubtype="0" fill="hold" grpId="1" nodeType="withEffect">
                                  <p:stCondLst>
                                    <p:cond delay="0"/>
                                  </p:stCondLst>
                                  <p:childTnLst>
                                    <p:set>
                                      <p:cBhvr>
                                        <p:cTn id="92" dur="1" fill="hold">
                                          <p:stCondLst>
                                            <p:cond delay="0"/>
                                          </p:stCondLst>
                                        </p:cTn>
                                        <p:tgtEl>
                                          <p:spTgt spid="100"/>
                                        </p:tgtEl>
                                        <p:attrNameLst>
                                          <p:attrName>style.visibility</p:attrName>
                                        </p:attrNameLst>
                                      </p:cBhvr>
                                      <p:to>
                                        <p:strVal val="hidden"/>
                                      </p:to>
                                    </p:set>
                                  </p:childTnLst>
                                </p:cTn>
                              </p:par>
                              <p:par>
                                <p:cTn id="93" presetID="2" presetClass="entr" presetSubtype="4" fill="hold" grpId="0" nodeType="withEffect">
                                  <p:stCondLst>
                                    <p:cond delay="0"/>
                                  </p:stCondLst>
                                  <p:childTnLst>
                                    <p:set>
                                      <p:cBhvr>
                                        <p:cTn id="94" dur="1" fill="hold">
                                          <p:stCondLst>
                                            <p:cond delay="0"/>
                                          </p:stCondLst>
                                        </p:cTn>
                                        <p:tgtEl>
                                          <p:spTgt spid="101"/>
                                        </p:tgtEl>
                                        <p:attrNameLst>
                                          <p:attrName>style.visibility</p:attrName>
                                        </p:attrNameLst>
                                      </p:cBhvr>
                                      <p:to>
                                        <p:strVal val="visible"/>
                                      </p:to>
                                    </p:set>
                                    <p:anim calcmode="lin" valueType="num">
                                      <p:cBhvr additive="base">
                                        <p:cTn id="95" dur="500" fill="hold"/>
                                        <p:tgtEl>
                                          <p:spTgt spid="101"/>
                                        </p:tgtEl>
                                        <p:attrNameLst>
                                          <p:attrName>ppt_x</p:attrName>
                                        </p:attrNameLst>
                                      </p:cBhvr>
                                      <p:tavLst>
                                        <p:tav tm="0">
                                          <p:val>
                                            <p:strVal val="#ppt_x"/>
                                          </p:val>
                                        </p:tav>
                                        <p:tav tm="100000">
                                          <p:val>
                                            <p:strVal val="#ppt_x"/>
                                          </p:val>
                                        </p:tav>
                                      </p:tavLst>
                                    </p:anim>
                                    <p:anim calcmode="lin" valueType="num">
                                      <p:cBhvr additive="base">
                                        <p:cTn id="96"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grpId="0" nodeType="clickEffect">
                                  <p:stCondLst>
                                    <p:cond delay="0"/>
                                  </p:stCondLst>
                                  <p:childTnLst>
                                    <p:set>
                                      <p:cBhvr>
                                        <p:cTn id="100" dur="1" fill="hold">
                                          <p:stCondLst>
                                            <p:cond delay="0"/>
                                          </p:stCondLst>
                                        </p:cTn>
                                        <p:tgtEl>
                                          <p:spTgt spid="77"/>
                                        </p:tgtEl>
                                        <p:attrNameLst>
                                          <p:attrName>style.visibility</p:attrName>
                                        </p:attrNameLst>
                                      </p:cBhvr>
                                      <p:to>
                                        <p:strVal val="visible"/>
                                      </p:to>
                                    </p:set>
                                    <p:anim calcmode="lin" valueType="num">
                                      <p:cBhvr additive="base">
                                        <p:cTn id="101" dur="500" fill="hold"/>
                                        <p:tgtEl>
                                          <p:spTgt spid="77"/>
                                        </p:tgtEl>
                                        <p:attrNameLst>
                                          <p:attrName>ppt_x</p:attrName>
                                        </p:attrNameLst>
                                      </p:cBhvr>
                                      <p:tavLst>
                                        <p:tav tm="0">
                                          <p:val>
                                            <p:strVal val="1+#ppt_w/2"/>
                                          </p:val>
                                        </p:tav>
                                        <p:tav tm="100000">
                                          <p:val>
                                            <p:strVal val="#ppt_x"/>
                                          </p:val>
                                        </p:tav>
                                      </p:tavLst>
                                    </p:anim>
                                    <p:anim calcmode="lin" valueType="num">
                                      <p:cBhvr additive="base">
                                        <p:cTn id="102" dur="500" fill="hold"/>
                                        <p:tgtEl>
                                          <p:spTgt spid="77"/>
                                        </p:tgtEl>
                                        <p:attrNameLst>
                                          <p:attrName>ppt_y</p:attrName>
                                        </p:attrNameLst>
                                      </p:cBhvr>
                                      <p:tavLst>
                                        <p:tav tm="0">
                                          <p:val>
                                            <p:strVal val="#ppt_y"/>
                                          </p:val>
                                        </p:tav>
                                        <p:tav tm="100000">
                                          <p:val>
                                            <p:strVal val="#ppt_y"/>
                                          </p:val>
                                        </p:tav>
                                      </p:tavLst>
                                    </p:anim>
                                  </p:childTnLst>
                                </p:cTn>
                              </p:par>
                              <p:par>
                                <p:cTn id="103" presetID="2" presetClass="entr" presetSubtype="2" fill="hold" nodeType="withEffect">
                                  <p:stCondLst>
                                    <p:cond delay="0"/>
                                  </p:stCondLst>
                                  <p:childTnLst>
                                    <p:set>
                                      <p:cBhvr>
                                        <p:cTn id="104" dur="1" fill="hold">
                                          <p:stCondLst>
                                            <p:cond delay="0"/>
                                          </p:stCondLst>
                                        </p:cTn>
                                        <p:tgtEl>
                                          <p:spTgt spid="77">
                                            <p:txEl>
                                              <p:pRg st="0" end="0"/>
                                            </p:txEl>
                                          </p:spTgt>
                                        </p:tgtEl>
                                        <p:attrNameLst>
                                          <p:attrName>style.visibility</p:attrName>
                                        </p:attrNameLst>
                                      </p:cBhvr>
                                      <p:to>
                                        <p:strVal val="visible"/>
                                      </p:to>
                                    </p:set>
                                    <p:anim calcmode="lin" valueType="num">
                                      <p:cBhvr additive="base">
                                        <p:cTn id="105" dur="500" fill="hold"/>
                                        <p:tgtEl>
                                          <p:spTgt spid="77">
                                            <p:txEl>
                                              <p:pRg st="0" end="0"/>
                                            </p:txEl>
                                          </p:spTgt>
                                        </p:tgtEl>
                                        <p:attrNameLst>
                                          <p:attrName>ppt_x</p:attrName>
                                        </p:attrNameLst>
                                      </p:cBhvr>
                                      <p:tavLst>
                                        <p:tav tm="0">
                                          <p:val>
                                            <p:strVal val="1+#ppt_w/2"/>
                                          </p:val>
                                        </p:tav>
                                        <p:tav tm="100000">
                                          <p:val>
                                            <p:strVal val="#ppt_x"/>
                                          </p:val>
                                        </p:tav>
                                      </p:tavLst>
                                    </p:anim>
                                    <p:anim calcmode="lin" valueType="num">
                                      <p:cBhvr additive="base">
                                        <p:cTn id="106" dur="500" fill="hold"/>
                                        <p:tgtEl>
                                          <p:spTgt spid="77">
                                            <p:txEl>
                                              <p:pRg st="0" end="0"/>
                                            </p:txEl>
                                          </p:spTgt>
                                        </p:tgtEl>
                                        <p:attrNameLst>
                                          <p:attrName>ppt_y</p:attrName>
                                        </p:attrNameLst>
                                      </p:cBhvr>
                                      <p:tavLst>
                                        <p:tav tm="0">
                                          <p:val>
                                            <p:strVal val="#ppt_y"/>
                                          </p:val>
                                        </p:tav>
                                        <p:tav tm="100000">
                                          <p:val>
                                            <p:strVal val="#ppt_y"/>
                                          </p:val>
                                        </p:tav>
                                      </p:tavLst>
                                    </p:anim>
                                  </p:childTnLst>
                                </p:cTn>
                              </p:par>
                              <p:par>
                                <p:cTn id="107" presetID="2" presetClass="entr" presetSubtype="2" fill="hold" nodeType="withEffect">
                                  <p:stCondLst>
                                    <p:cond delay="0"/>
                                  </p:stCondLst>
                                  <p:childTnLst>
                                    <p:set>
                                      <p:cBhvr>
                                        <p:cTn id="108" dur="1" fill="hold">
                                          <p:stCondLst>
                                            <p:cond delay="0"/>
                                          </p:stCondLst>
                                        </p:cTn>
                                        <p:tgtEl>
                                          <p:spTgt spid="2"/>
                                        </p:tgtEl>
                                        <p:attrNameLst>
                                          <p:attrName>style.visibility</p:attrName>
                                        </p:attrNameLst>
                                      </p:cBhvr>
                                      <p:to>
                                        <p:strVal val="visible"/>
                                      </p:to>
                                    </p:set>
                                    <p:anim calcmode="lin" valueType="num">
                                      <p:cBhvr additive="base">
                                        <p:cTn id="109" dur="500" fill="hold"/>
                                        <p:tgtEl>
                                          <p:spTgt spid="2"/>
                                        </p:tgtEl>
                                        <p:attrNameLst>
                                          <p:attrName>ppt_x</p:attrName>
                                        </p:attrNameLst>
                                      </p:cBhvr>
                                      <p:tavLst>
                                        <p:tav tm="0">
                                          <p:val>
                                            <p:strVal val="1+#ppt_w/2"/>
                                          </p:val>
                                        </p:tav>
                                        <p:tav tm="100000">
                                          <p:val>
                                            <p:strVal val="#ppt_x"/>
                                          </p:val>
                                        </p:tav>
                                      </p:tavLst>
                                    </p:anim>
                                    <p:anim calcmode="lin" valueType="num">
                                      <p:cBhvr additive="base">
                                        <p:cTn id="110" dur="500" fill="hold"/>
                                        <p:tgtEl>
                                          <p:spTgt spid="2"/>
                                        </p:tgtEl>
                                        <p:attrNameLst>
                                          <p:attrName>ppt_y</p:attrName>
                                        </p:attrNameLst>
                                      </p:cBhvr>
                                      <p:tavLst>
                                        <p:tav tm="0">
                                          <p:val>
                                            <p:strVal val="#ppt_y"/>
                                          </p:val>
                                        </p:tav>
                                        <p:tav tm="100000">
                                          <p:val>
                                            <p:strVal val="#ppt_y"/>
                                          </p:val>
                                        </p:tav>
                                      </p:tavLst>
                                    </p:anim>
                                  </p:childTnLst>
                                </p:cTn>
                              </p:par>
                              <p:par>
                                <p:cTn id="111" presetID="1" presetClass="exit" presetSubtype="0" fill="hold" grpId="1" nodeType="withEffect">
                                  <p:stCondLst>
                                    <p:cond delay="0"/>
                                  </p:stCondLst>
                                  <p:childTnLst>
                                    <p:set>
                                      <p:cBhvr>
                                        <p:cTn id="112" dur="1" fill="hold">
                                          <p:stCondLst>
                                            <p:cond delay="0"/>
                                          </p:stCondLst>
                                        </p:cTn>
                                        <p:tgtEl>
                                          <p:spTgt spid="101"/>
                                        </p:tgtEl>
                                        <p:attrNameLst>
                                          <p:attrName>style.visibility</p:attrName>
                                        </p:attrNameLst>
                                      </p:cBhvr>
                                      <p:to>
                                        <p:strVal val="hidden"/>
                                      </p:to>
                                    </p:set>
                                  </p:childTnLst>
                                </p:cTn>
                              </p:par>
                              <p:par>
                                <p:cTn id="113" presetID="2" presetClass="entr" presetSubtype="2" fill="hold" grpId="0" nodeType="withEffect">
                                  <p:stCondLst>
                                    <p:cond delay="0"/>
                                  </p:stCondLst>
                                  <p:childTnLst>
                                    <p:set>
                                      <p:cBhvr>
                                        <p:cTn id="114" dur="1" fill="hold">
                                          <p:stCondLst>
                                            <p:cond delay="0"/>
                                          </p:stCondLst>
                                        </p:cTn>
                                        <p:tgtEl>
                                          <p:spTgt spid="102"/>
                                        </p:tgtEl>
                                        <p:attrNameLst>
                                          <p:attrName>style.visibility</p:attrName>
                                        </p:attrNameLst>
                                      </p:cBhvr>
                                      <p:to>
                                        <p:strVal val="visible"/>
                                      </p:to>
                                    </p:set>
                                    <p:anim calcmode="lin" valueType="num">
                                      <p:cBhvr additive="base">
                                        <p:cTn id="115" dur="500" fill="hold"/>
                                        <p:tgtEl>
                                          <p:spTgt spid="102"/>
                                        </p:tgtEl>
                                        <p:attrNameLst>
                                          <p:attrName>ppt_x</p:attrName>
                                        </p:attrNameLst>
                                      </p:cBhvr>
                                      <p:tavLst>
                                        <p:tav tm="0">
                                          <p:val>
                                            <p:strVal val="1+#ppt_w/2"/>
                                          </p:val>
                                        </p:tav>
                                        <p:tav tm="100000">
                                          <p:val>
                                            <p:strVal val="#ppt_x"/>
                                          </p:val>
                                        </p:tav>
                                      </p:tavLst>
                                    </p:anim>
                                    <p:anim calcmode="lin" valueType="num">
                                      <p:cBhvr additive="base">
                                        <p:cTn id="116"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2" fill="hold" nodeType="clickEffect">
                                  <p:stCondLst>
                                    <p:cond delay="0"/>
                                  </p:stCondLst>
                                  <p:childTnLst>
                                    <p:set>
                                      <p:cBhvr>
                                        <p:cTn id="120" dur="1" fill="hold">
                                          <p:stCondLst>
                                            <p:cond delay="0"/>
                                          </p:stCondLst>
                                        </p:cTn>
                                        <p:tgtEl>
                                          <p:spTgt spid="77">
                                            <p:txEl>
                                              <p:pRg st="1" end="1"/>
                                            </p:txEl>
                                          </p:spTgt>
                                        </p:tgtEl>
                                        <p:attrNameLst>
                                          <p:attrName>style.visibility</p:attrName>
                                        </p:attrNameLst>
                                      </p:cBhvr>
                                      <p:to>
                                        <p:strVal val="visible"/>
                                      </p:to>
                                    </p:set>
                                    <p:anim calcmode="lin" valueType="num">
                                      <p:cBhvr additive="base">
                                        <p:cTn id="121" dur="500" fill="hold"/>
                                        <p:tgtEl>
                                          <p:spTgt spid="77">
                                            <p:txEl>
                                              <p:pRg st="1" end="1"/>
                                            </p:txEl>
                                          </p:spTgt>
                                        </p:tgtEl>
                                        <p:attrNameLst>
                                          <p:attrName>ppt_x</p:attrName>
                                        </p:attrNameLst>
                                      </p:cBhvr>
                                      <p:tavLst>
                                        <p:tav tm="0">
                                          <p:val>
                                            <p:strVal val="1+#ppt_w/2"/>
                                          </p:val>
                                        </p:tav>
                                        <p:tav tm="100000">
                                          <p:val>
                                            <p:strVal val="#ppt_x"/>
                                          </p:val>
                                        </p:tav>
                                      </p:tavLst>
                                    </p:anim>
                                    <p:anim calcmode="lin" valueType="num">
                                      <p:cBhvr additive="base">
                                        <p:cTn id="122"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2" fill="hold" nodeType="clickEffect">
                                  <p:stCondLst>
                                    <p:cond delay="0"/>
                                  </p:stCondLst>
                                  <p:childTnLst>
                                    <p:set>
                                      <p:cBhvr>
                                        <p:cTn id="126" dur="1" fill="hold">
                                          <p:stCondLst>
                                            <p:cond delay="0"/>
                                          </p:stCondLst>
                                        </p:cTn>
                                        <p:tgtEl>
                                          <p:spTgt spid="77">
                                            <p:txEl>
                                              <p:pRg st="2" end="2"/>
                                            </p:txEl>
                                          </p:spTgt>
                                        </p:tgtEl>
                                        <p:attrNameLst>
                                          <p:attrName>style.visibility</p:attrName>
                                        </p:attrNameLst>
                                      </p:cBhvr>
                                      <p:to>
                                        <p:strVal val="visible"/>
                                      </p:to>
                                    </p:set>
                                    <p:anim calcmode="lin" valueType="num">
                                      <p:cBhvr additive="base">
                                        <p:cTn id="127" dur="500" fill="hold"/>
                                        <p:tgtEl>
                                          <p:spTgt spid="77">
                                            <p:txEl>
                                              <p:pRg st="2" end="2"/>
                                            </p:txEl>
                                          </p:spTgt>
                                        </p:tgtEl>
                                        <p:attrNameLst>
                                          <p:attrName>ppt_x</p:attrName>
                                        </p:attrNameLst>
                                      </p:cBhvr>
                                      <p:tavLst>
                                        <p:tav tm="0">
                                          <p:val>
                                            <p:strVal val="1+#ppt_w/2"/>
                                          </p:val>
                                        </p:tav>
                                        <p:tav tm="100000">
                                          <p:val>
                                            <p:strVal val="#ppt_x"/>
                                          </p:val>
                                        </p:tav>
                                      </p:tavLst>
                                    </p:anim>
                                    <p:anim calcmode="lin" valueType="num">
                                      <p:cBhvr additive="base">
                                        <p:cTn id="128"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131"/>
                                        </p:tgtEl>
                                        <p:attrNameLst>
                                          <p:attrName>style.visibility</p:attrName>
                                        </p:attrNameLst>
                                      </p:cBhvr>
                                      <p:to>
                                        <p:strVal val="visible"/>
                                      </p:to>
                                    </p:set>
                                    <p:anim calcmode="lin" valueType="num">
                                      <p:cBhvr additive="base">
                                        <p:cTn id="133" dur="500" fill="hold"/>
                                        <p:tgtEl>
                                          <p:spTgt spid="131"/>
                                        </p:tgtEl>
                                        <p:attrNameLst>
                                          <p:attrName>ppt_x</p:attrName>
                                        </p:attrNameLst>
                                      </p:cBhvr>
                                      <p:tavLst>
                                        <p:tav tm="0">
                                          <p:val>
                                            <p:strVal val="#ppt_x"/>
                                          </p:val>
                                        </p:tav>
                                        <p:tav tm="100000">
                                          <p:val>
                                            <p:strVal val="#ppt_x"/>
                                          </p:val>
                                        </p:tav>
                                      </p:tavLst>
                                    </p:anim>
                                    <p:anim calcmode="lin" valueType="num">
                                      <p:cBhvr additive="base">
                                        <p:cTn id="134" dur="500" fill="hold"/>
                                        <p:tgtEl>
                                          <p:spTgt spid="131"/>
                                        </p:tgtEl>
                                        <p:attrNameLst>
                                          <p:attrName>ppt_y</p:attrName>
                                        </p:attrNameLst>
                                      </p:cBhvr>
                                      <p:tavLst>
                                        <p:tav tm="0">
                                          <p:val>
                                            <p:strVal val="1+#ppt_h/2"/>
                                          </p:val>
                                        </p:tav>
                                        <p:tav tm="100000">
                                          <p:val>
                                            <p:strVal val="#ppt_y"/>
                                          </p:val>
                                        </p:tav>
                                      </p:tavLst>
                                    </p:anim>
                                  </p:childTnLst>
                                </p:cTn>
                              </p:par>
                              <p:par>
                                <p:cTn id="135" presetID="2" presetClass="entr" presetSubtype="4" fill="hold" nodeType="withEffect">
                                  <p:stCondLst>
                                    <p:cond delay="0"/>
                                  </p:stCondLst>
                                  <p:childTnLst>
                                    <p:set>
                                      <p:cBhvr>
                                        <p:cTn id="136" dur="1" fill="hold">
                                          <p:stCondLst>
                                            <p:cond delay="0"/>
                                          </p:stCondLst>
                                        </p:cTn>
                                        <p:tgtEl>
                                          <p:spTgt spid="131">
                                            <p:txEl>
                                              <p:pRg st="0" end="0"/>
                                            </p:txEl>
                                          </p:spTgt>
                                        </p:tgtEl>
                                        <p:attrNameLst>
                                          <p:attrName>style.visibility</p:attrName>
                                        </p:attrNameLst>
                                      </p:cBhvr>
                                      <p:to>
                                        <p:strVal val="visible"/>
                                      </p:to>
                                    </p:set>
                                    <p:anim calcmode="lin" valueType="num">
                                      <p:cBhvr additive="base">
                                        <p:cTn id="137" dur="500" fill="hold"/>
                                        <p:tgtEl>
                                          <p:spTgt spid="131">
                                            <p:txEl>
                                              <p:pRg st="0" end="0"/>
                                            </p:txEl>
                                          </p:spTgt>
                                        </p:tgtEl>
                                        <p:attrNameLst>
                                          <p:attrName>ppt_x</p:attrName>
                                        </p:attrNameLst>
                                      </p:cBhvr>
                                      <p:tavLst>
                                        <p:tav tm="0">
                                          <p:val>
                                            <p:strVal val="#ppt_x"/>
                                          </p:val>
                                        </p:tav>
                                        <p:tav tm="100000">
                                          <p:val>
                                            <p:strVal val="#ppt_x"/>
                                          </p:val>
                                        </p:tav>
                                      </p:tavLst>
                                    </p:anim>
                                    <p:anim calcmode="lin" valueType="num">
                                      <p:cBhvr additive="base">
                                        <p:cTn id="138" dur="500" fill="hold"/>
                                        <p:tgtEl>
                                          <p:spTgt spid="131">
                                            <p:txEl>
                                              <p:pRg st="0" end="0"/>
                                            </p:txEl>
                                          </p:spTgt>
                                        </p:tgtEl>
                                        <p:attrNameLst>
                                          <p:attrName>ppt_y</p:attrName>
                                        </p:attrNameLst>
                                      </p:cBhvr>
                                      <p:tavLst>
                                        <p:tav tm="0">
                                          <p:val>
                                            <p:strVal val="1+#ppt_h/2"/>
                                          </p:val>
                                        </p:tav>
                                        <p:tav tm="100000">
                                          <p:val>
                                            <p:strVal val="#ppt_y"/>
                                          </p:val>
                                        </p:tav>
                                      </p:tavLst>
                                    </p:anim>
                                  </p:childTnLst>
                                </p:cTn>
                              </p:par>
                              <p:par>
                                <p:cTn id="139" presetID="1" presetClass="exit" presetSubtype="0" fill="hold" grpId="1" nodeType="withEffect">
                                  <p:stCondLst>
                                    <p:cond delay="0"/>
                                  </p:stCondLst>
                                  <p:childTnLst>
                                    <p:set>
                                      <p:cBhvr>
                                        <p:cTn id="140" dur="1" fill="hold">
                                          <p:stCondLst>
                                            <p:cond delay="0"/>
                                          </p:stCondLst>
                                        </p:cTn>
                                        <p:tgtEl>
                                          <p:spTgt spid="102"/>
                                        </p:tgtEl>
                                        <p:attrNameLst>
                                          <p:attrName>style.visibility</p:attrName>
                                        </p:attrNameLst>
                                      </p:cBhvr>
                                      <p:to>
                                        <p:strVal val="hidden"/>
                                      </p:to>
                                    </p:set>
                                  </p:childTnLst>
                                </p:cTn>
                              </p:par>
                              <p:par>
                                <p:cTn id="141" presetID="2" presetClass="entr" presetSubtype="4" fill="hold" grpId="0" nodeType="withEffect">
                                  <p:stCondLst>
                                    <p:cond delay="0"/>
                                  </p:stCondLst>
                                  <p:childTnLst>
                                    <p:set>
                                      <p:cBhvr>
                                        <p:cTn id="142" dur="1" fill="hold">
                                          <p:stCondLst>
                                            <p:cond delay="0"/>
                                          </p:stCondLst>
                                        </p:cTn>
                                        <p:tgtEl>
                                          <p:spTgt spid="103"/>
                                        </p:tgtEl>
                                        <p:attrNameLst>
                                          <p:attrName>style.visibility</p:attrName>
                                        </p:attrNameLst>
                                      </p:cBhvr>
                                      <p:to>
                                        <p:strVal val="visible"/>
                                      </p:to>
                                    </p:set>
                                    <p:anim calcmode="lin" valueType="num">
                                      <p:cBhvr additive="base">
                                        <p:cTn id="143" dur="500" fill="hold"/>
                                        <p:tgtEl>
                                          <p:spTgt spid="103"/>
                                        </p:tgtEl>
                                        <p:attrNameLst>
                                          <p:attrName>ppt_x</p:attrName>
                                        </p:attrNameLst>
                                      </p:cBhvr>
                                      <p:tavLst>
                                        <p:tav tm="0">
                                          <p:val>
                                            <p:strVal val="#ppt_x"/>
                                          </p:val>
                                        </p:tav>
                                        <p:tav tm="100000">
                                          <p:val>
                                            <p:strVal val="#ppt_x"/>
                                          </p:val>
                                        </p:tav>
                                      </p:tavLst>
                                    </p:anim>
                                    <p:anim calcmode="lin" valueType="num">
                                      <p:cBhvr additive="base">
                                        <p:cTn id="144"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4" fill="hold" grpId="0" nodeType="clickEffect">
                                  <p:stCondLst>
                                    <p:cond delay="0"/>
                                  </p:stCondLst>
                                  <p:childTnLst>
                                    <p:set>
                                      <p:cBhvr>
                                        <p:cTn id="148" dur="1" fill="hold">
                                          <p:stCondLst>
                                            <p:cond delay="0"/>
                                          </p:stCondLst>
                                        </p:cTn>
                                        <p:tgtEl>
                                          <p:spTgt spid="133"/>
                                        </p:tgtEl>
                                        <p:attrNameLst>
                                          <p:attrName>style.visibility</p:attrName>
                                        </p:attrNameLst>
                                      </p:cBhvr>
                                      <p:to>
                                        <p:strVal val="visible"/>
                                      </p:to>
                                    </p:set>
                                    <p:anim calcmode="lin" valueType="num">
                                      <p:cBhvr additive="base">
                                        <p:cTn id="149" dur="500" fill="hold"/>
                                        <p:tgtEl>
                                          <p:spTgt spid="133"/>
                                        </p:tgtEl>
                                        <p:attrNameLst>
                                          <p:attrName>ppt_x</p:attrName>
                                        </p:attrNameLst>
                                      </p:cBhvr>
                                      <p:tavLst>
                                        <p:tav tm="0">
                                          <p:val>
                                            <p:strVal val="#ppt_x"/>
                                          </p:val>
                                        </p:tav>
                                        <p:tav tm="100000">
                                          <p:val>
                                            <p:strVal val="#ppt_x"/>
                                          </p:val>
                                        </p:tav>
                                      </p:tavLst>
                                    </p:anim>
                                    <p:anim calcmode="lin" valueType="num">
                                      <p:cBhvr additive="base">
                                        <p:cTn id="150" dur="500" fill="hold"/>
                                        <p:tgtEl>
                                          <p:spTgt spid="133"/>
                                        </p:tgtEl>
                                        <p:attrNameLst>
                                          <p:attrName>ppt_y</p:attrName>
                                        </p:attrNameLst>
                                      </p:cBhvr>
                                      <p:tavLst>
                                        <p:tav tm="0">
                                          <p:val>
                                            <p:strVal val="1+#ppt_h/2"/>
                                          </p:val>
                                        </p:tav>
                                        <p:tav tm="100000">
                                          <p:val>
                                            <p:strVal val="#ppt_y"/>
                                          </p:val>
                                        </p:tav>
                                      </p:tavLst>
                                    </p:anim>
                                  </p:childTnLst>
                                </p:cTn>
                              </p:par>
                              <p:par>
                                <p:cTn id="151" presetID="2" presetClass="entr" presetSubtype="4" fill="hold" nodeType="withEffect">
                                  <p:stCondLst>
                                    <p:cond delay="0"/>
                                  </p:stCondLst>
                                  <p:childTnLst>
                                    <p:set>
                                      <p:cBhvr>
                                        <p:cTn id="152" dur="1" fill="hold">
                                          <p:stCondLst>
                                            <p:cond delay="0"/>
                                          </p:stCondLst>
                                        </p:cTn>
                                        <p:tgtEl>
                                          <p:spTgt spid="133">
                                            <p:txEl>
                                              <p:pRg st="0" end="0"/>
                                            </p:txEl>
                                          </p:spTgt>
                                        </p:tgtEl>
                                        <p:attrNameLst>
                                          <p:attrName>style.visibility</p:attrName>
                                        </p:attrNameLst>
                                      </p:cBhvr>
                                      <p:to>
                                        <p:strVal val="visible"/>
                                      </p:to>
                                    </p:set>
                                    <p:anim calcmode="lin" valueType="num">
                                      <p:cBhvr additive="base">
                                        <p:cTn id="153" dur="500" fill="hold"/>
                                        <p:tgtEl>
                                          <p:spTgt spid="133">
                                            <p:txEl>
                                              <p:pRg st="0" end="0"/>
                                            </p:txEl>
                                          </p:spTgt>
                                        </p:tgtEl>
                                        <p:attrNameLst>
                                          <p:attrName>ppt_x</p:attrName>
                                        </p:attrNameLst>
                                      </p:cBhvr>
                                      <p:tavLst>
                                        <p:tav tm="0">
                                          <p:val>
                                            <p:strVal val="#ppt_x"/>
                                          </p:val>
                                        </p:tav>
                                        <p:tav tm="100000">
                                          <p:val>
                                            <p:strVal val="#ppt_x"/>
                                          </p:val>
                                        </p:tav>
                                      </p:tavLst>
                                    </p:anim>
                                    <p:anim calcmode="lin" valueType="num">
                                      <p:cBhvr additive="base">
                                        <p:cTn id="154" dur="500" fill="hold"/>
                                        <p:tgtEl>
                                          <p:spTgt spid="133">
                                            <p:txEl>
                                              <p:pRg st="0" end="0"/>
                                            </p:txEl>
                                          </p:spTgt>
                                        </p:tgtEl>
                                        <p:attrNameLst>
                                          <p:attrName>ppt_y</p:attrName>
                                        </p:attrNameLst>
                                      </p:cBhvr>
                                      <p:tavLst>
                                        <p:tav tm="0">
                                          <p:val>
                                            <p:strVal val="1+#ppt_h/2"/>
                                          </p:val>
                                        </p:tav>
                                        <p:tav tm="100000">
                                          <p:val>
                                            <p:strVal val="#ppt_y"/>
                                          </p:val>
                                        </p:tav>
                                      </p:tavLst>
                                    </p:anim>
                                  </p:childTnLst>
                                </p:cTn>
                              </p:par>
                              <p:par>
                                <p:cTn id="155" presetID="1" presetClass="exit" presetSubtype="0" fill="hold" grpId="1" nodeType="withEffect">
                                  <p:stCondLst>
                                    <p:cond delay="0"/>
                                  </p:stCondLst>
                                  <p:childTnLst>
                                    <p:set>
                                      <p:cBhvr>
                                        <p:cTn id="156" dur="1" fill="hold">
                                          <p:stCondLst>
                                            <p:cond delay="0"/>
                                          </p:stCondLst>
                                        </p:cTn>
                                        <p:tgtEl>
                                          <p:spTgt spid="103"/>
                                        </p:tgtEl>
                                        <p:attrNameLst>
                                          <p:attrName>style.visibility</p:attrName>
                                        </p:attrNameLst>
                                      </p:cBhvr>
                                      <p:to>
                                        <p:strVal val="hidden"/>
                                      </p:to>
                                    </p:set>
                                  </p:childTnLst>
                                </p:cTn>
                              </p:par>
                              <p:par>
                                <p:cTn id="157" presetID="2" presetClass="entr" presetSubtype="4" fill="hold" grpId="0" nodeType="withEffect">
                                  <p:stCondLst>
                                    <p:cond delay="0"/>
                                  </p:stCondLst>
                                  <p:childTnLst>
                                    <p:set>
                                      <p:cBhvr>
                                        <p:cTn id="158" dur="1" fill="hold">
                                          <p:stCondLst>
                                            <p:cond delay="0"/>
                                          </p:stCondLst>
                                        </p:cTn>
                                        <p:tgtEl>
                                          <p:spTgt spid="104"/>
                                        </p:tgtEl>
                                        <p:attrNameLst>
                                          <p:attrName>style.visibility</p:attrName>
                                        </p:attrNameLst>
                                      </p:cBhvr>
                                      <p:to>
                                        <p:strVal val="visible"/>
                                      </p:to>
                                    </p:set>
                                    <p:anim calcmode="lin" valueType="num">
                                      <p:cBhvr additive="base">
                                        <p:cTn id="159" dur="500" fill="hold"/>
                                        <p:tgtEl>
                                          <p:spTgt spid="104"/>
                                        </p:tgtEl>
                                        <p:attrNameLst>
                                          <p:attrName>ppt_x</p:attrName>
                                        </p:attrNameLst>
                                      </p:cBhvr>
                                      <p:tavLst>
                                        <p:tav tm="0">
                                          <p:val>
                                            <p:strVal val="#ppt_x"/>
                                          </p:val>
                                        </p:tav>
                                        <p:tav tm="100000">
                                          <p:val>
                                            <p:strVal val="#ppt_x"/>
                                          </p:val>
                                        </p:tav>
                                      </p:tavLst>
                                    </p:anim>
                                    <p:anim calcmode="lin" valueType="num">
                                      <p:cBhvr additive="base">
                                        <p:cTn id="160"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2" fill="hold" grpId="0" nodeType="clickEffect">
                                  <p:stCondLst>
                                    <p:cond delay="0"/>
                                  </p:stCondLst>
                                  <p:childTnLst>
                                    <p:set>
                                      <p:cBhvr>
                                        <p:cTn id="164" dur="1" fill="hold">
                                          <p:stCondLst>
                                            <p:cond delay="0"/>
                                          </p:stCondLst>
                                        </p:cTn>
                                        <p:tgtEl>
                                          <p:spTgt spid="135"/>
                                        </p:tgtEl>
                                        <p:attrNameLst>
                                          <p:attrName>style.visibility</p:attrName>
                                        </p:attrNameLst>
                                      </p:cBhvr>
                                      <p:to>
                                        <p:strVal val="visible"/>
                                      </p:to>
                                    </p:set>
                                    <p:anim calcmode="lin" valueType="num">
                                      <p:cBhvr additive="base">
                                        <p:cTn id="165" dur="500" fill="hold"/>
                                        <p:tgtEl>
                                          <p:spTgt spid="135"/>
                                        </p:tgtEl>
                                        <p:attrNameLst>
                                          <p:attrName>ppt_x</p:attrName>
                                        </p:attrNameLst>
                                      </p:cBhvr>
                                      <p:tavLst>
                                        <p:tav tm="0">
                                          <p:val>
                                            <p:strVal val="1+#ppt_w/2"/>
                                          </p:val>
                                        </p:tav>
                                        <p:tav tm="100000">
                                          <p:val>
                                            <p:strVal val="#ppt_x"/>
                                          </p:val>
                                        </p:tav>
                                      </p:tavLst>
                                    </p:anim>
                                    <p:anim calcmode="lin" valueType="num">
                                      <p:cBhvr additive="base">
                                        <p:cTn id="166" dur="500" fill="hold"/>
                                        <p:tgtEl>
                                          <p:spTgt spid="135"/>
                                        </p:tgtEl>
                                        <p:attrNameLst>
                                          <p:attrName>ppt_y</p:attrName>
                                        </p:attrNameLst>
                                      </p:cBhvr>
                                      <p:tavLst>
                                        <p:tav tm="0">
                                          <p:val>
                                            <p:strVal val="#ppt_y"/>
                                          </p:val>
                                        </p:tav>
                                        <p:tav tm="100000">
                                          <p:val>
                                            <p:strVal val="#ppt_y"/>
                                          </p:val>
                                        </p:tav>
                                      </p:tavLst>
                                    </p:anim>
                                  </p:childTnLst>
                                </p:cTn>
                              </p:par>
                              <p:par>
                                <p:cTn id="167" presetID="2" presetClass="entr" presetSubtype="2" fill="hold" nodeType="withEffect">
                                  <p:stCondLst>
                                    <p:cond delay="0"/>
                                  </p:stCondLst>
                                  <p:childTnLst>
                                    <p:set>
                                      <p:cBhvr>
                                        <p:cTn id="168" dur="1" fill="hold">
                                          <p:stCondLst>
                                            <p:cond delay="0"/>
                                          </p:stCondLst>
                                        </p:cTn>
                                        <p:tgtEl>
                                          <p:spTgt spid="135">
                                            <p:txEl>
                                              <p:pRg st="0" end="0"/>
                                            </p:txEl>
                                          </p:spTgt>
                                        </p:tgtEl>
                                        <p:attrNameLst>
                                          <p:attrName>style.visibility</p:attrName>
                                        </p:attrNameLst>
                                      </p:cBhvr>
                                      <p:to>
                                        <p:strVal val="visible"/>
                                      </p:to>
                                    </p:set>
                                    <p:anim calcmode="lin" valueType="num">
                                      <p:cBhvr additive="base">
                                        <p:cTn id="169" dur="500" fill="hold"/>
                                        <p:tgtEl>
                                          <p:spTgt spid="135">
                                            <p:txEl>
                                              <p:pRg st="0" end="0"/>
                                            </p:txEl>
                                          </p:spTgt>
                                        </p:tgtEl>
                                        <p:attrNameLst>
                                          <p:attrName>ppt_x</p:attrName>
                                        </p:attrNameLst>
                                      </p:cBhvr>
                                      <p:tavLst>
                                        <p:tav tm="0">
                                          <p:val>
                                            <p:strVal val="1+#ppt_w/2"/>
                                          </p:val>
                                        </p:tav>
                                        <p:tav tm="100000">
                                          <p:val>
                                            <p:strVal val="#ppt_x"/>
                                          </p:val>
                                        </p:tav>
                                      </p:tavLst>
                                    </p:anim>
                                    <p:anim calcmode="lin" valueType="num">
                                      <p:cBhvr additive="base">
                                        <p:cTn id="170" dur="500" fill="hold"/>
                                        <p:tgtEl>
                                          <p:spTgt spid="135">
                                            <p:txEl>
                                              <p:pRg st="0" end="0"/>
                                            </p:txEl>
                                          </p:spTgt>
                                        </p:tgtEl>
                                        <p:attrNameLst>
                                          <p:attrName>ppt_y</p:attrName>
                                        </p:attrNameLst>
                                      </p:cBhvr>
                                      <p:tavLst>
                                        <p:tav tm="0">
                                          <p:val>
                                            <p:strVal val="#ppt_y"/>
                                          </p:val>
                                        </p:tav>
                                        <p:tav tm="100000">
                                          <p:val>
                                            <p:strVal val="#ppt_y"/>
                                          </p:val>
                                        </p:tav>
                                      </p:tavLst>
                                    </p:anim>
                                  </p:childTnLst>
                                </p:cTn>
                              </p:par>
                              <p:par>
                                <p:cTn id="171" presetID="1" presetClass="exit" presetSubtype="0" fill="hold" grpId="1" nodeType="withEffect">
                                  <p:stCondLst>
                                    <p:cond delay="0"/>
                                  </p:stCondLst>
                                  <p:childTnLst>
                                    <p:set>
                                      <p:cBhvr>
                                        <p:cTn id="172" dur="1" fill="hold">
                                          <p:stCondLst>
                                            <p:cond delay="0"/>
                                          </p:stCondLst>
                                        </p:cTn>
                                        <p:tgtEl>
                                          <p:spTgt spid="104"/>
                                        </p:tgtEl>
                                        <p:attrNameLst>
                                          <p:attrName>style.visibility</p:attrName>
                                        </p:attrNameLst>
                                      </p:cBhvr>
                                      <p:to>
                                        <p:strVal val="hidden"/>
                                      </p:to>
                                    </p:set>
                                  </p:childTnLst>
                                </p:cTn>
                              </p:par>
                              <p:par>
                                <p:cTn id="173" presetID="2" presetClass="entr" presetSubtype="2" fill="hold" grpId="0" nodeType="withEffect">
                                  <p:stCondLst>
                                    <p:cond delay="0"/>
                                  </p:stCondLst>
                                  <p:childTnLst>
                                    <p:set>
                                      <p:cBhvr>
                                        <p:cTn id="174" dur="1" fill="hold">
                                          <p:stCondLst>
                                            <p:cond delay="0"/>
                                          </p:stCondLst>
                                        </p:cTn>
                                        <p:tgtEl>
                                          <p:spTgt spid="105"/>
                                        </p:tgtEl>
                                        <p:attrNameLst>
                                          <p:attrName>style.visibility</p:attrName>
                                        </p:attrNameLst>
                                      </p:cBhvr>
                                      <p:to>
                                        <p:strVal val="visible"/>
                                      </p:to>
                                    </p:set>
                                    <p:anim calcmode="lin" valueType="num">
                                      <p:cBhvr additive="base">
                                        <p:cTn id="175" dur="500" fill="hold"/>
                                        <p:tgtEl>
                                          <p:spTgt spid="105"/>
                                        </p:tgtEl>
                                        <p:attrNameLst>
                                          <p:attrName>ppt_x</p:attrName>
                                        </p:attrNameLst>
                                      </p:cBhvr>
                                      <p:tavLst>
                                        <p:tav tm="0">
                                          <p:val>
                                            <p:strVal val="1+#ppt_w/2"/>
                                          </p:val>
                                        </p:tav>
                                        <p:tav tm="100000">
                                          <p:val>
                                            <p:strVal val="#ppt_x"/>
                                          </p:val>
                                        </p:tav>
                                      </p:tavLst>
                                    </p:anim>
                                    <p:anim calcmode="lin" valueType="num">
                                      <p:cBhvr additive="base">
                                        <p:cTn id="176" dur="500" fill="hold"/>
                                        <p:tgtEl>
                                          <p:spTgt spid="105"/>
                                        </p:tgtEl>
                                        <p:attrNameLst>
                                          <p:attrName>ppt_y</p:attrName>
                                        </p:attrNameLst>
                                      </p:cBhvr>
                                      <p:tavLst>
                                        <p:tav tm="0">
                                          <p:val>
                                            <p:strVal val="#ppt_y"/>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8" fill="hold" grpId="0" nodeType="clickEffect">
                                  <p:stCondLst>
                                    <p:cond delay="0"/>
                                  </p:stCondLst>
                                  <p:childTnLst>
                                    <p:set>
                                      <p:cBhvr>
                                        <p:cTn id="180" dur="1" fill="hold">
                                          <p:stCondLst>
                                            <p:cond delay="0"/>
                                          </p:stCondLst>
                                        </p:cTn>
                                        <p:tgtEl>
                                          <p:spTgt spid="134"/>
                                        </p:tgtEl>
                                        <p:attrNameLst>
                                          <p:attrName>style.visibility</p:attrName>
                                        </p:attrNameLst>
                                      </p:cBhvr>
                                      <p:to>
                                        <p:strVal val="visible"/>
                                      </p:to>
                                    </p:set>
                                    <p:anim calcmode="lin" valueType="num">
                                      <p:cBhvr additive="base">
                                        <p:cTn id="181" dur="500" fill="hold"/>
                                        <p:tgtEl>
                                          <p:spTgt spid="134"/>
                                        </p:tgtEl>
                                        <p:attrNameLst>
                                          <p:attrName>ppt_x</p:attrName>
                                        </p:attrNameLst>
                                      </p:cBhvr>
                                      <p:tavLst>
                                        <p:tav tm="0">
                                          <p:val>
                                            <p:strVal val="0-#ppt_w/2"/>
                                          </p:val>
                                        </p:tav>
                                        <p:tav tm="100000">
                                          <p:val>
                                            <p:strVal val="#ppt_x"/>
                                          </p:val>
                                        </p:tav>
                                      </p:tavLst>
                                    </p:anim>
                                    <p:anim calcmode="lin" valueType="num">
                                      <p:cBhvr additive="base">
                                        <p:cTn id="182" dur="500" fill="hold"/>
                                        <p:tgtEl>
                                          <p:spTgt spid="134"/>
                                        </p:tgtEl>
                                        <p:attrNameLst>
                                          <p:attrName>ppt_y</p:attrName>
                                        </p:attrNameLst>
                                      </p:cBhvr>
                                      <p:tavLst>
                                        <p:tav tm="0">
                                          <p:val>
                                            <p:strVal val="#ppt_y"/>
                                          </p:val>
                                        </p:tav>
                                        <p:tav tm="100000">
                                          <p:val>
                                            <p:strVal val="#ppt_y"/>
                                          </p:val>
                                        </p:tav>
                                      </p:tavLst>
                                    </p:anim>
                                  </p:childTnLst>
                                </p:cTn>
                              </p:par>
                              <p:par>
                                <p:cTn id="183" presetID="2" presetClass="entr" presetSubtype="8" fill="hold" nodeType="withEffect">
                                  <p:stCondLst>
                                    <p:cond delay="0"/>
                                  </p:stCondLst>
                                  <p:childTnLst>
                                    <p:set>
                                      <p:cBhvr>
                                        <p:cTn id="184" dur="1" fill="hold">
                                          <p:stCondLst>
                                            <p:cond delay="0"/>
                                          </p:stCondLst>
                                        </p:cTn>
                                        <p:tgtEl>
                                          <p:spTgt spid="134">
                                            <p:txEl>
                                              <p:pRg st="0" end="0"/>
                                            </p:txEl>
                                          </p:spTgt>
                                        </p:tgtEl>
                                        <p:attrNameLst>
                                          <p:attrName>style.visibility</p:attrName>
                                        </p:attrNameLst>
                                      </p:cBhvr>
                                      <p:to>
                                        <p:strVal val="visible"/>
                                      </p:to>
                                    </p:set>
                                    <p:anim calcmode="lin" valueType="num">
                                      <p:cBhvr additive="base">
                                        <p:cTn id="185" dur="500" fill="hold"/>
                                        <p:tgtEl>
                                          <p:spTgt spid="134">
                                            <p:txEl>
                                              <p:pRg st="0" end="0"/>
                                            </p:txEl>
                                          </p:spTgt>
                                        </p:tgtEl>
                                        <p:attrNameLst>
                                          <p:attrName>ppt_x</p:attrName>
                                        </p:attrNameLst>
                                      </p:cBhvr>
                                      <p:tavLst>
                                        <p:tav tm="0">
                                          <p:val>
                                            <p:strVal val="0-#ppt_w/2"/>
                                          </p:val>
                                        </p:tav>
                                        <p:tav tm="100000">
                                          <p:val>
                                            <p:strVal val="#ppt_x"/>
                                          </p:val>
                                        </p:tav>
                                      </p:tavLst>
                                    </p:anim>
                                    <p:anim calcmode="lin" valueType="num">
                                      <p:cBhvr additive="base">
                                        <p:cTn id="186" dur="500" fill="hold"/>
                                        <p:tgtEl>
                                          <p:spTgt spid="134">
                                            <p:txEl>
                                              <p:pRg st="0" end="0"/>
                                            </p:txEl>
                                          </p:spTgt>
                                        </p:tgtEl>
                                        <p:attrNameLst>
                                          <p:attrName>ppt_y</p:attrName>
                                        </p:attrNameLst>
                                      </p:cBhvr>
                                      <p:tavLst>
                                        <p:tav tm="0">
                                          <p:val>
                                            <p:strVal val="#ppt_y"/>
                                          </p:val>
                                        </p:tav>
                                        <p:tav tm="100000">
                                          <p:val>
                                            <p:strVal val="#ppt_y"/>
                                          </p:val>
                                        </p:tav>
                                      </p:tavLst>
                                    </p:anim>
                                  </p:childTnLst>
                                </p:cTn>
                              </p:par>
                              <p:par>
                                <p:cTn id="187" presetID="1" presetClass="exit" presetSubtype="0" fill="hold" grpId="1" nodeType="withEffect">
                                  <p:stCondLst>
                                    <p:cond delay="0"/>
                                  </p:stCondLst>
                                  <p:childTnLst>
                                    <p:set>
                                      <p:cBhvr>
                                        <p:cTn id="188" dur="1" fill="hold">
                                          <p:stCondLst>
                                            <p:cond delay="0"/>
                                          </p:stCondLst>
                                        </p:cTn>
                                        <p:tgtEl>
                                          <p:spTgt spid="105"/>
                                        </p:tgtEl>
                                        <p:attrNameLst>
                                          <p:attrName>style.visibility</p:attrName>
                                        </p:attrNameLst>
                                      </p:cBhvr>
                                      <p:to>
                                        <p:strVal val="hidden"/>
                                      </p:to>
                                    </p:set>
                                  </p:childTnLst>
                                </p:cTn>
                              </p:par>
                              <p:par>
                                <p:cTn id="189" presetID="2" presetClass="entr" presetSubtype="8" fill="hold" grpId="0" nodeType="withEffect">
                                  <p:stCondLst>
                                    <p:cond delay="0"/>
                                  </p:stCondLst>
                                  <p:childTnLst>
                                    <p:set>
                                      <p:cBhvr>
                                        <p:cTn id="190" dur="1" fill="hold">
                                          <p:stCondLst>
                                            <p:cond delay="0"/>
                                          </p:stCondLst>
                                        </p:cTn>
                                        <p:tgtEl>
                                          <p:spTgt spid="106"/>
                                        </p:tgtEl>
                                        <p:attrNameLst>
                                          <p:attrName>style.visibility</p:attrName>
                                        </p:attrNameLst>
                                      </p:cBhvr>
                                      <p:to>
                                        <p:strVal val="visible"/>
                                      </p:to>
                                    </p:set>
                                    <p:anim calcmode="lin" valueType="num">
                                      <p:cBhvr additive="base">
                                        <p:cTn id="191" dur="500" fill="hold"/>
                                        <p:tgtEl>
                                          <p:spTgt spid="106"/>
                                        </p:tgtEl>
                                        <p:attrNameLst>
                                          <p:attrName>ppt_x</p:attrName>
                                        </p:attrNameLst>
                                      </p:cBhvr>
                                      <p:tavLst>
                                        <p:tav tm="0">
                                          <p:val>
                                            <p:strVal val="0-#ppt_w/2"/>
                                          </p:val>
                                        </p:tav>
                                        <p:tav tm="100000">
                                          <p:val>
                                            <p:strVal val="#ppt_x"/>
                                          </p:val>
                                        </p:tav>
                                      </p:tavLst>
                                    </p:anim>
                                    <p:anim calcmode="lin" valueType="num">
                                      <p:cBhvr additive="base">
                                        <p:cTn id="192"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47" grpId="0" animBg="1"/>
      <p:bldP spid="49" grpId="0" animBg="1"/>
      <p:bldP spid="77" grpId="0" animBg="1"/>
      <p:bldP spid="80" grpId="0" animBg="1"/>
      <p:bldP spid="130" grpId="0" animBg="1"/>
      <p:bldP spid="131" grpId="0" animBg="1"/>
      <p:bldP spid="133" grpId="0" animBg="1"/>
      <p:bldP spid="134" grpId="0" animBg="1"/>
      <p:bldP spid="135" grpId="0" animBg="1"/>
      <p:bldP spid="100" grpId="0" animBg="1"/>
      <p:bldP spid="100" grpId="1" animBg="1"/>
      <p:bldP spid="101" grpId="0" animBg="1"/>
      <p:bldP spid="101" grpId="1" animBg="1"/>
      <p:bldP spid="102" grpId="0" animBg="1"/>
      <p:bldP spid="102" grpId="1" animBg="1"/>
      <p:bldP spid="103" grpId="0" animBg="1"/>
      <p:bldP spid="103" grpId="1" animBg="1"/>
      <p:bldP spid="104" grpId="0" animBg="1"/>
      <p:bldP spid="104" grpId="1" animBg="1"/>
      <p:bldP spid="105" grpId="0" animBg="1"/>
      <p:bldP spid="105" grpId="1" animBg="1"/>
      <p:bldP spid="10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2"/>
          <p:cNvSpPr>
            <a:spLocks noGrp="1" noChangeArrowheads="1"/>
          </p:cNvSpPr>
          <p:nvPr>
            <p:ph type="title"/>
          </p:nvPr>
        </p:nvSpPr>
        <p:spPr>
          <a:xfrm>
            <a:off x="609600" y="-76200"/>
            <a:ext cx="7772400" cy="685800"/>
          </a:xfrm>
        </p:spPr>
        <p:txBody>
          <a:bodyPr/>
          <a:lstStyle/>
          <a:p>
            <a:pPr>
              <a:defRPr/>
            </a:pPr>
            <a:r>
              <a:rPr lang="en-US" altLang="en-US"/>
              <a:t>Human Languages</a:t>
            </a:r>
          </a:p>
        </p:txBody>
      </p:sp>
      <p:sp>
        <p:nvSpPr>
          <p:cNvPr id="25603" name="Text Box 3"/>
          <p:cNvSpPr txBox="1">
            <a:spLocks noChangeArrowheads="1"/>
          </p:cNvSpPr>
          <p:nvPr/>
        </p:nvSpPr>
        <p:spPr bwMode="auto">
          <a:xfrm>
            <a:off x="214313" y="609600"/>
            <a:ext cx="8994775" cy="31400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a:latin typeface="Times New Roman" pitchFamily="18" charset="0"/>
              </a:rPr>
              <a:t>Number of rules:</a:t>
            </a:r>
            <a:br>
              <a:rPr lang="en-US" altLang="en-US" sz="1800">
                <a:latin typeface="Times New Roman" pitchFamily="18" charset="0"/>
              </a:rPr>
            </a:br>
            <a:r>
              <a:rPr lang="en-US" altLang="en-US" sz="1800">
                <a:latin typeface="Times New Roman" pitchFamily="18" charset="0"/>
              </a:rPr>
              <a:t> </a:t>
            </a:r>
            <a:r>
              <a:rPr lang="en-US" altLang="en-US" sz="1800">
                <a:latin typeface="Verdana" pitchFamily="34" charset="0"/>
              </a:rPr>
              <a:t>&lt;SENTENCE&gt; </a:t>
            </a:r>
            <a:r>
              <a:rPr lang="en-US" altLang="en-US" sz="1800">
                <a:latin typeface="Verdana" pitchFamily="34" charset="0"/>
                <a:sym typeface="Symbol" pitchFamily="18" charset="2"/>
              </a:rPr>
              <a:t> &lt;NOUN-PHRASE&gt;&lt;VERB-PHRASE&gt;</a:t>
            </a:r>
            <a:br>
              <a:rPr lang="en-US" altLang="en-US" sz="1800">
                <a:latin typeface="Verdana" pitchFamily="34" charset="0"/>
                <a:sym typeface="Symbol" pitchFamily="18" charset="2"/>
              </a:rPr>
            </a:br>
            <a:r>
              <a:rPr lang="en-US" altLang="en-US" sz="1800">
                <a:latin typeface="Verdana" pitchFamily="34" charset="0"/>
              </a:rPr>
              <a:t> &lt;NOUN-PHRASE&gt; </a:t>
            </a:r>
            <a:r>
              <a:rPr lang="en-US" altLang="en-US" sz="1800">
                <a:latin typeface="Verdana" pitchFamily="34" charset="0"/>
                <a:sym typeface="Symbol" pitchFamily="18" charset="2"/>
              </a:rPr>
              <a:t> &lt;CMPLX-NOUN&gt; | &lt;CMPLX-NOUN&gt;&lt;PREP-PHRASE&gt;</a:t>
            </a:r>
            <a:br>
              <a:rPr lang="en-US" altLang="en-US" sz="1800">
                <a:latin typeface="Verdana" pitchFamily="34" charset="0"/>
                <a:sym typeface="Symbol" pitchFamily="18" charset="2"/>
              </a:rPr>
            </a:br>
            <a:r>
              <a:rPr lang="en-US" altLang="en-US" sz="1800">
                <a:latin typeface="Verdana" pitchFamily="34" charset="0"/>
                <a:sym typeface="Symbol" pitchFamily="18" charset="2"/>
              </a:rPr>
              <a:t> </a:t>
            </a:r>
            <a:r>
              <a:rPr lang="en-US" altLang="en-US" sz="1800">
                <a:latin typeface="Verdana" pitchFamily="34" charset="0"/>
              </a:rPr>
              <a:t>&lt;VERB-PHRASE&gt; </a:t>
            </a:r>
            <a:r>
              <a:rPr lang="en-US" altLang="en-US" sz="1800">
                <a:latin typeface="Verdana" pitchFamily="34" charset="0"/>
                <a:sym typeface="Symbol" pitchFamily="18" charset="2"/>
              </a:rPr>
              <a:t> &lt;CMPLX-VERB&gt; | &lt;CMPLX-VERB&gt;&lt;PREP-PHRASE&gt;</a:t>
            </a:r>
          </a:p>
          <a:p>
            <a:pPr eaLnBrk="1" hangingPunct="1">
              <a:spcBef>
                <a:spcPct val="0"/>
              </a:spcBef>
            </a:pPr>
            <a:r>
              <a:rPr lang="en-US" altLang="en-US" sz="1800">
                <a:latin typeface="Verdana" pitchFamily="34" charset="0"/>
                <a:sym typeface="Symbol" pitchFamily="18" charset="2"/>
              </a:rPr>
              <a:t> &lt;PREP-PHRASE&gt;  &lt;PREPOSITION&gt;&lt;CMPLX-NOUN&gt; </a:t>
            </a:r>
            <a:br>
              <a:rPr lang="en-US" altLang="en-US" sz="1800">
                <a:latin typeface="Verdana" pitchFamily="34" charset="0"/>
                <a:sym typeface="Symbol" pitchFamily="18" charset="2"/>
              </a:rPr>
            </a:br>
            <a:r>
              <a:rPr lang="en-US" altLang="en-US" sz="1800">
                <a:latin typeface="Verdana" pitchFamily="34" charset="0"/>
                <a:sym typeface="Symbol" pitchFamily="18" charset="2"/>
              </a:rPr>
              <a:t> &lt;CMPLX-NOUN&gt;  &lt;ARTICLE&gt;&lt;NOUN&gt;</a:t>
            </a:r>
            <a:br>
              <a:rPr lang="en-US" altLang="en-US" sz="1800">
                <a:latin typeface="Verdana" pitchFamily="34" charset="0"/>
                <a:sym typeface="Symbol" pitchFamily="18" charset="2"/>
              </a:rPr>
            </a:br>
            <a:r>
              <a:rPr lang="en-US" altLang="en-US" sz="1800">
                <a:latin typeface="Verdana" pitchFamily="34" charset="0"/>
                <a:sym typeface="Symbol" pitchFamily="18" charset="2"/>
              </a:rPr>
              <a:t> &lt;CMPLX-VERB&gt;  &lt;VERB&gt; | &lt;VERB&gt;&lt;NOUN-PHRASE&gt; …</a:t>
            </a:r>
          </a:p>
          <a:p>
            <a:pPr eaLnBrk="1" hangingPunct="1">
              <a:spcBef>
                <a:spcPct val="0"/>
              </a:spcBef>
            </a:pPr>
            <a:r>
              <a:rPr lang="en-US" altLang="en-US" sz="1800">
                <a:latin typeface="Verdana" pitchFamily="34" charset="0"/>
                <a:sym typeface="Symbol" pitchFamily="18" charset="2"/>
              </a:rPr>
              <a:t> &lt;ARTICLE&gt;  </a:t>
            </a:r>
            <a:r>
              <a:rPr lang="en-US" altLang="en-US" sz="1800">
                <a:latin typeface="Verdana" pitchFamily="34" charset="0"/>
              </a:rPr>
              <a:t>a | the</a:t>
            </a:r>
            <a:r>
              <a:rPr lang="en-US" altLang="en-US" sz="1800">
                <a:latin typeface="Verdana" pitchFamily="34" charset="0"/>
                <a:sym typeface="Symbol" pitchFamily="18" charset="2"/>
              </a:rPr>
              <a:t> </a:t>
            </a:r>
          </a:p>
          <a:p>
            <a:pPr eaLnBrk="1" hangingPunct="1">
              <a:spcBef>
                <a:spcPct val="0"/>
              </a:spcBef>
            </a:pPr>
            <a:r>
              <a:rPr lang="en-US" altLang="en-US" sz="1800">
                <a:latin typeface="Verdana" pitchFamily="34" charset="0"/>
                <a:sym typeface="Symbol" pitchFamily="18" charset="2"/>
              </a:rPr>
              <a:t>&lt;PREPOSITION&gt; </a:t>
            </a:r>
            <a:r>
              <a:rPr lang="en-US" altLang="en-US" sz="1800">
                <a:latin typeface="Verdana" pitchFamily="34" charset="0"/>
                <a:sym typeface="Wingdings" pitchFamily="2" charset="2"/>
              </a:rPr>
              <a:t> with</a:t>
            </a:r>
            <a:br>
              <a:rPr lang="en-US" altLang="en-US" sz="1800">
                <a:latin typeface="Verdana" pitchFamily="34" charset="0"/>
                <a:sym typeface="Symbol" pitchFamily="18" charset="2"/>
              </a:rPr>
            </a:br>
            <a:r>
              <a:rPr lang="en-US" altLang="en-US" sz="1800">
                <a:latin typeface="Verdana" pitchFamily="34" charset="0"/>
                <a:sym typeface="Symbol" pitchFamily="18" charset="2"/>
              </a:rPr>
              <a:t> </a:t>
            </a:r>
            <a:r>
              <a:rPr lang="en-US" altLang="en-US" sz="1800">
                <a:latin typeface="Verdana" pitchFamily="34" charset="0"/>
              </a:rPr>
              <a:t>&lt;NOUN&gt; </a:t>
            </a:r>
            <a:r>
              <a:rPr lang="en-US" altLang="en-US" sz="1800">
                <a:latin typeface="Verdana" pitchFamily="34" charset="0"/>
                <a:sym typeface="Symbol" pitchFamily="18" charset="2"/>
              </a:rPr>
              <a:t> </a:t>
            </a:r>
            <a:r>
              <a:rPr lang="en-US" altLang="en-US" sz="1800">
                <a:latin typeface="Verdana" pitchFamily="34" charset="0"/>
              </a:rPr>
              <a:t>boy | girl | flower</a:t>
            </a:r>
            <a:br>
              <a:rPr lang="en-US" altLang="en-US" sz="1800">
                <a:latin typeface="Verdana" pitchFamily="34" charset="0"/>
                <a:sym typeface="Symbol" pitchFamily="18" charset="2"/>
              </a:rPr>
            </a:br>
            <a:r>
              <a:rPr lang="en-US" altLang="en-US" sz="1800">
                <a:latin typeface="Verdana" pitchFamily="34" charset="0"/>
                <a:sym typeface="Symbol" pitchFamily="18" charset="2"/>
              </a:rPr>
              <a:t> </a:t>
            </a:r>
            <a:r>
              <a:rPr lang="en-US" altLang="en-US" sz="1800">
                <a:latin typeface="Verdana" pitchFamily="34" charset="0"/>
              </a:rPr>
              <a:t>&lt;VERB&gt; </a:t>
            </a:r>
            <a:r>
              <a:rPr lang="en-US" altLang="en-US" sz="1800">
                <a:latin typeface="Verdana" pitchFamily="34" charset="0"/>
                <a:sym typeface="Symbol" pitchFamily="18" charset="2"/>
              </a:rPr>
              <a:t> </a:t>
            </a:r>
            <a:r>
              <a:rPr lang="en-US" altLang="en-US" sz="1800">
                <a:latin typeface="Verdana" pitchFamily="34" charset="0"/>
              </a:rPr>
              <a:t>sees | hits</a:t>
            </a:r>
            <a:endParaRPr lang="en-US" altLang="en-US" sz="1800">
              <a:latin typeface="Verdana" pitchFamily="34" charset="0"/>
              <a:sym typeface="Symbol" pitchFamily="18" charset="2"/>
            </a:endParaRPr>
          </a:p>
        </p:txBody>
      </p:sp>
      <p:sp>
        <p:nvSpPr>
          <p:cNvPr id="25604" name="Rectangle 1"/>
          <p:cNvSpPr>
            <a:spLocks noChangeArrowheads="1"/>
          </p:cNvSpPr>
          <p:nvPr/>
        </p:nvSpPr>
        <p:spPr bwMode="auto">
          <a:xfrm>
            <a:off x="152400" y="3733800"/>
            <a:ext cx="88392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Possible element:</a:t>
            </a:r>
            <a:r>
              <a:rPr lang="en-US" altLang="en-US" sz="2400">
                <a:latin typeface="Courier New" pitchFamily="49" charset="0"/>
              </a:rPr>
              <a:t> </a:t>
            </a:r>
          </a:p>
          <a:p>
            <a:pPr eaLnBrk="1" hangingPunct="1">
              <a:spcBef>
                <a:spcPct val="0"/>
              </a:spcBef>
            </a:pPr>
            <a:r>
              <a:rPr lang="en-US" altLang="en-US" sz="2400">
                <a:latin typeface="Courier New" pitchFamily="49" charset="0"/>
              </a:rPr>
              <a:t>   The girl hit the boy with the flower.</a:t>
            </a:r>
            <a:endParaRPr lang="en-US" altLang="en-US" sz="2400">
              <a:latin typeface="Courier New" pitchFamily="49" charset="0"/>
              <a:sym typeface="Symbol" pitchFamily="18" charset="2"/>
            </a:endParaRPr>
          </a:p>
        </p:txBody>
      </p:sp>
      <p:grpSp>
        <p:nvGrpSpPr>
          <p:cNvPr id="5" name="Group 4"/>
          <p:cNvGrpSpPr>
            <a:grpSpLocks/>
          </p:cNvGrpSpPr>
          <p:nvPr/>
        </p:nvGrpSpPr>
        <p:grpSpPr bwMode="auto">
          <a:xfrm>
            <a:off x="838200" y="4648200"/>
            <a:ext cx="6416675" cy="2144713"/>
            <a:chOff x="838200" y="3352800"/>
            <a:chExt cx="6416040" cy="2145301"/>
          </a:xfrm>
        </p:grpSpPr>
        <p:pic>
          <p:nvPicPr>
            <p:cNvPr id="20486" name="Picture 2" descr="C:\Users\home\Documents\hit-girl-hit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3352800"/>
              <a:ext cx="3200400" cy="213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7"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2892" y="3814350"/>
              <a:ext cx="1295708" cy="1668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8" name="Picture 2" descr="C:\Users\home\Documents\hit-girl-hits.jpg"/>
            <p:cNvPicPr>
              <a:picLocks noChangeAspect="1" noChangeArrowheads="1"/>
            </p:cNvPicPr>
            <p:nvPr/>
          </p:nvPicPr>
          <p:blipFill>
            <a:blip r:embed="rId2">
              <a:extLst>
                <a:ext uri="{28A0092B-C50C-407E-A947-70E740481C1C}">
                  <a14:useLocalDpi xmlns:a14="http://schemas.microsoft.com/office/drawing/2010/main" val="0"/>
                </a:ext>
              </a:extLst>
            </a:blip>
            <a:srcRect t="383" r="13809"/>
            <a:stretch>
              <a:fillRect/>
            </a:stretch>
          </p:blipFill>
          <p:spPr bwMode="auto">
            <a:xfrm>
              <a:off x="4495800" y="3375980"/>
              <a:ext cx="2758440" cy="2122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9"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r="34109"/>
            <a:stretch>
              <a:fillRect/>
            </a:stretch>
          </p:blipFill>
          <p:spPr bwMode="auto">
            <a:xfrm>
              <a:off x="6400492" y="3829385"/>
              <a:ext cx="853748" cy="1668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90"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l="64479" b="45303"/>
            <a:stretch>
              <a:fillRect/>
            </a:stretch>
          </p:blipFill>
          <p:spPr bwMode="auto">
            <a:xfrm>
              <a:off x="5029201" y="3375980"/>
              <a:ext cx="460248" cy="912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5603"/>
                                        </p:tgtEl>
                                        <p:attrNameLst>
                                          <p:attrName>style.visibility</p:attrName>
                                        </p:attrNameLst>
                                      </p:cBhvr>
                                      <p:to>
                                        <p:strVal val="visible"/>
                                      </p:to>
                                    </p:set>
                                    <p:anim calcmode="lin" valueType="num">
                                      <p:cBhvr additive="base">
                                        <p:cTn id="7" dur="500" fill="hold"/>
                                        <p:tgtEl>
                                          <p:spTgt spid="25603"/>
                                        </p:tgtEl>
                                        <p:attrNameLst>
                                          <p:attrName>ppt_x</p:attrName>
                                        </p:attrNameLst>
                                      </p:cBhvr>
                                      <p:tavLst>
                                        <p:tav tm="0">
                                          <p:val>
                                            <p:strVal val="#ppt_x"/>
                                          </p:val>
                                        </p:tav>
                                        <p:tav tm="100000">
                                          <p:val>
                                            <p:strVal val="#ppt_x"/>
                                          </p:val>
                                        </p:tav>
                                      </p:tavLst>
                                    </p:anim>
                                    <p:anim calcmode="lin" valueType="num">
                                      <p:cBhvr additive="base">
                                        <p:cTn id="8" dur="500" fill="hold"/>
                                        <p:tgtEl>
                                          <p:spTgt spid="2560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5604"/>
                                        </p:tgtEl>
                                        <p:attrNameLst>
                                          <p:attrName>style.visibility</p:attrName>
                                        </p:attrNameLst>
                                      </p:cBhvr>
                                      <p:to>
                                        <p:strVal val="visible"/>
                                      </p:to>
                                    </p:set>
                                    <p:anim calcmode="lin" valueType="num">
                                      <p:cBhvr additive="base">
                                        <p:cTn id="13" dur="500" fill="hold"/>
                                        <p:tgtEl>
                                          <p:spTgt spid="25604"/>
                                        </p:tgtEl>
                                        <p:attrNameLst>
                                          <p:attrName>ppt_x</p:attrName>
                                        </p:attrNameLst>
                                      </p:cBhvr>
                                      <p:tavLst>
                                        <p:tav tm="0">
                                          <p:val>
                                            <p:strVal val="#ppt_x"/>
                                          </p:val>
                                        </p:tav>
                                        <p:tav tm="100000">
                                          <p:val>
                                            <p:strVal val="#ppt_x"/>
                                          </p:val>
                                        </p:tav>
                                      </p:tavLst>
                                    </p:anim>
                                    <p:anim calcmode="lin" valueType="num">
                                      <p:cBhvr additive="base">
                                        <p:cTn id="14" dur="500" fill="hold"/>
                                        <p:tgtEl>
                                          <p:spTgt spid="2560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3" grpId="0"/>
      <p:bldP spid="2560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1"/>
          <p:cNvSpPr>
            <a:spLocks noChangeArrowheads="1"/>
          </p:cNvSpPr>
          <p:nvPr/>
        </p:nvSpPr>
        <p:spPr bwMode="auto">
          <a:xfrm>
            <a:off x="152400" y="3733800"/>
            <a:ext cx="88392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Possible element:</a:t>
            </a:r>
            <a:r>
              <a:rPr lang="en-US" altLang="en-US" sz="2400">
                <a:latin typeface="Courier New" pitchFamily="49" charset="0"/>
              </a:rPr>
              <a:t> </a:t>
            </a:r>
          </a:p>
          <a:p>
            <a:pPr eaLnBrk="1" hangingPunct="1">
              <a:spcBef>
                <a:spcPct val="0"/>
              </a:spcBef>
            </a:pPr>
            <a:r>
              <a:rPr lang="en-US" altLang="en-US" sz="2400">
                <a:latin typeface="Courier New" pitchFamily="49" charset="0"/>
              </a:rPr>
              <a:t>   The girl hit the boy with the flower.</a:t>
            </a:r>
            <a:endParaRPr lang="en-US" altLang="en-US" sz="2400">
              <a:latin typeface="Courier New" pitchFamily="49" charset="0"/>
              <a:sym typeface="Symbol" pitchFamily="18" charset="2"/>
            </a:endParaRPr>
          </a:p>
        </p:txBody>
      </p:sp>
      <p:grpSp>
        <p:nvGrpSpPr>
          <p:cNvPr id="21507" name="Group 4"/>
          <p:cNvGrpSpPr>
            <a:grpSpLocks/>
          </p:cNvGrpSpPr>
          <p:nvPr/>
        </p:nvGrpSpPr>
        <p:grpSpPr bwMode="auto">
          <a:xfrm>
            <a:off x="838200" y="4648200"/>
            <a:ext cx="6416675" cy="2144713"/>
            <a:chOff x="838200" y="3352800"/>
            <a:chExt cx="6416040" cy="2145301"/>
          </a:xfrm>
        </p:grpSpPr>
        <p:pic>
          <p:nvPicPr>
            <p:cNvPr id="21510" name="Picture 2" descr="C:\Users\home\Documents\hit-girl-hit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3352800"/>
              <a:ext cx="3200400" cy="213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1"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2892" y="3814350"/>
              <a:ext cx="1295708" cy="1668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2" name="Picture 2" descr="C:\Users\home\Documents\hit-girl-hits.jpg"/>
            <p:cNvPicPr>
              <a:picLocks noChangeAspect="1" noChangeArrowheads="1"/>
            </p:cNvPicPr>
            <p:nvPr/>
          </p:nvPicPr>
          <p:blipFill>
            <a:blip r:embed="rId2">
              <a:extLst>
                <a:ext uri="{28A0092B-C50C-407E-A947-70E740481C1C}">
                  <a14:useLocalDpi xmlns:a14="http://schemas.microsoft.com/office/drawing/2010/main" val="0"/>
                </a:ext>
              </a:extLst>
            </a:blip>
            <a:srcRect t="383" r="13809"/>
            <a:stretch>
              <a:fillRect/>
            </a:stretch>
          </p:blipFill>
          <p:spPr bwMode="auto">
            <a:xfrm>
              <a:off x="4495800" y="3375980"/>
              <a:ext cx="2758440" cy="2122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3"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r="34109"/>
            <a:stretch>
              <a:fillRect/>
            </a:stretch>
          </p:blipFill>
          <p:spPr bwMode="auto">
            <a:xfrm>
              <a:off x="6400492" y="3829385"/>
              <a:ext cx="853748" cy="1668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4"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l="64479" b="45303"/>
            <a:stretch>
              <a:fillRect/>
            </a:stretch>
          </p:blipFill>
          <p:spPr bwMode="auto">
            <a:xfrm>
              <a:off x="5029201" y="3375980"/>
              <a:ext cx="460248" cy="912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 Box 3"/>
          <p:cNvSpPr txBox="1">
            <a:spLocks noChangeArrowheads="1"/>
          </p:cNvSpPr>
          <p:nvPr/>
        </p:nvSpPr>
        <p:spPr bwMode="auto">
          <a:xfrm>
            <a:off x="609600" y="1079500"/>
            <a:ext cx="8305800" cy="181610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grammar is </a:t>
            </a:r>
            <a:r>
              <a:rPr lang="en-US" altLang="en-US" sz="2800">
                <a:solidFill>
                  <a:schemeClr val="tx2"/>
                </a:solidFill>
                <a:latin typeface="Times New Roman" pitchFamily="18" charset="0"/>
              </a:rPr>
              <a:t>ambiguous</a:t>
            </a:r>
            <a:r>
              <a:rPr lang="en-US" altLang="en-US" sz="2800">
                <a:latin typeface="Times New Roman" pitchFamily="18" charset="0"/>
              </a:rPr>
              <a:t> if some strings are derived</a:t>
            </a:r>
            <a:br>
              <a:rPr lang="en-US" altLang="en-US" sz="2800">
                <a:latin typeface="Times New Roman" pitchFamily="18" charset="0"/>
              </a:rPr>
            </a:br>
            <a:r>
              <a:rPr lang="en-US" altLang="en-US" sz="2800">
                <a:latin typeface="Times New Roman" pitchFamily="18" charset="0"/>
              </a:rPr>
              <a:t>with two different parse trees.</a:t>
            </a:r>
          </a:p>
          <a:p>
            <a:pPr eaLnBrk="1" hangingPunct="1">
              <a:spcBef>
                <a:spcPct val="0"/>
              </a:spcBef>
            </a:pPr>
            <a:r>
              <a:rPr lang="en-US" altLang="en-US" sz="2800">
                <a:latin typeface="Times New Roman" pitchFamily="18" charset="0"/>
              </a:rPr>
              <a:t>This can lead to different interpretations of the string.</a:t>
            </a:r>
          </a:p>
          <a:p>
            <a:pPr eaLnBrk="1" hangingPunct="1">
              <a:spcBef>
                <a:spcPct val="0"/>
              </a:spcBef>
            </a:pPr>
            <a:endParaRPr lang="en-US" altLang="en-US" sz="2800">
              <a:latin typeface="Times New Roman" pitchFamily="18" charset="0"/>
            </a:endParaRPr>
          </a:p>
        </p:txBody>
      </p:sp>
      <p:sp>
        <p:nvSpPr>
          <p:cNvPr id="12" name="Rectangle 2"/>
          <p:cNvSpPr>
            <a:spLocks noGrp="1" noChangeArrowheads="1"/>
          </p:cNvSpPr>
          <p:nvPr>
            <p:ph type="title"/>
          </p:nvPr>
        </p:nvSpPr>
        <p:spPr>
          <a:xfrm>
            <a:off x="609600" y="-76200"/>
            <a:ext cx="7772400" cy="685800"/>
          </a:xfrm>
        </p:spPr>
        <p:txBody>
          <a:bodyPr/>
          <a:lstStyle/>
          <a:p>
            <a:pPr>
              <a:defRPr/>
            </a:pPr>
            <a:r>
              <a:rPr lang="en-US" altLang="en-US"/>
              <a:t>Human Languages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1">
                                            <p:txEl>
                                              <p:pRg st="1" end="1"/>
                                            </p:txEl>
                                          </p:spTgt>
                                        </p:tgtEl>
                                        <p:attrNameLst>
                                          <p:attrName>style.visibility</p:attrName>
                                        </p:attrNameLst>
                                      </p:cBhvr>
                                      <p:to>
                                        <p:strVal val="visible"/>
                                      </p:to>
                                    </p:set>
                                    <p:anim calcmode="lin" valueType="num">
                                      <p:cBhvr additive="base">
                                        <p:cTn id="13"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457200"/>
            <a:ext cx="8610600" cy="1816100"/>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solidFill>
                  <a:srgbClr val="FF0000"/>
                </a:solidFill>
                <a:effectLst>
                  <a:outerShdw blurRad="38100" dist="38100" dir="2700000" algn="tl">
                    <a:srgbClr val="000000">
                      <a:alpha val="43137"/>
                    </a:srgbClr>
                  </a:outerShdw>
                </a:effectLst>
                <a:cs typeface="+mn-cs"/>
                <a:sym typeface="Wingdings" pitchFamily="2" charset="2"/>
              </a:rPr>
              <a:t>All</a:t>
            </a:r>
            <a:r>
              <a:rPr lang="en-US" dirty="0">
                <a:effectLst>
                  <a:outerShdw blurRad="38100" dist="38100" dir="2700000" algn="tl">
                    <a:srgbClr val="000000">
                      <a:alpha val="43137"/>
                    </a:srgbClr>
                  </a:outerShdw>
                </a:effectLst>
                <a:cs typeface="+mn-cs"/>
                <a:sym typeface="Wingdings" pitchFamily="2" charset="2"/>
              </a:rPr>
              <a:t> a CFG can do is </a:t>
            </a:r>
          </a:p>
          <a:p>
            <a:pPr lvl="1" eaLnBrk="0" hangingPunct="0">
              <a:buFont typeface="Arial" pitchFamily="34" charset="0"/>
              <a:buChar char="•"/>
              <a:defRPr/>
            </a:pPr>
            <a:r>
              <a:rPr lang="en-US" dirty="0">
                <a:solidFill>
                  <a:schemeClr val="tx2"/>
                </a:solidFill>
                <a:effectLst>
                  <a:outerShdw blurRad="38100" dist="38100" dir="2700000" algn="tl">
                    <a:srgbClr val="000000">
                      <a:alpha val="43137"/>
                    </a:srgbClr>
                  </a:outerShdw>
                </a:effectLst>
                <a:cs typeface="+mn-cs"/>
                <a:sym typeface="Wingdings" pitchFamily="2" charset="2"/>
              </a:rPr>
              <a:t>union, </a:t>
            </a:r>
          </a:p>
          <a:p>
            <a:pPr lvl="1" eaLnBrk="0" hangingPunct="0">
              <a:buFont typeface="Arial" pitchFamily="34" charset="0"/>
              <a:buChar char="•"/>
              <a:defRPr/>
            </a:pPr>
            <a:r>
              <a:rPr lang="en-US" dirty="0">
                <a:solidFill>
                  <a:schemeClr val="tx2"/>
                </a:solidFill>
                <a:effectLst>
                  <a:outerShdw blurRad="38100" dist="38100" dir="2700000" algn="tl">
                    <a:srgbClr val="000000">
                      <a:alpha val="43137"/>
                    </a:srgbClr>
                  </a:outerShdw>
                </a:effectLst>
                <a:cs typeface="+mn-cs"/>
                <a:sym typeface="Wingdings" pitchFamily="2" charset="2"/>
              </a:rPr>
              <a:t>concatenate, </a:t>
            </a:r>
          </a:p>
          <a:p>
            <a:pPr lvl="1" eaLnBrk="0" hangingPunct="0">
              <a:buFont typeface="Arial" pitchFamily="34" charset="0"/>
              <a:buChar char="•"/>
              <a:defRPr/>
            </a:pPr>
            <a:r>
              <a:rPr lang="en-US" dirty="0">
                <a:solidFill>
                  <a:schemeClr val="tx2"/>
                </a:solidFill>
                <a:effectLst>
                  <a:outerShdw blurRad="38100" dist="38100" dir="2700000" algn="tl">
                    <a:srgbClr val="000000">
                      <a:alpha val="43137"/>
                    </a:srgbClr>
                  </a:outerShdw>
                </a:effectLst>
                <a:cs typeface="+mn-cs"/>
                <a:sym typeface="Wingdings" pitchFamily="2" charset="2"/>
              </a:rPr>
              <a:t>and spew &amp; plop.</a:t>
            </a:r>
          </a:p>
        </p:txBody>
      </p:sp>
      <p:sp>
        <p:nvSpPr>
          <p:cNvPr id="2" name="Rectangle 1"/>
          <p:cNvSpPr>
            <a:spLocks noChangeArrowheads="1"/>
          </p:cNvSpPr>
          <p:nvPr/>
        </p:nvSpPr>
        <p:spPr bwMode="auto">
          <a:xfrm>
            <a:off x="609600" y="2555875"/>
            <a:ext cx="71628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800">
                <a:solidFill>
                  <a:schemeClr val="tx2"/>
                </a:solidFill>
                <a:latin typeface="Times New Roman" pitchFamily="18" charset="0"/>
              </a:rPr>
              <a:t>spew: </a:t>
            </a:r>
            <a:r>
              <a:rPr lang="en-CA" altLang="en-US" sz="2800">
                <a:latin typeface="Times New Roman" pitchFamily="18" charset="0"/>
              </a:rPr>
              <a:t>to vomit, to ooze out, to come forth in a ﬂood or gush with violence or in great quantity. </a:t>
            </a:r>
          </a:p>
          <a:p>
            <a:pPr eaLnBrk="1" hangingPunct="1">
              <a:spcBef>
                <a:spcPct val="0"/>
              </a:spcBef>
            </a:pPr>
            <a:r>
              <a:rPr lang="en-CA" altLang="en-US" sz="2800">
                <a:solidFill>
                  <a:schemeClr val="tx2"/>
                </a:solidFill>
                <a:latin typeface="Times New Roman" pitchFamily="18" charset="0"/>
              </a:rPr>
              <a:t>plop: </a:t>
            </a:r>
            <a:r>
              <a:rPr lang="en-CA" altLang="en-US" sz="2800">
                <a:latin typeface="Times New Roman" pitchFamily="18" charset="0"/>
              </a:rPr>
              <a:t>to drop suddenly with a sound like that of something dropping into water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anim calcmode="lin" valueType="num">
                                      <p:cBhvr additive="base">
                                        <p:cTn id="19"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3" end="3"/>
                                            </p:txEl>
                                          </p:spTgt>
                                        </p:tgtEl>
                                        <p:attrNameLst>
                                          <p:attrName>style.visibility</p:attrName>
                                        </p:attrNameLst>
                                      </p:cBhvr>
                                      <p:to>
                                        <p:strVal val="visible"/>
                                      </p:to>
                                    </p:set>
                                    <p:anim calcmode="lin" valueType="num">
                                      <p:cBhvr additive="base">
                                        <p:cTn id="25"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xEl>
                                              <p:pRg st="0" end="0"/>
                                            </p:txEl>
                                          </p:spTgt>
                                        </p:tgtEl>
                                        <p:attrNameLst>
                                          <p:attrName>style.visibility</p:attrName>
                                        </p:attrNameLst>
                                      </p:cBhvr>
                                      <p:to>
                                        <p:strVal val="visible"/>
                                      </p:to>
                                    </p:set>
                                    <p:anim calcmode="lin" valueType="num">
                                      <p:cBhvr additive="base">
                                        <p:cTn id="3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
                                            <p:txEl>
                                              <p:pRg st="1" end="1"/>
                                            </p:txEl>
                                          </p:spTgt>
                                        </p:tgtEl>
                                        <p:attrNameLst>
                                          <p:attrName>style.visibility</p:attrName>
                                        </p:attrNameLst>
                                      </p:cBhvr>
                                      <p:to>
                                        <p:strVal val="visible"/>
                                      </p:to>
                                    </p:set>
                                    <p:anim calcmode="lin" valueType="num">
                                      <p:cBhvr additive="base">
                                        <p:cTn id="37"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457200"/>
            <a:ext cx="8610600" cy="1384300"/>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tx2"/>
                </a:solidFill>
                <a:effectLst>
                  <a:outerShdw blurRad="38100" dist="38100" dir="2700000" algn="tl">
                    <a:srgbClr val="000000">
                      <a:alpha val="43137"/>
                    </a:srgbClr>
                  </a:outerShdw>
                </a:effectLst>
                <a:cs typeface="+mn-cs"/>
              </a:rPr>
              <a:t>union</a:t>
            </a:r>
            <a:r>
              <a:rPr lang="en-US" dirty="0">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Symbol"/>
              </a:rPr>
              <a:t> L</a:t>
            </a:r>
            <a:r>
              <a:rPr lang="en-US" baseline="-25000" dirty="0">
                <a:solidFill>
                  <a:schemeClr val="accent2"/>
                </a:solidFill>
                <a:effectLst>
                  <a:outerShdw blurRad="38100" dist="38100" dir="2700000" algn="tl">
                    <a:srgbClr val="000000">
                      <a:alpha val="43137"/>
                    </a:srgbClr>
                  </a:outerShdw>
                </a:effectLst>
                <a:cs typeface="+mn-cs"/>
                <a:sym typeface="Symbol"/>
              </a:rPr>
              <a:t>2</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US" baseline="-25000" dirty="0">
              <a:effectLst>
                <a:outerShdw blurRad="38100" dist="38100" dir="2700000" algn="tl">
                  <a:srgbClr val="000000">
                    <a:alpha val="43137"/>
                  </a:srgbClr>
                </a:outerShdw>
              </a:effectLst>
              <a:cs typeface="+mn-cs"/>
              <a:sym typeface="Wingdings" pitchFamily="2" charset="2"/>
            </a:endParaRPr>
          </a:p>
        </p:txBody>
      </p:sp>
      <p:sp>
        <p:nvSpPr>
          <p:cNvPr id="15" name="Rectangle 14"/>
          <p:cNvSpPr/>
          <p:nvPr/>
        </p:nvSpPr>
        <p:spPr>
          <a:xfrm>
            <a:off x="2946400" y="1143000"/>
            <a:ext cx="385763"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92"/>
          <p:cNvGrpSpPr>
            <a:grpSpLocks/>
          </p:cNvGrpSpPr>
          <p:nvPr/>
        </p:nvGrpSpPr>
        <p:grpSpPr bwMode="auto">
          <a:xfrm>
            <a:off x="2133600" y="1993900"/>
            <a:ext cx="2016125" cy="1739900"/>
            <a:chOff x="3590109" y="1993800"/>
            <a:chExt cx="2016036" cy="1740000"/>
          </a:xfrm>
        </p:grpSpPr>
        <p:sp>
          <p:nvSpPr>
            <p:cNvPr id="84" name="Freeform 83"/>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9" name="Isosceles Triangle 88"/>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91"/>
          <p:cNvGrpSpPr>
            <a:grpSpLocks/>
          </p:cNvGrpSpPr>
          <p:nvPr/>
        </p:nvGrpSpPr>
        <p:grpSpPr bwMode="auto">
          <a:xfrm>
            <a:off x="2906713" y="1524000"/>
            <a:ext cx="504825" cy="614363"/>
            <a:chOff x="4362824" y="1524000"/>
            <a:chExt cx="505267" cy="614657"/>
          </a:xfrm>
        </p:grpSpPr>
        <p:sp>
          <p:nvSpPr>
            <p:cNvPr id="88" name="Rectangle 87"/>
            <p:cNvSpPr/>
            <p:nvPr/>
          </p:nvSpPr>
          <p:spPr>
            <a:xfrm>
              <a:off x="4362824" y="1616119"/>
              <a:ext cx="505267" cy="522538"/>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sp>
          <p:nvSpPr>
            <p:cNvPr id="91" name="Freeform 90"/>
            <p:cNvSpPr/>
            <p:nvPr/>
          </p:nvSpPr>
          <p:spPr bwMode="auto">
            <a:xfrm>
              <a:off x="4590035" y="1524000"/>
              <a:ext cx="0" cy="21600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94" name="Rectangle 93"/>
          <p:cNvSpPr/>
          <p:nvPr/>
        </p:nvSpPr>
        <p:spPr>
          <a:xfrm>
            <a:off x="2887663" y="3657600"/>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sp>
        <p:nvSpPr>
          <p:cNvPr id="95" name="Rectangle 94"/>
          <p:cNvSpPr/>
          <p:nvPr/>
        </p:nvSpPr>
        <p:spPr>
          <a:xfrm>
            <a:off x="5807075" y="1152525"/>
            <a:ext cx="385763"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4" name="Group 95"/>
          <p:cNvGrpSpPr>
            <a:grpSpLocks/>
          </p:cNvGrpSpPr>
          <p:nvPr/>
        </p:nvGrpSpPr>
        <p:grpSpPr bwMode="auto">
          <a:xfrm>
            <a:off x="4994275" y="2003425"/>
            <a:ext cx="2016125" cy="1739900"/>
            <a:chOff x="3590109" y="1993800"/>
            <a:chExt cx="2016036" cy="1740000"/>
          </a:xfrm>
        </p:grpSpPr>
        <p:sp>
          <p:nvSpPr>
            <p:cNvPr id="97" name="Freeform 96"/>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8" name="Isosceles Triangle 97"/>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5" name="Group 98"/>
          <p:cNvGrpSpPr>
            <a:grpSpLocks/>
          </p:cNvGrpSpPr>
          <p:nvPr/>
        </p:nvGrpSpPr>
        <p:grpSpPr bwMode="auto">
          <a:xfrm>
            <a:off x="5767388" y="1533525"/>
            <a:ext cx="504825" cy="615950"/>
            <a:chOff x="4362824" y="1524000"/>
            <a:chExt cx="505267" cy="614657"/>
          </a:xfrm>
        </p:grpSpPr>
        <p:sp>
          <p:nvSpPr>
            <p:cNvPr id="100" name="Rectangle 99"/>
            <p:cNvSpPr/>
            <p:nvPr/>
          </p:nvSpPr>
          <p:spPr>
            <a:xfrm>
              <a:off x="4362824" y="1615882"/>
              <a:ext cx="505267" cy="5227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sp>
          <p:nvSpPr>
            <p:cNvPr id="101" name="Freeform 100"/>
            <p:cNvSpPr/>
            <p:nvPr/>
          </p:nvSpPr>
          <p:spPr bwMode="auto">
            <a:xfrm>
              <a:off x="4590035" y="1524000"/>
              <a:ext cx="0" cy="21544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02" name="Rectangle 101"/>
          <p:cNvSpPr/>
          <p:nvPr/>
        </p:nvSpPr>
        <p:spPr>
          <a:xfrm>
            <a:off x="5748338" y="3667125"/>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sp>
        <p:nvSpPr>
          <p:cNvPr id="103" name="Rectangle 102"/>
          <p:cNvSpPr/>
          <p:nvPr/>
        </p:nvSpPr>
        <p:spPr>
          <a:xfrm>
            <a:off x="4240213" y="1295400"/>
            <a:ext cx="484187"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 calcmode="lin" valueType="num">
                                      <p:cBhvr additive="base">
                                        <p:cTn id="34" dur="500" fill="hold"/>
                                        <p:tgtEl>
                                          <p:spTgt spid="94"/>
                                        </p:tgtEl>
                                        <p:attrNameLst>
                                          <p:attrName>ppt_x</p:attrName>
                                        </p:attrNameLst>
                                      </p:cBhvr>
                                      <p:tavLst>
                                        <p:tav tm="0">
                                          <p:val>
                                            <p:strVal val="#ppt_x"/>
                                          </p:val>
                                        </p:tav>
                                        <p:tav tm="100000">
                                          <p:val>
                                            <p:strVal val="#ppt_x"/>
                                          </p:val>
                                        </p:tav>
                                      </p:tavLst>
                                    </p:anim>
                                    <p:anim calcmode="lin" valueType="num">
                                      <p:cBhvr additive="base">
                                        <p:cTn id="35" dur="500" fill="hold"/>
                                        <p:tgtEl>
                                          <p:spTgt spid="94"/>
                                        </p:tgtEl>
                                        <p:attrNameLst>
                                          <p:attrName>ppt_y</p:attrName>
                                        </p:attrNameLst>
                                      </p:cBhvr>
                                      <p:tavLst>
                                        <p:tav tm="0">
                                          <p:val>
                                            <p:strVal val="0-#ppt_h/2"/>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103"/>
                                        </p:tgtEl>
                                        <p:attrNameLst>
                                          <p:attrName>style.visibility</p:attrName>
                                        </p:attrNameLst>
                                      </p:cBhvr>
                                      <p:to>
                                        <p:strVal val="visible"/>
                                      </p:to>
                                    </p:set>
                                    <p:anim calcmode="lin" valueType="num">
                                      <p:cBhvr additive="base">
                                        <p:cTn id="40" dur="500" fill="hold"/>
                                        <p:tgtEl>
                                          <p:spTgt spid="103"/>
                                        </p:tgtEl>
                                        <p:attrNameLst>
                                          <p:attrName>ppt_x</p:attrName>
                                        </p:attrNameLst>
                                      </p:cBhvr>
                                      <p:tavLst>
                                        <p:tav tm="0">
                                          <p:val>
                                            <p:strVal val="#ppt_x"/>
                                          </p:val>
                                        </p:tav>
                                        <p:tav tm="100000">
                                          <p:val>
                                            <p:strVal val="#ppt_x"/>
                                          </p:val>
                                        </p:tav>
                                      </p:tavLst>
                                    </p:anim>
                                    <p:anim calcmode="lin" valueType="num">
                                      <p:cBhvr additive="base">
                                        <p:cTn id="41" dur="500" fill="hold"/>
                                        <p:tgtEl>
                                          <p:spTgt spid="103"/>
                                        </p:tgtEl>
                                        <p:attrNameLst>
                                          <p:attrName>ppt_y</p:attrName>
                                        </p:attrNameLst>
                                      </p:cBhvr>
                                      <p:tavLst>
                                        <p:tav tm="0">
                                          <p:val>
                                            <p:strVal val="0-#ppt_h/2"/>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1" fill="hold" grpId="0" nodeType="clickEffect">
                                  <p:stCondLst>
                                    <p:cond delay="0"/>
                                  </p:stCondLst>
                                  <p:childTnLst>
                                    <p:set>
                                      <p:cBhvr>
                                        <p:cTn id="45" dur="1" fill="hold">
                                          <p:stCondLst>
                                            <p:cond delay="0"/>
                                          </p:stCondLst>
                                        </p:cTn>
                                        <p:tgtEl>
                                          <p:spTgt spid="95"/>
                                        </p:tgtEl>
                                        <p:attrNameLst>
                                          <p:attrName>style.visibility</p:attrName>
                                        </p:attrNameLst>
                                      </p:cBhvr>
                                      <p:to>
                                        <p:strVal val="visible"/>
                                      </p:to>
                                    </p:set>
                                    <p:anim calcmode="lin" valueType="num">
                                      <p:cBhvr additive="base">
                                        <p:cTn id="46" dur="500" fill="hold"/>
                                        <p:tgtEl>
                                          <p:spTgt spid="95"/>
                                        </p:tgtEl>
                                        <p:attrNameLst>
                                          <p:attrName>ppt_x</p:attrName>
                                        </p:attrNameLst>
                                      </p:cBhvr>
                                      <p:tavLst>
                                        <p:tav tm="0">
                                          <p:val>
                                            <p:strVal val="#ppt_x"/>
                                          </p:val>
                                        </p:tav>
                                        <p:tav tm="100000">
                                          <p:val>
                                            <p:strVal val="#ppt_x"/>
                                          </p:val>
                                        </p:tav>
                                      </p:tavLst>
                                    </p:anim>
                                    <p:anim calcmode="lin" valueType="num">
                                      <p:cBhvr additive="base">
                                        <p:cTn id="47" dur="500" fill="hold"/>
                                        <p:tgtEl>
                                          <p:spTgt spid="95"/>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500"/>
                            </p:stCondLst>
                            <p:childTnLst>
                              <p:par>
                                <p:cTn id="49" presetID="2" presetClass="entr" presetSubtype="1" fill="hold" nodeType="after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500" fill="hold"/>
                                        <p:tgtEl>
                                          <p:spTgt spid="5"/>
                                        </p:tgtEl>
                                        <p:attrNameLst>
                                          <p:attrName>ppt_x</p:attrName>
                                        </p:attrNameLst>
                                      </p:cBhvr>
                                      <p:tavLst>
                                        <p:tav tm="0">
                                          <p:val>
                                            <p:strVal val="#ppt_x"/>
                                          </p:val>
                                        </p:tav>
                                        <p:tav tm="100000">
                                          <p:val>
                                            <p:strVal val="#ppt_x"/>
                                          </p:val>
                                        </p:tav>
                                      </p:tavLst>
                                    </p:anim>
                                    <p:anim calcmode="lin" valueType="num">
                                      <p:cBhvr additive="base">
                                        <p:cTn id="52" dur="500" fill="hold"/>
                                        <p:tgtEl>
                                          <p:spTgt spid="5"/>
                                        </p:tgtEl>
                                        <p:attrNameLst>
                                          <p:attrName>ppt_y</p:attrName>
                                        </p:attrNameLst>
                                      </p:cBhvr>
                                      <p:tavLst>
                                        <p:tav tm="0">
                                          <p:val>
                                            <p:strVal val="0-#ppt_h/2"/>
                                          </p:val>
                                        </p:tav>
                                        <p:tav tm="100000">
                                          <p:val>
                                            <p:strVal val="#ppt_y"/>
                                          </p:val>
                                        </p:tav>
                                      </p:tavLst>
                                    </p:anim>
                                  </p:childTnLst>
                                </p:cTn>
                              </p:par>
                            </p:childTnLst>
                          </p:cTn>
                        </p:par>
                        <p:par>
                          <p:cTn id="53" fill="hold" nodeType="afterGroup">
                            <p:stCondLst>
                              <p:cond delay="1000"/>
                            </p:stCondLst>
                            <p:childTnLst>
                              <p:par>
                                <p:cTn id="54" presetID="2" presetClass="entr" presetSubtype="1" fill="hold" nodeType="after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additive="base">
                                        <p:cTn id="56" dur="500" fill="hold"/>
                                        <p:tgtEl>
                                          <p:spTgt spid="4"/>
                                        </p:tgtEl>
                                        <p:attrNameLst>
                                          <p:attrName>ppt_x</p:attrName>
                                        </p:attrNameLst>
                                      </p:cBhvr>
                                      <p:tavLst>
                                        <p:tav tm="0">
                                          <p:val>
                                            <p:strVal val="#ppt_x"/>
                                          </p:val>
                                        </p:tav>
                                        <p:tav tm="100000">
                                          <p:val>
                                            <p:strVal val="#ppt_x"/>
                                          </p:val>
                                        </p:tav>
                                      </p:tavLst>
                                    </p:anim>
                                    <p:anim calcmode="lin" valueType="num">
                                      <p:cBhvr additive="base">
                                        <p:cTn id="57" dur="500" fill="hold"/>
                                        <p:tgtEl>
                                          <p:spTgt spid="4"/>
                                        </p:tgtEl>
                                        <p:attrNameLst>
                                          <p:attrName>ppt_y</p:attrName>
                                        </p:attrNameLst>
                                      </p:cBhvr>
                                      <p:tavLst>
                                        <p:tav tm="0">
                                          <p:val>
                                            <p:strVal val="0-#ppt_h/2"/>
                                          </p:val>
                                        </p:tav>
                                        <p:tav tm="100000">
                                          <p:val>
                                            <p:strVal val="#ppt_y"/>
                                          </p:val>
                                        </p:tav>
                                      </p:tavLst>
                                    </p:anim>
                                  </p:childTnLst>
                                </p:cTn>
                              </p:par>
                            </p:childTnLst>
                          </p:cTn>
                        </p:par>
                        <p:par>
                          <p:cTn id="58" fill="hold" nodeType="afterGroup">
                            <p:stCondLst>
                              <p:cond delay="1500"/>
                            </p:stCondLst>
                            <p:childTnLst>
                              <p:par>
                                <p:cTn id="59" presetID="2" presetClass="entr" presetSubtype="1" fill="hold" grpId="0" nodeType="afterEffect">
                                  <p:stCondLst>
                                    <p:cond delay="0"/>
                                  </p:stCondLst>
                                  <p:childTnLst>
                                    <p:set>
                                      <p:cBhvr>
                                        <p:cTn id="60" dur="1" fill="hold">
                                          <p:stCondLst>
                                            <p:cond delay="0"/>
                                          </p:stCondLst>
                                        </p:cTn>
                                        <p:tgtEl>
                                          <p:spTgt spid="102"/>
                                        </p:tgtEl>
                                        <p:attrNameLst>
                                          <p:attrName>style.visibility</p:attrName>
                                        </p:attrNameLst>
                                      </p:cBhvr>
                                      <p:to>
                                        <p:strVal val="visible"/>
                                      </p:to>
                                    </p:set>
                                    <p:anim calcmode="lin" valueType="num">
                                      <p:cBhvr additive="base">
                                        <p:cTn id="61" dur="500" fill="hold"/>
                                        <p:tgtEl>
                                          <p:spTgt spid="102"/>
                                        </p:tgtEl>
                                        <p:attrNameLst>
                                          <p:attrName>ppt_x</p:attrName>
                                        </p:attrNameLst>
                                      </p:cBhvr>
                                      <p:tavLst>
                                        <p:tav tm="0">
                                          <p:val>
                                            <p:strVal val="#ppt_x"/>
                                          </p:val>
                                        </p:tav>
                                        <p:tav tm="100000">
                                          <p:val>
                                            <p:strVal val="#ppt_x"/>
                                          </p:val>
                                        </p:tav>
                                      </p:tavLst>
                                    </p:anim>
                                    <p:anim calcmode="lin" valueType="num">
                                      <p:cBhvr additive="base">
                                        <p:cTn id="62" dur="500" fill="hold"/>
                                        <p:tgtEl>
                                          <p:spTgt spid="1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94" grpId="0"/>
      <p:bldP spid="95" grpId="0"/>
      <p:bldP spid="102" grpId="0"/>
      <p:bldP spid="10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533400"/>
            <a:ext cx="8610600" cy="9540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tx2"/>
                </a:solidFill>
                <a:effectLst>
                  <a:outerShdw blurRad="38100" dist="38100" dir="2700000" algn="tl">
                    <a:srgbClr val="000000">
                      <a:alpha val="43137"/>
                    </a:srgbClr>
                  </a:outerShdw>
                </a:effectLst>
                <a:cs typeface="+mn-cs"/>
              </a:rPr>
              <a:t>concatenation</a:t>
            </a:r>
            <a:r>
              <a:rPr lang="en-US" dirty="0">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Symbol"/>
              </a:rPr>
              <a:t> L</a:t>
            </a:r>
            <a:r>
              <a:rPr lang="en-US" baseline="-25000" dirty="0">
                <a:solidFill>
                  <a:schemeClr val="accent2"/>
                </a:solidFill>
                <a:effectLst>
                  <a:outerShdw blurRad="38100" dist="38100" dir="2700000" algn="tl">
                    <a:srgbClr val="000000">
                      <a:alpha val="43137"/>
                    </a:srgbClr>
                  </a:outerShdw>
                </a:effectLst>
                <a:cs typeface="+mn-cs"/>
                <a:sym typeface="Symbol"/>
              </a:rPr>
              <a:t>2</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r>
              <a:rPr lang="en-US"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US" baseline="-25000" dirty="0">
              <a:effectLst>
                <a:outerShdw blurRad="38100" dist="38100" dir="2700000" algn="tl">
                  <a:srgbClr val="000000">
                    <a:alpha val="43137"/>
                  </a:srgbClr>
                </a:outerShdw>
              </a:effectLst>
              <a:cs typeface="+mn-cs"/>
              <a:sym typeface="Wingdings" pitchFamily="2" charset="2"/>
            </a:endParaRPr>
          </a:p>
        </p:txBody>
      </p:sp>
      <p:sp>
        <p:nvSpPr>
          <p:cNvPr id="15" name="Rectangle 14"/>
          <p:cNvSpPr/>
          <p:nvPr/>
        </p:nvSpPr>
        <p:spPr>
          <a:xfrm>
            <a:off x="4419600" y="1219200"/>
            <a:ext cx="385763"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92"/>
          <p:cNvGrpSpPr>
            <a:grpSpLocks/>
          </p:cNvGrpSpPr>
          <p:nvPr/>
        </p:nvGrpSpPr>
        <p:grpSpPr bwMode="auto">
          <a:xfrm>
            <a:off x="2555875" y="2070100"/>
            <a:ext cx="2016125" cy="1739900"/>
            <a:chOff x="3590109" y="1993800"/>
            <a:chExt cx="2016036" cy="1740000"/>
          </a:xfrm>
        </p:grpSpPr>
        <p:sp>
          <p:nvSpPr>
            <p:cNvPr id="84" name="Freeform 83"/>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9" name="Isosceles Triangle 88"/>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94" name="Rectangle 93"/>
          <p:cNvSpPr/>
          <p:nvPr/>
        </p:nvSpPr>
        <p:spPr>
          <a:xfrm>
            <a:off x="3309938" y="3733800"/>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grpSp>
        <p:nvGrpSpPr>
          <p:cNvPr id="3" name="Group 95"/>
          <p:cNvGrpSpPr>
            <a:grpSpLocks/>
          </p:cNvGrpSpPr>
          <p:nvPr/>
        </p:nvGrpSpPr>
        <p:grpSpPr bwMode="auto">
          <a:xfrm>
            <a:off x="4703763" y="2079625"/>
            <a:ext cx="2016125" cy="1739900"/>
            <a:chOff x="3590109" y="1993800"/>
            <a:chExt cx="2016036" cy="1740000"/>
          </a:xfrm>
        </p:grpSpPr>
        <p:sp>
          <p:nvSpPr>
            <p:cNvPr id="97" name="Freeform 96"/>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8" name="Isosceles Triangle 97"/>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02" name="Rectangle 101"/>
          <p:cNvSpPr/>
          <p:nvPr/>
        </p:nvSpPr>
        <p:spPr>
          <a:xfrm>
            <a:off x="5457825" y="3743325"/>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grpSp>
        <p:nvGrpSpPr>
          <p:cNvPr id="4" name="Group 23"/>
          <p:cNvGrpSpPr>
            <a:grpSpLocks/>
          </p:cNvGrpSpPr>
          <p:nvPr/>
        </p:nvGrpSpPr>
        <p:grpSpPr bwMode="auto">
          <a:xfrm>
            <a:off x="3328988" y="1617663"/>
            <a:ext cx="2652712" cy="608012"/>
            <a:chOff x="3328679" y="1541418"/>
            <a:chExt cx="2653402" cy="607419"/>
          </a:xfrm>
        </p:grpSpPr>
        <p:sp>
          <p:nvSpPr>
            <p:cNvPr id="88" name="Rectangle 87"/>
            <p:cNvSpPr/>
            <p:nvPr/>
          </p:nvSpPr>
          <p:spPr>
            <a:xfrm>
              <a:off x="3328679" y="1615957"/>
              <a:ext cx="504956" cy="523364"/>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sp>
          <p:nvSpPr>
            <p:cNvPr id="100" name="Rectangle 99"/>
            <p:cNvSpPr/>
            <p:nvPr/>
          </p:nvSpPr>
          <p:spPr>
            <a:xfrm>
              <a:off x="5477125" y="1625473"/>
              <a:ext cx="504956" cy="523364"/>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grpSp>
          <p:nvGrpSpPr>
            <p:cNvPr id="24588" name="Group 43"/>
            <p:cNvGrpSpPr>
              <a:grpSpLocks/>
            </p:cNvGrpSpPr>
            <p:nvPr/>
          </p:nvGrpSpPr>
          <p:grpSpPr bwMode="auto">
            <a:xfrm>
              <a:off x="4413072" y="1541418"/>
              <a:ext cx="372291" cy="228054"/>
              <a:chOff x="4191000" y="2186400"/>
              <a:chExt cx="372291" cy="228054"/>
            </a:xfrm>
          </p:grpSpPr>
          <p:sp>
            <p:nvSpPr>
              <p:cNvPr id="22" name="Freeform 21"/>
              <p:cNvSpPr/>
              <p:nvPr/>
            </p:nvSpPr>
            <p:spPr bwMode="auto">
              <a:xfrm>
                <a:off x="4191151" y="2186400"/>
                <a:ext cx="144501" cy="21568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22"/>
              <p:cNvSpPr/>
              <p:nvPr/>
            </p:nvSpPr>
            <p:spPr bwMode="auto">
              <a:xfrm flipH="1">
                <a:off x="4418223" y="2199088"/>
                <a:ext cx="144500" cy="21568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 calcmode="lin" valueType="num">
                                      <p:cBhvr additive="base">
                                        <p:cTn id="34" dur="500" fill="hold"/>
                                        <p:tgtEl>
                                          <p:spTgt spid="94"/>
                                        </p:tgtEl>
                                        <p:attrNameLst>
                                          <p:attrName>ppt_x</p:attrName>
                                        </p:attrNameLst>
                                      </p:cBhvr>
                                      <p:tavLst>
                                        <p:tav tm="0">
                                          <p:val>
                                            <p:strVal val="#ppt_x"/>
                                          </p:val>
                                        </p:tav>
                                        <p:tav tm="100000">
                                          <p:val>
                                            <p:strVal val="#ppt_x"/>
                                          </p:val>
                                        </p:tav>
                                      </p:tavLst>
                                    </p:anim>
                                    <p:anim calcmode="lin" valueType="num">
                                      <p:cBhvr additive="base">
                                        <p:cTn id="35" dur="500" fill="hold"/>
                                        <p:tgtEl>
                                          <p:spTgt spid="94"/>
                                        </p:tgtEl>
                                        <p:attrNameLst>
                                          <p:attrName>ppt_y</p:attrName>
                                        </p:attrNameLst>
                                      </p:cBhvr>
                                      <p:tavLst>
                                        <p:tav tm="0">
                                          <p:val>
                                            <p:strVal val="0-#ppt_h/2"/>
                                          </p:val>
                                        </p:tav>
                                        <p:tav tm="100000">
                                          <p:val>
                                            <p:strVal val="#ppt_y"/>
                                          </p:val>
                                        </p:tav>
                                      </p:tavLst>
                                    </p:anim>
                                  </p:childTnLst>
                                </p:cTn>
                              </p:par>
                            </p:childTnLst>
                          </p:cTn>
                        </p:par>
                        <p:par>
                          <p:cTn id="36" fill="hold" nodeType="afterGroup">
                            <p:stCondLst>
                              <p:cond delay="2000"/>
                            </p:stCondLst>
                            <p:childTnLst>
                              <p:par>
                                <p:cTn id="37" presetID="2" presetClass="entr" presetSubtype="1"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500"/>
                            </p:stCondLst>
                            <p:childTnLst>
                              <p:par>
                                <p:cTn id="42" presetID="2" presetClass="entr" presetSubtype="1"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additive="base">
                                        <p:cTn id="44" dur="500" fill="hold"/>
                                        <p:tgtEl>
                                          <p:spTgt spid="102"/>
                                        </p:tgtEl>
                                        <p:attrNameLst>
                                          <p:attrName>ppt_x</p:attrName>
                                        </p:attrNameLst>
                                      </p:cBhvr>
                                      <p:tavLst>
                                        <p:tav tm="0">
                                          <p:val>
                                            <p:strVal val="#ppt_x"/>
                                          </p:val>
                                        </p:tav>
                                        <p:tav tm="100000">
                                          <p:val>
                                            <p:strVal val="#ppt_x"/>
                                          </p:val>
                                        </p:tav>
                                      </p:tavLst>
                                    </p:anim>
                                    <p:anim calcmode="lin" valueType="num">
                                      <p:cBhvr additive="base">
                                        <p:cTn id="45" dur="500" fill="hold"/>
                                        <p:tgtEl>
                                          <p:spTgt spid="1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94" grpId="0"/>
      <p:bldP spid="10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457200"/>
            <a:ext cx="8610600" cy="1384300"/>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tx2"/>
                </a:solidFill>
                <a:effectLst>
                  <a:outerShdw blurRad="38100" dist="38100" dir="2700000" algn="tl">
                    <a:srgbClr val="000000">
                      <a:alpha val="43137"/>
                    </a:srgbClr>
                  </a:outerShdw>
                </a:effectLst>
                <a:cs typeface="+mn-cs"/>
              </a:rPr>
              <a:t>spew &amp; plop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a:t>
            </a:r>
            <a:r>
              <a:rPr lang="en-US" dirty="0">
                <a:solidFill>
                  <a:schemeClr val="accent2"/>
                </a:solidFill>
                <a:effectLst>
                  <a:outerShdw blurRad="38100" dist="38100" dir="2700000" algn="tl">
                    <a:srgbClr val="000000">
                      <a:alpha val="43137"/>
                    </a:srgbClr>
                  </a:outerShdw>
                </a:effectLst>
                <a:cs typeface="+mn-cs"/>
              </a:rPr>
              <a:t> #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Spew: </a:t>
            </a:r>
            <a:r>
              <a:rPr lang="en-US" dirty="0" err="1">
                <a:solidFill>
                  <a:schemeClr val="accent6"/>
                </a:solidFill>
                <a:effectLst>
                  <a:outerShdw blurRad="38100" dist="38100" dir="2700000" algn="tl">
                    <a:srgbClr val="000000">
                      <a:alpha val="43137"/>
                    </a:srgbClr>
                  </a:outerShdw>
                </a:effectLst>
                <a:cs typeface="+mn-cs"/>
              </a:rPr>
              <a:t>S</a:t>
            </a:r>
            <a:r>
              <a:rPr lang="en-US" dirty="0" err="1">
                <a:solidFill>
                  <a:schemeClr val="accent6"/>
                </a:solidFill>
                <a:effectLst>
                  <a:outerShdw blurRad="38100" dist="38100" dir="2700000" algn="tl">
                    <a:srgbClr val="000000">
                      <a:alpha val="43137"/>
                    </a:srgbClr>
                  </a:outerShdw>
                </a:effectLst>
                <a:cs typeface="+mn-cs"/>
                <a:sym typeface="Wingdings" pitchFamily="2" charset="2"/>
              </a:rPr>
              <a:t>aSb</a:t>
            </a:r>
            <a:endParaRPr lang="en-US" dirty="0">
              <a:solidFill>
                <a:schemeClr val="accent6"/>
              </a:solidFill>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Plop:  </a:t>
            </a:r>
            <a:r>
              <a:rPr lang="en-US" dirty="0">
                <a:solidFill>
                  <a:schemeClr val="accent6"/>
                </a:solidFill>
                <a:effectLst>
                  <a:outerShdw blurRad="38100" dist="38100" dir="2700000" algn="tl">
                    <a:srgbClr val="000000">
                      <a:alpha val="43137"/>
                    </a:srgbClr>
                  </a:outerShdw>
                </a:effectLst>
                <a:cs typeface="+mn-cs"/>
                <a:sym typeface="Wingdings" pitchFamily="2" charset="2"/>
              </a:rPr>
              <a:t>S #</a:t>
            </a:r>
          </a:p>
        </p:txBody>
      </p:sp>
      <p:sp>
        <p:nvSpPr>
          <p:cNvPr id="15" name="Rectangle 14"/>
          <p:cNvSpPr/>
          <p:nvPr/>
        </p:nvSpPr>
        <p:spPr>
          <a:xfrm>
            <a:off x="4402138" y="1143000"/>
            <a:ext cx="385762"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S</a:t>
            </a:r>
            <a:endParaRPr lang="en-CA" dirty="0">
              <a:solidFill>
                <a:schemeClr val="accent6"/>
              </a:solidFill>
              <a:effectLst>
                <a:outerShdw blurRad="38100" dist="38100" dir="2700000" algn="tl">
                  <a:srgbClr val="000000">
                    <a:alpha val="43137"/>
                  </a:srgbClr>
                </a:outerShdw>
              </a:effectLst>
              <a:cs typeface="+mn-cs"/>
            </a:endParaRPr>
          </a:p>
        </p:txBody>
      </p:sp>
      <p:sp>
        <p:nvSpPr>
          <p:cNvPr id="17" name="Rectangle 16"/>
          <p:cNvSpPr/>
          <p:nvPr/>
        </p:nvSpPr>
        <p:spPr>
          <a:xfrm>
            <a:off x="4081463" y="1760538"/>
            <a:ext cx="1062037" cy="522287"/>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aaSbb</a:t>
            </a:r>
            <a:endParaRPr lang="en-CA" dirty="0">
              <a:solidFill>
                <a:schemeClr val="accent6"/>
              </a:solidFill>
              <a:effectLst>
                <a:outerShdw blurRad="38100" dist="38100" dir="2700000" algn="tl">
                  <a:srgbClr val="000000">
                    <a:alpha val="43137"/>
                  </a:srgbClr>
                </a:outerShdw>
              </a:effectLst>
              <a:cs typeface="+mn-cs"/>
            </a:endParaRPr>
          </a:p>
        </p:txBody>
      </p:sp>
      <p:sp>
        <p:nvSpPr>
          <p:cNvPr id="18" name="Rectangle 17"/>
          <p:cNvSpPr/>
          <p:nvPr/>
        </p:nvSpPr>
        <p:spPr>
          <a:xfrm>
            <a:off x="3933825" y="2114550"/>
            <a:ext cx="1400175" cy="523875"/>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aaaSbbb</a:t>
            </a:r>
            <a:endParaRPr lang="en-CA" dirty="0">
              <a:solidFill>
                <a:schemeClr val="accent6"/>
              </a:solidFill>
              <a:effectLst>
                <a:outerShdw blurRad="38100" dist="38100" dir="2700000" algn="tl">
                  <a:srgbClr val="000000">
                    <a:alpha val="43137"/>
                  </a:srgbClr>
                </a:outerShdw>
              </a:effectLst>
              <a:cs typeface="+mn-cs"/>
            </a:endParaRPr>
          </a:p>
        </p:txBody>
      </p:sp>
      <p:sp>
        <p:nvSpPr>
          <p:cNvPr id="53" name="Rectangle 52"/>
          <p:cNvSpPr/>
          <p:nvPr/>
        </p:nvSpPr>
        <p:spPr>
          <a:xfrm>
            <a:off x="3748088" y="2428875"/>
            <a:ext cx="1738312" cy="522288"/>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aaaaSbbbb</a:t>
            </a:r>
            <a:endParaRPr lang="en-CA" dirty="0">
              <a:solidFill>
                <a:schemeClr val="accent6"/>
              </a:solidFill>
              <a:effectLst>
                <a:outerShdw blurRad="38100" dist="38100" dir="2700000" algn="tl">
                  <a:srgbClr val="000000">
                    <a:alpha val="43137"/>
                  </a:srgbClr>
                </a:outerShdw>
              </a:effectLst>
              <a:cs typeface="+mn-cs"/>
            </a:endParaRPr>
          </a:p>
        </p:txBody>
      </p:sp>
      <p:sp>
        <p:nvSpPr>
          <p:cNvPr id="57" name="Rectangle 56"/>
          <p:cNvSpPr/>
          <p:nvPr/>
        </p:nvSpPr>
        <p:spPr>
          <a:xfrm>
            <a:off x="3562350" y="2741613"/>
            <a:ext cx="2076450" cy="523875"/>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aaaaaSbbbbb</a:t>
            </a:r>
            <a:endParaRPr lang="en-CA" dirty="0">
              <a:solidFill>
                <a:schemeClr val="accent6"/>
              </a:solidFill>
              <a:effectLst>
                <a:outerShdw blurRad="38100" dist="38100" dir="2700000" algn="tl">
                  <a:srgbClr val="000000">
                    <a:alpha val="43137"/>
                  </a:srgbClr>
                </a:outerShdw>
              </a:effectLst>
              <a:cs typeface="+mn-cs"/>
            </a:endParaRPr>
          </a:p>
        </p:txBody>
      </p:sp>
      <p:sp>
        <p:nvSpPr>
          <p:cNvPr id="16" name="Rectangle 15"/>
          <p:cNvSpPr/>
          <p:nvPr/>
        </p:nvSpPr>
        <p:spPr>
          <a:xfrm>
            <a:off x="4152900" y="1447800"/>
            <a:ext cx="893763" cy="523875"/>
          </a:xfrm>
          <a:prstGeom prst="rect">
            <a:avLst/>
          </a:prstGeom>
        </p:spPr>
        <p:txBody>
          <a:bodyPr>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aSb</a:t>
            </a:r>
            <a:endParaRPr lang="en-CA" dirty="0">
              <a:solidFill>
                <a:schemeClr val="accent6"/>
              </a:solidFill>
              <a:effectLst>
                <a:outerShdw blurRad="38100" dist="38100" dir="2700000" algn="tl">
                  <a:srgbClr val="000000">
                    <a:alpha val="43137"/>
                  </a:srgbClr>
                </a:outerShdw>
              </a:effectLst>
              <a:cs typeface="+mn-cs"/>
            </a:endParaRPr>
          </a:p>
        </p:txBody>
      </p:sp>
      <p:grpSp>
        <p:nvGrpSpPr>
          <p:cNvPr id="2" name="Group 43"/>
          <p:cNvGrpSpPr>
            <a:grpSpLocks/>
          </p:cNvGrpSpPr>
          <p:nvPr/>
        </p:nvGrpSpPr>
        <p:grpSpPr bwMode="auto">
          <a:xfrm>
            <a:off x="4368800" y="1479550"/>
            <a:ext cx="450850" cy="187325"/>
            <a:chOff x="4191000" y="2186400"/>
            <a:chExt cx="372291" cy="534639"/>
          </a:xfrm>
        </p:grpSpPr>
        <p:sp>
          <p:nvSpPr>
            <p:cNvPr id="45" name="Freeform 44"/>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46" name="Freeform 45"/>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sp>
        <p:nvSpPr>
          <p:cNvPr id="66" name="Rectangle 65"/>
          <p:cNvSpPr/>
          <p:nvPr/>
        </p:nvSpPr>
        <p:spPr bwMode="auto">
          <a:xfrm>
            <a:off x="3567113" y="3036888"/>
            <a:ext cx="2054225" cy="523875"/>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aaaaa#bbbbb</a:t>
            </a:r>
            <a:endParaRPr lang="en-CA" dirty="0">
              <a:solidFill>
                <a:schemeClr val="accent6"/>
              </a:solidFill>
              <a:effectLst>
                <a:outerShdw blurRad="38100" dist="38100" dir="2700000" algn="tl">
                  <a:srgbClr val="000000">
                    <a:alpha val="43137"/>
                  </a:srgbClr>
                </a:outerShdw>
              </a:effectLst>
              <a:cs typeface="+mn-cs"/>
            </a:endParaRPr>
          </a:p>
        </p:txBody>
      </p:sp>
      <p:grpSp>
        <p:nvGrpSpPr>
          <p:cNvPr id="3" name="Group 43"/>
          <p:cNvGrpSpPr>
            <a:grpSpLocks/>
          </p:cNvGrpSpPr>
          <p:nvPr/>
        </p:nvGrpSpPr>
        <p:grpSpPr bwMode="auto">
          <a:xfrm>
            <a:off x="4368800" y="1844675"/>
            <a:ext cx="450850" cy="187325"/>
            <a:chOff x="4191000" y="2186400"/>
            <a:chExt cx="372291" cy="534639"/>
          </a:xfrm>
        </p:grpSpPr>
        <p:sp>
          <p:nvSpPr>
            <p:cNvPr id="44" name="Freeform 43"/>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47" name="Freeform 46"/>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grpSp>
        <p:nvGrpSpPr>
          <p:cNvPr id="4" name="Group 43"/>
          <p:cNvGrpSpPr>
            <a:grpSpLocks/>
          </p:cNvGrpSpPr>
          <p:nvPr/>
        </p:nvGrpSpPr>
        <p:grpSpPr bwMode="auto">
          <a:xfrm>
            <a:off x="4368800" y="2197100"/>
            <a:ext cx="450850" cy="187325"/>
            <a:chOff x="4191000" y="2186400"/>
            <a:chExt cx="372291" cy="534639"/>
          </a:xfrm>
        </p:grpSpPr>
        <p:sp>
          <p:nvSpPr>
            <p:cNvPr id="54" name="Freeform 53"/>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58" name="Freeform 57"/>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grpSp>
        <p:nvGrpSpPr>
          <p:cNvPr id="5" name="Group 43"/>
          <p:cNvGrpSpPr>
            <a:grpSpLocks/>
          </p:cNvGrpSpPr>
          <p:nvPr/>
        </p:nvGrpSpPr>
        <p:grpSpPr bwMode="auto">
          <a:xfrm>
            <a:off x="4368800" y="2536825"/>
            <a:ext cx="450850" cy="187325"/>
            <a:chOff x="4191000" y="2186400"/>
            <a:chExt cx="372291" cy="534639"/>
          </a:xfrm>
        </p:grpSpPr>
        <p:sp>
          <p:nvSpPr>
            <p:cNvPr id="60" name="Freeform 59"/>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61" name="Freeform 60"/>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grpSp>
        <p:nvGrpSpPr>
          <p:cNvPr id="6" name="Group 43"/>
          <p:cNvGrpSpPr>
            <a:grpSpLocks/>
          </p:cNvGrpSpPr>
          <p:nvPr/>
        </p:nvGrpSpPr>
        <p:grpSpPr bwMode="auto">
          <a:xfrm>
            <a:off x="4356100" y="2876550"/>
            <a:ext cx="450850" cy="187325"/>
            <a:chOff x="4191000" y="2186400"/>
            <a:chExt cx="372291" cy="534639"/>
          </a:xfrm>
        </p:grpSpPr>
        <p:sp>
          <p:nvSpPr>
            <p:cNvPr id="63" name="Freeform 62"/>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65" name="Freeform 64"/>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fill="hold"/>
                                        <p:tgtEl>
                                          <p:spTgt spid="2"/>
                                        </p:tgtEl>
                                        <p:attrNameLst>
                                          <p:attrName>ppt_x</p:attrName>
                                        </p:attrNameLst>
                                      </p:cBhvr>
                                      <p:tavLst>
                                        <p:tav tm="0">
                                          <p:val>
                                            <p:strVal val="#ppt_x"/>
                                          </p:val>
                                        </p:tav>
                                        <p:tav tm="100000">
                                          <p:val>
                                            <p:strVal val="#ppt_x"/>
                                          </p:val>
                                        </p:tav>
                                      </p:tavLst>
                                    </p:anim>
                                    <p:anim calcmode="lin" valueType="num">
                                      <p:cBhvr additive="base">
                                        <p:cTn id="25" dur="500" fill="hold"/>
                                        <p:tgtEl>
                                          <p:spTgt spid="2"/>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500" fill="hold"/>
                                        <p:tgtEl>
                                          <p:spTgt spid="3"/>
                                        </p:tgtEl>
                                        <p:attrNameLst>
                                          <p:attrName>ppt_x</p:attrName>
                                        </p:attrNameLst>
                                      </p:cBhvr>
                                      <p:tavLst>
                                        <p:tav tm="0">
                                          <p:val>
                                            <p:strVal val="#ppt_x"/>
                                          </p:val>
                                        </p:tav>
                                        <p:tav tm="100000">
                                          <p:val>
                                            <p:strVal val="#ppt_x"/>
                                          </p:val>
                                        </p:tav>
                                      </p:tavLst>
                                    </p:anim>
                                    <p:anim calcmode="lin" valueType="num">
                                      <p:cBhvr additive="base">
                                        <p:cTn id="35" dur="500" fill="hold"/>
                                        <p:tgtEl>
                                          <p:spTgt spid="3"/>
                                        </p:tgtEl>
                                        <p:attrNameLst>
                                          <p:attrName>ppt_y</p:attrName>
                                        </p:attrNameLst>
                                      </p:cBhvr>
                                      <p:tavLst>
                                        <p:tav tm="0">
                                          <p:val>
                                            <p:strVal val="0-#ppt_h/2"/>
                                          </p:val>
                                        </p:tav>
                                        <p:tav tm="100000">
                                          <p:val>
                                            <p:strVal val="#ppt_y"/>
                                          </p:val>
                                        </p:tav>
                                      </p:tavLst>
                                    </p:anim>
                                  </p:childTnLst>
                                </p:cTn>
                              </p:par>
                            </p:childTnLst>
                          </p:cTn>
                        </p:par>
                        <p:par>
                          <p:cTn id="36" fill="hold" nodeType="afterGroup">
                            <p:stCondLst>
                              <p:cond delay="2000"/>
                            </p:stCondLst>
                            <p:childTnLst>
                              <p:par>
                                <p:cTn id="37" presetID="2" presetClass="entr" presetSubtype="1"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500" fill="hold"/>
                                        <p:tgtEl>
                                          <p:spTgt spid="17"/>
                                        </p:tgtEl>
                                        <p:attrNameLst>
                                          <p:attrName>ppt_x</p:attrName>
                                        </p:attrNameLst>
                                      </p:cBhvr>
                                      <p:tavLst>
                                        <p:tav tm="0">
                                          <p:val>
                                            <p:strVal val="#ppt_x"/>
                                          </p:val>
                                        </p:tav>
                                        <p:tav tm="100000">
                                          <p:val>
                                            <p:strVal val="#ppt_x"/>
                                          </p:val>
                                        </p:tav>
                                      </p:tavLst>
                                    </p:anim>
                                    <p:anim calcmode="lin" valueType="num">
                                      <p:cBhvr additive="base">
                                        <p:cTn id="40" dur="500" fill="hold"/>
                                        <p:tgtEl>
                                          <p:spTgt spid="17"/>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500"/>
                            </p:stCondLst>
                            <p:childTnLst>
                              <p:par>
                                <p:cTn id="42" presetID="2" presetClass="entr" presetSubtype="1" fill="hold" nodeType="afterEffect">
                                  <p:stCondLst>
                                    <p:cond delay="0"/>
                                  </p:stCondLst>
                                  <p:childTnLst>
                                    <p:set>
                                      <p:cBhvr>
                                        <p:cTn id="43" dur="1" fill="hold">
                                          <p:stCondLst>
                                            <p:cond delay="0"/>
                                          </p:stCondLst>
                                        </p:cTn>
                                        <p:tgtEl>
                                          <p:spTgt spid="4"/>
                                        </p:tgtEl>
                                        <p:attrNameLst>
                                          <p:attrName>style.visibility</p:attrName>
                                        </p:attrNameLst>
                                      </p:cBhvr>
                                      <p:to>
                                        <p:strVal val="visible"/>
                                      </p:to>
                                    </p:set>
                                    <p:anim calcmode="lin" valueType="num">
                                      <p:cBhvr additive="base">
                                        <p:cTn id="44" dur="500" fill="hold"/>
                                        <p:tgtEl>
                                          <p:spTgt spid="4"/>
                                        </p:tgtEl>
                                        <p:attrNameLst>
                                          <p:attrName>ppt_x</p:attrName>
                                        </p:attrNameLst>
                                      </p:cBhvr>
                                      <p:tavLst>
                                        <p:tav tm="0">
                                          <p:val>
                                            <p:strVal val="#ppt_x"/>
                                          </p:val>
                                        </p:tav>
                                        <p:tav tm="100000">
                                          <p:val>
                                            <p:strVal val="#ppt_x"/>
                                          </p:val>
                                        </p:tav>
                                      </p:tavLst>
                                    </p:anim>
                                    <p:anim calcmode="lin" valueType="num">
                                      <p:cBhvr additive="base">
                                        <p:cTn id="45" dur="500" fill="hold"/>
                                        <p:tgtEl>
                                          <p:spTgt spid="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3000"/>
                            </p:stCondLst>
                            <p:childTnLst>
                              <p:par>
                                <p:cTn id="47" presetID="2" presetClass="entr" presetSubtype="1" fill="hold" grpId="0"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ppt_x"/>
                                          </p:val>
                                        </p:tav>
                                        <p:tav tm="100000">
                                          <p:val>
                                            <p:strVal val="#ppt_x"/>
                                          </p:val>
                                        </p:tav>
                                      </p:tavLst>
                                    </p:anim>
                                    <p:anim calcmode="lin" valueType="num">
                                      <p:cBhvr additive="base">
                                        <p:cTn id="50" dur="500" fill="hold"/>
                                        <p:tgtEl>
                                          <p:spTgt spid="18"/>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3500"/>
                            </p:stCondLst>
                            <p:childTnLst>
                              <p:par>
                                <p:cTn id="52" presetID="2" presetClass="entr" presetSubtype="1"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ppt_x"/>
                                          </p:val>
                                        </p:tav>
                                        <p:tav tm="100000">
                                          <p:val>
                                            <p:strVal val="#ppt_x"/>
                                          </p:val>
                                        </p:tav>
                                      </p:tavLst>
                                    </p:anim>
                                    <p:anim calcmode="lin" valueType="num">
                                      <p:cBhvr additive="base">
                                        <p:cTn id="55" dur="500" fill="hold"/>
                                        <p:tgtEl>
                                          <p:spTgt spid="5"/>
                                        </p:tgtEl>
                                        <p:attrNameLst>
                                          <p:attrName>ppt_y</p:attrName>
                                        </p:attrNameLst>
                                      </p:cBhvr>
                                      <p:tavLst>
                                        <p:tav tm="0">
                                          <p:val>
                                            <p:strVal val="0-#ppt_h/2"/>
                                          </p:val>
                                        </p:tav>
                                        <p:tav tm="100000">
                                          <p:val>
                                            <p:strVal val="#ppt_y"/>
                                          </p:val>
                                        </p:tav>
                                      </p:tavLst>
                                    </p:anim>
                                  </p:childTnLst>
                                </p:cTn>
                              </p:par>
                            </p:childTnLst>
                          </p:cTn>
                        </p:par>
                        <p:par>
                          <p:cTn id="56" fill="hold" nodeType="afterGroup">
                            <p:stCondLst>
                              <p:cond delay="4000"/>
                            </p:stCondLst>
                            <p:childTnLst>
                              <p:par>
                                <p:cTn id="57" presetID="2" presetClass="entr" presetSubtype="1" fill="hold" grpId="0" nodeType="afterEffect">
                                  <p:stCondLst>
                                    <p:cond delay="0"/>
                                  </p:stCondLst>
                                  <p:childTnLst>
                                    <p:set>
                                      <p:cBhvr>
                                        <p:cTn id="58" dur="1" fill="hold">
                                          <p:stCondLst>
                                            <p:cond delay="0"/>
                                          </p:stCondLst>
                                        </p:cTn>
                                        <p:tgtEl>
                                          <p:spTgt spid="53"/>
                                        </p:tgtEl>
                                        <p:attrNameLst>
                                          <p:attrName>style.visibility</p:attrName>
                                        </p:attrNameLst>
                                      </p:cBhvr>
                                      <p:to>
                                        <p:strVal val="visible"/>
                                      </p:to>
                                    </p:set>
                                    <p:anim calcmode="lin" valueType="num">
                                      <p:cBhvr additive="base">
                                        <p:cTn id="59" dur="500" fill="hold"/>
                                        <p:tgtEl>
                                          <p:spTgt spid="53"/>
                                        </p:tgtEl>
                                        <p:attrNameLst>
                                          <p:attrName>ppt_x</p:attrName>
                                        </p:attrNameLst>
                                      </p:cBhvr>
                                      <p:tavLst>
                                        <p:tav tm="0">
                                          <p:val>
                                            <p:strVal val="#ppt_x"/>
                                          </p:val>
                                        </p:tav>
                                        <p:tav tm="100000">
                                          <p:val>
                                            <p:strVal val="#ppt_x"/>
                                          </p:val>
                                        </p:tav>
                                      </p:tavLst>
                                    </p:anim>
                                    <p:anim calcmode="lin" valueType="num">
                                      <p:cBhvr additive="base">
                                        <p:cTn id="60" dur="500" fill="hold"/>
                                        <p:tgtEl>
                                          <p:spTgt spid="53"/>
                                        </p:tgtEl>
                                        <p:attrNameLst>
                                          <p:attrName>ppt_y</p:attrName>
                                        </p:attrNameLst>
                                      </p:cBhvr>
                                      <p:tavLst>
                                        <p:tav tm="0">
                                          <p:val>
                                            <p:strVal val="0-#ppt_h/2"/>
                                          </p:val>
                                        </p:tav>
                                        <p:tav tm="100000">
                                          <p:val>
                                            <p:strVal val="#ppt_y"/>
                                          </p:val>
                                        </p:tav>
                                      </p:tavLst>
                                    </p:anim>
                                  </p:childTnLst>
                                </p:cTn>
                              </p:par>
                            </p:childTnLst>
                          </p:cTn>
                        </p:par>
                        <p:par>
                          <p:cTn id="61" fill="hold" nodeType="afterGroup">
                            <p:stCondLst>
                              <p:cond delay="4500"/>
                            </p:stCondLst>
                            <p:childTnLst>
                              <p:par>
                                <p:cTn id="62" presetID="2" presetClass="entr" presetSubtype="1" fill="hold" nodeType="afterEffect">
                                  <p:stCondLst>
                                    <p:cond delay="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500" fill="hold"/>
                                        <p:tgtEl>
                                          <p:spTgt spid="6"/>
                                        </p:tgtEl>
                                        <p:attrNameLst>
                                          <p:attrName>ppt_x</p:attrName>
                                        </p:attrNameLst>
                                      </p:cBhvr>
                                      <p:tavLst>
                                        <p:tav tm="0">
                                          <p:val>
                                            <p:strVal val="#ppt_x"/>
                                          </p:val>
                                        </p:tav>
                                        <p:tav tm="100000">
                                          <p:val>
                                            <p:strVal val="#ppt_x"/>
                                          </p:val>
                                        </p:tav>
                                      </p:tavLst>
                                    </p:anim>
                                    <p:anim calcmode="lin" valueType="num">
                                      <p:cBhvr additive="base">
                                        <p:cTn id="65" dur="500" fill="hold"/>
                                        <p:tgtEl>
                                          <p:spTgt spid="6"/>
                                        </p:tgtEl>
                                        <p:attrNameLst>
                                          <p:attrName>ppt_y</p:attrName>
                                        </p:attrNameLst>
                                      </p:cBhvr>
                                      <p:tavLst>
                                        <p:tav tm="0">
                                          <p:val>
                                            <p:strVal val="0-#ppt_h/2"/>
                                          </p:val>
                                        </p:tav>
                                        <p:tav tm="100000">
                                          <p:val>
                                            <p:strVal val="#ppt_y"/>
                                          </p:val>
                                        </p:tav>
                                      </p:tavLst>
                                    </p:anim>
                                  </p:childTnLst>
                                </p:cTn>
                              </p:par>
                            </p:childTnLst>
                          </p:cTn>
                        </p:par>
                        <p:par>
                          <p:cTn id="66" fill="hold" nodeType="afterGroup">
                            <p:stCondLst>
                              <p:cond delay="5000"/>
                            </p:stCondLst>
                            <p:childTnLst>
                              <p:par>
                                <p:cTn id="67" presetID="2" presetClass="entr" presetSubtype="1" fill="hold" grpId="0" nodeType="after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additive="base">
                                        <p:cTn id="69" dur="500" fill="hold"/>
                                        <p:tgtEl>
                                          <p:spTgt spid="57"/>
                                        </p:tgtEl>
                                        <p:attrNameLst>
                                          <p:attrName>ppt_x</p:attrName>
                                        </p:attrNameLst>
                                      </p:cBhvr>
                                      <p:tavLst>
                                        <p:tav tm="0">
                                          <p:val>
                                            <p:strVal val="#ppt_x"/>
                                          </p:val>
                                        </p:tav>
                                        <p:tav tm="100000">
                                          <p:val>
                                            <p:strVal val="#ppt_x"/>
                                          </p:val>
                                        </p:tav>
                                      </p:tavLst>
                                    </p:anim>
                                    <p:anim calcmode="lin" valueType="num">
                                      <p:cBhvr additive="base">
                                        <p:cTn id="70"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nodeType="clickEffect">
                                  <p:stCondLst>
                                    <p:cond delay="0"/>
                                  </p:stCondLst>
                                  <p:childTnLst>
                                    <p:set>
                                      <p:cBhvr>
                                        <p:cTn id="74" dur="1" fill="hold">
                                          <p:stCondLst>
                                            <p:cond delay="0"/>
                                          </p:stCondLst>
                                        </p:cTn>
                                        <p:tgtEl>
                                          <p:spTgt spid="10">
                                            <p:txEl>
                                              <p:pRg st="2" end="2"/>
                                            </p:txEl>
                                          </p:spTgt>
                                        </p:tgtEl>
                                        <p:attrNameLst>
                                          <p:attrName>style.visibility</p:attrName>
                                        </p:attrNameLst>
                                      </p:cBhvr>
                                      <p:to>
                                        <p:strVal val="visible"/>
                                      </p:to>
                                    </p:set>
                                    <p:anim calcmode="lin" valueType="num">
                                      <p:cBhvr additive="base">
                                        <p:cTn id="7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1" fill="hold" grpId="0" nodeType="clickEffect">
                                  <p:stCondLst>
                                    <p:cond delay="0"/>
                                  </p:stCondLst>
                                  <p:childTnLst>
                                    <p:set>
                                      <p:cBhvr>
                                        <p:cTn id="80" dur="1" fill="hold">
                                          <p:stCondLst>
                                            <p:cond delay="0"/>
                                          </p:stCondLst>
                                        </p:cTn>
                                        <p:tgtEl>
                                          <p:spTgt spid="66"/>
                                        </p:tgtEl>
                                        <p:attrNameLst>
                                          <p:attrName>style.visibility</p:attrName>
                                        </p:attrNameLst>
                                      </p:cBhvr>
                                      <p:to>
                                        <p:strVal val="visible"/>
                                      </p:to>
                                    </p:set>
                                    <p:anim calcmode="lin" valueType="num">
                                      <p:cBhvr additive="base">
                                        <p:cTn id="81" dur="500" fill="hold"/>
                                        <p:tgtEl>
                                          <p:spTgt spid="66"/>
                                        </p:tgtEl>
                                        <p:attrNameLst>
                                          <p:attrName>ppt_x</p:attrName>
                                        </p:attrNameLst>
                                      </p:cBhvr>
                                      <p:tavLst>
                                        <p:tav tm="0">
                                          <p:val>
                                            <p:strVal val="#ppt_x"/>
                                          </p:val>
                                        </p:tav>
                                        <p:tav tm="100000">
                                          <p:val>
                                            <p:strVal val="#ppt_x"/>
                                          </p:val>
                                        </p:tav>
                                      </p:tavLst>
                                    </p:anim>
                                    <p:anim calcmode="lin" valueType="num">
                                      <p:cBhvr additive="base">
                                        <p:cTn id="82" dur="500" fill="hold"/>
                                        <p:tgtEl>
                                          <p:spTgt spid="6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17" grpId="0"/>
      <p:bldP spid="18" grpId="0"/>
      <p:bldP spid="53" grpId="0"/>
      <p:bldP spid="57" grpId="0"/>
      <p:bldP spid="16" grpId="0"/>
      <p:bldP spid="6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grpSp>
        <p:nvGrpSpPr>
          <p:cNvPr id="2" name="Group 79"/>
          <p:cNvGrpSpPr>
            <a:grpSpLocks/>
          </p:cNvGrpSpPr>
          <p:nvPr/>
        </p:nvGrpSpPr>
        <p:grpSpPr bwMode="auto">
          <a:xfrm>
            <a:off x="3968750" y="3016250"/>
            <a:ext cx="1566863" cy="787400"/>
            <a:chOff x="3200400" y="889000"/>
            <a:chExt cx="1566863" cy="787401"/>
          </a:xfrm>
        </p:grpSpPr>
        <p:cxnSp>
          <p:nvCxnSpPr>
            <p:cNvPr id="26639"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6640"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61" name="Rectangle 60"/>
          <p:cNvSpPr/>
          <p:nvPr/>
        </p:nvSpPr>
        <p:spPr>
          <a:xfrm>
            <a:off x="2063750" y="3106738"/>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 </a:t>
            </a:r>
            <a:r>
              <a:rPr lang="en-US" dirty="0">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3" name="Group 82"/>
          <p:cNvGrpSpPr>
            <a:grpSpLocks/>
          </p:cNvGrpSpPr>
          <p:nvPr/>
        </p:nvGrpSpPr>
        <p:grpSpPr bwMode="auto">
          <a:xfrm>
            <a:off x="4357688" y="2952750"/>
            <a:ext cx="646112" cy="393700"/>
            <a:chOff x="3588544" y="825499"/>
            <a:chExt cx="646623" cy="393703"/>
          </a:xfrm>
        </p:grpSpPr>
        <p:cxnSp>
          <p:nvCxnSpPr>
            <p:cNvPr id="26637" name="Straight Arrow Connector 62"/>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6638" name="Straight Arrow Connector 64"/>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1" name="Rectangle 90"/>
          <p:cNvSpPr/>
          <p:nvPr/>
        </p:nvSpPr>
        <p:spPr>
          <a:xfrm>
            <a:off x="4806950" y="3111500"/>
            <a:ext cx="3041650" cy="138430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double the size.</a:t>
            </a:r>
            <a:endParaRPr lang="en-CA" dirty="0">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sp>
        <p:nvSpPr>
          <p:cNvPr id="94" name="Rectangle 93"/>
          <p:cNvSpPr/>
          <p:nvPr/>
        </p:nvSpPr>
        <p:spPr>
          <a:xfrm>
            <a:off x="3683000" y="4635500"/>
            <a:ext cx="2533650" cy="138430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Not 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a:t>
            </a:r>
            <a:r>
              <a:rPr lang="en-US" dirty="0">
                <a:solidFill>
                  <a:schemeClr val="accent2"/>
                </a:solidFill>
                <a:effectLst>
                  <a:outerShdw blurRad="38100" dist="38100" dir="2700000" algn="tl">
                    <a:srgbClr val="000000">
                      <a:alpha val="43137"/>
                    </a:srgbClr>
                  </a:outerShdw>
                </a:effectLst>
                <a:cs typeface="+mn-cs"/>
              </a:rPr>
              <a:t>*</a:t>
            </a:r>
            <a:r>
              <a:rPr lang="en-US" dirty="0">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means anything.</a:t>
            </a:r>
            <a:endParaRPr lang="en-CA" dirty="0">
              <a:cs typeface="+mn-cs"/>
            </a:endParaRPr>
          </a:p>
        </p:txBody>
      </p:sp>
      <p:grpSp>
        <p:nvGrpSpPr>
          <p:cNvPr id="4" name="Group 94"/>
          <p:cNvGrpSpPr>
            <a:grpSpLocks/>
          </p:cNvGrpSpPr>
          <p:nvPr/>
        </p:nvGrpSpPr>
        <p:grpSpPr bwMode="auto">
          <a:xfrm>
            <a:off x="3352800" y="3124200"/>
            <a:ext cx="2514600" cy="1511300"/>
            <a:chOff x="3200400" y="889000"/>
            <a:chExt cx="1566863" cy="787401"/>
          </a:xfrm>
        </p:grpSpPr>
        <p:cxnSp>
          <p:nvCxnSpPr>
            <p:cNvPr id="26635" name="Straight Arrow Connector 95"/>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6636" name="Straight Arrow Connector 96"/>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93">
                                            <p:txEl>
                                              <p:pRg st="0" end="0"/>
                                            </p:txEl>
                                          </p:spTgt>
                                        </p:tgtEl>
                                        <p:attrNameLst>
                                          <p:attrName>style.visibility</p:attrName>
                                        </p:attrNameLst>
                                      </p:cBhvr>
                                      <p:to>
                                        <p:strVal val="visible"/>
                                      </p:to>
                                    </p:set>
                                    <p:anim calcmode="lin" valueType="num">
                                      <p:cBhvr additive="base">
                                        <p:cTn id="13" dur="500" fill="hold"/>
                                        <p:tgtEl>
                                          <p:spTgt spid="9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1"/>
                                        </p:tgtEl>
                                        <p:attrNameLst>
                                          <p:attrName>style.visibility</p:attrName>
                                        </p:attrNameLst>
                                      </p:cBhvr>
                                      <p:to>
                                        <p:strVal val="visible"/>
                                      </p:to>
                                    </p:set>
                                    <p:anim calcmode="lin" valueType="num">
                                      <p:cBhvr additive="base">
                                        <p:cTn id="23" dur="500" fill="hold"/>
                                        <p:tgtEl>
                                          <p:spTgt spid="61"/>
                                        </p:tgtEl>
                                        <p:attrNameLst>
                                          <p:attrName>ppt_x</p:attrName>
                                        </p:attrNameLst>
                                      </p:cBhvr>
                                      <p:tavLst>
                                        <p:tav tm="0">
                                          <p:val>
                                            <p:strVal val="#ppt_x"/>
                                          </p:val>
                                        </p:tav>
                                        <p:tav tm="100000">
                                          <p:val>
                                            <p:strVal val="#ppt_x"/>
                                          </p:val>
                                        </p:tav>
                                      </p:tavLst>
                                    </p:anim>
                                    <p:anim calcmode="lin" valueType="num">
                                      <p:cBhvr additive="base">
                                        <p:cTn id="2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91"/>
                                        </p:tgtEl>
                                        <p:attrNameLst>
                                          <p:attrName>style.visibility</p:attrName>
                                        </p:attrNameLst>
                                      </p:cBhvr>
                                      <p:to>
                                        <p:strVal val="visible"/>
                                      </p:to>
                                    </p:set>
                                    <p:anim calcmode="lin" valueType="num">
                                      <p:cBhvr additive="base">
                                        <p:cTn id="33" dur="500" fill="hold"/>
                                        <p:tgtEl>
                                          <p:spTgt spid="91"/>
                                        </p:tgtEl>
                                        <p:attrNameLst>
                                          <p:attrName>ppt_x</p:attrName>
                                        </p:attrNameLst>
                                      </p:cBhvr>
                                      <p:tavLst>
                                        <p:tav tm="0">
                                          <p:val>
                                            <p:strVal val="#ppt_x"/>
                                          </p:val>
                                        </p:tav>
                                        <p:tav tm="100000">
                                          <p:val>
                                            <p:strVal val="#ppt_x"/>
                                          </p:val>
                                        </p:tav>
                                      </p:tavLst>
                                    </p:anim>
                                    <p:anim calcmode="lin" valueType="num">
                                      <p:cBhvr additive="base">
                                        <p:cTn id="34"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94"/>
                                        </p:tgtEl>
                                        <p:attrNameLst>
                                          <p:attrName>style.visibility</p:attrName>
                                        </p:attrNameLst>
                                      </p:cBhvr>
                                      <p:to>
                                        <p:strVal val="visible"/>
                                      </p:to>
                                    </p:set>
                                    <p:anim calcmode="lin" valueType="num">
                                      <p:cBhvr additive="base">
                                        <p:cTn id="45" dur="500" fill="hold"/>
                                        <p:tgtEl>
                                          <p:spTgt spid="94"/>
                                        </p:tgtEl>
                                        <p:attrNameLst>
                                          <p:attrName>ppt_x</p:attrName>
                                        </p:attrNameLst>
                                      </p:cBhvr>
                                      <p:tavLst>
                                        <p:tav tm="0">
                                          <p:val>
                                            <p:strVal val="#ppt_x"/>
                                          </p:val>
                                        </p:tav>
                                        <p:tav tm="100000">
                                          <p:val>
                                            <p:strVal val="#ppt_x"/>
                                          </p:val>
                                        </p:tav>
                                      </p:tavLst>
                                    </p:anim>
                                    <p:anim calcmode="lin" valueType="num">
                                      <p:cBhvr additive="base">
                                        <p:cTn id="46"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61" grpId="0"/>
      <p:bldP spid="91" grpId="0"/>
      <p:bldP spid="9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grpSp>
        <p:nvGrpSpPr>
          <p:cNvPr id="2" name="Group 11"/>
          <p:cNvGrpSpPr>
            <a:grpSpLocks/>
          </p:cNvGrpSpPr>
          <p:nvPr/>
        </p:nvGrpSpPr>
        <p:grpSpPr bwMode="auto">
          <a:xfrm>
            <a:off x="4578350" y="2932113"/>
            <a:ext cx="1309688" cy="2173287"/>
            <a:chOff x="3855895" y="838994"/>
            <a:chExt cx="1309974" cy="2173307"/>
          </a:xfrm>
        </p:grpSpPr>
        <p:cxnSp>
          <p:nvCxnSpPr>
            <p:cNvPr id="27668" name="Straight Arrow Connector 12"/>
            <p:cNvCxnSpPr>
              <a:cxnSpLocks noChangeShapeType="1"/>
            </p:cNvCxnSpPr>
            <p:nvPr/>
          </p:nvCxnSpPr>
          <p:spPr bwMode="auto">
            <a:xfrm rot="5400000" flipH="1" flipV="1">
              <a:off x="3900488" y="1447800"/>
              <a:ext cx="1219200" cy="158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4" name="Rectangle 13"/>
            <p:cNvSpPr/>
            <p:nvPr/>
          </p:nvSpPr>
          <p:spPr>
            <a:xfrm>
              <a:off x="3855895" y="2058205"/>
              <a:ext cx="1309974" cy="954096"/>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Extra </a:t>
              </a:r>
            </a:p>
            <a:p>
              <a:pPr algn="ctr" eaLnBrk="0" hangingPunct="0">
                <a:defRPr/>
              </a:pPr>
              <a:r>
                <a:rPr lang="en-US" dirty="0">
                  <a:effectLst>
                    <a:outerShdw blurRad="38100" dist="38100" dir="2700000" algn="tl">
                      <a:srgbClr val="000000">
                        <a:alpha val="43137"/>
                      </a:srgbClr>
                    </a:outerShdw>
                  </a:effectLst>
                  <a:cs typeface="+mn-cs"/>
                </a:rPr>
                <a:t>stuck in</a:t>
              </a:r>
              <a:endParaRPr lang="en-CA" dirty="0">
                <a:cs typeface="+mn-cs"/>
              </a:endParaRPr>
            </a:p>
          </p:txBody>
        </p:sp>
      </p:grpSp>
      <p:grpSp>
        <p:nvGrpSpPr>
          <p:cNvPr id="3" name="Group 14"/>
          <p:cNvGrpSpPr>
            <a:grpSpLocks/>
          </p:cNvGrpSpPr>
          <p:nvPr/>
        </p:nvGrpSpPr>
        <p:grpSpPr bwMode="auto">
          <a:xfrm>
            <a:off x="1651000" y="2536825"/>
            <a:ext cx="2501900" cy="1652588"/>
            <a:chOff x="874325" y="444500"/>
            <a:chExt cx="2502609" cy="1652607"/>
          </a:xfrm>
        </p:grpSpPr>
        <p:cxnSp>
          <p:nvCxnSpPr>
            <p:cNvPr id="27665" name="Straight Arrow Connector 15"/>
            <p:cNvCxnSpPr>
              <a:cxnSpLocks noChangeShapeType="1"/>
            </p:cNvCxnSpPr>
            <p:nvPr/>
          </p:nvCxnSpPr>
          <p:spPr bwMode="auto">
            <a:xfrm rot="5400000" flipH="1" flipV="1">
              <a:off x="2286793" y="989808"/>
              <a:ext cx="304803" cy="15398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7" name="Rectangle 16"/>
            <p:cNvSpPr/>
            <p:nvPr/>
          </p:nvSpPr>
          <p:spPr>
            <a:xfrm>
              <a:off x="874325" y="1143008"/>
              <a:ext cx="2502609" cy="954099"/>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Extra </a:t>
              </a:r>
            </a:p>
            <a:p>
              <a:pPr algn="ctr" eaLnBrk="0" hangingPunct="0">
                <a:defRPr/>
              </a:pPr>
              <a:r>
                <a:rPr lang="en-US" dirty="0">
                  <a:effectLst>
                    <a:outerShdw blurRad="38100" dist="38100" dir="2700000" algn="tl">
                      <a:srgbClr val="000000">
                        <a:alpha val="43137"/>
                      </a:srgbClr>
                    </a:outerShdw>
                  </a:effectLst>
                  <a:cs typeface="+mn-cs"/>
                </a:rPr>
                <a:t>concatenated on</a:t>
              </a:r>
              <a:endParaRPr lang="en-CA" dirty="0">
                <a:cs typeface="+mn-cs"/>
              </a:endParaRPr>
            </a:p>
          </p:txBody>
        </p:sp>
        <p:cxnSp>
          <p:nvCxnSpPr>
            <p:cNvPr id="27667" name="Straight Connector 17"/>
            <p:cNvCxnSpPr>
              <a:cxnSpLocks noChangeShapeType="1"/>
            </p:cNvCxnSpPr>
            <p:nvPr/>
          </p:nvCxnSpPr>
          <p:spPr bwMode="auto">
            <a:xfrm rot="5400000">
              <a:off x="2717800" y="78740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grpSp>
        <p:nvGrpSpPr>
          <p:cNvPr id="4" name="Group 18"/>
          <p:cNvGrpSpPr>
            <a:grpSpLocks/>
          </p:cNvGrpSpPr>
          <p:nvPr/>
        </p:nvGrpSpPr>
        <p:grpSpPr bwMode="auto">
          <a:xfrm>
            <a:off x="5776913" y="2549525"/>
            <a:ext cx="2732087" cy="1716088"/>
            <a:chOff x="5003800" y="457200"/>
            <a:chExt cx="2732475" cy="1716107"/>
          </a:xfrm>
        </p:grpSpPr>
        <p:cxnSp>
          <p:nvCxnSpPr>
            <p:cNvPr id="27662" name="Straight Arrow Connector 19"/>
            <p:cNvCxnSpPr>
              <a:cxnSpLocks noChangeShapeType="1"/>
            </p:cNvCxnSpPr>
            <p:nvPr/>
          </p:nvCxnSpPr>
          <p:spPr bwMode="auto">
            <a:xfrm rot="10800000">
              <a:off x="5486400" y="889002"/>
              <a:ext cx="457200" cy="33020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1" name="Rectangle 20"/>
            <p:cNvSpPr/>
            <p:nvPr/>
          </p:nvSpPr>
          <p:spPr>
            <a:xfrm>
              <a:off x="5234020" y="1219208"/>
              <a:ext cx="2502255" cy="954099"/>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Extra </a:t>
              </a:r>
            </a:p>
            <a:p>
              <a:pPr algn="ctr" eaLnBrk="0" hangingPunct="0">
                <a:defRPr/>
              </a:pPr>
              <a:r>
                <a:rPr lang="en-US" dirty="0">
                  <a:effectLst>
                    <a:outerShdw blurRad="38100" dist="38100" dir="2700000" algn="tl">
                      <a:srgbClr val="000000">
                        <a:alpha val="43137"/>
                      </a:srgbClr>
                    </a:outerShdw>
                  </a:effectLst>
                  <a:cs typeface="+mn-cs"/>
                </a:rPr>
                <a:t>concatenated on</a:t>
              </a:r>
              <a:endParaRPr lang="en-CA" dirty="0">
                <a:cs typeface="+mn-cs"/>
              </a:endParaRPr>
            </a:p>
          </p:txBody>
        </p:sp>
        <p:cxnSp>
          <p:nvCxnSpPr>
            <p:cNvPr id="27664" name="Straight Connector 21"/>
            <p:cNvCxnSpPr>
              <a:cxnSpLocks noChangeShapeType="1"/>
            </p:cNvCxnSpPr>
            <p:nvPr/>
          </p:nvCxnSpPr>
          <p:spPr bwMode="auto">
            <a:xfrm rot="5400000">
              <a:off x="4660900" y="80010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26" name="Rectangle 25"/>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27655" name="Group 26"/>
          <p:cNvGrpSpPr>
            <a:grpSpLocks/>
          </p:cNvGrpSpPr>
          <p:nvPr/>
        </p:nvGrpSpPr>
        <p:grpSpPr bwMode="auto">
          <a:xfrm>
            <a:off x="3968750" y="3016250"/>
            <a:ext cx="1566863" cy="787400"/>
            <a:chOff x="3200400" y="889000"/>
            <a:chExt cx="1566863" cy="787401"/>
          </a:xfrm>
        </p:grpSpPr>
        <p:cxnSp>
          <p:nvCxnSpPr>
            <p:cNvPr id="27660" name="Straight Arrow Connector 27"/>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7661" name="Straight Arrow Connector 28"/>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27656" name="Group 29"/>
          <p:cNvGrpSpPr>
            <a:grpSpLocks/>
          </p:cNvGrpSpPr>
          <p:nvPr/>
        </p:nvGrpSpPr>
        <p:grpSpPr bwMode="auto">
          <a:xfrm>
            <a:off x="4357688" y="2952750"/>
            <a:ext cx="646112" cy="393700"/>
            <a:chOff x="3588544" y="825499"/>
            <a:chExt cx="646623" cy="393703"/>
          </a:xfrm>
        </p:grpSpPr>
        <p:cxnSp>
          <p:nvCxnSpPr>
            <p:cNvPr id="27658" name="Straight Arrow Connector 30"/>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7659" name="Straight Arrow Connector 31"/>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3"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cxnSp>
        <p:nvCxnSpPr>
          <p:cNvPr id="28676" name="Straight Connector 17"/>
          <p:cNvCxnSpPr>
            <a:cxnSpLocks noChangeShapeType="1"/>
          </p:cNvCxnSpPr>
          <p:nvPr/>
        </p:nvCxnSpPr>
        <p:spPr bwMode="auto">
          <a:xfrm rot="5400000">
            <a:off x="3492500" y="2930525"/>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28677" name="Straight Connector 21"/>
          <p:cNvCxnSpPr>
            <a:cxnSpLocks noChangeShapeType="1"/>
          </p:cNvCxnSpPr>
          <p:nvPr/>
        </p:nvCxnSpPr>
        <p:spPr bwMode="auto">
          <a:xfrm rot="5400000">
            <a:off x="5422900" y="2943225"/>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 name="Group 23"/>
          <p:cNvGrpSpPr>
            <a:grpSpLocks/>
          </p:cNvGrpSpPr>
          <p:nvPr/>
        </p:nvGrpSpPr>
        <p:grpSpPr bwMode="auto">
          <a:xfrm>
            <a:off x="2984500" y="3057525"/>
            <a:ext cx="3513138" cy="752475"/>
            <a:chOff x="2249130" y="914400"/>
            <a:chExt cx="3512770" cy="751820"/>
          </a:xfrm>
        </p:grpSpPr>
        <p:sp>
          <p:nvSpPr>
            <p:cNvPr id="25" name="Left Brace 24"/>
            <p:cNvSpPr/>
            <p:nvPr/>
          </p:nvSpPr>
          <p:spPr bwMode="auto">
            <a:xfrm rot="16200000">
              <a:off x="2495255" y="668275"/>
              <a:ext cx="228401"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6" name="Left Brace 25"/>
            <p:cNvSpPr/>
            <p:nvPr/>
          </p:nvSpPr>
          <p:spPr bwMode="auto">
            <a:xfrm rot="16200000">
              <a:off x="5287375" y="668275"/>
              <a:ext cx="228401"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7" name="Left Brace 26"/>
            <p:cNvSpPr/>
            <p:nvPr/>
          </p:nvSpPr>
          <p:spPr bwMode="auto">
            <a:xfrm rot="16200000">
              <a:off x="3876235" y="128582"/>
              <a:ext cx="228401" cy="1800036"/>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8" name="Rectangle 27"/>
            <p:cNvSpPr/>
            <p:nvPr/>
          </p:nvSpPr>
          <p:spPr>
            <a:xfrm>
              <a:off x="2374530" y="1142801"/>
              <a:ext cx="444453"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sp>
          <p:nvSpPr>
            <p:cNvPr id="29" name="Rectangle 28"/>
            <p:cNvSpPr/>
            <p:nvPr/>
          </p:nvSpPr>
          <p:spPr>
            <a:xfrm>
              <a:off x="3796781" y="1092045"/>
              <a:ext cx="444453"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Q</a:t>
              </a:r>
              <a:endParaRPr lang="en-CA" dirty="0">
                <a:solidFill>
                  <a:schemeClr val="accent2"/>
                </a:solidFill>
                <a:cs typeface="+mn-cs"/>
              </a:endParaRPr>
            </a:p>
          </p:txBody>
        </p:sp>
        <p:sp>
          <p:nvSpPr>
            <p:cNvPr id="30" name="Rectangle 29"/>
            <p:cNvSpPr/>
            <p:nvPr/>
          </p:nvSpPr>
          <p:spPr>
            <a:xfrm>
              <a:off x="5206333" y="1053978"/>
              <a:ext cx="444453"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grpSp>
      <p:sp>
        <p:nvSpPr>
          <p:cNvPr id="31" name="Rectangle 30"/>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4: </a:t>
            </a:r>
            <a:r>
              <a:rPr lang="en-US" dirty="0" err="1">
                <a:effectLst>
                  <a:outerShdw blurRad="38100" dist="38100" dir="2700000" algn="tl">
                    <a:srgbClr val="000000">
                      <a:alpha val="43137"/>
                    </a:srgbClr>
                  </a:outerShdw>
                </a:effectLst>
                <a:cs typeface="+mn-cs"/>
              </a:rPr>
              <a:t>Recurse</a:t>
            </a:r>
            <a:r>
              <a:rPr lang="en-US" dirty="0">
                <a:effectLst>
                  <a:outerShdw blurRad="38100" dist="38100" dir="2700000" algn="tl">
                    <a:srgbClr val="000000">
                      <a:alpha val="43137"/>
                    </a:srgbClr>
                  </a:outerShdw>
                </a:effectLst>
                <a:cs typeface="+mn-cs"/>
              </a:rPr>
              <a:t>.</a:t>
            </a:r>
            <a:endParaRPr lang="en-CA" dirty="0">
              <a:cs typeface="+mn-cs"/>
            </a:endParaRPr>
          </a:p>
        </p:txBody>
      </p:sp>
      <p:sp>
        <p:nvSpPr>
          <p:cNvPr id="32" name="Text Box 8"/>
          <p:cNvSpPr txBox="1">
            <a:spLocks noChangeArrowheads="1"/>
          </p:cNvSpPr>
          <p:nvPr/>
        </p:nvSpPr>
        <p:spPr bwMode="auto">
          <a:xfrm>
            <a:off x="928688" y="4276725"/>
            <a:ext cx="28051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Concatenate:</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33" name="Rectangle 32"/>
          <p:cNvSpPr/>
          <p:nvPr/>
        </p:nvSpPr>
        <p:spPr>
          <a:xfrm>
            <a:off x="3292475" y="4276725"/>
            <a:ext cx="1674813"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AQA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 calcmode="lin" valueType="num">
                                      <p:cBhvr additive="base">
                                        <p:cTn id="7"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1">
                                            <p:txEl>
                                              <p:pRg st="2" end="2"/>
                                            </p:txEl>
                                          </p:spTgt>
                                        </p:tgtEl>
                                        <p:attrNameLst>
                                          <p:attrName>style.visibility</p:attrName>
                                        </p:attrNameLst>
                                      </p:cBhvr>
                                      <p:to>
                                        <p:strVal val="visible"/>
                                      </p:to>
                                    </p:set>
                                    <p:anim calcmode="lin" valueType="num">
                                      <p:cBhvr additive="base">
                                        <p:cTn id="19"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 calcmode="lin" valueType="num">
                                      <p:cBhvr additive="base">
                                        <p:cTn id="25"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1+#ppt_w/2"/>
                                          </p:val>
                                        </p:tav>
                                        <p:tav tm="100000">
                                          <p:val>
                                            <p:strVal val="#ppt_x"/>
                                          </p:val>
                                        </p:tav>
                                      </p:tavLst>
                                    </p:anim>
                                    <p:anim calcmode="lin" valueType="num">
                                      <p:cBhvr additive="base">
                                        <p:cTn id="32"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1">
                                            <p:txEl>
                                              <p:pRg st="3" end="3"/>
                                            </p:txEl>
                                          </p:spTgt>
                                        </p:tgtEl>
                                        <p:attrNameLst>
                                          <p:attrName>style.visibility</p:attrName>
                                        </p:attrNameLst>
                                      </p:cBhvr>
                                      <p:to>
                                        <p:strVal val="visible"/>
                                      </p:to>
                                    </p:set>
                                    <p:anim calcmode="lin" valueType="num">
                                      <p:cBhvr additive="base">
                                        <p:cTn id="37"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p:cNvGrpSpPr>
          <p:nvPr/>
        </p:nvGrpSpPr>
        <p:grpSpPr bwMode="auto">
          <a:xfrm>
            <a:off x="76200" y="1643063"/>
            <a:ext cx="4800600" cy="2090737"/>
            <a:chOff x="1981200" y="972732"/>
            <a:chExt cx="4800600" cy="2091143"/>
          </a:xfrm>
        </p:grpSpPr>
        <p:pic>
          <p:nvPicPr>
            <p:cNvPr id="11301"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972732"/>
              <a:ext cx="4800600" cy="209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3236913" y="1056885"/>
              <a:ext cx="1452562" cy="338204"/>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3114675" y="1636436"/>
              <a:ext cx="1452563" cy="338203"/>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grpSp>
      <p:grpSp>
        <p:nvGrpSpPr>
          <p:cNvPr id="2" name="Group 1"/>
          <p:cNvGrpSpPr/>
          <p:nvPr/>
        </p:nvGrpSpPr>
        <p:grpSpPr>
          <a:xfrm>
            <a:off x="5565775" y="2395451"/>
            <a:ext cx="2528888" cy="1414549"/>
            <a:chOff x="5565775" y="2395451"/>
            <a:chExt cx="2528888" cy="1414549"/>
          </a:xfrm>
        </p:grpSpPr>
        <p:sp>
          <p:nvSpPr>
            <p:cNvPr id="11295" name="Line 26"/>
            <p:cNvSpPr>
              <a:spLocks noChangeShapeType="1"/>
            </p:cNvSpPr>
            <p:nvPr/>
          </p:nvSpPr>
          <p:spPr bwMode="auto">
            <a:xfrm flipH="1">
              <a:off x="5859078" y="2395451"/>
              <a:ext cx="972539" cy="1037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6" name="Line 27"/>
            <p:cNvSpPr>
              <a:spLocks noChangeShapeType="1"/>
            </p:cNvSpPr>
            <p:nvPr/>
          </p:nvSpPr>
          <p:spPr bwMode="auto">
            <a:xfrm>
              <a:off x="6831616" y="2395451"/>
              <a:ext cx="21473" cy="95288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7" name="Line 28"/>
            <p:cNvSpPr>
              <a:spLocks noChangeShapeType="1"/>
            </p:cNvSpPr>
            <p:nvPr/>
          </p:nvSpPr>
          <p:spPr bwMode="auto">
            <a:xfrm>
              <a:off x="6831617" y="2395451"/>
              <a:ext cx="995093"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8" name="Rectangle 29"/>
            <p:cNvSpPr>
              <a:spLocks noChangeArrowheads="1"/>
            </p:cNvSpPr>
            <p:nvPr/>
          </p:nvSpPr>
          <p:spPr bwMode="auto">
            <a:xfrm>
              <a:off x="6661604" y="33483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99" name="Text Box 41"/>
            <p:cNvSpPr txBox="1">
              <a:spLocks noChangeArrowheads="1"/>
            </p:cNvSpPr>
            <p:nvPr/>
          </p:nvSpPr>
          <p:spPr bwMode="auto">
            <a:xfrm>
              <a:off x="5565775" y="3348335"/>
              <a:ext cx="74732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300" name="Text Box 25"/>
            <p:cNvSpPr txBox="1">
              <a:spLocks noChangeArrowheads="1"/>
            </p:cNvSpPr>
            <p:nvPr/>
          </p:nvSpPr>
          <p:spPr bwMode="auto">
            <a:xfrm>
              <a:off x="7465958" y="2646303"/>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grpSp>
      <p:grpSp>
        <p:nvGrpSpPr>
          <p:cNvPr id="9" name="Group 8"/>
          <p:cNvGrpSpPr>
            <a:grpSpLocks/>
          </p:cNvGrpSpPr>
          <p:nvPr/>
        </p:nvGrpSpPr>
        <p:grpSpPr bwMode="auto">
          <a:xfrm>
            <a:off x="7451725" y="2984500"/>
            <a:ext cx="747713" cy="804863"/>
            <a:chOff x="7452190" y="2984354"/>
            <a:chExt cx="747320" cy="805346"/>
          </a:xfrm>
        </p:grpSpPr>
        <p:sp>
          <p:nvSpPr>
            <p:cNvPr id="11292" name="Text Box 30"/>
            <p:cNvSpPr txBox="1">
              <a:spLocks noChangeArrowheads="1"/>
            </p:cNvSpPr>
            <p:nvPr/>
          </p:nvSpPr>
          <p:spPr bwMode="auto">
            <a:xfrm>
              <a:off x="7452190" y="33280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293" name="Line 27"/>
            <p:cNvSpPr>
              <a:spLocks noChangeShapeType="1"/>
            </p:cNvSpPr>
            <p:nvPr/>
          </p:nvSpPr>
          <p:spPr bwMode="auto">
            <a:xfrm>
              <a:off x="7758716" y="298435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1270"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219136" name="Group 219135"/>
          <p:cNvGrpSpPr>
            <a:grpSpLocks/>
          </p:cNvGrpSpPr>
          <p:nvPr/>
        </p:nvGrpSpPr>
        <p:grpSpPr bwMode="auto">
          <a:xfrm>
            <a:off x="5205413" y="4344988"/>
            <a:ext cx="2811462" cy="1522412"/>
            <a:chOff x="5204748" y="4345587"/>
            <a:chExt cx="2811443" cy="1521813"/>
          </a:xfrm>
        </p:grpSpPr>
        <p:sp>
          <p:nvSpPr>
            <p:cNvPr id="11286" name="Line 36"/>
            <p:cNvSpPr>
              <a:spLocks noChangeShapeType="1"/>
            </p:cNvSpPr>
            <p:nvPr/>
          </p:nvSpPr>
          <p:spPr bwMode="auto">
            <a:xfrm flipH="1">
              <a:off x="6412790" y="51624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7" name="Line 39"/>
            <p:cNvSpPr>
              <a:spLocks noChangeShapeType="1"/>
            </p:cNvSpPr>
            <p:nvPr/>
          </p:nvSpPr>
          <p:spPr bwMode="auto">
            <a:xfrm>
              <a:off x="5371802" y="518129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8" name="Rectangle 40"/>
            <p:cNvSpPr>
              <a:spLocks noChangeArrowheads="1"/>
            </p:cNvSpPr>
            <p:nvPr/>
          </p:nvSpPr>
          <p:spPr bwMode="auto">
            <a:xfrm>
              <a:off x="5204748" y="54057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1289" name="Rectangle 43"/>
            <p:cNvSpPr>
              <a:spLocks noChangeArrowheads="1"/>
            </p:cNvSpPr>
            <p:nvPr/>
          </p:nvSpPr>
          <p:spPr bwMode="auto">
            <a:xfrm>
              <a:off x="6290574" y="53295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1290" name="Line 39"/>
            <p:cNvSpPr>
              <a:spLocks noChangeShapeType="1"/>
            </p:cNvSpPr>
            <p:nvPr/>
          </p:nvSpPr>
          <p:spPr bwMode="auto">
            <a:xfrm>
              <a:off x="7844690" y="4345587"/>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1" name="Rectangle 40"/>
            <p:cNvSpPr>
              <a:spLocks noChangeArrowheads="1"/>
            </p:cNvSpPr>
            <p:nvPr/>
          </p:nvSpPr>
          <p:spPr bwMode="auto">
            <a:xfrm>
              <a:off x="7677638" y="4570030"/>
              <a:ext cx="338553" cy="46148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solidFill>
                    <a:srgbClr val="FF00FF"/>
                  </a:solidFill>
                  <a:latin typeface="Times New Roman" pitchFamily="18" charset="0"/>
                  <a:sym typeface="Symbol" pitchFamily="18" charset="2"/>
                </a:rPr>
                <a:t>1</a:t>
              </a:r>
            </a:p>
          </p:txBody>
        </p:sp>
      </p:grpSp>
      <p:grpSp>
        <p:nvGrpSpPr>
          <p:cNvPr id="63" name="Group 62"/>
          <p:cNvGrpSpPr>
            <a:grpSpLocks/>
          </p:cNvGrpSpPr>
          <p:nvPr/>
        </p:nvGrpSpPr>
        <p:grpSpPr bwMode="auto">
          <a:xfrm>
            <a:off x="7543800" y="3708400"/>
            <a:ext cx="644525" cy="738188"/>
            <a:chOff x="7543800" y="3708164"/>
            <a:chExt cx="644728" cy="738784"/>
          </a:xfrm>
        </p:grpSpPr>
        <p:sp>
          <p:nvSpPr>
            <p:cNvPr id="11284" name="Text Box 38"/>
            <p:cNvSpPr txBox="1">
              <a:spLocks noChangeArrowheads="1"/>
            </p:cNvSpPr>
            <p:nvPr/>
          </p:nvSpPr>
          <p:spPr bwMode="auto">
            <a:xfrm>
              <a:off x="7543800" y="3985283"/>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5" name="Line 27"/>
            <p:cNvSpPr>
              <a:spLocks noChangeShapeType="1"/>
            </p:cNvSpPr>
            <p:nvPr/>
          </p:nvSpPr>
          <p:spPr bwMode="auto">
            <a:xfrm>
              <a:off x="7822096" y="370816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1" name="Group 60"/>
          <p:cNvGrpSpPr>
            <a:grpSpLocks/>
          </p:cNvGrpSpPr>
          <p:nvPr/>
        </p:nvGrpSpPr>
        <p:grpSpPr bwMode="auto">
          <a:xfrm>
            <a:off x="5070475" y="3783013"/>
            <a:ext cx="1774825" cy="1500187"/>
            <a:chOff x="5070912" y="3782671"/>
            <a:chExt cx="1773836" cy="1499982"/>
          </a:xfrm>
        </p:grpSpPr>
        <p:sp>
          <p:nvSpPr>
            <p:cNvPr id="11278" name="Line 31"/>
            <p:cNvSpPr>
              <a:spLocks noChangeShapeType="1"/>
            </p:cNvSpPr>
            <p:nvPr/>
          </p:nvSpPr>
          <p:spPr bwMode="auto">
            <a:xfrm flipH="1">
              <a:off x="5382538" y="3782671"/>
              <a:ext cx="476441" cy="101952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79" name="Line 32"/>
            <p:cNvSpPr>
              <a:spLocks noChangeShapeType="1"/>
            </p:cNvSpPr>
            <p:nvPr/>
          </p:nvSpPr>
          <p:spPr bwMode="auto">
            <a:xfrm flipH="1">
              <a:off x="5912512" y="3782671"/>
              <a:ext cx="2737" cy="108992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0" name="Line 33"/>
            <p:cNvSpPr>
              <a:spLocks noChangeShapeType="1"/>
            </p:cNvSpPr>
            <p:nvPr/>
          </p:nvSpPr>
          <p:spPr bwMode="auto">
            <a:xfrm>
              <a:off x="5915249" y="3782671"/>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1" name="Rectangle 34"/>
            <p:cNvSpPr>
              <a:spLocks noChangeArrowheads="1"/>
            </p:cNvSpPr>
            <p:nvPr/>
          </p:nvSpPr>
          <p:spPr bwMode="auto">
            <a:xfrm>
              <a:off x="5736021" y="4800600"/>
              <a:ext cx="35298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82" name="Text Box 38"/>
            <p:cNvSpPr txBox="1">
              <a:spLocks noChangeArrowheads="1"/>
            </p:cNvSpPr>
            <p:nvPr/>
          </p:nvSpPr>
          <p:spPr bwMode="auto">
            <a:xfrm>
              <a:off x="5070912" y="4820988"/>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3" name="Text Box 41"/>
            <p:cNvSpPr txBox="1">
              <a:spLocks noChangeArrowheads="1"/>
            </p:cNvSpPr>
            <p:nvPr/>
          </p:nvSpPr>
          <p:spPr bwMode="auto">
            <a:xfrm>
              <a:off x="6097428" y="41103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62" name="Group 61"/>
          <p:cNvGrpSpPr>
            <a:grpSpLocks/>
          </p:cNvGrpSpPr>
          <p:nvPr/>
        </p:nvGrpSpPr>
        <p:grpSpPr bwMode="auto">
          <a:xfrm>
            <a:off x="6137275" y="4554538"/>
            <a:ext cx="644525" cy="709612"/>
            <a:chOff x="6137072" y="4553809"/>
            <a:chExt cx="644728" cy="710051"/>
          </a:xfrm>
        </p:grpSpPr>
        <p:sp>
          <p:nvSpPr>
            <p:cNvPr id="11276" name="Text Box 35"/>
            <p:cNvSpPr txBox="1">
              <a:spLocks noChangeArrowheads="1"/>
            </p:cNvSpPr>
            <p:nvPr/>
          </p:nvSpPr>
          <p:spPr bwMode="auto">
            <a:xfrm>
              <a:off x="6137072" y="4802195"/>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77" name="Line 27"/>
            <p:cNvSpPr>
              <a:spLocks noChangeShapeType="1"/>
            </p:cNvSpPr>
            <p:nvPr/>
          </p:nvSpPr>
          <p:spPr bwMode="auto">
            <a:xfrm flipH="1">
              <a:off x="6477000" y="4553809"/>
              <a:ext cx="0" cy="31878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38"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41" name="Text Box 25"/>
          <p:cNvSpPr txBox="1">
            <a:spLocks noChangeArrowheads="1"/>
          </p:cNvSpPr>
          <p:nvPr/>
        </p:nvSpPr>
        <p:spPr bwMode="auto">
          <a:xfrm>
            <a:off x="6553200" y="1988125"/>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Tree>
    <p:extLst>
      <p:ext uri="{BB962C8B-B14F-4D97-AF65-F5344CB8AC3E}">
        <p14:creationId xmlns:p14="http://schemas.microsoft.com/office/powerpoint/2010/main" val="1996221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1"/>
                                        </p:tgtEl>
                                        <p:attrNameLst>
                                          <p:attrName>style.visibility</p:attrName>
                                        </p:attrNameLst>
                                      </p:cBhvr>
                                      <p:to>
                                        <p:strVal val="visible"/>
                                      </p:to>
                                    </p:set>
                                    <p:anim calcmode="lin" valueType="num">
                                      <p:cBhvr additive="base">
                                        <p:cTn id="25" dur="500" fill="hold"/>
                                        <p:tgtEl>
                                          <p:spTgt spid="61"/>
                                        </p:tgtEl>
                                        <p:attrNameLst>
                                          <p:attrName>ppt_x</p:attrName>
                                        </p:attrNameLst>
                                      </p:cBhvr>
                                      <p:tavLst>
                                        <p:tav tm="0">
                                          <p:val>
                                            <p:strVal val="#ppt_x"/>
                                          </p:val>
                                        </p:tav>
                                        <p:tav tm="100000">
                                          <p:val>
                                            <p:strVal val="#ppt_x"/>
                                          </p:val>
                                        </p:tav>
                                      </p:tavLst>
                                    </p:anim>
                                    <p:anim calcmode="lin" valueType="num">
                                      <p:cBhvr additive="base">
                                        <p:cTn id="26"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2"/>
                                        </p:tgtEl>
                                        <p:attrNameLst>
                                          <p:attrName>style.visibility</p:attrName>
                                        </p:attrNameLst>
                                      </p:cBhvr>
                                      <p:to>
                                        <p:strVal val="visible"/>
                                      </p:to>
                                    </p:set>
                                    <p:anim calcmode="lin" valueType="num">
                                      <p:cBhvr additive="base">
                                        <p:cTn id="31" dur="500" fill="hold"/>
                                        <p:tgtEl>
                                          <p:spTgt spid="62"/>
                                        </p:tgtEl>
                                        <p:attrNameLst>
                                          <p:attrName>ppt_x</p:attrName>
                                        </p:attrNameLst>
                                      </p:cBhvr>
                                      <p:tavLst>
                                        <p:tav tm="0">
                                          <p:val>
                                            <p:strVal val="#ppt_x"/>
                                          </p:val>
                                        </p:tav>
                                        <p:tav tm="100000">
                                          <p:val>
                                            <p:strVal val="#ppt_x"/>
                                          </p:val>
                                        </p:tav>
                                      </p:tavLst>
                                    </p:anim>
                                    <p:anim calcmode="lin" valueType="num">
                                      <p:cBhvr additive="base">
                                        <p:cTn id="3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ppt_x"/>
                                          </p:val>
                                        </p:tav>
                                        <p:tav tm="100000">
                                          <p:val>
                                            <p:strVal val="#ppt_x"/>
                                          </p:val>
                                        </p:tav>
                                      </p:tavLst>
                                    </p:anim>
                                    <p:anim calcmode="lin" valueType="num">
                                      <p:cBhvr additive="base">
                                        <p:cTn id="3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19136"/>
                                        </p:tgtEl>
                                        <p:attrNameLst>
                                          <p:attrName>style.visibility</p:attrName>
                                        </p:attrNameLst>
                                      </p:cBhvr>
                                      <p:to>
                                        <p:strVal val="visible"/>
                                      </p:to>
                                    </p:set>
                                    <p:anim calcmode="lin" valueType="num">
                                      <p:cBhvr additive="base">
                                        <p:cTn id="43" dur="500" fill="hold"/>
                                        <p:tgtEl>
                                          <p:spTgt spid="219136"/>
                                        </p:tgtEl>
                                        <p:attrNameLst>
                                          <p:attrName>ppt_x</p:attrName>
                                        </p:attrNameLst>
                                      </p:cBhvr>
                                      <p:tavLst>
                                        <p:tav tm="0">
                                          <p:val>
                                            <p:strVal val="#ppt_x"/>
                                          </p:val>
                                        </p:tav>
                                        <p:tav tm="100000">
                                          <p:val>
                                            <p:strVal val="#ppt_x"/>
                                          </p:val>
                                        </p:tav>
                                      </p:tavLst>
                                    </p:anim>
                                    <p:anim calcmode="lin" valueType="num">
                                      <p:cBhvr additive="base">
                                        <p:cTn id="44" dur="500" fill="hold"/>
                                        <p:tgtEl>
                                          <p:spTgt spid="219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err="1">
                <a:solidFill>
                  <a:schemeClr val="accent2"/>
                </a:solidFill>
                <a:effectLst>
                  <a:outerShdw blurRad="38100" dist="38100" dir="2700000" algn="tl">
                    <a:srgbClr val="000000">
                      <a:alpha val="43137"/>
                    </a:srgbClr>
                  </a:outerShdw>
                </a:effectLst>
                <a:cs typeface="+mn-cs"/>
              </a:rPr>
              <a:t>i</a:t>
            </a:r>
            <a:endParaRPr lang="en-US" dirty="0">
              <a:effectLst>
                <a:outerShdw blurRad="38100" dist="38100" dir="2700000" algn="tl">
                  <a:srgbClr val="000000">
                    <a:alpha val="43137"/>
                  </a:srgbClr>
                </a:outerShdw>
              </a:effectLst>
              <a:cs typeface="+mn-cs"/>
            </a:endParaRPr>
          </a:p>
        </p:txBody>
      </p:sp>
      <p:sp>
        <p:nvSpPr>
          <p:cNvPr id="31" name="Rectangle 30"/>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4: </a:t>
            </a:r>
            <a:r>
              <a:rPr lang="en-US" dirty="0" err="1">
                <a:effectLst>
                  <a:outerShdw blurRad="38100" dist="38100" dir="2700000" algn="tl">
                    <a:srgbClr val="000000">
                      <a:alpha val="43137"/>
                    </a:srgbClr>
                  </a:outerShdw>
                </a:effectLst>
                <a:cs typeface="+mn-cs"/>
              </a:rPr>
              <a:t>Recurse</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2" name="Group 23"/>
          <p:cNvGrpSpPr>
            <a:grpSpLocks/>
          </p:cNvGrpSpPr>
          <p:nvPr/>
        </p:nvGrpSpPr>
        <p:grpSpPr bwMode="auto">
          <a:xfrm>
            <a:off x="3810000" y="2971800"/>
            <a:ext cx="1287463" cy="790575"/>
            <a:chOff x="3810000" y="2971801"/>
            <a:chExt cx="1287761" cy="789919"/>
          </a:xfrm>
        </p:grpSpPr>
        <p:cxnSp>
          <p:nvCxnSpPr>
            <p:cNvPr id="29723" name="Straight Arrow Connector 15"/>
            <p:cNvCxnSpPr>
              <a:cxnSpLocks noChangeShapeType="1"/>
            </p:cNvCxnSpPr>
            <p:nvPr/>
          </p:nvCxnSpPr>
          <p:spPr bwMode="auto">
            <a:xfrm rot="16200000" flipV="1">
              <a:off x="3807221" y="2974580"/>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1" name="Rectangle 20"/>
            <p:cNvSpPr/>
            <p:nvPr/>
          </p:nvSpPr>
          <p:spPr>
            <a:xfrm>
              <a:off x="4114871" y="3238280"/>
              <a:ext cx="982890" cy="52344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Spew</a:t>
              </a:r>
              <a:endParaRPr lang="en-CA" dirty="0">
                <a:cs typeface="+mn-cs"/>
              </a:endParaRPr>
            </a:p>
          </p:txBody>
        </p:sp>
      </p:grpSp>
      <p:sp>
        <p:nvSpPr>
          <p:cNvPr id="23" name="Rectangle 22"/>
          <p:cNvSpPr/>
          <p:nvPr/>
        </p:nvSpPr>
        <p:spPr>
          <a:xfrm>
            <a:off x="3516313" y="4645025"/>
            <a:ext cx="2228850" cy="52387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(empty string)</a:t>
            </a:r>
            <a:endParaRPr lang="en-CA" dirty="0">
              <a:cs typeface="+mn-cs"/>
            </a:endParaRPr>
          </a:p>
        </p:txBody>
      </p:sp>
      <p:grpSp>
        <p:nvGrpSpPr>
          <p:cNvPr id="3" name="Group 39"/>
          <p:cNvGrpSpPr>
            <a:grpSpLocks/>
          </p:cNvGrpSpPr>
          <p:nvPr/>
        </p:nvGrpSpPr>
        <p:grpSpPr bwMode="auto">
          <a:xfrm>
            <a:off x="2984500" y="3057525"/>
            <a:ext cx="647700" cy="752475"/>
            <a:chOff x="2984500" y="3058180"/>
            <a:chExt cx="648000" cy="751820"/>
          </a:xfrm>
        </p:grpSpPr>
        <p:sp>
          <p:nvSpPr>
            <p:cNvPr id="34" name="Left Brace 33"/>
            <p:cNvSpPr/>
            <p:nvPr/>
          </p:nvSpPr>
          <p:spPr bwMode="auto">
            <a:xfrm rot="16200000">
              <a:off x="3194299" y="2848381"/>
              <a:ext cx="228401" cy="648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7" name="Rectangle 36"/>
            <p:cNvSpPr/>
            <p:nvPr/>
          </p:nvSpPr>
          <p:spPr>
            <a:xfrm>
              <a:off x="3121088" y="3286581"/>
              <a:ext cx="422471"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C</a:t>
              </a:r>
              <a:endParaRPr lang="en-CA" dirty="0">
                <a:solidFill>
                  <a:schemeClr val="accent2"/>
                </a:solidFill>
                <a:cs typeface="+mn-cs"/>
              </a:endParaRPr>
            </a:p>
          </p:txBody>
        </p:sp>
      </p:grpSp>
      <p:sp>
        <p:nvSpPr>
          <p:cNvPr id="41"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2" name="Rectangle 41"/>
          <p:cNvSpPr/>
          <p:nvPr/>
        </p:nvSpPr>
        <p:spPr>
          <a:xfrm>
            <a:off x="2147888" y="4276725"/>
            <a:ext cx="145256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a:t>
            </a:r>
          </a:p>
        </p:txBody>
      </p:sp>
      <p:sp>
        <p:nvSpPr>
          <p:cNvPr id="43" name="Text Box 8"/>
          <p:cNvSpPr txBox="1">
            <a:spLocks noChangeArrowheads="1"/>
          </p:cNvSpPr>
          <p:nvPr/>
        </p:nvSpPr>
        <p:spPr bwMode="auto">
          <a:xfrm>
            <a:off x="914400" y="4657725"/>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4" name="Rectangle 43"/>
          <p:cNvSpPr/>
          <p:nvPr/>
        </p:nvSpPr>
        <p:spPr>
          <a:xfrm>
            <a:off x="2133600" y="4657725"/>
            <a:ext cx="1285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5" name="Rectangle 44"/>
          <p:cNvSpPr/>
          <p:nvPr/>
        </p:nvSpPr>
        <p:spPr>
          <a:xfrm>
            <a:off x="7069138" y="3970338"/>
            <a:ext cx="444500"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A</a:t>
            </a:r>
            <a:endParaRPr lang="en-CA" dirty="0">
              <a:solidFill>
                <a:schemeClr val="accent6"/>
              </a:solidFill>
              <a:effectLst>
                <a:outerShdw blurRad="38100" dist="38100" dir="2700000" algn="tl">
                  <a:srgbClr val="000000">
                    <a:alpha val="43137"/>
                  </a:srgbClr>
                </a:outerShdw>
              </a:effectLst>
              <a:cs typeface="+mn-cs"/>
            </a:endParaRPr>
          </a:p>
        </p:txBody>
      </p:sp>
      <p:sp>
        <p:nvSpPr>
          <p:cNvPr id="46" name="Rectangle 45"/>
          <p:cNvSpPr/>
          <p:nvPr/>
        </p:nvSpPr>
        <p:spPr>
          <a:xfrm>
            <a:off x="6602413" y="4587875"/>
            <a:ext cx="922337"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CCA</a:t>
            </a:r>
            <a:endParaRPr lang="en-CA" dirty="0">
              <a:solidFill>
                <a:schemeClr val="accent6"/>
              </a:solidFill>
              <a:effectLst>
                <a:outerShdw blurRad="38100" dist="38100" dir="2700000" algn="tl">
                  <a:srgbClr val="000000">
                    <a:alpha val="43137"/>
                  </a:srgbClr>
                </a:outerShdw>
              </a:effectLst>
              <a:cs typeface="+mn-cs"/>
            </a:endParaRPr>
          </a:p>
        </p:txBody>
      </p:sp>
      <p:sp>
        <p:nvSpPr>
          <p:cNvPr id="47" name="Rectangle 46"/>
          <p:cNvSpPr/>
          <p:nvPr/>
        </p:nvSpPr>
        <p:spPr>
          <a:xfrm>
            <a:off x="6403975" y="4941888"/>
            <a:ext cx="1160463"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CCCA</a:t>
            </a:r>
            <a:endParaRPr lang="en-CA" dirty="0">
              <a:solidFill>
                <a:schemeClr val="accent6"/>
              </a:solidFill>
              <a:effectLst>
                <a:outerShdw blurRad="38100" dist="38100" dir="2700000" algn="tl">
                  <a:srgbClr val="000000">
                    <a:alpha val="43137"/>
                  </a:srgbClr>
                </a:outerShdw>
              </a:effectLst>
              <a:cs typeface="+mn-cs"/>
            </a:endParaRPr>
          </a:p>
        </p:txBody>
      </p:sp>
      <p:sp>
        <p:nvSpPr>
          <p:cNvPr id="48" name="Rectangle 47"/>
          <p:cNvSpPr/>
          <p:nvPr/>
        </p:nvSpPr>
        <p:spPr>
          <a:xfrm>
            <a:off x="6172200" y="5256213"/>
            <a:ext cx="1400175"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CCCCA</a:t>
            </a:r>
            <a:endParaRPr lang="en-CA" dirty="0">
              <a:solidFill>
                <a:schemeClr val="accent6"/>
              </a:solidFill>
              <a:effectLst>
                <a:outerShdw blurRad="38100" dist="38100" dir="2700000" algn="tl">
                  <a:srgbClr val="000000">
                    <a:alpha val="43137"/>
                  </a:srgbClr>
                </a:outerShdw>
              </a:effectLst>
              <a:cs typeface="+mn-cs"/>
            </a:endParaRPr>
          </a:p>
        </p:txBody>
      </p:sp>
      <p:sp>
        <p:nvSpPr>
          <p:cNvPr id="55" name="Rectangle 54"/>
          <p:cNvSpPr/>
          <p:nvPr/>
        </p:nvSpPr>
        <p:spPr>
          <a:xfrm>
            <a:off x="5943600" y="5568950"/>
            <a:ext cx="1638300"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CCCCCA</a:t>
            </a:r>
            <a:endParaRPr lang="en-CA" dirty="0">
              <a:solidFill>
                <a:schemeClr val="accent6"/>
              </a:solidFill>
              <a:effectLst>
                <a:outerShdw blurRad="38100" dist="38100" dir="2700000" algn="tl">
                  <a:srgbClr val="000000">
                    <a:alpha val="43137"/>
                  </a:srgbClr>
                </a:outerShdw>
              </a:effectLst>
              <a:cs typeface="+mn-cs"/>
            </a:endParaRPr>
          </a:p>
        </p:txBody>
      </p:sp>
      <p:sp>
        <p:nvSpPr>
          <p:cNvPr id="59" name="Rectangle 58"/>
          <p:cNvSpPr/>
          <p:nvPr/>
        </p:nvSpPr>
        <p:spPr>
          <a:xfrm>
            <a:off x="6840538" y="4275138"/>
            <a:ext cx="682625"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CA</a:t>
            </a:r>
            <a:endParaRPr lang="en-CA" dirty="0">
              <a:solidFill>
                <a:schemeClr val="accent6"/>
              </a:solidFill>
              <a:effectLst>
                <a:outerShdw blurRad="38100" dist="38100" dir="2700000" algn="tl">
                  <a:srgbClr val="000000">
                    <a:alpha val="43137"/>
                  </a:srgbClr>
                </a:outerShdw>
              </a:effectLst>
              <a:cs typeface="+mn-cs"/>
            </a:endParaRPr>
          </a:p>
        </p:txBody>
      </p:sp>
      <p:sp>
        <p:nvSpPr>
          <p:cNvPr id="61" name="Freeform 60"/>
          <p:cNvSpPr/>
          <p:nvPr/>
        </p:nvSpPr>
        <p:spPr bwMode="auto">
          <a:xfrm>
            <a:off x="7086600" y="4306888"/>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67" name="Freeform 66"/>
          <p:cNvSpPr/>
          <p:nvPr/>
        </p:nvSpPr>
        <p:spPr bwMode="auto">
          <a:xfrm>
            <a:off x="7353300" y="5994400"/>
            <a:ext cx="46038"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dirty="0">
              <a:solidFill>
                <a:schemeClr val="accent6"/>
              </a:solidFill>
              <a:effectLst>
                <a:outerShdw blurRad="38100" dist="38100" dir="2700000" algn="tl">
                  <a:srgbClr val="000000">
                    <a:alpha val="43137"/>
                  </a:srgbClr>
                </a:outerShdw>
              </a:effectLst>
              <a:cs typeface="+mn-cs"/>
            </a:endParaRPr>
          </a:p>
        </p:txBody>
      </p:sp>
      <p:sp>
        <p:nvSpPr>
          <p:cNvPr id="68" name="Rectangle 67"/>
          <p:cNvSpPr/>
          <p:nvPr/>
        </p:nvSpPr>
        <p:spPr bwMode="auto">
          <a:xfrm>
            <a:off x="5930900" y="5876925"/>
            <a:ext cx="1379538"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CCCCC</a:t>
            </a:r>
            <a:endParaRPr lang="en-CA" dirty="0">
              <a:solidFill>
                <a:schemeClr val="accent6"/>
              </a:solidFill>
              <a:effectLst>
                <a:outerShdw blurRad="38100" dist="38100" dir="2700000" algn="tl">
                  <a:srgbClr val="000000">
                    <a:alpha val="43137"/>
                  </a:srgbClr>
                </a:outerShdw>
              </a:effectLst>
              <a:cs typeface="+mn-cs"/>
            </a:endParaRPr>
          </a:p>
        </p:txBody>
      </p:sp>
      <p:sp>
        <p:nvSpPr>
          <p:cNvPr id="69" name="Freeform 68"/>
          <p:cNvSpPr/>
          <p:nvPr/>
        </p:nvSpPr>
        <p:spPr bwMode="auto">
          <a:xfrm>
            <a:off x="7145338" y="4638675"/>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70" name="Freeform 69"/>
          <p:cNvSpPr/>
          <p:nvPr/>
        </p:nvSpPr>
        <p:spPr bwMode="auto">
          <a:xfrm>
            <a:off x="7124700" y="4968875"/>
            <a:ext cx="144463" cy="16351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71" name="Freeform 70"/>
          <p:cNvSpPr/>
          <p:nvPr/>
        </p:nvSpPr>
        <p:spPr bwMode="auto">
          <a:xfrm>
            <a:off x="7104063" y="5300663"/>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72" name="Freeform 71"/>
          <p:cNvSpPr/>
          <p:nvPr/>
        </p:nvSpPr>
        <p:spPr bwMode="auto">
          <a:xfrm>
            <a:off x="7145338" y="5632450"/>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1">
                                            <p:txEl>
                                              <p:pRg st="1" end="1"/>
                                            </p:txEl>
                                          </p:spTgt>
                                        </p:tgtEl>
                                        <p:attrNameLst>
                                          <p:attrName>style.visibility</p:attrName>
                                        </p:attrNameLst>
                                      </p:cBhvr>
                                      <p:to>
                                        <p:strVal val="visible"/>
                                      </p:to>
                                    </p:set>
                                    <p:anim calcmode="lin" valueType="num">
                                      <p:cBhvr additive="base">
                                        <p:cTn id="25"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1">
                                            <p:txEl>
                                              <p:pRg st="2" end="2"/>
                                            </p:txEl>
                                          </p:spTgt>
                                        </p:tgtEl>
                                        <p:attrNameLst>
                                          <p:attrName>style.visibility</p:attrName>
                                        </p:attrNameLst>
                                      </p:cBhvr>
                                      <p:to>
                                        <p:strVal val="visible"/>
                                      </p:to>
                                    </p:set>
                                    <p:anim calcmode="lin" valueType="num">
                                      <p:cBhvr additive="base">
                                        <p:cTn id="37"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 calcmode="lin" valueType="num">
                                      <p:cBhvr additive="base">
                                        <p:cTn id="43"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1+#ppt_w/2"/>
                                          </p:val>
                                        </p:tav>
                                        <p:tav tm="100000">
                                          <p:val>
                                            <p:strVal val="#ppt_x"/>
                                          </p:val>
                                        </p:tav>
                                      </p:tavLst>
                                    </p:anim>
                                    <p:anim calcmode="lin" valueType="num">
                                      <p:cBhvr additive="base">
                                        <p:cTn id="50"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45"/>
                                        </p:tgtEl>
                                        <p:attrNameLst>
                                          <p:attrName>style.visibility</p:attrName>
                                        </p:attrNameLst>
                                      </p:cBhvr>
                                      <p:to>
                                        <p:strVal val="visible"/>
                                      </p:to>
                                    </p:set>
                                    <p:anim calcmode="lin" valueType="num">
                                      <p:cBhvr additive="base">
                                        <p:cTn id="55" dur="500" fill="hold"/>
                                        <p:tgtEl>
                                          <p:spTgt spid="45"/>
                                        </p:tgtEl>
                                        <p:attrNameLst>
                                          <p:attrName>ppt_x</p:attrName>
                                        </p:attrNameLst>
                                      </p:cBhvr>
                                      <p:tavLst>
                                        <p:tav tm="0">
                                          <p:val>
                                            <p:strVal val="#ppt_x"/>
                                          </p:val>
                                        </p:tav>
                                        <p:tav tm="100000">
                                          <p:val>
                                            <p:strVal val="#ppt_x"/>
                                          </p:val>
                                        </p:tav>
                                      </p:tavLst>
                                    </p:anim>
                                    <p:anim calcmode="lin" valueType="num">
                                      <p:cBhvr additive="base">
                                        <p:cTn id="56" dur="500" fill="hold"/>
                                        <p:tgtEl>
                                          <p:spTgt spid="45"/>
                                        </p:tgtEl>
                                        <p:attrNameLst>
                                          <p:attrName>ppt_y</p:attrName>
                                        </p:attrNameLst>
                                      </p:cBhvr>
                                      <p:tavLst>
                                        <p:tav tm="0">
                                          <p:val>
                                            <p:strVal val="0-#ppt_h/2"/>
                                          </p:val>
                                        </p:tav>
                                        <p:tav tm="100000">
                                          <p:val>
                                            <p:strVal val="#ppt_y"/>
                                          </p:val>
                                        </p:tav>
                                      </p:tavLst>
                                    </p:anim>
                                  </p:childTnLst>
                                </p:cTn>
                              </p:par>
                            </p:childTnLst>
                          </p:cTn>
                        </p:par>
                        <p:par>
                          <p:cTn id="57" fill="hold" nodeType="afterGroup">
                            <p:stCondLst>
                              <p:cond delay="500"/>
                            </p:stCondLst>
                            <p:childTnLst>
                              <p:par>
                                <p:cTn id="58" presetID="2" presetClass="entr" presetSubtype="1"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 calcmode="lin" valueType="num">
                                      <p:cBhvr additive="base">
                                        <p:cTn id="60" dur="500" fill="hold"/>
                                        <p:tgtEl>
                                          <p:spTgt spid="61"/>
                                        </p:tgtEl>
                                        <p:attrNameLst>
                                          <p:attrName>ppt_x</p:attrName>
                                        </p:attrNameLst>
                                      </p:cBhvr>
                                      <p:tavLst>
                                        <p:tav tm="0">
                                          <p:val>
                                            <p:strVal val="#ppt_x"/>
                                          </p:val>
                                        </p:tav>
                                        <p:tav tm="100000">
                                          <p:val>
                                            <p:strVal val="#ppt_x"/>
                                          </p:val>
                                        </p:tav>
                                      </p:tavLst>
                                    </p:anim>
                                    <p:anim calcmode="lin" valueType="num">
                                      <p:cBhvr additive="base">
                                        <p:cTn id="61" dur="500" fill="hold"/>
                                        <p:tgtEl>
                                          <p:spTgt spid="61"/>
                                        </p:tgtEl>
                                        <p:attrNameLst>
                                          <p:attrName>ppt_y</p:attrName>
                                        </p:attrNameLst>
                                      </p:cBhvr>
                                      <p:tavLst>
                                        <p:tav tm="0">
                                          <p:val>
                                            <p:strVal val="0-#ppt_h/2"/>
                                          </p:val>
                                        </p:tav>
                                        <p:tav tm="100000">
                                          <p:val>
                                            <p:strVal val="#ppt_y"/>
                                          </p:val>
                                        </p:tav>
                                      </p:tavLst>
                                    </p:anim>
                                  </p:childTnLst>
                                </p:cTn>
                              </p:par>
                            </p:childTnLst>
                          </p:cTn>
                        </p:par>
                        <p:par>
                          <p:cTn id="62" fill="hold" nodeType="afterGroup">
                            <p:stCondLst>
                              <p:cond delay="1000"/>
                            </p:stCondLst>
                            <p:childTnLst>
                              <p:par>
                                <p:cTn id="63" presetID="2" presetClass="entr" presetSubtype="1" fill="hold" grpId="0" nodeType="afterEffect">
                                  <p:stCondLst>
                                    <p:cond delay="0"/>
                                  </p:stCondLst>
                                  <p:childTnLst>
                                    <p:set>
                                      <p:cBhvr>
                                        <p:cTn id="64" dur="1" fill="hold">
                                          <p:stCondLst>
                                            <p:cond delay="0"/>
                                          </p:stCondLst>
                                        </p:cTn>
                                        <p:tgtEl>
                                          <p:spTgt spid="59"/>
                                        </p:tgtEl>
                                        <p:attrNameLst>
                                          <p:attrName>style.visibility</p:attrName>
                                        </p:attrNameLst>
                                      </p:cBhvr>
                                      <p:to>
                                        <p:strVal val="visible"/>
                                      </p:to>
                                    </p:set>
                                    <p:anim calcmode="lin" valueType="num">
                                      <p:cBhvr additive="base">
                                        <p:cTn id="65" dur="500" fill="hold"/>
                                        <p:tgtEl>
                                          <p:spTgt spid="59"/>
                                        </p:tgtEl>
                                        <p:attrNameLst>
                                          <p:attrName>ppt_x</p:attrName>
                                        </p:attrNameLst>
                                      </p:cBhvr>
                                      <p:tavLst>
                                        <p:tav tm="0">
                                          <p:val>
                                            <p:strVal val="#ppt_x"/>
                                          </p:val>
                                        </p:tav>
                                        <p:tav tm="100000">
                                          <p:val>
                                            <p:strVal val="#ppt_x"/>
                                          </p:val>
                                        </p:tav>
                                      </p:tavLst>
                                    </p:anim>
                                    <p:anim calcmode="lin" valueType="num">
                                      <p:cBhvr additive="base">
                                        <p:cTn id="66" dur="500" fill="hold"/>
                                        <p:tgtEl>
                                          <p:spTgt spid="59"/>
                                        </p:tgtEl>
                                        <p:attrNameLst>
                                          <p:attrName>ppt_y</p:attrName>
                                        </p:attrNameLst>
                                      </p:cBhvr>
                                      <p:tavLst>
                                        <p:tav tm="0">
                                          <p:val>
                                            <p:strVal val="0-#ppt_h/2"/>
                                          </p:val>
                                        </p:tav>
                                        <p:tav tm="100000">
                                          <p:val>
                                            <p:strVal val="#ppt_y"/>
                                          </p:val>
                                        </p:tav>
                                      </p:tavLst>
                                    </p:anim>
                                  </p:childTnLst>
                                </p:cTn>
                              </p:par>
                            </p:childTnLst>
                          </p:cTn>
                        </p:par>
                        <p:par>
                          <p:cTn id="67" fill="hold" nodeType="afterGroup">
                            <p:stCondLst>
                              <p:cond delay="1500"/>
                            </p:stCondLst>
                            <p:childTnLst>
                              <p:par>
                                <p:cTn id="68" presetID="2" presetClass="entr" presetSubtype="1" fill="hold" nodeType="afterEffect">
                                  <p:stCondLst>
                                    <p:cond delay="0"/>
                                  </p:stCondLst>
                                  <p:childTnLst>
                                    <p:set>
                                      <p:cBhvr>
                                        <p:cTn id="69" dur="1" fill="hold">
                                          <p:stCondLst>
                                            <p:cond delay="0"/>
                                          </p:stCondLst>
                                        </p:cTn>
                                        <p:tgtEl>
                                          <p:spTgt spid="69"/>
                                        </p:tgtEl>
                                        <p:attrNameLst>
                                          <p:attrName>style.visibility</p:attrName>
                                        </p:attrNameLst>
                                      </p:cBhvr>
                                      <p:to>
                                        <p:strVal val="visible"/>
                                      </p:to>
                                    </p:set>
                                    <p:anim calcmode="lin" valueType="num">
                                      <p:cBhvr additive="base">
                                        <p:cTn id="70" dur="500" fill="hold"/>
                                        <p:tgtEl>
                                          <p:spTgt spid="69"/>
                                        </p:tgtEl>
                                        <p:attrNameLst>
                                          <p:attrName>ppt_x</p:attrName>
                                        </p:attrNameLst>
                                      </p:cBhvr>
                                      <p:tavLst>
                                        <p:tav tm="0">
                                          <p:val>
                                            <p:strVal val="#ppt_x"/>
                                          </p:val>
                                        </p:tav>
                                        <p:tav tm="100000">
                                          <p:val>
                                            <p:strVal val="#ppt_x"/>
                                          </p:val>
                                        </p:tav>
                                      </p:tavLst>
                                    </p:anim>
                                    <p:anim calcmode="lin" valueType="num">
                                      <p:cBhvr additive="base">
                                        <p:cTn id="71" dur="500" fill="hold"/>
                                        <p:tgtEl>
                                          <p:spTgt spid="69"/>
                                        </p:tgtEl>
                                        <p:attrNameLst>
                                          <p:attrName>ppt_y</p:attrName>
                                        </p:attrNameLst>
                                      </p:cBhvr>
                                      <p:tavLst>
                                        <p:tav tm="0">
                                          <p:val>
                                            <p:strVal val="0-#ppt_h/2"/>
                                          </p:val>
                                        </p:tav>
                                        <p:tav tm="100000">
                                          <p:val>
                                            <p:strVal val="#ppt_y"/>
                                          </p:val>
                                        </p:tav>
                                      </p:tavLst>
                                    </p:anim>
                                  </p:childTnLst>
                                </p:cTn>
                              </p:par>
                            </p:childTnLst>
                          </p:cTn>
                        </p:par>
                        <p:par>
                          <p:cTn id="72" fill="hold" nodeType="afterGroup">
                            <p:stCondLst>
                              <p:cond delay="2000"/>
                            </p:stCondLst>
                            <p:childTnLst>
                              <p:par>
                                <p:cTn id="73" presetID="2" presetClass="entr" presetSubtype="1" fill="hold" grpId="0" nodeType="afterEffect">
                                  <p:stCondLst>
                                    <p:cond delay="0"/>
                                  </p:stCondLst>
                                  <p:childTnLst>
                                    <p:set>
                                      <p:cBhvr>
                                        <p:cTn id="74" dur="1" fill="hold">
                                          <p:stCondLst>
                                            <p:cond delay="0"/>
                                          </p:stCondLst>
                                        </p:cTn>
                                        <p:tgtEl>
                                          <p:spTgt spid="46"/>
                                        </p:tgtEl>
                                        <p:attrNameLst>
                                          <p:attrName>style.visibility</p:attrName>
                                        </p:attrNameLst>
                                      </p:cBhvr>
                                      <p:to>
                                        <p:strVal val="visible"/>
                                      </p:to>
                                    </p:set>
                                    <p:anim calcmode="lin" valueType="num">
                                      <p:cBhvr additive="base">
                                        <p:cTn id="75" dur="500" fill="hold"/>
                                        <p:tgtEl>
                                          <p:spTgt spid="46"/>
                                        </p:tgtEl>
                                        <p:attrNameLst>
                                          <p:attrName>ppt_x</p:attrName>
                                        </p:attrNameLst>
                                      </p:cBhvr>
                                      <p:tavLst>
                                        <p:tav tm="0">
                                          <p:val>
                                            <p:strVal val="#ppt_x"/>
                                          </p:val>
                                        </p:tav>
                                        <p:tav tm="100000">
                                          <p:val>
                                            <p:strVal val="#ppt_x"/>
                                          </p:val>
                                        </p:tav>
                                      </p:tavLst>
                                    </p:anim>
                                    <p:anim calcmode="lin" valueType="num">
                                      <p:cBhvr additive="base">
                                        <p:cTn id="76" dur="500" fill="hold"/>
                                        <p:tgtEl>
                                          <p:spTgt spid="46"/>
                                        </p:tgtEl>
                                        <p:attrNameLst>
                                          <p:attrName>ppt_y</p:attrName>
                                        </p:attrNameLst>
                                      </p:cBhvr>
                                      <p:tavLst>
                                        <p:tav tm="0">
                                          <p:val>
                                            <p:strVal val="0-#ppt_h/2"/>
                                          </p:val>
                                        </p:tav>
                                        <p:tav tm="100000">
                                          <p:val>
                                            <p:strVal val="#ppt_y"/>
                                          </p:val>
                                        </p:tav>
                                      </p:tavLst>
                                    </p:anim>
                                  </p:childTnLst>
                                </p:cTn>
                              </p:par>
                            </p:childTnLst>
                          </p:cTn>
                        </p:par>
                        <p:par>
                          <p:cTn id="77" fill="hold" nodeType="afterGroup">
                            <p:stCondLst>
                              <p:cond delay="2500"/>
                            </p:stCondLst>
                            <p:childTnLst>
                              <p:par>
                                <p:cTn id="78" presetID="2" presetClass="entr" presetSubtype="1" fill="hold" nodeType="afterEffect">
                                  <p:stCondLst>
                                    <p:cond delay="0"/>
                                  </p:stCondLst>
                                  <p:childTnLst>
                                    <p:set>
                                      <p:cBhvr>
                                        <p:cTn id="79" dur="1" fill="hold">
                                          <p:stCondLst>
                                            <p:cond delay="0"/>
                                          </p:stCondLst>
                                        </p:cTn>
                                        <p:tgtEl>
                                          <p:spTgt spid="70"/>
                                        </p:tgtEl>
                                        <p:attrNameLst>
                                          <p:attrName>style.visibility</p:attrName>
                                        </p:attrNameLst>
                                      </p:cBhvr>
                                      <p:to>
                                        <p:strVal val="visible"/>
                                      </p:to>
                                    </p:set>
                                    <p:anim calcmode="lin" valueType="num">
                                      <p:cBhvr additive="base">
                                        <p:cTn id="80" dur="500" fill="hold"/>
                                        <p:tgtEl>
                                          <p:spTgt spid="70"/>
                                        </p:tgtEl>
                                        <p:attrNameLst>
                                          <p:attrName>ppt_x</p:attrName>
                                        </p:attrNameLst>
                                      </p:cBhvr>
                                      <p:tavLst>
                                        <p:tav tm="0">
                                          <p:val>
                                            <p:strVal val="#ppt_x"/>
                                          </p:val>
                                        </p:tav>
                                        <p:tav tm="100000">
                                          <p:val>
                                            <p:strVal val="#ppt_x"/>
                                          </p:val>
                                        </p:tav>
                                      </p:tavLst>
                                    </p:anim>
                                    <p:anim calcmode="lin" valueType="num">
                                      <p:cBhvr additive="base">
                                        <p:cTn id="81" dur="500" fill="hold"/>
                                        <p:tgtEl>
                                          <p:spTgt spid="70"/>
                                        </p:tgtEl>
                                        <p:attrNameLst>
                                          <p:attrName>ppt_y</p:attrName>
                                        </p:attrNameLst>
                                      </p:cBhvr>
                                      <p:tavLst>
                                        <p:tav tm="0">
                                          <p:val>
                                            <p:strVal val="0-#ppt_h/2"/>
                                          </p:val>
                                        </p:tav>
                                        <p:tav tm="100000">
                                          <p:val>
                                            <p:strVal val="#ppt_y"/>
                                          </p:val>
                                        </p:tav>
                                      </p:tavLst>
                                    </p:anim>
                                  </p:childTnLst>
                                </p:cTn>
                              </p:par>
                            </p:childTnLst>
                          </p:cTn>
                        </p:par>
                        <p:par>
                          <p:cTn id="82" fill="hold" nodeType="afterGroup">
                            <p:stCondLst>
                              <p:cond delay="3000"/>
                            </p:stCondLst>
                            <p:childTnLst>
                              <p:par>
                                <p:cTn id="83" presetID="2" presetClass="entr" presetSubtype="1" fill="hold" grpId="0" nodeType="afterEffect">
                                  <p:stCondLst>
                                    <p:cond delay="0"/>
                                  </p:stCondLst>
                                  <p:childTnLst>
                                    <p:set>
                                      <p:cBhvr>
                                        <p:cTn id="84" dur="1" fill="hold">
                                          <p:stCondLst>
                                            <p:cond delay="0"/>
                                          </p:stCondLst>
                                        </p:cTn>
                                        <p:tgtEl>
                                          <p:spTgt spid="47"/>
                                        </p:tgtEl>
                                        <p:attrNameLst>
                                          <p:attrName>style.visibility</p:attrName>
                                        </p:attrNameLst>
                                      </p:cBhvr>
                                      <p:to>
                                        <p:strVal val="visible"/>
                                      </p:to>
                                    </p:set>
                                    <p:anim calcmode="lin" valueType="num">
                                      <p:cBhvr additive="base">
                                        <p:cTn id="85" dur="500" fill="hold"/>
                                        <p:tgtEl>
                                          <p:spTgt spid="47"/>
                                        </p:tgtEl>
                                        <p:attrNameLst>
                                          <p:attrName>ppt_x</p:attrName>
                                        </p:attrNameLst>
                                      </p:cBhvr>
                                      <p:tavLst>
                                        <p:tav tm="0">
                                          <p:val>
                                            <p:strVal val="#ppt_x"/>
                                          </p:val>
                                        </p:tav>
                                        <p:tav tm="100000">
                                          <p:val>
                                            <p:strVal val="#ppt_x"/>
                                          </p:val>
                                        </p:tav>
                                      </p:tavLst>
                                    </p:anim>
                                    <p:anim calcmode="lin" valueType="num">
                                      <p:cBhvr additive="base">
                                        <p:cTn id="86" dur="500" fill="hold"/>
                                        <p:tgtEl>
                                          <p:spTgt spid="47"/>
                                        </p:tgtEl>
                                        <p:attrNameLst>
                                          <p:attrName>ppt_y</p:attrName>
                                        </p:attrNameLst>
                                      </p:cBhvr>
                                      <p:tavLst>
                                        <p:tav tm="0">
                                          <p:val>
                                            <p:strVal val="0-#ppt_h/2"/>
                                          </p:val>
                                        </p:tav>
                                        <p:tav tm="100000">
                                          <p:val>
                                            <p:strVal val="#ppt_y"/>
                                          </p:val>
                                        </p:tav>
                                      </p:tavLst>
                                    </p:anim>
                                  </p:childTnLst>
                                </p:cTn>
                              </p:par>
                            </p:childTnLst>
                          </p:cTn>
                        </p:par>
                        <p:par>
                          <p:cTn id="87" fill="hold" nodeType="afterGroup">
                            <p:stCondLst>
                              <p:cond delay="3500"/>
                            </p:stCondLst>
                            <p:childTnLst>
                              <p:par>
                                <p:cTn id="88" presetID="2" presetClass="entr" presetSubtype="1"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0-#ppt_h/2"/>
                                          </p:val>
                                        </p:tav>
                                        <p:tav tm="100000">
                                          <p:val>
                                            <p:strVal val="#ppt_y"/>
                                          </p:val>
                                        </p:tav>
                                      </p:tavLst>
                                    </p:anim>
                                  </p:childTnLst>
                                </p:cTn>
                              </p:par>
                            </p:childTnLst>
                          </p:cTn>
                        </p:par>
                        <p:par>
                          <p:cTn id="92" fill="hold" nodeType="afterGroup">
                            <p:stCondLst>
                              <p:cond delay="4000"/>
                            </p:stCondLst>
                            <p:childTnLst>
                              <p:par>
                                <p:cTn id="93" presetID="2" presetClass="entr" presetSubtype="1" fill="hold" grpId="0" nodeType="afterEffect">
                                  <p:stCondLst>
                                    <p:cond delay="0"/>
                                  </p:stCondLst>
                                  <p:childTnLst>
                                    <p:set>
                                      <p:cBhvr>
                                        <p:cTn id="94" dur="1" fill="hold">
                                          <p:stCondLst>
                                            <p:cond delay="0"/>
                                          </p:stCondLst>
                                        </p:cTn>
                                        <p:tgtEl>
                                          <p:spTgt spid="48"/>
                                        </p:tgtEl>
                                        <p:attrNameLst>
                                          <p:attrName>style.visibility</p:attrName>
                                        </p:attrNameLst>
                                      </p:cBhvr>
                                      <p:to>
                                        <p:strVal val="visible"/>
                                      </p:to>
                                    </p:set>
                                    <p:anim calcmode="lin" valueType="num">
                                      <p:cBhvr additive="base">
                                        <p:cTn id="95" dur="500" fill="hold"/>
                                        <p:tgtEl>
                                          <p:spTgt spid="48"/>
                                        </p:tgtEl>
                                        <p:attrNameLst>
                                          <p:attrName>ppt_x</p:attrName>
                                        </p:attrNameLst>
                                      </p:cBhvr>
                                      <p:tavLst>
                                        <p:tav tm="0">
                                          <p:val>
                                            <p:strVal val="#ppt_x"/>
                                          </p:val>
                                        </p:tav>
                                        <p:tav tm="100000">
                                          <p:val>
                                            <p:strVal val="#ppt_x"/>
                                          </p:val>
                                        </p:tav>
                                      </p:tavLst>
                                    </p:anim>
                                    <p:anim calcmode="lin" valueType="num">
                                      <p:cBhvr additive="base">
                                        <p:cTn id="96" dur="500" fill="hold"/>
                                        <p:tgtEl>
                                          <p:spTgt spid="48"/>
                                        </p:tgtEl>
                                        <p:attrNameLst>
                                          <p:attrName>ppt_y</p:attrName>
                                        </p:attrNameLst>
                                      </p:cBhvr>
                                      <p:tavLst>
                                        <p:tav tm="0">
                                          <p:val>
                                            <p:strVal val="0-#ppt_h/2"/>
                                          </p:val>
                                        </p:tav>
                                        <p:tav tm="100000">
                                          <p:val>
                                            <p:strVal val="#ppt_y"/>
                                          </p:val>
                                        </p:tav>
                                      </p:tavLst>
                                    </p:anim>
                                  </p:childTnLst>
                                </p:cTn>
                              </p:par>
                            </p:childTnLst>
                          </p:cTn>
                        </p:par>
                        <p:par>
                          <p:cTn id="97" fill="hold" nodeType="afterGroup">
                            <p:stCondLst>
                              <p:cond delay="4500"/>
                            </p:stCondLst>
                            <p:childTnLst>
                              <p:par>
                                <p:cTn id="98" presetID="2" presetClass="entr" presetSubtype="1" fill="hold" nodeType="afterEffect">
                                  <p:stCondLst>
                                    <p:cond delay="0"/>
                                  </p:stCondLst>
                                  <p:childTnLst>
                                    <p:set>
                                      <p:cBhvr>
                                        <p:cTn id="99" dur="1" fill="hold">
                                          <p:stCondLst>
                                            <p:cond delay="0"/>
                                          </p:stCondLst>
                                        </p:cTn>
                                        <p:tgtEl>
                                          <p:spTgt spid="72"/>
                                        </p:tgtEl>
                                        <p:attrNameLst>
                                          <p:attrName>style.visibility</p:attrName>
                                        </p:attrNameLst>
                                      </p:cBhvr>
                                      <p:to>
                                        <p:strVal val="visible"/>
                                      </p:to>
                                    </p:set>
                                    <p:anim calcmode="lin" valueType="num">
                                      <p:cBhvr additive="base">
                                        <p:cTn id="100" dur="500" fill="hold"/>
                                        <p:tgtEl>
                                          <p:spTgt spid="72"/>
                                        </p:tgtEl>
                                        <p:attrNameLst>
                                          <p:attrName>ppt_x</p:attrName>
                                        </p:attrNameLst>
                                      </p:cBhvr>
                                      <p:tavLst>
                                        <p:tav tm="0">
                                          <p:val>
                                            <p:strVal val="#ppt_x"/>
                                          </p:val>
                                        </p:tav>
                                        <p:tav tm="100000">
                                          <p:val>
                                            <p:strVal val="#ppt_x"/>
                                          </p:val>
                                        </p:tav>
                                      </p:tavLst>
                                    </p:anim>
                                    <p:anim calcmode="lin" valueType="num">
                                      <p:cBhvr additive="base">
                                        <p:cTn id="101" dur="500" fill="hold"/>
                                        <p:tgtEl>
                                          <p:spTgt spid="72"/>
                                        </p:tgtEl>
                                        <p:attrNameLst>
                                          <p:attrName>ppt_y</p:attrName>
                                        </p:attrNameLst>
                                      </p:cBhvr>
                                      <p:tavLst>
                                        <p:tav tm="0">
                                          <p:val>
                                            <p:strVal val="0-#ppt_h/2"/>
                                          </p:val>
                                        </p:tav>
                                        <p:tav tm="100000">
                                          <p:val>
                                            <p:strVal val="#ppt_y"/>
                                          </p:val>
                                        </p:tav>
                                      </p:tavLst>
                                    </p:anim>
                                  </p:childTnLst>
                                </p:cTn>
                              </p:par>
                            </p:childTnLst>
                          </p:cTn>
                        </p:par>
                        <p:par>
                          <p:cTn id="102" fill="hold" nodeType="afterGroup">
                            <p:stCondLst>
                              <p:cond delay="5000"/>
                            </p:stCondLst>
                            <p:childTnLst>
                              <p:par>
                                <p:cTn id="103" presetID="2" presetClass="entr" presetSubtype="1" fill="hold" grpId="0" nodeType="afterEffect">
                                  <p:stCondLst>
                                    <p:cond delay="0"/>
                                  </p:stCondLst>
                                  <p:childTnLst>
                                    <p:set>
                                      <p:cBhvr>
                                        <p:cTn id="104" dur="1" fill="hold">
                                          <p:stCondLst>
                                            <p:cond delay="0"/>
                                          </p:stCondLst>
                                        </p:cTn>
                                        <p:tgtEl>
                                          <p:spTgt spid="55"/>
                                        </p:tgtEl>
                                        <p:attrNameLst>
                                          <p:attrName>style.visibility</p:attrName>
                                        </p:attrNameLst>
                                      </p:cBhvr>
                                      <p:to>
                                        <p:strVal val="visible"/>
                                      </p:to>
                                    </p:set>
                                    <p:anim calcmode="lin" valueType="num">
                                      <p:cBhvr additive="base">
                                        <p:cTn id="105" dur="500" fill="hold"/>
                                        <p:tgtEl>
                                          <p:spTgt spid="55"/>
                                        </p:tgtEl>
                                        <p:attrNameLst>
                                          <p:attrName>ppt_x</p:attrName>
                                        </p:attrNameLst>
                                      </p:cBhvr>
                                      <p:tavLst>
                                        <p:tav tm="0">
                                          <p:val>
                                            <p:strVal val="#ppt_x"/>
                                          </p:val>
                                        </p:tav>
                                        <p:tav tm="100000">
                                          <p:val>
                                            <p:strVal val="#ppt_x"/>
                                          </p:val>
                                        </p:tav>
                                      </p:tavLst>
                                    </p:anim>
                                    <p:anim calcmode="lin" valueType="num">
                                      <p:cBhvr additive="base">
                                        <p:cTn id="106"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8" fill="hold" nodeType="clickEffect">
                                  <p:stCondLst>
                                    <p:cond delay="0"/>
                                  </p:stCondLst>
                                  <p:childTnLst>
                                    <p:set>
                                      <p:cBhvr>
                                        <p:cTn id="110" dur="1" fill="hold">
                                          <p:stCondLst>
                                            <p:cond delay="0"/>
                                          </p:stCondLst>
                                        </p:cTn>
                                        <p:tgtEl>
                                          <p:spTgt spid="43">
                                            <p:txEl>
                                              <p:pRg st="0" end="0"/>
                                            </p:txEl>
                                          </p:spTgt>
                                        </p:tgtEl>
                                        <p:attrNameLst>
                                          <p:attrName>style.visibility</p:attrName>
                                        </p:attrNameLst>
                                      </p:cBhvr>
                                      <p:to>
                                        <p:strVal val="visible"/>
                                      </p:to>
                                    </p:set>
                                    <p:anim calcmode="lin" valueType="num">
                                      <p:cBhvr additive="base">
                                        <p:cTn id="111" dur="500" fill="hold"/>
                                        <p:tgtEl>
                                          <p:spTgt spid="43">
                                            <p:txEl>
                                              <p:pRg st="0" end="0"/>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2" fill="hold" grpId="0" nodeType="clickEffect">
                                  <p:stCondLst>
                                    <p:cond delay="0"/>
                                  </p:stCondLst>
                                  <p:childTnLst>
                                    <p:set>
                                      <p:cBhvr>
                                        <p:cTn id="116" dur="1" fill="hold">
                                          <p:stCondLst>
                                            <p:cond delay="0"/>
                                          </p:stCondLst>
                                        </p:cTn>
                                        <p:tgtEl>
                                          <p:spTgt spid="44"/>
                                        </p:tgtEl>
                                        <p:attrNameLst>
                                          <p:attrName>style.visibility</p:attrName>
                                        </p:attrNameLst>
                                      </p:cBhvr>
                                      <p:to>
                                        <p:strVal val="visible"/>
                                      </p:to>
                                    </p:set>
                                    <p:anim calcmode="lin" valueType="num">
                                      <p:cBhvr additive="base">
                                        <p:cTn id="117" dur="500" fill="hold"/>
                                        <p:tgtEl>
                                          <p:spTgt spid="44"/>
                                        </p:tgtEl>
                                        <p:attrNameLst>
                                          <p:attrName>ppt_x</p:attrName>
                                        </p:attrNameLst>
                                      </p:cBhvr>
                                      <p:tavLst>
                                        <p:tav tm="0">
                                          <p:val>
                                            <p:strVal val="1+#ppt_w/2"/>
                                          </p:val>
                                        </p:tav>
                                        <p:tav tm="100000">
                                          <p:val>
                                            <p:strVal val="#ppt_x"/>
                                          </p:val>
                                        </p:tav>
                                      </p:tavLst>
                                    </p:anim>
                                    <p:anim calcmode="lin" valueType="num">
                                      <p:cBhvr additive="base">
                                        <p:cTn id="118"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2" fill="hold" grpId="0" nodeType="clickEffect">
                                  <p:stCondLst>
                                    <p:cond delay="0"/>
                                  </p:stCondLst>
                                  <p:childTnLst>
                                    <p:set>
                                      <p:cBhvr>
                                        <p:cTn id="122" dur="1" fill="hold">
                                          <p:stCondLst>
                                            <p:cond delay="0"/>
                                          </p:stCondLst>
                                        </p:cTn>
                                        <p:tgtEl>
                                          <p:spTgt spid="23"/>
                                        </p:tgtEl>
                                        <p:attrNameLst>
                                          <p:attrName>style.visibility</p:attrName>
                                        </p:attrNameLst>
                                      </p:cBhvr>
                                      <p:to>
                                        <p:strVal val="visible"/>
                                      </p:to>
                                    </p:set>
                                    <p:anim calcmode="lin" valueType="num">
                                      <p:cBhvr additive="base">
                                        <p:cTn id="123" dur="500" fill="hold"/>
                                        <p:tgtEl>
                                          <p:spTgt spid="23"/>
                                        </p:tgtEl>
                                        <p:attrNameLst>
                                          <p:attrName>ppt_x</p:attrName>
                                        </p:attrNameLst>
                                      </p:cBhvr>
                                      <p:tavLst>
                                        <p:tav tm="0">
                                          <p:val>
                                            <p:strVal val="1+#ppt_w/2"/>
                                          </p:val>
                                        </p:tav>
                                        <p:tav tm="100000">
                                          <p:val>
                                            <p:strVal val="#ppt_x"/>
                                          </p:val>
                                        </p:tav>
                                      </p:tavLst>
                                    </p:anim>
                                    <p:anim calcmode="lin" valueType="num">
                                      <p:cBhvr additive="base">
                                        <p:cTn id="124"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1" fill="hold" nodeType="clickEffect">
                                  <p:stCondLst>
                                    <p:cond delay="0"/>
                                  </p:stCondLst>
                                  <p:childTnLst>
                                    <p:set>
                                      <p:cBhvr>
                                        <p:cTn id="128" dur="1" fill="hold">
                                          <p:stCondLst>
                                            <p:cond delay="0"/>
                                          </p:stCondLst>
                                        </p:cTn>
                                        <p:tgtEl>
                                          <p:spTgt spid="67"/>
                                        </p:tgtEl>
                                        <p:attrNameLst>
                                          <p:attrName>style.visibility</p:attrName>
                                        </p:attrNameLst>
                                      </p:cBhvr>
                                      <p:to>
                                        <p:strVal val="visible"/>
                                      </p:to>
                                    </p:set>
                                    <p:anim calcmode="lin" valueType="num">
                                      <p:cBhvr additive="base">
                                        <p:cTn id="129" dur="500" fill="hold"/>
                                        <p:tgtEl>
                                          <p:spTgt spid="67"/>
                                        </p:tgtEl>
                                        <p:attrNameLst>
                                          <p:attrName>ppt_x</p:attrName>
                                        </p:attrNameLst>
                                      </p:cBhvr>
                                      <p:tavLst>
                                        <p:tav tm="0">
                                          <p:val>
                                            <p:strVal val="#ppt_x"/>
                                          </p:val>
                                        </p:tav>
                                        <p:tav tm="100000">
                                          <p:val>
                                            <p:strVal val="#ppt_x"/>
                                          </p:val>
                                        </p:tav>
                                      </p:tavLst>
                                    </p:anim>
                                    <p:anim calcmode="lin" valueType="num">
                                      <p:cBhvr additive="base">
                                        <p:cTn id="130" dur="500" fill="hold"/>
                                        <p:tgtEl>
                                          <p:spTgt spid="67"/>
                                        </p:tgtEl>
                                        <p:attrNameLst>
                                          <p:attrName>ppt_y</p:attrName>
                                        </p:attrNameLst>
                                      </p:cBhvr>
                                      <p:tavLst>
                                        <p:tav tm="0">
                                          <p:val>
                                            <p:strVal val="0-#ppt_h/2"/>
                                          </p:val>
                                        </p:tav>
                                        <p:tav tm="100000">
                                          <p:val>
                                            <p:strVal val="#ppt_y"/>
                                          </p:val>
                                        </p:tav>
                                      </p:tavLst>
                                    </p:anim>
                                  </p:childTnLst>
                                </p:cTn>
                              </p:par>
                            </p:childTnLst>
                          </p:cTn>
                        </p:par>
                        <p:par>
                          <p:cTn id="131" fill="hold" nodeType="afterGroup">
                            <p:stCondLst>
                              <p:cond delay="500"/>
                            </p:stCondLst>
                            <p:childTnLst>
                              <p:par>
                                <p:cTn id="132" presetID="2" presetClass="entr" presetSubtype="1" fill="hold" grpId="0" nodeType="afterEffect">
                                  <p:stCondLst>
                                    <p:cond delay="0"/>
                                  </p:stCondLst>
                                  <p:childTnLst>
                                    <p:set>
                                      <p:cBhvr>
                                        <p:cTn id="133" dur="1" fill="hold">
                                          <p:stCondLst>
                                            <p:cond delay="0"/>
                                          </p:stCondLst>
                                        </p:cTn>
                                        <p:tgtEl>
                                          <p:spTgt spid="68"/>
                                        </p:tgtEl>
                                        <p:attrNameLst>
                                          <p:attrName>style.visibility</p:attrName>
                                        </p:attrNameLst>
                                      </p:cBhvr>
                                      <p:to>
                                        <p:strVal val="visible"/>
                                      </p:to>
                                    </p:set>
                                    <p:anim calcmode="lin" valueType="num">
                                      <p:cBhvr additive="base">
                                        <p:cTn id="134" dur="500" fill="hold"/>
                                        <p:tgtEl>
                                          <p:spTgt spid="68"/>
                                        </p:tgtEl>
                                        <p:attrNameLst>
                                          <p:attrName>ppt_x</p:attrName>
                                        </p:attrNameLst>
                                      </p:cBhvr>
                                      <p:tavLst>
                                        <p:tav tm="0">
                                          <p:val>
                                            <p:strVal val="#ppt_x"/>
                                          </p:val>
                                        </p:tav>
                                        <p:tav tm="100000">
                                          <p:val>
                                            <p:strVal val="#ppt_x"/>
                                          </p:val>
                                        </p:tav>
                                      </p:tavLst>
                                    </p:anim>
                                    <p:anim calcmode="lin" valueType="num">
                                      <p:cBhvr additive="base">
                                        <p:cTn id="135" dur="500" fill="hold"/>
                                        <p:tgtEl>
                                          <p:spTgt spid="68"/>
                                        </p:tgtEl>
                                        <p:attrNameLst>
                                          <p:attrName>ppt_y</p:attrName>
                                        </p:attrNameLst>
                                      </p:cBhvr>
                                      <p:tavLst>
                                        <p:tav tm="0">
                                          <p:val>
                                            <p:strVal val="0-#ppt_h/2"/>
                                          </p:val>
                                        </p:tav>
                                        <p:tav tm="100000">
                                          <p:val>
                                            <p:strVal val="#ppt_y"/>
                                          </p:val>
                                        </p:tav>
                                      </p:tavLst>
                                    </p:anim>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 presetClass="entr" presetSubtype="8" fill="hold" nodeType="clickEffect">
                                  <p:stCondLst>
                                    <p:cond delay="0"/>
                                  </p:stCondLst>
                                  <p:childTnLst>
                                    <p:set>
                                      <p:cBhvr>
                                        <p:cTn id="139" dur="1" fill="hold">
                                          <p:stCondLst>
                                            <p:cond delay="0"/>
                                          </p:stCondLst>
                                        </p:cTn>
                                        <p:tgtEl>
                                          <p:spTgt spid="31">
                                            <p:txEl>
                                              <p:pRg st="3" end="3"/>
                                            </p:txEl>
                                          </p:spTgt>
                                        </p:tgtEl>
                                        <p:attrNameLst>
                                          <p:attrName>style.visibility</p:attrName>
                                        </p:attrNameLst>
                                      </p:cBhvr>
                                      <p:to>
                                        <p:strVal val="visible"/>
                                      </p:to>
                                    </p:set>
                                    <p:anim calcmode="lin" valueType="num">
                                      <p:cBhvr additive="base">
                                        <p:cTn id="140"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141"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3" grpId="0"/>
      <p:bldP spid="42" grpId="0"/>
      <p:bldP spid="44" grpId="0"/>
      <p:bldP spid="45" grpId="0"/>
      <p:bldP spid="46" grpId="0"/>
      <p:bldP spid="47" grpId="0"/>
      <p:bldP spid="48" grpId="0"/>
      <p:bldP spid="55" grpId="0"/>
      <p:bldP spid="59" grpId="0"/>
      <p:bldP spid="6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US" dirty="0">
              <a:effectLst>
                <a:outerShdw blurRad="38100" dist="38100" dir="2700000" algn="tl">
                  <a:srgbClr val="000000">
                    <a:alpha val="43137"/>
                  </a:srgbClr>
                </a:outerShdw>
              </a:effectLst>
              <a:cs typeface="+mn-cs"/>
            </a:endParaRPr>
          </a:p>
        </p:txBody>
      </p:sp>
      <p:sp>
        <p:nvSpPr>
          <p:cNvPr id="31" name="Rectangle 30"/>
          <p:cNvSpPr/>
          <p:nvPr/>
        </p:nvSpPr>
        <p:spPr>
          <a:xfrm>
            <a:off x="1143000" y="669925"/>
            <a:ext cx="6288088" cy="13843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p:txBody>
      </p:sp>
      <p:sp>
        <p:nvSpPr>
          <p:cNvPr id="21" name="Rectangle 20"/>
          <p:cNvSpPr/>
          <p:nvPr/>
        </p:nvSpPr>
        <p:spPr>
          <a:xfrm>
            <a:off x="2870200" y="3022600"/>
            <a:ext cx="1082675"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Union</a:t>
            </a:r>
            <a:endParaRPr lang="en-CA" dirty="0">
              <a:cs typeface="+mn-cs"/>
            </a:endParaRPr>
          </a:p>
        </p:txBody>
      </p:sp>
      <p:sp>
        <p:nvSpPr>
          <p:cNvPr id="41"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Union:</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2" name="Rectangle 41"/>
          <p:cNvSpPr/>
          <p:nvPr/>
        </p:nvSpPr>
        <p:spPr>
          <a:xfrm>
            <a:off x="2147888" y="4276725"/>
            <a:ext cx="1563687"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68" name="Rectangle 67"/>
          <p:cNvSpPr/>
          <p:nvPr/>
        </p:nvSpPr>
        <p:spPr bwMode="auto">
          <a:xfrm>
            <a:off x="5930900" y="5876925"/>
            <a:ext cx="1379538"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CCCCC</a:t>
            </a:r>
            <a:endParaRPr lang="en-CA" dirty="0">
              <a:solidFill>
                <a:schemeClr val="accent6"/>
              </a:solidFill>
              <a:effectLst>
                <a:outerShdw blurRad="38100" dist="38100" dir="2700000" algn="tl">
                  <a:srgbClr val="000000">
                    <a:alpha val="43137"/>
                  </a:srgbClr>
                </a:outerShdw>
              </a:effectLst>
              <a:cs typeface="+mn-cs"/>
            </a:endParaRPr>
          </a:p>
        </p:txBody>
      </p:sp>
      <p:sp>
        <p:nvSpPr>
          <p:cNvPr id="29" name="Rectangle 28"/>
          <p:cNvSpPr/>
          <p:nvPr/>
        </p:nvSpPr>
        <p:spPr bwMode="auto">
          <a:xfrm>
            <a:off x="5930900" y="6194425"/>
            <a:ext cx="1441450"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1 0 0 1 0</a:t>
            </a:r>
            <a:endParaRPr lang="en-CA" dirty="0">
              <a:solidFill>
                <a:schemeClr val="accent6"/>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1">
                                            <p:txEl>
                                              <p:pRg st="1" end="1"/>
                                            </p:txEl>
                                          </p:spTgt>
                                        </p:tgtEl>
                                        <p:attrNameLst>
                                          <p:attrName>style.visibility</p:attrName>
                                        </p:attrNameLst>
                                      </p:cBhvr>
                                      <p:to>
                                        <p:strVal val="visible"/>
                                      </p:to>
                                    </p:set>
                                    <p:anim calcmode="lin" valueType="num">
                                      <p:cBhvr additive="base">
                                        <p:cTn id="25"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1">
                                            <p:txEl>
                                              <p:pRg st="2" end="2"/>
                                            </p:txEl>
                                          </p:spTgt>
                                        </p:tgtEl>
                                        <p:attrNameLst>
                                          <p:attrName>style.visibility</p:attrName>
                                        </p:attrNameLst>
                                      </p:cBhvr>
                                      <p:to>
                                        <p:strVal val="visible"/>
                                      </p:to>
                                    </p:set>
                                    <p:anim calcmode="lin" valueType="num">
                                      <p:cBhvr additive="base">
                                        <p:cTn id="31"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41">
                                            <p:txEl>
                                              <p:pRg st="0" end="0"/>
                                            </p:txEl>
                                          </p:spTgt>
                                        </p:tgtEl>
                                        <p:attrNameLst>
                                          <p:attrName>style.visibility</p:attrName>
                                        </p:attrNameLst>
                                      </p:cBhvr>
                                      <p:to>
                                        <p:strVal val="visible"/>
                                      </p:to>
                                    </p:set>
                                    <p:anim calcmode="lin" valueType="num">
                                      <p:cBhvr additive="base">
                                        <p:cTn id="37"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additive="base">
                                        <p:cTn id="43" dur="500" fill="hold"/>
                                        <p:tgtEl>
                                          <p:spTgt spid="42"/>
                                        </p:tgtEl>
                                        <p:attrNameLst>
                                          <p:attrName>ppt_x</p:attrName>
                                        </p:attrNameLst>
                                      </p:cBhvr>
                                      <p:tavLst>
                                        <p:tav tm="0">
                                          <p:val>
                                            <p:strVal val="1+#ppt_w/2"/>
                                          </p:val>
                                        </p:tav>
                                        <p:tav tm="100000">
                                          <p:val>
                                            <p:strVal val="#ppt_x"/>
                                          </p:val>
                                        </p:tav>
                                      </p:tavLst>
                                    </p:anim>
                                    <p:anim calcmode="lin" valueType="num">
                                      <p:cBhvr additive="base">
                                        <p:cTn id="44"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additive="base">
                                        <p:cTn id="49" dur="500" fill="hold"/>
                                        <p:tgtEl>
                                          <p:spTgt spid="29"/>
                                        </p:tgtEl>
                                        <p:attrNameLst>
                                          <p:attrName>ppt_x</p:attrName>
                                        </p:attrNameLst>
                                      </p:cBhvr>
                                      <p:tavLst>
                                        <p:tav tm="0">
                                          <p:val>
                                            <p:strVal val="#ppt_x"/>
                                          </p:val>
                                        </p:tav>
                                        <p:tav tm="100000">
                                          <p:val>
                                            <p:strVal val="#ppt_x"/>
                                          </p:val>
                                        </p:tav>
                                      </p:tavLst>
                                    </p:anim>
                                    <p:anim calcmode="lin" valueType="num">
                                      <p:cBhvr additive="base">
                                        <p:cTn id="50" dur="500" fill="hold"/>
                                        <p:tgtEl>
                                          <p:spTgt spid="2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1" grpId="0"/>
      <p:bldP spid="42" grpId="0"/>
      <p:bldP spid="2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endParaRPr lang="en-US" dirty="0">
              <a:effectLst>
                <a:outerShdw blurRad="38100" dist="38100" dir="2700000" algn="tl">
                  <a:srgbClr val="000000">
                    <a:alpha val="43137"/>
                  </a:srgbClr>
                </a:outerShdw>
              </a:effectLst>
              <a:cs typeface="+mn-cs"/>
            </a:endParaRPr>
          </a:p>
        </p:txBody>
      </p:sp>
      <p:sp>
        <p:nvSpPr>
          <p:cNvPr id="32" name="Text Box 8"/>
          <p:cNvSpPr txBox="1">
            <a:spLocks noChangeArrowheads="1"/>
          </p:cNvSpPr>
          <p:nvPr/>
        </p:nvSpPr>
        <p:spPr bwMode="auto">
          <a:xfrm>
            <a:off x="928688" y="4657725"/>
            <a:ext cx="6502400"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Which to spew first  </a:t>
            </a:r>
            <a:r>
              <a:rPr lang="en-US" dirty="0" err="1">
                <a:solidFill>
                  <a:schemeClr val="accent2"/>
                </a:solidFill>
                <a:effectLst>
                  <a:outerShdw blurRad="38100" dist="38100" dir="2700000" algn="tl">
                    <a:srgbClr val="000000">
                      <a:alpha val="43137"/>
                    </a:srgbClr>
                  </a:outerShdw>
                </a:effectLst>
                <a:cs typeface="+mn-cs"/>
              </a:rPr>
              <a:t>a&amp;d</a:t>
            </a:r>
            <a:r>
              <a:rPr lang="en-US" dirty="0">
                <a:effectLst>
                  <a:outerShdw blurRad="38100" dist="38100" dir="2700000" algn="tl">
                    <a:srgbClr val="000000">
                      <a:alpha val="43137"/>
                    </a:srgbClr>
                  </a:outerShdw>
                </a:effectLst>
                <a:cs typeface="+mn-cs"/>
              </a:rPr>
              <a:t>  or </a:t>
            </a:r>
            <a:r>
              <a:rPr lang="en-US" dirty="0" err="1">
                <a:solidFill>
                  <a:schemeClr val="accent2"/>
                </a:solidFill>
                <a:effectLst>
                  <a:outerShdw blurRad="38100" dist="38100" dir="2700000" algn="tl">
                    <a:srgbClr val="000000">
                      <a:alpha val="43137"/>
                    </a:srgbClr>
                  </a:outerShdw>
                </a:effectLst>
                <a:cs typeface="+mn-cs"/>
              </a:rPr>
              <a:t>b&amp;c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16" name="Rectangle 15"/>
          <p:cNvSpPr/>
          <p:nvPr/>
        </p:nvSpPr>
        <p:spPr>
          <a:xfrm>
            <a:off x="1143000" y="669925"/>
            <a:ext cx="63769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endParaRPr lang="en-CA" dirty="0">
              <a:cs typeface="+mn-cs"/>
            </a:endParaRPr>
          </a:p>
        </p:txBody>
      </p:sp>
      <p:grpSp>
        <p:nvGrpSpPr>
          <p:cNvPr id="2" name="Group 16"/>
          <p:cNvGrpSpPr>
            <a:grpSpLocks/>
          </p:cNvGrpSpPr>
          <p:nvPr/>
        </p:nvGrpSpPr>
        <p:grpSpPr bwMode="auto">
          <a:xfrm>
            <a:off x="3048000" y="3016250"/>
            <a:ext cx="1566863" cy="787400"/>
            <a:chOff x="3200400" y="889000"/>
            <a:chExt cx="1566863" cy="787401"/>
          </a:xfrm>
        </p:grpSpPr>
        <p:cxnSp>
          <p:nvCxnSpPr>
            <p:cNvPr id="31756" name="Straight Arrow Connector 18"/>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1757" name="Straight Arrow Connector 1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1" name="Rectangle 20"/>
          <p:cNvSpPr/>
          <p:nvPr/>
        </p:nvSpPr>
        <p:spPr>
          <a:xfrm>
            <a:off x="1143000" y="3106738"/>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 </a:t>
            </a:r>
            <a:r>
              <a:rPr lang="en-US" dirty="0">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3" name="Group 22"/>
          <p:cNvGrpSpPr>
            <a:grpSpLocks/>
          </p:cNvGrpSpPr>
          <p:nvPr/>
        </p:nvGrpSpPr>
        <p:grpSpPr bwMode="auto">
          <a:xfrm>
            <a:off x="3436938" y="2952750"/>
            <a:ext cx="646112" cy="393700"/>
            <a:chOff x="3588544" y="825499"/>
            <a:chExt cx="646623" cy="393703"/>
          </a:xfrm>
        </p:grpSpPr>
        <p:cxnSp>
          <p:nvCxnSpPr>
            <p:cNvPr id="31754" name="Straight Arrow Connector 23"/>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1755" name="Straight Arrow Connector 33"/>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5" name="Rectangle 34"/>
          <p:cNvSpPr/>
          <p:nvPr/>
        </p:nvSpPr>
        <p:spPr>
          <a:xfrm>
            <a:off x="3886200" y="3111500"/>
            <a:ext cx="3041650" cy="138430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double the size.</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ppt_x"/>
                                          </p:val>
                                        </p:tav>
                                        <p:tav tm="100000">
                                          <p:val>
                                            <p:strVal val="#ppt_x"/>
                                          </p:val>
                                        </p:tav>
                                      </p:tavLst>
                                    </p:anim>
                                    <p:anim calcmode="lin" valueType="num">
                                      <p:cBhvr additive="base">
                                        <p:cTn id="32"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2">
                                            <p:txEl>
                                              <p:pRg st="0" end="0"/>
                                            </p:txEl>
                                          </p:spTgt>
                                        </p:tgtEl>
                                        <p:attrNameLst>
                                          <p:attrName>style.visibility</p:attrName>
                                        </p:attrNameLst>
                                      </p:cBhvr>
                                      <p:to>
                                        <p:strVal val="visible"/>
                                      </p:to>
                                    </p:set>
                                    <p:anim calcmode="lin" valueType="num">
                                      <p:cBhvr additive="base">
                                        <p:cTn id="3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1" grpId="0"/>
      <p:bldP spid="3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endParaRPr lang="en-US" dirty="0">
              <a:effectLst>
                <a:outerShdw blurRad="38100" dist="38100" dir="2700000" algn="tl">
                  <a:srgbClr val="000000">
                    <a:alpha val="43137"/>
                  </a:srgbClr>
                </a:outerShdw>
              </a:effectLst>
              <a:cs typeface="+mn-cs"/>
            </a:endParaRPr>
          </a:p>
        </p:txBody>
      </p:sp>
      <p:sp>
        <p:nvSpPr>
          <p:cNvPr id="16" name="Rectangle 15"/>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4: </a:t>
            </a:r>
            <a:r>
              <a:rPr lang="en-US" dirty="0" err="1">
                <a:effectLst>
                  <a:outerShdw blurRad="38100" dist="38100" dir="2700000" algn="tl">
                    <a:srgbClr val="000000">
                      <a:alpha val="43137"/>
                    </a:srgbClr>
                  </a:outerShdw>
                </a:effectLst>
                <a:cs typeface="+mn-cs"/>
              </a:rPr>
              <a:t>Recurse</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32773" name="Group 16"/>
          <p:cNvGrpSpPr>
            <a:grpSpLocks/>
          </p:cNvGrpSpPr>
          <p:nvPr/>
        </p:nvGrpSpPr>
        <p:grpSpPr bwMode="auto">
          <a:xfrm>
            <a:off x="3048000" y="3016250"/>
            <a:ext cx="1566863" cy="787400"/>
            <a:chOff x="3200400" y="889000"/>
            <a:chExt cx="1566863" cy="787401"/>
          </a:xfrm>
        </p:grpSpPr>
        <p:cxnSp>
          <p:nvCxnSpPr>
            <p:cNvPr id="32806" name="Straight Arrow Connector 18"/>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2807" name="Straight Arrow Connector 1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3" name="Group 70"/>
          <p:cNvGrpSpPr>
            <a:grpSpLocks/>
          </p:cNvGrpSpPr>
          <p:nvPr/>
        </p:nvGrpSpPr>
        <p:grpSpPr bwMode="auto">
          <a:xfrm>
            <a:off x="3302000" y="2946400"/>
            <a:ext cx="863600" cy="652463"/>
            <a:chOff x="3302000" y="2946401"/>
            <a:chExt cx="864000" cy="652461"/>
          </a:xfrm>
        </p:grpSpPr>
        <p:sp>
          <p:nvSpPr>
            <p:cNvPr id="37" name="Left Brace 36"/>
            <p:cNvSpPr/>
            <p:nvPr/>
          </p:nvSpPr>
          <p:spPr bwMode="auto">
            <a:xfrm rot="16200000">
              <a:off x="3619700" y="2628701"/>
              <a:ext cx="228599" cy="864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8" name="Rectangle 37"/>
            <p:cNvSpPr/>
            <p:nvPr/>
          </p:nvSpPr>
          <p:spPr>
            <a:xfrm>
              <a:off x="3505294" y="3060701"/>
              <a:ext cx="403412" cy="538161"/>
            </a:xfrm>
            <a:prstGeom prst="rect">
              <a:avLst/>
            </a:prstGeom>
          </p:spPr>
          <p:txBody>
            <a:bodyPr>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T</a:t>
              </a:r>
              <a:endParaRPr lang="en-CA" dirty="0">
                <a:solidFill>
                  <a:schemeClr val="accent2"/>
                </a:solidFill>
                <a:cs typeface="+mn-cs"/>
              </a:endParaRPr>
            </a:p>
          </p:txBody>
        </p:sp>
      </p:grpSp>
      <p:sp>
        <p:nvSpPr>
          <p:cNvPr id="22"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3" name="Rectangle 22"/>
          <p:cNvSpPr/>
          <p:nvPr/>
        </p:nvSpPr>
        <p:spPr>
          <a:xfrm>
            <a:off x="2147888" y="4276725"/>
            <a:ext cx="157321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5" name="Text Box 8"/>
          <p:cNvSpPr txBox="1">
            <a:spLocks noChangeArrowheads="1"/>
          </p:cNvSpPr>
          <p:nvPr/>
        </p:nvSpPr>
        <p:spPr bwMode="auto">
          <a:xfrm>
            <a:off x="914400" y="4657725"/>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6" name="Rectangle 25"/>
          <p:cNvSpPr/>
          <p:nvPr/>
        </p:nvSpPr>
        <p:spPr>
          <a:xfrm>
            <a:off x="2133600" y="4657725"/>
            <a:ext cx="1819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CA" dirty="0" err="1">
                <a:solidFill>
                  <a:schemeClr val="accent2"/>
                </a:solidFill>
                <a:effectLst>
                  <a:outerShdw blurRad="38100" dist="38100" dir="2700000" algn="tl">
                    <a:srgbClr val="000000">
                      <a:alpha val="43137"/>
                    </a:srgbClr>
                  </a:outerShdw>
                </a:effectLst>
                <a:cs typeface="+mn-cs"/>
                <a:sym typeface="Wingdings" pitchFamily="2" charset="2"/>
              </a:rPr>
              <a:t>Tccc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7" name="Rectangle 26"/>
          <p:cNvSpPr/>
          <p:nvPr/>
        </p:nvSpPr>
        <p:spPr>
          <a:xfrm>
            <a:off x="6148388" y="2981325"/>
            <a:ext cx="4445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a:t>
            </a:r>
            <a:endParaRPr lang="en-CA" dirty="0">
              <a:solidFill>
                <a:schemeClr val="accent2"/>
              </a:solidFill>
              <a:effectLst>
                <a:outerShdw blurRad="38100" dist="38100" dir="2700000" algn="tl">
                  <a:srgbClr val="000000">
                    <a:alpha val="43137"/>
                  </a:srgbClr>
                </a:outerShdw>
              </a:effectLst>
              <a:cs typeface="+mn-cs"/>
            </a:endParaRPr>
          </a:p>
        </p:txBody>
      </p:sp>
      <p:sp>
        <p:nvSpPr>
          <p:cNvPr id="28" name="Rectangle 27"/>
          <p:cNvSpPr/>
          <p:nvPr/>
        </p:nvSpPr>
        <p:spPr>
          <a:xfrm>
            <a:off x="5797550" y="3598863"/>
            <a:ext cx="1122363"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aaQdd</a:t>
            </a:r>
            <a:endParaRPr lang="en-CA" dirty="0">
              <a:solidFill>
                <a:schemeClr val="accent2"/>
              </a:solidFill>
              <a:effectLst>
                <a:outerShdw blurRad="38100" dist="38100" dir="2700000" algn="tl">
                  <a:srgbClr val="000000">
                    <a:alpha val="43137"/>
                  </a:srgbClr>
                </a:outerShdw>
              </a:effectLst>
              <a:cs typeface="+mn-cs"/>
            </a:endParaRPr>
          </a:p>
        </p:txBody>
      </p:sp>
      <p:sp>
        <p:nvSpPr>
          <p:cNvPr id="29" name="Rectangle 28"/>
          <p:cNvSpPr/>
          <p:nvPr/>
        </p:nvSpPr>
        <p:spPr>
          <a:xfrm>
            <a:off x="5649913" y="3952875"/>
            <a:ext cx="146050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aaaQddd</a:t>
            </a:r>
            <a:endParaRPr lang="en-CA" dirty="0">
              <a:solidFill>
                <a:schemeClr val="accent2"/>
              </a:solidFill>
              <a:effectLst>
                <a:outerShdw blurRad="38100" dist="38100" dir="2700000" algn="tl">
                  <a:srgbClr val="000000">
                    <a:alpha val="43137"/>
                  </a:srgbClr>
                </a:outerShdw>
              </a:effectLst>
              <a:cs typeface="+mn-cs"/>
            </a:endParaRPr>
          </a:p>
        </p:txBody>
      </p:sp>
      <p:sp>
        <p:nvSpPr>
          <p:cNvPr id="30" name="Rectangle 29"/>
          <p:cNvSpPr/>
          <p:nvPr/>
        </p:nvSpPr>
        <p:spPr>
          <a:xfrm>
            <a:off x="5464175" y="4267200"/>
            <a:ext cx="1798638"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aaaaQdddd</a:t>
            </a:r>
            <a:endParaRPr lang="en-CA" dirty="0">
              <a:solidFill>
                <a:schemeClr val="accent2"/>
              </a:solidFill>
              <a:effectLst>
                <a:outerShdw blurRad="38100" dist="38100" dir="2700000" algn="tl">
                  <a:srgbClr val="000000">
                    <a:alpha val="43137"/>
                  </a:srgbClr>
                </a:outerShdw>
              </a:effectLst>
              <a:cs typeface="+mn-cs"/>
            </a:endParaRPr>
          </a:p>
        </p:txBody>
      </p:sp>
      <p:sp>
        <p:nvSpPr>
          <p:cNvPr id="42" name="Rectangle 41"/>
          <p:cNvSpPr/>
          <p:nvPr/>
        </p:nvSpPr>
        <p:spPr>
          <a:xfrm>
            <a:off x="5321300" y="4579938"/>
            <a:ext cx="2135188"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aaaaaQddddd</a:t>
            </a:r>
            <a:endParaRPr lang="en-CA" dirty="0">
              <a:solidFill>
                <a:schemeClr val="accent2"/>
              </a:solidFill>
              <a:effectLst>
                <a:outerShdw blurRad="38100" dist="38100" dir="2700000" algn="tl">
                  <a:srgbClr val="000000">
                    <a:alpha val="43137"/>
                  </a:srgbClr>
                </a:outerShdw>
              </a:effectLst>
              <a:cs typeface="+mn-cs"/>
            </a:endParaRPr>
          </a:p>
        </p:txBody>
      </p:sp>
      <p:sp>
        <p:nvSpPr>
          <p:cNvPr id="46" name="Rectangle 45"/>
          <p:cNvSpPr/>
          <p:nvPr/>
        </p:nvSpPr>
        <p:spPr>
          <a:xfrm>
            <a:off x="5967413" y="3286125"/>
            <a:ext cx="78105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CA" dirty="0">
              <a:solidFill>
                <a:schemeClr val="accent2"/>
              </a:solidFill>
              <a:effectLst>
                <a:outerShdw blurRad="38100" dist="38100" dir="2700000" algn="tl">
                  <a:srgbClr val="000000">
                    <a:alpha val="43137"/>
                  </a:srgbClr>
                </a:outerShdw>
              </a:effectLst>
              <a:cs typeface="+mn-cs"/>
            </a:endParaRPr>
          </a:p>
        </p:txBody>
      </p:sp>
      <p:grpSp>
        <p:nvGrpSpPr>
          <p:cNvPr id="4" name="Group 43"/>
          <p:cNvGrpSpPr>
            <a:grpSpLocks/>
          </p:cNvGrpSpPr>
          <p:nvPr/>
        </p:nvGrpSpPr>
        <p:grpSpPr bwMode="auto">
          <a:xfrm>
            <a:off x="6172200" y="3317875"/>
            <a:ext cx="347663" cy="187325"/>
            <a:chOff x="4191000" y="2186400"/>
            <a:chExt cx="372291" cy="534639"/>
          </a:xfrm>
        </p:grpSpPr>
        <p:sp>
          <p:nvSpPr>
            <p:cNvPr id="48" name="Freeform 47"/>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49" name="Freeform 48"/>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
        <p:nvSpPr>
          <p:cNvPr id="74" name="Rectangle 73"/>
          <p:cNvSpPr/>
          <p:nvPr/>
        </p:nvSpPr>
        <p:spPr bwMode="auto">
          <a:xfrm>
            <a:off x="5067300" y="4965700"/>
            <a:ext cx="2546350" cy="522288"/>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aaaaaTcccddddd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5" name="Group 43"/>
          <p:cNvGrpSpPr>
            <a:grpSpLocks/>
          </p:cNvGrpSpPr>
          <p:nvPr/>
        </p:nvGrpSpPr>
        <p:grpSpPr bwMode="auto">
          <a:xfrm>
            <a:off x="6172200" y="3622675"/>
            <a:ext cx="347663" cy="187325"/>
            <a:chOff x="4191000" y="2186400"/>
            <a:chExt cx="372291" cy="534639"/>
          </a:xfrm>
        </p:grpSpPr>
        <p:sp>
          <p:nvSpPr>
            <p:cNvPr id="76" name="Freeform 75"/>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77" name="Freeform 76"/>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6" name="Group 43"/>
          <p:cNvGrpSpPr>
            <a:grpSpLocks/>
          </p:cNvGrpSpPr>
          <p:nvPr/>
        </p:nvGrpSpPr>
        <p:grpSpPr bwMode="auto">
          <a:xfrm>
            <a:off x="6172200" y="3941763"/>
            <a:ext cx="347663" cy="185737"/>
            <a:chOff x="4191000" y="2186400"/>
            <a:chExt cx="372291" cy="534639"/>
          </a:xfrm>
        </p:grpSpPr>
        <p:sp>
          <p:nvSpPr>
            <p:cNvPr id="79" name="Freeform 78"/>
            <p:cNvSpPr/>
            <p:nvPr/>
          </p:nvSpPr>
          <p:spPr bwMode="auto">
            <a:xfrm>
              <a:off x="4191000" y="2186400"/>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0" name="Freeform 79"/>
            <p:cNvSpPr/>
            <p:nvPr/>
          </p:nvSpPr>
          <p:spPr bwMode="auto">
            <a:xfrm flipH="1">
              <a:off x="4418794" y="2200107"/>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7" name="Group 43"/>
          <p:cNvGrpSpPr>
            <a:grpSpLocks/>
          </p:cNvGrpSpPr>
          <p:nvPr/>
        </p:nvGrpSpPr>
        <p:grpSpPr bwMode="auto">
          <a:xfrm>
            <a:off x="6172200" y="4284663"/>
            <a:ext cx="347663" cy="187325"/>
            <a:chOff x="4191000" y="2186400"/>
            <a:chExt cx="372291" cy="534639"/>
          </a:xfrm>
        </p:grpSpPr>
        <p:sp>
          <p:nvSpPr>
            <p:cNvPr id="82" name="Freeform 81"/>
            <p:cNvSpPr/>
            <p:nvPr/>
          </p:nvSpPr>
          <p:spPr bwMode="auto">
            <a:xfrm>
              <a:off x="4191000" y="2186400"/>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3" name="Freeform 82"/>
            <p:cNvSpPr/>
            <p:nvPr/>
          </p:nvSpPr>
          <p:spPr bwMode="auto">
            <a:xfrm flipH="1">
              <a:off x="4418794" y="2199991"/>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8" name="Group 43"/>
          <p:cNvGrpSpPr>
            <a:grpSpLocks/>
          </p:cNvGrpSpPr>
          <p:nvPr/>
        </p:nvGrpSpPr>
        <p:grpSpPr bwMode="auto">
          <a:xfrm>
            <a:off x="6172200" y="4629150"/>
            <a:ext cx="347663" cy="185738"/>
            <a:chOff x="4191000" y="2186400"/>
            <a:chExt cx="372291" cy="534639"/>
          </a:xfrm>
        </p:grpSpPr>
        <p:sp>
          <p:nvSpPr>
            <p:cNvPr id="85" name="Freeform 84"/>
            <p:cNvSpPr/>
            <p:nvPr/>
          </p:nvSpPr>
          <p:spPr bwMode="auto">
            <a:xfrm>
              <a:off x="4191000" y="2186400"/>
              <a:ext cx="144497" cy="52092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6" name="Freeform 85"/>
            <p:cNvSpPr/>
            <p:nvPr/>
          </p:nvSpPr>
          <p:spPr bwMode="auto">
            <a:xfrm flipH="1">
              <a:off x="4418794" y="2200110"/>
              <a:ext cx="144497" cy="52092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9" name="Group 43"/>
          <p:cNvGrpSpPr>
            <a:grpSpLocks/>
          </p:cNvGrpSpPr>
          <p:nvPr/>
        </p:nvGrpSpPr>
        <p:grpSpPr bwMode="auto">
          <a:xfrm>
            <a:off x="6146800" y="4953000"/>
            <a:ext cx="347663" cy="187325"/>
            <a:chOff x="4191000" y="2186400"/>
            <a:chExt cx="372291" cy="534639"/>
          </a:xfrm>
        </p:grpSpPr>
        <p:sp>
          <p:nvSpPr>
            <p:cNvPr id="88" name="Freeform 87"/>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9" name="Freeform 88"/>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6">
                                            <p:txEl>
                                              <p:pRg st="1" end="1"/>
                                            </p:txEl>
                                          </p:spTgt>
                                        </p:tgtEl>
                                        <p:attrNameLst>
                                          <p:attrName>style.visibility</p:attrName>
                                        </p:attrNameLst>
                                      </p:cBhvr>
                                      <p:to>
                                        <p:strVal val="visible"/>
                                      </p:to>
                                    </p:set>
                                    <p:anim calcmode="lin" valueType="num">
                                      <p:cBhvr additive="base">
                                        <p:cTn id="7"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6">
                                            <p:txEl>
                                              <p:pRg st="2" end="2"/>
                                            </p:txEl>
                                          </p:spTgt>
                                        </p:tgtEl>
                                        <p:attrNameLst>
                                          <p:attrName>style.visibility</p:attrName>
                                        </p:attrNameLst>
                                      </p:cBhvr>
                                      <p:to>
                                        <p:strVal val="visible"/>
                                      </p:to>
                                    </p:set>
                                    <p:anim calcmode="lin" valueType="num">
                                      <p:cBhvr additive="base">
                                        <p:cTn id="19"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2">
                                            <p:txEl>
                                              <p:pRg st="0" end="0"/>
                                            </p:txEl>
                                          </p:spTgt>
                                        </p:tgtEl>
                                        <p:attrNameLst>
                                          <p:attrName>style.visibility</p:attrName>
                                        </p:attrNameLst>
                                      </p:cBhvr>
                                      <p:to>
                                        <p:strVal val="visible"/>
                                      </p:to>
                                    </p:set>
                                    <p:anim calcmode="lin" valueType="num">
                                      <p:cBhvr additive="base">
                                        <p:cTn id="2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1+#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ppt_x"/>
                                          </p:val>
                                        </p:tav>
                                        <p:tav tm="100000">
                                          <p:val>
                                            <p:strVal val="#ppt_x"/>
                                          </p:val>
                                        </p:tav>
                                      </p:tavLst>
                                    </p:anim>
                                    <p:anim calcmode="lin" valueType="num">
                                      <p:cBhvr additive="base">
                                        <p:cTn id="38" dur="500" fill="hold"/>
                                        <p:tgtEl>
                                          <p:spTgt spid="27"/>
                                        </p:tgtEl>
                                        <p:attrNameLst>
                                          <p:attrName>ppt_y</p:attrName>
                                        </p:attrNameLst>
                                      </p:cBhvr>
                                      <p:tavLst>
                                        <p:tav tm="0">
                                          <p:val>
                                            <p:strVal val="0-#ppt_h/2"/>
                                          </p:val>
                                        </p:tav>
                                        <p:tav tm="100000">
                                          <p:val>
                                            <p:strVal val="#ppt_y"/>
                                          </p:val>
                                        </p:tav>
                                      </p:tavLst>
                                    </p:anim>
                                  </p:childTnLst>
                                </p:cTn>
                              </p:par>
                            </p:childTnLst>
                          </p:cTn>
                        </p:par>
                        <p:par>
                          <p:cTn id="39" fill="hold" nodeType="afterGroup">
                            <p:stCondLst>
                              <p:cond delay="500"/>
                            </p:stCondLst>
                            <p:childTnLst>
                              <p:par>
                                <p:cTn id="40" presetID="2" presetClass="entr" presetSubtype="1" fill="hold"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500" fill="hold"/>
                                        <p:tgtEl>
                                          <p:spTgt spid="4"/>
                                        </p:tgtEl>
                                        <p:attrNameLst>
                                          <p:attrName>ppt_x</p:attrName>
                                        </p:attrNameLst>
                                      </p:cBhvr>
                                      <p:tavLst>
                                        <p:tav tm="0">
                                          <p:val>
                                            <p:strVal val="#ppt_x"/>
                                          </p:val>
                                        </p:tav>
                                        <p:tav tm="100000">
                                          <p:val>
                                            <p:strVal val="#ppt_x"/>
                                          </p:val>
                                        </p:tav>
                                      </p:tavLst>
                                    </p:anim>
                                    <p:anim calcmode="lin" valueType="num">
                                      <p:cBhvr additive="base">
                                        <p:cTn id="43" dur="500" fill="hold"/>
                                        <p:tgtEl>
                                          <p:spTgt spid="4"/>
                                        </p:tgtEl>
                                        <p:attrNameLst>
                                          <p:attrName>ppt_y</p:attrName>
                                        </p:attrNameLst>
                                      </p:cBhvr>
                                      <p:tavLst>
                                        <p:tav tm="0">
                                          <p:val>
                                            <p:strVal val="0-#ppt_h/2"/>
                                          </p:val>
                                        </p:tav>
                                        <p:tav tm="100000">
                                          <p:val>
                                            <p:strVal val="#ppt_y"/>
                                          </p:val>
                                        </p:tav>
                                      </p:tavLst>
                                    </p:anim>
                                  </p:childTnLst>
                                </p:cTn>
                              </p:par>
                            </p:childTnLst>
                          </p:cTn>
                        </p:par>
                        <p:par>
                          <p:cTn id="44" fill="hold" nodeType="afterGroup">
                            <p:stCondLst>
                              <p:cond delay="1000"/>
                            </p:stCondLst>
                            <p:childTnLst>
                              <p:par>
                                <p:cTn id="45" presetID="2" presetClass="entr" presetSubtype="1"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additive="base">
                                        <p:cTn id="47" dur="500" fill="hold"/>
                                        <p:tgtEl>
                                          <p:spTgt spid="46"/>
                                        </p:tgtEl>
                                        <p:attrNameLst>
                                          <p:attrName>ppt_x</p:attrName>
                                        </p:attrNameLst>
                                      </p:cBhvr>
                                      <p:tavLst>
                                        <p:tav tm="0">
                                          <p:val>
                                            <p:strVal val="#ppt_x"/>
                                          </p:val>
                                        </p:tav>
                                        <p:tav tm="100000">
                                          <p:val>
                                            <p:strVal val="#ppt_x"/>
                                          </p:val>
                                        </p:tav>
                                      </p:tavLst>
                                    </p:anim>
                                    <p:anim calcmode="lin" valueType="num">
                                      <p:cBhvr additive="base">
                                        <p:cTn id="48" dur="500" fill="hold"/>
                                        <p:tgtEl>
                                          <p:spTgt spid="46"/>
                                        </p:tgtEl>
                                        <p:attrNameLst>
                                          <p:attrName>ppt_y</p:attrName>
                                        </p:attrNameLst>
                                      </p:cBhvr>
                                      <p:tavLst>
                                        <p:tav tm="0">
                                          <p:val>
                                            <p:strVal val="0-#ppt_h/2"/>
                                          </p:val>
                                        </p:tav>
                                        <p:tav tm="100000">
                                          <p:val>
                                            <p:strVal val="#ppt_y"/>
                                          </p:val>
                                        </p:tav>
                                      </p:tavLst>
                                    </p:anim>
                                  </p:childTnLst>
                                </p:cTn>
                              </p:par>
                            </p:childTnLst>
                          </p:cTn>
                        </p:par>
                        <p:par>
                          <p:cTn id="49" fill="hold" nodeType="afterGroup">
                            <p:stCondLst>
                              <p:cond delay="1500"/>
                            </p:stCondLst>
                            <p:childTnLst>
                              <p:par>
                                <p:cTn id="50" presetID="2" presetClass="entr" presetSubtype="1" fill="hold" nodeType="after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ppt_x"/>
                                          </p:val>
                                        </p:tav>
                                        <p:tav tm="100000">
                                          <p:val>
                                            <p:strVal val="#ppt_x"/>
                                          </p:val>
                                        </p:tav>
                                      </p:tavLst>
                                    </p:anim>
                                    <p:anim calcmode="lin" valueType="num">
                                      <p:cBhvr additive="base">
                                        <p:cTn id="53" dur="500" fill="hold"/>
                                        <p:tgtEl>
                                          <p:spTgt spid="5"/>
                                        </p:tgtEl>
                                        <p:attrNameLst>
                                          <p:attrName>ppt_y</p:attrName>
                                        </p:attrNameLst>
                                      </p:cBhvr>
                                      <p:tavLst>
                                        <p:tav tm="0">
                                          <p:val>
                                            <p:strVal val="0-#ppt_h/2"/>
                                          </p:val>
                                        </p:tav>
                                        <p:tav tm="100000">
                                          <p:val>
                                            <p:strVal val="#ppt_y"/>
                                          </p:val>
                                        </p:tav>
                                      </p:tavLst>
                                    </p:anim>
                                  </p:childTnLst>
                                </p:cTn>
                              </p:par>
                            </p:childTnLst>
                          </p:cTn>
                        </p:par>
                        <p:par>
                          <p:cTn id="54" fill="hold" nodeType="afterGroup">
                            <p:stCondLst>
                              <p:cond delay="2000"/>
                            </p:stCondLst>
                            <p:childTnLst>
                              <p:par>
                                <p:cTn id="55" presetID="2" presetClass="entr" presetSubtype="1"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500" fill="hold"/>
                                        <p:tgtEl>
                                          <p:spTgt spid="28"/>
                                        </p:tgtEl>
                                        <p:attrNameLst>
                                          <p:attrName>ppt_x</p:attrName>
                                        </p:attrNameLst>
                                      </p:cBhvr>
                                      <p:tavLst>
                                        <p:tav tm="0">
                                          <p:val>
                                            <p:strVal val="#ppt_x"/>
                                          </p:val>
                                        </p:tav>
                                        <p:tav tm="100000">
                                          <p:val>
                                            <p:strVal val="#ppt_x"/>
                                          </p:val>
                                        </p:tav>
                                      </p:tavLst>
                                    </p:anim>
                                    <p:anim calcmode="lin" valueType="num">
                                      <p:cBhvr additive="base">
                                        <p:cTn id="58" dur="500" fill="hold"/>
                                        <p:tgtEl>
                                          <p:spTgt spid="28"/>
                                        </p:tgtEl>
                                        <p:attrNameLst>
                                          <p:attrName>ppt_y</p:attrName>
                                        </p:attrNameLst>
                                      </p:cBhvr>
                                      <p:tavLst>
                                        <p:tav tm="0">
                                          <p:val>
                                            <p:strVal val="0-#ppt_h/2"/>
                                          </p:val>
                                        </p:tav>
                                        <p:tav tm="100000">
                                          <p:val>
                                            <p:strVal val="#ppt_y"/>
                                          </p:val>
                                        </p:tav>
                                      </p:tavLst>
                                    </p:anim>
                                  </p:childTnLst>
                                </p:cTn>
                              </p:par>
                            </p:childTnLst>
                          </p:cTn>
                        </p:par>
                        <p:par>
                          <p:cTn id="59" fill="hold" nodeType="afterGroup">
                            <p:stCondLst>
                              <p:cond delay="2500"/>
                            </p:stCondLst>
                            <p:childTnLst>
                              <p:par>
                                <p:cTn id="60" presetID="2"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500" fill="hold"/>
                                        <p:tgtEl>
                                          <p:spTgt spid="6"/>
                                        </p:tgtEl>
                                        <p:attrNameLst>
                                          <p:attrName>ppt_x</p:attrName>
                                        </p:attrNameLst>
                                      </p:cBhvr>
                                      <p:tavLst>
                                        <p:tav tm="0">
                                          <p:val>
                                            <p:strVal val="#ppt_x"/>
                                          </p:val>
                                        </p:tav>
                                        <p:tav tm="100000">
                                          <p:val>
                                            <p:strVal val="#ppt_x"/>
                                          </p:val>
                                        </p:tav>
                                      </p:tavLst>
                                    </p:anim>
                                    <p:anim calcmode="lin" valueType="num">
                                      <p:cBhvr additive="base">
                                        <p:cTn id="63" dur="500" fill="hold"/>
                                        <p:tgtEl>
                                          <p:spTgt spid="6"/>
                                        </p:tgtEl>
                                        <p:attrNameLst>
                                          <p:attrName>ppt_y</p:attrName>
                                        </p:attrNameLst>
                                      </p:cBhvr>
                                      <p:tavLst>
                                        <p:tav tm="0">
                                          <p:val>
                                            <p:strVal val="0-#ppt_h/2"/>
                                          </p:val>
                                        </p:tav>
                                        <p:tav tm="100000">
                                          <p:val>
                                            <p:strVal val="#ppt_y"/>
                                          </p:val>
                                        </p:tav>
                                      </p:tavLst>
                                    </p:anim>
                                  </p:childTnLst>
                                </p:cTn>
                              </p:par>
                            </p:childTnLst>
                          </p:cTn>
                        </p:par>
                        <p:par>
                          <p:cTn id="64" fill="hold" nodeType="afterGroup">
                            <p:stCondLst>
                              <p:cond delay="3000"/>
                            </p:stCondLst>
                            <p:childTnLst>
                              <p:par>
                                <p:cTn id="65" presetID="2" presetClass="entr" presetSubtype="1" fill="hold" grpId="0" nodeType="afterEffect">
                                  <p:stCondLst>
                                    <p:cond delay="0"/>
                                  </p:stCondLst>
                                  <p:childTnLst>
                                    <p:set>
                                      <p:cBhvr>
                                        <p:cTn id="66" dur="1" fill="hold">
                                          <p:stCondLst>
                                            <p:cond delay="0"/>
                                          </p:stCondLst>
                                        </p:cTn>
                                        <p:tgtEl>
                                          <p:spTgt spid="29"/>
                                        </p:tgtEl>
                                        <p:attrNameLst>
                                          <p:attrName>style.visibility</p:attrName>
                                        </p:attrNameLst>
                                      </p:cBhvr>
                                      <p:to>
                                        <p:strVal val="visible"/>
                                      </p:to>
                                    </p:set>
                                    <p:anim calcmode="lin" valueType="num">
                                      <p:cBhvr additive="base">
                                        <p:cTn id="67" dur="500" fill="hold"/>
                                        <p:tgtEl>
                                          <p:spTgt spid="29"/>
                                        </p:tgtEl>
                                        <p:attrNameLst>
                                          <p:attrName>ppt_x</p:attrName>
                                        </p:attrNameLst>
                                      </p:cBhvr>
                                      <p:tavLst>
                                        <p:tav tm="0">
                                          <p:val>
                                            <p:strVal val="#ppt_x"/>
                                          </p:val>
                                        </p:tav>
                                        <p:tav tm="100000">
                                          <p:val>
                                            <p:strVal val="#ppt_x"/>
                                          </p:val>
                                        </p:tav>
                                      </p:tavLst>
                                    </p:anim>
                                    <p:anim calcmode="lin" valueType="num">
                                      <p:cBhvr additive="base">
                                        <p:cTn id="68" dur="500" fill="hold"/>
                                        <p:tgtEl>
                                          <p:spTgt spid="29"/>
                                        </p:tgtEl>
                                        <p:attrNameLst>
                                          <p:attrName>ppt_y</p:attrName>
                                        </p:attrNameLst>
                                      </p:cBhvr>
                                      <p:tavLst>
                                        <p:tav tm="0">
                                          <p:val>
                                            <p:strVal val="0-#ppt_h/2"/>
                                          </p:val>
                                        </p:tav>
                                        <p:tav tm="100000">
                                          <p:val>
                                            <p:strVal val="#ppt_y"/>
                                          </p:val>
                                        </p:tav>
                                      </p:tavLst>
                                    </p:anim>
                                  </p:childTnLst>
                                </p:cTn>
                              </p:par>
                            </p:childTnLst>
                          </p:cTn>
                        </p:par>
                        <p:par>
                          <p:cTn id="69" fill="hold" nodeType="afterGroup">
                            <p:stCondLst>
                              <p:cond delay="3500"/>
                            </p:stCondLst>
                            <p:childTnLst>
                              <p:par>
                                <p:cTn id="70" presetID="2" presetClass="entr" presetSubtype="1" fill="hold"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childTnLst>
                          </p:cTn>
                        </p:par>
                        <p:par>
                          <p:cTn id="74" fill="hold" nodeType="afterGroup">
                            <p:stCondLst>
                              <p:cond delay="4000"/>
                            </p:stCondLst>
                            <p:childTnLst>
                              <p:par>
                                <p:cTn id="75" presetID="2" presetClass="entr" presetSubtype="1"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additive="base">
                                        <p:cTn id="77" dur="500" fill="hold"/>
                                        <p:tgtEl>
                                          <p:spTgt spid="30"/>
                                        </p:tgtEl>
                                        <p:attrNameLst>
                                          <p:attrName>ppt_x</p:attrName>
                                        </p:attrNameLst>
                                      </p:cBhvr>
                                      <p:tavLst>
                                        <p:tav tm="0">
                                          <p:val>
                                            <p:strVal val="#ppt_x"/>
                                          </p:val>
                                        </p:tav>
                                        <p:tav tm="100000">
                                          <p:val>
                                            <p:strVal val="#ppt_x"/>
                                          </p:val>
                                        </p:tav>
                                      </p:tavLst>
                                    </p:anim>
                                    <p:anim calcmode="lin" valueType="num">
                                      <p:cBhvr additive="base">
                                        <p:cTn id="78" dur="500" fill="hold"/>
                                        <p:tgtEl>
                                          <p:spTgt spid="30"/>
                                        </p:tgtEl>
                                        <p:attrNameLst>
                                          <p:attrName>ppt_y</p:attrName>
                                        </p:attrNameLst>
                                      </p:cBhvr>
                                      <p:tavLst>
                                        <p:tav tm="0">
                                          <p:val>
                                            <p:strVal val="0-#ppt_h/2"/>
                                          </p:val>
                                        </p:tav>
                                        <p:tav tm="100000">
                                          <p:val>
                                            <p:strVal val="#ppt_y"/>
                                          </p:val>
                                        </p:tav>
                                      </p:tavLst>
                                    </p:anim>
                                  </p:childTnLst>
                                </p:cTn>
                              </p:par>
                            </p:childTnLst>
                          </p:cTn>
                        </p:par>
                        <p:par>
                          <p:cTn id="79" fill="hold" nodeType="afterGroup">
                            <p:stCondLst>
                              <p:cond delay="4500"/>
                            </p:stCondLst>
                            <p:childTnLst>
                              <p:par>
                                <p:cTn id="80" presetID="2" presetClass="entr" presetSubtype="1"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500" fill="hold"/>
                                        <p:tgtEl>
                                          <p:spTgt spid="8"/>
                                        </p:tgtEl>
                                        <p:attrNameLst>
                                          <p:attrName>ppt_x</p:attrName>
                                        </p:attrNameLst>
                                      </p:cBhvr>
                                      <p:tavLst>
                                        <p:tav tm="0">
                                          <p:val>
                                            <p:strVal val="#ppt_x"/>
                                          </p:val>
                                        </p:tav>
                                        <p:tav tm="100000">
                                          <p:val>
                                            <p:strVal val="#ppt_x"/>
                                          </p:val>
                                        </p:tav>
                                      </p:tavLst>
                                    </p:anim>
                                    <p:anim calcmode="lin" valueType="num">
                                      <p:cBhvr additive="base">
                                        <p:cTn id="83" dur="500" fill="hold"/>
                                        <p:tgtEl>
                                          <p:spTgt spid="8"/>
                                        </p:tgtEl>
                                        <p:attrNameLst>
                                          <p:attrName>ppt_y</p:attrName>
                                        </p:attrNameLst>
                                      </p:cBhvr>
                                      <p:tavLst>
                                        <p:tav tm="0">
                                          <p:val>
                                            <p:strVal val="0-#ppt_h/2"/>
                                          </p:val>
                                        </p:tav>
                                        <p:tav tm="100000">
                                          <p:val>
                                            <p:strVal val="#ppt_y"/>
                                          </p:val>
                                        </p:tav>
                                      </p:tavLst>
                                    </p:anim>
                                  </p:childTnLst>
                                </p:cTn>
                              </p:par>
                            </p:childTnLst>
                          </p:cTn>
                        </p:par>
                        <p:par>
                          <p:cTn id="84" fill="hold" nodeType="afterGroup">
                            <p:stCondLst>
                              <p:cond delay="5000"/>
                            </p:stCondLst>
                            <p:childTnLst>
                              <p:par>
                                <p:cTn id="85" presetID="2" presetClass="entr" presetSubtype="1"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additive="base">
                                        <p:cTn id="87" dur="500" fill="hold"/>
                                        <p:tgtEl>
                                          <p:spTgt spid="42"/>
                                        </p:tgtEl>
                                        <p:attrNameLst>
                                          <p:attrName>ppt_x</p:attrName>
                                        </p:attrNameLst>
                                      </p:cBhvr>
                                      <p:tavLst>
                                        <p:tav tm="0">
                                          <p:val>
                                            <p:strVal val="#ppt_x"/>
                                          </p:val>
                                        </p:tav>
                                        <p:tav tm="100000">
                                          <p:val>
                                            <p:strVal val="#ppt_x"/>
                                          </p:val>
                                        </p:tav>
                                      </p:tavLst>
                                    </p:anim>
                                    <p:anim calcmode="lin" valueType="num">
                                      <p:cBhvr additive="base">
                                        <p:cTn id="88" dur="500" fill="hold"/>
                                        <p:tgtEl>
                                          <p:spTgt spid="42"/>
                                        </p:tgtEl>
                                        <p:attrNameLst>
                                          <p:attrName>ppt_y</p:attrName>
                                        </p:attrNameLst>
                                      </p:cBhvr>
                                      <p:tavLst>
                                        <p:tav tm="0">
                                          <p:val>
                                            <p:strVal val="0-#ppt_h/2"/>
                                          </p:val>
                                        </p:tav>
                                        <p:tav tm="100000">
                                          <p:val>
                                            <p:strVal val="#ppt_y"/>
                                          </p:val>
                                        </p:tav>
                                      </p:tavLst>
                                    </p:anim>
                                  </p:childTnLst>
                                </p:cTn>
                              </p:par>
                            </p:childTnLst>
                          </p:cTn>
                        </p:par>
                        <p:par>
                          <p:cTn id="89" fill="hold" nodeType="afterGroup">
                            <p:stCondLst>
                              <p:cond delay="5500"/>
                            </p:stCondLst>
                            <p:childTnLst>
                              <p:par>
                                <p:cTn id="90" presetID="2" presetClass="entr" presetSubtype="1" fill="hold" nodeType="afterEffect">
                                  <p:stCondLst>
                                    <p:cond delay="0"/>
                                  </p:stCondLst>
                                  <p:childTnLst>
                                    <p:set>
                                      <p:cBhvr>
                                        <p:cTn id="91" dur="1" fill="hold">
                                          <p:stCondLst>
                                            <p:cond delay="0"/>
                                          </p:stCondLst>
                                        </p:cTn>
                                        <p:tgtEl>
                                          <p:spTgt spid="9"/>
                                        </p:tgtEl>
                                        <p:attrNameLst>
                                          <p:attrName>style.visibility</p:attrName>
                                        </p:attrNameLst>
                                      </p:cBhvr>
                                      <p:to>
                                        <p:strVal val="visible"/>
                                      </p:to>
                                    </p:set>
                                    <p:anim calcmode="lin" valueType="num">
                                      <p:cBhvr additive="base">
                                        <p:cTn id="92" dur="500" fill="hold"/>
                                        <p:tgtEl>
                                          <p:spTgt spid="9"/>
                                        </p:tgtEl>
                                        <p:attrNameLst>
                                          <p:attrName>ppt_x</p:attrName>
                                        </p:attrNameLst>
                                      </p:cBhvr>
                                      <p:tavLst>
                                        <p:tav tm="0">
                                          <p:val>
                                            <p:strVal val="#ppt_x"/>
                                          </p:val>
                                        </p:tav>
                                        <p:tav tm="100000">
                                          <p:val>
                                            <p:strVal val="#ppt_x"/>
                                          </p:val>
                                        </p:tav>
                                      </p:tavLst>
                                    </p:anim>
                                    <p:anim calcmode="lin" valueType="num">
                                      <p:cBhvr additive="base">
                                        <p:cTn id="93"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4" fill="hold" nodeType="clickPar">
                      <p:stCondLst>
                        <p:cond delay="indefinite"/>
                      </p:stCondLst>
                      <p:childTnLst>
                        <p:par>
                          <p:cTn id="95" fill="hold" nodeType="withGroup">
                            <p:stCondLst>
                              <p:cond delay="0"/>
                            </p:stCondLst>
                            <p:childTnLst>
                              <p:par>
                                <p:cTn id="96" presetID="2" presetClass="entr" presetSubtype="8" fill="hold" nodeType="clickEffect">
                                  <p:stCondLst>
                                    <p:cond delay="0"/>
                                  </p:stCondLst>
                                  <p:childTnLst>
                                    <p:set>
                                      <p:cBhvr>
                                        <p:cTn id="97" dur="1" fill="hold">
                                          <p:stCondLst>
                                            <p:cond delay="0"/>
                                          </p:stCondLst>
                                        </p:cTn>
                                        <p:tgtEl>
                                          <p:spTgt spid="25">
                                            <p:txEl>
                                              <p:pRg st="0" end="0"/>
                                            </p:txEl>
                                          </p:spTgt>
                                        </p:tgtEl>
                                        <p:attrNameLst>
                                          <p:attrName>style.visibility</p:attrName>
                                        </p:attrNameLst>
                                      </p:cBhvr>
                                      <p:to>
                                        <p:strVal val="visible"/>
                                      </p:to>
                                    </p:set>
                                    <p:anim calcmode="lin" valueType="num">
                                      <p:cBhvr additive="base">
                                        <p:cTn id="98"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99"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 presetClass="entr" presetSubtype="2" fill="hold" grpId="0" nodeType="clickEffect">
                                  <p:stCondLst>
                                    <p:cond delay="0"/>
                                  </p:stCondLst>
                                  <p:childTnLst>
                                    <p:set>
                                      <p:cBhvr>
                                        <p:cTn id="103" dur="1" fill="hold">
                                          <p:stCondLst>
                                            <p:cond delay="0"/>
                                          </p:stCondLst>
                                        </p:cTn>
                                        <p:tgtEl>
                                          <p:spTgt spid="26"/>
                                        </p:tgtEl>
                                        <p:attrNameLst>
                                          <p:attrName>style.visibility</p:attrName>
                                        </p:attrNameLst>
                                      </p:cBhvr>
                                      <p:to>
                                        <p:strVal val="visible"/>
                                      </p:to>
                                    </p:set>
                                    <p:anim calcmode="lin" valueType="num">
                                      <p:cBhvr additive="base">
                                        <p:cTn id="104" dur="500" fill="hold"/>
                                        <p:tgtEl>
                                          <p:spTgt spid="26"/>
                                        </p:tgtEl>
                                        <p:attrNameLst>
                                          <p:attrName>ppt_x</p:attrName>
                                        </p:attrNameLst>
                                      </p:cBhvr>
                                      <p:tavLst>
                                        <p:tav tm="0">
                                          <p:val>
                                            <p:strVal val="1+#ppt_w/2"/>
                                          </p:val>
                                        </p:tav>
                                        <p:tav tm="100000">
                                          <p:val>
                                            <p:strVal val="#ppt_x"/>
                                          </p:val>
                                        </p:tav>
                                      </p:tavLst>
                                    </p:anim>
                                    <p:anim calcmode="lin" valueType="num">
                                      <p:cBhvr additive="base">
                                        <p:cTn id="105"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06" fill="hold" nodeType="clickPar">
                      <p:stCondLst>
                        <p:cond delay="indefinite"/>
                      </p:stCondLst>
                      <p:childTnLst>
                        <p:par>
                          <p:cTn id="107" fill="hold" nodeType="withGroup">
                            <p:stCondLst>
                              <p:cond delay="0"/>
                            </p:stCondLst>
                            <p:childTnLst>
                              <p:par>
                                <p:cTn id="108" presetID="2" presetClass="entr" presetSubtype="1" fill="hold" grpId="0" nodeType="clickEffect">
                                  <p:stCondLst>
                                    <p:cond delay="0"/>
                                  </p:stCondLst>
                                  <p:childTnLst>
                                    <p:set>
                                      <p:cBhvr>
                                        <p:cTn id="109" dur="1" fill="hold">
                                          <p:stCondLst>
                                            <p:cond delay="0"/>
                                          </p:stCondLst>
                                        </p:cTn>
                                        <p:tgtEl>
                                          <p:spTgt spid="74"/>
                                        </p:tgtEl>
                                        <p:attrNameLst>
                                          <p:attrName>style.visibility</p:attrName>
                                        </p:attrNameLst>
                                      </p:cBhvr>
                                      <p:to>
                                        <p:strVal val="visible"/>
                                      </p:to>
                                    </p:set>
                                    <p:anim calcmode="lin" valueType="num">
                                      <p:cBhvr additive="base">
                                        <p:cTn id="110" dur="500" fill="hold"/>
                                        <p:tgtEl>
                                          <p:spTgt spid="74"/>
                                        </p:tgtEl>
                                        <p:attrNameLst>
                                          <p:attrName>ppt_x</p:attrName>
                                        </p:attrNameLst>
                                      </p:cBhvr>
                                      <p:tavLst>
                                        <p:tav tm="0">
                                          <p:val>
                                            <p:strVal val="#ppt_x"/>
                                          </p:val>
                                        </p:tav>
                                        <p:tav tm="100000">
                                          <p:val>
                                            <p:strVal val="#ppt_x"/>
                                          </p:val>
                                        </p:tav>
                                      </p:tavLst>
                                    </p:anim>
                                    <p:anim calcmode="lin" valueType="num">
                                      <p:cBhvr additive="base">
                                        <p:cTn id="111" dur="500" fill="hold"/>
                                        <p:tgtEl>
                                          <p:spTgt spid="74"/>
                                        </p:tgtEl>
                                        <p:attrNameLst>
                                          <p:attrName>ppt_y</p:attrName>
                                        </p:attrNameLst>
                                      </p:cBhvr>
                                      <p:tavLst>
                                        <p:tav tm="0">
                                          <p:val>
                                            <p:strVal val="0-#ppt_h/2"/>
                                          </p:val>
                                        </p:tav>
                                        <p:tav tm="100000">
                                          <p:val>
                                            <p:strVal val="#ppt_y"/>
                                          </p:val>
                                        </p:tav>
                                      </p:tavLst>
                                    </p:anim>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 presetClass="entr" presetSubtype="8" fill="hold" nodeType="clickEffect">
                                  <p:stCondLst>
                                    <p:cond delay="0"/>
                                  </p:stCondLst>
                                  <p:childTnLst>
                                    <p:set>
                                      <p:cBhvr>
                                        <p:cTn id="115" dur="1" fill="hold">
                                          <p:stCondLst>
                                            <p:cond delay="0"/>
                                          </p:stCondLst>
                                        </p:cTn>
                                        <p:tgtEl>
                                          <p:spTgt spid="16">
                                            <p:txEl>
                                              <p:pRg st="3" end="3"/>
                                            </p:txEl>
                                          </p:spTgt>
                                        </p:tgtEl>
                                        <p:attrNameLst>
                                          <p:attrName>style.visibility</p:attrName>
                                        </p:attrNameLst>
                                      </p:cBhvr>
                                      <p:to>
                                        <p:strVal val="visible"/>
                                      </p:to>
                                    </p:set>
                                    <p:anim calcmode="lin" valueType="num">
                                      <p:cBhvr additive="base">
                                        <p:cTn id="116" dur="500" fill="hold"/>
                                        <p:tgtEl>
                                          <p:spTgt spid="16">
                                            <p:txEl>
                                              <p:pRg st="3" end="3"/>
                                            </p:txEl>
                                          </p:spTgt>
                                        </p:tgtEl>
                                        <p:attrNameLst>
                                          <p:attrName>ppt_x</p:attrName>
                                        </p:attrNameLst>
                                      </p:cBhvr>
                                      <p:tavLst>
                                        <p:tav tm="0">
                                          <p:val>
                                            <p:strVal val="0-#ppt_w/2"/>
                                          </p:val>
                                        </p:tav>
                                        <p:tav tm="100000">
                                          <p:val>
                                            <p:strVal val="#ppt_x"/>
                                          </p:val>
                                        </p:tav>
                                      </p:tavLst>
                                    </p:anim>
                                    <p:anim calcmode="lin" valueType="num">
                                      <p:cBhvr additive="base">
                                        <p:cTn id="117" dur="500" fill="hold"/>
                                        <p:tgtEl>
                                          <p:spTgt spid="1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6" grpId="0"/>
      <p:bldP spid="27" grpId="0"/>
      <p:bldP spid="28" grpId="0"/>
      <p:bldP spid="29" grpId="0"/>
      <p:bldP spid="30" grpId="0"/>
      <p:bldP spid="42" grpId="0"/>
      <p:bldP spid="46" grpId="0"/>
      <p:bldP spid="7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T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a:t>
            </a:r>
            <a:endParaRPr lang="en-US" dirty="0">
              <a:effectLst>
                <a:outerShdw blurRad="38100" dist="38100" dir="2700000" algn="tl">
                  <a:srgbClr val="000000">
                    <a:alpha val="43137"/>
                  </a:srgbClr>
                </a:outerShdw>
              </a:effectLst>
              <a:cs typeface="+mn-cs"/>
            </a:endParaRPr>
          </a:p>
        </p:txBody>
      </p:sp>
      <p:sp>
        <p:nvSpPr>
          <p:cNvPr id="16" name="Rectangle 15"/>
          <p:cNvSpPr/>
          <p:nvPr/>
        </p:nvSpPr>
        <p:spPr>
          <a:xfrm>
            <a:off x="1143000" y="669925"/>
            <a:ext cx="6288088" cy="13843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p:txBody>
      </p:sp>
      <p:sp>
        <p:nvSpPr>
          <p:cNvPr id="27" name="Rectangle 26"/>
          <p:cNvSpPr/>
          <p:nvPr/>
        </p:nvSpPr>
        <p:spPr>
          <a:xfrm>
            <a:off x="6148388" y="2981325"/>
            <a:ext cx="4445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a:t>
            </a:r>
            <a:endParaRPr lang="en-CA" dirty="0">
              <a:solidFill>
                <a:schemeClr val="accent2"/>
              </a:solidFill>
              <a:effectLst>
                <a:outerShdw blurRad="38100" dist="38100" dir="2700000" algn="tl">
                  <a:srgbClr val="000000">
                    <a:alpha val="43137"/>
                  </a:srgbClr>
                </a:outerShdw>
              </a:effectLst>
              <a:cs typeface="+mn-cs"/>
            </a:endParaRPr>
          </a:p>
        </p:txBody>
      </p:sp>
      <p:sp>
        <p:nvSpPr>
          <p:cNvPr id="28" name="Rectangle 27"/>
          <p:cNvSpPr/>
          <p:nvPr/>
        </p:nvSpPr>
        <p:spPr>
          <a:xfrm>
            <a:off x="5797550" y="3598863"/>
            <a:ext cx="1122363"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aaQdd</a:t>
            </a:r>
            <a:endParaRPr lang="en-CA" dirty="0">
              <a:solidFill>
                <a:schemeClr val="accent2"/>
              </a:solidFill>
              <a:effectLst>
                <a:outerShdw blurRad="38100" dist="38100" dir="2700000" algn="tl">
                  <a:srgbClr val="000000">
                    <a:alpha val="43137"/>
                  </a:srgbClr>
                </a:outerShdw>
              </a:effectLst>
              <a:cs typeface="+mn-cs"/>
            </a:endParaRPr>
          </a:p>
        </p:txBody>
      </p:sp>
      <p:sp>
        <p:nvSpPr>
          <p:cNvPr id="29" name="Rectangle 28"/>
          <p:cNvSpPr/>
          <p:nvPr/>
        </p:nvSpPr>
        <p:spPr>
          <a:xfrm>
            <a:off x="5649913" y="3952875"/>
            <a:ext cx="146050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aaaQddd</a:t>
            </a:r>
            <a:endParaRPr lang="en-CA" dirty="0">
              <a:solidFill>
                <a:schemeClr val="accent2"/>
              </a:solidFill>
              <a:effectLst>
                <a:outerShdw blurRad="38100" dist="38100" dir="2700000" algn="tl">
                  <a:srgbClr val="000000">
                    <a:alpha val="43137"/>
                  </a:srgbClr>
                </a:outerShdw>
              </a:effectLst>
              <a:cs typeface="+mn-cs"/>
            </a:endParaRPr>
          </a:p>
        </p:txBody>
      </p:sp>
      <p:sp>
        <p:nvSpPr>
          <p:cNvPr id="30" name="Rectangle 29"/>
          <p:cNvSpPr/>
          <p:nvPr/>
        </p:nvSpPr>
        <p:spPr>
          <a:xfrm>
            <a:off x="5464175" y="4267200"/>
            <a:ext cx="1798638"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aaaaQdddd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33801" name="Group 46"/>
          <p:cNvGrpSpPr>
            <a:grpSpLocks/>
          </p:cNvGrpSpPr>
          <p:nvPr/>
        </p:nvGrpSpPr>
        <p:grpSpPr bwMode="auto">
          <a:xfrm>
            <a:off x="6148388" y="3962400"/>
            <a:ext cx="373062" cy="227013"/>
            <a:chOff x="4191000" y="2186399"/>
            <a:chExt cx="372291" cy="228053"/>
          </a:xfrm>
        </p:grpSpPr>
        <p:sp>
          <p:nvSpPr>
            <p:cNvPr id="33" name="Freeform 32"/>
            <p:cNvSpPr/>
            <p:nvPr/>
          </p:nvSpPr>
          <p:spPr bwMode="auto">
            <a:xfrm>
              <a:off x="4191000" y="2186399"/>
              <a:ext cx="144163"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35"/>
            <p:cNvSpPr/>
            <p:nvPr/>
          </p:nvSpPr>
          <p:spPr bwMode="auto">
            <a:xfrm flipH="1">
              <a:off x="4419128" y="2199157"/>
              <a:ext cx="144163"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3802" name="Group 49"/>
          <p:cNvGrpSpPr>
            <a:grpSpLocks/>
          </p:cNvGrpSpPr>
          <p:nvPr/>
        </p:nvGrpSpPr>
        <p:grpSpPr bwMode="auto">
          <a:xfrm>
            <a:off x="6157913" y="4289425"/>
            <a:ext cx="371475" cy="228600"/>
            <a:chOff x="4191000" y="2186399"/>
            <a:chExt cx="372291" cy="228055"/>
          </a:xfrm>
        </p:grpSpPr>
        <p:sp>
          <p:nvSpPr>
            <p:cNvPr id="40" name="Freeform 39"/>
            <p:cNvSpPr/>
            <p:nvPr/>
          </p:nvSpPr>
          <p:spPr bwMode="auto">
            <a:xfrm>
              <a:off x="4191000" y="2186399"/>
              <a:ext cx="144779"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40"/>
            <p:cNvSpPr/>
            <p:nvPr/>
          </p:nvSpPr>
          <p:spPr bwMode="auto">
            <a:xfrm flipH="1">
              <a:off x="4418511" y="2199069"/>
              <a:ext cx="144780"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2" name="Rectangle 41"/>
          <p:cNvSpPr/>
          <p:nvPr/>
        </p:nvSpPr>
        <p:spPr>
          <a:xfrm>
            <a:off x="5278438" y="4579938"/>
            <a:ext cx="2136775"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aaaaaQddddd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33804" name="Group 53"/>
          <p:cNvGrpSpPr>
            <a:grpSpLocks/>
          </p:cNvGrpSpPr>
          <p:nvPr/>
        </p:nvGrpSpPr>
        <p:grpSpPr bwMode="auto">
          <a:xfrm>
            <a:off x="6140450" y="4603750"/>
            <a:ext cx="373063" cy="227013"/>
            <a:chOff x="4191000" y="2186399"/>
            <a:chExt cx="372291" cy="228053"/>
          </a:xfrm>
        </p:grpSpPr>
        <p:sp>
          <p:nvSpPr>
            <p:cNvPr id="44" name="Freeform 43"/>
            <p:cNvSpPr/>
            <p:nvPr/>
          </p:nvSpPr>
          <p:spPr bwMode="auto">
            <a:xfrm>
              <a:off x="4191000" y="2186399"/>
              <a:ext cx="144164"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Freeform 44"/>
            <p:cNvSpPr/>
            <p:nvPr/>
          </p:nvSpPr>
          <p:spPr bwMode="auto">
            <a:xfrm flipH="1">
              <a:off x="4419127" y="2199157"/>
              <a:ext cx="144164"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6" name="Rectangle 45"/>
          <p:cNvSpPr/>
          <p:nvPr/>
        </p:nvSpPr>
        <p:spPr>
          <a:xfrm>
            <a:off x="5967413" y="3286125"/>
            <a:ext cx="78105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CA" dirty="0">
              <a:solidFill>
                <a:schemeClr val="accent2"/>
              </a:solidFill>
              <a:effectLst>
                <a:outerShdw blurRad="38100" dist="38100" dir="2700000" algn="tl">
                  <a:srgbClr val="000000">
                    <a:alpha val="43137"/>
                  </a:srgbClr>
                </a:outerShdw>
              </a:effectLst>
              <a:cs typeface="+mn-cs"/>
            </a:endParaRPr>
          </a:p>
        </p:txBody>
      </p:sp>
      <p:grpSp>
        <p:nvGrpSpPr>
          <p:cNvPr id="33806" name="Group 43"/>
          <p:cNvGrpSpPr>
            <a:grpSpLocks/>
          </p:cNvGrpSpPr>
          <p:nvPr/>
        </p:nvGrpSpPr>
        <p:grpSpPr bwMode="auto">
          <a:xfrm>
            <a:off x="6151563" y="3317875"/>
            <a:ext cx="371475" cy="228600"/>
            <a:chOff x="4191000" y="2186399"/>
            <a:chExt cx="372291" cy="228055"/>
          </a:xfrm>
        </p:grpSpPr>
        <p:sp>
          <p:nvSpPr>
            <p:cNvPr id="48" name="Freeform 47"/>
            <p:cNvSpPr/>
            <p:nvPr/>
          </p:nvSpPr>
          <p:spPr bwMode="auto">
            <a:xfrm>
              <a:off x="4191000" y="2186399"/>
              <a:ext cx="144779"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9" name="Freeform 48"/>
            <p:cNvSpPr/>
            <p:nvPr/>
          </p:nvSpPr>
          <p:spPr bwMode="auto">
            <a:xfrm flipH="1">
              <a:off x="4418511" y="2199069"/>
              <a:ext cx="144780"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3807" name="Group 38"/>
          <p:cNvGrpSpPr>
            <a:grpSpLocks/>
          </p:cNvGrpSpPr>
          <p:nvPr/>
        </p:nvGrpSpPr>
        <p:grpSpPr bwMode="auto">
          <a:xfrm>
            <a:off x="6148388" y="3633788"/>
            <a:ext cx="373062" cy="228600"/>
            <a:chOff x="4191000" y="2186399"/>
            <a:chExt cx="372291" cy="228055"/>
          </a:xfrm>
        </p:grpSpPr>
        <p:sp>
          <p:nvSpPr>
            <p:cNvPr id="51" name="Freeform 50"/>
            <p:cNvSpPr/>
            <p:nvPr/>
          </p:nvSpPr>
          <p:spPr bwMode="auto">
            <a:xfrm>
              <a:off x="4191000" y="218639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Freeform 51"/>
            <p:cNvSpPr/>
            <p:nvPr/>
          </p:nvSpPr>
          <p:spPr bwMode="auto">
            <a:xfrm flipH="1">
              <a:off x="4419128" y="219906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3808" name="Group 69"/>
          <p:cNvGrpSpPr>
            <a:grpSpLocks/>
          </p:cNvGrpSpPr>
          <p:nvPr/>
        </p:nvGrpSpPr>
        <p:grpSpPr bwMode="auto">
          <a:xfrm>
            <a:off x="5067300" y="4876800"/>
            <a:ext cx="2546350" cy="536575"/>
            <a:chOff x="3320933" y="3036349"/>
            <a:chExt cx="2546467" cy="536878"/>
          </a:xfrm>
        </p:grpSpPr>
        <p:sp>
          <p:nvSpPr>
            <p:cNvPr id="54" name="Freeform 53"/>
            <p:cNvSpPr/>
            <p:nvPr/>
          </p:nvSpPr>
          <p:spPr bwMode="auto">
            <a:xfrm>
              <a:off x="4560828" y="3049056"/>
              <a:ext cx="0" cy="5241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55" name="Rectangle 54"/>
            <p:cNvSpPr/>
            <p:nvPr/>
          </p:nvSpPr>
          <p:spPr>
            <a:xfrm>
              <a:off x="3320933" y="3036349"/>
              <a:ext cx="2546467" cy="522583"/>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aaaaaTcccddddd</a:t>
              </a:r>
              <a:endParaRPr lang="en-CA" dirty="0">
                <a:solidFill>
                  <a:schemeClr val="accent2"/>
                </a:solidFill>
                <a:effectLst>
                  <a:outerShdw blurRad="38100" dist="38100" dir="2700000" algn="tl">
                    <a:srgbClr val="000000">
                      <a:alpha val="43137"/>
                    </a:srgbClr>
                  </a:outerShdw>
                </a:effectLst>
                <a:cs typeface="+mn-cs"/>
              </a:endParaRPr>
            </a:p>
          </p:txBody>
        </p:sp>
      </p:grpSp>
      <p:sp>
        <p:nvSpPr>
          <p:cNvPr id="56" name="Rectangle 55"/>
          <p:cNvSpPr/>
          <p:nvPr/>
        </p:nvSpPr>
        <p:spPr>
          <a:xfrm>
            <a:off x="4903788" y="5276850"/>
            <a:ext cx="3043237"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aaaaabTcccccddddd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33810" name="Group 71"/>
          <p:cNvGrpSpPr>
            <a:grpSpLocks/>
          </p:cNvGrpSpPr>
          <p:nvPr/>
        </p:nvGrpSpPr>
        <p:grpSpPr bwMode="auto">
          <a:xfrm>
            <a:off x="5881688" y="5300663"/>
            <a:ext cx="371475" cy="227012"/>
            <a:chOff x="4191000" y="2186399"/>
            <a:chExt cx="372291" cy="228053"/>
          </a:xfrm>
        </p:grpSpPr>
        <p:sp>
          <p:nvSpPr>
            <p:cNvPr id="58" name="Freeform 57"/>
            <p:cNvSpPr/>
            <p:nvPr/>
          </p:nvSpPr>
          <p:spPr bwMode="auto">
            <a:xfrm>
              <a:off x="4191000" y="2186399"/>
              <a:ext cx="144779"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Freeform 58"/>
            <p:cNvSpPr/>
            <p:nvPr/>
          </p:nvSpPr>
          <p:spPr bwMode="auto">
            <a:xfrm flipH="1">
              <a:off x="4418511" y="2199157"/>
              <a:ext cx="144780"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4746625" y="5659438"/>
            <a:ext cx="3540125"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aaaaabbTcccccccddddd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9" name="Group 75"/>
          <p:cNvGrpSpPr>
            <a:grpSpLocks/>
          </p:cNvGrpSpPr>
          <p:nvPr/>
        </p:nvGrpSpPr>
        <p:grpSpPr bwMode="auto">
          <a:xfrm>
            <a:off x="5872163" y="5683250"/>
            <a:ext cx="373062" cy="228600"/>
            <a:chOff x="4191000" y="2186399"/>
            <a:chExt cx="372291" cy="228055"/>
          </a:xfrm>
        </p:grpSpPr>
        <p:sp>
          <p:nvSpPr>
            <p:cNvPr id="62" name="Freeform 61"/>
            <p:cNvSpPr/>
            <p:nvPr/>
          </p:nvSpPr>
          <p:spPr bwMode="auto">
            <a:xfrm>
              <a:off x="4191000" y="218639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3" name="Freeform 62"/>
            <p:cNvSpPr/>
            <p:nvPr/>
          </p:nvSpPr>
          <p:spPr bwMode="auto">
            <a:xfrm flipH="1">
              <a:off x="4419128" y="219906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4" name="Rectangle 63"/>
          <p:cNvSpPr/>
          <p:nvPr/>
        </p:nvSpPr>
        <p:spPr>
          <a:xfrm>
            <a:off x="4497388" y="6043613"/>
            <a:ext cx="4037012" cy="523875"/>
          </a:xfrm>
          <a:prstGeom prst="rect">
            <a:avLst/>
          </a:prstGeom>
        </p:spPr>
        <p:txBody>
          <a:bodyPr wrap="none">
            <a:spAutoFit/>
          </a:bodyPr>
          <a:lstStyle/>
          <a:p>
            <a:pPr algn="ct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aaaaabbbTcccccccccddddd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11" name="Group 79"/>
          <p:cNvGrpSpPr>
            <a:grpSpLocks/>
          </p:cNvGrpSpPr>
          <p:nvPr/>
        </p:nvGrpSpPr>
        <p:grpSpPr bwMode="auto">
          <a:xfrm>
            <a:off x="5864225" y="6067425"/>
            <a:ext cx="371475" cy="227013"/>
            <a:chOff x="4191000" y="2186402"/>
            <a:chExt cx="372291" cy="228053"/>
          </a:xfrm>
        </p:grpSpPr>
        <p:sp>
          <p:nvSpPr>
            <p:cNvPr id="66" name="Freeform 65"/>
            <p:cNvSpPr/>
            <p:nvPr/>
          </p:nvSpPr>
          <p:spPr bwMode="auto">
            <a:xfrm>
              <a:off x="4191000" y="2186402"/>
              <a:ext cx="144780"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7" name="Freeform 66"/>
            <p:cNvSpPr/>
            <p:nvPr/>
          </p:nvSpPr>
          <p:spPr bwMode="auto">
            <a:xfrm flipH="1">
              <a:off x="4418512" y="2199160"/>
              <a:ext cx="144779"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70" name="Rectangle 69"/>
          <p:cNvSpPr/>
          <p:nvPr/>
        </p:nvSpPr>
        <p:spPr bwMode="auto">
          <a:xfrm>
            <a:off x="4600575" y="6335713"/>
            <a:ext cx="384175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aaaaabbbcccccccccddddd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12" name="Group 56"/>
          <p:cNvGrpSpPr>
            <a:grpSpLocks/>
          </p:cNvGrpSpPr>
          <p:nvPr/>
        </p:nvGrpSpPr>
        <p:grpSpPr bwMode="auto">
          <a:xfrm>
            <a:off x="2997200" y="3048000"/>
            <a:ext cx="646113" cy="393700"/>
            <a:chOff x="3588544" y="825499"/>
            <a:chExt cx="646623" cy="393703"/>
          </a:xfrm>
        </p:grpSpPr>
        <p:cxnSp>
          <p:nvCxnSpPr>
            <p:cNvPr id="33821" name="Straight Arrow Connector 60"/>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3822" name="Straight Arrow Connector 64"/>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68"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71" name="Rectangle 70"/>
          <p:cNvSpPr/>
          <p:nvPr/>
        </p:nvSpPr>
        <p:spPr>
          <a:xfrm>
            <a:off x="2147888" y="4276725"/>
            <a:ext cx="161925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  </a:t>
            </a:r>
            <a:r>
              <a:rPr lang="en-US" dirty="0" err="1">
                <a:solidFill>
                  <a:schemeClr val="accent2"/>
                </a:solidFill>
                <a:effectLst>
                  <a:outerShdw blurRad="38100" dist="38100" dir="2700000" algn="tl">
                    <a:srgbClr val="000000">
                      <a:alpha val="43137"/>
                    </a:srgbClr>
                  </a:outerShdw>
                </a:effectLst>
                <a:cs typeface="+mn-cs"/>
                <a:sym typeface="Wingdings" pitchFamily="2" charset="2"/>
              </a:rPr>
              <a:t>bTcc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72" name="Text Box 8"/>
          <p:cNvSpPr txBox="1">
            <a:spLocks noChangeArrowheads="1"/>
          </p:cNvSpPr>
          <p:nvPr/>
        </p:nvSpPr>
        <p:spPr bwMode="auto">
          <a:xfrm>
            <a:off x="914400" y="4657725"/>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73" name="Rectangle 72"/>
          <p:cNvSpPr/>
          <p:nvPr/>
        </p:nvSpPr>
        <p:spPr>
          <a:xfrm>
            <a:off x="2133600" y="4657725"/>
            <a:ext cx="1347788"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6">
                                            <p:txEl>
                                              <p:pRg st="1" end="1"/>
                                            </p:txEl>
                                          </p:spTgt>
                                        </p:tgtEl>
                                        <p:attrNameLst>
                                          <p:attrName>style.visibility</p:attrName>
                                        </p:attrNameLst>
                                      </p:cBhvr>
                                      <p:to>
                                        <p:strVal val="visible"/>
                                      </p:to>
                                    </p:set>
                                    <p:anim calcmode="lin" valueType="num">
                                      <p:cBhvr additive="base">
                                        <p:cTn id="25"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6">
                                            <p:txEl>
                                              <p:pRg st="2" end="2"/>
                                            </p:txEl>
                                          </p:spTgt>
                                        </p:tgtEl>
                                        <p:attrNameLst>
                                          <p:attrName>style.visibility</p:attrName>
                                        </p:attrNameLst>
                                      </p:cBhvr>
                                      <p:to>
                                        <p:strVal val="visible"/>
                                      </p:to>
                                    </p:set>
                                    <p:anim calcmode="lin" valueType="num">
                                      <p:cBhvr additive="base">
                                        <p:cTn id="31"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additive="base">
                                        <p:cTn id="37" dur="500" fill="hold"/>
                                        <p:tgtEl>
                                          <p:spTgt spid="68"/>
                                        </p:tgtEl>
                                        <p:attrNameLst>
                                          <p:attrName>ppt_x</p:attrName>
                                        </p:attrNameLst>
                                      </p:cBhvr>
                                      <p:tavLst>
                                        <p:tav tm="0">
                                          <p:val>
                                            <p:strVal val="0-#ppt_w/2"/>
                                          </p:val>
                                        </p:tav>
                                        <p:tav tm="100000">
                                          <p:val>
                                            <p:strVal val="#ppt_x"/>
                                          </p:val>
                                        </p:tav>
                                      </p:tavLst>
                                    </p:anim>
                                    <p:anim calcmode="lin" valueType="num">
                                      <p:cBhvr additive="base">
                                        <p:cTn id="3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1"/>
                                        </p:tgtEl>
                                        <p:attrNameLst>
                                          <p:attrName>style.visibility</p:attrName>
                                        </p:attrNameLst>
                                      </p:cBhvr>
                                      <p:to>
                                        <p:strVal val="visible"/>
                                      </p:to>
                                    </p:set>
                                    <p:anim calcmode="lin" valueType="num">
                                      <p:cBhvr additive="base">
                                        <p:cTn id="43" dur="500" fill="hold"/>
                                        <p:tgtEl>
                                          <p:spTgt spid="71"/>
                                        </p:tgtEl>
                                        <p:attrNameLst>
                                          <p:attrName>ppt_x</p:attrName>
                                        </p:attrNameLst>
                                      </p:cBhvr>
                                      <p:tavLst>
                                        <p:tav tm="0">
                                          <p:val>
                                            <p:strVal val="1+#ppt_w/2"/>
                                          </p:val>
                                        </p:tav>
                                        <p:tav tm="100000">
                                          <p:val>
                                            <p:strVal val="#ppt_x"/>
                                          </p:val>
                                        </p:tav>
                                      </p:tavLst>
                                    </p:anim>
                                    <p:anim calcmode="lin" valueType="num">
                                      <p:cBhvr additive="base">
                                        <p:cTn id="4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500"/>
                            </p:stCondLst>
                            <p:childTnLst>
                              <p:par>
                                <p:cTn id="52" presetID="2" presetClass="entr" presetSubtype="1" fill="hold" grpId="0" nodeType="afterEffect">
                                  <p:stCondLst>
                                    <p:cond delay="0"/>
                                  </p:stCondLst>
                                  <p:childTnLst>
                                    <p:set>
                                      <p:cBhvr>
                                        <p:cTn id="53" dur="1" fill="hold">
                                          <p:stCondLst>
                                            <p:cond delay="0"/>
                                          </p:stCondLst>
                                        </p:cTn>
                                        <p:tgtEl>
                                          <p:spTgt spid="60"/>
                                        </p:tgtEl>
                                        <p:attrNameLst>
                                          <p:attrName>style.visibility</p:attrName>
                                        </p:attrNameLst>
                                      </p:cBhvr>
                                      <p:to>
                                        <p:strVal val="visible"/>
                                      </p:to>
                                    </p:set>
                                    <p:anim calcmode="lin" valueType="num">
                                      <p:cBhvr additive="base">
                                        <p:cTn id="54" dur="500" fill="hold"/>
                                        <p:tgtEl>
                                          <p:spTgt spid="60"/>
                                        </p:tgtEl>
                                        <p:attrNameLst>
                                          <p:attrName>ppt_x</p:attrName>
                                        </p:attrNameLst>
                                      </p:cBhvr>
                                      <p:tavLst>
                                        <p:tav tm="0">
                                          <p:val>
                                            <p:strVal val="#ppt_x"/>
                                          </p:val>
                                        </p:tav>
                                        <p:tav tm="100000">
                                          <p:val>
                                            <p:strVal val="#ppt_x"/>
                                          </p:val>
                                        </p:tav>
                                      </p:tavLst>
                                    </p:anim>
                                    <p:anim calcmode="lin" valueType="num">
                                      <p:cBhvr additive="base">
                                        <p:cTn id="55" dur="500" fill="hold"/>
                                        <p:tgtEl>
                                          <p:spTgt spid="60"/>
                                        </p:tgtEl>
                                        <p:attrNameLst>
                                          <p:attrName>ppt_y</p:attrName>
                                        </p:attrNameLst>
                                      </p:cBhvr>
                                      <p:tavLst>
                                        <p:tav tm="0">
                                          <p:val>
                                            <p:strVal val="0-#ppt_h/2"/>
                                          </p:val>
                                        </p:tav>
                                        <p:tav tm="100000">
                                          <p:val>
                                            <p:strVal val="#ppt_y"/>
                                          </p:val>
                                        </p:tav>
                                      </p:tavLst>
                                    </p:anim>
                                  </p:childTnLst>
                                </p:cTn>
                              </p:par>
                            </p:childTnLst>
                          </p:cTn>
                        </p:par>
                        <p:par>
                          <p:cTn id="56" fill="hold" nodeType="afterGroup">
                            <p:stCondLst>
                              <p:cond delay="1000"/>
                            </p:stCondLst>
                            <p:childTnLst>
                              <p:par>
                                <p:cTn id="57" presetID="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additive="base">
                                        <p:cTn id="59" dur="500" fill="hold"/>
                                        <p:tgtEl>
                                          <p:spTgt spid="11"/>
                                        </p:tgtEl>
                                        <p:attrNameLst>
                                          <p:attrName>ppt_x</p:attrName>
                                        </p:attrNameLst>
                                      </p:cBhvr>
                                      <p:tavLst>
                                        <p:tav tm="0">
                                          <p:val>
                                            <p:strVal val="#ppt_x"/>
                                          </p:val>
                                        </p:tav>
                                        <p:tav tm="100000">
                                          <p:val>
                                            <p:strVal val="#ppt_x"/>
                                          </p:val>
                                        </p:tav>
                                      </p:tavLst>
                                    </p:anim>
                                    <p:anim calcmode="lin" valueType="num">
                                      <p:cBhvr additive="base">
                                        <p:cTn id="60" dur="500" fill="hold"/>
                                        <p:tgtEl>
                                          <p:spTgt spid="11"/>
                                        </p:tgtEl>
                                        <p:attrNameLst>
                                          <p:attrName>ppt_y</p:attrName>
                                        </p:attrNameLst>
                                      </p:cBhvr>
                                      <p:tavLst>
                                        <p:tav tm="0">
                                          <p:val>
                                            <p:strVal val="0-#ppt_h/2"/>
                                          </p:val>
                                        </p:tav>
                                        <p:tav tm="100000">
                                          <p:val>
                                            <p:strVal val="#ppt_y"/>
                                          </p:val>
                                        </p:tav>
                                      </p:tavLst>
                                    </p:anim>
                                  </p:childTnLst>
                                </p:cTn>
                              </p:par>
                            </p:childTnLst>
                          </p:cTn>
                        </p:par>
                        <p:par>
                          <p:cTn id="61" fill="hold" nodeType="afterGroup">
                            <p:stCondLst>
                              <p:cond delay="1500"/>
                            </p:stCondLst>
                            <p:childTnLst>
                              <p:par>
                                <p:cTn id="62" presetID="2" presetClass="entr" presetSubtype="1" fill="hold" grpId="0" nodeType="afterEffect">
                                  <p:stCondLst>
                                    <p:cond delay="0"/>
                                  </p:stCondLst>
                                  <p:childTnLst>
                                    <p:set>
                                      <p:cBhvr>
                                        <p:cTn id="63" dur="1" fill="hold">
                                          <p:stCondLst>
                                            <p:cond delay="0"/>
                                          </p:stCondLst>
                                        </p:cTn>
                                        <p:tgtEl>
                                          <p:spTgt spid="64"/>
                                        </p:tgtEl>
                                        <p:attrNameLst>
                                          <p:attrName>style.visibility</p:attrName>
                                        </p:attrNameLst>
                                      </p:cBhvr>
                                      <p:to>
                                        <p:strVal val="visible"/>
                                      </p:to>
                                    </p:set>
                                    <p:anim calcmode="lin" valueType="num">
                                      <p:cBhvr additive="base">
                                        <p:cTn id="64" dur="500" fill="hold"/>
                                        <p:tgtEl>
                                          <p:spTgt spid="64"/>
                                        </p:tgtEl>
                                        <p:attrNameLst>
                                          <p:attrName>ppt_x</p:attrName>
                                        </p:attrNameLst>
                                      </p:cBhvr>
                                      <p:tavLst>
                                        <p:tav tm="0">
                                          <p:val>
                                            <p:strVal val="#ppt_x"/>
                                          </p:val>
                                        </p:tav>
                                        <p:tav tm="100000">
                                          <p:val>
                                            <p:strVal val="#ppt_x"/>
                                          </p:val>
                                        </p:tav>
                                      </p:tavLst>
                                    </p:anim>
                                    <p:anim calcmode="lin" valueType="num">
                                      <p:cBhvr additive="base">
                                        <p:cTn id="65"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2" presetClass="entr" presetSubtype="8" fill="hold" grpId="0" nodeType="clickEffect">
                                  <p:stCondLst>
                                    <p:cond delay="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0-#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2" presetClass="entr" presetSubtype="2" fill="hold" grpId="0" nodeType="clickEffect">
                                  <p:stCondLst>
                                    <p:cond delay="0"/>
                                  </p:stCondLst>
                                  <p:childTnLst>
                                    <p:set>
                                      <p:cBhvr>
                                        <p:cTn id="75" dur="1" fill="hold">
                                          <p:stCondLst>
                                            <p:cond delay="0"/>
                                          </p:stCondLst>
                                        </p:cTn>
                                        <p:tgtEl>
                                          <p:spTgt spid="73"/>
                                        </p:tgtEl>
                                        <p:attrNameLst>
                                          <p:attrName>style.visibility</p:attrName>
                                        </p:attrNameLst>
                                      </p:cBhvr>
                                      <p:to>
                                        <p:strVal val="visible"/>
                                      </p:to>
                                    </p:set>
                                    <p:anim calcmode="lin" valueType="num">
                                      <p:cBhvr additive="base">
                                        <p:cTn id="76" dur="500" fill="hold"/>
                                        <p:tgtEl>
                                          <p:spTgt spid="73"/>
                                        </p:tgtEl>
                                        <p:attrNameLst>
                                          <p:attrName>ppt_x</p:attrName>
                                        </p:attrNameLst>
                                      </p:cBhvr>
                                      <p:tavLst>
                                        <p:tav tm="0">
                                          <p:val>
                                            <p:strVal val="1+#ppt_w/2"/>
                                          </p:val>
                                        </p:tav>
                                        <p:tav tm="100000">
                                          <p:val>
                                            <p:strVal val="#ppt_x"/>
                                          </p:val>
                                        </p:tav>
                                      </p:tavLst>
                                    </p:anim>
                                    <p:anim calcmode="lin" valueType="num">
                                      <p:cBhvr additive="base">
                                        <p:cTn id="77"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70"/>
                                        </p:tgtEl>
                                        <p:attrNameLst>
                                          <p:attrName>style.visibility</p:attrName>
                                        </p:attrNameLst>
                                      </p:cBhvr>
                                      <p:to>
                                        <p:strVal val="visible"/>
                                      </p:to>
                                    </p:set>
                                    <p:anim calcmode="lin" valueType="num">
                                      <p:cBhvr additive="base">
                                        <p:cTn id="82" dur="500" fill="hold"/>
                                        <p:tgtEl>
                                          <p:spTgt spid="70"/>
                                        </p:tgtEl>
                                        <p:attrNameLst>
                                          <p:attrName>ppt_x</p:attrName>
                                        </p:attrNameLst>
                                      </p:cBhvr>
                                      <p:tavLst>
                                        <p:tav tm="0">
                                          <p:val>
                                            <p:strVal val="#ppt_x"/>
                                          </p:val>
                                        </p:tav>
                                        <p:tav tm="100000">
                                          <p:val>
                                            <p:strVal val="#ppt_x"/>
                                          </p:val>
                                        </p:tav>
                                      </p:tavLst>
                                    </p:anim>
                                    <p:anim calcmode="lin" valueType="num">
                                      <p:cBhvr additive="base">
                                        <p:cTn id="83" dur="500" fill="hold"/>
                                        <p:tgtEl>
                                          <p:spTgt spid="7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60" grpId="0"/>
      <p:bldP spid="64" grpId="0"/>
      <p:bldP spid="70" grpId="0"/>
      <p:bldP spid="68" grpId="0"/>
      <p:bldP spid="71" grpId="0"/>
      <p:bldP spid="72" grpId="0"/>
      <p:bldP spid="7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sp>
        <p:nvSpPr>
          <p:cNvPr id="21" name="Text Box 8"/>
          <p:cNvSpPr txBox="1">
            <a:spLocks noChangeArrowheads="1"/>
          </p:cNvSpPr>
          <p:nvPr/>
        </p:nvSpPr>
        <p:spPr bwMode="auto">
          <a:xfrm>
            <a:off x="6008688" y="4191000"/>
            <a:ext cx="2805112"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(concatenate)</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2" name="Rectangle 21"/>
          <p:cNvSpPr/>
          <p:nvPr/>
        </p:nvSpPr>
        <p:spPr>
          <a:xfrm>
            <a:off x="3265488" y="4191000"/>
            <a:ext cx="167481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AQA</a:t>
            </a:r>
          </a:p>
        </p:txBody>
      </p:sp>
      <p:grpSp>
        <p:nvGrpSpPr>
          <p:cNvPr id="2" name="Group 44"/>
          <p:cNvGrpSpPr>
            <a:grpSpLocks/>
          </p:cNvGrpSpPr>
          <p:nvPr/>
        </p:nvGrpSpPr>
        <p:grpSpPr bwMode="auto">
          <a:xfrm>
            <a:off x="2984500" y="3048000"/>
            <a:ext cx="3513138" cy="1143000"/>
            <a:chOff x="2984500" y="3048000"/>
            <a:chExt cx="3512770" cy="1143000"/>
          </a:xfrm>
        </p:grpSpPr>
        <p:sp>
          <p:nvSpPr>
            <p:cNvPr id="24" name="Left Brace 23"/>
            <p:cNvSpPr/>
            <p:nvPr/>
          </p:nvSpPr>
          <p:spPr bwMode="auto">
            <a:xfrm rot="16200000">
              <a:off x="3230525" y="2801975"/>
              <a:ext cx="228600"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5" name="Left Brace 24"/>
            <p:cNvSpPr/>
            <p:nvPr/>
          </p:nvSpPr>
          <p:spPr bwMode="auto">
            <a:xfrm rot="16200000">
              <a:off x="6022646" y="2801975"/>
              <a:ext cx="228600"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6" name="Left Brace 25"/>
            <p:cNvSpPr/>
            <p:nvPr/>
          </p:nvSpPr>
          <p:spPr bwMode="auto">
            <a:xfrm rot="16200000">
              <a:off x="4611506" y="2716306"/>
              <a:ext cx="228600" cy="1800036"/>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7" name="Rectangle 26"/>
            <p:cNvSpPr/>
            <p:nvPr/>
          </p:nvSpPr>
          <p:spPr>
            <a:xfrm>
              <a:off x="3136884" y="3209925"/>
              <a:ext cx="444453"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sp>
          <p:nvSpPr>
            <p:cNvPr id="28" name="Rectangle 27"/>
            <p:cNvSpPr/>
            <p:nvPr/>
          </p:nvSpPr>
          <p:spPr>
            <a:xfrm>
              <a:off x="4532151" y="3667125"/>
              <a:ext cx="444453"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Q</a:t>
              </a:r>
              <a:endParaRPr lang="en-CA" dirty="0">
                <a:solidFill>
                  <a:schemeClr val="accent2"/>
                </a:solidFill>
                <a:cs typeface="+mn-cs"/>
              </a:endParaRPr>
            </a:p>
          </p:txBody>
        </p:sp>
        <p:sp>
          <p:nvSpPr>
            <p:cNvPr id="29" name="Rectangle 28"/>
            <p:cNvSpPr/>
            <p:nvPr/>
          </p:nvSpPr>
          <p:spPr>
            <a:xfrm>
              <a:off x="5941703" y="3187700"/>
              <a:ext cx="444453"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grpSp>
          <p:nvGrpSpPr>
            <p:cNvPr id="34852" name="Group 35"/>
            <p:cNvGrpSpPr>
              <a:grpSpLocks/>
            </p:cNvGrpSpPr>
            <p:nvPr/>
          </p:nvGrpSpPr>
          <p:grpSpPr bwMode="auto">
            <a:xfrm>
              <a:off x="4191000" y="3055939"/>
              <a:ext cx="864000" cy="652461"/>
              <a:chOff x="3302000" y="2946401"/>
              <a:chExt cx="864000" cy="652461"/>
            </a:xfrm>
          </p:grpSpPr>
          <p:sp>
            <p:nvSpPr>
              <p:cNvPr id="37" name="Left Brace 36"/>
              <p:cNvSpPr/>
              <p:nvPr/>
            </p:nvSpPr>
            <p:spPr bwMode="auto">
              <a:xfrm rot="16200000">
                <a:off x="3619329" y="2628945"/>
                <a:ext cx="228600" cy="863509"/>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8" name="Rectangle 37"/>
              <p:cNvSpPr/>
              <p:nvPr/>
            </p:nvSpPr>
            <p:spPr>
              <a:xfrm>
                <a:off x="3505053" y="3060700"/>
                <a:ext cx="403183" cy="538162"/>
              </a:xfrm>
              <a:prstGeom prst="rect">
                <a:avLst/>
              </a:prstGeom>
            </p:spPr>
            <p:txBody>
              <a:bodyPr>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T</a:t>
                </a:r>
                <a:endParaRPr lang="en-CA" dirty="0">
                  <a:solidFill>
                    <a:schemeClr val="accent2"/>
                  </a:solidFill>
                  <a:cs typeface="+mn-cs"/>
                </a:endParaRPr>
              </a:p>
            </p:txBody>
          </p:sp>
        </p:grpSp>
      </p:grpSp>
      <p:sp>
        <p:nvSpPr>
          <p:cNvPr id="40" name="Rectangle 39"/>
          <p:cNvSpPr/>
          <p:nvPr/>
        </p:nvSpPr>
        <p:spPr>
          <a:xfrm>
            <a:off x="1143000" y="669925"/>
            <a:ext cx="6288088" cy="13843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p:txBody>
      </p:sp>
      <p:grpSp>
        <p:nvGrpSpPr>
          <p:cNvPr id="4" name="Group 42"/>
          <p:cNvGrpSpPr>
            <a:grpSpLocks/>
          </p:cNvGrpSpPr>
          <p:nvPr/>
        </p:nvGrpSpPr>
        <p:grpSpPr bwMode="auto">
          <a:xfrm>
            <a:off x="3833813" y="1905000"/>
            <a:ext cx="1931987" cy="1409700"/>
            <a:chOff x="3782625" y="1905000"/>
            <a:chExt cx="1932375" cy="1409700"/>
          </a:xfrm>
        </p:grpSpPr>
        <p:grpSp>
          <p:nvGrpSpPr>
            <p:cNvPr id="34838" name="Group 29"/>
            <p:cNvGrpSpPr>
              <a:grpSpLocks/>
            </p:cNvGrpSpPr>
            <p:nvPr/>
          </p:nvGrpSpPr>
          <p:grpSpPr bwMode="auto">
            <a:xfrm flipV="1">
              <a:off x="3919537" y="1905000"/>
              <a:ext cx="1566863" cy="787401"/>
              <a:chOff x="3200400" y="889000"/>
              <a:chExt cx="1566863" cy="787401"/>
            </a:xfrm>
          </p:grpSpPr>
          <p:cxnSp>
            <p:nvCxnSpPr>
              <p:cNvPr id="34844" name="Straight Arrow Connector 30"/>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4845" name="Straight Arrow Connector 31"/>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34839" name="Group 32"/>
            <p:cNvGrpSpPr>
              <a:grpSpLocks/>
            </p:cNvGrpSpPr>
            <p:nvPr/>
          </p:nvGrpSpPr>
          <p:grpSpPr bwMode="auto">
            <a:xfrm flipV="1">
              <a:off x="4248944" y="2324100"/>
              <a:ext cx="646623" cy="393703"/>
              <a:chOff x="3588544" y="825499"/>
              <a:chExt cx="646623" cy="393703"/>
            </a:xfrm>
          </p:grpSpPr>
          <p:cxnSp>
            <p:nvCxnSpPr>
              <p:cNvPr id="34842" name="Straight Arrow Connector 33"/>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4843" name="Straight Arrow Connector 34"/>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cxnSp>
          <p:nvCxnSpPr>
            <p:cNvPr id="34840" name="Straight Connector 40"/>
            <p:cNvCxnSpPr>
              <a:cxnSpLocks noChangeShapeType="1"/>
            </p:cNvCxnSpPr>
            <p:nvPr/>
          </p:nvCxnSpPr>
          <p:spPr bwMode="auto">
            <a:xfrm rot="5400000">
              <a:off x="3439725" y="293118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34841" name="Straight Connector 41"/>
            <p:cNvCxnSpPr>
              <a:cxnSpLocks noChangeShapeType="1"/>
            </p:cNvCxnSpPr>
            <p:nvPr/>
          </p:nvCxnSpPr>
          <p:spPr bwMode="auto">
            <a:xfrm rot="5400000">
              <a:off x="5372100" y="297180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46" name="Text Box 8"/>
          <p:cNvSpPr txBox="1">
            <a:spLocks noChangeArrowheads="1"/>
          </p:cNvSpPr>
          <p:nvPr/>
        </p:nvSpPr>
        <p:spPr bwMode="auto">
          <a:xfrm>
            <a:off x="6008688" y="4581525"/>
            <a:ext cx="23495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(spew &amp; 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7" name="Rectangle 46"/>
          <p:cNvSpPr/>
          <p:nvPr/>
        </p:nvSpPr>
        <p:spPr>
          <a:xfrm>
            <a:off x="3308350" y="4581525"/>
            <a:ext cx="1836738"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1" name="Text Box 8"/>
          <p:cNvSpPr txBox="1">
            <a:spLocks noChangeArrowheads="1"/>
          </p:cNvSpPr>
          <p:nvPr/>
        </p:nvSpPr>
        <p:spPr bwMode="auto">
          <a:xfrm>
            <a:off x="5995988" y="4953000"/>
            <a:ext cx="1814512"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(union)</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2" name="Rectangle 51"/>
          <p:cNvSpPr/>
          <p:nvPr/>
        </p:nvSpPr>
        <p:spPr>
          <a:xfrm>
            <a:off x="3295650" y="4953000"/>
            <a:ext cx="1565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53" name="Text Box 8"/>
          <p:cNvSpPr txBox="1">
            <a:spLocks noChangeArrowheads="1"/>
          </p:cNvSpPr>
          <p:nvPr/>
        </p:nvSpPr>
        <p:spPr bwMode="auto">
          <a:xfrm>
            <a:off x="6008688" y="5343525"/>
            <a:ext cx="2805112"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(spew &amp; 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4" name="Rectangle 53"/>
          <p:cNvSpPr/>
          <p:nvPr/>
        </p:nvSpPr>
        <p:spPr>
          <a:xfrm>
            <a:off x="3341688" y="5343525"/>
            <a:ext cx="24892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n-CA" dirty="0" err="1">
                <a:solidFill>
                  <a:schemeClr val="accent2"/>
                </a:solidFill>
                <a:effectLst>
                  <a:outerShdw blurRad="38100" dist="38100" dir="2700000" algn="tl">
                    <a:srgbClr val="000000">
                      <a:alpha val="43137"/>
                    </a:srgbClr>
                  </a:outerShdw>
                </a:effectLst>
                <a:cs typeface="+mn-cs"/>
                <a:sym typeface="Wingdings" pitchFamily="2" charset="2"/>
              </a:rPr>
              <a:t>Tccc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7" name="Text Box 8"/>
          <p:cNvSpPr txBox="1">
            <a:spLocks noChangeArrowheads="1"/>
          </p:cNvSpPr>
          <p:nvPr/>
        </p:nvSpPr>
        <p:spPr bwMode="auto">
          <a:xfrm>
            <a:off x="6007100" y="5737225"/>
            <a:ext cx="2805113"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(spew &amp; 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60" name="Rectangle 59"/>
          <p:cNvSpPr/>
          <p:nvPr/>
        </p:nvSpPr>
        <p:spPr>
          <a:xfrm>
            <a:off x="3327400" y="5715000"/>
            <a:ext cx="20224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  </a:t>
            </a:r>
            <a:r>
              <a:rPr lang="en-US" dirty="0" err="1">
                <a:solidFill>
                  <a:schemeClr val="accent2"/>
                </a:solidFill>
                <a:effectLst>
                  <a:outerShdw blurRad="38100" dist="38100" dir="2700000" algn="tl">
                    <a:srgbClr val="000000">
                      <a:alpha val="43137"/>
                    </a:srgbClr>
                  </a:outerShdw>
                </a:effectLst>
                <a:cs typeface="+mn-cs"/>
                <a:sym typeface="Wingdings" pitchFamily="2" charset="2"/>
              </a:rPr>
              <a:t>bTcc</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62" name="Text Box 8"/>
          <p:cNvSpPr txBox="1">
            <a:spLocks noChangeArrowheads="1"/>
          </p:cNvSpPr>
          <p:nvPr/>
        </p:nvSpPr>
        <p:spPr bwMode="auto">
          <a:xfrm>
            <a:off x="228600" y="5334000"/>
            <a:ext cx="3352800" cy="523875"/>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endParaRPr lang="en-US" dirty="0">
              <a:effectLst>
                <a:outerShdw blurRad="38100" dist="38100" dir="2700000" algn="tl">
                  <a:srgbClr val="000000">
                    <a:alpha val="43137"/>
                  </a:srgbClr>
                </a:outerShdw>
              </a:effectLst>
              <a:cs typeface="+mn-cs"/>
            </a:endParaRPr>
          </a:p>
        </p:txBody>
      </p:sp>
      <p:sp>
        <p:nvSpPr>
          <p:cNvPr id="66" name="Rectangle 65"/>
          <p:cNvSpPr/>
          <p:nvPr/>
        </p:nvSpPr>
        <p:spPr>
          <a:xfrm>
            <a:off x="173038" y="4581525"/>
            <a:ext cx="1960562"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CA" dirty="0">
              <a:cs typeface="+mn-cs"/>
            </a:endParaRPr>
          </a:p>
        </p:txBody>
      </p:sp>
      <p:sp>
        <p:nvSpPr>
          <p:cNvPr id="67" name="Text Box 8"/>
          <p:cNvSpPr txBox="1">
            <a:spLocks noChangeArrowheads="1"/>
          </p:cNvSpPr>
          <p:nvPr/>
        </p:nvSpPr>
        <p:spPr bwMode="auto">
          <a:xfrm>
            <a:off x="254000" y="5724525"/>
            <a:ext cx="3352800" cy="523875"/>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T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a:t>
            </a:r>
            <a:r>
              <a:rPr lang="en-US" baseline="30000" dirty="0">
                <a:solidFill>
                  <a:schemeClr val="accent2"/>
                </a:solidFill>
                <a:effectLst>
                  <a:outerShdw blurRad="38100" dist="38100" dir="2700000" algn="tl">
                    <a:srgbClr val="000000">
                      <a:alpha val="43137"/>
                    </a:srgbClr>
                  </a:outerShdw>
                </a:effectLst>
                <a:cs typeface="+mn-cs"/>
              </a:rPr>
              <a:t> </a:t>
            </a:r>
            <a:endParaRPr lang="en-US" dirty="0">
              <a:effectLst>
                <a:outerShdw blurRad="38100" dist="38100" dir="2700000" algn="tl">
                  <a:srgbClr val="000000">
                    <a:alpha val="43137"/>
                  </a:srgbClr>
                </a:outerShdw>
              </a:effectLst>
              <a:cs typeface="+mn-cs"/>
            </a:endParaRPr>
          </a:p>
        </p:txBody>
      </p:sp>
      <p:sp>
        <p:nvSpPr>
          <p:cNvPr id="68" name="Rectangle 67"/>
          <p:cNvSpPr/>
          <p:nvPr/>
        </p:nvSpPr>
        <p:spPr>
          <a:xfrm>
            <a:off x="185738" y="4940300"/>
            <a:ext cx="1838325"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CA" dirty="0">
              <a:cs typeface="+mn-cs"/>
            </a:endParaRPr>
          </a:p>
        </p:txBody>
      </p:sp>
      <p:sp>
        <p:nvSpPr>
          <p:cNvPr id="69" name="Rectangle 68"/>
          <p:cNvSpPr/>
          <p:nvPr/>
        </p:nvSpPr>
        <p:spPr>
          <a:xfrm>
            <a:off x="214313" y="4225925"/>
            <a:ext cx="1004887"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 calcmode="lin" valueType="num">
                                      <p:cBhvr additive="base">
                                        <p:cTn id="13"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40">
                                            <p:txEl>
                                              <p:pRg st="1" end="1"/>
                                            </p:txEl>
                                          </p:spTgt>
                                        </p:tgtEl>
                                        <p:attrNameLst>
                                          <p:attrName>style.visibility</p:attrName>
                                        </p:attrNameLst>
                                      </p:cBhvr>
                                      <p:to>
                                        <p:strVal val="visible"/>
                                      </p:to>
                                    </p:set>
                                    <p:anim calcmode="lin" valueType="num">
                                      <p:cBhvr additive="base">
                                        <p:cTn id="25"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40">
                                            <p:txEl>
                                              <p:pRg st="2" end="2"/>
                                            </p:txEl>
                                          </p:spTgt>
                                        </p:tgtEl>
                                        <p:attrNameLst>
                                          <p:attrName>style.visibility</p:attrName>
                                        </p:attrNameLst>
                                      </p:cBhvr>
                                      <p:to>
                                        <p:strVal val="visible"/>
                                      </p:to>
                                    </p:set>
                                    <p:anim calcmode="lin" valueType="num">
                                      <p:cBhvr additive="base">
                                        <p:cTn id="37"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9"/>
                                        </p:tgtEl>
                                        <p:attrNameLst>
                                          <p:attrName>style.visibility</p:attrName>
                                        </p:attrNameLst>
                                      </p:cBhvr>
                                      <p:to>
                                        <p:strVal val="visible"/>
                                      </p:to>
                                    </p:set>
                                    <p:anim calcmode="lin" valueType="num">
                                      <p:cBhvr additive="base">
                                        <p:cTn id="43" dur="500" fill="hold"/>
                                        <p:tgtEl>
                                          <p:spTgt spid="69"/>
                                        </p:tgtEl>
                                        <p:attrNameLst>
                                          <p:attrName>ppt_x</p:attrName>
                                        </p:attrNameLst>
                                      </p:cBhvr>
                                      <p:tavLst>
                                        <p:tav tm="0">
                                          <p:val>
                                            <p:strVal val="#ppt_x"/>
                                          </p:val>
                                        </p:tav>
                                        <p:tav tm="100000">
                                          <p:val>
                                            <p:strVal val="#ppt_x"/>
                                          </p:val>
                                        </p:tav>
                                      </p:tavLst>
                                    </p:anim>
                                    <p:anim calcmode="lin" valueType="num">
                                      <p:cBhvr additive="base">
                                        <p:cTn id="44" dur="500" fill="hold"/>
                                        <p:tgtEl>
                                          <p:spTgt spid="69"/>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ppt_x"/>
                                          </p:val>
                                        </p:tav>
                                        <p:tav tm="100000">
                                          <p:val>
                                            <p:strVal val="#ppt_x"/>
                                          </p:val>
                                        </p:tav>
                                      </p:tavLst>
                                    </p:anim>
                                    <p:anim calcmode="lin" valueType="num">
                                      <p:cBhvr additive="base">
                                        <p:cTn id="48" dur="500" fill="hold"/>
                                        <p:tgtEl>
                                          <p:spTgt spid="2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500" fill="hold"/>
                                        <p:tgtEl>
                                          <p:spTgt spid="21"/>
                                        </p:tgtEl>
                                        <p:attrNameLst>
                                          <p:attrName>ppt_x</p:attrName>
                                        </p:attrNameLst>
                                      </p:cBhvr>
                                      <p:tavLst>
                                        <p:tav tm="0">
                                          <p:val>
                                            <p:strVal val="#ppt_x"/>
                                          </p:val>
                                        </p:tav>
                                        <p:tav tm="100000">
                                          <p:val>
                                            <p:strVal val="#ppt_x"/>
                                          </p:val>
                                        </p:tav>
                                      </p:tavLst>
                                    </p:anim>
                                    <p:anim calcmode="lin" valueType="num">
                                      <p:cBhvr additive="base">
                                        <p:cTn id="52" dur="500" fill="hold"/>
                                        <p:tgtEl>
                                          <p:spTgt spid="2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500" fill="hold"/>
                                        <p:tgtEl>
                                          <p:spTgt spid="66"/>
                                        </p:tgtEl>
                                        <p:attrNameLst>
                                          <p:attrName>ppt_x</p:attrName>
                                        </p:attrNameLst>
                                      </p:cBhvr>
                                      <p:tavLst>
                                        <p:tav tm="0">
                                          <p:val>
                                            <p:strVal val="#ppt_x"/>
                                          </p:val>
                                        </p:tav>
                                        <p:tav tm="100000">
                                          <p:val>
                                            <p:strVal val="#ppt_x"/>
                                          </p:val>
                                        </p:tav>
                                      </p:tavLst>
                                    </p:anim>
                                    <p:anim calcmode="lin" valueType="num">
                                      <p:cBhvr additive="base">
                                        <p:cTn id="56" dur="500" fill="hold"/>
                                        <p:tgtEl>
                                          <p:spTgt spid="66"/>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47"/>
                                        </p:tgtEl>
                                        <p:attrNameLst>
                                          <p:attrName>style.visibility</p:attrName>
                                        </p:attrNameLst>
                                      </p:cBhvr>
                                      <p:to>
                                        <p:strVal val="visible"/>
                                      </p:to>
                                    </p:set>
                                    <p:anim calcmode="lin" valueType="num">
                                      <p:cBhvr additive="base">
                                        <p:cTn id="59" dur="500" fill="hold"/>
                                        <p:tgtEl>
                                          <p:spTgt spid="47"/>
                                        </p:tgtEl>
                                        <p:attrNameLst>
                                          <p:attrName>ppt_x</p:attrName>
                                        </p:attrNameLst>
                                      </p:cBhvr>
                                      <p:tavLst>
                                        <p:tav tm="0">
                                          <p:val>
                                            <p:strVal val="#ppt_x"/>
                                          </p:val>
                                        </p:tav>
                                        <p:tav tm="100000">
                                          <p:val>
                                            <p:strVal val="#ppt_x"/>
                                          </p:val>
                                        </p:tav>
                                      </p:tavLst>
                                    </p:anim>
                                    <p:anim calcmode="lin" valueType="num">
                                      <p:cBhvr additive="base">
                                        <p:cTn id="60" dur="500" fill="hold"/>
                                        <p:tgtEl>
                                          <p:spTgt spid="47"/>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6"/>
                                        </p:tgtEl>
                                        <p:attrNameLst>
                                          <p:attrName>style.visibility</p:attrName>
                                        </p:attrNameLst>
                                      </p:cBhvr>
                                      <p:to>
                                        <p:strVal val="visible"/>
                                      </p:to>
                                    </p:set>
                                    <p:anim calcmode="lin" valueType="num">
                                      <p:cBhvr additive="base">
                                        <p:cTn id="63" dur="500" fill="hold"/>
                                        <p:tgtEl>
                                          <p:spTgt spid="46"/>
                                        </p:tgtEl>
                                        <p:attrNameLst>
                                          <p:attrName>ppt_x</p:attrName>
                                        </p:attrNameLst>
                                      </p:cBhvr>
                                      <p:tavLst>
                                        <p:tav tm="0">
                                          <p:val>
                                            <p:strVal val="#ppt_x"/>
                                          </p:val>
                                        </p:tav>
                                        <p:tav tm="100000">
                                          <p:val>
                                            <p:strVal val="#ppt_x"/>
                                          </p:val>
                                        </p:tav>
                                      </p:tavLst>
                                    </p:anim>
                                    <p:anim calcmode="lin" valueType="num">
                                      <p:cBhvr additive="base">
                                        <p:cTn id="64" dur="500" fill="hold"/>
                                        <p:tgtEl>
                                          <p:spTgt spid="4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68"/>
                                        </p:tgtEl>
                                        <p:attrNameLst>
                                          <p:attrName>style.visibility</p:attrName>
                                        </p:attrNameLst>
                                      </p:cBhvr>
                                      <p:to>
                                        <p:strVal val="visible"/>
                                      </p:to>
                                    </p:set>
                                    <p:anim calcmode="lin" valueType="num">
                                      <p:cBhvr additive="base">
                                        <p:cTn id="67" dur="500" fill="hold"/>
                                        <p:tgtEl>
                                          <p:spTgt spid="68"/>
                                        </p:tgtEl>
                                        <p:attrNameLst>
                                          <p:attrName>ppt_x</p:attrName>
                                        </p:attrNameLst>
                                      </p:cBhvr>
                                      <p:tavLst>
                                        <p:tav tm="0">
                                          <p:val>
                                            <p:strVal val="#ppt_x"/>
                                          </p:val>
                                        </p:tav>
                                        <p:tav tm="100000">
                                          <p:val>
                                            <p:strVal val="#ppt_x"/>
                                          </p:val>
                                        </p:tav>
                                      </p:tavLst>
                                    </p:anim>
                                    <p:anim calcmode="lin" valueType="num">
                                      <p:cBhvr additive="base">
                                        <p:cTn id="68" dur="500" fill="hold"/>
                                        <p:tgtEl>
                                          <p:spTgt spid="6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52"/>
                                        </p:tgtEl>
                                        <p:attrNameLst>
                                          <p:attrName>style.visibility</p:attrName>
                                        </p:attrNameLst>
                                      </p:cBhvr>
                                      <p:to>
                                        <p:strVal val="visible"/>
                                      </p:to>
                                    </p:set>
                                    <p:anim calcmode="lin" valueType="num">
                                      <p:cBhvr additive="base">
                                        <p:cTn id="71" dur="500" fill="hold"/>
                                        <p:tgtEl>
                                          <p:spTgt spid="52"/>
                                        </p:tgtEl>
                                        <p:attrNameLst>
                                          <p:attrName>ppt_x</p:attrName>
                                        </p:attrNameLst>
                                      </p:cBhvr>
                                      <p:tavLst>
                                        <p:tav tm="0">
                                          <p:val>
                                            <p:strVal val="#ppt_x"/>
                                          </p:val>
                                        </p:tav>
                                        <p:tav tm="100000">
                                          <p:val>
                                            <p:strVal val="#ppt_x"/>
                                          </p:val>
                                        </p:tav>
                                      </p:tavLst>
                                    </p:anim>
                                    <p:anim calcmode="lin" valueType="num">
                                      <p:cBhvr additive="base">
                                        <p:cTn id="72" dur="500" fill="hold"/>
                                        <p:tgtEl>
                                          <p:spTgt spid="5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51"/>
                                        </p:tgtEl>
                                        <p:attrNameLst>
                                          <p:attrName>style.visibility</p:attrName>
                                        </p:attrNameLst>
                                      </p:cBhvr>
                                      <p:to>
                                        <p:strVal val="visible"/>
                                      </p:to>
                                    </p:set>
                                    <p:anim calcmode="lin" valueType="num">
                                      <p:cBhvr additive="base">
                                        <p:cTn id="75" dur="500" fill="hold"/>
                                        <p:tgtEl>
                                          <p:spTgt spid="51"/>
                                        </p:tgtEl>
                                        <p:attrNameLst>
                                          <p:attrName>ppt_x</p:attrName>
                                        </p:attrNameLst>
                                      </p:cBhvr>
                                      <p:tavLst>
                                        <p:tav tm="0">
                                          <p:val>
                                            <p:strVal val="#ppt_x"/>
                                          </p:val>
                                        </p:tav>
                                        <p:tav tm="100000">
                                          <p:val>
                                            <p:strVal val="#ppt_x"/>
                                          </p:val>
                                        </p:tav>
                                      </p:tavLst>
                                    </p:anim>
                                    <p:anim calcmode="lin" valueType="num">
                                      <p:cBhvr additive="base">
                                        <p:cTn id="76" dur="500" fill="hold"/>
                                        <p:tgtEl>
                                          <p:spTgt spid="51"/>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2"/>
                                        </p:tgtEl>
                                        <p:attrNameLst>
                                          <p:attrName>style.visibility</p:attrName>
                                        </p:attrNameLst>
                                      </p:cBhvr>
                                      <p:to>
                                        <p:strVal val="visible"/>
                                      </p:to>
                                    </p:set>
                                    <p:anim calcmode="lin" valueType="num">
                                      <p:cBhvr additive="base">
                                        <p:cTn id="79" dur="500" fill="hold"/>
                                        <p:tgtEl>
                                          <p:spTgt spid="62"/>
                                        </p:tgtEl>
                                        <p:attrNameLst>
                                          <p:attrName>ppt_x</p:attrName>
                                        </p:attrNameLst>
                                      </p:cBhvr>
                                      <p:tavLst>
                                        <p:tav tm="0">
                                          <p:val>
                                            <p:strVal val="#ppt_x"/>
                                          </p:val>
                                        </p:tav>
                                        <p:tav tm="100000">
                                          <p:val>
                                            <p:strVal val="#ppt_x"/>
                                          </p:val>
                                        </p:tav>
                                      </p:tavLst>
                                    </p:anim>
                                    <p:anim calcmode="lin" valueType="num">
                                      <p:cBhvr additive="base">
                                        <p:cTn id="80" dur="500" fill="hold"/>
                                        <p:tgtEl>
                                          <p:spTgt spid="62"/>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54"/>
                                        </p:tgtEl>
                                        <p:attrNameLst>
                                          <p:attrName>style.visibility</p:attrName>
                                        </p:attrNameLst>
                                      </p:cBhvr>
                                      <p:to>
                                        <p:strVal val="visible"/>
                                      </p:to>
                                    </p:set>
                                    <p:anim calcmode="lin" valueType="num">
                                      <p:cBhvr additive="base">
                                        <p:cTn id="83" dur="500" fill="hold"/>
                                        <p:tgtEl>
                                          <p:spTgt spid="54"/>
                                        </p:tgtEl>
                                        <p:attrNameLst>
                                          <p:attrName>ppt_x</p:attrName>
                                        </p:attrNameLst>
                                      </p:cBhvr>
                                      <p:tavLst>
                                        <p:tav tm="0">
                                          <p:val>
                                            <p:strVal val="#ppt_x"/>
                                          </p:val>
                                        </p:tav>
                                        <p:tav tm="100000">
                                          <p:val>
                                            <p:strVal val="#ppt_x"/>
                                          </p:val>
                                        </p:tav>
                                      </p:tavLst>
                                    </p:anim>
                                    <p:anim calcmode="lin" valueType="num">
                                      <p:cBhvr additive="base">
                                        <p:cTn id="84" dur="500" fill="hold"/>
                                        <p:tgtEl>
                                          <p:spTgt spid="5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additive="base">
                                        <p:cTn id="87" dur="500" fill="hold"/>
                                        <p:tgtEl>
                                          <p:spTgt spid="53"/>
                                        </p:tgtEl>
                                        <p:attrNameLst>
                                          <p:attrName>ppt_x</p:attrName>
                                        </p:attrNameLst>
                                      </p:cBhvr>
                                      <p:tavLst>
                                        <p:tav tm="0">
                                          <p:val>
                                            <p:strVal val="#ppt_x"/>
                                          </p:val>
                                        </p:tav>
                                        <p:tav tm="100000">
                                          <p:val>
                                            <p:strVal val="#ppt_x"/>
                                          </p:val>
                                        </p:tav>
                                      </p:tavLst>
                                    </p:anim>
                                    <p:anim calcmode="lin" valueType="num">
                                      <p:cBhvr additive="base">
                                        <p:cTn id="88" dur="500" fill="hold"/>
                                        <p:tgtEl>
                                          <p:spTgt spid="53"/>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67"/>
                                        </p:tgtEl>
                                        <p:attrNameLst>
                                          <p:attrName>style.visibility</p:attrName>
                                        </p:attrNameLst>
                                      </p:cBhvr>
                                      <p:to>
                                        <p:strVal val="visible"/>
                                      </p:to>
                                    </p:set>
                                    <p:anim calcmode="lin" valueType="num">
                                      <p:cBhvr additive="base">
                                        <p:cTn id="91" dur="500" fill="hold"/>
                                        <p:tgtEl>
                                          <p:spTgt spid="67"/>
                                        </p:tgtEl>
                                        <p:attrNameLst>
                                          <p:attrName>ppt_x</p:attrName>
                                        </p:attrNameLst>
                                      </p:cBhvr>
                                      <p:tavLst>
                                        <p:tav tm="0">
                                          <p:val>
                                            <p:strVal val="#ppt_x"/>
                                          </p:val>
                                        </p:tav>
                                        <p:tav tm="100000">
                                          <p:val>
                                            <p:strVal val="#ppt_x"/>
                                          </p:val>
                                        </p:tav>
                                      </p:tavLst>
                                    </p:anim>
                                    <p:anim calcmode="lin" valueType="num">
                                      <p:cBhvr additive="base">
                                        <p:cTn id="92" dur="500" fill="hold"/>
                                        <p:tgtEl>
                                          <p:spTgt spid="6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60"/>
                                        </p:tgtEl>
                                        <p:attrNameLst>
                                          <p:attrName>style.visibility</p:attrName>
                                        </p:attrNameLst>
                                      </p:cBhvr>
                                      <p:to>
                                        <p:strVal val="visible"/>
                                      </p:to>
                                    </p:set>
                                    <p:anim calcmode="lin" valueType="num">
                                      <p:cBhvr additive="base">
                                        <p:cTn id="95" dur="500" fill="hold"/>
                                        <p:tgtEl>
                                          <p:spTgt spid="60"/>
                                        </p:tgtEl>
                                        <p:attrNameLst>
                                          <p:attrName>ppt_x</p:attrName>
                                        </p:attrNameLst>
                                      </p:cBhvr>
                                      <p:tavLst>
                                        <p:tav tm="0">
                                          <p:val>
                                            <p:strVal val="#ppt_x"/>
                                          </p:val>
                                        </p:tav>
                                        <p:tav tm="100000">
                                          <p:val>
                                            <p:strVal val="#ppt_x"/>
                                          </p:val>
                                        </p:tav>
                                      </p:tavLst>
                                    </p:anim>
                                    <p:anim calcmode="lin" valueType="num">
                                      <p:cBhvr additive="base">
                                        <p:cTn id="96" dur="500" fill="hold"/>
                                        <p:tgtEl>
                                          <p:spTgt spid="60"/>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57"/>
                                        </p:tgtEl>
                                        <p:attrNameLst>
                                          <p:attrName>style.visibility</p:attrName>
                                        </p:attrNameLst>
                                      </p:cBhvr>
                                      <p:to>
                                        <p:strVal val="visible"/>
                                      </p:to>
                                    </p:set>
                                    <p:anim calcmode="lin" valueType="num">
                                      <p:cBhvr additive="base">
                                        <p:cTn id="99" dur="500" fill="hold"/>
                                        <p:tgtEl>
                                          <p:spTgt spid="57"/>
                                        </p:tgtEl>
                                        <p:attrNameLst>
                                          <p:attrName>ppt_x</p:attrName>
                                        </p:attrNameLst>
                                      </p:cBhvr>
                                      <p:tavLst>
                                        <p:tav tm="0">
                                          <p:val>
                                            <p:strVal val="#ppt_x"/>
                                          </p:val>
                                        </p:tav>
                                        <p:tav tm="100000">
                                          <p:val>
                                            <p:strVal val="#ppt_x"/>
                                          </p:val>
                                        </p:tav>
                                      </p:tavLst>
                                    </p:anim>
                                    <p:anim calcmode="lin" valueType="num">
                                      <p:cBhvr additive="base">
                                        <p:cTn id="100"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21" grpId="0"/>
      <p:bldP spid="22" grpId="0"/>
      <p:bldP spid="46" grpId="0"/>
      <p:bldP spid="47" grpId="0"/>
      <p:bldP spid="51" grpId="0"/>
      <p:bldP spid="52" grpId="0"/>
      <p:bldP spid="53" grpId="0"/>
      <p:bldP spid="54" grpId="0"/>
      <p:bldP spid="57" grpId="0"/>
      <p:bldP spid="60" grpId="0"/>
      <p:bldP spid="62" grpId="0"/>
      <p:bldP spid="66" grpId="0"/>
      <p:bldP spid="67" grpId="0"/>
      <p:bldP spid="68" grpId="0"/>
      <p:bldP spid="6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d</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2" name="Group 79"/>
          <p:cNvGrpSpPr>
            <a:grpSpLocks/>
          </p:cNvGrpSpPr>
          <p:nvPr/>
        </p:nvGrpSpPr>
        <p:grpSpPr bwMode="auto">
          <a:xfrm>
            <a:off x="3005138" y="3016250"/>
            <a:ext cx="776287" cy="565150"/>
            <a:chOff x="3200400" y="889000"/>
            <a:chExt cx="1566863" cy="787401"/>
          </a:xfrm>
        </p:grpSpPr>
        <p:cxnSp>
          <p:nvCxnSpPr>
            <p:cNvPr id="3585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585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3" name="Group 79"/>
          <p:cNvGrpSpPr>
            <a:grpSpLocks/>
          </p:cNvGrpSpPr>
          <p:nvPr/>
        </p:nvGrpSpPr>
        <p:grpSpPr bwMode="auto">
          <a:xfrm>
            <a:off x="3338513" y="3003550"/>
            <a:ext cx="776287" cy="565150"/>
            <a:chOff x="3200400" y="889000"/>
            <a:chExt cx="1566863" cy="787401"/>
          </a:xfrm>
        </p:grpSpPr>
        <p:cxnSp>
          <p:nvCxnSpPr>
            <p:cNvPr id="3584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584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2362200" y="3643313"/>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93">
                                            <p:txEl>
                                              <p:pRg st="0" end="0"/>
                                            </p:txEl>
                                          </p:spTgt>
                                        </p:tgtEl>
                                        <p:attrNameLst>
                                          <p:attrName>style.visibility</p:attrName>
                                        </p:attrNameLst>
                                      </p:cBhvr>
                                      <p:to>
                                        <p:strVal val="visible"/>
                                      </p:to>
                                    </p:set>
                                    <p:anim calcmode="lin" valueType="num">
                                      <p:cBhvr additive="base">
                                        <p:cTn id="13" dur="500" fill="hold"/>
                                        <p:tgtEl>
                                          <p:spTgt spid="9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2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d</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36868" name="Group 79"/>
          <p:cNvGrpSpPr>
            <a:grpSpLocks/>
          </p:cNvGrpSpPr>
          <p:nvPr/>
        </p:nvGrpSpPr>
        <p:grpSpPr bwMode="auto">
          <a:xfrm>
            <a:off x="3005138" y="3016250"/>
            <a:ext cx="776287" cy="565150"/>
            <a:chOff x="3200400" y="889000"/>
            <a:chExt cx="1566863" cy="787401"/>
          </a:xfrm>
        </p:grpSpPr>
        <p:cxnSp>
          <p:nvCxnSpPr>
            <p:cNvPr id="3687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687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sp>
        <p:nvSpPr>
          <p:cNvPr id="20" name="Rectangle 19"/>
          <p:cNvSpPr/>
          <p:nvPr/>
        </p:nvSpPr>
        <p:spPr>
          <a:xfrm>
            <a:off x="2598738" y="3505200"/>
            <a:ext cx="982662"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Spew</a:t>
            </a:r>
            <a:endParaRPr lang="en-US" dirty="0">
              <a:solidFill>
                <a:srgbClr val="FF0000"/>
              </a:solidFill>
              <a:effectLst>
                <a:outerShdw blurRad="38100" dist="38100" dir="2700000" algn="tl">
                  <a:srgbClr val="000000">
                    <a:alpha val="43137"/>
                  </a:srgbClr>
                </a:outerShdw>
              </a:effectLst>
              <a:cs typeface="+mn-cs"/>
            </a:endParaRPr>
          </a:p>
        </p:txBody>
      </p:sp>
      <p:grpSp>
        <p:nvGrpSpPr>
          <p:cNvPr id="3" name="Group 13"/>
          <p:cNvGrpSpPr>
            <a:grpSpLocks/>
          </p:cNvGrpSpPr>
          <p:nvPr/>
        </p:nvGrpSpPr>
        <p:grpSpPr bwMode="auto">
          <a:xfrm>
            <a:off x="3049588" y="2143125"/>
            <a:ext cx="842962" cy="963613"/>
            <a:chOff x="3049170" y="2143780"/>
            <a:chExt cx="843500" cy="962958"/>
          </a:xfrm>
        </p:grpSpPr>
        <p:sp>
          <p:nvSpPr>
            <p:cNvPr id="12" name="Oval 11"/>
            <p:cNvSpPr/>
            <p:nvPr/>
          </p:nvSpPr>
          <p:spPr bwMode="auto">
            <a:xfrm>
              <a:off x="3152423" y="2584805"/>
              <a:ext cx="581396" cy="521933"/>
            </a:xfrm>
            <a:prstGeom prst="ellips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2"/>
            <p:cNvSpPr/>
            <p:nvPr/>
          </p:nvSpPr>
          <p:spPr>
            <a:xfrm>
              <a:off x="3049170" y="2143780"/>
              <a:ext cx="843500" cy="523519"/>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Plop</a:t>
              </a:r>
              <a:endParaRPr lang="en-US" dirty="0">
                <a:solidFill>
                  <a:srgbClr val="FF0000"/>
                </a:solidFill>
                <a:effectLst>
                  <a:outerShdw blurRad="38100" dist="38100" dir="2700000" algn="tl">
                    <a:srgbClr val="000000">
                      <a:alpha val="43137"/>
                    </a:srgbClr>
                  </a:outerShdw>
                </a:effectLst>
                <a:cs typeface="+mn-cs"/>
              </a:endParaRPr>
            </a:p>
          </p:txBody>
        </p:sp>
      </p:grpSp>
      <p:grpSp>
        <p:nvGrpSpPr>
          <p:cNvPr id="4" name="Group 79"/>
          <p:cNvGrpSpPr>
            <a:grpSpLocks/>
          </p:cNvGrpSpPr>
          <p:nvPr/>
        </p:nvGrpSpPr>
        <p:grpSpPr bwMode="auto">
          <a:xfrm>
            <a:off x="3338513" y="3003550"/>
            <a:ext cx="776287" cy="565150"/>
            <a:chOff x="3200400" y="889000"/>
            <a:chExt cx="1566863" cy="787401"/>
          </a:xfrm>
        </p:grpSpPr>
        <p:cxnSp>
          <p:nvCxnSpPr>
            <p:cNvPr id="3687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687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1" name="Rectangle 20"/>
          <p:cNvSpPr/>
          <p:nvPr/>
        </p:nvSpPr>
        <p:spPr>
          <a:xfrm>
            <a:off x="3687763" y="3505200"/>
            <a:ext cx="1798637" cy="52387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Not linked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d</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37892" name="Group 79"/>
          <p:cNvGrpSpPr>
            <a:grpSpLocks/>
          </p:cNvGrpSpPr>
          <p:nvPr/>
        </p:nvGrpSpPr>
        <p:grpSpPr bwMode="auto">
          <a:xfrm>
            <a:off x="3400425" y="3016250"/>
            <a:ext cx="776288" cy="565150"/>
            <a:chOff x="3200400" y="889000"/>
            <a:chExt cx="1566863" cy="787401"/>
          </a:xfrm>
        </p:grpSpPr>
        <p:cxnSp>
          <p:nvCxnSpPr>
            <p:cNvPr id="37922"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7923"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sp>
        <p:nvSpPr>
          <p:cNvPr id="20" name="Rectangle 19"/>
          <p:cNvSpPr/>
          <p:nvPr/>
        </p:nvSpPr>
        <p:spPr>
          <a:xfrm>
            <a:off x="3559175" y="3505200"/>
            <a:ext cx="982663"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Spew</a:t>
            </a:r>
            <a:endParaRPr lang="en-US" dirty="0">
              <a:solidFill>
                <a:srgbClr val="FF0000"/>
              </a:solidFill>
              <a:effectLst>
                <a:outerShdw blurRad="38100" dist="38100" dir="2700000" algn="tl">
                  <a:srgbClr val="000000">
                    <a:alpha val="43137"/>
                  </a:srgbClr>
                </a:outerShdw>
              </a:effectLst>
              <a:cs typeface="+mn-cs"/>
            </a:endParaRPr>
          </a:p>
        </p:txBody>
      </p:sp>
      <p:grpSp>
        <p:nvGrpSpPr>
          <p:cNvPr id="3" name="Group 13"/>
          <p:cNvGrpSpPr>
            <a:grpSpLocks/>
          </p:cNvGrpSpPr>
          <p:nvPr/>
        </p:nvGrpSpPr>
        <p:grpSpPr bwMode="auto">
          <a:xfrm>
            <a:off x="3424238" y="2143125"/>
            <a:ext cx="842962" cy="963613"/>
            <a:chOff x="3049170" y="2143780"/>
            <a:chExt cx="843500" cy="962958"/>
          </a:xfrm>
        </p:grpSpPr>
        <p:sp>
          <p:nvSpPr>
            <p:cNvPr id="12" name="Oval 11"/>
            <p:cNvSpPr/>
            <p:nvPr/>
          </p:nvSpPr>
          <p:spPr bwMode="auto">
            <a:xfrm>
              <a:off x="3152423" y="2584805"/>
              <a:ext cx="581396" cy="521933"/>
            </a:xfrm>
            <a:prstGeom prst="ellips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2"/>
            <p:cNvSpPr/>
            <p:nvPr/>
          </p:nvSpPr>
          <p:spPr>
            <a:xfrm>
              <a:off x="3049170" y="2143780"/>
              <a:ext cx="843500" cy="523519"/>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Plop</a:t>
              </a:r>
              <a:endParaRPr lang="en-US" dirty="0">
                <a:solidFill>
                  <a:srgbClr val="FF0000"/>
                </a:solidFill>
                <a:effectLst>
                  <a:outerShdw blurRad="38100" dist="38100" dir="2700000" algn="tl">
                    <a:srgbClr val="000000">
                      <a:alpha val="43137"/>
                    </a:srgbClr>
                  </a:outerShdw>
                </a:effectLst>
                <a:cs typeface="+mn-cs"/>
              </a:endParaRPr>
            </a:p>
          </p:txBody>
        </p:sp>
      </p:grpSp>
      <p:grpSp>
        <p:nvGrpSpPr>
          <p:cNvPr id="4" name="Group 79"/>
          <p:cNvGrpSpPr>
            <a:grpSpLocks/>
          </p:cNvGrpSpPr>
          <p:nvPr/>
        </p:nvGrpSpPr>
        <p:grpSpPr bwMode="auto">
          <a:xfrm>
            <a:off x="2971800" y="3003550"/>
            <a:ext cx="776288" cy="565150"/>
            <a:chOff x="3200400" y="889000"/>
            <a:chExt cx="1566863" cy="787401"/>
          </a:xfrm>
        </p:grpSpPr>
        <p:cxnSp>
          <p:nvCxnSpPr>
            <p:cNvPr id="3791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791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1" name="Rectangle 20"/>
          <p:cNvSpPr/>
          <p:nvPr/>
        </p:nvSpPr>
        <p:spPr>
          <a:xfrm>
            <a:off x="1600200" y="3505200"/>
            <a:ext cx="1798638" cy="52387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Not linked </a:t>
            </a:r>
          </a:p>
        </p:txBody>
      </p:sp>
      <p:sp>
        <p:nvSpPr>
          <p:cNvPr id="19" name="Rectangle 18"/>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grpSp>
        <p:nvGrpSpPr>
          <p:cNvPr id="5" name="Group 26"/>
          <p:cNvGrpSpPr>
            <a:grpSpLocks/>
          </p:cNvGrpSpPr>
          <p:nvPr/>
        </p:nvGrpSpPr>
        <p:grpSpPr bwMode="auto">
          <a:xfrm>
            <a:off x="1524000" y="4495800"/>
            <a:ext cx="1344613" cy="1666875"/>
            <a:chOff x="2065" y="1551"/>
            <a:chExt cx="1628" cy="1988"/>
          </a:xfrm>
        </p:grpSpPr>
        <p:sp>
          <p:nvSpPr>
            <p:cNvPr id="23" name="Freeform 9"/>
            <p:cNvSpPr>
              <a:spLocks/>
            </p:cNvSpPr>
            <p:nvPr/>
          </p:nvSpPr>
          <p:spPr bwMode="auto">
            <a:xfrm>
              <a:off x="2778" y="1977"/>
              <a:ext cx="331" cy="333"/>
            </a:xfrm>
            <a:custGeom>
              <a:avLst/>
              <a:gdLst/>
              <a:ahLst/>
              <a:cxnLst>
                <a:cxn ang="0">
                  <a:pos x="255" y="212"/>
                </a:cxn>
                <a:cxn ang="0">
                  <a:pos x="284" y="141"/>
                </a:cxn>
                <a:cxn ang="0">
                  <a:pos x="279" y="85"/>
                </a:cxn>
                <a:cxn ang="0">
                  <a:pos x="270" y="38"/>
                </a:cxn>
                <a:cxn ang="0">
                  <a:pos x="227" y="5"/>
                </a:cxn>
                <a:cxn ang="0">
                  <a:pos x="166" y="0"/>
                </a:cxn>
                <a:cxn ang="0">
                  <a:pos x="118" y="5"/>
                </a:cxn>
                <a:cxn ang="0">
                  <a:pos x="47" y="47"/>
                </a:cxn>
                <a:cxn ang="0">
                  <a:pos x="14" y="113"/>
                </a:cxn>
                <a:cxn ang="0">
                  <a:pos x="0" y="193"/>
                </a:cxn>
                <a:cxn ang="0">
                  <a:pos x="14" y="282"/>
                </a:cxn>
                <a:cxn ang="0">
                  <a:pos x="43" y="315"/>
                </a:cxn>
                <a:cxn ang="0">
                  <a:pos x="95" y="334"/>
                </a:cxn>
                <a:cxn ang="0">
                  <a:pos x="147" y="329"/>
                </a:cxn>
                <a:cxn ang="0">
                  <a:pos x="203" y="306"/>
                </a:cxn>
                <a:cxn ang="0">
                  <a:pos x="241" y="273"/>
                </a:cxn>
                <a:cxn ang="0">
                  <a:pos x="303" y="325"/>
                </a:cxn>
                <a:cxn ang="0">
                  <a:pos x="331" y="325"/>
                </a:cxn>
                <a:cxn ang="0">
                  <a:pos x="331" y="296"/>
                </a:cxn>
                <a:cxn ang="0">
                  <a:pos x="317" y="273"/>
                </a:cxn>
                <a:cxn ang="0">
                  <a:pos x="255" y="212"/>
                </a:cxn>
              </a:cxnLst>
              <a:rect l="0" t="0" r="r" b="b"/>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0"/>
            <p:cNvSpPr>
              <a:spLocks/>
            </p:cNvSpPr>
            <p:nvPr/>
          </p:nvSpPr>
          <p:spPr bwMode="auto">
            <a:xfrm>
              <a:off x="2811" y="1930"/>
              <a:ext cx="304" cy="127"/>
            </a:xfrm>
            <a:custGeom>
              <a:avLst/>
              <a:gdLst/>
              <a:ahLst/>
              <a:cxnLst>
                <a:cxn ang="0">
                  <a:pos x="234" y="127"/>
                </a:cxn>
                <a:cxn ang="0">
                  <a:pos x="303" y="117"/>
                </a:cxn>
                <a:cxn ang="0">
                  <a:pos x="303" y="90"/>
                </a:cxn>
                <a:cxn ang="0">
                  <a:pos x="223" y="110"/>
                </a:cxn>
                <a:cxn ang="0">
                  <a:pos x="213" y="100"/>
                </a:cxn>
                <a:cxn ang="0">
                  <a:pos x="265" y="61"/>
                </a:cxn>
                <a:cxn ang="0">
                  <a:pos x="246" y="51"/>
                </a:cxn>
                <a:cxn ang="0">
                  <a:pos x="199" y="81"/>
                </a:cxn>
                <a:cxn ang="0">
                  <a:pos x="180" y="71"/>
                </a:cxn>
                <a:cxn ang="0">
                  <a:pos x="253" y="24"/>
                </a:cxn>
                <a:cxn ang="0">
                  <a:pos x="239" y="0"/>
                </a:cxn>
                <a:cxn ang="0">
                  <a:pos x="147" y="71"/>
                </a:cxn>
                <a:cxn ang="0">
                  <a:pos x="85" y="90"/>
                </a:cxn>
                <a:cxn ang="0">
                  <a:pos x="69" y="66"/>
                </a:cxn>
                <a:cxn ang="0">
                  <a:pos x="50" y="17"/>
                </a:cxn>
                <a:cxn ang="0">
                  <a:pos x="28" y="37"/>
                </a:cxn>
                <a:cxn ang="0">
                  <a:pos x="52" y="85"/>
                </a:cxn>
                <a:cxn ang="0">
                  <a:pos x="38" y="95"/>
                </a:cxn>
                <a:cxn ang="0">
                  <a:pos x="14" y="51"/>
                </a:cxn>
                <a:cxn ang="0">
                  <a:pos x="0" y="76"/>
                </a:cxn>
                <a:cxn ang="0">
                  <a:pos x="17" y="120"/>
                </a:cxn>
                <a:cxn ang="0">
                  <a:pos x="133" y="105"/>
                </a:cxn>
                <a:cxn ang="0">
                  <a:pos x="234" y="127"/>
                </a:cxn>
              </a:cxnLst>
              <a:rect l="0" t="0" r="r" b="b"/>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1"/>
            <p:cNvSpPr>
              <a:spLocks/>
            </p:cNvSpPr>
            <p:nvPr/>
          </p:nvSpPr>
          <p:spPr bwMode="auto">
            <a:xfrm>
              <a:off x="2890" y="1839"/>
              <a:ext cx="519" cy="632"/>
            </a:xfrm>
            <a:custGeom>
              <a:avLst/>
              <a:gdLst/>
              <a:ahLst/>
              <a:cxnLst>
                <a:cxn ang="0">
                  <a:pos x="14" y="623"/>
                </a:cxn>
                <a:cxn ang="0">
                  <a:pos x="0" y="595"/>
                </a:cxn>
                <a:cxn ang="0">
                  <a:pos x="9" y="567"/>
                </a:cxn>
                <a:cxn ang="0">
                  <a:pos x="42" y="539"/>
                </a:cxn>
                <a:cxn ang="0">
                  <a:pos x="126" y="525"/>
                </a:cxn>
                <a:cxn ang="0">
                  <a:pos x="233" y="534"/>
                </a:cxn>
                <a:cxn ang="0">
                  <a:pos x="369" y="516"/>
                </a:cxn>
                <a:cxn ang="0">
                  <a:pos x="453" y="474"/>
                </a:cxn>
                <a:cxn ang="0">
                  <a:pos x="471" y="451"/>
                </a:cxn>
                <a:cxn ang="0">
                  <a:pos x="457" y="390"/>
                </a:cxn>
                <a:cxn ang="0">
                  <a:pos x="420" y="256"/>
                </a:cxn>
                <a:cxn ang="0">
                  <a:pos x="364" y="177"/>
                </a:cxn>
                <a:cxn ang="0">
                  <a:pos x="327" y="153"/>
                </a:cxn>
                <a:cxn ang="0">
                  <a:pos x="322" y="130"/>
                </a:cxn>
                <a:cxn ang="0">
                  <a:pos x="341" y="121"/>
                </a:cxn>
                <a:cxn ang="0">
                  <a:pos x="355" y="98"/>
                </a:cxn>
                <a:cxn ang="0">
                  <a:pos x="327" y="65"/>
                </a:cxn>
                <a:cxn ang="0">
                  <a:pos x="294" y="70"/>
                </a:cxn>
                <a:cxn ang="0">
                  <a:pos x="275" y="46"/>
                </a:cxn>
                <a:cxn ang="0">
                  <a:pos x="299" y="14"/>
                </a:cxn>
                <a:cxn ang="0">
                  <a:pos x="341" y="0"/>
                </a:cxn>
                <a:cxn ang="0">
                  <a:pos x="392" y="14"/>
                </a:cxn>
                <a:cxn ang="0">
                  <a:pos x="411" y="60"/>
                </a:cxn>
                <a:cxn ang="0">
                  <a:pos x="406" y="121"/>
                </a:cxn>
                <a:cxn ang="0">
                  <a:pos x="373" y="144"/>
                </a:cxn>
                <a:cxn ang="0">
                  <a:pos x="411" y="181"/>
                </a:cxn>
                <a:cxn ang="0">
                  <a:pos x="457" y="237"/>
                </a:cxn>
                <a:cxn ang="0">
                  <a:pos x="485" y="339"/>
                </a:cxn>
                <a:cxn ang="0">
                  <a:pos x="518" y="455"/>
                </a:cxn>
                <a:cxn ang="0">
                  <a:pos x="518" y="502"/>
                </a:cxn>
                <a:cxn ang="0">
                  <a:pos x="504" y="511"/>
                </a:cxn>
                <a:cxn ang="0">
                  <a:pos x="420" y="548"/>
                </a:cxn>
                <a:cxn ang="0">
                  <a:pos x="322" y="576"/>
                </a:cxn>
                <a:cxn ang="0">
                  <a:pos x="154" y="599"/>
                </a:cxn>
                <a:cxn ang="0">
                  <a:pos x="56" y="632"/>
                </a:cxn>
                <a:cxn ang="0">
                  <a:pos x="14" y="623"/>
                </a:cxn>
              </a:cxnLst>
              <a:rect l="0" t="0" r="r" b="b"/>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2"/>
            <p:cNvSpPr>
              <a:spLocks/>
            </p:cNvSpPr>
            <p:nvPr/>
          </p:nvSpPr>
          <p:spPr bwMode="auto">
            <a:xfrm>
              <a:off x="3189" y="2045"/>
              <a:ext cx="46" cy="87"/>
            </a:xfrm>
            <a:custGeom>
              <a:avLst/>
              <a:gdLst/>
              <a:ahLst/>
              <a:cxnLst>
                <a:cxn ang="0">
                  <a:pos x="10" y="32"/>
                </a:cxn>
                <a:cxn ang="0">
                  <a:pos x="28" y="75"/>
                </a:cxn>
                <a:cxn ang="0">
                  <a:pos x="35" y="86"/>
                </a:cxn>
                <a:cxn ang="0">
                  <a:pos x="43" y="85"/>
                </a:cxn>
                <a:cxn ang="0">
                  <a:pos x="47" y="73"/>
                </a:cxn>
                <a:cxn ang="0">
                  <a:pos x="1" y="0"/>
                </a:cxn>
                <a:cxn ang="0">
                  <a:pos x="0" y="15"/>
                </a:cxn>
                <a:cxn ang="0">
                  <a:pos x="10" y="32"/>
                </a:cxn>
              </a:cxnLst>
              <a:rect l="0" t="0" r="r" b="b"/>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3"/>
            <p:cNvSpPr>
              <a:spLocks/>
            </p:cNvSpPr>
            <p:nvPr/>
          </p:nvSpPr>
          <p:spPr bwMode="auto">
            <a:xfrm>
              <a:off x="3141" y="1560"/>
              <a:ext cx="552" cy="453"/>
            </a:xfrm>
            <a:custGeom>
              <a:avLst/>
              <a:gdLst/>
              <a:ahLst/>
              <a:cxnLst>
                <a:cxn ang="0">
                  <a:pos x="93" y="345"/>
                </a:cxn>
                <a:cxn ang="0">
                  <a:pos x="0" y="373"/>
                </a:cxn>
                <a:cxn ang="0">
                  <a:pos x="9" y="410"/>
                </a:cxn>
                <a:cxn ang="0">
                  <a:pos x="140" y="345"/>
                </a:cxn>
                <a:cxn ang="0">
                  <a:pos x="9" y="429"/>
                </a:cxn>
                <a:cxn ang="0">
                  <a:pos x="23" y="452"/>
                </a:cxn>
                <a:cxn ang="0">
                  <a:pos x="121" y="382"/>
                </a:cxn>
                <a:cxn ang="0">
                  <a:pos x="196" y="345"/>
                </a:cxn>
                <a:cxn ang="0">
                  <a:pos x="313" y="312"/>
                </a:cxn>
                <a:cxn ang="0">
                  <a:pos x="434" y="312"/>
                </a:cxn>
                <a:cxn ang="0">
                  <a:pos x="546" y="308"/>
                </a:cxn>
                <a:cxn ang="0">
                  <a:pos x="551" y="275"/>
                </a:cxn>
                <a:cxn ang="0">
                  <a:pos x="430" y="284"/>
                </a:cxn>
                <a:cxn ang="0">
                  <a:pos x="313" y="294"/>
                </a:cxn>
                <a:cxn ang="0">
                  <a:pos x="196" y="322"/>
                </a:cxn>
                <a:cxn ang="0">
                  <a:pos x="177" y="326"/>
                </a:cxn>
                <a:cxn ang="0">
                  <a:pos x="313" y="261"/>
                </a:cxn>
                <a:cxn ang="0">
                  <a:pos x="448" y="172"/>
                </a:cxn>
                <a:cxn ang="0">
                  <a:pos x="453" y="140"/>
                </a:cxn>
                <a:cxn ang="0">
                  <a:pos x="350" y="210"/>
                </a:cxn>
                <a:cxn ang="0">
                  <a:pos x="224" y="284"/>
                </a:cxn>
                <a:cxn ang="0">
                  <a:pos x="168" y="303"/>
                </a:cxn>
                <a:cxn ang="0">
                  <a:pos x="271" y="224"/>
                </a:cxn>
                <a:cxn ang="0">
                  <a:pos x="332" y="135"/>
                </a:cxn>
                <a:cxn ang="0">
                  <a:pos x="360" y="47"/>
                </a:cxn>
                <a:cxn ang="0">
                  <a:pos x="332" y="0"/>
                </a:cxn>
                <a:cxn ang="0">
                  <a:pos x="318" y="103"/>
                </a:cxn>
                <a:cxn ang="0">
                  <a:pos x="266" y="196"/>
                </a:cxn>
                <a:cxn ang="0">
                  <a:pos x="191" y="256"/>
                </a:cxn>
                <a:cxn ang="0">
                  <a:pos x="93" y="345"/>
                </a:cxn>
              </a:cxnLst>
              <a:rect l="0" t="0" r="r" b="b"/>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4"/>
            <p:cNvSpPr>
              <a:spLocks/>
            </p:cNvSpPr>
            <p:nvPr/>
          </p:nvSpPr>
          <p:spPr bwMode="auto">
            <a:xfrm>
              <a:off x="3136" y="2057"/>
              <a:ext cx="31" cy="91"/>
            </a:xfrm>
            <a:custGeom>
              <a:avLst/>
              <a:gdLst/>
              <a:ahLst/>
              <a:cxnLst>
                <a:cxn ang="0">
                  <a:pos x="16" y="32"/>
                </a:cxn>
                <a:cxn ang="0">
                  <a:pos x="6" y="77"/>
                </a:cxn>
                <a:cxn ang="0">
                  <a:pos x="0" y="87"/>
                </a:cxn>
                <a:cxn ang="0">
                  <a:pos x="9" y="92"/>
                </a:cxn>
                <a:cxn ang="0">
                  <a:pos x="22" y="85"/>
                </a:cxn>
                <a:cxn ang="0">
                  <a:pos x="31" y="0"/>
                </a:cxn>
                <a:cxn ang="0">
                  <a:pos x="19" y="12"/>
                </a:cxn>
                <a:cxn ang="0">
                  <a:pos x="16" y="32"/>
                </a:cxn>
              </a:cxnLst>
              <a:rect l="0" t="0" r="r" b="b"/>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15"/>
            <p:cNvSpPr>
              <a:spLocks/>
            </p:cNvSpPr>
            <p:nvPr/>
          </p:nvSpPr>
          <p:spPr bwMode="auto">
            <a:xfrm>
              <a:off x="3097" y="1812"/>
              <a:ext cx="27" cy="91"/>
            </a:xfrm>
            <a:custGeom>
              <a:avLst/>
              <a:gdLst/>
              <a:ahLst/>
              <a:cxnLst>
                <a:cxn ang="0">
                  <a:pos x="17" y="62"/>
                </a:cxn>
                <a:cxn ang="0">
                  <a:pos x="7" y="17"/>
                </a:cxn>
                <a:cxn ang="0">
                  <a:pos x="0" y="5"/>
                </a:cxn>
                <a:cxn ang="0">
                  <a:pos x="14" y="0"/>
                </a:cxn>
                <a:cxn ang="0">
                  <a:pos x="27" y="7"/>
                </a:cxn>
                <a:cxn ang="0">
                  <a:pos x="24" y="92"/>
                </a:cxn>
                <a:cxn ang="0">
                  <a:pos x="14" y="80"/>
                </a:cxn>
                <a:cxn ang="0">
                  <a:pos x="17" y="62"/>
                </a:cxn>
              </a:cxnLst>
              <a:rect l="0" t="0" r="r" b="b"/>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16"/>
            <p:cNvSpPr>
              <a:spLocks/>
            </p:cNvSpPr>
            <p:nvPr/>
          </p:nvSpPr>
          <p:spPr bwMode="auto">
            <a:xfrm>
              <a:off x="3038" y="1831"/>
              <a:ext cx="67" cy="72"/>
            </a:xfrm>
            <a:custGeom>
              <a:avLst/>
              <a:gdLst/>
              <a:ahLst/>
              <a:cxnLst>
                <a:cxn ang="0">
                  <a:pos x="40" y="50"/>
                </a:cxn>
                <a:cxn ang="0">
                  <a:pos x="8" y="15"/>
                </a:cxn>
                <a:cxn ang="0">
                  <a:pos x="0" y="8"/>
                </a:cxn>
                <a:cxn ang="0">
                  <a:pos x="3" y="0"/>
                </a:cxn>
                <a:cxn ang="0">
                  <a:pos x="18" y="3"/>
                </a:cxn>
                <a:cxn ang="0">
                  <a:pos x="66" y="73"/>
                </a:cxn>
                <a:cxn ang="0">
                  <a:pos x="53" y="68"/>
                </a:cxn>
                <a:cxn ang="0">
                  <a:pos x="40" y="50"/>
                </a:cxn>
              </a:cxnLst>
              <a:rect l="0" t="0" r="r" b="b"/>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17"/>
            <p:cNvSpPr>
              <a:spLocks/>
            </p:cNvSpPr>
            <p:nvPr/>
          </p:nvSpPr>
          <p:spPr bwMode="auto">
            <a:xfrm>
              <a:off x="2440" y="1820"/>
              <a:ext cx="421" cy="668"/>
            </a:xfrm>
            <a:custGeom>
              <a:avLst/>
              <a:gdLst/>
              <a:ahLst/>
              <a:cxnLst>
                <a:cxn ang="0">
                  <a:pos x="64" y="299"/>
                </a:cxn>
                <a:cxn ang="0">
                  <a:pos x="191" y="378"/>
                </a:cxn>
                <a:cxn ang="0">
                  <a:pos x="308" y="468"/>
                </a:cxn>
                <a:cxn ang="0">
                  <a:pos x="393" y="563"/>
                </a:cxn>
                <a:cxn ang="0">
                  <a:pos x="421" y="607"/>
                </a:cxn>
                <a:cxn ang="0">
                  <a:pos x="414" y="649"/>
                </a:cxn>
                <a:cxn ang="0">
                  <a:pos x="386" y="670"/>
                </a:cxn>
                <a:cxn ang="0">
                  <a:pos x="332" y="670"/>
                </a:cxn>
                <a:cxn ang="0">
                  <a:pos x="294" y="591"/>
                </a:cxn>
                <a:cxn ang="0">
                  <a:pos x="233" y="503"/>
                </a:cxn>
                <a:cxn ang="0">
                  <a:pos x="148" y="427"/>
                </a:cxn>
                <a:cxn ang="0">
                  <a:pos x="61" y="348"/>
                </a:cxn>
                <a:cxn ang="0">
                  <a:pos x="5" y="313"/>
                </a:cxn>
                <a:cxn ang="0">
                  <a:pos x="0" y="287"/>
                </a:cxn>
                <a:cxn ang="0">
                  <a:pos x="28" y="230"/>
                </a:cxn>
                <a:cxn ang="0">
                  <a:pos x="96" y="155"/>
                </a:cxn>
                <a:cxn ang="0">
                  <a:pos x="202" y="104"/>
                </a:cxn>
                <a:cxn ang="0">
                  <a:pos x="289" y="83"/>
                </a:cxn>
                <a:cxn ang="0">
                  <a:pos x="289" y="37"/>
                </a:cxn>
                <a:cxn ang="0">
                  <a:pos x="346" y="0"/>
                </a:cxn>
                <a:cxn ang="0">
                  <a:pos x="395" y="0"/>
                </a:cxn>
                <a:cxn ang="0">
                  <a:pos x="402" y="21"/>
                </a:cxn>
                <a:cxn ang="0">
                  <a:pos x="381" y="42"/>
                </a:cxn>
                <a:cxn ang="0">
                  <a:pos x="346" y="42"/>
                </a:cxn>
                <a:cxn ang="0">
                  <a:pos x="332" y="72"/>
                </a:cxn>
                <a:cxn ang="0">
                  <a:pos x="329" y="121"/>
                </a:cxn>
                <a:cxn ang="0">
                  <a:pos x="303" y="121"/>
                </a:cxn>
                <a:cxn ang="0">
                  <a:pos x="273" y="118"/>
                </a:cxn>
                <a:cxn ang="0">
                  <a:pos x="202" y="141"/>
                </a:cxn>
                <a:cxn ang="0">
                  <a:pos x="132" y="183"/>
                </a:cxn>
                <a:cxn ang="0">
                  <a:pos x="82" y="239"/>
                </a:cxn>
                <a:cxn ang="0">
                  <a:pos x="64" y="299"/>
                </a:cxn>
              </a:cxnLst>
              <a:rect l="0" t="0" r="r" b="b"/>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18"/>
            <p:cNvSpPr>
              <a:spLocks/>
            </p:cNvSpPr>
            <p:nvPr/>
          </p:nvSpPr>
          <p:spPr bwMode="auto">
            <a:xfrm>
              <a:off x="2499" y="1551"/>
              <a:ext cx="346" cy="396"/>
            </a:xfrm>
            <a:custGeom>
              <a:avLst/>
              <a:gdLst/>
              <a:ahLst/>
              <a:cxnLst>
                <a:cxn ang="0">
                  <a:pos x="292" y="288"/>
                </a:cxn>
                <a:cxn ang="0">
                  <a:pos x="346" y="340"/>
                </a:cxn>
                <a:cxn ang="0">
                  <a:pos x="334" y="359"/>
                </a:cxn>
                <a:cxn ang="0">
                  <a:pos x="278" y="312"/>
                </a:cxn>
                <a:cxn ang="0">
                  <a:pos x="271" y="316"/>
                </a:cxn>
                <a:cxn ang="0">
                  <a:pos x="318" y="375"/>
                </a:cxn>
                <a:cxn ang="0">
                  <a:pos x="304" y="396"/>
                </a:cxn>
                <a:cxn ang="0">
                  <a:pos x="254" y="333"/>
                </a:cxn>
                <a:cxn ang="0">
                  <a:pos x="214" y="309"/>
                </a:cxn>
                <a:cxn ang="0">
                  <a:pos x="108" y="260"/>
                </a:cxn>
                <a:cxn ang="0">
                  <a:pos x="52" y="246"/>
                </a:cxn>
                <a:cxn ang="0">
                  <a:pos x="49" y="218"/>
                </a:cxn>
                <a:cxn ang="0">
                  <a:pos x="141" y="241"/>
                </a:cxn>
                <a:cxn ang="0">
                  <a:pos x="221" y="281"/>
                </a:cxn>
                <a:cxn ang="0">
                  <a:pos x="247" y="302"/>
                </a:cxn>
                <a:cxn ang="0">
                  <a:pos x="179" y="232"/>
                </a:cxn>
                <a:cxn ang="0">
                  <a:pos x="64" y="162"/>
                </a:cxn>
                <a:cxn ang="0">
                  <a:pos x="0" y="129"/>
                </a:cxn>
                <a:cxn ang="0">
                  <a:pos x="7" y="108"/>
                </a:cxn>
                <a:cxn ang="0">
                  <a:pos x="56" y="129"/>
                </a:cxn>
                <a:cxn ang="0">
                  <a:pos x="148" y="183"/>
                </a:cxn>
                <a:cxn ang="0">
                  <a:pos x="219" y="232"/>
                </a:cxn>
                <a:cxn ang="0">
                  <a:pos x="268" y="284"/>
                </a:cxn>
                <a:cxn ang="0">
                  <a:pos x="193" y="176"/>
                </a:cxn>
                <a:cxn ang="0">
                  <a:pos x="141" y="84"/>
                </a:cxn>
                <a:cxn ang="0">
                  <a:pos x="122" y="0"/>
                </a:cxn>
                <a:cxn ang="0">
                  <a:pos x="148" y="0"/>
                </a:cxn>
                <a:cxn ang="0">
                  <a:pos x="165" y="73"/>
                </a:cxn>
                <a:cxn ang="0">
                  <a:pos x="226" y="178"/>
                </a:cxn>
                <a:cxn ang="0">
                  <a:pos x="268" y="246"/>
                </a:cxn>
                <a:cxn ang="0">
                  <a:pos x="292" y="288"/>
                </a:cxn>
              </a:cxnLst>
              <a:rect l="0" t="0" r="r" b="b"/>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9"/>
            <p:cNvSpPr>
              <a:spLocks/>
            </p:cNvSpPr>
            <p:nvPr/>
          </p:nvSpPr>
          <p:spPr bwMode="auto">
            <a:xfrm>
              <a:off x="2880" y="1822"/>
              <a:ext cx="67" cy="74"/>
            </a:xfrm>
            <a:custGeom>
              <a:avLst/>
              <a:gdLst/>
              <a:ahLst/>
              <a:cxnLst>
                <a:cxn ang="0">
                  <a:pos x="21" y="52"/>
                </a:cxn>
                <a:cxn ang="0">
                  <a:pos x="49" y="16"/>
                </a:cxn>
                <a:cxn ang="0">
                  <a:pos x="54" y="0"/>
                </a:cxn>
                <a:cxn ang="0">
                  <a:pos x="64" y="5"/>
                </a:cxn>
                <a:cxn ang="0">
                  <a:pos x="67" y="18"/>
                </a:cxn>
                <a:cxn ang="0">
                  <a:pos x="0" y="75"/>
                </a:cxn>
                <a:cxn ang="0">
                  <a:pos x="5" y="59"/>
                </a:cxn>
                <a:cxn ang="0">
                  <a:pos x="21" y="52"/>
                </a:cxn>
              </a:cxnLst>
              <a:rect l="0" t="0" r="r" b="b"/>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0"/>
            <p:cNvSpPr>
              <a:spLocks/>
            </p:cNvSpPr>
            <p:nvPr/>
          </p:nvSpPr>
          <p:spPr bwMode="auto">
            <a:xfrm>
              <a:off x="2857" y="1782"/>
              <a:ext cx="40" cy="89"/>
            </a:xfrm>
            <a:custGeom>
              <a:avLst/>
              <a:gdLst/>
              <a:ahLst/>
              <a:cxnLst>
                <a:cxn ang="0">
                  <a:pos x="15" y="59"/>
                </a:cxn>
                <a:cxn ang="0">
                  <a:pos x="21" y="17"/>
                </a:cxn>
                <a:cxn ang="0">
                  <a:pos x="18" y="2"/>
                </a:cxn>
                <a:cxn ang="0">
                  <a:pos x="32" y="0"/>
                </a:cxn>
                <a:cxn ang="0">
                  <a:pos x="41" y="12"/>
                </a:cxn>
                <a:cxn ang="0">
                  <a:pos x="6" y="89"/>
                </a:cxn>
                <a:cxn ang="0">
                  <a:pos x="0" y="74"/>
                </a:cxn>
                <a:cxn ang="0">
                  <a:pos x="15" y="59"/>
                </a:cxn>
              </a:cxnLst>
              <a:rect l="0" t="0" r="r" b="b"/>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1"/>
            <p:cNvSpPr>
              <a:spLocks/>
            </p:cNvSpPr>
            <p:nvPr/>
          </p:nvSpPr>
          <p:spPr bwMode="auto">
            <a:xfrm>
              <a:off x="2667" y="1960"/>
              <a:ext cx="79" cy="66"/>
            </a:xfrm>
            <a:custGeom>
              <a:avLst/>
              <a:gdLst/>
              <a:ahLst/>
              <a:cxnLst>
                <a:cxn ang="0">
                  <a:pos x="49" y="18"/>
                </a:cxn>
                <a:cxn ang="0">
                  <a:pos x="8" y="48"/>
                </a:cxn>
                <a:cxn ang="0">
                  <a:pos x="0" y="55"/>
                </a:cxn>
                <a:cxn ang="0">
                  <a:pos x="3" y="63"/>
                </a:cxn>
                <a:cxn ang="0">
                  <a:pos x="15" y="66"/>
                </a:cxn>
                <a:cxn ang="0">
                  <a:pos x="80" y="0"/>
                </a:cxn>
                <a:cxn ang="0">
                  <a:pos x="65" y="5"/>
                </a:cxn>
                <a:cxn ang="0">
                  <a:pos x="49" y="18"/>
                </a:cxn>
              </a:cxnLst>
              <a:rect l="0" t="0" r="r" b="b"/>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22"/>
            <p:cNvSpPr>
              <a:spLocks/>
            </p:cNvSpPr>
            <p:nvPr/>
          </p:nvSpPr>
          <p:spPr bwMode="auto">
            <a:xfrm>
              <a:off x="2690" y="1988"/>
              <a:ext cx="81" cy="76"/>
            </a:xfrm>
            <a:custGeom>
              <a:avLst/>
              <a:gdLst/>
              <a:ahLst/>
              <a:cxnLst>
                <a:cxn ang="0">
                  <a:pos x="52" y="24"/>
                </a:cxn>
                <a:cxn ang="0">
                  <a:pos x="7" y="63"/>
                </a:cxn>
                <a:cxn ang="0">
                  <a:pos x="0" y="70"/>
                </a:cxn>
                <a:cxn ang="0">
                  <a:pos x="7" y="75"/>
                </a:cxn>
                <a:cxn ang="0">
                  <a:pos x="22" y="75"/>
                </a:cxn>
                <a:cxn ang="0">
                  <a:pos x="81" y="0"/>
                </a:cxn>
                <a:cxn ang="0">
                  <a:pos x="66" y="7"/>
                </a:cxn>
                <a:cxn ang="0">
                  <a:pos x="52" y="24"/>
                </a:cxn>
              </a:cxnLst>
              <a:rect l="0" t="0" r="r" b="b"/>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23"/>
            <p:cNvSpPr>
              <a:spLocks/>
            </p:cNvSpPr>
            <p:nvPr/>
          </p:nvSpPr>
          <p:spPr bwMode="auto">
            <a:xfrm>
              <a:off x="2626" y="2365"/>
              <a:ext cx="325" cy="576"/>
            </a:xfrm>
            <a:custGeom>
              <a:avLst/>
              <a:gdLst/>
              <a:ahLst/>
              <a:cxnLst>
                <a:cxn ang="0">
                  <a:pos x="24" y="219"/>
                </a:cxn>
                <a:cxn ang="0">
                  <a:pos x="57" y="131"/>
                </a:cxn>
                <a:cxn ang="0">
                  <a:pos x="118" y="61"/>
                </a:cxn>
                <a:cxn ang="0">
                  <a:pos x="179" y="14"/>
                </a:cxn>
                <a:cxn ang="0">
                  <a:pos x="231" y="0"/>
                </a:cxn>
                <a:cxn ang="0">
                  <a:pos x="283" y="0"/>
                </a:cxn>
                <a:cxn ang="0">
                  <a:pos x="311" y="23"/>
                </a:cxn>
                <a:cxn ang="0">
                  <a:pos x="325" y="61"/>
                </a:cxn>
                <a:cxn ang="0">
                  <a:pos x="320" y="126"/>
                </a:cxn>
                <a:cxn ang="0">
                  <a:pos x="278" y="187"/>
                </a:cxn>
                <a:cxn ang="0">
                  <a:pos x="250" y="219"/>
                </a:cxn>
                <a:cxn ang="0">
                  <a:pos x="221" y="266"/>
                </a:cxn>
                <a:cxn ang="0">
                  <a:pos x="217" y="322"/>
                </a:cxn>
                <a:cxn ang="0">
                  <a:pos x="236" y="387"/>
                </a:cxn>
                <a:cxn ang="0">
                  <a:pos x="245" y="481"/>
                </a:cxn>
                <a:cxn ang="0">
                  <a:pos x="226" y="541"/>
                </a:cxn>
                <a:cxn ang="0">
                  <a:pos x="174" y="574"/>
                </a:cxn>
                <a:cxn ang="0">
                  <a:pos x="113" y="574"/>
                </a:cxn>
                <a:cxn ang="0">
                  <a:pos x="57" y="555"/>
                </a:cxn>
                <a:cxn ang="0">
                  <a:pos x="24" y="499"/>
                </a:cxn>
                <a:cxn ang="0">
                  <a:pos x="0" y="415"/>
                </a:cxn>
                <a:cxn ang="0">
                  <a:pos x="0" y="313"/>
                </a:cxn>
                <a:cxn ang="0">
                  <a:pos x="9" y="252"/>
                </a:cxn>
                <a:cxn ang="0">
                  <a:pos x="33" y="187"/>
                </a:cxn>
                <a:cxn ang="0">
                  <a:pos x="52" y="140"/>
                </a:cxn>
                <a:cxn ang="0">
                  <a:pos x="24" y="219"/>
                </a:cxn>
              </a:cxnLst>
              <a:rect l="0" t="0" r="r" b="b"/>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24"/>
            <p:cNvSpPr>
              <a:spLocks/>
            </p:cNvSpPr>
            <p:nvPr/>
          </p:nvSpPr>
          <p:spPr bwMode="auto">
            <a:xfrm>
              <a:off x="2609" y="2861"/>
              <a:ext cx="365" cy="678"/>
            </a:xfrm>
            <a:custGeom>
              <a:avLst/>
              <a:gdLst/>
              <a:ahLst/>
              <a:cxnLst>
                <a:cxn ang="0">
                  <a:pos x="156" y="9"/>
                </a:cxn>
                <a:cxn ang="0">
                  <a:pos x="184" y="0"/>
                </a:cxn>
                <a:cxn ang="0">
                  <a:pos x="234" y="23"/>
                </a:cxn>
                <a:cxn ang="0">
                  <a:pos x="307" y="128"/>
                </a:cxn>
                <a:cxn ang="0">
                  <a:pos x="361" y="218"/>
                </a:cxn>
                <a:cxn ang="0">
                  <a:pos x="366" y="267"/>
                </a:cxn>
                <a:cxn ang="0">
                  <a:pos x="335" y="327"/>
                </a:cxn>
                <a:cxn ang="0">
                  <a:pos x="269" y="381"/>
                </a:cxn>
                <a:cxn ang="0">
                  <a:pos x="165" y="439"/>
                </a:cxn>
                <a:cxn ang="0">
                  <a:pos x="92" y="485"/>
                </a:cxn>
                <a:cxn ang="0">
                  <a:pos x="73" y="515"/>
                </a:cxn>
                <a:cxn ang="0">
                  <a:pos x="97" y="527"/>
                </a:cxn>
                <a:cxn ang="0">
                  <a:pos x="172" y="571"/>
                </a:cxn>
                <a:cxn ang="0">
                  <a:pos x="217" y="641"/>
                </a:cxn>
                <a:cxn ang="0">
                  <a:pos x="208" y="657"/>
                </a:cxn>
                <a:cxn ang="0">
                  <a:pos x="172" y="678"/>
                </a:cxn>
                <a:cxn ang="0">
                  <a:pos x="130" y="678"/>
                </a:cxn>
                <a:cxn ang="0">
                  <a:pos x="125" y="618"/>
                </a:cxn>
                <a:cxn ang="0">
                  <a:pos x="94" y="583"/>
                </a:cxn>
                <a:cxn ang="0">
                  <a:pos x="40" y="546"/>
                </a:cxn>
                <a:cxn ang="0">
                  <a:pos x="0" y="539"/>
                </a:cxn>
                <a:cxn ang="0">
                  <a:pos x="2" y="506"/>
                </a:cxn>
                <a:cxn ang="0">
                  <a:pos x="38" y="478"/>
                </a:cxn>
                <a:cxn ang="0">
                  <a:pos x="128" y="423"/>
                </a:cxn>
                <a:cxn ang="0">
                  <a:pos x="231" y="367"/>
                </a:cxn>
                <a:cxn ang="0">
                  <a:pos x="293" y="302"/>
                </a:cxn>
                <a:cxn ang="0">
                  <a:pos x="312" y="267"/>
                </a:cxn>
                <a:cxn ang="0">
                  <a:pos x="312" y="235"/>
                </a:cxn>
                <a:cxn ang="0">
                  <a:pos x="286" y="174"/>
                </a:cxn>
                <a:cxn ang="0">
                  <a:pos x="191" y="93"/>
                </a:cxn>
                <a:cxn ang="0">
                  <a:pos x="132" y="53"/>
                </a:cxn>
                <a:cxn ang="0">
                  <a:pos x="156" y="9"/>
                </a:cxn>
              </a:cxnLst>
              <a:rect l="0" t="0" r="r" b="b"/>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25"/>
            <p:cNvSpPr>
              <a:spLocks/>
            </p:cNvSpPr>
            <p:nvPr/>
          </p:nvSpPr>
          <p:spPr bwMode="auto">
            <a:xfrm>
              <a:off x="2065" y="2761"/>
              <a:ext cx="694" cy="362"/>
            </a:xfrm>
            <a:custGeom>
              <a:avLst/>
              <a:gdLst/>
              <a:ahLst/>
              <a:cxnLst>
                <a:cxn ang="0">
                  <a:pos x="508" y="23"/>
                </a:cxn>
                <a:cxn ang="0">
                  <a:pos x="601" y="0"/>
                </a:cxn>
                <a:cxn ang="0">
                  <a:pos x="694" y="28"/>
                </a:cxn>
                <a:cxn ang="0">
                  <a:pos x="694" y="70"/>
                </a:cxn>
                <a:cxn ang="0">
                  <a:pos x="657" y="98"/>
                </a:cxn>
                <a:cxn ang="0">
                  <a:pos x="582" y="98"/>
                </a:cxn>
                <a:cxn ang="0">
                  <a:pos x="461" y="94"/>
                </a:cxn>
                <a:cxn ang="0">
                  <a:pos x="391" y="94"/>
                </a:cxn>
                <a:cxn ang="0">
                  <a:pos x="377" y="113"/>
                </a:cxn>
                <a:cxn ang="0">
                  <a:pos x="363" y="216"/>
                </a:cxn>
                <a:cxn ang="0">
                  <a:pos x="303" y="309"/>
                </a:cxn>
                <a:cxn ang="0">
                  <a:pos x="200" y="347"/>
                </a:cxn>
                <a:cxn ang="0">
                  <a:pos x="172" y="361"/>
                </a:cxn>
                <a:cxn ang="0">
                  <a:pos x="135" y="352"/>
                </a:cxn>
                <a:cxn ang="0">
                  <a:pos x="84" y="272"/>
                </a:cxn>
                <a:cxn ang="0">
                  <a:pos x="5" y="225"/>
                </a:cxn>
                <a:cxn ang="0">
                  <a:pos x="0" y="206"/>
                </a:cxn>
                <a:cxn ang="0">
                  <a:pos x="56" y="155"/>
                </a:cxn>
                <a:cxn ang="0">
                  <a:pos x="98" y="183"/>
                </a:cxn>
                <a:cxn ang="0">
                  <a:pos x="140" y="272"/>
                </a:cxn>
                <a:cxn ang="0">
                  <a:pos x="158" y="328"/>
                </a:cxn>
                <a:cxn ang="0">
                  <a:pos x="247" y="291"/>
                </a:cxn>
                <a:cxn ang="0">
                  <a:pos x="303" y="230"/>
                </a:cxn>
                <a:cxn ang="0">
                  <a:pos x="326" y="155"/>
                </a:cxn>
                <a:cxn ang="0">
                  <a:pos x="349" y="42"/>
                </a:cxn>
                <a:cxn ang="0">
                  <a:pos x="396" y="33"/>
                </a:cxn>
                <a:cxn ang="0">
                  <a:pos x="508" y="23"/>
                </a:cxn>
              </a:cxnLst>
              <a:rect l="0" t="0" r="r" b="b"/>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0" name="Rectangle 39"/>
          <p:cNvSpPr/>
          <p:nvPr/>
        </p:nvSpPr>
        <p:spPr>
          <a:xfrm>
            <a:off x="2989263" y="6162675"/>
            <a:ext cx="3635375"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Pumping Lemma (ugly)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ppt_x"/>
                                          </p:val>
                                        </p:tav>
                                        <p:tav tm="100000">
                                          <p:val>
                                            <p:strVal val="#ppt_x"/>
                                          </p:val>
                                        </p:tav>
                                      </p:tavLst>
                                    </p:anim>
                                    <p:anim calcmode="lin" valueType="num">
                                      <p:cBhvr additive="base">
                                        <p:cTn id="3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additive="base">
                                        <p:cTn id="41" dur="500" fill="hold"/>
                                        <p:tgtEl>
                                          <p:spTgt spid="40"/>
                                        </p:tgtEl>
                                        <p:attrNameLst>
                                          <p:attrName>ppt_x</p:attrName>
                                        </p:attrNameLst>
                                      </p:cBhvr>
                                      <p:tavLst>
                                        <p:tav tm="0">
                                          <p:val>
                                            <p:strVal val="#ppt_x"/>
                                          </p:val>
                                        </p:tav>
                                        <p:tav tm="100000">
                                          <p:val>
                                            <p:strVal val="#ppt_x"/>
                                          </p:val>
                                        </p:tav>
                                      </p:tavLst>
                                    </p:anim>
                                    <p:anim calcmode="lin" valueType="num">
                                      <p:cBhvr additive="base">
                                        <p:cTn id="42"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endParaRPr lang="en-US" dirty="0">
              <a:effectLst>
                <a:outerShdw blurRad="38100" dist="38100" dir="2700000" algn="tl">
                  <a:srgbClr val="000000">
                    <a:alpha val="43137"/>
                  </a:srgbClr>
                </a:outerShdw>
              </a:effectLst>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2" name="Group 20"/>
          <p:cNvGrpSpPr>
            <a:grpSpLocks/>
          </p:cNvGrpSpPr>
          <p:nvPr/>
        </p:nvGrpSpPr>
        <p:grpSpPr bwMode="auto">
          <a:xfrm>
            <a:off x="2362200" y="3003550"/>
            <a:ext cx="2622550" cy="2025650"/>
            <a:chOff x="2362200" y="3003549"/>
            <a:chExt cx="2622550" cy="2025651"/>
          </a:xfrm>
        </p:grpSpPr>
        <p:grpSp>
          <p:nvGrpSpPr>
            <p:cNvPr id="38919" name="Group 79"/>
            <p:cNvGrpSpPr>
              <a:grpSpLocks/>
            </p:cNvGrpSpPr>
            <p:nvPr/>
          </p:nvGrpSpPr>
          <p:grpSpPr bwMode="auto">
            <a:xfrm>
              <a:off x="3005138" y="3016250"/>
              <a:ext cx="776286" cy="565150"/>
              <a:chOff x="3200400" y="889000"/>
              <a:chExt cx="1566863" cy="787401"/>
            </a:xfrm>
          </p:grpSpPr>
          <p:cxnSp>
            <p:nvCxnSpPr>
              <p:cNvPr id="38927"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8928"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38920" name="Group 79"/>
            <p:cNvGrpSpPr>
              <a:grpSpLocks/>
            </p:cNvGrpSpPr>
            <p:nvPr/>
          </p:nvGrpSpPr>
          <p:grpSpPr bwMode="auto">
            <a:xfrm>
              <a:off x="3429000" y="3003549"/>
              <a:ext cx="391683" cy="577852"/>
              <a:chOff x="3200400" y="889000"/>
              <a:chExt cx="1566863" cy="787401"/>
            </a:xfrm>
          </p:grpSpPr>
          <p:cxnSp>
            <p:nvCxnSpPr>
              <p:cNvPr id="38925"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8926"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2362200" y="3643312"/>
              <a:ext cx="2622550" cy="1385888"/>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a:t>
              </a:r>
              <a:endParaRPr lang="en-CA" dirty="0">
                <a:cs typeface="+mn-cs"/>
              </a:endParaRPr>
            </a:p>
          </p:txBody>
        </p:sp>
        <p:grpSp>
          <p:nvGrpSpPr>
            <p:cNvPr id="38922" name="Group 79"/>
            <p:cNvGrpSpPr>
              <a:grpSpLocks/>
            </p:cNvGrpSpPr>
            <p:nvPr/>
          </p:nvGrpSpPr>
          <p:grpSpPr bwMode="auto">
            <a:xfrm>
              <a:off x="2997200" y="3022600"/>
              <a:ext cx="391683" cy="577852"/>
              <a:chOff x="3200400" y="889000"/>
              <a:chExt cx="1566863" cy="787401"/>
            </a:xfrm>
          </p:grpSpPr>
          <p:cxnSp>
            <p:nvCxnSpPr>
              <p:cNvPr id="38923"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8924"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sp>
        <p:nvSpPr>
          <p:cNvPr id="22" name="Rectangle 21"/>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1"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1331913" y="1725613"/>
            <a:ext cx="1452562" cy="339725"/>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1209675" y="2306638"/>
            <a:ext cx="1452563" cy="338137"/>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sp>
        <p:nvSpPr>
          <p:cNvPr id="12295" name="Line 26"/>
          <p:cNvSpPr>
            <a:spLocks noChangeShapeType="1"/>
          </p:cNvSpPr>
          <p:nvPr/>
        </p:nvSpPr>
        <p:spPr bwMode="auto">
          <a:xfrm flipH="1">
            <a:off x="5859463" y="2395538"/>
            <a:ext cx="971550" cy="10382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296" name="Line 27"/>
          <p:cNvSpPr>
            <a:spLocks noChangeShapeType="1"/>
          </p:cNvSpPr>
          <p:nvPr/>
        </p:nvSpPr>
        <p:spPr bwMode="auto">
          <a:xfrm>
            <a:off x="6831013" y="2395538"/>
            <a:ext cx="22225" cy="9525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297" name="Line 28"/>
          <p:cNvSpPr>
            <a:spLocks noChangeShapeType="1"/>
          </p:cNvSpPr>
          <p:nvPr/>
        </p:nvSpPr>
        <p:spPr bwMode="auto">
          <a:xfrm>
            <a:off x="6831013" y="2395538"/>
            <a:ext cx="990600" cy="9525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298" name="Rectangle 29"/>
          <p:cNvSpPr>
            <a:spLocks noChangeArrowheads="1"/>
          </p:cNvSpPr>
          <p:nvPr/>
        </p:nvSpPr>
        <p:spPr bwMode="auto">
          <a:xfrm>
            <a:off x="6661150" y="3348038"/>
            <a:ext cx="358775"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2299" name="Text Box 41"/>
          <p:cNvSpPr txBox="1">
            <a:spLocks noChangeArrowheads="1"/>
          </p:cNvSpPr>
          <p:nvPr/>
        </p:nvSpPr>
        <p:spPr bwMode="auto">
          <a:xfrm>
            <a:off x="5565775" y="3348038"/>
            <a:ext cx="747713"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2300" name="Text Box 30"/>
          <p:cNvSpPr txBox="1">
            <a:spLocks noChangeArrowheads="1"/>
          </p:cNvSpPr>
          <p:nvPr/>
        </p:nvSpPr>
        <p:spPr bwMode="auto">
          <a:xfrm>
            <a:off x="7451725" y="3327400"/>
            <a:ext cx="747713" cy="46196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2301"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12302" name="Group 219135"/>
          <p:cNvGrpSpPr>
            <a:grpSpLocks/>
          </p:cNvGrpSpPr>
          <p:nvPr/>
        </p:nvGrpSpPr>
        <p:grpSpPr bwMode="auto">
          <a:xfrm>
            <a:off x="5205413" y="4344988"/>
            <a:ext cx="2811462" cy="1522412"/>
            <a:chOff x="5204748" y="4345587"/>
            <a:chExt cx="2811443" cy="1521813"/>
          </a:xfrm>
        </p:grpSpPr>
        <p:sp>
          <p:nvSpPr>
            <p:cNvPr id="12313" name="Line 36"/>
            <p:cNvSpPr>
              <a:spLocks noChangeShapeType="1"/>
            </p:cNvSpPr>
            <p:nvPr/>
          </p:nvSpPr>
          <p:spPr bwMode="auto">
            <a:xfrm flipH="1">
              <a:off x="6412790" y="51624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14" name="Line 39"/>
            <p:cNvSpPr>
              <a:spLocks noChangeShapeType="1"/>
            </p:cNvSpPr>
            <p:nvPr/>
          </p:nvSpPr>
          <p:spPr bwMode="auto">
            <a:xfrm>
              <a:off x="5371802" y="518129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15" name="Rectangle 40"/>
            <p:cNvSpPr>
              <a:spLocks noChangeArrowheads="1"/>
            </p:cNvSpPr>
            <p:nvPr/>
          </p:nvSpPr>
          <p:spPr bwMode="auto">
            <a:xfrm>
              <a:off x="5204748" y="54057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2316" name="Rectangle 43"/>
            <p:cNvSpPr>
              <a:spLocks noChangeArrowheads="1"/>
            </p:cNvSpPr>
            <p:nvPr/>
          </p:nvSpPr>
          <p:spPr bwMode="auto">
            <a:xfrm>
              <a:off x="6290574" y="53295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2317" name="Line 39"/>
            <p:cNvSpPr>
              <a:spLocks noChangeShapeType="1"/>
            </p:cNvSpPr>
            <p:nvPr/>
          </p:nvSpPr>
          <p:spPr bwMode="auto">
            <a:xfrm>
              <a:off x="7844690" y="4345587"/>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18" name="Rectangle 40"/>
            <p:cNvSpPr>
              <a:spLocks noChangeArrowheads="1"/>
            </p:cNvSpPr>
            <p:nvPr/>
          </p:nvSpPr>
          <p:spPr bwMode="auto">
            <a:xfrm>
              <a:off x="7677638" y="4570030"/>
              <a:ext cx="338553" cy="46148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solidFill>
                    <a:srgbClr val="FF00FF"/>
                  </a:solidFill>
                  <a:latin typeface="Times New Roman" pitchFamily="18" charset="0"/>
                  <a:sym typeface="Symbol" pitchFamily="18" charset="2"/>
                </a:rPr>
                <a:t>1</a:t>
              </a:r>
            </a:p>
          </p:txBody>
        </p:sp>
      </p:grpSp>
      <p:sp>
        <p:nvSpPr>
          <p:cNvPr id="12303" name="Text Box 38"/>
          <p:cNvSpPr txBox="1">
            <a:spLocks noChangeArrowheads="1"/>
          </p:cNvSpPr>
          <p:nvPr/>
        </p:nvSpPr>
        <p:spPr bwMode="auto">
          <a:xfrm>
            <a:off x="7543800" y="3984625"/>
            <a:ext cx="644525" cy="46196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2304" name="Line 27"/>
          <p:cNvSpPr>
            <a:spLocks noChangeShapeType="1"/>
          </p:cNvSpPr>
          <p:nvPr/>
        </p:nvSpPr>
        <p:spPr bwMode="auto">
          <a:xfrm>
            <a:off x="7821613" y="3708400"/>
            <a:ext cx="0" cy="44926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6" name="Line 31"/>
          <p:cNvSpPr>
            <a:spLocks noChangeShapeType="1"/>
          </p:cNvSpPr>
          <p:nvPr/>
        </p:nvSpPr>
        <p:spPr bwMode="auto">
          <a:xfrm flipH="1">
            <a:off x="5383213" y="3783013"/>
            <a:ext cx="476250" cy="10191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7" name="Line 32"/>
          <p:cNvSpPr>
            <a:spLocks noChangeShapeType="1"/>
          </p:cNvSpPr>
          <p:nvPr/>
        </p:nvSpPr>
        <p:spPr bwMode="auto">
          <a:xfrm flipH="1">
            <a:off x="5911850" y="3783013"/>
            <a:ext cx="3175" cy="10890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8" name="Line 33"/>
          <p:cNvSpPr>
            <a:spLocks noChangeShapeType="1"/>
          </p:cNvSpPr>
          <p:nvPr/>
        </p:nvSpPr>
        <p:spPr bwMode="auto">
          <a:xfrm>
            <a:off x="5915025" y="3783013"/>
            <a:ext cx="473075" cy="9874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9" name="Rectangle 34"/>
          <p:cNvSpPr>
            <a:spLocks noChangeArrowheads="1"/>
          </p:cNvSpPr>
          <p:nvPr/>
        </p:nvSpPr>
        <p:spPr bwMode="auto">
          <a:xfrm>
            <a:off x="5735638" y="4800600"/>
            <a:ext cx="354012" cy="46196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2310" name="Text Box 38"/>
          <p:cNvSpPr txBox="1">
            <a:spLocks noChangeArrowheads="1"/>
          </p:cNvSpPr>
          <p:nvPr/>
        </p:nvSpPr>
        <p:spPr bwMode="auto">
          <a:xfrm>
            <a:off x="5070475" y="4821238"/>
            <a:ext cx="644525"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2311" name="Text Box 35"/>
          <p:cNvSpPr txBox="1">
            <a:spLocks noChangeArrowheads="1"/>
          </p:cNvSpPr>
          <p:nvPr/>
        </p:nvSpPr>
        <p:spPr bwMode="auto">
          <a:xfrm>
            <a:off x="6137275" y="4802188"/>
            <a:ext cx="644525"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66" name="Text Box 8"/>
          <p:cNvSpPr txBox="1">
            <a:spLocks noChangeArrowheads="1"/>
          </p:cNvSpPr>
          <p:nvPr/>
        </p:nvSpPr>
        <p:spPr bwMode="auto">
          <a:xfrm>
            <a:off x="838200" y="3810000"/>
            <a:ext cx="3048000" cy="708025"/>
          </a:xfrm>
          <a:prstGeom prst="rect">
            <a:avLst/>
          </a:prstGeom>
          <a:solidFill>
            <a:schemeClr val="tx1"/>
          </a:solidFill>
          <a:ln w="38100">
            <a:noFill/>
            <a:miter lim="800000"/>
            <a:headEnd/>
            <a:tailEnd/>
          </a:ln>
          <a:effectLst/>
        </p:spPr>
        <p:txBody>
          <a:bodyPr>
            <a:spAutoFit/>
          </a:bodyPr>
          <a:lstStyle/>
          <a:p>
            <a:pPr eaLnBrk="0" hangingPunct="0">
              <a:defRPr/>
            </a:pPr>
            <a:r>
              <a:rPr lang="en-US" sz="2000" dirty="0">
                <a:solidFill>
                  <a:srgbClr val="FF0000"/>
                </a:solidFill>
                <a:cs typeface="+mn-cs"/>
              </a:rPr>
              <a:t>Not really a legal </a:t>
            </a:r>
            <a:br>
              <a:rPr lang="en-US" sz="2000" dirty="0">
                <a:solidFill>
                  <a:srgbClr val="FF0000"/>
                </a:solidFill>
                <a:cs typeface="+mn-cs"/>
              </a:rPr>
            </a:br>
            <a:r>
              <a:rPr lang="en-US" sz="2000" dirty="0">
                <a:solidFill>
                  <a:srgbClr val="FF0000"/>
                </a:solidFill>
                <a:cs typeface="+mn-cs"/>
              </a:rPr>
              <a:t>Context Free Grammar</a:t>
            </a:r>
          </a:p>
        </p:txBody>
      </p:sp>
      <p:sp>
        <p:nvSpPr>
          <p:cNvPr id="32"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33" name="Text Box 25"/>
          <p:cNvSpPr txBox="1">
            <a:spLocks noChangeArrowheads="1"/>
          </p:cNvSpPr>
          <p:nvPr/>
        </p:nvSpPr>
        <p:spPr bwMode="auto">
          <a:xfrm>
            <a:off x="6553200" y="1988125"/>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Tree>
    <p:extLst>
      <p:ext uri="{BB962C8B-B14F-4D97-AF65-F5344CB8AC3E}">
        <p14:creationId xmlns:p14="http://schemas.microsoft.com/office/powerpoint/2010/main" val="23491984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fill="hold" grpId="0" nodeType="clickEffect">
                                  <p:stCondLst>
                                    <p:cond delay="0"/>
                                  </p:stCondLst>
                                  <p:childTnLst>
                                    <p:anim calcmode="lin" valueType="num">
                                      <p:cBhvr additive="base">
                                        <p:cTn id="6" dur="500"/>
                                        <p:tgtEl>
                                          <p:spTgt spid="53"/>
                                        </p:tgtEl>
                                        <p:attrNameLst>
                                          <p:attrName>ppt_x</p:attrName>
                                        </p:attrNameLst>
                                      </p:cBhvr>
                                      <p:tavLst>
                                        <p:tav tm="0">
                                          <p:val>
                                            <p:strVal val="ppt_x"/>
                                          </p:val>
                                        </p:tav>
                                        <p:tav tm="100000">
                                          <p:val>
                                            <p:strVal val="ppt_x"/>
                                          </p:val>
                                        </p:tav>
                                      </p:tavLst>
                                    </p:anim>
                                    <p:anim calcmode="lin" valueType="num">
                                      <p:cBhvr additive="base">
                                        <p:cTn id="7" dur="500"/>
                                        <p:tgtEl>
                                          <p:spTgt spid="53"/>
                                        </p:tgtEl>
                                        <p:attrNameLst>
                                          <p:attrName>ppt_y</p:attrName>
                                        </p:attrNameLst>
                                      </p:cBhvr>
                                      <p:tavLst>
                                        <p:tav tm="0">
                                          <p:val>
                                            <p:strVal val="ppt_y"/>
                                          </p:val>
                                        </p:tav>
                                        <p:tav tm="100000">
                                          <p:val>
                                            <p:strVal val="1+ppt_h/2"/>
                                          </p:val>
                                        </p:tav>
                                      </p:tavLst>
                                    </p:anim>
                                    <p:set>
                                      <p:cBhvr>
                                        <p:cTn id="8" dur="1" fill="hold">
                                          <p:stCondLst>
                                            <p:cond delay="499"/>
                                          </p:stCondLst>
                                        </p:cTn>
                                        <p:tgtEl>
                                          <p:spTgt spid="53"/>
                                        </p:tgtEl>
                                        <p:attrNameLst>
                                          <p:attrName>style.visibility</p:attrName>
                                        </p:attrNameLst>
                                      </p:cBhvr>
                                      <p:to>
                                        <p:strVal val="hidden"/>
                                      </p:to>
                                    </p:set>
                                  </p:childTnLst>
                                </p:cTn>
                              </p:par>
                              <p:par>
                                <p:cTn id="9" presetID="2" presetClass="exit" presetSubtype="4" fill="hold" grpId="0" nodeType="withEffect">
                                  <p:stCondLst>
                                    <p:cond delay="0"/>
                                  </p:stCondLst>
                                  <p:childTnLst>
                                    <p:anim calcmode="lin" valueType="num">
                                      <p:cBhvr additive="base">
                                        <p:cTn id="10" dur="500"/>
                                        <p:tgtEl>
                                          <p:spTgt spid="54"/>
                                        </p:tgtEl>
                                        <p:attrNameLst>
                                          <p:attrName>ppt_x</p:attrName>
                                        </p:attrNameLst>
                                      </p:cBhvr>
                                      <p:tavLst>
                                        <p:tav tm="0">
                                          <p:val>
                                            <p:strVal val="ppt_x"/>
                                          </p:val>
                                        </p:tav>
                                        <p:tav tm="100000">
                                          <p:val>
                                            <p:strVal val="ppt_x"/>
                                          </p:val>
                                        </p:tav>
                                      </p:tavLst>
                                    </p:anim>
                                    <p:anim calcmode="lin" valueType="num">
                                      <p:cBhvr additive="base">
                                        <p:cTn id="11" dur="500"/>
                                        <p:tgtEl>
                                          <p:spTgt spid="54"/>
                                        </p:tgtEl>
                                        <p:attrNameLst>
                                          <p:attrName>ppt_y</p:attrName>
                                        </p:attrNameLst>
                                      </p:cBhvr>
                                      <p:tavLst>
                                        <p:tav tm="0">
                                          <p:val>
                                            <p:strVal val="ppt_y"/>
                                          </p:val>
                                        </p:tav>
                                        <p:tav tm="100000">
                                          <p:val>
                                            <p:strVal val="1+ppt_h/2"/>
                                          </p:val>
                                        </p:tav>
                                      </p:tavLst>
                                    </p:anim>
                                    <p:set>
                                      <p:cBhvr>
                                        <p:cTn id="12" dur="1" fill="hold">
                                          <p:stCondLst>
                                            <p:cond delay="499"/>
                                          </p:stCondLst>
                                        </p:cTn>
                                        <p:tgtEl>
                                          <p:spTgt spid="54"/>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P spid="6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sp>
        <p:nvSpPr>
          <p:cNvPr id="16" name="Rectangle 15"/>
          <p:cNvSpPr/>
          <p:nvPr/>
        </p:nvSpPr>
        <p:spPr>
          <a:xfrm>
            <a:off x="1143000" y="669925"/>
            <a:ext cx="6287299" cy="52322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32773" name="Group 16"/>
          <p:cNvGrpSpPr>
            <a:grpSpLocks/>
          </p:cNvGrpSpPr>
          <p:nvPr/>
        </p:nvGrpSpPr>
        <p:grpSpPr bwMode="auto">
          <a:xfrm>
            <a:off x="3048000" y="3016250"/>
            <a:ext cx="863600" cy="393700"/>
            <a:chOff x="3200400" y="889000"/>
            <a:chExt cx="1566863" cy="787401"/>
          </a:xfrm>
        </p:grpSpPr>
        <p:cxnSp>
          <p:nvCxnSpPr>
            <p:cNvPr id="32806" name="Straight Arrow Connector 18"/>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2807" name="Straight Arrow Connector 1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40" name="Group 16">
            <a:extLst>
              <a:ext uri="{FF2B5EF4-FFF2-40B4-BE49-F238E27FC236}">
                <a16:creationId xmlns:a16="http://schemas.microsoft.com/office/drawing/2014/main" id="{ECE95E20-375B-4EBF-918D-E787ADDC037A}"/>
              </a:ext>
            </a:extLst>
          </p:cNvPr>
          <p:cNvGrpSpPr>
            <a:grpSpLocks/>
          </p:cNvGrpSpPr>
          <p:nvPr/>
        </p:nvGrpSpPr>
        <p:grpSpPr bwMode="auto">
          <a:xfrm>
            <a:off x="3499674" y="3021013"/>
            <a:ext cx="691326" cy="407987"/>
            <a:chOff x="3200400" y="889000"/>
            <a:chExt cx="1566863" cy="787401"/>
          </a:xfrm>
        </p:grpSpPr>
        <p:cxnSp>
          <p:nvCxnSpPr>
            <p:cNvPr id="41" name="Straight Arrow Connector 18">
              <a:extLst>
                <a:ext uri="{FF2B5EF4-FFF2-40B4-BE49-F238E27FC236}">
                  <a16:creationId xmlns:a16="http://schemas.microsoft.com/office/drawing/2014/main" id="{641D077F-A3A1-4D6F-879E-9B4B02BD635B}"/>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3" name="Straight Arrow Connector 19">
              <a:extLst>
                <a:ext uri="{FF2B5EF4-FFF2-40B4-BE49-F238E27FC236}">
                  <a16:creationId xmlns:a16="http://schemas.microsoft.com/office/drawing/2014/main" id="{6815FF03-520E-49D9-BEAF-BEA036CEA6D7}"/>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44" name="Rectangle 43">
            <a:extLst>
              <a:ext uri="{FF2B5EF4-FFF2-40B4-BE49-F238E27FC236}">
                <a16:creationId xmlns:a16="http://schemas.microsoft.com/office/drawing/2014/main" id="{B0E3B149-4D3D-4801-AAB5-190C6F5AB4A0}"/>
              </a:ext>
            </a:extLst>
          </p:cNvPr>
          <p:cNvSpPr/>
          <p:nvPr/>
        </p:nvSpPr>
        <p:spPr>
          <a:xfrm>
            <a:off x="2362200" y="3871913"/>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a:t>
            </a:r>
            <a:endParaRPr lang="en-CA" dirty="0">
              <a:cs typeface="+mn-cs"/>
            </a:endParaRPr>
          </a:p>
        </p:txBody>
      </p:sp>
      <p:sp>
        <p:nvSpPr>
          <p:cNvPr id="45" name="Rectangle 44">
            <a:extLst>
              <a:ext uri="{FF2B5EF4-FFF2-40B4-BE49-F238E27FC236}">
                <a16:creationId xmlns:a16="http://schemas.microsoft.com/office/drawing/2014/main" id="{8920955A-A059-4B7B-A0FB-59332314A39B}"/>
              </a:ext>
            </a:extLst>
          </p:cNvPr>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cxnSp>
        <p:nvCxnSpPr>
          <p:cNvPr id="11" name="Straight Connector 10">
            <a:extLst>
              <a:ext uri="{FF2B5EF4-FFF2-40B4-BE49-F238E27FC236}">
                <a16:creationId xmlns:a16="http://schemas.microsoft.com/office/drawing/2014/main" id="{E0B4B0C9-ADD8-4FCE-B5F0-3FF3A9756F5B}"/>
              </a:ext>
            </a:extLst>
          </p:cNvPr>
          <p:cNvCxnSpPr/>
          <p:nvPr/>
        </p:nvCxnSpPr>
        <p:spPr bwMode="auto">
          <a:xfrm flipV="1">
            <a:off x="2989263" y="5218113"/>
            <a:ext cx="3716337" cy="954087"/>
          </a:xfrm>
          <a:prstGeom prst="line">
            <a:avLst/>
          </a:prstGeom>
          <a:noFill/>
          <a:ln w="38100" cap="sq" cmpd="sng" algn="ctr">
            <a:solidFill>
              <a:schemeClr val="hlink"/>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3BF7B4DD-2140-48F1-9705-AA15B029DF71}"/>
              </a:ext>
            </a:extLst>
          </p:cNvPr>
          <p:cNvCxnSpPr>
            <a:cxnSpLocks/>
          </p:cNvCxnSpPr>
          <p:nvPr/>
        </p:nvCxnSpPr>
        <p:spPr bwMode="auto">
          <a:xfrm flipV="1">
            <a:off x="2989262" y="2728913"/>
            <a:ext cx="1468438" cy="266701"/>
          </a:xfrm>
          <a:prstGeom prst="line">
            <a:avLst/>
          </a:prstGeom>
          <a:noFill/>
          <a:ln w="38100" cap="sq" cmpd="sng" algn="ctr">
            <a:solidFill>
              <a:schemeClr val="hlink"/>
            </a:solidFill>
            <a:prstDash val="solid"/>
            <a:round/>
            <a:headEnd type="none" w="med" len="med"/>
            <a:tailEnd type="none" w="med" len="med"/>
          </a:ln>
          <a:effectLst/>
        </p:spPr>
      </p:cxnSp>
      <p:sp>
        <p:nvSpPr>
          <p:cNvPr id="51" name="Text Box 8">
            <a:extLst>
              <a:ext uri="{FF2B5EF4-FFF2-40B4-BE49-F238E27FC236}">
                <a16:creationId xmlns:a16="http://schemas.microsoft.com/office/drawing/2014/main" id="{F164FE7D-F8CA-4E10-B7C5-5EFCDC367841}"/>
              </a:ext>
            </a:extLst>
          </p:cNvPr>
          <p:cNvSpPr txBox="1">
            <a:spLocks noChangeArrowheads="1"/>
          </p:cNvSpPr>
          <p:nvPr/>
        </p:nvSpPr>
        <p:spPr bwMode="auto">
          <a:xfrm>
            <a:off x="2908233" y="2935356"/>
            <a:ext cx="1547811" cy="523875"/>
          </a:xfrm>
          <a:prstGeom prst="rect">
            <a:avLst/>
          </a:prstGeom>
          <a:noFill/>
          <a:ln w="38100">
            <a:noFill/>
            <a:miter lim="800000"/>
            <a:headEnd/>
            <a:tailEnd/>
          </a:ln>
          <a:effectLst/>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n+m</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52" name="Group 16">
            <a:extLst>
              <a:ext uri="{FF2B5EF4-FFF2-40B4-BE49-F238E27FC236}">
                <a16:creationId xmlns:a16="http://schemas.microsoft.com/office/drawing/2014/main" id="{A6428982-5C43-45CA-8AEF-9D57AAB289F7}"/>
              </a:ext>
            </a:extLst>
          </p:cNvPr>
          <p:cNvGrpSpPr>
            <a:grpSpLocks/>
          </p:cNvGrpSpPr>
          <p:nvPr/>
        </p:nvGrpSpPr>
        <p:grpSpPr bwMode="auto">
          <a:xfrm>
            <a:off x="3034748" y="3433694"/>
            <a:ext cx="533400" cy="331787"/>
            <a:chOff x="3200400" y="889000"/>
            <a:chExt cx="1566863" cy="787401"/>
          </a:xfrm>
        </p:grpSpPr>
        <p:cxnSp>
          <p:nvCxnSpPr>
            <p:cNvPr id="53" name="Straight Arrow Connector 18">
              <a:extLst>
                <a:ext uri="{FF2B5EF4-FFF2-40B4-BE49-F238E27FC236}">
                  <a16:creationId xmlns:a16="http://schemas.microsoft.com/office/drawing/2014/main" id="{DCF95B1E-D1FF-4670-925F-40A85A877AC8}"/>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4" name="Straight Arrow Connector 19">
              <a:extLst>
                <a:ext uri="{FF2B5EF4-FFF2-40B4-BE49-F238E27FC236}">
                  <a16:creationId xmlns:a16="http://schemas.microsoft.com/office/drawing/2014/main" id="{C5B28031-2B01-4421-BD9E-7242A1084AE0}"/>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55" name="Group 16">
            <a:extLst>
              <a:ext uri="{FF2B5EF4-FFF2-40B4-BE49-F238E27FC236}">
                <a16:creationId xmlns:a16="http://schemas.microsoft.com/office/drawing/2014/main" id="{7111B64A-AEC0-4567-B966-C33D96698CAE}"/>
              </a:ext>
            </a:extLst>
          </p:cNvPr>
          <p:cNvGrpSpPr>
            <a:grpSpLocks/>
          </p:cNvGrpSpPr>
          <p:nvPr/>
        </p:nvGrpSpPr>
        <p:grpSpPr bwMode="auto">
          <a:xfrm>
            <a:off x="3733800" y="3438457"/>
            <a:ext cx="533400" cy="331787"/>
            <a:chOff x="3200400" y="889000"/>
            <a:chExt cx="1566863" cy="787401"/>
          </a:xfrm>
        </p:grpSpPr>
        <p:cxnSp>
          <p:nvCxnSpPr>
            <p:cNvPr id="56" name="Straight Arrow Connector 18">
              <a:extLst>
                <a:ext uri="{FF2B5EF4-FFF2-40B4-BE49-F238E27FC236}">
                  <a16:creationId xmlns:a16="http://schemas.microsoft.com/office/drawing/2014/main" id="{97C020B7-C877-4E88-9A37-94C814134071}"/>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 name="Straight Arrow Connector 19">
              <a:extLst>
                <a:ext uri="{FF2B5EF4-FFF2-40B4-BE49-F238E27FC236}">
                  <a16:creationId xmlns:a16="http://schemas.microsoft.com/office/drawing/2014/main" id="{8811DFB6-7A67-4496-9719-88927B87CE25}"/>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31210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500" fill="hold"/>
                                        <p:tgtEl>
                                          <p:spTgt spid="44"/>
                                        </p:tgtEl>
                                        <p:attrNameLst>
                                          <p:attrName>ppt_x</p:attrName>
                                        </p:attrNameLst>
                                      </p:cBhvr>
                                      <p:tavLst>
                                        <p:tav tm="0">
                                          <p:val>
                                            <p:strVal val="#ppt_x"/>
                                          </p:val>
                                        </p:tav>
                                        <p:tav tm="100000">
                                          <p:val>
                                            <p:strVal val="#ppt_x"/>
                                          </p:val>
                                        </p:tav>
                                      </p:tavLst>
                                    </p:anim>
                                    <p:anim calcmode="lin" valueType="num">
                                      <p:cBhvr additive="base">
                                        <p:cTn id="20" dur="500" fill="hold"/>
                                        <p:tgtEl>
                                          <p:spTgt spid="4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2773"/>
                                        </p:tgtEl>
                                        <p:attrNameLst>
                                          <p:attrName>style.visibility</p:attrName>
                                        </p:attrNameLst>
                                      </p:cBhvr>
                                      <p:to>
                                        <p:strVal val="visible"/>
                                      </p:to>
                                    </p:set>
                                    <p:anim calcmode="lin" valueType="num">
                                      <p:cBhvr additive="base">
                                        <p:cTn id="23" dur="500" fill="hold"/>
                                        <p:tgtEl>
                                          <p:spTgt spid="32773"/>
                                        </p:tgtEl>
                                        <p:attrNameLst>
                                          <p:attrName>ppt_x</p:attrName>
                                        </p:attrNameLst>
                                      </p:cBhvr>
                                      <p:tavLst>
                                        <p:tav tm="0">
                                          <p:val>
                                            <p:strVal val="#ppt_x"/>
                                          </p:val>
                                        </p:tav>
                                        <p:tav tm="100000">
                                          <p:val>
                                            <p:strVal val="#ppt_x"/>
                                          </p:val>
                                        </p:tav>
                                      </p:tavLst>
                                    </p:anim>
                                    <p:anim calcmode="lin" valueType="num">
                                      <p:cBhvr additive="base">
                                        <p:cTn id="24" dur="500" fill="hold"/>
                                        <p:tgtEl>
                                          <p:spTgt spid="3277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500" fill="hold"/>
                                        <p:tgtEl>
                                          <p:spTgt spid="40"/>
                                        </p:tgtEl>
                                        <p:attrNameLst>
                                          <p:attrName>ppt_x</p:attrName>
                                        </p:attrNameLst>
                                      </p:cBhvr>
                                      <p:tavLst>
                                        <p:tav tm="0">
                                          <p:val>
                                            <p:strVal val="#ppt_x"/>
                                          </p:val>
                                        </p:tav>
                                        <p:tav tm="100000">
                                          <p:val>
                                            <p:strVal val="#ppt_x"/>
                                          </p:val>
                                        </p:tav>
                                      </p:tavLst>
                                    </p:anim>
                                    <p:anim calcmode="lin" valueType="num">
                                      <p:cBhvr additive="base">
                                        <p:cTn id="2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45"/>
                                        </p:tgtEl>
                                        <p:attrNameLst>
                                          <p:attrName>style.visibility</p:attrName>
                                        </p:attrNameLst>
                                      </p:cBhvr>
                                      <p:to>
                                        <p:strVal val="visible"/>
                                      </p:to>
                                    </p:set>
                                    <p:anim calcmode="lin" valueType="num">
                                      <p:cBhvr additive="base">
                                        <p:cTn id="33" dur="500" fill="hold"/>
                                        <p:tgtEl>
                                          <p:spTgt spid="45"/>
                                        </p:tgtEl>
                                        <p:attrNameLst>
                                          <p:attrName>ppt_x</p:attrName>
                                        </p:attrNameLst>
                                      </p:cBhvr>
                                      <p:tavLst>
                                        <p:tav tm="0">
                                          <p:val>
                                            <p:strVal val="#ppt_x"/>
                                          </p:val>
                                        </p:tav>
                                        <p:tav tm="100000">
                                          <p:val>
                                            <p:strVal val="#ppt_x"/>
                                          </p:val>
                                        </p:tav>
                                      </p:tavLst>
                                    </p:anim>
                                    <p:anim calcmode="lin" valueType="num">
                                      <p:cBhvr additive="base">
                                        <p:cTn id="3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51"/>
                                        </p:tgtEl>
                                        <p:attrNameLst>
                                          <p:attrName>style.visibility</p:attrName>
                                        </p:attrNameLst>
                                      </p:cBhvr>
                                      <p:to>
                                        <p:strVal val="visible"/>
                                      </p:to>
                                    </p:set>
                                    <p:anim calcmode="lin" valueType="num">
                                      <p:cBhvr additive="base">
                                        <p:cTn id="39" dur="500" fill="hold"/>
                                        <p:tgtEl>
                                          <p:spTgt spid="51"/>
                                        </p:tgtEl>
                                        <p:attrNameLst>
                                          <p:attrName>ppt_x</p:attrName>
                                        </p:attrNameLst>
                                      </p:cBhvr>
                                      <p:tavLst>
                                        <p:tav tm="0">
                                          <p:val>
                                            <p:strVal val="0-#ppt_w/2"/>
                                          </p:val>
                                        </p:tav>
                                        <p:tav tm="100000">
                                          <p:val>
                                            <p:strVal val="#ppt_x"/>
                                          </p:val>
                                        </p:tav>
                                      </p:tavLst>
                                    </p:anim>
                                    <p:anim calcmode="lin" valueType="num">
                                      <p:cBhvr additive="base">
                                        <p:cTn id="40" dur="500" fill="hold"/>
                                        <p:tgtEl>
                                          <p:spTgt spid="51"/>
                                        </p:tgtEl>
                                        <p:attrNameLst>
                                          <p:attrName>ppt_y</p:attrName>
                                        </p:attrNameLst>
                                      </p:cBhvr>
                                      <p:tavLst>
                                        <p:tav tm="0">
                                          <p:val>
                                            <p:strVal val="#ppt_y"/>
                                          </p:val>
                                        </p:tav>
                                        <p:tav tm="100000">
                                          <p:val>
                                            <p:strVal val="#ppt_y"/>
                                          </p:val>
                                        </p:tav>
                                      </p:tavLst>
                                    </p:anim>
                                  </p:childTnLst>
                                </p:cTn>
                              </p:par>
                              <p:par>
                                <p:cTn id="41" presetID="1" presetClass="exit" presetSubtype="0" fill="hold" nodeType="withEffect">
                                  <p:stCondLst>
                                    <p:cond delay="0"/>
                                  </p:stCondLst>
                                  <p:childTnLst>
                                    <p:set>
                                      <p:cBhvr>
                                        <p:cTn id="42" dur="1" fill="hold">
                                          <p:stCondLst>
                                            <p:cond delay="0"/>
                                          </p:stCondLst>
                                        </p:cTn>
                                        <p:tgtEl>
                                          <p:spTgt spid="32773"/>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40"/>
                                        </p:tgtEl>
                                        <p:attrNameLst>
                                          <p:attrName>style.visibility</p:attrName>
                                        </p:attrNameLst>
                                      </p:cBhvr>
                                      <p:to>
                                        <p:strVal val="hidden"/>
                                      </p:to>
                                    </p:set>
                                  </p:childTnLst>
                                </p:cTn>
                              </p:par>
                              <p:par>
                                <p:cTn id="45" presetID="2" presetClass="entr" presetSubtype="8"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additive="base">
                                        <p:cTn id="47" dur="500" fill="hold"/>
                                        <p:tgtEl>
                                          <p:spTgt spid="47"/>
                                        </p:tgtEl>
                                        <p:attrNameLst>
                                          <p:attrName>ppt_x</p:attrName>
                                        </p:attrNameLst>
                                      </p:cBhvr>
                                      <p:tavLst>
                                        <p:tav tm="0">
                                          <p:val>
                                            <p:strVal val="0-#ppt_w/2"/>
                                          </p:val>
                                        </p:tav>
                                        <p:tav tm="100000">
                                          <p:val>
                                            <p:strVal val="#ppt_x"/>
                                          </p:val>
                                        </p:tav>
                                      </p:tavLst>
                                    </p:anim>
                                    <p:anim calcmode="lin" valueType="num">
                                      <p:cBhvr additive="base">
                                        <p:cTn id="48"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55"/>
                                        </p:tgtEl>
                                        <p:attrNameLst>
                                          <p:attrName>style.visibility</p:attrName>
                                        </p:attrNameLst>
                                      </p:cBhvr>
                                      <p:to>
                                        <p:strVal val="visible"/>
                                      </p:to>
                                    </p:set>
                                    <p:anim calcmode="lin" valueType="num">
                                      <p:cBhvr additive="base">
                                        <p:cTn id="57" dur="500" fill="hold"/>
                                        <p:tgtEl>
                                          <p:spTgt spid="55"/>
                                        </p:tgtEl>
                                        <p:attrNameLst>
                                          <p:attrName>ppt_x</p:attrName>
                                        </p:attrNameLst>
                                      </p:cBhvr>
                                      <p:tavLst>
                                        <p:tav tm="0">
                                          <p:val>
                                            <p:strVal val="#ppt_x"/>
                                          </p:val>
                                        </p:tav>
                                        <p:tav tm="100000">
                                          <p:val>
                                            <p:strVal val="#ppt_x"/>
                                          </p:val>
                                        </p:tav>
                                      </p:tavLst>
                                    </p:anim>
                                    <p:anim calcmode="lin" valueType="num">
                                      <p:cBhvr additive="base">
                                        <p:cTn id="58"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additive="base">
                                        <p:cTn id="63" dur="500" fill="hold"/>
                                        <p:tgtEl>
                                          <p:spTgt spid="11"/>
                                        </p:tgtEl>
                                        <p:attrNameLst>
                                          <p:attrName>ppt_x</p:attrName>
                                        </p:attrNameLst>
                                      </p:cBhvr>
                                      <p:tavLst>
                                        <p:tav tm="0">
                                          <p:val>
                                            <p:strVal val="0-#ppt_w/2"/>
                                          </p:val>
                                        </p:tav>
                                        <p:tav tm="100000">
                                          <p:val>
                                            <p:strVal val="#ppt_x"/>
                                          </p:val>
                                        </p:tav>
                                      </p:tavLst>
                                    </p:anim>
                                    <p:anim calcmode="lin" valueType="num">
                                      <p:cBhvr additive="base">
                                        <p:cTn id="64"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p:bldP spid="44"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6" name="Rectangle 15"/>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4: Recurse.</a:t>
            </a:r>
            <a:endParaRPr lang="en-CA" dirty="0">
              <a:cs typeface="+mn-cs"/>
            </a:endParaRPr>
          </a:p>
        </p:txBody>
      </p:sp>
      <p:grpSp>
        <p:nvGrpSpPr>
          <p:cNvPr id="3" name="Group 70"/>
          <p:cNvGrpSpPr>
            <a:grpSpLocks/>
          </p:cNvGrpSpPr>
          <p:nvPr/>
        </p:nvGrpSpPr>
        <p:grpSpPr bwMode="auto">
          <a:xfrm>
            <a:off x="3009140" y="3786258"/>
            <a:ext cx="670686" cy="652463"/>
            <a:chOff x="3302000" y="2946401"/>
            <a:chExt cx="864000" cy="652461"/>
          </a:xfrm>
        </p:grpSpPr>
        <p:sp>
          <p:nvSpPr>
            <p:cNvPr id="37" name="Left Brace 36"/>
            <p:cNvSpPr/>
            <p:nvPr/>
          </p:nvSpPr>
          <p:spPr bwMode="auto">
            <a:xfrm rot="16200000">
              <a:off x="3619700" y="2628701"/>
              <a:ext cx="228599" cy="864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8" name="Rectangle 37"/>
            <p:cNvSpPr/>
            <p:nvPr/>
          </p:nvSpPr>
          <p:spPr>
            <a:xfrm>
              <a:off x="3505294" y="3060701"/>
              <a:ext cx="403412" cy="538161"/>
            </a:xfrm>
            <a:prstGeom prst="rect">
              <a:avLst/>
            </a:prstGeom>
          </p:spPr>
          <p:txBody>
            <a:bodyPr>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S</a:t>
              </a:r>
              <a:endParaRPr lang="en-CA" dirty="0">
                <a:solidFill>
                  <a:schemeClr val="accent2"/>
                </a:solidFill>
                <a:cs typeface="+mn-cs"/>
              </a:endParaRPr>
            </a:p>
          </p:txBody>
        </p:sp>
      </p:grpSp>
      <p:sp>
        <p:nvSpPr>
          <p:cNvPr id="22" name="Text Box 8"/>
          <p:cNvSpPr txBox="1">
            <a:spLocks noChangeArrowheads="1"/>
          </p:cNvSpPr>
          <p:nvPr/>
        </p:nvSpPr>
        <p:spPr bwMode="auto">
          <a:xfrm>
            <a:off x="228600" y="48101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3" name="Rectangle 22"/>
          <p:cNvSpPr/>
          <p:nvPr/>
        </p:nvSpPr>
        <p:spPr>
          <a:xfrm>
            <a:off x="1369703" y="4814888"/>
            <a:ext cx="1454244"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S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aSb</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5" name="Text Box 8"/>
          <p:cNvSpPr txBox="1">
            <a:spLocks noChangeArrowheads="1"/>
          </p:cNvSpPr>
          <p:nvPr/>
        </p:nvSpPr>
        <p:spPr bwMode="auto">
          <a:xfrm>
            <a:off x="235743" y="5289654"/>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7" name="Rectangle 26"/>
          <p:cNvSpPr/>
          <p:nvPr/>
        </p:nvSpPr>
        <p:spPr>
          <a:xfrm>
            <a:off x="5881688" y="3513137"/>
            <a:ext cx="385042"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S</a:t>
            </a:r>
            <a:endParaRPr lang="en-CA" dirty="0">
              <a:solidFill>
                <a:schemeClr val="accent2"/>
              </a:solidFill>
              <a:effectLst>
                <a:outerShdw blurRad="38100" dist="38100" dir="2700000" algn="tl">
                  <a:srgbClr val="000000">
                    <a:alpha val="43137"/>
                  </a:srgbClr>
                </a:outerShdw>
              </a:effectLst>
              <a:cs typeface="+mn-cs"/>
            </a:endParaRPr>
          </a:p>
        </p:txBody>
      </p:sp>
      <p:sp>
        <p:nvSpPr>
          <p:cNvPr id="28" name="Rectangle 27"/>
          <p:cNvSpPr/>
          <p:nvPr/>
        </p:nvSpPr>
        <p:spPr>
          <a:xfrm>
            <a:off x="5561278" y="4130675"/>
            <a:ext cx="1061509"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aaSbb</a:t>
            </a:r>
            <a:endParaRPr lang="en-CA" dirty="0">
              <a:solidFill>
                <a:schemeClr val="accent2"/>
              </a:solidFill>
              <a:effectLst>
                <a:outerShdw blurRad="38100" dist="38100" dir="2700000" algn="tl">
                  <a:srgbClr val="000000">
                    <a:alpha val="43137"/>
                  </a:srgbClr>
                </a:outerShdw>
              </a:effectLst>
              <a:cs typeface="+mn-cs"/>
            </a:endParaRPr>
          </a:p>
        </p:txBody>
      </p:sp>
      <p:sp>
        <p:nvSpPr>
          <p:cNvPr id="29" name="Rectangle 28"/>
          <p:cNvSpPr/>
          <p:nvPr/>
        </p:nvSpPr>
        <p:spPr>
          <a:xfrm>
            <a:off x="5413591" y="4484687"/>
            <a:ext cx="1399742"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aaaSbbb</a:t>
            </a:r>
            <a:endParaRPr lang="en-CA" dirty="0">
              <a:solidFill>
                <a:schemeClr val="accent2"/>
              </a:solidFill>
              <a:effectLst>
                <a:outerShdw blurRad="38100" dist="38100" dir="2700000" algn="tl">
                  <a:srgbClr val="000000">
                    <a:alpha val="43137"/>
                  </a:srgbClr>
                </a:outerShdw>
              </a:effectLst>
              <a:cs typeface="+mn-cs"/>
            </a:endParaRPr>
          </a:p>
        </p:txBody>
      </p:sp>
      <p:sp>
        <p:nvSpPr>
          <p:cNvPr id="46" name="Rectangle 45"/>
          <p:cNvSpPr/>
          <p:nvPr/>
        </p:nvSpPr>
        <p:spPr>
          <a:xfrm>
            <a:off x="5729600" y="3817937"/>
            <a:ext cx="723276"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aSb</a:t>
            </a:r>
            <a:endParaRPr lang="en-CA" dirty="0">
              <a:solidFill>
                <a:schemeClr val="accent2"/>
              </a:solidFill>
              <a:effectLst>
                <a:outerShdw blurRad="38100" dist="38100" dir="2700000" algn="tl">
                  <a:srgbClr val="000000">
                    <a:alpha val="43137"/>
                  </a:srgbClr>
                </a:outerShdw>
              </a:effectLst>
              <a:cs typeface="+mn-cs"/>
            </a:endParaRPr>
          </a:p>
        </p:txBody>
      </p:sp>
      <p:grpSp>
        <p:nvGrpSpPr>
          <p:cNvPr id="4" name="Group 43"/>
          <p:cNvGrpSpPr>
            <a:grpSpLocks/>
          </p:cNvGrpSpPr>
          <p:nvPr/>
        </p:nvGrpSpPr>
        <p:grpSpPr bwMode="auto">
          <a:xfrm>
            <a:off x="5905500" y="3849687"/>
            <a:ext cx="347663" cy="187325"/>
            <a:chOff x="4191000" y="2186400"/>
            <a:chExt cx="372291" cy="534639"/>
          </a:xfrm>
        </p:grpSpPr>
        <p:sp>
          <p:nvSpPr>
            <p:cNvPr id="48" name="Freeform 47"/>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49" name="Freeform 48"/>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5" name="Group 43"/>
          <p:cNvGrpSpPr>
            <a:grpSpLocks/>
          </p:cNvGrpSpPr>
          <p:nvPr/>
        </p:nvGrpSpPr>
        <p:grpSpPr bwMode="auto">
          <a:xfrm>
            <a:off x="5905500" y="4154487"/>
            <a:ext cx="347663" cy="187325"/>
            <a:chOff x="4191000" y="2186400"/>
            <a:chExt cx="372291" cy="534639"/>
          </a:xfrm>
        </p:grpSpPr>
        <p:sp>
          <p:nvSpPr>
            <p:cNvPr id="76" name="Freeform 75"/>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77" name="Freeform 76"/>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6" name="Group 43"/>
          <p:cNvGrpSpPr>
            <a:grpSpLocks/>
          </p:cNvGrpSpPr>
          <p:nvPr/>
        </p:nvGrpSpPr>
        <p:grpSpPr bwMode="auto">
          <a:xfrm>
            <a:off x="5905500" y="4473575"/>
            <a:ext cx="347663" cy="185737"/>
            <a:chOff x="4191000" y="2186400"/>
            <a:chExt cx="372291" cy="534639"/>
          </a:xfrm>
        </p:grpSpPr>
        <p:sp>
          <p:nvSpPr>
            <p:cNvPr id="79" name="Freeform 78"/>
            <p:cNvSpPr/>
            <p:nvPr/>
          </p:nvSpPr>
          <p:spPr bwMode="auto">
            <a:xfrm>
              <a:off x="4191000" y="2186400"/>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0" name="Freeform 79"/>
            <p:cNvSpPr/>
            <p:nvPr/>
          </p:nvSpPr>
          <p:spPr bwMode="auto">
            <a:xfrm flipH="1">
              <a:off x="4418794" y="2200107"/>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
        <p:nvSpPr>
          <p:cNvPr id="47" name="Text Box 8">
            <a:extLst>
              <a:ext uri="{FF2B5EF4-FFF2-40B4-BE49-F238E27FC236}">
                <a16:creationId xmlns:a16="http://schemas.microsoft.com/office/drawing/2014/main" id="{B2F69375-B73A-4595-AA26-799BEF2F57E0}"/>
              </a:ext>
            </a:extLst>
          </p:cNvPr>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cxnSp>
        <p:nvCxnSpPr>
          <p:cNvPr id="56" name="Straight Connector 55">
            <a:extLst>
              <a:ext uri="{FF2B5EF4-FFF2-40B4-BE49-F238E27FC236}">
                <a16:creationId xmlns:a16="http://schemas.microsoft.com/office/drawing/2014/main" id="{694CC197-D997-40A4-9692-263D3E6E8EBE}"/>
              </a:ext>
            </a:extLst>
          </p:cNvPr>
          <p:cNvCxnSpPr>
            <a:cxnSpLocks/>
          </p:cNvCxnSpPr>
          <p:nvPr/>
        </p:nvCxnSpPr>
        <p:spPr bwMode="auto">
          <a:xfrm flipV="1">
            <a:off x="2989262" y="2728913"/>
            <a:ext cx="1468438" cy="266701"/>
          </a:xfrm>
          <a:prstGeom prst="line">
            <a:avLst/>
          </a:prstGeom>
          <a:noFill/>
          <a:ln w="38100" cap="sq" cmpd="sng" algn="ctr">
            <a:solidFill>
              <a:schemeClr val="hlink"/>
            </a:solidFill>
            <a:prstDash val="solid"/>
            <a:round/>
            <a:headEnd type="none" w="med" len="med"/>
            <a:tailEnd type="none" w="med" len="med"/>
          </a:ln>
          <a:effectLst/>
        </p:spPr>
      </p:cxnSp>
      <p:grpSp>
        <p:nvGrpSpPr>
          <p:cNvPr id="58" name="Group 16">
            <a:extLst>
              <a:ext uri="{FF2B5EF4-FFF2-40B4-BE49-F238E27FC236}">
                <a16:creationId xmlns:a16="http://schemas.microsoft.com/office/drawing/2014/main" id="{D32B45CE-4AC9-4342-B446-00A8B68EB71F}"/>
              </a:ext>
            </a:extLst>
          </p:cNvPr>
          <p:cNvGrpSpPr>
            <a:grpSpLocks/>
          </p:cNvGrpSpPr>
          <p:nvPr/>
        </p:nvGrpSpPr>
        <p:grpSpPr bwMode="auto">
          <a:xfrm>
            <a:off x="3034748" y="3433694"/>
            <a:ext cx="533400" cy="331787"/>
            <a:chOff x="3200400" y="889000"/>
            <a:chExt cx="1566863" cy="787401"/>
          </a:xfrm>
        </p:grpSpPr>
        <p:cxnSp>
          <p:nvCxnSpPr>
            <p:cNvPr id="59" name="Straight Arrow Connector 18">
              <a:extLst>
                <a:ext uri="{FF2B5EF4-FFF2-40B4-BE49-F238E27FC236}">
                  <a16:creationId xmlns:a16="http://schemas.microsoft.com/office/drawing/2014/main" id="{738B068B-1B1F-481C-B184-EF29C8DC0A66}"/>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60" name="Straight Arrow Connector 19">
              <a:extLst>
                <a:ext uri="{FF2B5EF4-FFF2-40B4-BE49-F238E27FC236}">
                  <a16:creationId xmlns:a16="http://schemas.microsoft.com/office/drawing/2014/main" id="{CA39E321-2C68-4A67-93F5-278CDEB9D05E}"/>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64" name="Text Box 8">
            <a:extLst>
              <a:ext uri="{FF2B5EF4-FFF2-40B4-BE49-F238E27FC236}">
                <a16:creationId xmlns:a16="http://schemas.microsoft.com/office/drawing/2014/main" id="{4292B884-B423-4CDF-A3D6-7E113739B971}"/>
              </a:ext>
            </a:extLst>
          </p:cNvPr>
          <p:cNvSpPr txBox="1">
            <a:spLocks noChangeArrowheads="1"/>
          </p:cNvSpPr>
          <p:nvPr/>
        </p:nvSpPr>
        <p:spPr bwMode="auto">
          <a:xfrm>
            <a:off x="2908233" y="2935356"/>
            <a:ext cx="1547811" cy="523875"/>
          </a:xfrm>
          <a:prstGeom prst="rect">
            <a:avLst/>
          </a:prstGeom>
          <a:noFill/>
          <a:ln w="38100">
            <a:noFill/>
            <a:miter lim="800000"/>
            <a:headEnd/>
            <a:tailEnd/>
          </a:ln>
          <a:effectLst/>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n+m</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69" name="Group 16">
            <a:extLst>
              <a:ext uri="{FF2B5EF4-FFF2-40B4-BE49-F238E27FC236}">
                <a16:creationId xmlns:a16="http://schemas.microsoft.com/office/drawing/2014/main" id="{A408A2A9-DEFD-45A0-A851-63E67B450226}"/>
              </a:ext>
            </a:extLst>
          </p:cNvPr>
          <p:cNvGrpSpPr>
            <a:grpSpLocks/>
          </p:cNvGrpSpPr>
          <p:nvPr/>
        </p:nvGrpSpPr>
        <p:grpSpPr bwMode="auto">
          <a:xfrm>
            <a:off x="3733800" y="3438457"/>
            <a:ext cx="533400" cy="331787"/>
            <a:chOff x="3200400" y="889000"/>
            <a:chExt cx="1566863" cy="787401"/>
          </a:xfrm>
        </p:grpSpPr>
        <p:cxnSp>
          <p:nvCxnSpPr>
            <p:cNvPr id="70" name="Straight Arrow Connector 18">
              <a:extLst>
                <a:ext uri="{FF2B5EF4-FFF2-40B4-BE49-F238E27FC236}">
                  <a16:creationId xmlns:a16="http://schemas.microsoft.com/office/drawing/2014/main" id="{BED65E6F-BC5C-471F-AB6C-119BB873E930}"/>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71" name="Straight Arrow Connector 19">
              <a:extLst>
                <a:ext uri="{FF2B5EF4-FFF2-40B4-BE49-F238E27FC236}">
                  <a16:creationId xmlns:a16="http://schemas.microsoft.com/office/drawing/2014/main" id="{F2C663F2-AC0F-4DEA-9192-E154EA216D9C}"/>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cxnSp>
        <p:nvCxnSpPr>
          <p:cNvPr id="72" name="Straight Connector 40">
            <a:extLst>
              <a:ext uri="{FF2B5EF4-FFF2-40B4-BE49-F238E27FC236}">
                <a16:creationId xmlns:a16="http://schemas.microsoft.com/office/drawing/2014/main" id="{47F67138-18A0-4FC7-8667-D12B3966B833}"/>
              </a:ext>
            </a:extLst>
          </p:cNvPr>
          <p:cNvCxnSpPr>
            <a:cxnSpLocks noChangeShapeType="1"/>
          </p:cNvCxnSpPr>
          <p:nvPr/>
        </p:nvCxnSpPr>
        <p:spPr bwMode="auto">
          <a:xfrm rot="5400000">
            <a:off x="3364395" y="324844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nvGrpSpPr>
          <p:cNvPr id="73" name="Group 70">
            <a:extLst>
              <a:ext uri="{FF2B5EF4-FFF2-40B4-BE49-F238E27FC236}">
                <a16:creationId xmlns:a16="http://schemas.microsoft.com/office/drawing/2014/main" id="{AB725AFE-B91C-47ED-81B7-2C29372A648F}"/>
              </a:ext>
            </a:extLst>
          </p:cNvPr>
          <p:cNvGrpSpPr>
            <a:grpSpLocks/>
          </p:cNvGrpSpPr>
          <p:nvPr/>
        </p:nvGrpSpPr>
        <p:grpSpPr bwMode="auto">
          <a:xfrm>
            <a:off x="3720548" y="3783496"/>
            <a:ext cx="670686" cy="652463"/>
            <a:chOff x="3302000" y="2946401"/>
            <a:chExt cx="864000" cy="652461"/>
          </a:xfrm>
        </p:grpSpPr>
        <p:sp>
          <p:nvSpPr>
            <p:cNvPr id="75" name="Left Brace 74">
              <a:extLst>
                <a:ext uri="{FF2B5EF4-FFF2-40B4-BE49-F238E27FC236}">
                  <a16:creationId xmlns:a16="http://schemas.microsoft.com/office/drawing/2014/main" id="{3228BC07-2195-46D4-BD5C-02DB6388B68F}"/>
                </a:ext>
              </a:extLst>
            </p:cNvPr>
            <p:cNvSpPr/>
            <p:nvPr/>
          </p:nvSpPr>
          <p:spPr bwMode="auto">
            <a:xfrm rot="16200000">
              <a:off x="3619700" y="2628701"/>
              <a:ext cx="228599" cy="864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78" name="Rectangle 77">
              <a:extLst>
                <a:ext uri="{FF2B5EF4-FFF2-40B4-BE49-F238E27FC236}">
                  <a16:creationId xmlns:a16="http://schemas.microsoft.com/office/drawing/2014/main" id="{AD7A19D7-8982-46C4-A836-8FC304AC5E66}"/>
                </a:ext>
              </a:extLst>
            </p:cNvPr>
            <p:cNvSpPr/>
            <p:nvPr/>
          </p:nvSpPr>
          <p:spPr>
            <a:xfrm>
              <a:off x="3505294" y="3060701"/>
              <a:ext cx="403412" cy="538161"/>
            </a:xfrm>
            <a:prstGeom prst="rect">
              <a:avLst/>
            </a:prstGeom>
          </p:spPr>
          <p:txBody>
            <a:bodyPr>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T</a:t>
              </a:r>
              <a:endParaRPr lang="en-CA" dirty="0">
                <a:solidFill>
                  <a:schemeClr val="accent2"/>
                </a:solidFill>
                <a:cs typeface="+mn-cs"/>
              </a:endParaRPr>
            </a:p>
          </p:txBody>
        </p:sp>
      </p:grpSp>
      <p:sp>
        <p:nvSpPr>
          <p:cNvPr id="81" name="Text Box 8">
            <a:extLst>
              <a:ext uri="{FF2B5EF4-FFF2-40B4-BE49-F238E27FC236}">
                <a16:creationId xmlns:a16="http://schemas.microsoft.com/office/drawing/2014/main" id="{A3CD7CEF-F4BB-48C3-A223-076B50D1807E}"/>
              </a:ext>
            </a:extLst>
          </p:cNvPr>
          <p:cNvSpPr txBox="1">
            <a:spLocks noChangeArrowheads="1"/>
          </p:cNvSpPr>
          <p:nvPr/>
        </p:nvSpPr>
        <p:spPr bwMode="auto">
          <a:xfrm>
            <a:off x="533400" y="4429125"/>
            <a:ext cx="2314159" cy="523220"/>
          </a:xfrm>
          <a:prstGeom prst="rect">
            <a:avLst/>
          </a:prstGeom>
          <a:noFill/>
          <a:ln w="38100">
            <a:noFill/>
            <a:miter lim="800000"/>
            <a:headEnd/>
            <a:tailEnd/>
          </a:ln>
          <a:effectLst/>
        </p:spPr>
        <p:txBody>
          <a:bodyPr wrap="squar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Concatenate:</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84" name="Rectangle 83">
            <a:extLst>
              <a:ext uri="{FF2B5EF4-FFF2-40B4-BE49-F238E27FC236}">
                <a16:creationId xmlns:a16="http://schemas.microsoft.com/office/drawing/2014/main" id="{AA0F316B-76BC-4977-A789-8B0C32B0CF58}"/>
              </a:ext>
            </a:extLst>
          </p:cNvPr>
          <p:cNvSpPr/>
          <p:nvPr/>
        </p:nvSpPr>
        <p:spPr>
          <a:xfrm>
            <a:off x="2636575" y="4429125"/>
            <a:ext cx="1478225"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S T</a:t>
            </a:r>
          </a:p>
        </p:txBody>
      </p:sp>
      <p:sp>
        <p:nvSpPr>
          <p:cNvPr id="87" name="Rectangle 86">
            <a:extLst>
              <a:ext uri="{FF2B5EF4-FFF2-40B4-BE49-F238E27FC236}">
                <a16:creationId xmlns:a16="http://schemas.microsoft.com/office/drawing/2014/main" id="{0FE28446-42C4-406C-93AA-B23B9434E6AB}"/>
              </a:ext>
            </a:extLst>
          </p:cNvPr>
          <p:cNvSpPr/>
          <p:nvPr/>
        </p:nvSpPr>
        <p:spPr>
          <a:xfrm>
            <a:off x="2895600" y="4813852"/>
            <a:ext cx="1461169"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  </a:t>
            </a:r>
            <a:r>
              <a:rPr lang="en-US" dirty="0" err="1">
                <a:solidFill>
                  <a:schemeClr val="accent2"/>
                </a:solidFill>
                <a:effectLst>
                  <a:outerShdw blurRad="38100" dist="38100" dir="2700000" algn="tl">
                    <a:srgbClr val="000000">
                      <a:alpha val="43137"/>
                    </a:srgbClr>
                  </a:outerShdw>
                </a:effectLst>
                <a:cs typeface="+mn-cs"/>
                <a:sym typeface="Wingdings" pitchFamily="2" charset="2"/>
              </a:rPr>
              <a:t>bTc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90" name="Rectangle 89">
            <a:extLst>
              <a:ext uri="{FF2B5EF4-FFF2-40B4-BE49-F238E27FC236}">
                <a16:creationId xmlns:a16="http://schemas.microsoft.com/office/drawing/2014/main" id="{1B06649D-8AA1-4053-ABB7-3568D5B59425}"/>
              </a:ext>
            </a:extLst>
          </p:cNvPr>
          <p:cNvSpPr/>
          <p:nvPr/>
        </p:nvSpPr>
        <p:spPr>
          <a:xfrm>
            <a:off x="1645661" y="5320988"/>
            <a:ext cx="776175"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93" name="Rectangle 92">
            <a:extLst>
              <a:ext uri="{FF2B5EF4-FFF2-40B4-BE49-F238E27FC236}">
                <a16:creationId xmlns:a16="http://schemas.microsoft.com/office/drawing/2014/main" id="{4AE3F510-8AF3-4139-A4FA-9CFE9F880EDF}"/>
              </a:ext>
            </a:extLst>
          </p:cNvPr>
          <p:cNvSpPr/>
          <p:nvPr/>
        </p:nvSpPr>
        <p:spPr>
          <a:xfrm>
            <a:off x="3196165" y="5320748"/>
            <a:ext cx="776175"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94" name="Rectangle 93">
            <a:extLst>
              <a:ext uri="{FF2B5EF4-FFF2-40B4-BE49-F238E27FC236}">
                <a16:creationId xmlns:a16="http://schemas.microsoft.com/office/drawing/2014/main" id="{0B5C35C8-E026-4A4D-934A-4F2EC58470B9}"/>
              </a:ext>
            </a:extLst>
          </p:cNvPr>
          <p:cNvSpPr/>
          <p:nvPr/>
        </p:nvSpPr>
        <p:spPr>
          <a:xfrm>
            <a:off x="6502952" y="2590800"/>
            <a:ext cx="4445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a:t>
            </a:r>
            <a:endParaRPr lang="en-CA" dirty="0">
              <a:solidFill>
                <a:schemeClr val="accent2"/>
              </a:solidFill>
              <a:effectLst>
                <a:outerShdw blurRad="38100" dist="38100" dir="2700000" algn="tl">
                  <a:srgbClr val="000000">
                    <a:alpha val="43137"/>
                  </a:srgbClr>
                </a:outerShdw>
              </a:effectLst>
              <a:cs typeface="+mn-cs"/>
            </a:endParaRPr>
          </a:p>
        </p:txBody>
      </p:sp>
      <p:grpSp>
        <p:nvGrpSpPr>
          <p:cNvPr id="2" name="Group 1">
            <a:extLst>
              <a:ext uri="{FF2B5EF4-FFF2-40B4-BE49-F238E27FC236}">
                <a16:creationId xmlns:a16="http://schemas.microsoft.com/office/drawing/2014/main" id="{8752745B-EBAF-4EB0-BC85-39E27995F985}"/>
              </a:ext>
            </a:extLst>
          </p:cNvPr>
          <p:cNvGrpSpPr/>
          <p:nvPr/>
        </p:nvGrpSpPr>
        <p:grpSpPr>
          <a:xfrm>
            <a:off x="6182469" y="3015525"/>
            <a:ext cx="1115940" cy="702400"/>
            <a:chOff x="6182469" y="3015525"/>
            <a:chExt cx="1115940" cy="702400"/>
          </a:xfrm>
        </p:grpSpPr>
        <p:sp>
          <p:nvSpPr>
            <p:cNvPr id="96" name="Freeform 47">
              <a:extLst>
                <a:ext uri="{FF2B5EF4-FFF2-40B4-BE49-F238E27FC236}">
                  <a16:creationId xmlns:a16="http://schemas.microsoft.com/office/drawing/2014/main" id="{D266C435-C457-48D7-B6CE-09EEA30A1117}"/>
                </a:ext>
              </a:extLst>
            </p:cNvPr>
            <p:cNvSpPr/>
            <p:nvPr/>
          </p:nvSpPr>
          <p:spPr bwMode="auto">
            <a:xfrm>
              <a:off x="6182469" y="3015525"/>
              <a:ext cx="475438" cy="7024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wrap="square"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97" name="Freeform 48">
              <a:extLst>
                <a:ext uri="{FF2B5EF4-FFF2-40B4-BE49-F238E27FC236}">
                  <a16:creationId xmlns:a16="http://schemas.microsoft.com/office/drawing/2014/main" id="{A34AEC66-0777-4431-BAE5-2B966E989404}"/>
                </a:ext>
              </a:extLst>
            </p:cNvPr>
            <p:cNvSpPr/>
            <p:nvPr/>
          </p:nvSpPr>
          <p:spPr bwMode="auto">
            <a:xfrm flipH="1">
              <a:off x="6822972" y="3032166"/>
              <a:ext cx="475437" cy="637824"/>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wrap="square"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
        <p:nvSpPr>
          <p:cNvPr id="123" name="Rectangle 122">
            <a:extLst>
              <a:ext uri="{FF2B5EF4-FFF2-40B4-BE49-F238E27FC236}">
                <a16:creationId xmlns:a16="http://schemas.microsoft.com/office/drawing/2014/main" id="{A283ECC3-BCB5-48D0-863E-F098BA58EDA5}"/>
              </a:ext>
            </a:extLst>
          </p:cNvPr>
          <p:cNvSpPr/>
          <p:nvPr/>
        </p:nvSpPr>
        <p:spPr>
          <a:xfrm>
            <a:off x="7247699" y="3518452"/>
            <a:ext cx="404278"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a:t>
            </a:r>
            <a:endParaRPr lang="en-CA" dirty="0">
              <a:solidFill>
                <a:schemeClr val="accent2"/>
              </a:solidFill>
              <a:effectLst>
                <a:outerShdw blurRad="38100" dist="38100" dir="2700000" algn="tl">
                  <a:srgbClr val="000000">
                    <a:alpha val="43137"/>
                  </a:srgbClr>
                </a:outerShdw>
              </a:effectLst>
              <a:cs typeface="+mn-cs"/>
            </a:endParaRPr>
          </a:p>
        </p:txBody>
      </p:sp>
      <p:sp>
        <p:nvSpPr>
          <p:cNvPr id="124" name="Rectangle 123">
            <a:extLst>
              <a:ext uri="{FF2B5EF4-FFF2-40B4-BE49-F238E27FC236}">
                <a16:creationId xmlns:a16="http://schemas.microsoft.com/office/drawing/2014/main" id="{12CF04B8-1051-484F-8706-90E8A59B7464}"/>
              </a:ext>
            </a:extLst>
          </p:cNvPr>
          <p:cNvSpPr/>
          <p:nvPr/>
        </p:nvSpPr>
        <p:spPr>
          <a:xfrm>
            <a:off x="6930205" y="4135990"/>
            <a:ext cx="1055675"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bbTcc</a:t>
            </a:r>
            <a:endParaRPr lang="en-CA" dirty="0">
              <a:solidFill>
                <a:schemeClr val="accent2"/>
              </a:solidFill>
              <a:effectLst>
                <a:outerShdw blurRad="38100" dist="38100" dir="2700000" algn="tl">
                  <a:srgbClr val="000000">
                    <a:alpha val="43137"/>
                  </a:srgbClr>
                </a:outerShdw>
              </a:effectLst>
              <a:cs typeface="+mn-cs"/>
            </a:endParaRPr>
          </a:p>
        </p:txBody>
      </p:sp>
      <p:sp>
        <p:nvSpPr>
          <p:cNvPr id="126" name="Rectangle 125">
            <a:extLst>
              <a:ext uri="{FF2B5EF4-FFF2-40B4-BE49-F238E27FC236}">
                <a16:creationId xmlns:a16="http://schemas.microsoft.com/office/drawing/2014/main" id="{1E28DC1F-56C1-4C58-B2D1-C49A8C54AD6B}"/>
              </a:ext>
            </a:extLst>
          </p:cNvPr>
          <p:cNvSpPr/>
          <p:nvPr/>
        </p:nvSpPr>
        <p:spPr>
          <a:xfrm>
            <a:off x="7098529" y="3823252"/>
            <a:ext cx="717440"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bTc</a:t>
            </a:r>
            <a:endParaRPr lang="en-CA" dirty="0">
              <a:solidFill>
                <a:schemeClr val="accent2"/>
              </a:solidFill>
              <a:effectLst>
                <a:outerShdw blurRad="38100" dist="38100" dir="2700000" algn="tl">
                  <a:srgbClr val="000000">
                    <a:alpha val="43137"/>
                  </a:srgbClr>
                </a:outerShdw>
              </a:effectLst>
              <a:cs typeface="+mn-cs"/>
            </a:endParaRPr>
          </a:p>
        </p:txBody>
      </p:sp>
      <p:grpSp>
        <p:nvGrpSpPr>
          <p:cNvPr id="127" name="Group 43">
            <a:extLst>
              <a:ext uri="{FF2B5EF4-FFF2-40B4-BE49-F238E27FC236}">
                <a16:creationId xmlns:a16="http://schemas.microsoft.com/office/drawing/2014/main" id="{F5B8897F-82D3-4EF7-AB9A-30E0ADD8D77D}"/>
              </a:ext>
            </a:extLst>
          </p:cNvPr>
          <p:cNvGrpSpPr>
            <a:grpSpLocks/>
          </p:cNvGrpSpPr>
          <p:nvPr/>
        </p:nvGrpSpPr>
        <p:grpSpPr bwMode="auto">
          <a:xfrm>
            <a:off x="7271511" y="3855002"/>
            <a:ext cx="347663" cy="187325"/>
            <a:chOff x="4191000" y="2186400"/>
            <a:chExt cx="372291" cy="534639"/>
          </a:xfrm>
        </p:grpSpPr>
        <p:sp>
          <p:nvSpPr>
            <p:cNvPr id="128" name="Freeform 47">
              <a:extLst>
                <a:ext uri="{FF2B5EF4-FFF2-40B4-BE49-F238E27FC236}">
                  <a16:creationId xmlns:a16="http://schemas.microsoft.com/office/drawing/2014/main" id="{4F0386AF-0AE1-46BE-9357-7962B556E11E}"/>
                </a:ext>
              </a:extLst>
            </p:cNvPr>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129" name="Freeform 48">
              <a:extLst>
                <a:ext uri="{FF2B5EF4-FFF2-40B4-BE49-F238E27FC236}">
                  <a16:creationId xmlns:a16="http://schemas.microsoft.com/office/drawing/2014/main" id="{9EC2B99F-7A72-46D8-B2FB-29981A11437F}"/>
                </a:ext>
              </a:extLst>
            </p:cNvPr>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130" name="Group 43">
            <a:extLst>
              <a:ext uri="{FF2B5EF4-FFF2-40B4-BE49-F238E27FC236}">
                <a16:creationId xmlns:a16="http://schemas.microsoft.com/office/drawing/2014/main" id="{1AF5082B-1886-44A7-AA05-D11CDBE70304}"/>
              </a:ext>
            </a:extLst>
          </p:cNvPr>
          <p:cNvGrpSpPr>
            <a:grpSpLocks/>
          </p:cNvGrpSpPr>
          <p:nvPr/>
        </p:nvGrpSpPr>
        <p:grpSpPr bwMode="auto">
          <a:xfrm>
            <a:off x="7271511" y="4159802"/>
            <a:ext cx="347663" cy="187325"/>
            <a:chOff x="4191000" y="2186400"/>
            <a:chExt cx="372291" cy="534639"/>
          </a:xfrm>
        </p:grpSpPr>
        <p:sp>
          <p:nvSpPr>
            <p:cNvPr id="131" name="Freeform 75">
              <a:extLst>
                <a:ext uri="{FF2B5EF4-FFF2-40B4-BE49-F238E27FC236}">
                  <a16:creationId xmlns:a16="http://schemas.microsoft.com/office/drawing/2014/main" id="{957D173F-C78C-430A-B67A-4E5B34D15C1C}"/>
                </a:ext>
              </a:extLst>
            </p:cNvPr>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132" name="Freeform 76">
              <a:extLst>
                <a:ext uri="{FF2B5EF4-FFF2-40B4-BE49-F238E27FC236}">
                  <a16:creationId xmlns:a16="http://schemas.microsoft.com/office/drawing/2014/main" id="{F742CBEF-6E89-4A1C-BEB8-214ABFA37B78}"/>
                </a:ext>
              </a:extLst>
            </p:cNvPr>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
        <p:nvSpPr>
          <p:cNvPr id="136" name="Rectangle 135">
            <a:extLst>
              <a:ext uri="{FF2B5EF4-FFF2-40B4-BE49-F238E27FC236}">
                <a16:creationId xmlns:a16="http://schemas.microsoft.com/office/drawing/2014/main" id="{A1700639-976A-4576-A22A-D323D6B1EBBB}"/>
              </a:ext>
            </a:extLst>
          </p:cNvPr>
          <p:cNvSpPr/>
          <p:nvPr/>
        </p:nvSpPr>
        <p:spPr>
          <a:xfrm>
            <a:off x="5770594" y="4873728"/>
            <a:ext cx="1199367"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aaabbb</a:t>
            </a:r>
            <a:endParaRPr lang="en-CA" dirty="0">
              <a:solidFill>
                <a:schemeClr val="accent2"/>
              </a:solidFill>
              <a:effectLst>
                <a:outerShdw blurRad="38100" dist="38100" dir="2700000" algn="tl">
                  <a:srgbClr val="000000">
                    <a:alpha val="43137"/>
                  </a:srgbClr>
                </a:outerShdw>
              </a:effectLst>
              <a:cs typeface="+mn-cs"/>
            </a:endParaRPr>
          </a:p>
        </p:txBody>
      </p:sp>
      <p:sp>
        <p:nvSpPr>
          <p:cNvPr id="137" name="Rectangle 136">
            <a:extLst>
              <a:ext uri="{FF2B5EF4-FFF2-40B4-BE49-F238E27FC236}">
                <a16:creationId xmlns:a16="http://schemas.microsoft.com/office/drawing/2014/main" id="{2DF49DE3-163C-48E8-A085-56E8ADF11F0E}"/>
              </a:ext>
            </a:extLst>
          </p:cNvPr>
          <p:cNvSpPr/>
          <p:nvPr/>
        </p:nvSpPr>
        <p:spPr>
          <a:xfrm>
            <a:off x="6840944" y="4876800"/>
            <a:ext cx="861134"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bbcc</a:t>
            </a:r>
            <a:endParaRPr lang="en-CA" dirty="0">
              <a:solidFill>
                <a:schemeClr val="accent2"/>
              </a:solidFill>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8918491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ppt_x"/>
                                          </p:val>
                                        </p:tav>
                                        <p:tav tm="100000">
                                          <p:val>
                                            <p:strVal val="#ppt_x"/>
                                          </p:val>
                                        </p:tav>
                                      </p:tavLst>
                                    </p:anim>
                                    <p:anim calcmode="lin" valueType="num">
                                      <p:cBhvr additive="base">
                                        <p:cTn id="8"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1" end="1"/>
                                            </p:txEl>
                                          </p:spTgt>
                                        </p:tgtEl>
                                        <p:attrNameLst>
                                          <p:attrName>style.visibility</p:attrName>
                                        </p:attrNameLst>
                                      </p:cBhvr>
                                      <p:to>
                                        <p:strVal val="visible"/>
                                      </p:to>
                                    </p:set>
                                    <p:anim calcmode="lin" valueType="num">
                                      <p:cBhvr additive="base">
                                        <p:cTn id="13"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73"/>
                                        </p:tgtEl>
                                        <p:attrNameLst>
                                          <p:attrName>style.visibility</p:attrName>
                                        </p:attrNameLst>
                                      </p:cBhvr>
                                      <p:to>
                                        <p:strVal val="visible"/>
                                      </p:to>
                                    </p:set>
                                    <p:anim calcmode="lin" valueType="num">
                                      <p:cBhvr additive="base">
                                        <p:cTn id="23" dur="500" fill="hold"/>
                                        <p:tgtEl>
                                          <p:spTgt spid="73"/>
                                        </p:tgtEl>
                                        <p:attrNameLst>
                                          <p:attrName>ppt_x</p:attrName>
                                        </p:attrNameLst>
                                      </p:cBhvr>
                                      <p:tavLst>
                                        <p:tav tm="0">
                                          <p:val>
                                            <p:strVal val="#ppt_x"/>
                                          </p:val>
                                        </p:tav>
                                        <p:tav tm="100000">
                                          <p:val>
                                            <p:strVal val="#ppt_x"/>
                                          </p:val>
                                        </p:tav>
                                      </p:tavLst>
                                    </p:anim>
                                    <p:anim calcmode="lin" valueType="num">
                                      <p:cBhvr additive="base">
                                        <p:cTn id="24"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6">
                                            <p:txEl>
                                              <p:pRg st="2" end="2"/>
                                            </p:txEl>
                                          </p:spTgt>
                                        </p:tgtEl>
                                        <p:attrNameLst>
                                          <p:attrName>style.visibility</p:attrName>
                                        </p:attrNameLst>
                                      </p:cBhvr>
                                      <p:to>
                                        <p:strVal val="visible"/>
                                      </p:to>
                                    </p:set>
                                    <p:anim calcmode="lin" valueType="num">
                                      <p:cBhvr additive="base">
                                        <p:cTn id="29"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81">
                                            <p:txEl>
                                              <p:pRg st="0" end="0"/>
                                            </p:txEl>
                                          </p:spTgt>
                                        </p:tgtEl>
                                        <p:attrNameLst>
                                          <p:attrName>style.visibility</p:attrName>
                                        </p:attrNameLst>
                                      </p:cBhvr>
                                      <p:to>
                                        <p:strVal val="visible"/>
                                      </p:to>
                                    </p:set>
                                    <p:anim calcmode="lin" valueType="num">
                                      <p:cBhvr additive="base">
                                        <p:cTn id="35" dur="500" fill="hold"/>
                                        <p:tgtEl>
                                          <p:spTgt spid="81">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84"/>
                                        </p:tgtEl>
                                        <p:attrNameLst>
                                          <p:attrName>style.visibility</p:attrName>
                                        </p:attrNameLst>
                                      </p:cBhvr>
                                      <p:to>
                                        <p:strVal val="visible"/>
                                      </p:to>
                                    </p:set>
                                    <p:anim calcmode="lin" valueType="num">
                                      <p:cBhvr additive="base">
                                        <p:cTn id="41" dur="500" fill="hold"/>
                                        <p:tgtEl>
                                          <p:spTgt spid="84"/>
                                        </p:tgtEl>
                                        <p:attrNameLst>
                                          <p:attrName>ppt_x</p:attrName>
                                        </p:attrNameLst>
                                      </p:cBhvr>
                                      <p:tavLst>
                                        <p:tav tm="0">
                                          <p:val>
                                            <p:strVal val="1+#ppt_w/2"/>
                                          </p:val>
                                        </p:tav>
                                        <p:tav tm="100000">
                                          <p:val>
                                            <p:strVal val="#ppt_x"/>
                                          </p:val>
                                        </p:tav>
                                      </p:tavLst>
                                    </p:anim>
                                    <p:anim calcmode="lin" valueType="num">
                                      <p:cBhvr additive="base">
                                        <p:cTn id="42"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94"/>
                                        </p:tgtEl>
                                        <p:attrNameLst>
                                          <p:attrName>style.visibility</p:attrName>
                                        </p:attrNameLst>
                                      </p:cBhvr>
                                      <p:to>
                                        <p:strVal val="visible"/>
                                      </p:to>
                                    </p:set>
                                    <p:anim calcmode="lin" valueType="num">
                                      <p:cBhvr additive="base">
                                        <p:cTn id="47" dur="500" fill="hold"/>
                                        <p:tgtEl>
                                          <p:spTgt spid="94"/>
                                        </p:tgtEl>
                                        <p:attrNameLst>
                                          <p:attrName>ppt_x</p:attrName>
                                        </p:attrNameLst>
                                      </p:cBhvr>
                                      <p:tavLst>
                                        <p:tav tm="0">
                                          <p:val>
                                            <p:strVal val="#ppt_x"/>
                                          </p:val>
                                        </p:tav>
                                        <p:tav tm="100000">
                                          <p:val>
                                            <p:strVal val="#ppt_x"/>
                                          </p:val>
                                        </p:tav>
                                      </p:tavLst>
                                    </p:anim>
                                    <p:anim calcmode="lin" valueType="num">
                                      <p:cBhvr additive="base">
                                        <p:cTn id="48" dur="500" fill="hold"/>
                                        <p:tgtEl>
                                          <p:spTgt spid="94"/>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nodeType="clickEffect">
                                  <p:stCondLst>
                                    <p:cond delay="0"/>
                                  </p:stCondLst>
                                  <p:childTnLst>
                                    <p:set>
                                      <p:cBhvr>
                                        <p:cTn id="52" dur="1" fill="hold">
                                          <p:stCondLst>
                                            <p:cond delay="0"/>
                                          </p:stCondLst>
                                        </p:cTn>
                                        <p:tgtEl>
                                          <p:spTgt spid="2"/>
                                        </p:tgtEl>
                                        <p:attrNameLst>
                                          <p:attrName>style.visibility</p:attrName>
                                        </p:attrNameLst>
                                      </p:cBhvr>
                                      <p:to>
                                        <p:strVal val="visible"/>
                                      </p:to>
                                    </p:set>
                                    <p:anim calcmode="lin" valueType="num">
                                      <p:cBhvr additive="base">
                                        <p:cTn id="53" dur="500" fill="hold"/>
                                        <p:tgtEl>
                                          <p:spTgt spid="2"/>
                                        </p:tgtEl>
                                        <p:attrNameLst>
                                          <p:attrName>ppt_x</p:attrName>
                                        </p:attrNameLst>
                                      </p:cBhvr>
                                      <p:tavLst>
                                        <p:tav tm="0">
                                          <p:val>
                                            <p:strVal val="#ppt_x"/>
                                          </p:val>
                                        </p:tav>
                                        <p:tav tm="100000">
                                          <p:val>
                                            <p:strVal val="#ppt_x"/>
                                          </p:val>
                                        </p:tav>
                                      </p:tavLst>
                                    </p:anim>
                                    <p:anim calcmode="lin" valueType="num">
                                      <p:cBhvr additive="base">
                                        <p:cTn id="54" dur="500" fill="hold"/>
                                        <p:tgtEl>
                                          <p:spTgt spid="2"/>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ppt_x"/>
                                          </p:val>
                                        </p:tav>
                                        <p:tav tm="100000">
                                          <p:val>
                                            <p:strVal val="#ppt_x"/>
                                          </p:val>
                                        </p:tav>
                                      </p:tavLst>
                                    </p:anim>
                                    <p:anim calcmode="lin" valueType="num">
                                      <p:cBhvr additive="base">
                                        <p:cTn id="58" dur="500" fill="hold"/>
                                        <p:tgtEl>
                                          <p:spTgt spid="27"/>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123"/>
                                        </p:tgtEl>
                                        <p:attrNameLst>
                                          <p:attrName>style.visibility</p:attrName>
                                        </p:attrNameLst>
                                      </p:cBhvr>
                                      <p:to>
                                        <p:strVal val="visible"/>
                                      </p:to>
                                    </p:set>
                                    <p:anim calcmode="lin" valueType="num">
                                      <p:cBhvr additive="base">
                                        <p:cTn id="61" dur="500" fill="hold"/>
                                        <p:tgtEl>
                                          <p:spTgt spid="123"/>
                                        </p:tgtEl>
                                        <p:attrNameLst>
                                          <p:attrName>ppt_x</p:attrName>
                                        </p:attrNameLst>
                                      </p:cBhvr>
                                      <p:tavLst>
                                        <p:tav tm="0">
                                          <p:val>
                                            <p:strVal val="#ppt_x"/>
                                          </p:val>
                                        </p:tav>
                                        <p:tav tm="100000">
                                          <p:val>
                                            <p:strVal val="#ppt_x"/>
                                          </p:val>
                                        </p:tav>
                                      </p:tavLst>
                                    </p:anim>
                                    <p:anim calcmode="lin" valueType="num">
                                      <p:cBhvr additive="base">
                                        <p:cTn id="62" dur="500" fill="hold"/>
                                        <p:tgtEl>
                                          <p:spTgt spid="123"/>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6">
                                            <p:txEl>
                                              <p:pRg st="3" end="3"/>
                                            </p:txEl>
                                          </p:spTgt>
                                        </p:tgtEl>
                                        <p:attrNameLst>
                                          <p:attrName>style.visibility</p:attrName>
                                        </p:attrNameLst>
                                      </p:cBhvr>
                                      <p:to>
                                        <p:strVal val="visible"/>
                                      </p:to>
                                    </p:set>
                                    <p:anim calcmode="lin" valueType="num">
                                      <p:cBhvr additive="base">
                                        <p:cTn id="67" dur="500" fill="hold"/>
                                        <p:tgtEl>
                                          <p:spTgt spid="16">
                                            <p:txEl>
                                              <p:pRg st="3" end="3"/>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additive="base">
                                        <p:cTn id="73" dur="500" fill="hold"/>
                                        <p:tgtEl>
                                          <p:spTgt spid="58"/>
                                        </p:tgtEl>
                                        <p:attrNameLst>
                                          <p:attrName>ppt_x</p:attrName>
                                        </p:attrNameLst>
                                      </p:cBhvr>
                                      <p:tavLst>
                                        <p:tav tm="0">
                                          <p:val>
                                            <p:strVal val="#ppt_x"/>
                                          </p:val>
                                        </p:tav>
                                        <p:tav tm="100000">
                                          <p:val>
                                            <p:strVal val="#ppt_x"/>
                                          </p:val>
                                        </p:tav>
                                      </p:tavLst>
                                    </p:anim>
                                    <p:anim calcmode="lin" valueType="num">
                                      <p:cBhvr additive="base">
                                        <p:cTn id="74" dur="500" fill="hold"/>
                                        <p:tgtEl>
                                          <p:spTgt spid="58"/>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69"/>
                                        </p:tgtEl>
                                        <p:attrNameLst>
                                          <p:attrName>style.visibility</p:attrName>
                                        </p:attrNameLst>
                                      </p:cBhvr>
                                      <p:to>
                                        <p:strVal val="visible"/>
                                      </p:to>
                                    </p:set>
                                    <p:anim calcmode="lin" valueType="num">
                                      <p:cBhvr additive="base">
                                        <p:cTn id="77" dur="500" fill="hold"/>
                                        <p:tgtEl>
                                          <p:spTgt spid="69"/>
                                        </p:tgtEl>
                                        <p:attrNameLst>
                                          <p:attrName>ppt_x</p:attrName>
                                        </p:attrNameLst>
                                      </p:cBhvr>
                                      <p:tavLst>
                                        <p:tav tm="0">
                                          <p:val>
                                            <p:strVal val="#ppt_x"/>
                                          </p:val>
                                        </p:tav>
                                        <p:tav tm="100000">
                                          <p:val>
                                            <p:strVal val="#ppt_x"/>
                                          </p:val>
                                        </p:tav>
                                      </p:tavLst>
                                    </p:anim>
                                    <p:anim calcmode="lin" valueType="num">
                                      <p:cBhvr additive="base">
                                        <p:cTn id="78"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22">
                                            <p:txEl>
                                              <p:pRg st="0" end="0"/>
                                            </p:txEl>
                                          </p:spTgt>
                                        </p:tgtEl>
                                        <p:attrNameLst>
                                          <p:attrName>style.visibility</p:attrName>
                                        </p:attrNameLst>
                                      </p:cBhvr>
                                      <p:to>
                                        <p:strVal val="visible"/>
                                      </p:to>
                                    </p:set>
                                    <p:anim calcmode="lin" valueType="num">
                                      <p:cBhvr additive="base">
                                        <p:cTn id="83"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23"/>
                                        </p:tgtEl>
                                        <p:attrNameLst>
                                          <p:attrName>style.visibility</p:attrName>
                                        </p:attrNameLst>
                                      </p:cBhvr>
                                      <p:to>
                                        <p:strVal val="visible"/>
                                      </p:to>
                                    </p:set>
                                    <p:anim calcmode="lin" valueType="num">
                                      <p:cBhvr additive="base">
                                        <p:cTn id="89" dur="500" fill="hold"/>
                                        <p:tgtEl>
                                          <p:spTgt spid="23"/>
                                        </p:tgtEl>
                                        <p:attrNameLst>
                                          <p:attrName>ppt_x</p:attrName>
                                        </p:attrNameLst>
                                      </p:cBhvr>
                                      <p:tavLst>
                                        <p:tav tm="0">
                                          <p:val>
                                            <p:strVal val="1+#ppt_w/2"/>
                                          </p:val>
                                        </p:tav>
                                        <p:tav tm="100000">
                                          <p:val>
                                            <p:strVal val="#ppt_x"/>
                                          </p:val>
                                        </p:tav>
                                      </p:tavLst>
                                    </p:anim>
                                    <p:anim calcmode="lin" valueType="num">
                                      <p:cBhvr additive="base">
                                        <p:cTn id="90" dur="500" fill="hold"/>
                                        <p:tgtEl>
                                          <p:spTgt spid="23"/>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87"/>
                                        </p:tgtEl>
                                        <p:attrNameLst>
                                          <p:attrName>style.visibility</p:attrName>
                                        </p:attrNameLst>
                                      </p:cBhvr>
                                      <p:to>
                                        <p:strVal val="visible"/>
                                      </p:to>
                                    </p:set>
                                    <p:anim calcmode="lin" valueType="num">
                                      <p:cBhvr additive="base">
                                        <p:cTn id="93" dur="500" fill="hold"/>
                                        <p:tgtEl>
                                          <p:spTgt spid="87"/>
                                        </p:tgtEl>
                                        <p:attrNameLst>
                                          <p:attrName>ppt_x</p:attrName>
                                        </p:attrNameLst>
                                      </p:cBhvr>
                                      <p:tavLst>
                                        <p:tav tm="0">
                                          <p:val>
                                            <p:strVal val="1+#ppt_w/2"/>
                                          </p:val>
                                        </p:tav>
                                        <p:tav tm="100000">
                                          <p:val>
                                            <p:strVal val="#ppt_x"/>
                                          </p:val>
                                        </p:tav>
                                      </p:tavLst>
                                    </p:anim>
                                    <p:anim calcmode="lin" valueType="num">
                                      <p:cBhvr additive="base">
                                        <p:cTn id="94"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1" fill="hold" nodeType="clickEffect">
                                  <p:stCondLst>
                                    <p:cond delay="0"/>
                                  </p:stCondLst>
                                  <p:childTnLst>
                                    <p:set>
                                      <p:cBhvr>
                                        <p:cTn id="98" dur="1" fill="hold">
                                          <p:stCondLst>
                                            <p:cond delay="0"/>
                                          </p:stCondLst>
                                        </p:cTn>
                                        <p:tgtEl>
                                          <p:spTgt spid="4"/>
                                        </p:tgtEl>
                                        <p:attrNameLst>
                                          <p:attrName>style.visibility</p:attrName>
                                        </p:attrNameLst>
                                      </p:cBhvr>
                                      <p:to>
                                        <p:strVal val="visible"/>
                                      </p:to>
                                    </p:set>
                                    <p:anim calcmode="lin" valueType="num">
                                      <p:cBhvr additive="base">
                                        <p:cTn id="99" dur="500" fill="hold"/>
                                        <p:tgtEl>
                                          <p:spTgt spid="4"/>
                                        </p:tgtEl>
                                        <p:attrNameLst>
                                          <p:attrName>ppt_x</p:attrName>
                                        </p:attrNameLst>
                                      </p:cBhvr>
                                      <p:tavLst>
                                        <p:tav tm="0">
                                          <p:val>
                                            <p:strVal val="#ppt_x"/>
                                          </p:val>
                                        </p:tav>
                                        <p:tav tm="100000">
                                          <p:val>
                                            <p:strVal val="#ppt_x"/>
                                          </p:val>
                                        </p:tav>
                                      </p:tavLst>
                                    </p:anim>
                                    <p:anim calcmode="lin" valueType="num">
                                      <p:cBhvr additive="base">
                                        <p:cTn id="100" dur="500" fill="hold"/>
                                        <p:tgtEl>
                                          <p:spTgt spid="4"/>
                                        </p:tgtEl>
                                        <p:attrNameLst>
                                          <p:attrName>ppt_y</p:attrName>
                                        </p:attrNameLst>
                                      </p:cBhvr>
                                      <p:tavLst>
                                        <p:tav tm="0">
                                          <p:val>
                                            <p:strVal val="0-#ppt_h/2"/>
                                          </p:val>
                                        </p:tav>
                                        <p:tav tm="100000">
                                          <p:val>
                                            <p:strVal val="#ppt_y"/>
                                          </p:val>
                                        </p:tav>
                                      </p:tavLst>
                                    </p:anim>
                                  </p:childTnLst>
                                </p:cTn>
                              </p:par>
                              <p:par>
                                <p:cTn id="101" presetID="2" presetClass="entr" presetSubtype="1" fill="hold" nodeType="withEffect">
                                  <p:stCondLst>
                                    <p:cond delay="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ppt_x"/>
                                          </p:val>
                                        </p:tav>
                                        <p:tav tm="100000">
                                          <p:val>
                                            <p:strVal val="#ppt_x"/>
                                          </p:val>
                                        </p:tav>
                                      </p:tavLst>
                                    </p:anim>
                                    <p:anim calcmode="lin" valueType="num">
                                      <p:cBhvr additive="base">
                                        <p:cTn id="104" dur="500" fill="hold"/>
                                        <p:tgtEl>
                                          <p:spTgt spid="127"/>
                                        </p:tgtEl>
                                        <p:attrNameLst>
                                          <p:attrName>ppt_y</p:attrName>
                                        </p:attrNameLst>
                                      </p:cBhvr>
                                      <p:tavLst>
                                        <p:tav tm="0">
                                          <p:val>
                                            <p:strVal val="0-#ppt_h/2"/>
                                          </p:val>
                                        </p:tav>
                                        <p:tav tm="100000">
                                          <p:val>
                                            <p:strVal val="#ppt_y"/>
                                          </p:val>
                                        </p:tav>
                                      </p:tavLst>
                                    </p:anim>
                                  </p:childTnLst>
                                </p:cTn>
                              </p:par>
                            </p:childTnLst>
                          </p:cTn>
                        </p:par>
                        <p:par>
                          <p:cTn id="105" fill="hold">
                            <p:stCondLst>
                              <p:cond delay="500"/>
                            </p:stCondLst>
                            <p:childTnLst>
                              <p:par>
                                <p:cTn id="106" presetID="2" presetClass="entr" presetSubtype="1" fill="hold" grpId="0" nodeType="afterEffect">
                                  <p:stCondLst>
                                    <p:cond delay="0"/>
                                  </p:stCondLst>
                                  <p:childTnLst>
                                    <p:set>
                                      <p:cBhvr>
                                        <p:cTn id="107" dur="1" fill="hold">
                                          <p:stCondLst>
                                            <p:cond delay="0"/>
                                          </p:stCondLst>
                                        </p:cTn>
                                        <p:tgtEl>
                                          <p:spTgt spid="46"/>
                                        </p:tgtEl>
                                        <p:attrNameLst>
                                          <p:attrName>style.visibility</p:attrName>
                                        </p:attrNameLst>
                                      </p:cBhvr>
                                      <p:to>
                                        <p:strVal val="visible"/>
                                      </p:to>
                                    </p:set>
                                    <p:anim calcmode="lin" valueType="num">
                                      <p:cBhvr additive="base">
                                        <p:cTn id="108" dur="500" fill="hold"/>
                                        <p:tgtEl>
                                          <p:spTgt spid="46"/>
                                        </p:tgtEl>
                                        <p:attrNameLst>
                                          <p:attrName>ppt_x</p:attrName>
                                        </p:attrNameLst>
                                      </p:cBhvr>
                                      <p:tavLst>
                                        <p:tav tm="0">
                                          <p:val>
                                            <p:strVal val="#ppt_x"/>
                                          </p:val>
                                        </p:tav>
                                        <p:tav tm="100000">
                                          <p:val>
                                            <p:strVal val="#ppt_x"/>
                                          </p:val>
                                        </p:tav>
                                      </p:tavLst>
                                    </p:anim>
                                    <p:anim calcmode="lin" valueType="num">
                                      <p:cBhvr additive="base">
                                        <p:cTn id="109" dur="500" fill="hold"/>
                                        <p:tgtEl>
                                          <p:spTgt spid="46"/>
                                        </p:tgtEl>
                                        <p:attrNameLst>
                                          <p:attrName>ppt_y</p:attrName>
                                        </p:attrNameLst>
                                      </p:cBhvr>
                                      <p:tavLst>
                                        <p:tav tm="0">
                                          <p:val>
                                            <p:strVal val="0-#ppt_h/2"/>
                                          </p:val>
                                        </p:tav>
                                        <p:tav tm="100000">
                                          <p:val>
                                            <p:strVal val="#ppt_y"/>
                                          </p:val>
                                        </p:tav>
                                      </p:tavLst>
                                    </p:anim>
                                  </p:childTnLst>
                                </p:cTn>
                              </p:par>
                              <p:par>
                                <p:cTn id="110" presetID="2" presetClass="entr" presetSubtype="1" fill="hold" grpId="0" nodeType="withEffect">
                                  <p:stCondLst>
                                    <p:cond delay="0"/>
                                  </p:stCondLst>
                                  <p:childTnLst>
                                    <p:set>
                                      <p:cBhvr>
                                        <p:cTn id="111" dur="1" fill="hold">
                                          <p:stCondLst>
                                            <p:cond delay="0"/>
                                          </p:stCondLst>
                                        </p:cTn>
                                        <p:tgtEl>
                                          <p:spTgt spid="126"/>
                                        </p:tgtEl>
                                        <p:attrNameLst>
                                          <p:attrName>style.visibility</p:attrName>
                                        </p:attrNameLst>
                                      </p:cBhvr>
                                      <p:to>
                                        <p:strVal val="visible"/>
                                      </p:to>
                                    </p:set>
                                    <p:anim calcmode="lin" valueType="num">
                                      <p:cBhvr additive="base">
                                        <p:cTn id="112" dur="500" fill="hold"/>
                                        <p:tgtEl>
                                          <p:spTgt spid="126"/>
                                        </p:tgtEl>
                                        <p:attrNameLst>
                                          <p:attrName>ppt_x</p:attrName>
                                        </p:attrNameLst>
                                      </p:cBhvr>
                                      <p:tavLst>
                                        <p:tav tm="0">
                                          <p:val>
                                            <p:strVal val="#ppt_x"/>
                                          </p:val>
                                        </p:tav>
                                        <p:tav tm="100000">
                                          <p:val>
                                            <p:strVal val="#ppt_x"/>
                                          </p:val>
                                        </p:tav>
                                      </p:tavLst>
                                    </p:anim>
                                    <p:anim calcmode="lin" valueType="num">
                                      <p:cBhvr additive="base">
                                        <p:cTn id="113" dur="500" fill="hold"/>
                                        <p:tgtEl>
                                          <p:spTgt spid="126"/>
                                        </p:tgtEl>
                                        <p:attrNameLst>
                                          <p:attrName>ppt_y</p:attrName>
                                        </p:attrNameLst>
                                      </p:cBhvr>
                                      <p:tavLst>
                                        <p:tav tm="0">
                                          <p:val>
                                            <p:strVal val="0-#ppt_h/2"/>
                                          </p:val>
                                        </p:tav>
                                        <p:tav tm="100000">
                                          <p:val>
                                            <p:strVal val="#ppt_y"/>
                                          </p:val>
                                        </p:tav>
                                      </p:tavLst>
                                    </p:anim>
                                  </p:childTnLst>
                                </p:cTn>
                              </p:par>
                            </p:childTnLst>
                          </p:cTn>
                        </p:par>
                        <p:par>
                          <p:cTn id="114" fill="hold">
                            <p:stCondLst>
                              <p:cond delay="1000"/>
                            </p:stCondLst>
                            <p:childTnLst>
                              <p:par>
                                <p:cTn id="115" presetID="2" presetClass="entr" presetSubtype="1" fill="hold" nodeType="afterEffect">
                                  <p:stCondLst>
                                    <p:cond delay="0"/>
                                  </p:stCondLst>
                                  <p:childTnLst>
                                    <p:set>
                                      <p:cBhvr>
                                        <p:cTn id="116" dur="1" fill="hold">
                                          <p:stCondLst>
                                            <p:cond delay="0"/>
                                          </p:stCondLst>
                                        </p:cTn>
                                        <p:tgtEl>
                                          <p:spTgt spid="5"/>
                                        </p:tgtEl>
                                        <p:attrNameLst>
                                          <p:attrName>style.visibility</p:attrName>
                                        </p:attrNameLst>
                                      </p:cBhvr>
                                      <p:to>
                                        <p:strVal val="visible"/>
                                      </p:to>
                                    </p:set>
                                    <p:anim calcmode="lin" valueType="num">
                                      <p:cBhvr additive="base">
                                        <p:cTn id="117" dur="500" fill="hold"/>
                                        <p:tgtEl>
                                          <p:spTgt spid="5"/>
                                        </p:tgtEl>
                                        <p:attrNameLst>
                                          <p:attrName>ppt_x</p:attrName>
                                        </p:attrNameLst>
                                      </p:cBhvr>
                                      <p:tavLst>
                                        <p:tav tm="0">
                                          <p:val>
                                            <p:strVal val="#ppt_x"/>
                                          </p:val>
                                        </p:tav>
                                        <p:tav tm="100000">
                                          <p:val>
                                            <p:strVal val="#ppt_x"/>
                                          </p:val>
                                        </p:tav>
                                      </p:tavLst>
                                    </p:anim>
                                    <p:anim calcmode="lin" valueType="num">
                                      <p:cBhvr additive="base">
                                        <p:cTn id="118" dur="500" fill="hold"/>
                                        <p:tgtEl>
                                          <p:spTgt spid="5"/>
                                        </p:tgtEl>
                                        <p:attrNameLst>
                                          <p:attrName>ppt_y</p:attrName>
                                        </p:attrNameLst>
                                      </p:cBhvr>
                                      <p:tavLst>
                                        <p:tav tm="0">
                                          <p:val>
                                            <p:strVal val="0-#ppt_h/2"/>
                                          </p:val>
                                        </p:tav>
                                        <p:tav tm="100000">
                                          <p:val>
                                            <p:strVal val="#ppt_y"/>
                                          </p:val>
                                        </p:tav>
                                      </p:tavLst>
                                    </p:anim>
                                  </p:childTnLst>
                                </p:cTn>
                              </p:par>
                              <p:par>
                                <p:cTn id="119" presetID="2" presetClass="entr" presetSubtype="1" fill="hold" nodeType="withEffect">
                                  <p:stCondLst>
                                    <p:cond delay="0"/>
                                  </p:stCondLst>
                                  <p:childTnLst>
                                    <p:set>
                                      <p:cBhvr>
                                        <p:cTn id="120" dur="1" fill="hold">
                                          <p:stCondLst>
                                            <p:cond delay="0"/>
                                          </p:stCondLst>
                                        </p:cTn>
                                        <p:tgtEl>
                                          <p:spTgt spid="130"/>
                                        </p:tgtEl>
                                        <p:attrNameLst>
                                          <p:attrName>style.visibility</p:attrName>
                                        </p:attrNameLst>
                                      </p:cBhvr>
                                      <p:to>
                                        <p:strVal val="visible"/>
                                      </p:to>
                                    </p:set>
                                    <p:anim calcmode="lin" valueType="num">
                                      <p:cBhvr additive="base">
                                        <p:cTn id="121" dur="500" fill="hold"/>
                                        <p:tgtEl>
                                          <p:spTgt spid="130"/>
                                        </p:tgtEl>
                                        <p:attrNameLst>
                                          <p:attrName>ppt_x</p:attrName>
                                        </p:attrNameLst>
                                      </p:cBhvr>
                                      <p:tavLst>
                                        <p:tav tm="0">
                                          <p:val>
                                            <p:strVal val="#ppt_x"/>
                                          </p:val>
                                        </p:tav>
                                        <p:tav tm="100000">
                                          <p:val>
                                            <p:strVal val="#ppt_x"/>
                                          </p:val>
                                        </p:tav>
                                      </p:tavLst>
                                    </p:anim>
                                    <p:anim calcmode="lin" valueType="num">
                                      <p:cBhvr additive="base">
                                        <p:cTn id="122" dur="500" fill="hold"/>
                                        <p:tgtEl>
                                          <p:spTgt spid="130"/>
                                        </p:tgtEl>
                                        <p:attrNameLst>
                                          <p:attrName>ppt_y</p:attrName>
                                        </p:attrNameLst>
                                      </p:cBhvr>
                                      <p:tavLst>
                                        <p:tav tm="0">
                                          <p:val>
                                            <p:strVal val="0-#ppt_h/2"/>
                                          </p:val>
                                        </p:tav>
                                        <p:tav tm="100000">
                                          <p:val>
                                            <p:strVal val="#ppt_y"/>
                                          </p:val>
                                        </p:tav>
                                      </p:tavLst>
                                    </p:anim>
                                  </p:childTnLst>
                                </p:cTn>
                              </p:par>
                            </p:childTnLst>
                          </p:cTn>
                        </p:par>
                        <p:par>
                          <p:cTn id="123" fill="hold" nodeType="afterGroup">
                            <p:stCondLst>
                              <p:cond delay="1500"/>
                            </p:stCondLst>
                            <p:childTnLst>
                              <p:par>
                                <p:cTn id="124" presetID="2" presetClass="entr" presetSubtype="1" fill="hold" grpId="0" nodeType="after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additive="base">
                                        <p:cTn id="126" dur="500" fill="hold"/>
                                        <p:tgtEl>
                                          <p:spTgt spid="28"/>
                                        </p:tgtEl>
                                        <p:attrNameLst>
                                          <p:attrName>ppt_x</p:attrName>
                                        </p:attrNameLst>
                                      </p:cBhvr>
                                      <p:tavLst>
                                        <p:tav tm="0">
                                          <p:val>
                                            <p:strVal val="#ppt_x"/>
                                          </p:val>
                                        </p:tav>
                                        <p:tav tm="100000">
                                          <p:val>
                                            <p:strVal val="#ppt_x"/>
                                          </p:val>
                                        </p:tav>
                                      </p:tavLst>
                                    </p:anim>
                                    <p:anim calcmode="lin" valueType="num">
                                      <p:cBhvr additive="base">
                                        <p:cTn id="127" dur="500" fill="hold"/>
                                        <p:tgtEl>
                                          <p:spTgt spid="28"/>
                                        </p:tgtEl>
                                        <p:attrNameLst>
                                          <p:attrName>ppt_y</p:attrName>
                                        </p:attrNameLst>
                                      </p:cBhvr>
                                      <p:tavLst>
                                        <p:tav tm="0">
                                          <p:val>
                                            <p:strVal val="0-#ppt_h/2"/>
                                          </p:val>
                                        </p:tav>
                                        <p:tav tm="100000">
                                          <p:val>
                                            <p:strVal val="#ppt_y"/>
                                          </p:val>
                                        </p:tav>
                                      </p:tavLst>
                                    </p:anim>
                                  </p:childTnLst>
                                </p:cTn>
                              </p:par>
                              <p:par>
                                <p:cTn id="128" presetID="2" presetClass="entr" presetSubtype="1" fill="hold" grpId="0" nodeType="withEffect">
                                  <p:stCondLst>
                                    <p:cond delay="0"/>
                                  </p:stCondLst>
                                  <p:childTnLst>
                                    <p:set>
                                      <p:cBhvr>
                                        <p:cTn id="129" dur="1" fill="hold">
                                          <p:stCondLst>
                                            <p:cond delay="0"/>
                                          </p:stCondLst>
                                        </p:cTn>
                                        <p:tgtEl>
                                          <p:spTgt spid="124"/>
                                        </p:tgtEl>
                                        <p:attrNameLst>
                                          <p:attrName>style.visibility</p:attrName>
                                        </p:attrNameLst>
                                      </p:cBhvr>
                                      <p:to>
                                        <p:strVal val="visible"/>
                                      </p:to>
                                    </p:set>
                                    <p:anim calcmode="lin" valueType="num">
                                      <p:cBhvr additive="base">
                                        <p:cTn id="130" dur="500" fill="hold"/>
                                        <p:tgtEl>
                                          <p:spTgt spid="124"/>
                                        </p:tgtEl>
                                        <p:attrNameLst>
                                          <p:attrName>ppt_x</p:attrName>
                                        </p:attrNameLst>
                                      </p:cBhvr>
                                      <p:tavLst>
                                        <p:tav tm="0">
                                          <p:val>
                                            <p:strVal val="#ppt_x"/>
                                          </p:val>
                                        </p:tav>
                                        <p:tav tm="100000">
                                          <p:val>
                                            <p:strVal val="#ppt_x"/>
                                          </p:val>
                                        </p:tav>
                                      </p:tavLst>
                                    </p:anim>
                                    <p:anim calcmode="lin" valueType="num">
                                      <p:cBhvr additive="base">
                                        <p:cTn id="131" dur="500" fill="hold"/>
                                        <p:tgtEl>
                                          <p:spTgt spid="124"/>
                                        </p:tgtEl>
                                        <p:attrNameLst>
                                          <p:attrName>ppt_y</p:attrName>
                                        </p:attrNameLst>
                                      </p:cBhvr>
                                      <p:tavLst>
                                        <p:tav tm="0">
                                          <p:val>
                                            <p:strVal val="0-#ppt_h/2"/>
                                          </p:val>
                                        </p:tav>
                                        <p:tav tm="100000">
                                          <p:val>
                                            <p:strVal val="#ppt_y"/>
                                          </p:val>
                                        </p:tav>
                                      </p:tavLst>
                                    </p:anim>
                                  </p:childTnLst>
                                </p:cTn>
                              </p:par>
                            </p:childTnLst>
                          </p:cTn>
                        </p:par>
                        <p:par>
                          <p:cTn id="132" fill="hold" nodeType="afterGroup">
                            <p:stCondLst>
                              <p:cond delay="2000"/>
                            </p:stCondLst>
                            <p:childTnLst>
                              <p:par>
                                <p:cTn id="133" presetID="2" presetClass="entr" presetSubtype="1" fill="hold" nodeType="afterEffect">
                                  <p:stCondLst>
                                    <p:cond delay="0"/>
                                  </p:stCondLst>
                                  <p:childTnLst>
                                    <p:set>
                                      <p:cBhvr>
                                        <p:cTn id="134" dur="1" fill="hold">
                                          <p:stCondLst>
                                            <p:cond delay="0"/>
                                          </p:stCondLst>
                                        </p:cTn>
                                        <p:tgtEl>
                                          <p:spTgt spid="6"/>
                                        </p:tgtEl>
                                        <p:attrNameLst>
                                          <p:attrName>style.visibility</p:attrName>
                                        </p:attrNameLst>
                                      </p:cBhvr>
                                      <p:to>
                                        <p:strVal val="visible"/>
                                      </p:to>
                                    </p:set>
                                    <p:anim calcmode="lin" valueType="num">
                                      <p:cBhvr additive="base">
                                        <p:cTn id="135" dur="500" fill="hold"/>
                                        <p:tgtEl>
                                          <p:spTgt spid="6"/>
                                        </p:tgtEl>
                                        <p:attrNameLst>
                                          <p:attrName>ppt_x</p:attrName>
                                        </p:attrNameLst>
                                      </p:cBhvr>
                                      <p:tavLst>
                                        <p:tav tm="0">
                                          <p:val>
                                            <p:strVal val="#ppt_x"/>
                                          </p:val>
                                        </p:tav>
                                        <p:tav tm="100000">
                                          <p:val>
                                            <p:strVal val="#ppt_x"/>
                                          </p:val>
                                        </p:tav>
                                      </p:tavLst>
                                    </p:anim>
                                    <p:anim calcmode="lin" valueType="num">
                                      <p:cBhvr additive="base">
                                        <p:cTn id="136" dur="500" fill="hold"/>
                                        <p:tgtEl>
                                          <p:spTgt spid="6"/>
                                        </p:tgtEl>
                                        <p:attrNameLst>
                                          <p:attrName>ppt_y</p:attrName>
                                        </p:attrNameLst>
                                      </p:cBhvr>
                                      <p:tavLst>
                                        <p:tav tm="0">
                                          <p:val>
                                            <p:strVal val="0-#ppt_h/2"/>
                                          </p:val>
                                        </p:tav>
                                        <p:tav tm="100000">
                                          <p:val>
                                            <p:strVal val="#ppt_y"/>
                                          </p:val>
                                        </p:tav>
                                      </p:tavLst>
                                    </p:anim>
                                  </p:childTnLst>
                                </p:cTn>
                              </p:par>
                            </p:childTnLst>
                          </p:cTn>
                        </p:par>
                        <p:par>
                          <p:cTn id="137" fill="hold" nodeType="afterGroup">
                            <p:stCondLst>
                              <p:cond delay="2500"/>
                            </p:stCondLst>
                            <p:childTnLst>
                              <p:par>
                                <p:cTn id="138" presetID="2" presetClass="entr" presetSubtype="1" fill="hold" grpId="0" nodeType="afterEffect">
                                  <p:stCondLst>
                                    <p:cond delay="0"/>
                                  </p:stCondLst>
                                  <p:childTnLst>
                                    <p:set>
                                      <p:cBhvr>
                                        <p:cTn id="139" dur="1" fill="hold">
                                          <p:stCondLst>
                                            <p:cond delay="0"/>
                                          </p:stCondLst>
                                        </p:cTn>
                                        <p:tgtEl>
                                          <p:spTgt spid="29"/>
                                        </p:tgtEl>
                                        <p:attrNameLst>
                                          <p:attrName>style.visibility</p:attrName>
                                        </p:attrNameLst>
                                      </p:cBhvr>
                                      <p:to>
                                        <p:strVal val="visible"/>
                                      </p:to>
                                    </p:set>
                                    <p:anim calcmode="lin" valueType="num">
                                      <p:cBhvr additive="base">
                                        <p:cTn id="140" dur="500" fill="hold"/>
                                        <p:tgtEl>
                                          <p:spTgt spid="29"/>
                                        </p:tgtEl>
                                        <p:attrNameLst>
                                          <p:attrName>ppt_x</p:attrName>
                                        </p:attrNameLst>
                                      </p:cBhvr>
                                      <p:tavLst>
                                        <p:tav tm="0">
                                          <p:val>
                                            <p:strVal val="#ppt_x"/>
                                          </p:val>
                                        </p:tav>
                                        <p:tav tm="100000">
                                          <p:val>
                                            <p:strVal val="#ppt_x"/>
                                          </p:val>
                                        </p:tav>
                                      </p:tavLst>
                                    </p:anim>
                                    <p:anim calcmode="lin" valueType="num">
                                      <p:cBhvr additive="base">
                                        <p:cTn id="141" dur="5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8" fill="hold" nodeType="clickEffect">
                                  <p:stCondLst>
                                    <p:cond delay="0"/>
                                  </p:stCondLst>
                                  <p:childTnLst>
                                    <p:set>
                                      <p:cBhvr>
                                        <p:cTn id="145" dur="1" fill="hold">
                                          <p:stCondLst>
                                            <p:cond delay="0"/>
                                          </p:stCondLst>
                                        </p:cTn>
                                        <p:tgtEl>
                                          <p:spTgt spid="25">
                                            <p:txEl>
                                              <p:pRg st="0" end="0"/>
                                            </p:txEl>
                                          </p:spTgt>
                                        </p:tgtEl>
                                        <p:attrNameLst>
                                          <p:attrName>style.visibility</p:attrName>
                                        </p:attrNameLst>
                                      </p:cBhvr>
                                      <p:to>
                                        <p:strVal val="visible"/>
                                      </p:to>
                                    </p:set>
                                    <p:anim calcmode="lin" valueType="num">
                                      <p:cBhvr additive="base">
                                        <p:cTn id="146"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47"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2" presetClass="entr" presetSubtype="2" fill="hold" grpId="0" nodeType="clickEffect">
                                  <p:stCondLst>
                                    <p:cond delay="0"/>
                                  </p:stCondLst>
                                  <p:childTnLst>
                                    <p:set>
                                      <p:cBhvr>
                                        <p:cTn id="151" dur="1" fill="hold">
                                          <p:stCondLst>
                                            <p:cond delay="0"/>
                                          </p:stCondLst>
                                        </p:cTn>
                                        <p:tgtEl>
                                          <p:spTgt spid="90"/>
                                        </p:tgtEl>
                                        <p:attrNameLst>
                                          <p:attrName>style.visibility</p:attrName>
                                        </p:attrNameLst>
                                      </p:cBhvr>
                                      <p:to>
                                        <p:strVal val="visible"/>
                                      </p:to>
                                    </p:set>
                                    <p:anim calcmode="lin" valueType="num">
                                      <p:cBhvr additive="base">
                                        <p:cTn id="152" dur="500" fill="hold"/>
                                        <p:tgtEl>
                                          <p:spTgt spid="90"/>
                                        </p:tgtEl>
                                        <p:attrNameLst>
                                          <p:attrName>ppt_x</p:attrName>
                                        </p:attrNameLst>
                                      </p:cBhvr>
                                      <p:tavLst>
                                        <p:tav tm="0">
                                          <p:val>
                                            <p:strVal val="1+#ppt_w/2"/>
                                          </p:val>
                                        </p:tav>
                                        <p:tav tm="100000">
                                          <p:val>
                                            <p:strVal val="#ppt_x"/>
                                          </p:val>
                                        </p:tav>
                                      </p:tavLst>
                                    </p:anim>
                                    <p:anim calcmode="lin" valueType="num">
                                      <p:cBhvr additive="base">
                                        <p:cTn id="153" dur="500" fill="hold"/>
                                        <p:tgtEl>
                                          <p:spTgt spid="90"/>
                                        </p:tgtEl>
                                        <p:attrNameLst>
                                          <p:attrName>ppt_y</p:attrName>
                                        </p:attrNameLst>
                                      </p:cBhvr>
                                      <p:tavLst>
                                        <p:tav tm="0">
                                          <p:val>
                                            <p:strVal val="#ppt_y"/>
                                          </p:val>
                                        </p:tav>
                                        <p:tav tm="100000">
                                          <p:val>
                                            <p:strVal val="#ppt_y"/>
                                          </p:val>
                                        </p:tav>
                                      </p:tavLst>
                                    </p:anim>
                                  </p:childTnLst>
                                </p:cTn>
                              </p:par>
                              <p:par>
                                <p:cTn id="154" presetID="2" presetClass="entr" presetSubtype="2" fill="hold" grpId="0" nodeType="withEffect">
                                  <p:stCondLst>
                                    <p:cond delay="0"/>
                                  </p:stCondLst>
                                  <p:childTnLst>
                                    <p:set>
                                      <p:cBhvr>
                                        <p:cTn id="155" dur="1" fill="hold">
                                          <p:stCondLst>
                                            <p:cond delay="0"/>
                                          </p:stCondLst>
                                        </p:cTn>
                                        <p:tgtEl>
                                          <p:spTgt spid="93"/>
                                        </p:tgtEl>
                                        <p:attrNameLst>
                                          <p:attrName>style.visibility</p:attrName>
                                        </p:attrNameLst>
                                      </p:cBhvr>
                                      <p:to>
                                        <p:strVal val="visible"/>
                                      </p:to>
                                    </p:set>
                                    <p:anim calcmode="lin" valueType="num">
                                      <p:cBhvr additive="base">
                                        <p:cTn id="156" dur="500" fill="hold"/>
                                        <p:tgtEl>
                                          <p:spTgt spid="93"/>
                                        </p:tgtEl>
                                        <p:attrNameLst>
                                          <p:attrName>ppt_x</p:attrName>
                                        </p:attrNameLst>
                                      </p:cBhvr>
                                      <p:tavLst>
                                        <p:tav tm="0">
                                          <p:val>
                                            <p:strVal val="1+#ppt_w/2"/>
                                          </p:val>
                                        </p:tav>
                                        <p:tav tm="100000">
                                          <p:val>
                                            <p:strVal val="#ppt_x"/>
                                          </p:val>
                                        </p:tav>
                                      </p:tavLst>
                                    </p:anim>
                                    <p:anim calcmode="lin" valueType="num">
                                      <p:cBhvr additive="base">
                                        <p:cTn id="157"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158" fill="hold">
                      <p:stCondLst>
                        <p:cond delay="indefinite"/>
                      </p:stCondLst>
                      <p:childTnLst>
                        <p:par>
                          <p:cTn id="159" fill="hold">
                            <p:stCondLst>
                              <p:cond delay="0"/>
                            </p:stCondLst>
                            <p:childTnLst>
                              <p:par>
                                <p:cTn id="160" presetID="2" presetClass="entr" presetSubtype="1" fill="hold" grpId="0" nodeType="clickEffect">
                                  <p:stCondLst>
                                    <p:cond delay="0"/>
                                  </p:stCondLst>
                                  <p:childTnLst>
                                    <p:set>
                                      <p:cBhvr>
                                        <p:cTn id="161" dur="1" fill="hold">
                                          <p:stCondLst>
                                            <p:cond delay="0"/>
                                          </p:stCondLst>
                                        </p:cTn>
                                        <p:tgtEl>
                                          <p:spTgt spid="136"/>
                                        </p:tgtEl>
                                        <p:attrNameLst>
                                          <p:attrName>style.visibility</p:attrName>
                                        </p:attrNameLst>
                                      </p:cBhvr>
                                      <p:to>
                                        <p:strVal val="visible"/>
                                      </p:to>
                                    </p:set>
                                    <p:anim calcmode="lin" valueType="num">
                                      <p:cBhvr additive="base">
                                        <p:cTn id="162" dur="500" fill="hold"/>
                                        <p:tgtEl>
                                          <p:spTgt spid="136"/>
                                        </p:tgtEl>
                                        <p:attrNameLst>
                                          <p:attrName>ppt_x</p:attrName>
                                        </p:attrNameLst>
                                      </p:cBhvr>
                                      <p:tavLst>
                                        <p:tav tm="0">
                                          <p:val>
                                            <p:strVal val="#ppt_x"/>
                                          </p:val>
                                        </p:tav>
                                        <p:tav tm="100000">
                                          <p:val>
                                            <p:strVal val="#ppt_x"/>
                                          </p:val>
                                        </p:tav>
                                      </p:tavLst>
                                    </p:anim>
                                    <p:anim calcmode="lin" valueType="num">
                                      <p:cBhvr additive="base">
                                        <p:cTn id="163" dur="500" fill="hold"/>
                                        <p:tgtEl>
                                          <p:spTgt spid="136"/>
                                        </p:tgtEl>
                                        <p:attrNameLst>
                                          <p:attrName>ppt_y</p:attrName>
                                        </p:attrNameLst>
                                      </p:cBhvr>
                                      <p:tavLst>
                                        <p:tav tm="0">
                                          <p:val>
                                            <p:strVal val="0-#ppt_h/2"/>
                                          </p:val>
                                        </p:tav>
                                        <p:tav tm="100000">
                                          <p:val>
                                            <p:strVal val="#ppt_y"/>
                                          </p:val>
                                        </p:tav>
                                      </p:tavLst>
                                    </p:anim>
                                  </p:childTnLst>
                                </p:cTn>
                              </p:par>
                              <p:par>
                                <p:cTn id="164" presetID="2" presetClass="entr" presetSubtype="1" fill="hold" grpId="0" nodeType="withEffect">
                                  <p:stCondLst>
                                    <p:cond delay="0"/>
                                  </p:stCondLst>
                                  <p:childTnLst>
                                    <p:set>
                                      <p:cBhvr>
                                        <p:cTn id="165" dur="1" fill="hold">
                                          <p:stCondLst>
                                            <p:cond delay="0"/>
                                          </p:stCondLst>
                                        </p:cTn>
                                        <p:tgtEl>
                                          <p:spTgt spid="137"/>
                                        </p:tgtEl>
                                        <p:attrNameLst>
                                          <p:attrName>style.visibility</p:attrName>
                                        </p:attrNameLst>
                                      </p:cBhvr>
                                      <p:to>
                                        <p:strVal val="visible"/>
                                      </p:to>
                                    </p:set>
                                    <p:anim calcmode="lin" valueType="num">
                                      <p:cBhvr additive="base">
                                        <p:cTn id="166" dur="500" fill="hold"/>
                                        <p:tgtEl>
                                          <p:spTgt spid="137"/>
                                        </p:tgtEl>
                                        <p:attrNameLst>
                                          <p:attrName>ppt_x</p:attrName>
                                        </p:attrNameLst>
                                      </p:cBhvr>
                                      <p:tavLst>
                                        <p:tav tm="0">
                                          <p:val>
                                            <p:strVal val="#ppt_x"/>
                                          </p:val>
                                        </p:tav>
                                        <p:tav tm="100000">
                                          <p:val>
                                            <p:strVal val="#ppt_x"/>
                                          </p:val>
                                        </p:tav>
                                      </p:tavLst>
                                    </p:anim>
                                    <p:anim calcmode="lin" valueType="num">
                                      <p:cBhvr additive="base">
                                        <p:cTn id="167" dur="500" fill="hold"/>
                                        <p:tgtEl>
                                          <p:spTgt spid="13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7" grpId="0"/>
      <p:bldP spid="28" grpId="0"/>
      <p:bldP spid="29" grpId="0"/>
      <p:bldP spid="46" grpId="0"/>
      <p:bldP spid="84" grpId="0"/>
      <p:bldP spid="87" grpId="0"/>
      <p:bldP spid="90" grpId="0"/>
      <p:bldP spid="93" grpId="0"/>
      <p:bldP spid="94" grpId="0"/>
      <p:bldP spid="123" grpId="0"/>
      <p:bldP spid="124" grpId="0"/>
      <p:bldP spid="126" grpId="0"/>
      <p:bldP spid="136" grpId="0"/>
      <p:bldP spid="13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n-CA" dirty="0">
                <a:solidFill>
                  <a:schemeClr val="accent2"/>
                </a:solidFill>
                <a:effectLst>
                  <a:outerShdw blurRad="38100" dist="38100" dir="2700000" algn="tl">
                    <a:srgbClr val="000000">
                      <a:alpha val="43137"/>
                    </a:srgbClr>
                  </a:outerShdw>
                </a:effectLst>
                <a:cs typeface="+mn-cs"/>
              </a:rPr>
              <a:t> #</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l-GR" dirty="0">
                <a:solidFill>
                  <a:schemeClr val="accent2"/>
                </a:solidFill>
                <a:effectLst>
                  <a:outerShdw blurRad="38100" dist="38100" dir="2700000" algn="tl">
                    <a:srgbClr val="000000">
                      <a:alpha val="43137"/>
                    </a:srgbClr>
                  </a:outerShdw>
                </a:effectLst>
                <a:cs typeface="+mn-cs"/>
              </a:rPr>
              <a:t> </a:t>
            </a:r>
            <a:endParaRPr lang="en-US" baseline="-25000" dirty="0">
              <a:effectLst>
                <a:outerShdw blurRad="38100" dist="38100" dir="2700000" algn="tl">
                  <a:srgbClr val="000000">
                    <a:alpha val="43137"/>
                  </a:srgbClr>
                </a:outerShdw>
              </a:effectLst>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2" name="Group 16"/>
          <p:cNvGrpSpPr>
            <a:grpSpLocks/>
          </p:cNvGrpSpPr>
          <p:nvPr/>
        </p:nvGrpSpPr>
        <p:grpSpPr bwMode="auto">
          <a:xfrm>
            <a:off x="3124200" y="3016250"/>
            <a:ext cx="3014663" cy="2012950"/>
            <a:chOff x="3124200" y="3016249"/>
            <a:chExt cx="3014662" cy="2012951"/>
          </a:xfrm>
        </p:grpSpPr>
        <p:grpSp>
          <p:nvGrpSpPr>
            <p:cNvPr id="39943" name="Group 79"/>
            <p:cNvGrpSpPr>
              <a:grpSpLocks/>
            </p:cNvGrpSpPr>
            <p:nvPr/>
          </p:nvGrpSpPr>
          <p:grpSpPr bwMode="auto">
            <a:xfrm>
              <a:off x="3124200" y="3016249"/>
              <a:ext cx="1795462" cy="627064"/>
              <a:chOff x="3200400" y="889000"/>
              <a:chExt cx="1566863" cy="787401"/>
            </a:xfrm>
          </p:grpSpPr>
          <p:cxnSp>
            <p:nvCxnSpPr>
              <p:cNvPr id="39949"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50"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3397250" y="3643312"/>
              <a:ext cx="2622549" cy="1385888"/>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string.</a:t>
              </a:r>
              <a:endParaRPr lang="en-CA" dirty="0">
                <a:cs typeface="+mn-cs"/>
              </a:endParaRPr>
            </a:p>
          </p:txBody>
        </p:sp>
        <p:grpSp>
          <p:nvGrpSpPr>
            <p:cNvPr id="39945" name="Group 79"/>
            <p:cNvGrpSpPr>
              <a:grpSpLocks/>
            </p:cNvGrpSpPr>
            <p:nvPr/>
          </p:nvGrpSpPr>
          <p:grpSpPr bwMode="auto">
            <a:xfrm>
              <a:off x="4343400" y="3048000"/>
              <a:ext cx="1795462" cy="627064"/>
              <a:chOff x="3200400" y="889000"/>
              <a:chExt cx="1566863" cy="787401"/>
            </a:xfrm>
          </p:grpSpPr>
          <p:cxnSp>
            <p:nvCxnSpPr>
              <p:cNvPr id="39947"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48"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6" name="Rectangle 15"/>
            <p:cNvSpPr/>
            <p:nvPr/>
          </p:nvSpPr>
          <p:spPr>
            <a:xfrm>
              <a:off x="4332288" y="3141662"/>
              <a:ext cx="544512" cy="523875"/>
            </a:xfrm>
            <a:prstGeom prst="rect">
              <a:avLst/>
            </a:prstGeom>
          </p:spPr>
          <p:txBody>
            <a:bodyPr wrap="none">
              <a:spAutoFit/>
            </a:bodyPr>
            <a:lstStyle/>
            <a:p>
              <a:pPr algn="ctr" eaLnBrk="0" hangingPunct="0">
                <a:defRPr/>
              </a:pPr>
              <a:r>
                <a:rPr lang="en-CA" dirty="0">
                  <a:solidFill>
                    <a:srgbClr val="FF0000"/>
                  </a:solidFill>
                  <a:effectLst>
                    <a:outerShdw blurRad="38100" dist="38100" dir="2700000" algn="tl">
                      <a:srgbClr val="000000">
                        <a:alpha val="43137"/>
                      </a:srgbClr>
                    </a:outerShdw>
                  </a:effectLst>
                  <a:cs typeface="+mn-cs"/>
                </a:rPr>
                <a:t>…</a:t>
              </a:r>
              <a:endParaRPr lang="en-CA" dirty="0">
                <a:solidFill>
                  <a:srgbClr val="FF0000"/>
                </a:solidFill>
                <a:cs typeface="+mn-cs"/>
              </a:endParaRPr>
            </a:p>
          </p:txBody>
        </p:sp>
      </p:grpSp>
      <p:sp>
        <p:nvSpPr>
          <p:cNvPr id="22" name="Rectangle 21"/>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n-CA" dirty="0">
                <a:solidFill>
                  <a:schemeClr val="accent2"/>
                </a:solidFill>
                <a:effectLst>
                  <a:outerShdw blurRad="38100" dist="38100" dir="2700000" algn="tl">
                    <a:srgbClr val="000000">
                      <a:alpha val="43137"/>
                    </a:srgbClr>
                  </a:outerShdw>
                </a:effectLst>
                <a:cs typeface="+mn-cs"/>
              </a:rPr>
              <a:t> #</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n-1</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1</a:t>
            </a:r>
            <a:r>
              <a:rPr lang="el-GR" dirty="0">
                <a:solidFill>
                  <a:schemeClr val="accent2"/>
                </a:solidFill>
                <a:effectLst>
                  <a:outerShdw blurRad="38100" dist="38100" dir="2700000" algn="tl">
                    <a:srgbClr val="000000">
                      <a:alpha val="43137"/>
                    </a:srgbClr>
                  </a:outerShdw>
                </a:effectLst>
                <a:cs typeface="+mn-cs"/>
              </a:rPr>
              <a:t> </a:t>
            </a:r>
            <a:endParaRPr lang="en-US" baseline="-25000" dirty="0">
              <a:effectLst>
                <a:outerShdw blurRad="38100" dist="38100" dir="2700000" algn="tl">
                  <a:srgbClr val="000000">
                    <a:alpha val="43137"/>
                  </a:srgbClr>
                </a:outerShdw>
              </a:effectLst>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2" name="Group 17"/>
          <p:cNvGrpSpPr>
            <a:grpSpLocks/>
          </p:cNvGrpSpPr>
          <p:nvPr/>
        </p:nvGrpSpPr>
        <p:grpSpPr bwMode="auto">
          <a:xfrm>
            <a:off x="3086100" y="3016250"/>
            <a:ext cx="3200400" cy="2255838"/>
            <a:chOff x="3086100" y="3016248"/>
            <a:chExt cx="3200400" cy="2255839"/>
          </a:xfrm>
        </p:grpSpPr>
        <p:grpSp>
          <p:nvGrpSpPr>
            <p:cNvPr id="40968" name="Group 79"/>
            <p:cNvGrpSpPr>
              <a:grpSpLocks/>
            </p:cNvGrpSpPr>
            <p:nvPr/>
          </p:nvGrpSpPr>
          <p:grpSpPr bwMode="auto">
            <a:xfrm>
              <a:off x="3086100" y="3016248"/>
              <a:ext cx="3200400" cy="869951"/>
              <a:chOff x="3200400" y="889000"/>
              <a:chExt cx="1566863" cy="787401"/>
            </a:xfrm>
          </p:grpSpPr>
          <p:cxnSp>
            <p:nvCxnSpPr>
              <p:cNvPr id="4097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097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3397250" y="3886198"/>
              <a:ext cx="2622550" cy="1385889"/>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string.</a:t>
              </a:r>
              <a:endParaRPr lang="en-CA" dirty="0">
                <a:cs typeface="+mn-cs"/>
              </a:endParaRPr>
            </a:p>
          </p:txBody>
        </p:sp>
        <p:grpSp>
          <p:nvGrpSpPr>
            <p:cNvPr id="40970" name="Group 79"/>
            <p:cNvGrpSpPr>
              <a:grpSpLocks/>
            </p:cNvGrpSpPr>
            <p:nvPr/>
          </p:nvGrpSpPr>
          <p:grpSpPr bwMode="auto">
            <a:xfrm>
              <a:off x="4343400" y="3048001"/>
              <a:ext cx="533400" cy="228600"/>
              <a:chOff x="3200400" y="889000"/>
              <a:chExt cx="1566863" cy="787401"/>
            </a:xfrm>
          </p:grpSpPr>
          <p:cxnSp>
            <p:nvCxnSpPr>
              <p:cNvPr id="40972"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0973"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6" name="Rectangle 15"/>
            <p:cNvSpPr/>
            <p:nvPr/>
          </p:nvSpPr>
          <p:spPr>
            <a:xfrm rot="16200000">
              <a:off x="4266407" y="3275804"/>
              <a:ext cx="544512" cy="523875"/>
            </a:xfrm>
            <a:prstGeom prst="rect">
              <a:avLst/>
            </a:prstGeom>
          </p:spPr>
          <p:txBody>
            <a:bodyPr wrap="none">
              <a:spAutoFit/>
            </a:bodyPr>
            <a:lstStyle/>
            <a:p>
              <a:pPr algn="ctr" eaLnBrk="0" hangingPunct="0">
                <a:defRPr/>
              </a:pPr>
              <a:r>
                <a:rPr lang="en-CA" dirty="0">
                  <a:solidFill>
                    <a:srgbClr val="FF0000"/>
                  </a:solidFill>
                  <a:effectLst>
                    <a:outerShdw blurRad="38100" dist="38100" dir="2700000" algn="tl">
                      <a:srgbClr val="000000">
                        <a:alpha val="43137"/>
                      </a:srgbClr>
                    </a:outerShdw>
                  </a:effectLst>
                  <a:cs typeface="+mn-cs"/>
                </a:rPr>
                <a:t>…</a:t>
              </a:r>
              <a:endParaRPr lang="en-CA" dirty="0">
                <a:solidFill>
                  <a:srgbClr val="FF0000"/>
                </a:solidFill>
                <a:cs typeface="+mn-cs"/>
              </a:endParaRPr>
            </a:p>
          </p:txBody>
        </p:sp>
      </p:grpSp>
      <p:sp>
        <p:nvSpPr>
          <p:cNvPr id="22" name="Rectangle 21"/>
          <p:cNvSpPr/>
          <p:nvPr/>
        </p:nvSpPr>
        <p:spPr>
          <a:xfrm>
            <a:off x="2530475" y="5370513"/>
            <a:ext cx="4786313"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do not over lap and hence</a:t>
            </a:r>
          </a:p>
          <a:p>
            <a:pPr algn="ctr" eaLnBrk="0" hangingPunct="0">
              <a:defRPr/>
            </a:pPr>
            <a:r>
              <a:rPr lang="en-US" dirty="0">
                <a:effectLst>
                  <a:outerShdw blurRad="38100" dist="38100" dir="2700000" algn="tl">
                    <a:srgbClr val="000000">
                      <a:alpha val="43137"/>
                    </a:srgbClr>
                  </a:outerShdw>
                </a:effectLst>
                <a:cs typeface="+mn-cs"/>
              </a:rPr>
              <a:t>can be done by a CFG!</a:t>
            </a:r>
          </a:p>
        </p:txBody>
      </p:sp>
      <p:sp>
        <p:nvSpPr>
          <p:cNvPr id="17" name="Text Box 8"/>
          <p:cNvSpPr txBox="1">
            <a:spLocks noChangeArrowheads="1"/>
          </p:cNvSpPr>
          <p:nvPr/>
        </p:nvSpPr>
        <p:spPr bwMode="auto">
          <a:xfrm>
            <a:off x="3424238" y="6335713"/>
            <a:ext cx="3205162" cy="522287"/>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0S0 | 1S1 | </a:t>
            </a:r>
            <a:r>
              <a:rPr lang="en-CA" dirty="0">
                <a:solidFill>
                  <a:schemeClr val="accent2"/>
                </a:solidFill>
                <a:effectLst>
                  <a:outerShdw blurRad="38100" dist="38100" dir="2700000" algn="tl">
                    <a:srgbClr val="000000">
                      <a:alpha val="43137"/>
                    </a:srgbClr>
                  </a:outerShdw>
                </a:effectLst>
              </a:rPr>
              <a:t>#</a:t>
            </a:r>
            <a:endParaRPr lang="en-US" baseline="-25000"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 calcmode="lin" valueType="num">
                                      <p:cBhvr additive="base">
                                        <p:cTn id="2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7" grpId="0" build="allAtOnce"/>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grpSp>
        <p:nvGrpSpPr>
          <p:cNvPr id="2" name="Group 79"/>
          <p:cNvGrpSpPr>
            <a:grpSpLocks/>
          </p:cNvGrpSpPr>
          <p:nvPr/>
        </p:nvGrpSpPr>
        <p:grpSpPr bwMode="auto">
          <a:xfrm>
            <a:off x="3414713" y="3638550"/>
            <a:ext cx="384175" cy="304800"/>
            <a:chOff x="3200400" y="889000"/>
            <a:chExt cx="1566863" cy="787401"/>
          </a:xfrm>
        </p:grpSpPr>
        <p:cxnSp>
          <p:nvCxnSpPr>
            <p:cNvPr id="4200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200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1412875"/>
            <a:ext cx="3340100" cy="354012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a:t>
            </a:r>
            <a:endParaRPr lang="en-US" dirty="0">
              <a:solidFill>
                <a:schemeClr val="accent2"/>
              </a:solidFill>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begin </a:t>
            </a:r>
            <a:r>
              <a:rPr lang="en-US" dirty="0" err="1">
                <a:solidFill>
                  <a:schemeClr val="accent2"/>
                </a:solidFill>
                <a:effectLst>
                  <a:outerShdw blurRad="38100" dist="38100" dir="2700000" algn="tl">
                    <a:srgbClr val="000000">
                      <a:alpha val="43137"/>
                    </a:srgbClr>
                  </a:outerShdw>
                </a:effectLst>
                <a:cs typeface="+mn-cs"/>
              </a:rPr>
              <a:t>Alg</a:t>
            </a:r>
            <a:endParaRPr lang="en-US" dirty="0">
              <a:solidFill>
                <a:schemeClr val="accent2"/>
              </a:solidFill>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x = 5</a:t>
            </a: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begin loop</a:t>
            </a:r>
          </a:p>
          <a:p>
            <a:pPr lvl="2"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x = ( [ { 3 } ] )</a:t>
            </a: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exit loop</a:t>
            </a: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return x</a:t>
            </a:r>
          </a:p>
          <a:p>
            <a:pPr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end </a:t>
            </a:r>
            <a:r>
              <a:rPr lang="en-US" dirty="0" err="1">
                <a:solidFill>
                  <a:schemeClr val="accent2"/>
                </a:solidFill>
                <a:effectLst>
                  <a:outerShdw blurRad="38100" dist="38100" dir="2700000" algn="tl">
                    <a:srgbClr val="000000">
                      <a:alpha val="43137"/>
                    </a:srgbClr>
                  </a:outerShdw>
                </a:effectLst>
                <a:cs typeface="+mn-cs"/>
              </a:rPr>
              <a:t>Alg</a:t>
            </a:r>
            <a:endParaRPr lang="en-US" dirty="0">
              <a:solidFill>
                <a:schemeClr val="accent2"/>
              </a:solidFill>
              <a:effectLst>
                <a:outerShdw blurRad="38100" dist="38100" dir="2700000" algn="tl">
                  <a:srgbClr val="000000">
                    <a:alpha val="43137"/>
                  </a:srgbClr>
                </a:outerShdw>
              </a:effectLst>
              <a:cs typeface="+mn-cs"/>
            </a:endParaRPr>
          </a:p>
        </p:txBody>
      </p:sp>
      <p:sp>
        <p:nvSpPr>
          <p:cNvPr id="20" name="Rectangle 19"/>
          <p:cNvSpPr/>
          <p:nvPr/>
        </p:nvSpPr>
        <p:spPr>
          <a:xfrm>
            <a:off x="5953125" y="3175000"/>
            <a:ext cx="1200150"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endParaRPr lang="en-US" dirty="0">
              <a:solidFill>
                <a:srgbClr val="FF0000"/>
              </a:solidFill>
              <a:effectLst>
                <a:outerShdw blurRad="38100" dist="38100" dir="2700000" algn="tl">
                  <a:srgbClr val="000000">
                    <a:alpha val="43137"/>
                  </a:srgbClr>
                </a:outerShdw>
              </a:effectLst>
              <a:cs typeface="+mn-cs"/>
            </a:endParaRPr>
          </a:p>
        </p:txBody>
      </p:sp>
      <p:grpSp>
        <p:nvGrpSpPr>
          <p:cNvPr id="3" name="Group 79"/>
          <p:cNvGrpSpPr>
            <a:grpSpLocks/>
          </p:cNvGrpSpPr>
          <p:nvPr/>
        </p:nvGrpSpPr>
        <p:grpSpPr bwMode="auto">
          <a:xfrm rot="-5400000">
            <a:off x="3066257" y="2096293"/>
            <a:ext cx="2590800" cy="2627313"/>
            <a:chOff x="3200400" y="889000"/>
            <a:chExt cx="1566863" cy="787401"/>
          </a:xfrm>
        </p:grpSpPr>
        <p:cxnSp>
          <p:nvCxnSpPr>
            <p:cNvPr id="42002"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2003"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8" name="Rectangle 17"/>
          <p:cNvSpPr/>
          <p:nvPr/>
        </p:nvSpPr>
        <p:spPr>
          <a:xfrm>
            <a:off x="1444625" y="4953000"/>
            <a:ext cx="5187950" cy="52387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This is what CFG is really good at!</a:t>
            </a:r>
          </a:p>
        </p:txBody>
      </p:sp>
      <p:grpSp>
        <p:nvGrpSpPr>
          <p:cNvPr id="4" name="Group 79"/>
          <p:cNvGrpSpPr>
            <a:grpSpLocks/>
          </p:cNvGrpSpPr>
          <p:nvPr/>
        </p:nvGrpSpPr>
        <p:grpSpPr bwMode="auto">
          <a:xfrm rot="-5400000">
            <a:off x="4102100" y="2965450"/>
            <a:ext cx="808038" cy="935038"/>
            <a:chOff x="3200400" y="889000"/>
            <a:chExt cx="1566863" cy="787401"/>
          </a:xfrm>
        </p:grpSpPr>
        <p:cxnSp>
          <p:nvCxnSpPr>
            <p:cNvPr id="4200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200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5" name="Group 79"/>
          <p:cNvGrpSpPr>
            <a:grpSpLocks/>
          </p:cNvGrpSpPr>
          <p:nvPr/>
        </p:nvGrpSpPr>
        <p:grpSpPr bwMode="auto">
          <a:xfrm>
            <a:off x="3124200" y="3638550"/>
            <a:ext cx="914400" cy="609600"/>
            <a:chOff x="3200400" y="889000"/>
            <a:chExt cx="1566863" cy="787401"/>
          </a:xfrm>
        </p:grpSpPr>
        <p:cxnSp>
          <p:nvCxnSpPr>
            <p:cNvPr id="4199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199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6" name="Group 79"/>
          <p:cNvGrpSpPr>
            <a:grpSpLocks/>
          </p:cNvGrpSpPr>
          <p:nvPr/>
        </p:nvGrpSpPr>
        <p:grpSpPr bwMode="auto">
          <a:xfrm>
            <a:off x="2895600" y="3638550"/>
            <a:ext cx="1371600" cy="838200"/>
            <a:chOff x="3200400" y="889000"/>
            <a:chExt cx="1566863" cy="787401"/>
          </a:xfrm>
        </p:grpSpPr>
        <p:cxnSp>
          <p:nvCxnSpPr>
            <p:cNvPr id="41996"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1997"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1" name="Rectangle 30"/>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additive="base">
                                        <p:cTn id="7" dur="500" fill="hold"/>
                                        <p:tgtEl>
                                          <p:spTgt spid="93"/>
                                        </p:tgtEl>
                                        <p:attrNameLst>
                                          <p:attrName>ppt_x</p:attrName>
                                        </p:attrNameLst>
                                      </p:cBhvr>
                                      <p:tavLst>
                                        <p:tav tm="0">
                                          <p:val>
                                            <p:strVal val="0-#ppt_w/2"/>
                                          </p:val>
                                        </p:tav>
                                        <p:tav tm="100000">
                                          <p:val>
                                            <p:strVal val="#ppt_x"/>
                                          </p:val>
                                        </p:tav>
                                      </p:tavLst>
                                    </p:anim>
                                    <p:anim calcmode="lin" valueType="num">
                                      <p:cBhvr additive="base">
                                        <p:cTn id="8"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1+#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1+#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ppt_x"/>
                                          </p:val>
                                        </p:tav>
                                        <p:tav tm="100000">
                                          <p:val>
                                            <p:strVal val="#ppt_x"/>
                                          </p:val>
                                        </p:tav>
                                      </p:tavLst>
                                    </p:anim>
                                    <p:anim calcmode="lin" valueType="num">
                                      <p:cBhvr additive="base">
                                        <p:cTn id="4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20"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AutoShape 8"/>
          <p:cNvSpPr>
            <a:spLocks noChangeArrowheads="1"/>
          </p:cNvSpPr>
          <p:nvPr/>
        </p:nvSpPr>
        <p:spPr bwMode="auto">
          <a:xfrm>
            <a:off x="609600" y="1169431"/>
            <a:ext cx="7531583" cy="3859769"/>
          </a:xfrm>
          <a:prstGeom prst="wedgeRectCallout">
            <a:avLst>
              <a:gd name="adj1" fmla="val 53957"/>
              <a:gd name="adj2" fmla="val -25595"/>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Algorithm: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Viewed in different ways</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Strong Induction: </a:t>
            </a:r>
          </a:p>
          <a:p>
            <a:pPr marL="1085850" marR="0" lvl="1"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 by way that we have evaluated every sentence/term that has fewer characters than ours.</a:t>
            </a:r>
          </a:p>
          <a:p>
            <a:pPr marL="1085850" marR="0" lvl="1"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then evaluate ours.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Recursive Friends: </a:t>
            </a:r>
          </a:p>
          <a:p>
            <a:pPr marL="1085850" marR="0" lvl="1"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 we can expect our recursive friends to solve any instance that meets the precondition and is smaller.</a:t>
            </a:r>
          </a:p>
          <a:p>
            <a:pPr marL="1085850" marR="0" lvl="1"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use their solutions to solve ours.</a:t>
            </a:r>
          </a:p>
          <a:p>
            <a:pPr marL="1085850" marR="0" lvl="1"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1085850" marR="0" lvl="1"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7" name="Rectangle 2"/>
          <p:cNvSpPr txBox="1">
            <a:spLocks noChangeArrowheads="1"/>
          </p:cNvSpPr>
          <p:nvPr/>
        </p:nvSpPr>
        <p:spPr bwMode="auto">
          <a:xfrm>
            <a:off x="8382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CFG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FFFF00"/>
                </a:solidFill>
                <a:effectLst/>
                <a:uLnTx/>
                <a:uFillTx/>
                <a:latin typeface="Times New Roman"/>
                <a:ea typeface="+mj-ea"/>
                <a:cs typeface="+mj-cs"/>
              </a:rPr>
              <a:t>(A Recursive Algorithm) </a:t>
            </a:r>
            <a:endParaRPr kumimoji="0" lang="en-CA" altLang="en-US" sz="32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4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77200" y="1868161"/>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3" name="Picture 20" descr="C:\Users\Jeff\Documents\154512_10150923856771030_83636976029_9805650_440571230_n.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36930" y="5113530"/>
            <a:ext cx="1744470" cy="174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4" name="Picture 2" descr="http://351123777.r.lightningbase-cdn.com/wp-content/uploads/2015/03/Getting-a-Little-Help-From-Friend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12506" y="5077558"/>
            <a:ext cx="2283494" cy="1712620"/>
          </a:xfrm>
          <a:prstGeom prst="rect">
            <a:avLst/>
          </a:prstGeom>
          <a:noFill/>
          <a:extLst>
            <a:ext uri="{909E8E84-426E-40DD-AFC4-6F175D3DCCD1}">
              <a14:hiddenFill xmlns:a14="http://schemas.microsoft.com/office/drawing/2010/main">
                <a:solidFill>
                  <a:srgbClr val="FFFFFF"/>
                </a:solidFill>
              </a14:hiddenFill>
            </a:ext>
          </a:extLst>
        </p:spPr>
      </p:pic>
      <p:grpSp>
        <p:nvGrpSpPr>
          <p:cNvPr id="25" name="Group 8"/>
          <p:cNvGrpSpPr>
            <a:grpSpLocks noChangeAspect="1"/>
          </p:cNvGrpSpPr>
          <p:nvPr/>
        </p:nvGrpSpPr>
        <p:grpSpPr bwMode="auto">
          <a:xfrm>
            <a:off x="6430962" y="5197475"/>
            <a:ext cx="1493838" cy="1431925"/>
            <a:chOff x="624" y="1776"/>
            <a:chExt cx="2352" cy="2256"/>
          </a:xfrm>
        </p:grpSpPr>
        <p:sp>
          <p:nvSpPr>
            <p:cNvPr id="26" name="Rectangle 9"/>
            <p:cNvSpPr>
              <a:spLocks noChangeAspect="1" noChangeArrowheads="1"/>
            </p:cNvSpPr>
            <p:nvPr/>
          </p:nvSpPr>
          <p:spPr bwMode="auto">
            <a:xfrm>
              <a:off x="816" y="1776"/>
              <a:ext cx="2160"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8" name="Group 10"/>
            <p:cNvGrpSpPr>
              <a:grpSpLocks noChangeAspect="1"/>
            </p:cNvGrpSpPr>
            <p:nvPr/>
          </p:nvGrpSpPr>
          <p:grpSpPr bwMode="auto">
            <a:xfrm>
              <a:off x="624" y="2352"/>
              <a:ext cx="278" cy="672"/>
              <a:chOff x="864" y="465"/>
              <a:chExt cx="1046" cy="2358"/>
            </a:xfrm>
          </p:grpSpPr>
          <p:grpSp>
            <p:nvGrpSpPr>
              <p:cNvPr id="100" name="Group 11"/>
              <p:cNvGrpSpPr>
                <a:grpSpLocks noChangeAspect="1"/>
              </p:cNvGrpSpPr>
              <p:nvPr/>
            </p:nvGrpSpPr>
            <p:grpSpPr bwMode="auto">
              <a:xfrm>
                <a:off x="864" y="465"/>
                <a:ext cx="1008" cy="2319"/>
                <a:chOff x="587" y="528"/>
                <a:chExt cx="1008" cy="2319"/>
              </a:xfrm>
            </p:grpSpPr>
            <p:grpSp>
              <p:nvGrpSpPr>
                <p:cNvPr id="103" name="Group 12"/>
                <p:cNvGrpSpPr>
                  <a:grpSpLocks noChangeAspect="1"/>
                </p:cNvGrpSpPr>
                <p:nvPr/>
              </p:nvGrpSpPr>
              <p:grpSpPr bwMode="auto">
                <a:xfrm>
                  <a:off x="587" y="528"/>
                  <a:ext cx="1008" cy="2319"/>
                  <a:chOff x="587" y="528"/>
                  <a:chExt cx="1008" cy="2319"/>
                </a:xfrm>
              </p:grpSpPr>
              <p:grpSp>
                <p:nvGrpSpPr>
                  <p:cNvPr id="105" name="Group 13"/>
                  <p:cNvGrpSpPr>
                    <a:grpSpLocks noChangeAspect="1"/>
                  </p:cNvGrpSpPr>
                  <p:nvPr/>
                </p:nvGrpSpPr>
                <p:grpSpPr bwMode="auto">
                  <a:xfrm>
                    <a:off x="587" y="528"/>
                    <a:ext cx="1008" cy="2319"/>
                    <a:chOff x="1151" y="1104"/>
                    <a:chExt cx="686" cy="1741"/>
                  </a:xfrm>
                </p:grpSpPr>
                <p:sp>
                  <p:nvSpPr>
                    <p:cNvPr id="112" name="Freeform 14"/>
                    <p:cNvSpPr>
                      <a:spLocks noChangeAspect="1"/>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15"/>
                    <p:cNvSpPr>
                      <a:spLocks noChangeAspect="1"/>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16"/>
                    <p:cNvSpPr>
                      <a:spLocks noChangeAspect="1"/>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17"/>
                    <p:cNvSpPr>
                      <a:spLocks noChangeAspect="1"/>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18"/>
                    <p:cNvSpPr>
                      <a:spLocks noChangeAspect="1"/>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19"/>
                    <p:cNvSpPr>
                      <a:spLocks noChangeAspect="1"/>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18" name="Group 20"/>
                    <p:cNvGrpSpPr>
                      <a:grpSpLocks noChangeAspect="1"/>
                    </p:cNvGrpSpPr>
                    <p:nvPr/>
                  </p:nvGrpSpPr>
                  <p:grpSpPr bwMode="auto">
                    <a:xfrm flipH="1">
                      <a:off x="1212" y="1104"/>
                      <a:ext cx="277" cy="235"/>
                      <a:chOff x="1590" y="1104"/>
                      <a:chExt cx="277" cy="235"/>
                    </a:xfrm>
                  </p:grpSpPr>
                  <p:sp>
                    <p:nvSpPr>
                      <p:cNvPr id="119" name="Freeform 21"/>
                      <p:cNvSpPr>
                        <a:spLocks noChangeAspect="1"/>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22"/>
                      <p:cNvSpPr>
                        <a:spLocks noChangeAspect="1"/>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23"/>
                      <p:cNvSpPr>
                        <a:spLocks noChangeAspect="1"/>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24"/>
                      <p:cNvSpPr>
                        <a:spLocks noChangeAspect="1"/>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6" name="Group 25"/>
                  <p:cNvGrpSpPr>
                    <a:grpSpLocks noChangeAspect="1"/>
                  </p:cNvGrpSpPr>
                  <p:nvPr/>
                </p:nvGrpSpPr>
                <p:grpSpPr bwMode="auto">
                  <a:xfrm rot="4286940" flipH="1">
                    <a:off x="1038" y="766"/>
                    <a:ext cx="141" cy="50"/>
                    <a:chOff x="4032" y="2817"/>
                    <a:chExt cx="417" cy="635"/>
                  </a:xfrm>
                </p:grpSpPr>
                <p:sp>
                  <p:nvSpPr>
                    <p:cNvPr id="110" name="Oval 26"/>
                    <p:cNvSpPr>
                      <a:spLocks noChangeAspect="1"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27"/>
                    <p:cNvSpPr>
                      <a:spLocks noChangeAspect="1"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7" name="Group 28"/>
                  <p:cNvGrpSpPr>
                    <a:grpSpLocks noChangeAspect="1"/>
                  </p:cNvGrpSpPr>
                  <p:nvPr/>
                </p:nvGrpSpPr>
                <p:grpSpPr bwMode="auto">
                  <a:xfrm rot="4286940" flipH="1">
                    <a:off x="962" y="766"/>
                    <a:ext cx="141" cy="50"/>
                    <a:chOff x="4032" y="2817"/>
                    <a:chExt cx="417" cy="635"/>
                  </a:xfrm>
                </p:grpSpPr>
                <p:sp>
                  <p:nvSpPr>
                    <p:cNvPr id="108" name="Oval 29"/>
                    <p:cNvSpPr>
                      <a:spLocks noChangeAspect="1"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30"/>
                    <p:cNvSpPr>
                      <a:spLocks noChangeAspect="1"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04" name="Oval 31"/>
                <p:cNvSpPr>
                  <a:spLocks noChangeAspect="1"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1" name="Freeform 32"/>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33"/>
              <p:cNvSpPr>
                <a:spLocks noChangeAspect="1"/>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9" name="AutoShape 34"/>
            <p:cNvSpPr>
              <a:spLocks noChangeAspect="1" noChangeArrowheads="1"/>
            </p:cNvSpPr>
            <p:nvPr/>
          </p:nvSpPr>
          <p:spPr bwMode="auto">
            <a:xfrm>
              <a:off x="1392" y="3216"/>
              <a:ext cx="576" cy="816"/>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AutoShape 35"/>
            <p:cNvSpPr>
              <a:spLocks noChangeAspect="1" noChangeArrowheads="1"/>
            </p:cNvSpPr>
            <p:nvPr/>
          </p:nvSpPr>
          <p:spPr bwMode="auto">
            <a:xfrm>
              <a:off x="1968" y="3216"/>
              <a:ext cx="576" cy="816"/>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AutoShape 36"/>
            <p:cNvSpPr>
              <a:spLocks noChangeAspect="1" noChangeArrowheads="1"/>
            </p:cNvSpPr>
            <p:nvPr/>
          </p:nvSpPr>
          <p:spPr bwMode="auto">
            <a:xfrm>
              <a:off x="768" y="3216"/>
              <a:ext cx="576" cy="816"/>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Line 37"/>
            <p:cNvSpPr>
              <a:spLocks noChangeAspect="1" noChangeShapeType="1"/>
            </p:cNvSpPr>
            <p:nvPr/>
          </p:nvSpPr>
          <p:spPr bwMode="auto">
            <a:xfrm flipH="1">
              <a:off x="1056" y="2832"/>
              <a:ext cx="672" cy="38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Line 38"/>
            <p:cNvSpPr>
              <a:spLocks noChangeAspect="1" noChangeShapeType="1"/>
            </p:cNvSpPr>
            <p:nvPr/>
          </p:nvSpPr>
          <p:spPr bwMode="auto">
            <a:xfrm flipH="1">
              <a:off x="1680" y="2832"/>
              <a:ext cx="48" cy="38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Line 39"/>
            <p:cNvSpPr>
              <a:spLocks noChangeAspect="1" noChangeShapeType="1"/>
            </p:cNvSpPr>
            <p:nvPr/>
          </p:nvSpPr>
          <p:spPr bwMode="auto">
            <a:xfrm>
              <a:off x="1728" y="2832"/>
              <a:ext cx="528" cy="38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5" name="Group 40"/>
            <p:cNvGrpSpPr>
              <a:grpSpLocks noChangeAspect="1"/>
            </p:cNvGrpSpPr>
            <p:nvPr/>
          </p:nvGrpSpPr>
          <p:grpSpPr bwMode="auto">
            <a:xfrm flipH="1">
              <a:off x="624" y="3264"/>
              <a:ext cx="240" cy="626"/>
              <a:chOff x="2308" y="1513"/>
              <a:chExt cx="1162" cy="2570"/>
            </a:xfrm>
          </p:grpSpPr>
          <p:grpSp>
            <p:nvGrpSpPr>
              <p:cNvPr id="86" name="Group 41"/>
              <p:cNvGrpSpPr>
                <a:grpSpLocks noChangeAspect="1"/>
              </p:cNvGrpSpPr>
              <p:nvPr/>
            </p:nvGrpSpPr>
            <p:grpSpPr bwMode="auto">
              <a:xfrm>
                <a:off x="2308" y="1740"/>
                <a:ext cx="957" cy="2343"/>
                <a:chOff x="2308" y="1740"/>
                <a:chExt cx="957" cy="2343"/>
              </a:xfrm>
            </p:grpSpPr>
            <p:sp>
              <p:nvSpPr>
                <p:cNvPr id="94" name="Freeform 42"/>
                <p:cNvSpPr>
                  <a:spLocks noChangeAspect="1"/>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3"/>
                <p:cNvSpPr>
                  <a:spLocks noChangeAspect="1"/>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4"/>
                <p:cNvSpPr>
                  <a:spLocks noChangeAspect="1"/>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5"/>
                <p:cNvSpPr>
                  <a:spLocks noChangeAspect="1"/>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46"/>
                <p:cNvSpPr>
                  <a:spLocks noChangeAspect="1"/>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47"/>
                <p:cNvSpPr>
                  <a:spLocks noChangeAspect="1"/>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7" name="Freeform 48"/>
              <p:cNvSpPr>
                <a:spLocks noChangeAspect="1"/>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49"/>
              <p:cNvSpPr>
                <a:spLocks noChangeAspect="1"/>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50"/>
              <p:cNvSpPr>
                <a:spLocks noChangeAspect="1"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51"/>
              <p:cNvSpPr>
                <a:spLocks noChangeAspect="1"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52"/>
              <p:cNvSpPr>
                <a:spLocks noChangeAspect="1"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53"/>
              <p:cNvSpPr>
                <a:spLocks noChangeAspect="1"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Oval 54"/>
              <p:cNvSpPr>
                <a:spLocks noChangeAspect="1"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56" name="Group 55"/>
            <p:cNvGrpSpPr>
              <a:grpSpLocks noChangeAspect="1"/>
            </p:cNvGrpSpPr>
            <p:nvPr/>
          </p:nvGrpSpPr>
          <p:grpSpPr bwMode="auto">
            <a:xfrm flipH="1">
              <a:off x="1248" y="3264"/>
              <a:ext cx="240" cy="626"/>
              <a:chOff x="2308" y="1513"/>
              <a:chExt cx="1162" cy="2570"/>
            </a:xfrm>
          </p:grpSpPr>
          <p:grpSp>
            <p:nvGrpSpPr>
              <p:cNvPr id="72" name="Group 56"/>
              <p:cNvGrpSpPr>
                <a:grpSpLocks noChangeAspect="1"/>
              </p:cNvGrpSpPr>
              <p:nvPr/>
            </p:nvGrpSpPr>
            <p:grpSpPr bwMode="auto">
              <a:xfrm>
                <a:off x="2308" y="1740"/>
                <a:ext cx="957" cy="2343"/>
                <a:chOff x="2308" y="1740"/>
                <a:chExt cx="957" cy="2343"/>
              </a:xfrm>
            </p:grpSpPr>
            <p:sp>
              <p:nvSpPr>
                <p:cNvPr id="80" name="Freeform 57"/>
                <p:cNvSpPr>
                  <a:spLocks noChangeAspect="1"/>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Freeform 58"/>
                <p:cNvSpPr>
                  <a:spLocks noChangeAspect="1"/>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59"/>
                <p:cNvSpPr>
                  <a:spLocks noChangeAspect="1"/>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60"/>
                <p:cNvSpPr>
                  <a:spLocks noChangeAspect="1"/>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61"/>
                <p:cNvSpPr>
                  <a:spLocks noChangeAspect="1"/>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62"/>
                <p:cNvSpPr>
                  <a:spLocks noChangeAspect="1"/>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3" name="Freeform 63"/>
              <p:cNvSpPr>
                <a:spLocks noChangeAspect="1"/>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64"/>
              <p:cNvSpPr>
                <a:spLocks noChangeAspect="1"/>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Oval 65"/>
              <p:cNvSpPr>
                <a:spLocks noChangeAspect="1"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66"/>
              <p:cNvSpPr>
                <a:spLocks noChangeAspect="1"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67"/>
              <p:cNvSpPr>
                <a:spLocks noChangeAspect="1"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8" name="Oval 68"/>
              <p:cNvSpPr>
                <a:spLocks noChangeAspect="1"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Oval 69"/>
              <p:cNvSpPr>
                <a:spLocks noChangeAspect="1"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57" name="Group 70"/>
            <p:cNvGrpSpPr>
              <a:grpSpLocks noChangeAspect="1"/>
            </p:cNvGrpSpPr>
            <p:nvPr/>
          </p:nvGrpSpPr>
          <p:grpSpPr bwMode="auto">
            <a:xfrm flipH="1">
              <a:off x="1872" y="3264"/>
              <a:ext cx="240" cy="626"/>
              <a:chOff x="2308" y="1513"/>
              <a:chExt cx="1162" cy="2570"/>
            </a:xfrm>
          </p:grpSpPr>
          <p:grpSp>
            <p:nvGrpSpPr>
              <p:cNvPr id="58" name="Group 71"/>
              <p:cNvGrpSpPr>
                <a:grpSpLocks noChangeAspect="1"/>
              </p:cNvGrpSpPr>
              <p:nvPr/>
            </p:nvGrpSpPr>
            <p:grpSpPr bwMode="auto">
              <a:xfrm>
                <a:off x="2308" y="1740"/>
                <a:ext cx="957" cy="2343"/>
                <a:chOff x="2308" y="1740"/>
                <a:chExt cx="957" cy="2343"/>
              </a:xfrm>
            </p:grpSpPr>
            <p:sp>
              <p:nvSpPr>
                <p:cNvPr id="66" name="Freeform 72"/>
                <p:cNvSpPr>
                  <a:spLocks noChangeAspect="1"/>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73"/>
                <p:cNvSpPr>
                  <a:spLocks noChangeAspect="1"/>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74"/>
                <p:cNvSpPr>
                  <a:spLocks noChangeAspect="1"/>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75"/>
                <p:cNvSpPr>
                  <a:spLocks noChangeAspect="1"/>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76"/>
                <p:cNvSpPr>
                  <a:spLocks noChangeAspect="1"/>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77"/>
                <p:cNvSpPr>
                  <a:spLocks noChangeAspect="1"/>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9" name="Freeform 78"/>
              <p:cNvSpPr>
                <a:spLocks noChangeAspect="1"/>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79"/>
              <p:cNvSpPr>
                <a:spLocks noChangeAspect="1"/>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Oval 80"/>
              <p:cNvSpPr>
                <a:spLocks noChangeAspect="1"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Oval 81"/>
              <p:cNvSpPr>
                <a:spLocks noChangeAspect="1"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Oval 82"/>
              <p:cNvSpPr>
                <a:spLocks noChangeAspect="1"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Oval 83"/>
              <p:cNvSpPr>
                <a:spLocks noChangeAspect="1"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Oval 84"/>
              <p:cNvSpPr>
                <a:spLocks noChangeAspect="1"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414377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1+#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4">
                                            <p:txEl>
                                              <p:pRg st="0" end="0"/>
                                            </p:txEl>
                                          </p:spTgt>
                                        </p:tgtEl>
                                        <p:attrNameLst>
                                          <p:attrName>style.visibility</p:attrName>
                                        </p:attrNameLst>
                                      </p:cBhvr>
                                      <p:to>
                                        <p:strVal val="visible"/>
                                      </p:to>
                                    </p:set>
                                    <p:anim calcmode="lin" valueType="num">
                                      <p:cBhvr additive="base">
                                        <p:cTn id="1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34">
                                            <p:txEl>
                                              <p:pRg st="1" end="1"/>
                                            </p:txEl>
                                          </p:spTgt>
                                        </p:tgtEl>
                                        <p:attrNameLst>
                                          <p:attrName>style.visibility</p:attrName>
                                        </p:attrNameLst>
                                      </p:cBhvr>
                                      <p:to>
                                        <p:strVal val="visible"/>
                                      </p:to>
                                    </p:set>
                                    <p:anim calcmode="lin" valueType="num">
                                      <p:cBhvr additive="base">
                                        <p:cTn id="17" dur="500" fill="hold"/>
                                        <p:tgtEl>
                                          <p:spTgt spid="34">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34">
                                            <p:txEl>
                                              <p:pRg st="2" end="2"/>
                                            </p:txEl>
                                          </p:spTgt>
                                        </p:tgtEl>
                                        <p:attrNameLst>
                                          <p:attrName>style.visibility</p:attrName>
                                        </p:attrNameLst>
                                      </p:cBhvr>
                                      <p:to>
                                        <p:strVal val="visible"/>
                                      </p:to>
                                    </p:set>
                                    <p:anim calcmode="lin" valueType="num">
                                      <p:cBhvr additive="base">
                                        <p:cTn id="23" dur="500" fill="hold"/>
                                        <p:tgtEl>
                                          <p:spTgt spid="34">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34">
                                            <p:txEl>
                                              <p:pRg st="3" end="3"/>
                                            </p:txEl>
                                          </p:spTgt>
                                        </p:tgtEl>
                                        <p:attrNameLst>
                                          <p:attrName>style.visibility</p:attrName>
                                        </p:attrNameLst>
                                      </p:cBhvr>
                                      <p:to>
                                        <p:strVal val="visible"/>
                                      </p:to>
                                    </p:set>
                                    <p:anim calcmode="lin" valueType="num">
                                      <p:cBhvr additive="base">
                                        <p:cTn id="29" dur="500" fill="hold"/>
                                        <p:tgtEl>
                                          <p:spTgt spid="34">
                                            <p:txEl>
                                              <p:pRg st="3" end="3"/>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34">
                                            <p:txEl>
                                              <p:pRg st="4" end="4"/>
                                            </p:txEl>
                                          </p:spTgt>
                                        </p:tgtEl>
                                        <p:attrNameLst>
                                          <p:attrName>style.visibility</p:attrName>
                                        </p:attrNameLst>
                                      </p:cBhvr>
                                      <p:to>
                                        <p:strVal val="visible"/>
                                      </p:to>
                                    </p:set>
                                    <p:anim calcmode="lin" valueType="num">
                                      <p:cBhvr additive="base">
                                        <p:cTn id="35" dur="500" fill="hold"/>
                                        <p:tgtEl>
                                          <p:spTgt spid="34">
                                            <p:txEl>
                                              <p:pRg st="4" end="4"/>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34">
                                            <p:txEl>
                                              <p:pRg st="5" end="5"/>
                                            </p:txEl>
                                          </p:spTgt>
                                        </p:tgtEl>
                                        <p:attrNameLst>
                                          <p:attrName>style.visibility</p:attrName>
                                        </p:attrNameLst>
                                      </p:cBhvr>
                                      <p:to>
                                        <p:strVal val="visible"/>
                                      </p:to>
                                    </p:set>
                                    <p:anim calcmode="lin" valueType="num">
                                      <p:cBhvr additive="base">
                                        <p:cTn id="41" dur="500" fill="hold"/>
                                        <p:tgtEl>
                                          <p:spTgt spid="34">
                                            <p:txEl>
                                              <p:pRg st="5" end="5"/>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3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34">
                                            <p:txEl>
                                              <p:pRg st="6" end="6"/>
                                            </p:txEl>
                                          </p:spTgt>
                                        </p:tgtEl>
                                        <p:attrNameLst>
                                          <p:attrName>style.visibility</p:attrName>
                                        </p:attrNameLst>
                                      </p:cBhvr>
                                      <p:to>
                                        <p:strVal val="visible"/>
                                      </p:to>
                                    </p:set>
                                    <p:anim calcmode="lin" valueType="num">
                                      <p:cBhvr additive="base">
                                        <p:cTn id="47" dur="500" fill="hold"/>
                                        <p:tgtEl>
                                          <p:spTgt spid="34">
                                            <p:txEl>
                                              <p:pRg st="6" end="6"/>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424"/>
                                        </p:tgtEl>
                                        <p:attrNameLst>
                                          <p:attrName>style.visibility</p:attrName>
                                        </p:attrNameLst>
                                      </p:cBhvr>
                                      <p:to>
                                        <p:strVal val="visible"/>
                                      </p:to>
                                    </p:set>
                                    <p:anim calcmode="lin" valueType="num">
                                      <p:cBhvr additive="base">
                                        <p:cTn id="53" dur="500" fill="hold"/>
                                        <p:tgtEl>
                                          <p:spTgt spid="424"/>
                                        </p:tgtEl>
                                        <p:attrNameLst>
                                          <p:attrName>ppt_x</p:attrName>
                                        </p:attrNameLst>
                                      </p:cBhvr>
                                      <p:tavLst>
                                        <p:tav tm="0">
                                          <p:val>
                                            <p:strVal val="#ppt_x"/>
                                          </p:val>
                                        </p:tav>
                                        <p:tav tm="100000">
                                          <p:val>
                                            <p:strVal val="#ppt_x"/>
                                          </p:val>
                                        </p:tav>
                                      </p:tavLst>
                                    </p:anim>
                                    <p:anim calcmode="lin" valueType="num">
                                      <p:cBhvr additive="base">
                                        <p:cTn id="54" dur="500" fill="hold"/>
                                        <p:tgtEl>
                                          <p:spTgt spid="424"/>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423"/>
                                        </p:tgtEl>
                                        <p:attrNameLst>
                                          <p:attrName>style.visibility</p:attrName>
                                        </p:attrNameLst>
                                      </p:cBhvr>
                                      <p:to>
                                        <p:strVal val="visible"/>
                                      </p:to>
                                    </p:set>
                                    <p:anim calcmode="lin" valueType="num">
                                      <p:cBhvr additive="base">
                                        <p:cTn id="57" dur="500" fill="hold"/>
                                        <p:tgtEl>
                                          <p:spTgt spid="423"/>
                                        </p:tgtEl>
                                        <p:attrNameLst>
                                          <p:attrName>ppt_x</p:attrName>
                                        </p:attrNameLst>
                                      </p:cBhvr>
                                      <p:tavLst>
                                        <p:tav tm="0">
                                          <p:val>
                                            <p:strVal val="#ppt_x"/>
                                          </p:val>
                                        </p:tav>
                                        <p:tav tm="100000">
                                          <p:val>
                                            <p:strVal val="#ppt_x"/>
                                          </p:val>
                                        </p:tav>
                                      </p:tavLst>
                                    </p:anim>
                                    <p:anim calcmode="lin" valueType="num">
                                      <p:cBhvr additive="base">
                                        <p:cTn id="58" dur="500" fill="hold"/>
                                        <p:tgtEl>
                                          <p:spTgt spid="423"/>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ppt_x"/>
                                          </p:val>
                                        </p:tav>
                                        <p:tav tm="100000">
                                          <p:val>
                                            <p:strVal val="#ppt_x"/>
                                          </p:val>
                                        </p:tav>
                                      </p:tavLst>
                                    </p:anim>
                                    <p:anim calcmode="lin" valueType="num">
                                      <p:cBhvr additive="base">
                                        <p:cTn id="6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8"/>
          <p:cNvSpPr txBox="1">
            <a:spLocks noChangeArrowheads="1"/>
          </p:cNvSpPr>
          <p:nvPr/>
        </p:nvSpPr>
        <p:spPr bwMode="auto">
          <a:xfrm>
            <a:off x="152400" y="1143000"/>
            <a:ext cx="8610600" cy="4524315"/>
          </a:xfrm>
          <a:prstGeom prst="rect">
            <a:avLst/>
          </a:prstGeom>
          <a:noFill/>
          <a:ln w="38100">
            <a:noFill/>
            <a:miter lim="800000"/>
            <a:headEnd/>
            <a:tailEnd/>
          </a:ln>
          <a:effectLst/>
        </p:spPr>
        <p:txBody>
          <a:bodyPr>
            <a:spAutoFit/>
          </a:bodyPr>
          <a:lstStyle/>
          <a:p>
            <a:pPr eaLnBrk="0" hangingPunct="0">
              <a:defRPr/>
            </a:pPr>
            <a:r>
              <a:rPr lang="en-US" sz="2400" dirty="0">
                <a:effectLst>
                  <a:outerShdw blurRad="38100" dist="38100" dir="2700000" algn="tl">
                    <a:srgbClr val="000000">
                      <a:alpha val="43137"/>
                    </a:srgbClr>
                  </a:outerShdw>
                </a:effectLst>
                <a:cs typeface="+mn-cs"/>
              </a:rPr>
              <a:t>Grammar for </a:t>
            </a:r>
            <a:r>
              <a:rPr lang="en-US" sz="2400" dirty="0">
                <a:solidFill>
                  <a:schemeClr val="accent2"/>
                </a:solidFill>
                <a:effectLst>
                  <a:outerShdw blurRad="38100" dist="38100" dir="2700000" algn="tl">
                    <a:srgbClr val="000000">
                      <a:alpha val="43137"/>
                    </a:srgbClr>
                  </a:outerShdw>
                </a:effectLst>
                <a:cs typeface="+mn-cs"/>
              </a:rPr>
              <a:t>Q </a:t>
            </a:r>
            <a:r>
              <a:rPr lang="en-US" sz="2400" dirty="0">
                <a:solidFill>
                  <a:schemeClr val="accent2"/>
                </a:solidFill>
                <a:effectLst>
                  <a:outerShdw blurRad="38100" dist="38100" dir="2700000" algn="tl">
                    <a:srgbClr val="000000">
                      <a:alpha val="43137"/>
                    </a:srgbClr>
                  </a:outerShdw>
                </a:effectLst>
                <a:cs typeface="+mn-cs"/>
                <a:sym typeface="Wingdings" pitchFamily="2" charset="2"/>
              </a:rPr>
              <a:t> </a:t>
            </a:r>
            <a:r>
              <a:rPr lang="en-US" sz="2400" dirty="0">
                <a:solidFill>
                  <a:schemeClr val="accent2"/>
                </a:solidFill>
                <a:effectLst>
                  <a:outerShdw blurRad="38100" dist="38100" dir="2700000" algn="tl">
                    <a:srgbClr val="000000">
                      <a:alpha val="43137"/>
                    </a:srgbClr>
                  </a:outerShdw>
                </a:effectLst>
                <a:cs typeface="+mn-cs"/>
              </a:rPr>
              <a:t>a</a:t>
            </a:r>
            <a:r>
              <a:rPr lang="en-US" sz="2400" baseline="30000" dirty="0">
                <a:solidFill>
                  <a:schemeClr val="accent2"/>
                </a:solidFill>
                <a:effectLst>
                  <a:outerShdw blurRad="38100" dist="38100" dir="2700000" algn="tl">
                    <a:srgbClr val="000000">
                      <a:alpha val="43137"/>
                    </a:srgbClr>
                  </a:outerShdw>
                </a:effectLst>
                <a:cs typeface="+mn-cs"/>
              </a:rPr>
              <a:t>n </a:t>
            </a:r>
            <a:r>
              <a:rPr lang="en-US" sz="2400" dirty="0">
                <a:solidFill>
                  <a:schemeClr val="accent2"/>
                </a:solidFill>
                <a:effectLst>
                  <a:outerShdw blurRad="38100" dist="38100" dir="2700000" algn="tl">
                    <a:srgbClr val="000000">
                      <a:alpha val="43137"/>
                    </a:srgbClr>
                  </a:outerShdw>
                </a:effectLst>
                <a:cs typeface="+mn-cs"/>
              </a:rPr>
              <a:t># </a:t>
            </a:r>
            <a:r>
              <a:rPr lang="en-US" sz="2400" dirty="0" err="1">
                <a:solidFill>
                  <a:schemeClr val="accent2"/>
                </a:solidFill>
                <a:effectLst>
                  <a:outerShdw blurRad="38100" dist="38100" dir="2700000" algn="tl">
                    <a:srgbClr val="000000">
                      <a:alpha val="43137"/>
                    </a:srgbClr>
                  </a:outerShdw>
                </a:effectLst>
                <a:cs typeface="+mn-cs"/>
              </a:rPr>
              <a:t>d</a:t>
            </a:r>
            <a:r>
              <a:rPr lang="en-US" sz="2400" baseline="30000" dirty="0" err="1">
                <a:solidFill>
                  <a:schemeClr val="accent2"/>
                </a:solidFill>
                <a:effectLst>
                  <a:outerShdw blurRad="38100" dist="38100" dir="2700000" algn="tl">
                    <a:srgbClr val="000000">
                      <a:alpha val="43137"/>
                    </a:srgbClr>
                  </a:outerShdw>
                </a:effectLst>
                <a:cs typeface="+mn-cs"/>
              </a:rPr>
              <a:t>n</a:t>
            </a:r>
            <a:endParaRPr lang="en-US" sz="2400" baseline="30000" dirty="0">
              <a:solidFill>
                <a:schemeClr val="accent2"/>
              </a:solidFill>
              <a:effectLst>
                <a:outerShdw blurRad="38100" dist="38100" dir="2700000" algn="tl">
                  <a:srgbClr val="000000">
                    <a:alpha val="43137"/>
                  </a:srgbClr>
                </a:outerShdw>
              </a:effectLst>
              <a:cs typeface="+mn-cs"/>
            </a:endParaRPr>
          </a:p>
          <a:p>
            <a:pPr eaLnBrk="0" hangingPunct="0">
              <a:defRPr/>
            </a:pPr>
            <a:r>
              <a:rPr lang="en-US" sz="2400" dirty="0">
                <a:effectLst>
                  <a:outerShdw blurRad="38100" dist="38100" dir="2700000" algn="tl">
                    <a:srgbClr val="000000">
                      <a:alpha val="43137"/>
                    </a:srgbClr>
                  </a:outerShdw>
                </a:effectLst>
              </a:rPr>
              <a:t>Problem Definition:</a:t>
            </a:r>
          </a:p>
          <a:p>
            <a:pPr eaLnBrk="0" hangingPunct="0">
              <a:defRPr/>
            </a:pPr>
            <a:r>
              <a:rPr lang="en-US" sz="2400" dirty="0">
                <a:effectLst>
                  <a:outerShdw blurRad="38100" dist="38100" dir="2700000" algn="tl">
                    <a:srgbClr val="000000">
                      <a:alpha val="43137"/>
                    </a:srgbClr>
                  </a:outerShdw>
                </a:effectLst>
              </a:rPr>
              <a:t>   Precondition: I am given </a:t>
            </a:r>
            <a:r>
              <a:rPr lang="en-US" sz="2400" dirty="0">
                <a:solidFill>
                  <a:schemeClr val="accent2"/>
                </a:solidFill>
                <a:effectLst>
                  <a:outerShdw blurRad="38100" dist="38100" dir="2700000" algn="tl">
                    <a:srgbClr val="000000">
                      <a:alpha val="43137"/>
                    </a:srgbClr>
                  </a:outerShdw>
                </a:effectLst>
              </a:rPr>
              <a:t>Q</a:t>
            </a:r>
            <a:r>
              <a:rPr lang="en-US" sz="2400" dirty="0">
                <a:effectLst>
                  <a:outerShdw blurRad="38100" dist="38100" dir="2700000" algn="tl">
                    <a:srgbClr val="000000">
                      <a:alpha val="43137"/>
                    </a:srgbClr>
                  </a:outerShdw>
                </a:effectLst>
              </a:rPr>
              <a:t> and maybe </a:t>
            </a:r>
            <a:r>
              <a:rPr lang="en-US" sz="2400" dirty="0">
                <a:solidFill>
                  <a:schemeClr val="accent2"/>
                </a:solidFill>
                <a:effectLst>
                  <a:outerShdw blurRad="38100" dist="38100" dir="2700000" algn="tl">
                    <a:srgbClr val="000000">
                      <a:alpha val="43137"/>
                    </a:srgbClr>
                  </a:outerShdw>
                </a:effectLst>
              </a:rPr>
              <a:t>n</a:t>
            </a:r>
            <a:r>
              <a:rPr lang="en-US" sz="2400" dirty="0">
                <a:effectLst>
                  <a:outerShdw blurRad="38100" dist="38100" dir="2700000" algn="tl">
                    <a:srgbClr val="000000">
                      <a:alpha val="43137"/>
                    </a:srgbClr>
                  </a:outerShdw>
                </a:effectLst>
              </a:rPr>
              <a:t>.</a:t>
            </a:r>
          </a:p>
          <a:p>
            <a:pPr eaLnBrk="0" hangingPunct="0">
              <a:defRPr/>
            </a:pPr>
            <a:r>
              <a:rPr lang="en-US" sz="2400" dirty="0">
                <a:effectLst>
                  <a:outerShdw blurRad="38100" dist="38100" dir="2700000" algn="tl">
                    <a:srgbClr val="000000">
                      <a:alpha val="43137"/>
                    </a:srgbClr>
                  </a:outerShdw>
                </a:effectLst>
              </a:rPr>
              <a:t>   </a:t>
            </a:r>
            <a:r>
              <a:rPr lang="en-US" sz="2400" dirty="0" err="1">
                <a:effectLst>
                  <a:outerShdw blurRad="38100" dist="38100" dir="2700000" algn="tl">
                    <a:srgbClr val="000000">
                      <a:alpha val="43137"/>
                    </a:srgbClr>
                  </a:outerShdw>
                </a:effectLst>
              </a:rPr>
              <a:t>Postcondition</a:t>
            </a:r>
            <a:r>
              <a:rPr lang="en-US" sz="2400" dirty="0">
                <a:effectLst>
                  <a:outerShdw blurRad="38100" dist="38100" dir="2700000" algn="tl">
                    <a:srgbClr val="000000">
                      <a:alpha val="43137"/>
                    </a:srgbClr>
                  </a:outerShdw>
                </a:effectLst>
              </a:rPr>
              <a:t>: I produce </a:t>
            </a:r>
            <a:r>
              <a:rPr lang="en-US" sz="2400" dirty="0">
                <a:solidFill>
                  <a:schemeClr val="accent2"/>
                </a:solidFill>
                <a:effectLst>
                  <a:outerShdw blurRad="38100" dist="38100" dir="2700000" algn="tl">
                    <a:srgbClr val="000000">
                      <a:alpha val="43137"/>
                    </a:srgbClr>
                  </a:outerShdw>
                </a:effectLst>
              </a:rPr>
              <a:t>a</a:t>
            </a:r>
            <a:r>
              <a:rPr lang="en-US" sz="2400" baseline="30000" dirty="0">
                <a:solidFill>
                  <a:schemeClr val="accent2"/>
                </a:solidFill>
                <a:effectLst>
                  <a:outerShdw blurRad="38100" dist="38100" dir="2700000" algn="tl">
                    <a:srgbClr val="000000">
                      <a:alpha val="43137"/>
                    </a:srgbClr>
                  </a:outerShdw>
                </a:effectLst>
              </a:rPr>
              <a:t>n </a:t>
            </a:r>
            <a:r>
              <a:rPr lang="en-US" sz="2400" dirty="0">
                <a:solidFill>
                  <a:schemeClr val="accent2"/>
                </a:solidFill>
                <a:effectLst>
                  <a:outerShdw blurRad="38100" dist="38100" dir="2700000" algn="tl">
                    <a:srgbClr val="000000">
                      <a:alpha val="43137"/>
                    </a:srgbClr>
                  </a:outerShdw>
                </a:effectLst>
              </a:rPr>
              <a:t># </a:t>
            </a:r>
            <a:r>
              <a:rPr lang="en-US" sz="2400" dirty="0" err="1">
                <a:solidFill>
                  <a:schemeClr val="accent2"/>
                </a:solidFill>
                <a:effectLst>
                  <a:outerShdw blurRad="38100" dist="38100" dir="2700000" algn="tl">
                    <a:srgbClr val="000000">
                      <a:alpha val="43137"/>
                    </a:srgbClr>
                  </a:outerShdw>
                </a:effectLst>
              </a:rPr>
              <a:t>d</a:t>
            </a:r>
            <a:r>
              <a:rPr lang="en-US" sz="2400" baseline="30000" dirty="0" err="1">
                <a:solidFill>
                  <a:schemeClr val="accent2"/>
                </a:solidFill>
                <a:effectLst>
                  <a:outerShdw blurRad="38100" dist="38100" dir="2700000" algn="tl">
                    <a:srgbClr val="000000">
                      <a:alpha val="43137"/>
                    </a:srgbClr>
                  </a:outerShdw>
                </a:effectLst>
              </a:rPr>
              <a:t>n</a:t>
            </a:r>
            <a:endParaRPr lang="en-US" sz="2400" baseline="30000" dirty="0">
              <a:solidFill>
                <a:schemeClr val="accent2"/>
              </a:solidFill>
              <a:effectLst>
                <a:outerShdw blurRad="38100" dist="38100" dir="2700000" algn="tl">
                  <a:srgbClr val="000000">
                    <a:alpha val="43137"/>
                  </a:srgbClr>
                </a:outerShdw>
              </a:effectLst>
            </a:endParaRPr>
          </a:p>
          <a:p>
            <a:pPr eaLnBrk="0" hangingPunct="0">
              <a:defRPr/>
            </a:pPr>
            <a:r>
              <a:rPr lang="en-US" sz="2400" dirty="0">
                <a:effectLst>
                  <a:outerShdw blurRad="38100" dist="38100" dir="2700000" algn="tl">
                    <a:srgbClr val="000000">
                      <a:alpha val="43137"/>
                    </a:srgbClr>
                  </a:outerShdw>
                </a:effectLst>
              </a:rPr>
              <a:t>Help from friend:</a:t>
            </a:r>
          </a:p>
          <a:p>
            <a:pPr eaLnBrk="0" hangingPunct="0">
              <a:defRPr/>
            </a:pPr>
            <a:r>
              <a:rPr lang="en-US" sz="2400" dirty="0">
                <a:effectLst>
                  <a:outerShdw blurRad="38100" dist="38100" dir="2700000" algn="tl">
                    <a:srgbClr val="000000">
                      <a:alpha val="43137"/>
                    </a:srgbClr>
                  </a:outerShdw>
                </a:effectLst>
              </a:rPr>
              <a:t>   I give my friend any smaller input and she solves it by magic.</a:t>
            </a:r>
          </a:p>
          <a:p>
            <a:pPr eaLnBrk="0" hangingPunct="0">
              <a:defRPr/>
            </a:pPr>
            <a:r>
              <a:rPr lang="en-US" sz="2400" dirty="0">
                <a:effectLst>
                  <a:outerShdw blurRad="38100" dist="38100" dir="2700000" algn="tl">
                    <a:srgbClr val="000000">
                      <a:alpha val="43137"/>
                    </a:srgbClr>
                  </a:outerShdw>
                </a:effectLst>
              </a:rPr>
              <a:t>   I give her </a:t>
            </a:r>
            <a:r>
              <a:rPr lang="en-US" sz="2400" dirty="0">
                <a:solidFill>
                  <a:schemeClr val="accent2"/>
                </a:solidFill>
                <a:effectLst>
                  <a:outerShdw blurRad="38100" dist="38100" dir="2700000" algn="tl">
                    <a:srgbClr val="000000">
                      <a:alpha val="43137"/>
                    </a:srgbClr>
                  </a:outerShdw>
                </a:effectLst>
              </a:rPr>
              <a:t>Q</a:t>
            </a:r>
            <a:r>
              <a:rPr lang="en-US" sz="2400" dirty="0">
                <a:effectLst>
                  <a:outerShdw blurRad="38100" dist="38100" dir="2700000" algn="tl">
                    <a:srgbClr val="000000">
                      <a:alpha val="43137"/>
                    </a:srgbClr>
                  </a:outerShdw>
                </a:effectLst>
              </a:rPr>
              <a:t> and </a:t>
            </a:r>
            <a:r>
              <a:rPr lang="en-US" sz="2400" dirty="0">
                <a:solidFill>
                  <a:schemeClr val="accent2"/>
                </a:solidFill>
                <a:effectLst>
                  <a:outerShdw blurRad="38100" dist="38100" dir="2700000" algn="tl">
                    <a:srgbClr val="000000">
                      <a:alpha val="43137"/>
                    </a:srgbClr>
                  </a:outerShdw>
                </a:effectLst>
              </a:rPr>
              <a:t>n-1</a:t>
            </a:r>
            <a:r>
              <a:rPr lang="en-US" sz="2400" dirty="0">
                <a:effectLst>
                  <a:outerShdw blurRad="38100" dist="38100" dir="2700000" algn="tl">
                    <a:srgbClr val="000000">
                      <a:alpha val="43137"/>
                    </a:srgbClr>
                  </a:outerShdw>
                </a:effectLst>
              </a:rPr>
              <a:t>.</a:t>
            </a:r>
          </a:p>
          <a:p>
            <a:pPr eaLnBrk="0" hangingPunct="0">
              <a:defRPr/>
            </a:pPr>
            <a:r>
              <a:rPr lang="en-US" sz="2400" dirty="0">
                <a:effectLst>
                  <a:outerShdw blurRad="38100" dist="38100" dir="2700000" algn="tl">
                    <a:srgbClr val="000000">
                      <a:alpha val="43137"/>
                    </a:srgbClr>
                  </a:outerShdw>
                </a:effectLst>
              </a:rPr>
              <a:t>   She gives me </a:t>
            </a:r>
            <a:r>
              <a:rPr lang="en-US" sz="2400" dirty="0">
                <a:solidFill>
                  <a:schemeClr val="accent2"/>
                </a:solidFill>
                <a:effectLst>
                  <a:outerShdw blurRad="38100" dist="38100" dir="2700000" algn="tl">
                    <a:srgbClr val="000000">
                      <a:alpha val="43137"/>
                    </a:srgbClr>
                  </a:outerShdw>
                </a:effectLst>
              </a:rPr>
              <a:t>a</a:t>
            </a:r>
            <a:r>
              <a:rPr lang="en-US" sz="2400" baseline="30000" dirty="0">
                <a:solidFill>
                  <a:schemeClr val="accent2"/>
                </a:solidFill>
                <a:effectLst>
                  <a:outerShdw blurRad="38100" dist="38100" dir="2700000" algn="tl">
                    <a:srgbClr val="000000">
                      <a:alpha val="43137"/>
                    </a:srgbClr>
                  </a:outerShdw>
                </a:effectLst>
              </a:rPr>
              <a:t>n-1 </a:t>
            </a:r>
            <a:r>
              <a:rPr lang="en-US" sz="2400" dirty="0">
                <a:solidFill>
                  <a:schemeClr val="accent2"/>
                </a:solidFill>
                <a:effectLst>
                  <a:outerShdw blurRad="38100" dist="38100" dir="2700000" algn="tl">
                    <a:srgbClr val="000000">
                      <a:alpha val="43137"/>
                    </a:srgbClr>
                  </a:outerShdw>
                </a:effectLst>
              </a:rPr>
              <a:t># d</a:t>
            </a:r>
            <a:r>
              <a:rPr lang="en-US" sz="2400" baseline="30000" dirty="0">
                <a:solidFill>
                  <a:schemeClr val="accent2"/>
                </a:solidFill>
                <a:effectLst>
                  <a:outerShdw blurRad="38100" dist="38100" dir="2700000" algn="tl">
                    <a:srgbClr val="000000">
                      <a:alpha val="43137"/>
                    </a:srgbClr>
                  </a:outerShdw>
                </a:effectLst>
              </a:rPr>
              <a:t>n-1</a:t>
            </a:r>
          </a:p>
          <a:p>
            <a:pPr eaLnBrk="0" hangingPunct="0">
              <a:defRPr/>
            </a:pPr>
            <a:r>
              <a:rPr lang="en-US" sz="2400" dirty="0">
                <a:effectLst>
                  <a:outerShdw blurRad="38100" dist="38100" dir="2700000" algn="tl">
                    <a:srgbClr val="000000">
                      <a:alpha val="43137"/>
                    </a:srgbClr>
                  </a:outerShdw>
                </a:effectLst>
              </a:rPr>
              <a:t>Build my solution:</a:t>
            </a:r>
          </a:p>
          <a:p>
            <a:pPr eaLnBrk="0" hangingPunct="0">
              <a:defRPr/>
            </a:pPr>
            <a:r>
              <a:rPr lang="en-US" sz="2400" dirty="0">
                <a:effectLst>
                  <a:outerShdw blurRad="38100" dist="38100" dir="2700000" algn="tl">
                    <a:srgbClr val="000000">
                      <a:alpha val="43137"/>
                    </a:srgbClr>
                  </a:outerShdw>
                </a:effectLst>
              </a:rPr>
              <a:t>   I add an </a:t>
            </a:r>
            <a:r>
              <a:rPr lang="en-US" sz="2400" dirty="0">
                <a:solidFill>
                  <a:schemeClr val="accent2"/>
                </a:solidFill>
                <a:effectLst>
                  <a:outerShdw blurRad="38100" dist="38100" dir="2700000" algn="tl">
                    <a:srgbClr val="000000">
                      <a:alpha val="43137"/>
                    </a:srgbClr>
                  </a:outerShdw>
                </a:effectLst>
              </a:rPr>
              <a:t>a</a:t>
            </a:r>
            <a:r>
              <a:rPr lang="en-US" sz="2400" dirty="0">
                <a:effectLst>
                  <a:outerShdw blurRad="38100" dist="38100" dir="2700000" algn="tl">
                    <a:srgbClr val="000000">
                      <a:alpha val="43137"/>
                    </a:srgbClr>
                  </a:outerShdw>
                </a:effectLst>
              </a:rPr>
              <a:t> at the beginning and a </a:t>
            </a:r>
            <a:r>
              <a:rPr lang="en-US" sz="2400" dirty="0">
                <a:solidFill>
                  <a:schemeClr val="accent2"/>
                </a:solidFill>
                <a:effectLst>
                  <a:outerShdw blurRad="38100" dist="38100" dir="2700000" algn="tl">
                    <a:srgbClr val="000000">
                      <a:alpha val="43137"/>
                    </a:srgbClr>
                  </a:outerShdw>
                </a:effectLst>
              </a:rPr>
              <a:t>b</a:t>
            </a:r>
            <a:r>
              <a:rPr lang="en-US" sz="2400" dirty="0">
                <a:effectLst>
                  <a:outerShdw blurRad="38100" dist="38100" dir="2700000" algn="tl">
                    <a:srgbClr val="000000">
                      <a:alpha val="43137"/>
                    </a:srgbClr>
                  </a:outerShdw>
                </a:effectLst>
              </a:rPr>
              <a:t> at the end of her solution.</a:t>
            </a:r>
          </a:p>
          <a:p>
            <a:pPr eaLnBrk="0" hangingPunct="0">
              <a:defRPr/>
            </a:pPr>
            <a:r>
              <a:rPr lang="en-US" sz="2400" dirty="0">
                <a:effectLst>
                  <a:outerShdw blurRad="38100" dist="38100" dir="2700000" algn="tl">
                    <a:srgbClr val="000000">
                      <a:alpha val="43137"/>
                    </a:srgbClr>
                  </a:outerShdw>
                </a:effectLst>
              </a:rPr>
              <a:t>   </a:t>
            </a:r>
            <a:r>
              <a:rPr lang="en-US" sz="2400" dirty="0">
                <a:solidFill>
                  <a:schemeClr val="accent2"/>
                </a:solidFill>
                <a:effectLst>
                  <a:outerShdw blurRad="38100" dist="38100" dir="2700000" algn="tl">
                    <a:srgbClr val="000000">
                      <a:alpha val="43137"/>
                    </a:srgbClr>
                  </a:outerShdw>
                </a:effectLst>
              </a:rPr>
              <a:t>Q  </a:t>
            </a:r>
            <a:r>
              <a:rPr lang="en-US" sz="2400" dirty="0">
                <a:solidFill>
                  <a:schemeClr val="accent2"/>
                </a:solidFill>
                <a:effectLst>
                  <a:outerShdw blurRad="38100" dist="38100" dir="2700000" algn="tl">
                    <a:srgbClr val="000000">
                      <a:alpha val="43137"/>
                    </a:srgbClr>
                  </a:outerShdw>
                </a:effectLst>
                <a:sym typeface="Wingdings" pitchFamily="2" charset="2"/>
              </a:rPr>
              <a:t>  </a:t>
            </a:r>
            <a:r>
              <a:rPr lang="en-US" sz="2400" dirty="0">
                <a:solidFill>
                  <a:schemeClr val="accent2"/>
                </a:solidFill>
                <a:effectLst>
                  <a:outerShdw blurRad="38100" dist="38100" dir="2700000" algn="tl">
                    <a:srgbClr val="000000">
                      <a:alpha val="43137"/>
                    </a:srgbClr>
                  </a:outerShdw>
                </a:effectLst>
              </a:rPr>
              <a:t>a</a:t>
            </a:r>
            <a:r>
              <a:rPr lang="en-US" sz="2400" baseline="30000" dirty="0">
                <a:solidFill>
                  <a:schemeClr val="accent2"/>
                </a:solidFill>
                <a:effectLst>
                  <a:outerShdw blurRad="38100" dist="38100" dir="2700000" algn="tl">
                    <a:srgbClr val="000000">
                      <a:alpha val="43137"/>
                    </a:srgbClr>
                  </a:outerShdw>
                </a:effectLst>
              </a:rPr>
              <a:t>n </a:t>
            </a:r>
            <a:r>
              <a:rPr lang="en-US" sz="2400" dirty="0">
                <a:solidFill>
                  <a:schemeClr val="accent2"/>
                </a:solidFill>
                <a:effectLst>
                  <a:outerShdw blurRad="38100" dist="38100" dir="2700000" algn="tl">
                    <a:srgbClr val="000000">
                      <a:alpha val="43137"/>
                    </a:srgbClr>
                  </a:outerShdw>
                </a:effectLst>
              </a:rPr>
              <a:t># </a:t>
            </a:r>
            <a:r>
              <a:rPr lang="en-US" sz="2400" dirty="0" err="1">
                <a:solidFill>
                  <a:schemeClr val="accent2"/>
                </a:solidFill>
                <a:effectLst>
                  <a:outerShdw blurRad="38100" dist="38100" dir="2700000" algn="tl">
                    <a:srgbClr val="000000">
                      <a:alpha val="43137"/>
                    </a:srgbClr>
                  </a:outerShdw>
                </a:effectLst>
              </a:rPr>
              <a:t>d</a:t>
            </a:r>
            <a:r>
              <a:rPr lang="en-US" sz="2400" baseline="30000" dirty="0" err="1">
                <a:solidFill>
                  <a:schemeClr val="accent2"/>
                </a:solidFill>
                <a:effectLst>
                  <a:outerShdw blurRad="38100" dist="38100" dir="2700000" algn="tl">
                    <a:srgbClr val="000000">
                      <a:alpha val="43137"/>
                    </a:srgbClr>
                  </a:outerShdw>
                </a:effectLst>
              </a:rPr>
              <a:t>n</a:t>
            </a:r>
            <a:r>
              <a:rPr lang="en-US" sz="2400" baseline="30000" dirty="0">
                <a:solidFill>
                  <a:schemeClr val="accent2"/>
                </a:solidFill>
                <a:effectLst>
                  <a:outerShdw blurRad="38100" dist="38100" dir="2700000" algn="tl">
                    <a:srgbClr val="000000">
                      <a:alpha val="43137"/>
                    </a:srgbClr>
                  </a:outerShdw>
                </a:effectLst>
              </a:rPr>
              <a:t>  </a:t>
            </a:r>
            <a:r>
              <a:rPr lang="en-US" sz="2400" dirty="0">
                <a:solidFill>
                  <a:schemeClr val="accent2"/>
                </a:solidFill>
                <a:effectLst>
                  <a:outerShdw blurRad="38100" dist="38100" dir="2700000" algn="tl">
                    <a:srgbClr val="000000">
                      <a:alpha val="43137"/>
                    </a:srgbClr>
                  </a:outerShdw>
                </a:effectLst>
                <a:sym typeface="Wingdings" pitchFamily="2" charset="2"/>
              </a:rPr>
              <a:t>  a </a:t>
            </a:r>
            <a:r>
              <a:rPr lang="en-US" sz="2400" dirty="0">
                <a:solidFill>
                  <a:schemeClr val="accent2"/>
                </a:solidFill>
                <a:effectLst>
                  <a:outerShdw blurRad="38100" dist="38100" dir="2700000" algn="tl">
                    <a:srgbClr val="000000">
                      <a:alpha val="43137"/>
                    </a:srgbClr>
                  </a:outerShdw>
                </a:effectLst>
              </a:rPr>
              <a:t>a</a:t>
            </a:r>
            <a:r>
              <a:rPr lang="en-US" sz="2400" baseline="30000" dirty="0">
                <a:solidFill>
                  <a:schemeClr val="accent2"/>
                </a:solidFill>
                <a:effectLst>
                  <a:outerShdw blurRad="38100" dist="38100" dir="2700000" algn="tl">
                    <a:srgbClr val="000000">
                      <a:alpha val="43137"/>
                    </a:srgbClr>
                  </a:outerShdw>
                </a:effectLst>
              </a:rPr>
              <a:t>n-1 </a:t>
            </a:r>
            <a:r>
              <a:rPr lang="en-US" sz="2400" dirty="0">
                <a:solidFill>
                  <a:schemeClr val="accent2"/>
                </a:solidFill>
                <a:effectLst>
                  <a:outerShdw blurRad="38100" dist="38100" dir="2700000" algn="tl">
                    <a:srgbClr val="000000">
                      <a:alpha val="43137"/>
                    </a:srgbClr>
                  </a:outerShdw>
                </a:effectLst>
              </a:rPr>
              <a:t># d</a:t>
            </a:r>
            <a:r>
              <a:rPr lang="en-US" sz="2400" baseline="30000" dirty="0">
                <a:solidFill>
                  <a:schemeClr val="accent2"/>
                </a:solidFill>
                <a:effectLst>
                  <a:outerShdw blurRad="38100" dist="38100" dir="2700000" algn="tl">
                    <a:srgbClr val="000000">
                      <a:alpha val="43137"/>
                    </a:srgbClr>
                  </a:outerShdw>
                </a:effectLst>
              </a:rPr>
              <a:t>n-1 </a:t>
            </a:r>
            <a:r>
              <a:rPr lang="en-US" sz="2400" dirty="0">
                <a:solidFill>
                  <a:schemeClr val="accent2"/>
                </a:solidFill>
                <a:effectLst>
                  <a:outerShdw blurRad="38100" dist="38100" dir="2700000" algn="tl">
                    <a:srgbClr val="000000">
                      <a:alpha val="43137"/>
                    </a:srgbClr>
                  </a:outerShdw>
                </a:effectLst>
              </a:rPr>
              <a:t>d </a:t>
            </a:r>
            <a:r>
              <a:rPr lang="en-US" sz="2400" dirty="0">
                <a:solidFill>
                  <a:schemeClr val="accent2"/>
                </a:solidFill>
                <a:effectLst>
                  <a:outerShdw blurRad="38100" dist="38100" dir="2700000" algn="tl">
                    <a:srgbClr val="000000">
                      <a:alpha val="43137"/>
                    </a:srgbClr>
                  </a:outerShdw>
                </a:effectLst>
                <a:sym typeface="Wingdings" pitchFamily="2" charset="2"/>
              </a:rPr>
              <a:t> a Q d</a:t>
            </a:r>
            <a:endParaRPr lang="en-US" sz="2400" baseline="30000" dirty="0">
              <a:solidFill>
                <a:schemeClr val="accent2"/>
              </a:solidFill>
              <a:effectLst>
                <a:outerShdw blurRad="38100" dist="38100" dir="2700000" algn="tl">
                  <a:srgbClr val="000000">
                    <a:alpha val="43137"/>
                  </a:srgbClr>
                </a:outerShdw>
              </a:effectLst>
            </a:endParaRPr>
          </a:p>
          <a:p>
            <a:pPr eaLnBrk="0" hangingPunct="0">
              <a:defRPr/>
            </a:pPr>
            <a:r>
              <a:rPr lang="en-US" sz="2400" dirty="0">
                <a:effectLst>
                  <a:outerShdw blurRad="38100" dist="38100" dir="2700000" algn="tl">
                    <a:srgbClr val="000000">
                      <a:alpha val="43137"/>
                    </a:srgbClr>
                  </a:outerShdw>
                </a:effectLst>
              </a:rPr>
              <a:t>Base case: If my </a:t>
            </a:r>
            <a:r>
              <a:rPr lang="en-US" sz="2400" dirty="0">
                <a:solidFill>
                  <a:schemeClr val="accent2"/>
                </a:solidFill>
                <a:effectLst>
                  <a:outerShdw blurRad="38100" dist="38100" dir="2700000" algn="tl">
                    <a:srgbClr val="000000">
                      <a:alpha val="43137"/>
                    </a:srgbClr>
                  </a:outerShdw>
                </a:effectLst>
              </a:rPr>
              <a:t>n</a:t>
            </a:r>
            <a:r>
              <a:rPr lang="en-US" sz="2400" dirty="0">
                <a:effectLst>
                  <a:outerShdw blurRad="38100" dist="38100" dir="2700000" algn="tl">
                    <a:srgbClr val="000000">
                      <a:alpha val="43137"/>
                    </a:srgbClr>
                  </a:outerShdw>
                </a:effectLst>
              </a:rPr>
              <a:t>=0, then I return </a:t>
            </a:r>
            <a:r>
              <a:rPr lang="en-US" sz="2400" dirty="0">
                <a:solidFill>
                  <a:schemeClr val="accent2"/>
                </a:solidFill>
                <a:effectLst>
                  <a:outerShdw blurRad="38100" dist="38100" dir="2700000" algn="tl">
                    <a:srgbClr val="000000">
                      <a:alpha val="43137"/>
                    </a:srgbClr>
                  </a:outerShdw>
                </a:effectLst>
              </a:rPr>
              <a:t>#</a:t>
            </a:r>
            <a:endParaRPr lang="en-US" sz="2400" dirty="0">
              <a:effectLst>
                <a:outerShdw blurRad="38100" dist="38100" dir="2700000" algn="tl">
                  <a:srgbClr val="000000">
                    <a:alpha val="43137"/>
                  </a:srgbClr>
                </a:outerShdw>
              </a:effectLst>
            </a:endParaRPr>
          </a:p>
        </p:txBody>
      </p:sp>
      <p:grpSp>
        <p:nvGrpSpPr>
          <p:cNvPr id="11" name="Group 10"/>
          <p:cNvGrpSpPr/>
          <p:nvPr/>
        </p:nvGrpSpPr>
        <p:grpSpPr>
          <a:xfrm>
            <a:off x="4457700" y="1066800"/>
            <a:ext cx="1587500" cy="904220"/>
            <a:chOff x="3743325" y="5800725"/>
            <a:chExt cx="1587500" cy="904220"/>
          </a:xfrm>
        </p:grpSpPr>
        <p:sp>
          <p:nvSpPr>
            <p:cNvPr id="23" name="Rectangle 22"/>
            <p:cNvSpPr/>
            <p:nvPr/>
          </p:nvSpPr>
          <p:spPr>
            <a:xfrm>
              <a:off x="3757613" y="5800725"/>
              <a:ext cx="157321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6" name="Rectangle 25"/>
            <p:cNvSpPr/>
            <p:nvPr/>
          </p:nvSpPr>
          <p:spPr>
            <a:xfrm>
              <a:off x="3743325" y="6181725"/>
              <a:ext cx="1154483"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p>
          </p:txBody>
        </p:sp>
      </p:grpSp>
      <p:sp>
        <p:nvSpPr>
          <p:cNvPr id="41" name="Rectangle 2"/>
          <p:cNvSpPr txBox="1">
            <a:spLocks noChangeArrowheads="1"/>
          </p:cNvSpPr>
          <p:nvPr/>
        </p:nvSpPr>
        <p:spPr bwMode="auto">
          <a:xfrm>
            <a:off x="8382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CFG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FFFF00"/>
                </a:solidFill>
                <a:effectLst/>
                <a:uLnTx/>
                <a:uFillTx/>
                <a:latin typeface="Times New Roman"/>
                <a:ea typeface="+mj-ea"/>
                <a:cs typeface="+mj-cs"/>
              </a:rPr>
              <a:t>(A Recursive Algorithm) </a:t>
            </a:r>
            <a:endParaRPr kumimoji="0" lang="en-CA" altLang="en-US" sz="32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3023138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1" end="1"/>
                                            </p:txEl>
                                          </p:spTgt>
                                        </p:tgtEl>
                                        <p:attrNameLst>
                                          <p:attrName>style.visibility</p:attrName>
                                        </p:attrNameLst>
                                      </p:cBhvr>
                                      <p:to>
                                        <p:strVal val="visible"/>
                                      </p:to>
                                    </p:set>
                                    <p:anim calcmode="lin" valueType="num">
                                      <p:cBhvr additive="base">
                                        <p:cTn id="19"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2" end="2"/>
                                            </p:txEl>
                                          </p:spTgt>
                                        </p:tgtEl>
                                        <p:attrNameLst>
                                          <p:attrName>style.visibility</p:attrName>
                                        </p:attrNameLst>
                                      </p:cBhvr>
                                      <p:to>
                                        <p:strVal val="visible"/>
                                      </p:to>
                                    </p:set>
                                    <p:anim calcmode="lin" valueType="num">
                                      <p:cBhvr additive="base">
                                        <p:cTn id="2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0">
                                            <p:txEl>
                                              <p:pRg st="3" end="3"/>
                                            </p:txEl>
                                          </p:spTgt>
                                        </p:tgtEl>
                                        <p:attrNameLst>
                                          <p:attrName>style.visibility</p:attrName>
                                        </p:attrNameLst>
                                      </p:cBhvr>
                                      <p:to>
                                        <p:strVal val="visible"/>
                                      </p:to>
                                    </p:set>
                                    <p:anim calcmode="lin" valueType="num">
                                      <p:cBhvr additive="base">
                                        <p:cTn id="31"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
                                            <p:txEl>
                                              <p:pRg st="4" end="4"/>
                                            </p:txEl>
                                          </p:spTgt>
                                        </p:tgtEl>
                                        <p:attrNameLst>
                                          <p:attrName>style.visibility</p:attrName>
                                        </p:attrNameLst>
                                      </p:cBhvr>
                                      <p:to>
                                        <p:strVal val="visible"/>
                                      </p:to>
                                    </p:set>
                                    <p:anim calcmode="lin" valueType="num">
                                      <p:cBhvr additive="base">
                                        <p:cTn id="37"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0">
                                            <p:txEl>
                                              <p:pRg st="5" end="5"/>
                                            </p:txEl>
                                          </p:spTgt>
                                        </p:tgtEl>
                                        <p:attrNameLst>
                                          <p:attrName>style.visibility</p:attrName>
                                        </p:attrNameLst>
                                      </p:cBhvr>
                                      <p:to>
                                        <p:strVal val="visible"/>
                                      </p:to>
                                    </p:set>
                                    <p:anim calcmode="lin" valueType="num">
                                      <p:cBhvr additive="base">
                                        <p:cTn id="43"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0">
                                            <p:txEl>
                                              <p:pRg st="6" end="6"/>
                                            </p:txEl>
                                          </p:spTgt>
                                        </p:tgtEl>
                                        <p:attrNameLst>
                                          <p:attrName>style.visibility</p:attrName>
                                        </p:attrNameLst>
                                      </p:cBhvr>
                                      <p:to>
                                        <p:strVal val="visible"/>
                                      </p:to>
                                    </p:set>
                                    <p:anim calcmode="lin" valueType="num">
                                      <p:cBhvr additive="base">
                                        <p:cTn id="49"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0">
                                            <p:txEl>
                                              <p:pRg st="7" end="7"/>
                                            </p:txEl>
                                          </p:spTgt>
                                        </p:tgtEl>
                                        <p:attrNameLst>
                                          <p:attrName>style.visibility</p:attrName>
                                        </p:attrNameLst>
                                      </p:cBhvr>
                                      <p:to>
                                        <p:strVal val="visible"/>
                                      </p:to>
                                    </p:set>
                                    <p:anim calcmode="lin" valueType="num">
                                      <p:cBhvr additive="base">
                                        <p:cTn id="55"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0">
                                            <p:txEl>
                                              <p:pRg st="8" end="8"/>
                                            </p:txEl>
                                          </p:spTgt>
                                        </p:tgtEl>
                                        <p:attrNameLst>
                                          <p:attrName>style.visibility</p:attrName>
                                        </p:attrNameLst>
                                      </p:cBhvr>
                                      <p:to>
                                        <p:strVal val="visible"/>
                                      </p:to>
                                    </p:set>
                                    <p:anim calcmode="lin" valueType="num">
                                      <p:cBhvr additive="base">
                                        <p:cTn id="61"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0">
                                            <p:txEl>
                                              <p:pRg st="9" end="9"/>
                                            </p:txEl>
                                          </p:spTgt>
                                        </p:tgtEl>
                                        <p:attrNameLst>
                                          <p:attrName>style.visibility</p:attrName>
                                        </p:attrNameLst>
                                      </p:cBhvr>
                                      <p:to>
                                        <p:strVal val="visible"/>
                                      </p:to>
                                    </p:set>
                                    <p:anim calcmode="lin" valueType="num">
                                      <p:cBhvr additive="base">
                                        <p:cTn id="67" dur="500" fill="hold"/>
                                        <p:tgtEl>
                                          <p:spTgt spid="10">
                                            <p:txEl>
                                              <p:pRg st="9" end="9"/>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0">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10">
                                            <p:txEl>
                                              <p:pRg st="10" end="10"/>
                                            </p:txEl>
                                          </p:spTgt>
                                        </p:tgtEl>
                                        <p:attrNameLst>
                                          <p:attrName>style.visibility</p:attrName>
                                        </p:attrNameLst>
                                      </p:cBhvr>
                                      <p:to>
                                        <p:strVal val="visible"/>
                                      </p:to>
                                    </p:set>
                                    <p:anim calcmode="lin" valueType="num">
                                      <p:cBhvr additive="base">
                                        <p:cTn id="73" dur="500" fill="hold"/>
                                        <p:tgtEl>
                                          <p:spTgt spid="10">
                                            <p:txEl>
                                              <p:pRg st="10" end="1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10">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10">
                                            <p:txEl>
                                              <p:pRg st="11" end="11"/>
                                            </p:txEl>
                                          </p:spTgt>
                                        </p:tgtEl>
                                        <p:attrNameLst>
                                          <p:attrName>style.visibility</p:attrName>
                                        </p:attrNameLst>
                                      </p:cBhvr>
                                      <p:to>
                                        <p:strVal val="visible"/>
                                      </p:to>
                                    </p:set>
                                    <p:anim calcmode="lin" valueType="num">
                                      <p:cBhvr additive="base">
                                        <p:cTn id="79" dur="500" fill="hold"/>
                                        <p:tgtEl>
                                          <p:spTgt spid="10">
                                            <p:txEl>
                                              <p:pRg st="11" end="11"/>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10">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grpSp>
        <p:nvGrpSpPr>
          <p:cNvPr id="2" name="Group 1"/>
          <p:cNvGrpSpPr>
            <a:grpSpLocks/>
          </p:cNvGrpSpPr>
          <p:nvPr/>
        </p:nvGrpSpPr>
        <p:grpSpPr bwMode="auto">
          <a:xfrm>
            <a:off x="76200" y="3630613"/>
            <a:ext cx="8839200" cy="3200400"/>
            <a:chOff x="76201" y="3429000"/>
            <a:chExt cx="8839199" cy="3200400"/>
          </a:xfrm>
        </p:grpSpPr>
        <p:sp>
          <p:nvSpPr>
            <p:cNvPr id="49" name="Rectangle 14"/>
            <p:cNvSpPr>
              <a:spLocks noChangeArrowheads="1"/>
            </p:cNvSpPr>
            <p:nvPr/>
          </p:nvSpPr>
          <p:spPr bwMode="auto">
            <a:xfrm>
              <a:off x="76201" y="3524250"/>
              <a:ext cx="8839199" cy="3105150"/>
            </a:xfrm>
            <a:prstGeom prst="rect">
              <a:avLst/>
            </a:prstGeom>
            <a:solidFill>
              <a:schemeClr val="tx1"/>
            </a:solidFill>
            <a:ln w="38100">
              <a:noFill/>
              <a:miter lim="800000"/>
              <a:headEnd/>
              <a:tailEnd/>
            </a:ln>
            <a:effectLst/>
          </p:spPr>
          <p:txBody>
            <a:bodyPr wrap="none" anchor="ctr"/>
            <a:lstStyle/>
            <a:p>
              <a:pPr eaLnBrk="0" hangingPunct="0">
                <a:defRPr/>
              </a:pPr>
              <a:endParaRPr lang="en-CA">
                <a:effectLst>
                  <a:outerShdw blurRad="38100" dist="38100" dir="2700000" algn="tl">
                    <a:srgbClr val="000000">
                      <a:alpha val="43137"/>
                    </a:srgbClr>
                  </a:outerShdw>
                </a:effectLst>
                <a:cs typeface="+mn-cs"/>
              </a:endParaRPr>
            </a:p>
          </p:txBody>
        </p:sp>
        <p:pic>
          <p:nvPicPr>
            <p:cNvPr id="13320" name="Picture 12" descr="par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1" y="3429000"/>
              <a:ext cx="8690641" cy="3095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8" name="Text Box 3"/>
          <p:cNvSpPr txBox="1">
            <a:spLocks noChangeArrowheads="1"/>
          </p:cNvSpPr>
          <p:nvPr/>
        </p:nvSpPr>
        <p:spPr bwMode="auto">
          <a:xfrm>
            <a:off x="5181600" y="1600200"/>
            <a:ext cx="3505200" cy="181588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a:latin typeface="Times New Roman" pitchFamily="18" charset="0"/>
                <a:hlinkClick r:id="rId4" action="ppaction://hlinksldjump"/>
              </a:rPr>
              <a:t>Way cool </a:t>
            </a:r>
            <a:br>
              <a:rPr lang="en-US" altLang="en-US" sz="2800" dirty="0">
                <a:latin typeface="Times New Roman" pitchFamily="18" charset="0"/>
                <a:hlinkClick r:id="rId4" action="ppaction://hlinksldjump"/>
              </a:rPr>
            </a:br>
            <a:r>
              <a:rPr lang="en-US" altLang="en-US" sz="2800" dirty="0">
                <a:latin typeface="Times New Roman" pitchFamily="18" charset="0"/>
                <a:hlinkClick r:id="rId4" action="ppaction://hlinksldjump"/>
              </a:rPr>
              <a:t>recursive algorithm</a:t>
            </a:r>
            <a:endParaRPr lang="en-US" altLang="en-US" sz="2800" dirty="0">
              <a:latin typeface="Times New Roman" pitchFamily="18" charset="0"/>
            </a:endParaRPr>
          </a:p>
          <a:p>
            <a:pPr algn="ctr" eaLnBrk="1" hangingPunct="1">
              <a:spcBef>
                <a:spcPct val="0"/>
              </a:spcBef>
            </a:pPr>
            <a:r>
              <a:rPr lang="en-US" altLang="en-US" sz="2800" dirty="0">
                <a:latin typeface="Times New Roman" pitchFamily="18" charset="0"/>
              </a:rPr>
              <a:t>I am really sad </a:t>
            </a:r>
            <a:br>
              <a:rPr lang="en-US" altLang="en-US" sz="2800" dirty="0">
                <a:latin typeface="Times New Roman" pitchFamily="18" charset="0"/>
              </a:rPr>
            </a:br>
            <a:r>
              <a:rPr lang="en-US" altLang="en-US" sz="2800" dirty="0">
                <a:latin typeface="Times New Roman" pitchFamily="18" charset="0"/>
              </a:rPr>
              <a:t>to miss it.</a:t>
            </a:r>
            <a:endParaRPr lang="en-US" altLang="en-US" sz="2800" dirty="0">
              <a:solidFill>
                <a:srgbClr val="FF00FF"/>
              </a:solidFill>
              <a:latin typeface="Times New Roman" pitchFamily="18" charset="0"/>
              <a:sym typeface="Symbol" pitchFamily="18" charset="2"/>
            </a:endParaRPr>
          </a:p>
        </p:txBody>
      </p:sp>
    </p:spTree>
    <p:extLst>
      <p:ext uri="{BB962C8B-B14F-4D97-AF65-F5344CB8AC3E}">
        <p14:creationId xmlns:p14="http://schemas.microsoft.com/office/powerpoint/2010/main" val="10853607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1" end="1"/>
                                            </p:txEl>
                                          </p:spTgt>
                                        </p:tgtEl>
                                        <p:attrNameLst>
                                          <p:attrName>style.visibility</p:attrName>
                                        </p:attrNameLst>
                                      </p:cBhvr>
                                      <p:to>
                                        <p:strVal val="visible"/>
                                      </p:to>
                                    </p:set>
                                    <p:anim calcmode="lin" valueType="num">
                                      <p:cBhvr additive="base">
                                        <p:cTn id="25"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9" name="Text Box 3"/>
          <p:cNvSpPr txBox="1">
            <a:spLocks noChangeArrowheads="1"/>
          </p:cNvSpPr>
          <p:nvPr/>
        </p:nvSpPr>
        <p:spPr bwMode="auto">
          <a:xfrm>
            <a:off x="533400" y="3733800"/>
            <a:ext cx="7772400" cy="310854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Recursive Algorithms (Linear Time)</a:t>
            </a:r>
          </a:p>
          <a:p>
            <a:pPr eaLnBrk="1" hangingPunct="1">
              <a:spcBef>
                <a:spcPct val="0"/>
              </a:spcBef>
            </a:pPr>
            <a:r>
              <a:rPr lang="en-US" altLang="en-US" sz="2800" dirty="0" err="1">
                <a:solidFill>
                  <a:schemeClr val="accent2"/>
                </a:solidFill>
                <a:latin typeface="Times New Roman" pitchFamily="18" charset="0"/>
                <a:sym typeface="Symbol" pitchFamily="18" charset="2"/>
              </a:rPr>
              <a:t>GetExp</a:t>
            </a:r>
            <a:r>
              <a:rPr lang="en-US" altLang="en-US" sz="2800" dirty="0">
                <a:latin typeface="Times New Roman" pitchFamily="18" charset="0"/>
                <a:sym typeface="Symbol" pitchFamily="18" charset="2"/>
              </a:rPr>
              <a:t>: </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Input: Start location in string</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Output: Parsing of next expression</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Code: </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Calls </a:t>
            </a:r>
            <a:r>
              <a:rPr lang="en-US" altLang="en-US" sz="2800" dirty="0" err="1">
                <a:solidFill>
                  <a:schemeClr val="accent2"/>
                </a:solidFill>
                <a:latin typeface="Times New Roman" pitchFamily="18" charset="0"/>
                <a:sym typeface="Symbol" pitchFamily="18" charset="2"/>
              </a:rPr>
              <a:t>GetTerm</a:t>
            </a:r>
            <a:r>
              <a:rPr lang="en-US" altLang="en-US" sz="2800" dirty="0">
                <a:latin typeface="Times New Roman" pitchFamily="18" charset="0"/>
                <a:sym typeface="Symbol" pitchFamily="18" charset="2"/>
              </a:rPr>
              <a:t> to get parsing of each term.</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Puts them together.</a:t>
            </a:r>
          </a:p>
        </p:txBody>
      </p:sp>
      <p:grpSp>
        <p:nvGrpSpPr>
          <p:cNvPr id="3" name="Group 2"/>
          <p:cNvGrpSpPr/>
          <p:nvPr/>
        </p:nvGrpSpPr>
        <p:grpSpPr>
          <a:xfrm>
            <a:off x="5260971" y="2590800"/>
            <a:ext cx="3720635" cy="476030"/>
            <a:chOff x="5260971" y="2590800"/>
            <a:chExt cx="3720635" cy="476030"/>
          </a:xfrm>
        </p:grpSpPr>
        <p:sp>
          <p:nvSpPr>
            <p:cNvPr id="33" name="Text Box 51"/>
            <p:cNvSpPr txBox="1">
              <a:spLocks noChangeArrowheads="1"/>
            </p:cNvSpPr>
            <p:nvPr/>
          </p:nvSpPr>
          <p:spPr bwMode="auto">
            <a:xfrm>
              <a:off x="5260971" y="2638214"/>
              <a:ext cx="9476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&lt;term,1&gt;</a:t>
              </a:r>
            </a:p>
          </p:txBody>
        </p:sp>
        <p:sp>
          <p:nvSpPr>
            <p:cNvPr id="34" name="AutoShape 52"/>
            <p:cNvSpPr>
              <a:spLocks noChangeArrowheads="1"/>
            </p:cNvSpPr>
            <p:nvPr/>
          </p:nvSpPr>
          <p:spPr bwMode="auto">
            <a:xfrm>
              <a:off x="5283239" y="2590800"/>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sp>
          <p:nvSpPr>
            <p:cNvPr id="31" name="Text Box 54"/>
            <p:cNvSpPr txBox="1">
              <a:spLocks noChangeArrowheads="1"/>
            </p:cNvSpPr>
            <p:nvPr/>
          </p:nvSpPr>
          <p:spPr bwMode="auto">
            <a:xfrm>
              <a:off x="6415549" y="2657324"/>
              <a:ext cx="9476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solidFill>
                    <a:schemeClr val="accent1"/>
                  </a:solidFill>
                  <a:latin typeface="Times New Roman" pitchFamily="18" charset="0"/>
                </a:rPr>
                <a:t>p</a:t>
              </a:r>
              <a:r>
                <a:rPr lang="en-US" altLang="en-US" sz="2000" baseline="-25000">
                  <a:solidFill>
                    <a:schemeClr val="accent1"/>
                  </a:solidFill>
                  <a:latin typeface="Times New Roman" pitchFamily="18" charset="0"/>
                </a:rPr>
                <a:t>&lt;term,2&gt;</a:t>
              </a:r>
            </a:p>
          </p:txBody>
        </p:sp>
        <p:sp>
          <p:nvSpPr>
            <p:cNvPr id="32" name="AutoShape 55"/>
            <p:cNvSpPr>
              <a:spLocks noChangeArrowheads="1"/>
            </p:cNvSpPr>
            <p:nvPr/>
          </p:nvSpPr>
          <p:spPr bwMode="auto">
            <a:xfrm>
              <a:off x="6437817" y="2610764"/>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sp>
          <p:nvSpPr>
            <p:cNvPr id="29" name="Text Box 57"/>
            <p:cNvSpPr txBox="1">
              <a:spLocks noChangeArrowheads="1"/>
            </p:cNvSpPr>
            <p:nvPr/>
          </p:nvSpPr>
          <p:spPr bwMode="auto">
            <a:xfrm>
              <a:off x="8033911" y="2647890"/>
              <a:ext cx="9476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a:t>
              </a:r>
              <a:r>
                <a:rPr lang="en-US" altLang="en-US" sz="2000" baseline="-25000" dirty="0" err="1">
                  <a:solidFill>
                    <a:schemeClr val="accent1"/>
                  </a:solidFill>
                  <a:latin typeface="Times New Roman" pitchFamily="18" charset="0"/>
                </a:rPr>
                <a:t>term,k</a:t>
              </a:r>
              <a:r>
                <a:rPr lang="en-US" altLang="en-US" sz="2000" baseline="-25000" dirty="0">
                  <a:solidFill>
                    <a:schemeClr val="accent1"/>
                  </a:solidFill>
                  <a:latin typeface="Times New Roman" pitchFamily="18" charset="0"/>
                </a:rPr>
                <a:t>&gt;</a:t>
              </a:r>
            </a:p>
          </p:txBody>
        </p:sp>
        <p:sp>
          <p:nvSpPr>
            <p:cNvPr id="30" name="AutoShape 58"/>
            <p:cNvSpPr>
              <a:spLocks noChangeArrowheads="1"/>
            </p:cNvSpPr>
            <p:nvPr/>
          </p:nvSpPr>
          <p:spPr bwMode="auto">
            <a:xfrm>
              <a:off x="8056179" y="2610764"/>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grpSp>
      <p:grpSp>
        <p:nvGrpSpPr>
          <p:cNvPr id="4" name="Group 3"/>
          <p:cNvGrpSpPr/>
          <p:nvPr/>
        </p:nvGrpSpPr>
        <p:grpSpPr>
          <a:xfrm>
            <a:off x="5712849" y="1752600"/>
            <a:ext cx="2772941" cy="1401744"/>
            <a:chOff x="5712849" y="1752600"/>
            <a:chExt cx="2772941" cy="1401744"/>
          </a:xfrm>
        </p:grpSpPr>
        <p:sp>
          <p:nvSpPr>
            <p:cNvPr id="12" name="Text Box 45"/>
            <p:cNvSpPr txBox="1">
              <a:spLocks noChangeArrowheads="1"/>
            </p:cNvSpPr>
            <p:nvPr/>
          </p:nvSpPr>
          <p:spPr bwMode="auto">
            <a:xfrm>
              <a:off x="6814437" y="1752600"/>
              <a:ext cx="598241" cy="400110"/>
            </a:xfrm>
            <a:prstGeom prst="re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err="1">
                  <a:solidFill>
                    <a:schemeClr val="accent2"/>
                  </a:solidFill>
                  <a:latin typeface="Times New Roman" pitchFamily="18" charset="0"/>
                </a:rPr>
                <a:t>Exp</a:t>
              </a:r>
              <a:endParaRPr lang="en-US" altLang="en-US" sz="2000" dirty="0">
                <a:solidFill>
                  <a:schemeClr val="accent2"/>
                </a:solidFill>
                <a:latin typeface="Times New Roman" pitchFamily="18" charset="0"/>
              </a:endParaRPr>
            </a:p>
          </p:txBody>
        </p:sp>
        <p:sp>
          <p:nvSpPr>
            <p:cNvPr id="13" name="Text Box 46"/>
            <p:cNvSpPr txBox="1">
              <a:spLocks noChangeArrowheads="1"/>
            </p:cNvSpPr>
            <p:nvPr/>
          </p:nvSpPr>
          <p:spPr bwMode="auto">
            <a:xfrm>
              <a:off x="7502007" y="2656370"/>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solidFill>
                    <a:schemeClr val="accent1"/>
                  </a:solidFill>
                  <a:latin typeface="Times New Roman" pitchFamily="18" charset="0"/>
                </a:rPr>
                <a:t>…</a:t>
              </a:r>
            </a:p>
          </p:txBody>
        </p:sp>
        <p:sp>
          <p:nvSpPr>
            <p:cNvPr id="14" name="Line 47"/>
            <p:cNvSpPr>
              <a:spLocks noChangeShapeType="1"/>
            </p:cNvSpPr>
            <p:nvPr/>
          </p:nvSpPr>
          <p:spPr bwMode="auto">
            <a:xfrm flipH="1">
              <a:off x="5712849" y="2154697"/>
              <a:ext cx="1210720"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5" name="Line 48"/>
            <p:cNvSpPr>
              <a:spLocks noChangeShapeType="1"/>
            </p:cNvSpPr>
            <p:nvPr/>
          </p:nvSpPr>
          <p:spPr bwMode="auto">
            <a:xfrm flipH="1">
              <a:off x="6884514" y="2154697"/>
              <a:ext cx="156222"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6" name="Line 49"/>
            <p:cNvSpPr>
              <a:spLocks noChangeShapeType="1"/>
            </p:cNvSpPr>
            <p:nvPr/>
          </p:nvSpPr>
          <p:spPr bwMode="auto">
            <a:xfrm>
              <a:off x="7314125" y="2154697"/>
              <a:ext cx="1171665"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0" name="Line 59"/>
            <p:cNvSpPr>
              <a:spLocks noChangeShapeType="1"/>
            </p:cNvSpPr>
            <p:nvPr/>
          </p:nvSpPr>
          <p:spPr bwMode="auto">
            <a:xfrm>
              <a:off x="7236014" y="2154697"/>
              <a:ext cx="390555" cy="182427"/>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1" name="Line 60"/>
            <p:cNvSpPr>
              <a:spLocks noChangeShapeType="1"/>
            </p:cNvSpPr>
            <p:nvPr/>
          </p:nvSpPr>
          <p:spPr bwMode="auto">
            <a:xfrm>
              <a:off x="7216486" y="2154697"/>
              <a:ext cx="390555" cy="22803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2" name="Line 61"/>
            <p:cNvSpPr>
              <a:spLocks noChangeShapeType="1"/>
            </p:cNvSpPr>
            <p:nvPr/>
          </p:nvSpPr>
          <p:spPr bwMode="auto">
            <a:xfrm>
              <a:off x="7196958" y="2154697"/>
              <a:ext cx="312444" cy="22803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3" name="Text Box 62"/>
            <p:cNvSpPr txBox="1">
              <a:spLocks noChangeArrowheads="1"/>
            </p:cNvSpPr>
            <p:nvPr/>
          </p:nvSpPr>
          <p:spPr bwMode="auto">
            <a:xfrm>
              <a:off x="6137066" y="2734454"/>
              <a:ext cx="328936"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rPr>
                <a:t>+</a:t>
              </a:r>
            </a:p>
          </p:txBody>
        </p:sp>
        <p:sp>
          <p:nvSpPr>
            <p:cNvPr id="24" name="Text Box 63"/>
            <p:cNvSpPr txBox="1">
              <a:spLocks noChangeArrowheads="1"/>
            </p:cNvSpPr>
            <p:nvPr/>
          </p:nvSpPr>
          <p:spPr bwMode="auto">
            <a:xfrm>
              <a:off x="7292860" y="2747583"/>
              <a:ext cx="328936"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rPr>
                <a:t>+</a:t>
              </a:r>
            </a:p>
          </p:txBody>
        </p:sp>
        <p:sp>
          <p:nvSpPr>
            <p:cNvPr id="25" name="Text Box 64"/>
            <p:cNvSpPr txBox="1">
              <a:spLocks noChangeArrowheads="1"/>
            </p:cNvSpPr>
            <p:nvPr/>
          </p:nvSpPr>
          <p:spPr bwMode="auto">
            <a:xfrm>
              <a:off x="7761526" y="2754234"/>
              <a:ext cx="328936"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rPr>
                <a:t>+</a:t>
              </a:r>
            </a:p>
          </p:txBody>
        </p:sp>
        <p:sp>
          <p:nvSpPr>
            <p:cNvPr id="26" name="Line 65"/>
            <p:cNvSpPr>
              <a:spLocks noChangeShapeType="1"/>
            </p:cNvSpPr>
            <p:nvPr/>
          </p:nvSpPr>
          <p:spPr bwMode="auto">
            <a:xfrm flipH="1">
              <a:off x="6298682" y="2154697"/>
              <a:ext cx="702999"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7" name="Line 66"/>
            <p:cNvSpPr>
              <a:spLocks noChangeShapeType="1"/>
            </p:cNvSpPr>
            <p:nvPr/>
          </p:nvSpPr>
          <p:spPr bwMode="auto">
            <a:xfrm>
              <a:off x="7079792" y="2154697"/>
              <a:ext cx="390555"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8" name="Line 67"/>
            <p:cNvSpPr>
              <a:spLocks noChangeShapeType="1"/>
            </p:cNvSpPr>
            <p:nvPr/>
          </p:nvSpPr>
          <p:spPr bwMode="auto">
            <a:xfrm>
              <a:off x="7118847" y="2154697"/>
              <a:ext cx="800638"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grpSp>
      <p:sp>
        <p:nvSpPr>
          <p:cNvPr id="39"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sp>
        <p:nvSpPr>
          <p:cNvPr id="40" name="Text Box 3"/>
          <p:cNvSpPr txBox="1">
            <a:spLocks noChangeArrowheads="1"/>
          </p:cNvSpPr>
          <p:nvPr/>
        </p:nvSpPr>
        <p:spPr bwMode="auto">
          <a:xfrm>
            <a:off x="3810000" y="3210580"/>
            <a:ext cx="5410200"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(2+42)*(5+12)+987*7*123+15*54</a:t>
            </a:r>
          </a:p>
        </p:txBody>
      </p:sp>
      <p:cxnSp>
        <p:nvCxnSpPr>
          <p:cNvPr id="6" name="Straight Connector 5"/>
          <p:cNvCxnSpPr/>
          <p:nvPr/>
        </p:nvCxnSpPr>
        <p:spPr bwMode="auto">
          <a:xfrm>
            <a:off x="2564216" y="942752"/>
            <a:ext cx="0" cy="762000"/>
          </a:xfrm>
          <a:prstGeom prst="line">
            <a:avLst/>
          </a:prstGeom>
          <a:noFill/>
          <a:ln w="38100" cap="sq" cmpd="sng" algn="ctr">
            <a:solidFill>
              <a:schemeClr val="tx2"/>
            </a:solidFill>
            <a:prstDash val="solid"/>
            <a:round/>
            <a:headEnd type="none" w="med" len="med"/>
            <a:tailEnd type="none" w="med" len="med"/>
          </a:ln>
          <a:effectLst/>
        </p:spPr>
      </p:cxnSp>
      <p:sp>
        <p:nvSpPr>
          <p:cNvPr id="44" name="Text Box 3"/>
          <p:cNvSpPr txBox="1">
            <a:spLocks noChangeArrowheads="1"/>
          </p:cNvSpPr>
          <p:nvPr/>
        </p:nvSpPr>
        <p:spPr bwMode="auto">
          <a:xfrm>
            <a:off x="4191000" y="3160693"/>
            <a:ext cx="5410200" cy="95410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(2+42)*(5+12)</a:t>
            </a:r>
            <a:br>
              <a:rPr lang="en-US" altLang="en-US" sz="2800" dirty="0">
                <a:solidFill>
                  <a:srgbClr val="FF00FF"/>
                </a:solidFill>
                <a:latin typeface="Times New Roman" pitchFamily="18" charset="0"/>
              </a:rPr>
            </a:br>
            <a:r>
              <a:rPr lang="en-US" altLang="en-US" sz="2800" dirty="0">
                <a:solidFill>
                  <a:srgbClr val="FF00FF"/>
                </a:solidFill>
                <a:latin typeface="Times New Roman" pitchFamily="18" charset="0"/>
              </a:rPr>
              <a:t>                   987*7*123     15*54</a:t>
            </a:r>
          </a:p>
        </p:txBody>
      </p:sp>
      <p:sp>
        <p:nvSpPr>
          <p:cNvPr id="45" name="Text Box 3"/>
          <p:cNvSpPr txBox="1">
            <a:spLocks noChangeArrowheads="1"/>
          </p:cNvSpPr>
          <p:nvPr/>
        </p:nvSpPr>
        <p:spPr bwMode="auto">
          <a:xfrm>
            <a:off x="3810000" y="3200400"/>
            <a:ext cx="5410200"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(2+42)*(5+12)</a:t>
            </a:r>
            <a:r>
              <a:rPr lang="en-US" altLang="en-US" sz="2800" dirty="0">
                <a:solidFill>
                  <a:schemeClr val="tx2"/>
                </a:solidFill>
                <a:latin typeface="Times New Roman" pitchFamily="18" charset="0"/>
              </a:rPr>
              <a:t>+</a:t>
            </a:r>
            <a:r>
              <a:rPr lang="en-US" altLang="en-US" sz="2800" dirty="0">
                <a:solidFill>
                  <a:srgbClr val="FF00FF"/>
                </a:solidFill>
                <a:latin typeface="Times New Roman" pitchFamily="18" charset="0"/>
              </a:rPr>
              <a:t>987*7*123</a:t>
            </a:r>
            <a:r>
              <a:rPr lang="en-US" altLang="en-US" sz="2800" dirty="0">
                <a:solidFill>
                  <a:schemeClr val="tx2"/>
                </a:solidFill>
                <a:latin typeface="Times New Roman" pitchFamily="18" charset="0"/>
              </a:rPr>
              <a:t>+</a:t>
            </a:r>
            <a:r>
              <a:rPr lang="en-US" altLang="en-US" sz="2800" dirty="0">
                <a:solidFill>
                  <a:srgbClr val="FF00FF"/>
                </a:solidFill>
                <a:latin typeface="Times New Roman" pitchFamily="18" charset="0"/>
              </a:rPr>
              <a:t>15*54</a:t>
            </a:r>
          </a:p>
        </p:txBody>
      </p:sp>
    </p:spTree>
    <p:extLst>
      <p:ext uri="{BB962C8B-B14F-4D97-AF65-F5344CB8AC3E}">
        <p14:creationId xmlns:p14="http://schemas.microsoft.com/office/powerpoint/2010/main" val="2053148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 calcmode="lin" valueType="num">
                                      <p:cBhvr additive="base">
                                        <p:cTn id="19"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
                                            <p:txEl>
                                              <p:pRg st="3" end="3"/>
                                            </p:txEl>
                                          </p:spTgt>
                                        </p:tgtEl>
                                        <p:attrNameLst>
                                          <p:attrName>style.visibility</p:attrName>
                                        </p:attrNameLst>
                                      </p:cBhvr>
                                      <p:to>
                                        <p:strVal val="visible"/>
                                      </p:to>
                                    </p:set>
                                    <p:anim calcmode="lin" valueType="num">
                                      <p:cBhvr additive="base">
                                        <p:cTn id="29"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0-#ppt_w/2"/>
                                          </p:val>
                                        </p:tav>
                                        <p:tav tm="100000">
                                          <p:val>
                                            <p:strVal val="#ppt_x"/>
                                          </p:val>
                                        </p:tav>
                                      </p:tavLst>
                                    </p:anim>
                                    <p:anim calcmode="lin" valueType="num">
                                      <p:cBhvr additive="base">
                                        <p:cTn id="36"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500" fill="hold"/>
                                        <p:tgtEl>
                                          <p:spTgt spid="4"/>
                                        </p:tgtEl>
                                        <p:attrNameLst>
                                          <p:attrName>ppt_x</p:attrName>
                                        </p:attrNameLst>
                                      </p:cBhvr>
                                      <p:tavLst>
                                        <p:tav tm="0">
                                          <p:val>
                                            <p:strVal val="0-#ppt_w/2"/>
                                          </p:val>
                                        </p:tav>
                                        <p:tav tm="100000">
                                          <p:val>
                                            <p:strVal val="#ppt_x"/>
                                          </p:val>
                                        </p:tav>
                                      </p:tavLst>
                                    </p:anim>
                                    <p:anim calcmode="lin" valueType="num">
                                      <p:cBhvr additive="base">
                                        <p:cTn id="4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9">
                                            <p:txEl>
                                              <p:pRg st="4" end="4"/>
                                            </p:txEl>
                                          </p:spTgt>
                                        </p:tgtEl>
                                        <p:attrNameLst>
                                          <p:attrName>style.visibility</p:attrName>
                                        </p:attrNameLst>
                                      </p:cBhvr>
                                      <p:to>
                                        <p:strVal val="visible"/>
                                      </p:to>
                                    </p:set>
                                    <p:anim calcmode="lin" valueType="num">
                                      <p:cBhvr additive="base">
                                        <p:cTn id="51"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
                                            <p:txEl>
                                              <p:pRg st="4" end="4"/>
                                            </p:txEl>
                                          </p:spTgt>
                                        </p:tgtEl>
                                        <p:attrNameLst>
                                          <p:attrName>ppt_y</p:attrName>
                                        </p:attrNameLst>
                                      </p:cBhvr>
                                      <p:tavLst>
                                        <p:tav tm="0">
                                          <p:val>
                                            <p:strVal val="#ppt_y"/>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3"/>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4"/>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9">
                                            <p:txEl>
                                              <p:pRg st="5" end="5"/>
                                            </p:txEl>
                                          </p:spTgt>
                                        </p:tgtEl>
                                        <p:attrNameLst>
                                          <p:attrName>style.visibility</p:attrName>
                                        </p:attrNameLst>
                                      </p:cBhvr>
                                      <p:to>
                                        <p:strVal val="visible"/>
                                      </p:to>
                                    </p:set>
                                    <p:anim calcmode="lin" valueType="num">
                                      <p:cBhvr additive="base">
                                        <p:cTn id="63"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9">
                                            <p:txEl>
                                              <p:pRg st="5" end="5"/>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additive="base">
                                        <p:cTn id="67" dur="500" fill="hold"/>
                                        <p:tgtEl>
                                          <p:spTgt spid="44"/>
                                        </p:tgtEl>
                                        <p:attrNameLst>
                                          <p:attrName>ppt_x</p:attrName>
                                        </p:attrNameLst>
                                      </p:cBhvr>
                                      <p:tavLst>
                                        <p:tav tm="0">
                                          <p:val>
                                            <p:strVal val="0-#ppt_w/2"/>
                                          </p:val>
                                        </p:tav>
                                        <p:tav tm="100000">
                                          <p:val>
                                            <p:strVal val="#ppt_x"/>
                                          </p:val>
                                        </p:tav>
                                      </p:tavLst>
                                    </p:anim>
                                    <p:anim calcmode="lin" valueType="num">
                                      <p:cBhvr additive="base">
                                        <p:cTn id="68"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3"/>
                                        </p:tgtEl>
                                        <p:attrNameLst>
                                          <p:attrName>style.visibility</p:attrName>
                                        </p:attrNameLst>
                                      </p:cBhvr>
                                      <p:to>
                                        <p:strVal val="visible"/>
                                      </p:to>
                                    </p:set>
                                    <p:anim calcmode="lin" valueType="num">
                                      <p:cBhvr additive="base">
                                        <p:cTn id="73" dur="500" fill="hold"/>
                                        <p:tgtEl>
                                          <p:spTgt spid="3"/>
                                        </p:tgtEl>
                                        <p:attrNameLst>
                                          <p:attrName>ppt_x</p:attrName>
                                        </p:attrNameLst>
                                      </p:cBhvr>
                                      <p:tavLst>
                                        <p:tav tm="0">
                                          <p:val>
                                            <p:strVal val="0-#ppt_w/2"/>
                                          </p:val>
                                        </p:tav>
                                        <p:tav tm="100000">
                                          <p:val>
                                            <p:strVal val="#ppt_x"/>
                                          </p:val>
                                        </p:tav>
                                      </p:tavLst>
                                    </p:anim>
                                    <p:anim calcmode="lin" valueType="num">
                                      <p:cBhvr additive="base">
                                        <p:cTn id="7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9">
                                            <p:txEl>
                                              <p:pRg st="6" end="6"/>
                                            </p:txEl>
                                          </p:spTgt>
                                        </p:tgtEl>
                                        <p:attrNameLst>
                                          <p:attrName>style.visibility</p:attrName>
                                        </p:attrNameLst>
                                      </p:cBhvr>
                                      <p:to>
                                        <p:strVal val="visible"/>
                                      </p:to>
                                    </p:set>
                                    <p:anim calcmode="lin" valueType="num">
                                      <p:cBhvr additive="base">
                                        <p:cTn id="79"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9">
                                            <p:txEl>
                                              <p:pRg st="6" end="6"/>
                                            </p:txEl>
                                          </p:spTgt>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45"/>
                                        </p:tgtEl>
                                        <p:attrNameLst>
                                          <p:attrName>style.visibility</p:attrName>
                                        </p:attrNameLst>
                                      </p:cBhvr>
                                      <p:to>
                                        <p:strVal val="visible"/>
                                      </p:to>
                                    </p:set>
                                    <p:anim calcmode="lin" valueType="num">
                                      <p:cBhvr additive="base">
                                        <p:cTn id="83" dur="500" fill="hold"/>
                                        <p:tgtEl>
                                          <p:spTgt spid="45"/>
                                        </p:tgtEl>
                                        <p:attrNameLst>
                                          <p:attrName>ppt_x</p:attrName>
                                        </p:attrNameLst>
                                      </p:cBhvr>
                                      <p:tavLst>
                                        <p:tav tm="0">
                                          <p:val>
                                            <p:strVal val="0-#ppt_w/2"/>
                                          </p:val>
                                        </p:tav>
                                        <p:tav tm="100000">
                                          <p:val>
                                            <p:strVal val="#ppt_x"/>
                                          </p:val>
                                        </p:tav>
                                      </p:tavLst>
                                    </p:anim>
                                    <p:anim calcmode="lin" valueType="num">
                                      <p:cBhvr additive="base">
                                        <p:cTn id="84" dur="500" fill="hold"/>
                                        <p:tgtEl>
                                          <p:spTgt spid="45"/>
                                        </p:tgtEl>
                                        <p:attrNameLst>
                                          <p:attrName>ppt_y</p:attrName>
                                        </p:attrNameLst>
                                      </p:cBhvr>
                                      <p:tavLst>
                                        <p:tav tm="0">
                                          <p:val>
                                            <p:strVal val="#ppt_y"/>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44"/>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4"/>
                                        </p:tgtEl>
                                        <p:attrNameLst>
                                          <p:attrName>style.visibility</p:attrName>
                                        </p:attrNameLst>
                                      </p:cBhvr>
                                      <p:to>
                                        <p:strVal val="visible"/>
                                      </p:to>
                                    </p:set>
                                    <p:anim calcmode="lin" valueType="num">
                                      <p:cBhvr additive="base">
                                        <p:cTn id="91" dur="500" fill="hold"/>
                                        <p:tgtEl>
                                          <p:spTgt spid="4"/>
                                        </p:tgtEl>
                                        <p:attrNameLst>
                                          <p:attrName>ppt_x</p:attrName>
                                        </p:attrNameLst>
                                      </p:cBhvr>
                                      <p:tavLst>
                                        <p:tav tm="0">
                                          <p:val>
                                            <p:strVal val="0-#ppt_w/2"/>
                                          </p:val>
                                        </p:tav>
                                        <p:tav tm="100000">
                                          <p:val>
                                            <p:strVal val="#ppt_x"/>
                                          </p:val>
                                        </p:tav>
                                      </p:tavLst>
                                    </p:anim>
                                    <p:anim calcmode="lin" valueType="num">
                                      <p:cBhvr additive="base">
                                        <p:cTn id="9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0" grpId="1"/>
      <p:bldP spid="44" grpId="0"/>
      <p:bldP spid="44" grpId="1"/>
      <p:bldP spid="4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9" name="Text Box 3"/>
          <p:cNvSpPr txBox="1">
            <a:spLocks noChangeArrowheads="1"/>
          </p:cNvSpPr>
          <p:nvPr/>
        </p:nvSpPr>
        <p:spPr bwMode="auto">
          <a:xfrm>
            <a:off x="533400" y="3733800"/>
            <a:ext cx="7772400" cy="310854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Recursive Algorithms (Linear Time)</a:t>
            </a:r>
          </a:p>
          <a:p>
            <a:pPr eaLnBrk="1" hangingPunct="1">
              <a:spcBef>
                <a:spcPct val="0"/>
              </a:spcBef>
            </a:pPr>
            <a:r>
              <a:rPr lang="en-US" altLang="en-US" sz="2800" dirty="0" err="1">
                <a:solidFill>
                  <a:schemeClr val="accent2"/>
                </a:solidFill>
                <a:latin typeface="Times New Roman" pitchFamily="18" charset="0"/>
                <a:sym typeface="Symbol" pitchFamily="18" charset="2"/>
              </a:rPr>
              <a:t>GetTerm</a:t>
            </a:r>
            <a:r>
              <a:rPr lang="en-US" altLang="en-US" sz="2800" dirty="0">
                <a:latin typeface="Times New Roman" pitchFamily="18" charset="0"/>
                <a:sym typeface="Symbol" pitchFamily="18" charset="2"/>
              </a:rPr>
              <a:t>: </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Input: Start location in string</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Output: Parsing of next term</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Code: </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Calls </a:t>
            </a:r>
            <a:r>
              <a:rPr lang="en-US" altLang="en-US" sz="2800" dirty="0" err="1">
                <a:solidFill>
                  <a:schemeClr val="accent2"/>
                </a:solidFill>
                <a:latin typeface="Times New Roman" pitchFamily="18" charset="0"/>
                <a:sym typeface="Symbol" pitchFamily="18" charset="2"/>
              </a:rPr>
              <a:t>GetFact</a:t>
            </a:r>
            <a:r>
              <a:rPr lang="en-US" altLang="en-US" sz="2800" dirty="0">
                <a:latin typeface="Times New Roman" pitchFamily="18" charset="0"/>
                <a:sym typeface="Symbol" pitchFamily="18" charset="2"/>
              </a:rPr>
              <a:t> to get parsing of each factor.</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Puts them together.</a:t>
            </a:r>
          </a:p>
        </p:txBody>
      </p:sp>
      <p:grpSp>
        <p:nvGrpSpPr>
          <p:cNvPr id="3" name="Group 2"/>
          <p:cNvGrpSpPr/>
          <p:nvPr/>
        </p:nvGrpSpPr>
        <p:grpSpPr>
          <a:xfrm>
            <a:off x="5283239" y="2590800"/>
            <a:ext cx="3669513" cy="476030"/>
            <a:chOff x="5283239" y="2590800"/>
            <a:chExt cx="3669513" cy="476030"/>
          </a:xfrm>
        </p:grpSpPr>
        <p:sp>
          <p:nvSpPr>
            <p:cNvPr id="33" name="Text Box 51"/>
            <p:cNvSpPr txBox="1">
              <a:spLocks noChangeArrowheads="1"/>
            </p:cNvSpPr>
            <p:nvPr/>
          </p:nvSpPr>
          <p:spPr bwMode="auto">
            <a:xfrm>
              <a:off x="5289825" y="2638214"/>
              <a:ext cx="8899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&lt;fact,1&gt;</a:t>
              </a:r>
            </a:p>
          </p:txBody>
        </p:sp>
        <p:sp>
          <p:nvSpPr>
            <p:cNvPr id="34" name="AutoShape 52"/>
            <p:cNvSpPr>
              <a:spLocks noChangeArrowheads="1"/>
            </p:cNvSpPr>
            <p:nvPr/>
          </p:nvSpPr>
          <p:spPr bwMode="auto">
            <a:xfrm>
              <a:off x="5283239" y="2590800"/>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sp>
          <p:nvSpPr>
            <p:cNvPr id="31" name="Text Box 54"/>
            <p:cNvSpPr txBox="1">
              <a:spLocks noChangeArrowheads="1"/>
            </p:cNvSpPr>
            <p:nvPr/>
          </p:nvSpPr>
          <p:spPr bwMode="auto">
            <a:xfrm>
              <a:off x="6444403" y="2657324"/>
              <a:ext cx="8899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&lt;fact,2&gt;</a:t>
              </a:r>
            </a:p>
          </p:txBody>
        </p:sp>
        <p:sp>
          <p:nvSpPr>
            <p:cNvPr id="32" name="AutoShape 55"/>
            <p:cNvSpPr>
              <a:spLocks noChangeArrowheads="1"/>
            </p:cNvSpPr>
            <p:nvPr/>
          </p:nvSpPr>
          <p:spPr bwMode="auto">
            <a:xfrm>
              <a:off x="6437817" y="2610764"/>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sp>
          <p:nvSpPr>
            <p:cNvPr id="29" name="Text Box 57"/>
            <p:cNvSpPr txBox="1">
              <a:spLocks noChangeArrowheads="1"/>
            </p:cNvSpPr>
            <p:nvPr/>
          </p:nvSpPr>
          <p:spPr bwMode="auto">
            <a:xfrm>
              <a:off x="8062765" y="2647890"/>
              <a:ext cx="8899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a:t>
              </a:r>
              <a:r>
                <a:rPr lang="en-US" altLang="en-US" sz="2000" baseline="-25000" dirty="0" err="1">
                  <a:solidFill>
                    <a:schemeClr val="accent1"/>
                  </a:solidFill>
                  <a:latin typeface="Times New Roman" pitchFamily="18" charset="0"/>
                </a:rPr>
                <a:t>fact,k</a:t>
              </a:r>
              <a:r>
                <a:rPr lang="en-US" altLang="en-US" sz="2000" baseline="-25000" dirty="0">
                  <a:solidFill>
                    <a:schemeClr val="accent1"/>
                  </a:solidFill>
                  <a:latin typeface="Times New Roman" pitchFamily="18" charset="0"/>
                </a:rPr>
                <a:t>&gt;</a:t>
              </a:r>
            </a:p>
          </p:txBody>
        </p:sp>
        <p:sp>
          <p:nvSpPr>
            <p:cNvPr id="30" name="AutoShape 58"/>
            <p:cNvSpPr>
              <a:spLocks noChangeArrowheads="1"/>
            </p:cNvSpPr>
            <p:nvPr/>
          </p:nvSpPr>
          <p:spPr bwMode="auto">
            <a:xfrm>
              <a:off x="8056179" y="2610764"/>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grpSp>
      <p:grpSp>
        <p:nvGrpSpPr>
          <p:cNvPr id="4" name="Group 3"/>
          <p:cNvGrpSpPr/>
          <p:nvPr/>
        </p:nvGrpSpPr>
        <p:grpSpPr>
          <a:xfrm>
            <a:off x="5712849" y="1752600"/>
            <a:ext cx="2772941" cy="1401744"/>
            <a:chOff x="5712849" y="1752600"/>
            <a:chExt cx="2772941" cy="1401744"/>
          </a:xfrm>
        </p:grpSpPr>
        <p:sp>
          <p:nvSpPr>
            <p:cNvPr id="12" name="Text Box 45"/>
            <p:cNvSpPr txBox="1">
              <a:spLocks noChangeArrowheads="1"/>
            </p:cNvSpPr>
            <p:nvPr/>
          </p:nvSpPr>
          <p:spPr bwMode="auto">
            <a:xfrm>
              <a:off x="6752850" y="1752600"/>
              <a:ext cx="721416" cy="400110"/>
            </a:xfrm>
            <a:prstGeom prst="re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2"/>
                  </a:solidFill>
                  <a:latin typeface="Times New Roman" pitchFamily="18" charset="0"/>
                </a:rPr>
                <a:t>Term</a:t>
              </a:r>
            </a:p>
          </p:txBody>
        </p:sp>
        <p:sp>
          <p:nvSpPr>
            <p:cNvPr id="13" name="Text Box 46"/>
            <p:cNvSpPr txBox="1">
              <a:spLocks noChangeArrowheads="1"/>
            </p:cNvSpPr>
            <p:nvPr/>
          </p:nvSpPr>
          <p:spPr bwMode="auto">
            <a:xfrm>
              <a:off x="7502007" y="2656370"/>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solidFill>
                    <a:schemeClr val="accent1"/>
                  </a:solidFill>
                  <a:latin typeface="Times New Roman" pitchFamily="18" charset="0"/>
                </a:rPr>
                <a:t>…</a:t>
              </a:r>
            </a:p>
          </p:txBody>
        </p:sp>
        <p:sp>
          <p:nvSpPr>
            <p:cNvPr id="14" name="Line 47"/>
            <p:cNvSpPr>
              <a:spLocks noChangeShapeType="1"/>
            </p:cNvSpPr>
            <p:nvPr/>
          </p:nvSpPr>
          <p:spPr bwMode="auto">
            <a:xfrm flipH="1">
              <a:off x="5712849" y="2154697"/>
              <a:ext cx="1210720"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5" name="Line 48"/>
            <p:cNvSpPr>
              <a:spLocks noChangeShapeType="1"/>
            </p:cNvSpPr>
            <p:nvPr/>
          </p:nvSpPr>
          <p:spPr bwMode="auto">
            <a:xfrm flipH="1">
              <a:off x="6884514" y="2154697"/>
              <a:ext cx="156222"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6" name="Line 49"/>
            <p:cNvSpPr>
              <a:spLocks noChangeShapeType="1"/>
            </p:cNvSpPr>
            <p:nvPr/>
          </p:nvSpPr>
          <p:spPr bwMode="auto">
            <a:xfrm>
              <a:off x="7314125" y="2154697"/>
              <a:ext cx="1171665"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0" name="Line 59"/>
            <p:cNvSpPr>
              <a:spLocks noChangeShapeType="1"/>
            </p:cNvSpPr>
            <p:nvPr/>
          </p:nvSpPr>
          <p:spPr bwMode="auto">
            <a:xfrm>
              <a:off x="7236014" y="2154697"/>
              <a:ext cx="390555" cy="182427"/>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1" name="Line 60"/>
            <p:cNvSpPr>
              <a:spLocks noChangeShapeType="1"/>
            </p:cNvSpPr>
            <p:nvPr/>
          </p:nvSpPr>
          <p:spPr bwMode="auto">
            <a:xfrm>
              <a:off x="7216486" y="2154697"/>
              <a:ext cx="390555" cy="22803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2" name="Line 61"/>
            <p:cNvSpPr>
              <a:spLocks noChangeShapeType="1"/>
            </p:cNvSpPr>
            <p:nvPr/>
          </p:nvSpPr>
          <p:spPr bwMode="auto">
            <a:xfrm>
              <a:off x="7196958" y="2154697"/>
              <a:ext cx="312444" cy="22803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3" name="Text Box 62"/>
            <p:cNvSpPr txBox="1">
              <a:spLocks noChangeArrowheads="1"/>
            </p:cNvSpPr>
            <p:nvPr/>
          </p:nvSpPr>
          <p:spPr bwMode="auto">
            <a:xfrm>
              <a:off x="6138668" y="2734454"/>
              <a:ext cx="325730"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sym typeface="Symbol" panose="05050102010706020507" pitchFamily="18" charset="2"/>
                </a:rPr>
                <a:t></a:t>
              </a:r>
              <a:endParaRPr lang="en-US" altLang="en-US" sz="2000" dirty="0">
                <a:solidFill>
                  <a:schemeClr val="tx2"/>
                </a:solidFill>
                <a:latin typeface="Times New Roman" pitchFamily="18" charset="0"/>
              </a:endParaRPr>
            </a:p>
          </p:txBody>
        </p:sp>
        <p:sp>
          <p:nvSpPr>
            <p:cNvPr id="24" name="Text Box 63"/>
            <p:cNvSpPr txBox="1">
              <a:spLocks noChangeArrowheads="1"/>
            </p:cNvSpPr>
            <p:nvPr/>
          </p:nvSpPr>
          <p:spPr bwMode="auto">
            <a:xfrm>
              <a:off x="7294462" y="2747583"/>
              <a:ext cx="325730"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sym typeface="Symbol" panose="05050102010706020507" pitchFamily="18" charset="2"/>
                </a:rPr>
                <a:t></a:t>
              </a:r>
              <a:endParaRPr lang="en-US" altLang="en-US" sz="2000" dirty="0">
                <a:solidFill>
                  <a:schemeClr val="tx2"/>
                </a:solidFill>
                <a:latin typeface="Times New Roman" pitchFamily="18" charset="0"/>
              </a:endParaRPr>
            </a:p>
          </p:txBody>
        </p:sp>
        <p:sp>
          <p:nvSpPr>
            <p:cNvPr id="25" name="Text Box 64"/>
            <p:cNvSpPr txBox="1">
              <a:spLocks noChangeArrowheads="1"/>
            </p:cNvSpPr>
            <p:nvPr/>
          </p:nvSpPr>
          <p:spPr bwMode="auto">
            <a:xfrm>
              <a:off x="7763128" y="2754234"/>
              <a:ext cx="325730"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sym typeface="Symbol" panose="05050102010706020507" pitchFamily="18" charset="2"/>
                </a:rPr>
                <a:t></a:t>
              </a:r>
              <a:endParaRPr lang="en-US" altLang="en-US" sz="2000" dirty="0">
                <a:solidFill>
                  <a:schemeClr val="tx2"/>
                </a:solidFill>
                <a:latin typeface="Times New Roman" pitchFamily="18" charset="0"/>
              </a:endParaRPr>
            </a:p>
          </p:txBody>
        </p:sp>
        <p:sp>
          <p:nvSpPr>
            <p:cNvPr id="26" name="Line 65"/>
            <p:cNvSpPr>
              <a:spLocks noChangeShapeType="1"/>
            </p:cNvSpPr>
            <p:nvPr/>
          </p:nvSpPr>
          <p:spPr bwMode="auto">
            <a:xfrm flipH="1">
              <a:off x="6298682" y="2154697"/>
              <a:ext cx="702999"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7" name="Line 66"/>
            <p:cNvSpPr>
              <a:spLocks noChangeShapeType="1"/>
            </p:cNvSpPr>
            <p:nvPr/>
          </p:nvSpPr>
          <p:spPr bwMode="auto">
            <a:xfrm>
              <a:off x="7079792" y="2154697"/>
              <a:ext cx="390555"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8" name="Line 67"/>
            <p:cNvSpPr>
              <a:spLocks noChangeShapeType="1"/>
            </p:cNvSpPr>
            <p:nvPr/>
          </p:nvSpPr>
          <p:spPr bwMode="auto">
            <a:xfrm>
              <a:off x="7118847" y="2154697"/>
              <a:ext cx="800638"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grpSp>
      <p:sp>
        <p:nvSpPr>
          <p:cNvPr id="35"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sp>
        <p:nvSpPr>
          <p:cNvPr id="36" name="Text Box 3"/>
          <p:cNvSpPr txBox="1">
            <a:spLocks noChangeArrowheads="1"/>
          </p:cNvSpPr>
          <p:nvPr/>
        </p:nvSpPr>
        <p:spPr bwMode="auto">
          <a:xfrm>
            <a:off x="5969518" y="3210580"/>
            <a:ext cx="2488682"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(2+42)*(5+12)</a:t>
            </a:r>
          </a:p>
        </p:txBody>
      </p:sp>
      <p:sp>
        <p:nvSpPr>
          <p:cNvPr id="37" name="Text Box 3"/>
          <p:cNvSpPr txBox="1">
            <a:spLocks noChangeArrowheads="1"/>
          </p:cNvSpPr>
          <p:nvPr/>
        </p:nvSpPr>
        <p:spPr bwMode="auto">
          <a:xfrm>
            <a:off x="5181600" y="3148556"/>
            <a:ext cx="3974058"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                  (5+12)</a:t>
            </a:r>
          </a:p>
        </p:txBody>
      </p:sp>
      <p:sp>
        <p:nvSpPr>
          <p:cNvPr id="38" name="Text Box 3"/>
          <p:cNvSpPr txBox="1">
            <a:spLocks noChangeArrowheads="1"/>
          </p:cNvSpPr>
          <p:nvPr/>
        </p:nvSpPr>
        <p:spPr bwMode="auto">
          <a:xfrm>
            <a:off x="5976606" y="3200400"/>
            <a:ext cx="2488682"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a:t>
            </a:r>
            <a:r>
              <a:rPr lang="en-US" altLang="en-US" sz="2800" dirty="0">
                <a:solidFill>
                  <a:schemeClr val="tx2"/>
                </a:solidFill>
                <a:latin typeface="Times New Roman" pitchFamily="18" charset="0"/>
              </a:rPr>
              <a:t>*</a:t>
            </a:r>
            <a:r>
              <a:rPr lang="en-US" altLang="en-US" sz="2800" dirty="0">
                <a:solidFill>
                  <a:srgbClr val="FF00FF"/>
                </a:solidFill>
                <a:latin typeface="Times New Roman" pitchFamily="18" charset="0"/>
              </a:rPr>
              <a:t>(5+12)</a:t>
            </a:r>
          </a:p>
        </p:txBody>
      </p:sp>
      <p:cxnSp>
        <p:nvCxnSpPr>
          <p:cNvPr id="39" name="Straight Connector 38"/>
          <p:cNvCxnSpPr/>
          <p:nvPr/>
        </p:nvCxnSpPr>
        <p:spPr bwMode="auto">
          <a:xfrm>
            <a:off x="2564216" y="942752"/>
            <a:ext cx="0" cy="762000"/>
          </a:xfrm>
          <a:prstGeom prst="line">
            <a:avLst/>
          </a:prstGeom>
          <a:noFill/>
          <a:ln w="38100" cap="sq" cmpd="sng" algn="ctr">
            <a:solidFill>
              <a:schemeClr val="tx2"/>
            </a:solidFill>
            <a:prstDash val="solid"/>
            <a:round/>
            <a:headEnd type="none" w="med" len="med"/>
            <a:tailEnd type="none" w="med" len="med"/>
          </a:ln>
          <a:effectLst/>
        </p:spPr>
      </p:cxnSp>
    </p:spTree>
    <p:extLst>
      <p:ext uri="{BB962C8B-B14F-4D97-AF65-F5344CB8AC3E}">
        <p14:creationId xmlns:p14="http://schemas.microsoft.com/office/powerpoint/2010/main" val="682664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0-#ppt_w/2"/>
                                          </p:val>
                                        </p:tav>
                                        <p:tav tm="100000">
                                          <p:val>
                                            <p:strVal val="#ppt_x"/>
                                          </p:val>
                                        </p:tav>
                                      </p:tavLst>
                                    </p:anim>
                                    <p:anim calcmode="lin" valueType="num">
                                      <p:cBhvr additive="base">
                                        <p:cTn id="1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500" fill="hold"/>
                                        <p:tgtEl>
                                          <p:spTgt spid="36"/>
                                        </p:tgtEl>
                                        <p:attrNameLst>
                                          <p:attrName>ppt_x</p:attrName>
                                        </p:attrNameLst>
                                      </p:cBhvr>
                                      <p:tavLst>
                                        <p:tav tm="0">
                                          <p:val>
                                            <p:strVal val="0-#ppt_w/2"/>
                                          </p:val>
                                        </p:tav>
                                        <p:tav tm="100000">
                                          <p:val>
                                            <p:strVal val="#ppt_x"/>
                                          </p:val>
                                        </p:tav>
                                      </p:tavLst>
                                    </p:anim>
                                    <p:anim calcmode="lin" valueType="num">
                                      <p:cBhvr additive="base">
                                        <p:cTn id="30"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0-#ppt_w/2"/>
                                          </p:val>
                                        </p:tav>
                                        <p:tav tm="100000">
                                          <p:val>
                                            <p:strVal val="#ppt_x"/>
                                          </p:val>
                                        </p:tav>
                                      </p:tavLst>
                                    </p:anim>
                                    <p:anim calcmode="lin" valueType="num">
                                      <p:cBhvr additive="base">
                                        <p:cTn id="36" dur="500" fill="hold"/>
                                        <p:tgtEl>
                                          <p:spTgt spid="3"/>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0-#ppt_w/2"/>
                                          </p:val>
                                        </p:tav>
                                        <p:tav tm="100000">
                                          <p:val>
                                            <p:strVal val="#ppt_x"/>
                                          </p:val>
                                        </p:tav>
                                      </p:tavLst>
                                    </p:anim>
                                    <p:anim calcmode="lin" valueType="num">
                                      <p:cBhvr additive="base">
                                        <p:cTn id="4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9">
                                            <p:txEl>
                                              <p:pRg st="4" end="4"/>
                                            </p:txEl>
                                          </p:spTgt>
                                        </p:tgtEl>
                                        <p:attrNameLst>
                                          <p:attrName>style.visibility</p:attrName>
                                        </p:attrNameLst>
                                      </p:cBhvr>
                                      <p:to>
                                        <p:strVal val="visible"/>
                                      </p:to>
                                    </p:set>
                                    <p:anim calcmode="lin" valueType="num">
                                      <p:cBhvr additive="base">
                                        <p:cTn id="45"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
                                            <p:txEl>
                                              <p:pRg st="4" end="4"/>
                                            </p:txEl>
                                          </p:spTgt>
                                        </p:tgtEl>
                                        <p:attrNameLst>
                                          <p:attrName>ppt_y</p:attrName>
                                        </p:attrNameLst>
                                      </p:cBhvr>
                                      <p:tavLst>
                                        <p:tav tm="0">
                                          <p:val>
                                            <p:strVal val="#ppt_y"/>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4"/>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36"/>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9">
                                            <p:txEl>
                                              <p:pRg st="5" end="5"/>
                                            </p:txEl>
                                          </p:spTgt>
                                        </p:tgtEl>
                                        <p:attrNameLst>
                                          <p:attrName>style.visibility</p:attrName>
                                        </p:attrNameLst>
                                      </p:cBhvr>
                                      <p:to>
                                        <p:strVal val="visible"/>
                                      </p:to>
                                    </p:set>
                                    <p:anim calcmode="lin" valueType="num">
                                      <p:cBhvr additive="base">
                                        <p:cTn id="57"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
                                            <p:txEl>
                                              <p:pRg st="5" end="5"/>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0-#ppt_w/2"/>
                                          </p:val>
                                        </p:tav>
                                        <p:tav tm="100000">
                                          <p:val>
                                            <p:strVal val="#ppt_x"/>
                                          </p:val>
                                        </p:tav>
                                      </p:tavLst>
                                    </p:anim>
                                    <p:anim calcmode="lin" valueType="num">
                                      <p:cBhvr additive="base">
                                        <p:cTn id="6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0-#ppt_w/2"/>
                                          </p:val>
                                        </p:tav>
                                        <p:tav tm="100000">
                                          <p:val>
                                            <p:strVal val="#ppt_x"/>
                                          </p:val>
                                        </p:tav>
                                      </p:tavLst>
                                    </p:anim>
                                    <p:anim calcmode="lin" valueType="num">
                                      <p:cBhvr additive="base">
                                        <p:cTn id="6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9">
                                            <p:txEl>
                                              <p:pRg st="6" end="6"/>
                                            </p:txEl>
                                          </p:spTgt>
                                        </p:tgtEl>
                                        <p:attrNameLst>
                                          <p:attrName>style.visibility</p:attrName>
                                        </p:attrNameLst>
                                      </p:cBhvr>
                                      <p:to>
                                        <p:strVal val="visible"/>
                                      </p:to>
                                    </p:set>
                                    <p:anim calcmode="lin" valueType="num">
                                      <p:cBhvr additive="base">
                                        <p:cTn id="73"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9">
                                            <p:txEl>
                                              <p:pRg st="6" end="6"/>
                                            </p:txEl>
                                          </p:spTgt>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38"/>
                                        </p:tgtEl>
                                        <p:attrNameLst>
                                          <p:attrName>style.visibility</p:attrName>
                                        </p:attrNameLst>
                                      </p:cBhvr>
                                      <p:to>
                                        <p:strVal val="visible"/>
                                      </p:to>
                                    </p:set>
                                    <p:anim calcmode="lin" valueType="num">
                                      <p:cBhvr additive="base">
                                        <p:cTn id="77" dur="500" fill="hold"/>
                                        <p:tgtEl>
                                          <p:spTgt spid="38"/>
                                        </p:tgtEl>
                                        <p:attrNameLst>
                                          <p:attrName>ppt_x</p:attrName>
                                        </p:attrNameLst>
                                      </p:cBhvr>
                                      <p:tavLst>
                                        <p:tav tm="0">
                                          <p:val>
                                            <p:strVal val="0-#ppt_w/2"/>
                                          </p:val>
                                        </p:tav>
                                        <p:tav tm="100000">
                                          <p:val>
                                            <p:strVal val="#ppt_x"/>
                                          </p:val>
                                        </p:tav>
                                      </p:tavLst>
                                    </p:anim>
                                    <p:anim calcmode="lin" valueType="num">
                                      <p:cBhvr additive="base">
                                        <p:cTn id="78" dur="500" fill="hold"/>
                                        <p:tgtEl>
                                          <p:spTgt spid="38"/>
                                        </p:tgtEl>
                                        <p:attrNameLst>
                                          <p:attrName>ppt_y</p:attrName>
                                        </p:attrNameLst>
                                      </p:cBhvr>
                                      <p:tavLst>
                                        <p:tav tm="0">
                                          <p:val>
                                            <p:strVal val="#ppt_y"/>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37"/>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0-#ppt_w/2"/>
                                          </p:val>
                                        </p:tav>
                                        <p:tav tm="100000">
                                          <p:val>
                                            <p:strVal val="#ppt_x"/>
                                          </p:val>
                                        </p:tav>
                                      </p:tavLst>
                                    </p:anim>
                                    <p:anim calcmode="lin" valueType="num">
                                      <p:cBhvr additive="base">
                                        <p:cTn id="8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6" grpId="1"/>
      <p:bldP spid="37" grpId="0"/>
      <p:bldP spid="37" grpId="1"/>
      <p:bldP spid="3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2" name="Group 1"/>
          <p:cNvGrpSpPr>
            <a:grpSpLocks/>
          </p:cNvGrpSpPr>
          <p:nvPr/>
        </p:nvGrpSpPr>
        <p:grpSpPr bwMode="auto">
          <a:xfrm>
            <a:off x="76200" y="3630613"/>
            <a:ext cx="8839200" cy="3200400"/>
            <a:chOff x="76201" y="3429000"/>
            <a:chExt cx="8839199" cy="3200400"/>
          </a:xfrm>
        </p:grpSpPr>
        <p:sp>
          <p:nvSpPr>
            <p:cNvPr id="49" name="Rectangle 14"/>
            <p:cNvSpPr>
              <a:spLocks noChangeArrowheads="1"/>
            </p:cNvSpPr>
            <p:nvPr/>
          </p:nvSpPr>
          <p:spPr bwMode="auto">
            <a:xfrm>
              <a:off x="76201" y="3524250"/>
              <a:ext cx="8839199" cy="3105150"/>
            </a:xfrm>
            <a:prstGeom prst="rect">
              <a:avLst/>
            </a:prstGeom>
            <a:solidFill>
              <a:schemeClr val="tx1"/>
            </a:solidFill>
            <a:ln w="38100">
              <a:noFill/>
              <a:miter lim="800000"/>
              <a:headEnd/>
              <a:tailEnd/>
            </a:ln>
            <a:effectLst/>
          </p:spPr>
          <p:txBody>
            <a:bodyPr wrap="none" anchor="ctr"/>
            <a:lstStyle/>
            <a:p>
              <a:pPr eaLnBrk="0" hangingPunct="0">
                <a:defRPr/>
              </a:pPr>
              <a:endParaRPr lang="en-CA">
                <a:effectLst>
                  <a:outerShdw blurRad="38100" dist="38100" dir="2700000" algn="tl">
                    <a:srgbClr val="000000">
                      <a:alpha val="43137"/>
                    </a:srgbClr>
                  </a:outerShdw>
                </a:effectLst>
                <a:cs typeface="+mn-cs"/>
              </a:endParaRPr>
            </a:p>
          </p:txBody>
        </p:sp>
        <p:pic>
          <p:nvPicPr>
            <p:cNvPr id="13320" name="Picture 12" descr="par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1" y="3429000"/>
              <a:ext cx="8690641" cy="3095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Tree>
    <p:extLst>
      <p:ext uri="{BB962C8B-B14F-4D97-AF65-F5344CB8AC3E}">
        <p14:creationId xmlns:p14="http://schemas.microsoft.com/office/powerpoint/2010/main" val="41899761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9" name="Text Box 3"/>
          <p:cNvSpPr txBox="1">
            <a:spLocks noChangeArrowheads="1"/>
          </p:cNvSpPr>
          <p:nvPr/>
        </p:nvSpPr>
        <p:spPr bwMode="auto">
          <a:xfrm>
            <a:off x="533400" y="3749457"/>
            <a:ext cx="8991600" cy="310854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Recursive Algorithms (Linear Time)</a:t>
            </a:r>
          </a:p>
          <a:p>
            <a:pPr eaLnBrk="1" hangingPunct="1">
              <a:spcBef>
                <a:spcPct val="0"/>
              </a:spcBef>
            </a:pPr>
            <a:r>
              <a:rPr lang="en-US" altLang="en-US" sz="2800" dirty="0" err="1">
                <a:solidFill>
                  <a:schemeClr val="accent2"/>
                </a:solidFill>
                <a:latin typeface="Times New Roman" pitchFamily="18" charset="0"/>
                <a:sym typeface="Symbol" pitchFamily="18" charset="2"/>
              </a:rPr>
              <a:t>GetFact</a:t>
            </a:r>
            <a:r>
              <a:rPr lang="en-US" altLang="en-US" sz="2800" dirty="0">
                <a:latin typeface="Times New Roman" pitchFamily="18" charset="0"/>
                <a:sym typeface="Symbol" pitchFamily="18" charset="2"/>
              </a:rPr>
              <a:t>: </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Input: Start location in string</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Output: Parsing of next factor</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Code: </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If brackets calls </a:t>
            </a:r>
            <a:r>
              <a:rPr lang="en-US" altLang="en-US" sz="2800" dirty="0" err="1">
                <a:solidFill>
                  <a:schemeClr val="accent2"/>
                </a:solidFill>
                <a:latin typeface="Times New Roman" pitchFamily="18" charset="0"/>
                <a:sym typeface="Symbol" pitchFamily="18" charset="2"/>
              </a:rPr>
              <a:t>GetExp</a:t>
            </a:r>
            <a:r>
              <a:rPr lang="en-US" altLang="en-US" sz="2800" dirty="0">
                <a:latin typeface="Times New Roman" pitchFamily="18" charset="0"/>
                <a:sym typeface="Symbol" pitchFamily="18" charset="2"/>
              </a:rPr>
              <a:t> to get parsing of exp.</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Puts them together.</a:t>
            </a:r>
          </a:p>
        </p:txBody>
      </p:sp>
      <p:grpSp>
        <p:nvGrpSpPr>
          <p:cNvPr id="6" name="Group 5"/>
          <p:cNvGrpSpPr/>
          <p:nvPr/>
        </p:nvGrpSpPr>
        <p:grpSpPr>
          <a:xfrm>
            <a:off x="6054574" y="1924052"/>
            <a:ext cx="2022626" cy="1428748"/>
            <a:chOff x="5359015" y="1219615"/>
            <a:chExt cx="2022626" cy="1428748"/>
          </a:xfrm>
        </p:grpSpPr>
        <p:grpSp>
          <p:nvGrpSpPr>
            <p:cNvPr id="35" name="Group 29"/>
            <p:cNvGrpSpPr>
              <a:grpSpLocks/>
            </p:cNvGrpSpPr>
            <p:nvPr/>
          </p:nvGrpSpPr>
          <p:grpSpPr bwMode="auto">
            <a:xfrm>
              <a:off x="5498118" y="1219615"/>
              <a:ext cx="1744421" cy="1011307"/>
              <a:chOff x="2496" y="3122"/>
              <a:chExt cx="1392" cy="814"/>
            </a:xfrm>
          </p:grpSpPr>
          <p:sp>
            <p:nvSpPr>
              <p:cNvPr id="37" name="Text Box 31"/>
              <p:cNvSpPr txBox="1">
                <a:spLocks noChangeArrowheads="1"/>
              </p:cNvSpPr>
              <p:nvPr/>
            </p:nvSpPr>
            <p:spPr bwMode="auto">
              <a:xfrm>
                <a:off x="2883" y="3122"/>
                <a:ext cx="640" cy="421"/>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accent2"/>
                    </a:solidFill>
                    <a:latin typeface="Times New Roman" pitchFamily="18" charset="0"/>
                  </a:rPr>
                  <a:t>Fact</a:t>
                </a:r>
              </a:p>
            </p:txBody>
          </p:sp>
          <p:sp>
            <p:nvSpPr>
              <p:cNvPr id="38" name="Line 32"/>
              <p:cNvSpPr>
                <a:spLocks noChangeShapeType="1"/>
              </p:cNvSpPr>
              <p:nvPr/>
            </p:nvSpPr>
            <p:spPr bwMode="auto">
              <a:xfrm flipH="1">
                <a:off x="2496" y="3552"/>
                <a:ext cx="528" cy="38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33"/>
              <p:cNvSpPr>
                <a:spLocks noChangeShapeType="1"/>
              </p:cNvSpPr>
              <p:nvPr/>
            </p:nvSpPr>
            <p:spPr bwMode="auto">
              <a:xfrm flipH="1">
                <a:off x="3168" y="3552"/>
                <a:ext cx="0"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 name="Line 34"/>
              <p:cNvSpPr>
                <a:spLocks noChangeShapeType="1"/>
              </p:cNvSpPr>
              <p:nvPr/>
            </p:nvSpPr>
            <p:spPr bwMode="auto">
              <a:xfrm>
                <a:off x="3360" y="3552"/>
                <a:ext cx="528" cy="38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 name="Group 1"/>
            <p:cNvGrpSpPr/>
            <p:nvPr/>
          </p:nvGrpSpPr>
          <p:grpSpPr>
            <a:xfrm>
              <a:off x="5359015" y="2222223"/>
              <a:ext cx="2022626" cy="426140"/>
              <a:chOff x="5359015" y="2222223"/>
              <a:chExt cx="2022626" cy="426140"/>
            </a:xfrm>
          </p:grpSpPr>
          <p:sp>
            <p:nvSpPr>
              <p:cNvPr id="45" name="Text Box 37"/>
              <p:cNvSpPr txBox="1">
                <a:spLocks noChangeArrowheads="1"/>
              </p:cNvSpPr>
              <p:nvPr/>
            </p:nvSpPr>
            <p:spPr bwMode="auto">
              <a:xfrm>
                <a:off x="5359015" y="2222223"/>
                <a:ext cx="259407" cy="42614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46" name="Text Box 38"/>
              <p:cNvSpPr txBox="1">
                <a:spLocks noChangeArrowheads="1"/>
              </p:cNvSpPr>
              <p:nvPr/>
            </p:nvSpPr>
            <p:spPr bwMode="auto">
              <a:xfrm>
                <a:off x="7122234" y="2222223"/>
                <a:ext cx="259407" cy="42614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a:t>
                </a:r>
              </a:p>
            </p:txBody>
          </p:sp>
        </p:grpSp>
      </p:grpSp>
      <p:grpSp>
        <p:nvGrpSpPr>
          <p:cNvPr id="5" name="Group 4"/>
          <p:cNvGrpSpPr/>
          <p:nvPr/>
        </p:nvGrpSpPr>
        <p:grpSpPr>
          <a:xfrm>
            <a:off x="6374134" y="2756452"/>
            <a:ext cx="1323354" cy="596348"/>
            <a:chOff x="5678575" y="2052015"/>
            <a:chExt cx="1323354" cy="596348"/>
          </a:xfrm>
        </p:grpSpPr>
        <p:sp>
          <p:nvSpPr>
            <p:cNvPr id="47" name="Text Box 35"/>
            <p:cNvSpPr txBox="1">
              <a:spLocks noChangeArrowheads="1"/>
            </p:cNvSpPr>
            <p:nvPr/>
          </p:nvSpPr>
          <p:spPr bwMode="auto">
            <a:xfrm>
              <a:off x="5985603" y="2197375"/>
              <a:ext cx="775716" cy="40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accent2"/>
                  </a:solidFill>
                  <a:latin typeface="Times New Roman" pitchFamily="18" charset="0"/>
                </a:rPr>
                <a:t>p</a:t>
              </a:r>
              <a:r>
                <a:rPr lang="en-US" altLang="en-US" sz="2800" baseline="-25000" dirty="0">
                  <a:solidFill>
                    <a:schemeClr val="accent2"/>
                  </a:solidFill>
                  <a:latin typeface="Times New Roman" pitchFamily="18" charset="0"/>
                </a:rPr>
                <a:t>&lt;</a:t>
              </a:r>
              <a:r>
                <a:rPr lang="en-US" altLang="en-US" sz="2800" baseline="-25000" dirty="0" err="1">
                  <a:solidFill>
                    <a:schemeClr val="accent2"/>
                  </a:solidFill>
                  <a:latin typeface="Times New Roman" pitchFamily="18" charset="0"/>
                </a:rPr>
                <a:t>exp</a:t>
              </a:r>
              <a:r>
                <a:rPr lang="en-US" altLang="en-US" sz="2800" baseline="-25000" dirty="0">
                  <a:solidFill>
                    <a:schemeClr val="accent2"/>
                  </a:solidFill>
                  <a:latin typeface="Times New Roman" pitchFamily="18" charset="0"/>
                </a:rPr>
                <a:t>&gt;</a:t>
              </a:r>
            </a:p>
          </p:txBody>
        </p:sp>
        <p:sp>
          <p:nvSpPr>
            <p:cNvPr id="48" name="AutoShape 36"/>
            <p:cNvSpPr>
              <a:spLocks noChangeArrowheads="1"/>
            </p:cNvSpPr>
            <p:nvPr/>
          </p:nvSpPr>
          <p:spPr bwMode="auto">
            <a:xfrm>
              <a:off x="5678575" y="2052015"/>
              <a:ext cx="1323354" cy="596348"/>
            </a:xfrm>
            <a:prstGeom prst="flowChartExtra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49"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cxnSp>
        <p:nvCxnSpPr>
          <p:cNvPr id="50" name="Straight Connector 49"/>
          <p:cNvCxnSpPr/>
          <p:nvPr/>
        </p:nvCxnSpPr>
        <p:spPr bwMode="auto">
          <a:xfrm>
            <a:off x="2564216" y="942752"/>
            <a:ext cx="0" cy="762000"/>
          </a:xfrm>
          <a:prstGeom prst="line">
            <a:avLst/>
          </a:prstGeom>
          <a:noFill/>
          <a:ln w="38100" cap="sq" cmpd="sng" algn="ctr">
            <a:solidFill>
              <a:schemeClr val="tx2"/>
            </a:solidFill>
            <a:prstDash val="solid"/>
            <a:round/>
            <a:headEnd type="none" w="med" len="med"/>
            <a:tailEnd type="none" w="med" len="med"/>
          </a:ln>
          <a:effectLst/>
        </p:spPr>
      </p:cxnSp>
      <p:sp>
        <p:nvSpPr>
          <p:cNvPr id="51" name="Text Box 3"/>
          <p:cNvSpPr txBox="1">
            <a:spLocks noChangeArrowheads="1"/>
          </p:cNvSpPr>
          <p:nvPr/>
        </p:nvSpPr>
        <p:spPr bwMode="auto">
          <a:xfrm>
            <a:off x="6553200" y="3449360"/>
            <a:ext cx="2488682"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a:t>
            </a:r>
          </a:p>
        </p:txBody>
      </p:sp>
      <p:sp>
        <p:nvSpPr>
          <p:cNvPr id="52" name="Text Box 3"/>
          <p:cNvSpPr txBox="1">
            <a:spLocks noChangeArrowheads="1"/>
          </p:cNvSpPr>
          <p:nvPr/>
        </p:nvSpPr>
        <p:spPr bwMode="auto">
          <a:xfrm>
            <a:off x="6679766" y="3429000"/>
            <a:ext cx="3974058"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a:t>
            </a:r>
          </a:p>
        </p:txBody>
      </p:sp>
      <p:sp>
        <p:nvSpPr>
          <p:cNvPr id="53" name="Text Box 3"/>
          <p:cNvSpPr txBox="1">
            <a:spLocks noChangeArrowheads="1"/>
          </p:cNvSpPr>
          <p:nvPr/>
        </p:nvSpPr>
        <p:spPr bwMode="auto">
          <a:xfrm>
            <a:off x="6556086" y="3429000"/>
            <a:ext cx="2488682"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chemeClr val="tx2"/>
                </a:solidFill>
                <a:latin typeface="Times New Roman" pitchFamily="18" charset="0"/>
              </a:rPr>
              <a:t>(</a:t>
            </a:r>
            <a:r>
              <a:rPr lang="en-US" altLang="en-US" sz="2800" dirty="0">
                <a:solidFill>
                  <a:srgbClr val="FF00FF"/>
                </a:solidFill>
                <a:latin typeface="Times New Roman" pitchFamily="18" charset="0"/>
              </a:rPr>
              <a:t>2+42</a:t>
            </a:r>
            <a:r>
              <a:rPr lang="en-US" altLang="en-US" sz="2800" dirty="0">
                <a:solidFill>
                  <a:schemeClr val="tx2"/>
                </a:solidFill>
                <a:latin typeface="Times New Roman" pitchFamily="18" charset="0"/>
              </a:rPr>
              <a:t>)</a:t>
            </a:r>
          </a:p>
        </p:txBody>
      </p:sp>
    </p:spTree>
    <p:extLst>
      <p:ext uri="{BB962C8B-B14F-4D97-AF65-F5344CB8AC3E}">
        <p14:creationId xmlns:p14="http://schemas.microsoft.com/office/powerpoint/2010/main" val="1857987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0-#ppt_w/2"/>
                                          </p:val>
                                        </p:tav>
                                        <p:tav tm="100000">
                                          <p:val>
                                            <p:strVal val="#ppt_x"/>
                                          </p:val>
                                        </p:tav>
                                      </p:tavLst>
                                    </p:anim>
                                    <p:anim calcmode="lin" valueType="num">
                                      <p:cBhvr additive="base">
                                        <p:cTn id="1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500" fill="hold"/>
                                        <p:tgtEl>
                                          <p:spTgt spid="51"/>
                                        </p:tgtEl>
                                        <p:attrNameLst>
                                          <p:attrName>ppt_x</p:attrName>
                                        </p:attrNameLst>
                                      </p:cBhvr>
                                      <p:tavLst>
                                        <p:tav tm="0">
                                          <p:val>
                                            <p:strVal val="0-#ppt_w/2"/>
                                          </p:val>
                                        </p:tav>
                                        <p:tav tm="100000">
                                          <p:val>
                                            <p:strVal val="#ppt_x"/>
                                          </p:val>
                                        </p:tav>
                                      </p:tavLst>
                                    </p:anim>
                                    <p:anim calcmode="lin" valueType="num">
                                      <p:cBhvr additive="base">
                                        <p:cTn id="30"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0-#ppt_w/2"/>
                                          </p:val>
                                        </p:tav>
                                        <p:tav tm="100000">
                                          <p:val>
                                            <p:strVal val="#ppt_x"/>
                                          </p:val>
                                        </p:tav>
                                      </p:tavLst>
                                    </p:anim>
                                    <p:anim calcmode="lin" valueType="num">
                                      <p:cBhvr additive="base">
                                        <p:cTn id="4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9">
                                            <p:txEl>
                                              <p:pRg st="4" end="4"/>
                                            </p:txEl>
                                          </p:spTgt>
                                        </p:tgtEl>
                                        <p:attrNameLst>
                                          <p:attrName>style.visibility</p:attrName>
                                        </p:attrNameLst>
                                      </p:cBhvr>
                                      <p:to>
                                        <p:strVal val="visible"/>
                                      </p:to>
                                    </p:set>
                                    <p:anim calcmode="lin" valueType="num">
                                      <p:cBhvr additive="base">
                                        <p:cTn id="45"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
                                            <p:txEl>
                                              <p:pRg st="4" end="4"/>
                                            </p:txEl>
                                          </p:spTgt>
                                        </p:tgtEl>
                                        <p:attrNameLst>
                                          <p:attrName>ppt_y</p:attrName>
                                        </p:attrNameLst>
                                      </p:cBhvr>
                                      <p:tavLst>
                                        <p:tav tm="0">
                                          <p:val>
                                            <p:strVal val="#ppt_y"/>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6"/>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51"/>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9">
                                            <p:txEl>
                                              <p:pRg st="5" end="5"/>
                                            </p:txEl>
                                          </p:spTgt>
                                        </p:tgtEl>
                                        <p:attrNameLst>
                                          <p:attrName>style.visibility</p:attrName>
                                        </p:attrNameLst>
                                      </p:cBhvr>
                                      <p:to>
                                        <p:strVal val="visible"/>
                                      </p:to>
                                    </p:set>
                                    <p:anim calcmode="lin" valueType="num">
                                      <p:cBhvr additive="base">
                                        <p:cTn id="57"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
                                            <p:txEl>
                                              <p:pRg st="5" end="5"/>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52"/>
                                        </p:tgtEl>
                                        <p:attrNameLst>
                                          <p:attrName>style.visibility</p:attrName>
                                        </p:attrNameLst>
                                      </p:cBhvr>
                                      <p:to>
                                        <p:strVal val="visible"/>
                                      </p:to>
                                    </p:set>
                                    <p:anim calcmode="lin" valueType="num">
                                      <p:cBhvr additive="base">
                                        <p:cTn id="61" dur="500" fill="hold"/>
                                        <p:tgtEl>
                                          <p:spTgt spid="52"/>
                                        </p:tgtEl>
                                        <p:attrNameLst>
                                          <p:attrName>ppt_x</p:attrName>
                                        </p:attrNameLst>
                                      </p:cBhvr>
                                      <p:tavLst>
                                        <p:tav tm="0">
                                          <p:val>
                                            <p:strVal val="0-#ppt_w/2"/>
                                          </p:val>
                                        </p:tav>
                                        <p:tav tm="100000">
                                          <p:val>
                                            <p:strVal val="#ppt_x"/>
                                          </p:val>
                                        </p:tav>
                                      </p:tavLst>
                                    </p:anim>
                                    <p:anim calcmode="lin" valueType="num">
                                      <p:cBhvr additive="base">
                                        <p:cTn id="62"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
                                        </p:tgtEl>
                                        <p:attrNameLst>
                                          <p:attrName>style.visibility</p:attrName>
                                        </p:attrNameLst>
                                      </p:cBhvr>
                                      <p:to>
                                        <p:strVal val="visible"/>
                                      </p:to>
                                    </p:set>
                                    <p:anim calcmode="lin" valueType="num">
                                      <p:cBhvr additive="base">
                                        <p:cTn id="67" dur="500" fill="hold"/>
                                        <p:tgtEl>
                                          <p:spTgt spid="5"/>
                                        </p:tgtEl>
                                        <p:attrNameLst>
                                          <p:attrName>ppt_x</p:attrName>
                                        </p:attrNameLst>
                                      </p:cBhvr>
                                      <p:tavLst>
                                        <p:tav tm="0">
                                          <p:val>
                                            <p:strVal val="0-#ppt_w/2"/>
                                          </p:val>
                                        </p:tav>
                                        <p:tav tm="100000">
                                          <p:val>
                                            <p:strVal val="#ppt_x"/>
                                          </p:val>
                                        </p:tav>
                                      </p:tavLst>
                                    </p:anim>
                                    <p:anim calcmode="lin" valueType="num">
                                      <p:cBhvr additive="base">
                                        <p:cTn id="6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9">
                                            <p:txEl>
                                              <p:pRg st="6" end="6"/>
                                            </p:txEl>
                                          </p:spTgt>
                                        </p:tgtEl>
                                        <p:attrNameLst>
                                          <p:attrName>style.visibility</p:attrName>
                                        </p:attrNameLst>
                                      </p:cBhvr>
                                      <p:to>
                                        <p:strVal val="visible"/>
                                      </p:to>
                                    </p:set>
                                    <p:anim calcmode="lin" valueType="num">
                                      <p:cBhvr additive="base">
                                        <p:cTn id="73"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9">
                                            <p:txEl>
                                              <p:pRg st="6" end="6"/>
                                            </p:txEl>
                                          </p:spTgt>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52"/>
                                        </p:tgtEl>
                                        <p:attrNameLst>
                                          <p:attrName>style.visibility</p:attrName>
                                        </p:attrNameLst>
                                      </p:cBhvr>
                                      <p:to>
                                        <p:strVal val="hidden"/>
                                      </p:to>
                                    </p:set>
                                  </p:childTnLst>
                                </p:cTn>
                              </p:par>
                              <p:par>
                                <p:cTn id="77" presetID="2" presetClass="entr" presetSubtype="8" fill="hold" nodeType="withEffect">
                                  <p:stCondLst>
                                    <p:cond delay="0"/>
                                  </p:stCondLst>
                                  <p:childTnLst>
                                    <p:set>
                                      <p:cBhvr>
                                        <p:cTn id="78" dur="1" fill="hold">
                                          <p:stCondLst>
                                            <p:cond delay="0"/>
                                          </p:stCondLst>
                                        </p:cTn>
                                        <p:tgtEl>
                                          <p:spTgt spid="6"/>
                                        </p:tgtEl>
                                        <p:attrNameLst>
                                          <p:attrName>style.visibility</p:attrName>
                                        </p:attrNameLst>
                                      </p:cBhvr>
                                      <p:to>
                                        <p:strVal val="visible"/>
                                      </p:to>
                                    </p:set>
                                    <p:anim calcmode="lin" valueType="num">
                                      <p:cBhvr additive="base">
                                        <p:cTn id="79" dur="500" fill="hold"/>
                                        <p:tgtEl>
                                          <p:spTgt spid="6"/>
                                        </p:tgtEl>
                                        <p:attrNameLst>
                                          <p:attrName>ppt_x</p:attrName>
                                        </p:attrNameLst>
                                      </p:cBhvr>
                                      <p:tavLst>
                                        <p:tav tm="0">
                                          <p:val>
                                            <p:strVal val="0-#ppt_w/2"/>
                                          </p:val>
                                        </p:tav>
                                        <p:tav tm="100000">
                                          <p:val>
                                            <p:strVal val="#ppt_x"/>
                                          </p:val>
                                        </p:tav>
                                      </p:tavLst>
                                    </p:anim>
                                    <p:anim calcmode="lin" valueType="num">
                                      <p:cBhvr additive="base">
                                        <p:cTn id="80" dur="500" fill="hold"/>
                                        <p:tgtEl>
                                          <p:spTgt spid="6"/>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53"/>
                                        </p:tgtEl>
                                        <p:attrNameLst>
                                          <p:attrName>style.visibility</p:attrName>
                                        </p:attrNameLst>
                                      </p:cBhvr>
                                      <p:to>
                                        <p:strVal val="visible"/>
                                      </p:to>
                                    </p:set>
                                    <p:anim calcmode="lin" valueType="num">
                                      <p:cBhvr additive="base">
                                        <p:cTn id="83" dur="500" fill="hold"/>
                                        <p:tgtEl>
                                          <p:spTgt spid="53"/>
                                        </p:tgtEl>
                                        <p:attrNameLst>
                                          <p:attrName>ppt_x</p:attrName>
                                        </p:attrNameLst>
                                      </p:cBhvr>
                                      <p:tavLst>
                                        <p:tav tm="0">
                                          <p:val>
                                            <p:strVal val="0-#ppt_w/2"/>
                                          </p:val>
                                        </p:tav>
                                        <p:tav tm="100000">
                                          <p:val>
                                            <p:strVal val="#ppt_x"/>
                                          </p:val>
                                        </p:tav>
                                      </p:tavLst>
                                    </p:anim>
                                    <p:anim calcmode="lin" valueType="num">
                                      <p:cBhvr additive="base">
                                        <p:cTn id="84" dur="500" fill="hold"/>
                                        <p:tgtEl>
                                          <p:spTgt spid="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1" grpId="1"/>
      <p:bldP spid="52" grpId="0"/>
      <p:bldP spid="52" grpId="1"/>
      <p:bldP spid="5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9" name="Text Box 3"/>
          <p:cNvSpPr txBox="1">
            <a:spLocks noChangeArrowheads="1"/>
          </p:cNvSpPr>
          <p:nvPr/>
        </p:nvSpPr>
        <p:spPr bwMode="auto">
          <a:xfrm>
            <a:off x="533400" y="3733800"/>
            <a:ext cx="7772400" cy="310854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Recursive Algorithms (Linear Time)</a:t>
            </a:r>
          </a:p>
          <a:p>
            <a:pPr eaLnBrk="1" hangingPunct="1">
              <a:spcBef>
                <a:spcPct val="0"/>
              </a:spcBef>
            </a:pPr>
            <a:r>
              <a:rPr lang="en-US" altLang="en-US" sz="2800" dirty="0" err="1">
                <a:solidFill>
                  <a:schemeClr val="accent2"/>
                </a:solidFill>
                <a:latin typeface="Times New Roman" pitchFamily="18" charset="0"/>
                <a:sym typeface="Symbol" pitchFamily="18" charset="2"/>
              </a:rPr>
              <a:t>GetFact</a:t>
            </a:r>
            <a:r>
              <a:rPr lang="en-US" altLang="en-US" sz="2800" dirty="0">
                <a:latin typeface="Times New Roman" pitchFamily="18" charset="0"/>
                <a:sym typeface="Symbol" pitchFamily="18" charset="2"/>
              </a:rPr>
              <a:t>: </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Input: Start location in string</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Output: Parsing of next factor</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Code: </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If integer makes parsing of the int.</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Puts them together.</a:t>
            </a:r>
          </a:p>
        </p:txBody>
      </p:sp>
      <p:grpSp>
        <p:nvGrpSpPr>
          <p:cNvPr id="35" name="Group 29"/>
          <p:cNvGrpSpPr>
            <a:grpSpLocks/>
          </p:cNvGrpSpPr>
          <p:nvPr/>
        </p:nvGrpSpPr>
        <p:grpSpPr bwMode="auto">
          <a:xfrm>
            <a:off x="6781800" y="1828800"/>
            <a:ext cx="802033" cy="832403"/>
            <a:chOff x="2883" y="3122"/>
            <a:chExt cx="640" cy="670"/>
          </a:xfrm>
        </p:grpSpPr>
        <p:sp>
          <p:nvSpPr>
            <p:cNvPr id="37" name="Text Box 31"/>
            <p:cNvSpPr txBox="1">
              <a:spLocks noChangeArrowheads="1"/>
            </p:cNvSpPr>
            <p:nvPr/>
          </p:nvSpPr>
          <p:spPr bwMode="auto">
            <a:xfrm>
              <a:off x="2883" y="3122"/>
              <a:ext cx="640" cy="421"/>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accent2"/>
                  </a:solidFill>
                  <a:latin typeface="Times New Roman" pitchFamily="18" charset="0"/>
                </a:rPr>
                <a:t>Fact</a:t>
              </a:r>
            </a:p>
          </p:txBody>
        </p:sp>
        <p:sp>
          <p:nvSpPr>
            <p:cNvPr id="39" name="Line 33"/>
            <p:cNvSpPr>
              <a:spLocks noChangeShapeType="1"/>
            </p:cNvSpPr>
            <p:nvPr/>
          </p:nvSpPr>
          <p:spPr bwMode="auto">
            <a:xfrm flipH="1">
              <a:off x="3168" y="3552"/>
              <a:ext cx="0"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 name="Text Box 23"/>
          <p:cNvSpPr txBox="1">
            <a:spLocks noChangeArrowheads="1"/>
          </p:cNvSpPr>
          <p:nvPr/>
        </p:nvSpPr>
        <p:spPr bwMode="auto">
          <a:xfrm>
            <a:off x="6887614" y="2666583"/>
            <a:ext cx="565150" cy="54451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42</a:t>
            </a:r>
          </a:p>
        </p:txBody>
      </p:sp>
      <p:sp>
        <p:nvSpPr>
          <p:cNvPr id="19"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cxnSp>
        <p:nvCxnSpPr>
          <p:cNvPr id="20" name="Straight Connector 19"/>
          <p:cNvCxnSpPr/>
          <p:nvPr/>
        </p:nvCxnSpPr>
        <p:spPr bwMode="auto">
          <a:xfrm>
            <a:off x="3048000" y="942752"/>
            <a:ext cx="0" cy="762000"/>
          </a:xfrm>
          <a:prstGeom prst="line">
            <a:avLst/>
          </a:prstGeom>
          <a:noFill/>
          <a:ln w="38100" cap="sq" cmpd="sng" algn="ctr">
            <a:solidFill>
              <a:schemeClr val="tx2"/>
            </a:solidFill>
            <a:prstDash val="solid"/>
            <a:round/>
            <a:headEnd type="none" w="med" len="med"/>
            <a:tailEnd type="none" w="med" len="med"/>
          </a:ln>
          <a:effectLst/>
        </p:spPr>
      </p:cxnSp>
    </p:spTree>
    <p:extLst>
      <p:ext uri="{BB962C8B-B14F-4D97-AF65-F5344CB8AC3E}">
        <p14:creationId xmlns:p14="http://schemas.microsoft.com/office/powerpoint/2010/main" val="1719847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0-#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500" fill="hold"/>
                                        <p:tgtEl>
                                          <p:spTgt spid="35"/>
                                        </p:tgtEl>
                                        <p:attrNameLst>
                                          <p:attrName>ppt_x</p:attrName>
                                        </p:attrNameLst>
                                      </p:cBhvr>
                                      <p:tavLst>
                                        <p:tav tm="0">
                                          <p:val>
                                            <p:strVal val="0-#ppt_w/2"/>
                                          </p:val>
                                        </p:tav>
                                        <p:tav tm="100000">
                                          <p:val>
                                            <p:strVal val="#ppt_x"/>
                                          </p:val>
                                        </p:tav>
                                      </p:tavLst>
                                    </p:anim>
                                    <p:anim calcmode="lin" valueType="num">
                                      <p:cBhvr additive="base">
                                        <p:cTn id="28" dur="5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0-#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
                                            <p:txEl>
                                              <p:pRg st="4" end="4"/>
                                            </p:txEl>
                                          </p:spTgt>
                                        </p:tgtEl>
                                        <p:attrNameLst>
                                          <p:attrName>style.visibility</p:attrName>
                                        </p:attrNameLst>
                                      </p:cBhvr>
                                      <p:to>
                                        <p:strVal val="visible"/>
                                      </p:to>
                                    </p:set>
                                    <p:anim calcmode="lin" valueType="num">
                                      <p:cBhvr additive="base">
                                        <p:cTn id="37"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
                                            <p:txEl>
                                              <p:pRg st="4" end="4"/>
                                            </p:txEl>
                                          </p:spTgt>
                                        </p:tgtEl>
                                        <p:attrNameLst>
                                          <p:attrName>ppt_y</p:attrName>
                                        </p:attrNameLst>
                                      </p:cBhvr>
                                      <p:tavLst>
                                        <p:tav tm="0">
                                          <p:val>
                                            <p:strVal val="#ppt_y"/>
                                          </p:val>
                                        </p:tav>
                                        <p:tav tm="100000">
                                          <p:val>
                                            <p:strVal val="#ppt_y"/>
                                          </p:val>
                                        </p:tav>
                                      </p:tavLst>
                                    </p:anim>
                                  </p:childTnLst>
                                </p:cTn>
                              </p:par>
                              <p:par>
                                <p:cTn id="39" presetID="1" presetClass="exit" presetSubtype="0" fill="hold" nodeType="withEffect">
                                  <p:stCondLst>
                                    <p:cond delay="0"/>
                                  </p:stCondLst>
                                  <p:childTnLst>
                                    <p:set>
                                      <p:cBhvr>
                                        <p:cTn id="40" dur="1" fill="hold">
                                          <p:stCondLst>
                                            <p:cond delay="0"/>
                                          </p:stCondLst>
                                        </p:cTn>
                                        <p:tgtEl>
                                          <p:spTgt spid="35"/>
                                        </p:tgtEl>
                                        <p:attrNameLst>
                                          <p:attrName>style.visibility</p:attrName>
                                        </p:attrNameLst>
                                      </p:cBhvr>
                                      <p:to>
                                        <p:strVal val="hidden"/>
                                      </p:to>
                                    </p:set>
                                  </p:childTnLst>
                                </p:cTn>
                              </p:par>
                              <p:par>
                                <p:cTn id="41" presetID="1" presetClass="exit" presetSubtype="0" fill="hold" grpId="2" nodeType="withEffect">
                                  <p:stCondLst>
                                    <p:cond delay="0"/>
                                  </p:stCondLst>
                                  <p:childTnLst>
                                    <p:set>
                                      <p:cBhvr>
                                        <p:cTn id="42" dur="1" fill="hold">
                                          <p:stCondLst>
                                            <p:cond delay="0"/>
                                          </p:stCondLst>
                                        </p:cTn>
                                        <p:tgtEl>
                                          <p:spTgt spid="18"/>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9">
                                            <p:txEl>
                                              <p:pRg st="5" end="5"/>
                                            </p:txEl>
                                          </p:spTgt>
                                        </p:tgtEl>
                                        <p:attrNameLst>
                                          <p:attrName>style.visibility</p:attrName>
                                        </p:attrNameLst>
                                      </p:cBhvr>
                                      <p:to>
                                        <p:strVal val="visible"/>
                                      </p:to>
                                    </p:set>
                                    <p:anim calcmode="lin" valueType="num">
                                      <p:cBhvr additive="base">
                                        <p:cTn id="47"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
                                            <p:txEl>
                                              <p:pRg st="5" end="5"/>
                                            </p:txEl>
                                          </p:spTgt>
                                        </p:tgtEl>
                                        <p:attrNameLst>
                                          <p:attrName>ppt_y</p:attrName>
                                        </p:attrNameLst>
                                      </p:cBhvr>
                                      <p:tavLst>
                                        <p:tav tm="0">
                                          <p:val>
                                            <p:strVal val="#ppt_y"/>
                                          </p:val>
                                        </p:tav>
                                        <p:tav tm="100000">
                                          <p:val>
                                            <p:strVal val="#ppt_y"/>
                                          </p:val>
                                        </p:tav>
                                      </p:tavLst>
                                    </p:anim>
                                  </p:childTnLst>
                                </p:cTn>
                              </p:par>
                              <p:par>
                                <p:cTn id="49" presetID="2" presetClass="entr" presetSubtype="8" fill="hold" grpId="1"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0-#ppt_w/2"/>
                                          </p:val>
                                        </p:tav>
                                        <p:tav tm="100000">
                                          <p:val>
                                            <p:strVal val="#ppt_x"/>
                                          </p:val>
                                        </p:tav>
                                      </p:tavLst>
                                    </p:anim>
                                    <p:anim calcmode="lin" valueType="num">
                                      <p:cBhvr additive="base">
                                        <p:cTn id="5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9">
                                            <p:txEl>
                                              <p:pRg st="6" end="6"/>
                                            </p:txEl>
                                          </p:spTgt>
                                        </p:tgtEl>
                                        <p:attrNameLst>
                                          <p:attrName>style.visibility</p:attrName>
                                        </p:attrNameLst>
                                      </p:cBhvr>
                                      <p:to>
                                        <p:strVal val="visible"/>
                                      </p:to>
                                    </p:set>
                                    <p:anim calcmode="lin" valueType="num">
                                      <p:cBhvr additive="base">
                                        <p:cTn id="57"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
                                            <p:txEl>
                                              <p:pRg st="6" end="6"/>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500" fill="hold"/>
                                        <p:tgtEl>
                                          <p:spTgt spid="35"/>
                                        </p:tgtEl>
                                        <p:attrNameLst>
                                          <p:attrName>ppt_x</p:attrName>
                                        </p:attrNameLst>
                                      </p:cBhvr>
                                      <p:tavLst>
                                        <p:tav tm="0">
                                          <p:val>
                                            <p:strVal val="0-#ppt_w/2"/>
                                          </p:val>
                                        </p:tav>
                                        <p:tav tm="100000">
                                          <p:val>
                                            <p:strVal val="#ppt_x"/>
                                          </p:val>
                                        </p:tav>
                                      </p:tavLst>
                                    </p:anim>
                                    <p:anim calcmode="lin" valueType="num">
                                      <p:cBhvr additive="base">
                                        <p:cTn id="62"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8" grpId="2"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8"/>
          <p:cNvSpPr txBox="1">
            <a:spLocks noChangeArrowheads="1"/>
          </p:cNvSpPr>
          <p:nvPr/>
        </p:nvSpPr>
        <p:spPr bwMode="auto">
          <a:xfrm>
            <a:off x="152400" y="167640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n-CA" dirty="0">
                <a:solidFill>
                  <a:schemeClr val="accent2"/>
                </a:solidFill>
                <a:effectLst>
                  <a:outerShdw blurRad="38100" dist="38100" dir="2700000" algn="tl">
                    <a:srgbClr val="000000">
                      <a:alpha val="43137"/>
                    </a:srgbClr>
                  </a:outerShdw>
                </a:effectLst>
                <a:cs typeface="+mn-cs"/>
              </a:rPr>
              <a:t> #</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l-GR" dirty="0">
                <a:solidFill>
                  <a:schemeClr val="accent2"/>
                </a:solidFill>
                <a:effectLst>
                  <a:outerShdw blurRad="38100" dist="38100" dir="2700000" algn="tl">
                    <a:srgbClr val="000000">
                      <a:alpha val="43137"/>
                    </a:srgbClr>
                  </a:outerShdw>
                </a:effectLst>
                <a:cs typeface="+mn-cs"/>
              </a:rPr>
              <a:t> </a:t>
            </a:r>
            <a:endParaRPr lang="en-US" baseline="-25000" dirty="0">
              <a:effectLst>
                <a:outerShdw blurRad="38100" dist="38100" dir="2700000" algn="tl">
                  <a:srgbClr val="000000">
                    <a:alpha val="43137"/>
                  </a:srgbClr>
                </a:outerShdw>
              </a:effectLst>
              <a:cs typeface="+mn-cs"/>
            </a:endParaRPr>
          </a:p>
        </p:txBody>
      </p:sp>
      <p:grpSp>
        <p:nvGrpSpPr>
          <p:cNvPr id="2" name="Group 16"/>
          <p:cNvGrpSpPr>
            <a:grpSpLocks/>
          </p:cNvGrpSpPr>
          <p:nvPr/>
        </p:nvGrpSpPr>
        <p:grpSpPr bwMode="auto">
          <a:xfrm>
            <a:off x="3124200" y="2260600"/>
            <a:ext cx="3014663" cy="2012950"/>
            <a:chOff x="3124200" y="3016249"/>
            <a:chExt cx="3014662" cy="2012951"/>
          </a:xfrm>
        </p:grpSpPr>
        <p:grpSp>
          <p:nvGrpSpPr>
            <p:cNvPr id="39943" name="Group 79"/>
            <p:cNvGrpSpPr>
              <a:grpSpLocks/>
            </p:cNvGrpSpPr>
            <p:nvPr/>
          </p:nvGrpSpPr>
          <p:grpSpPr bwMode="auto">
            <a:xfrm>
              <a:off x="3124200" y="3016249"/>
              <a:ext cx="1795462" cy="627064"/>
              <a:chOff x="3200400" y="889000"/>
              <a:chExt cx="1566863" cy="787401"/>
            </a:xfrm>
          </p:grpSpPr>
          <p:cxnSp>
            <p:nvCxnSpPr>
              <p:cNvPr id="39949"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50"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3397250" y="3643312"/>
              <a:ext cx="2622549" cy="1385888"/>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string.</a:t>
              </a:r>
              <a:endParaRPr lang="en-CA" dirty="0">
                <a:cs typeface="+mn-cs"/>
              </a:endParaRPr>
            </a:p>
          </p:txBody>
        </p:sp>
        <p:grpSp>
          <p:nvGrpSpPr>
            <p:cNvPr id="39945" name="Group 79"/>
            <p:cNvGrpSpPr>
              <a:grpSpLocks/>
            </p:cNvGrpSpPr>
            <p:nvPr/>
          </p:nvGrpSpPr>
          <p:grpSpPr bwMode="auto">
            <a:xfrm>
              <a:off x="4343400" y="3048000"/>
              <a:ext cx="1795462" cy="627064"/>
              <a:chOff x="3200400" y="889000"/>
              <a:chExt cx="1566863" cy="787401"/>
            </a:xfrm>
          </p:grpSpPr>
          <p:cxnSp>
            <p:nvCxnSpPr>
              <p:cNvPr id="39947"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48"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6" name="Rectangle 15"/>
            <p:cNvSpPr/>
            <p:nvPr/>
          </p:nvSpPr>
          <p:spPr>
            <a:xfrm>
              <a:off x="4332288" y="3141662"/>
              <a:ext cx="544512" cy="523875"/>
            </a:xfrm>
            <a:prstGeom prst="rect">
              <a:avLst/>
            </a:prstGeom>
          </p:spPr>
          <p:txBody>
            <a:bodyPr wrap="none">
              <a:spAutoFit/>
            </a:bodyPr>
            <a:lstStyle/>
            <a:p>
              <a:pPr algn="ctr" eaLnBrk="0" hangingPunct="0">
                <a:defRPr/>
              </a:pPr>
              <a:r>
                <a:rPr lang="en-CA" dirty="0">
                  <a:solidFill>
                    <a:srgbClr val="FF0000"/>
                  </a:solidFill>
                  <a:effectLst>
                    <a:outerShdw blurRad="38100" dist="38100" dir="2700000" algn="tl">
                      <a:srgbClr val="000000">
                        <a:alpha val="43137"/>
                      </a:srgbClr>
                    </a:outerShdw>
                  </a:effectLst>
                  <a:cs typeface="+mn-cs"/>
                </a:rPr>
                <a:t>…</a:t>
              </a:r>
              <a:endParaRPr lang="en-CA" dirty="0">
                <a:solidFill>
                  <a:srgbClr val="FF0000"/>
                </a:solidFill>
                <a:cs typeface="+mn-cs"/>
              </a:endParaRPr>
            </a:p>
          </p:txBody>
        </p:sp>
      </p:grpSp>
      <p:sp>
        <p:nvSpPr>
          <p:cNvPr id="22" name="Rectangle 21"/>
          <p:cNvSpPr/>
          <p:nvPr/>
        </p:nvSpPr>
        <p:spPr>
          <a:xfrm>
            <a:off x="2989263" y="446246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sp>
        <p:nvSpPr>
          <p:cNvPr id="17" name="Text Box 6"/>
          <p:cNvSpPr txBox="1">
            <a:spLocks noChangeArrowheads="1"/>
          </p:cNvSpPr>
          <p:nvPr/>
        </p:nvSpPr>
        <p:spPr bwMode="auto">
          <a:xfrm>
            <a:off x="971600" y="878632"/>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18" name="Rectangle 9"/>
          <p:cNvSpPr>
            <a:spLocks noChangeArrowheads="1"/>
          </p:cNvSpPr>
          <p:nvPr/>
        </p:nvSpPr>
        <p:spPr bwMode="auto">
          <a:xfrm>
            <a:off x="12192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Grammars not Closed Under Complement</a:t>
            </a:r>
          </a:p>
        </p:txBody>
      </p:sp>
      <p:sp>
        <p:nvSpPr>
          <p:cNvPr id="24" name="Rectangle 23"/>
          <p:cNvSpPr/>
          <p:nvPr/>
        </p:nvSpPr>
        <p:spPr>
          <a:xfrm>
            <a:off x="4883246" y="887043"/>
            <a:ext cx="3280898" cy="461665"/>
          </a:xfrm>
          <a:prstGeom prst="rect">
            <a:avLst/>
          </a:prstGeom>
        </p:spPr>
        <p:txBody>
          <a:bodyPr wrap="none">
            <a:spAutoFit/>
          </a:bodyPr>
          <a:lstStyle/>
          <a:p>
            <a:pPr algn="l" eaLnBrk="0" hangingPunct="0">
              <a:defRPr/>
            </a:pPr>
            <a:r>
              <a:rPr lang="en-US" sz="2400" dirty="0">
                <a:effectLst>
                  <a:outerShdw blurRad="38100" dist="38100" dir="2700000" algn="tl">
                    <a:srgbClr val="000000">
                      <a:alpha val="43137"/>
                    </a:srgbClr>
                  </a:outerShdw>
                </a:effectLst>
                <a:cs typeface="+mn-cs"/>
              </a:rPr>
              <a:t>Can’t be done by a CFG</a:t>
            </a:r>
          </a:p>
        </p:txBody>
      </p:sp>
    </p:spTree>
    <p:extLst>
      <p:ext uri="{BB962C8B-B14F-4D97-AF65-F5344CB8AC3E}">
        <p14:creationId xmlns:p14="http://schemas.microsoft.com/office/powerpoint/2010/main" val="38624811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ppt_x"/>
                                          </p:val>
                                        </p:tav>
                                        <p:tav tm="100000">
                                          <p:val>
                                            <p:strVal val="#ppt_x"/>
                                          </p:val>
                                        </p:tav>
                                      </p:tavLst>
                                    </p:anim>
                                    <p:anim calcmode="lin" valueType="num">
                                      <p:cBhvr additive="base">
                                        <p:cTn id="2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ppt_x"/>
                                          </p:val>
                                        </p:tav>
                                        <p:tav tm="100000">
                                          <p:val>
                                            <p:strVal val="#ppt_x"/>
                                          </p:val>
                                        </p:tav>
                                      </p:tavLst>
                                    </p:anim>
                                    <p:anim calcmode="lin" valueType="num">
                                      <p:cBhvr additive="base">
                                        <p:cTn id="3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6"/>
          <p:cNvSpPr txBox="1">
            <a:spLocks noChangeArrowheads="1"/>
          </p:cNvSpPr>
          <p:nvPr/>
        </p:nvSpPr>
        <p:spPr bwMode="auto">
          <a:xfrm>
            <a:off x="971600" y="878632"/>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23" name="Rectangle 22"/>
          <p:cNvSpPr/>
          <p:nvPr/>
        </p:nvSpPr>
        <p:spPr>
          <a:xfrm>
            <a:off x="4883246" y="887043"/>
            <a:ext cx="3280898" cy="461665"/>
          </a:xfrm>
          <a:prstGeom prst="rect">
            <a:avLst/>
          </a:prstGeom>
        </p:spPr>
        <p:txBody>
          <a:bodyPr wrap="none">
            <a:spAutoFit/>
          </a:bodyPr>
          <a:lstStyle/>
          <a:p>
            <a:pPr algn="l" eaLnBrk="0" hangingPunct="0">
              <a:defRPr/>
            </a:pPr>
            <a:r>
              <a:rPr lang="en-US" sz="2400" dirty="0">
                <a:effectLst>
                  <a:outerShdw blurRad="38100" dist="38100" dir="2700000" algn="tl">
                    <a:srgbClr val="000000">
                      <a:alpha val="43137"/>
                    </a:srgbClr>
                  </a:outerShdw>
                </a:effectLst>
                <a:cs typeface="+mn-cs"/>
              </a:rPr>
              <a:t>Can’t be done by a CFG</a:t>
            </a:r>
          </a:p>
        </p:txBody>
      </p:sp>
      <p:sp>
        <p:nvSpPr>
          <p:cNvPr id="19" name="Text Box 6"/>
          <p:cNvSpPr txBox="1">
            <a:spLocks noChangeArrowheads="1"/>
          </p:cNvSpPr>
          <p:nvPr/>
        </p:nvSpPr>
        <p:spPr bwMode="auto">
          <a:xfrm>
            <a:off x="950868" y="1454869"/>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21" name="Rectangle 20"/>
          <p:cNvSpPr/>
          <p:nvPr/>
        </p:nvSpPr>
        <p:spPr>
          <a:xfrm>
            <a:off x="4888152" y="1446188"/>
            <a:ext cx="3098925" cy="461665"/>
          </a:xfrm>
          <a:prstGeom prst="rect">
            <a:avLst/>
          </a:prstGeom>
        </p:spPr>
        <p:txBody>
          <a:bodyPr wrap="none">
            <a:spAutoFit/>
          </a:bodyPr>
          <a:lstStyle/>
          <a:p>
            <a:pPr algn="l" eaLnBrk="0" hangingPunct="0">
              <a:defRPr/>
            </a:pPr>
            <a:r>
              <a:rPr lang="en-US" sz="2400" dirty="0">
                <a:solidFill>
                  <a:srgbClr val="FF0000"/>
                </a:solidFill>
                <a:effectLst>
                  <a:outerShdw blurRad="38100" dist="38100" dir="2700000" algn="tl">
                    <a:srgbClr val="000000">
                      <a:alpha val="43137"/>
                    </a:srgbClr>
                  </a:outerShdw>
                </a:effectLst>
                <a:cs typeface="+mn-cs"/>
              </a:rPr>
              <a:t>Can</a:t>
            </a:r>
            <a:r>
              <a:rPr lang="en-US" sz="2400" dirty="0">
                <a:effectLst>
                  <a:outerShdw blurRad="38100" dist="38100" dir="2700000" algn="tl">
                    <a:srgbClr val="000000">
                      <a:alpha val="43137"/>
                    </a:srgbClr>
                  </a:outerShdw>
                </a:effectLst>
                <a:cs typeface="+mn-cs"/>
              </a:rPr>
              <a:t> be done by a CFG!</a:t>
            </a:r>
          </a:p>
        </p:txBody>
      </p:sp>
      <p:sp>
        <p:nvSpPr>
          <p:cNvPr id="8" name="Rectangle 7"/>
          <p:cNvSpPr/>
          <p:nvPr/>
        </p:nvSpPr>
        <p:spPr>
          <a:xfrm>
            <a:off x="2136659" y="3745230"/>
            <a:ext cx="1292341" cy="461665"/>
          </a:xfrm>
          <a:prstGeom prst="rect">
            <a:avLst/>
          </a:prstGeom>
        </p:spPr>
        <p:txBody>
          <a:bodyPr wrap="none">
            <a:spAutoFit/>
          </a:bodyPr>
          <a:lstStyle/>
          <a:p>
            <a:pPr algn="ctr" eaLnBrk="0" hangingPunct="0">
              <a:defRPr/>
            </a:pP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&lt; </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endParaRPr lang="en-US" sz="2400" dirty="0">
              <a:effectLst>
                <a:outerShdw blurRad="38100" dist="38100" dir="2700000" algn="tl">
                  <a:srgbClr val="000000">
                    <a:alpha val="43137"/>
                  </a:srgbClr>
                </a:outerShdw>
              </a:effectLst>
              <a:cs typeface="+mn-cs"/>
            </a:endParaRPr>
          </a:p>
        </p:txBody>
      </p:sp>
      <p:sp>
        <p:nvSpPr>
          <p:cNvPr id="9" name="Rectangle 8"/>
          <p:cNvSpPr/>
          <p:nvPr/>
        </p:nvSpPr>
        <p:spPr>
          <a:xfrm>
            <a:off x="3904433" y="3721120"/>
            <a:ext cx="3424335"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n</a:t>
            </a:r>
            <a:r>
              <a:rPr lang="en-US" dirty="0">
                <a:solidFill>
                  <a:schemeClr val="accent2"/>
                </a:solidFill>
                <a:effectLst>
                  <a:outerShdw blurRad="38100" dist="38100" dir="2700000" algn="tl">
                    <a:srgbClr val="000000">
                      <a:alpha val="43137"/>
                    </a:srgbClr>
                  </a:outerShdw>
                </a:effectLst>
                <a:cs typeface="+mn-cs"/>
              </a:rPr>
              <a:t> # </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n</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&gt;0</a:t>
            </a:r>
            <a:endParaRPr lang="en-US" dirty="0">
              <a:solidFill>
                <a:schemeClr val="accent2"/>
              </a:solidFill>
              <a:effectLst>
                <a:outerShdw blurRad="38100" dist="38100" dir="2700000" algn="tl">
                  <a:srgbClr val="000000">
                    <a:alpha val="43137"/>
                  </a:srgbClr>
                </a:outerShdw>
              </a:effectLst>
            </a:endParaRPr>
          </a:p>
        </p:txBody>
      </p:sp>
      <p:grpSp>
        <p:nvGrpSpPr>
          <p:cNvPr id="27" name="Group 16"/>
          <p:cNvGrpSpPr>
            <a:grpSpLocks/>
          </p:cNvGrpSpPr>
          <p:nvPr/>
        </p:nvGrpSpPr>
        <p:grpSpPr bwMode="auto">
          <a:xfrm>
            <a:off x="4548339" y="4252515"/>
            <a:ext cx="932346" cy="430298"/>
            <a:chOff x="3124200" y="3016249"/>
            <a:chExt cx="1795462" cy="1150283"/>
          </a:xfrm>
        </p:grpSpPr>
        <p:grpSp>
          <p:nvGrpSpPr>
            <p:cNvPr id="28" name="Group 79"/>
            <p:cNvGrpSpPr>
              <a:grpSpLocks/>
            </p:cNvGrpSpPr>
            <p:nvPr/>
          </p:nvGrpSpPr>
          <p:grpSpPr bwMode="auto">
            <a:xfrm>
              <a:off x="3124200" y="3016249"/>
              <a:ext cx="1795462" cy="627064"/>
              <a:chOff x="3200400" y="889000"/>
              <a:chExt cx="1566863" cy="787401"/>
            </a:xfrm>
          </p:grpSpPr>
          <p:cxnSp>
            <p:nvCxnSpPr>
              <p:cNvPr id="3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9" name="Rectangle 28"/>
            <p:cNvSpPr/>
            <p:nvPr/>
          </p:nvSpPr>
          <p:spPr>
            <a:xfrm>
              <a:off x="3429000" y="3643312"/>
              <a:ext cx="1290738" cy="52322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p:txBody>
        </p:sp>
      </p:grpSp>
      <p:sp>
        <p:nvSpPr>
          <p:cNvPr id="32" name="Rectangle 9"/>
          <p:cNvSpPr>
            <a:spLocks noChangeArrowheads="1"/>
          </p:cNvSpPr>
          <p:nvPr/>
        </p:nvSpPr>
        <p:spPr bwMode="auto">
          <a:xfrm>
            <a:off x="12192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Grammars not Closed Under Complement</a:t>
            </a:r>
          </a:p>
        </p:txBody>
      </p:sp>
      <p:sp>
        <p:nvSpPr>
          <p:cNvPr id="43" name="Rectangle 42"/>
          <p:cNvSpPr/>
          <p:nvPr/>
        </p:nvSpPr>
        <p:spPr>
          <a:xfrm>
            <a:off x="5661660" y="5033665"/>
            <a:ext cx="1808508"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a:t>
            </a:r>
            <a:r>
              <a:rPr lang="en-US" baseline="-25000" dirty="0">
                <a:solidFill>
                  <a:schemeClr val="accent2"/>
                </a:solidFill>
                <a:effectLst>
                  <a:outerShdw blurRad="38100" dist="38100" dir="2700000" algn="tl">
                    <a:srgbClr val="000000">
                      <a:alpha val="43137"/>
                    </a:srgbClr>
                  </a:outerShdw>
                </a:effectLst>
                <a:sym typeface="Wingdings" pitchFamily="2" charset="2"/>
              </a:rPr>
              <a:t>&lt;</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Wingdings" pitchFamily="2" charset="2"/>
              </a:rPr>
              <a:t> QCA</a:t>
            </a:r>
          </a:p>
        </p:txBody>
      </p:sp>
      <p:sp>
        <p:nvSpPr>
          <p:cNvPr id="44" name="Rectangle 43"/>
          <p:cNvSpPr/>
          <p:nvPr/>
        </p:nvSpPr>
        <p:spPr>
          <a:xfrm>
            <a:off x="5641246" y="5810250"/>
            <a:ext cx="1836738"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5" name="Rectangle 44"/>
          <p:cNvSpPr/>
          <p:nvPr/>
        </p:nvSpPr>
        <p:spPr>
          <a:xfrm>
            <a:off x="5668010" y="6181725"/>
            <a:ext cx="1565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46" name="Rectangle 45"/>
          <p:cNvSpPr/>
          <p:nvPr/>
        </p:nvSpPr>
        <p:spPr>
          <a:xfrm>
            <a:off x="5657439" y="5424190"/>
            <a:ext cx="2143536"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CQC | </a:t>
            </a:r>
            <a:r>
              <a:rPr lang="en-CA" dirty="0">
                <a:solidFill>
                  <a:schemeClr val="accent2"/>
                </a:solidFill>
                <a:effectLst>
                  <a:outerShdw blurRad="38100" dist="38100" dir="2700000" algn="tl">
                    <a:srgbClr val="000000">
                      <a:alpha val="43137"/>
                    </a:srgbClr>
                  </a:outerShdw>
                </a:effectLst>
                <a:cs typeface="+mn-cs"/>
                <a:sym typeface="Wingdings" pitchFamily="2" charset="2"/>
              </a:rPr>
              <a:t>#</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7" name="Text Box 8"/>
          <p:cNvSpPr txBox="1">
            <a:spLocks noChangeArrowheads="1"/>
          </p:cNvSpPr>
          <p:nvPr/>
        </p:nvSpPr>
        <p:spPr bwMode="auto">
          <a:xfrm>
            <a:off x="1072515" y="5441295"/>
            <a:ext cx="3352800" cy="523875"/>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n</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n</a:t>
            </a:r>
            <a:r>
              <a:rPr lang="en-US" dirty="0">
                <a:solidFill>
                  <a:schemeClr val="accent2"/>
                </a:solidFill>
                <a:effectLst>
                  <a:outerShdw blurRad="38100" dist="38100" dir="2700000" algn="tl">
                    <a:srgbClr val="000000">
                      <a:alpha val="43137"/>
                    </a:srgbClr>
                  </a:outerShdw>
                </a:effectLst>
              </a:rPr>
              <a:t> </a:t>
            </a:r>
            <a:endParaRPr lang="en-US" dirty="0">
              <a:solidFill>
                <a:schemeClr val="accent2"/>
              </a:solidFill>
              <a:effectLst>
                <a:outerShdw blurRad="38100" dist="38100" dir="2700000" algn="tl">
                  <a:srgbClr val="000000">
                    <a:alpha val="43137"/>
                  </a:srgbClr>
                </a:outerShdw>
              </a:effectLst>
              <a:cs typeface="+mn-cs"/>
            </a:endParaRPr>
          </a:p>
        </p:txBody>
      </p:sp>
      <p:sp>
        <p:nvSpPr>
          <p:cNvPr id="48" name="Rectangle 47"/>
          <p:cNvSpPr/>
          <p:nvPr/>
        </p:nvSpPr>
        <p:spPr>
          <a:xfrm>
            <a:off x="1087438" y="5899150"/>
            <a:ext cx="196056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CA" dirty="0">
              <a:cs typeface="+mn-cs"/>
            </a:endParaRPr>
          </a:p>
        </p:txBody>
      </p:sp>
      <p:sp>
        <p:nvSpPr>
          <p:cNvPr id="49" name="Rectangle 48"/>
          <p:cNvSpPr/>
          <p:nvPr/>
        </p:nvSpPr>
        <p:spPr>
          <a:xfrm>
            <a:off x="1100138" y="6257925"/>
            <a:ext cx="183832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CA" dirty="0">
              <a:cs typeface="+mn-cs"/>
            </a:endParaRPr>
          </a:p>
        </p:txBody>
      </p:sp>
      <p:sp>
        <p:nvSpPr>
          <p:cNvPr id="50" name="Rectangle 49"/>
          <p:cNvSpPr/>
          <p:nvPr/>
        </p:nvSpPr>
        <p:spPr>
          <a:xfrm>
            <a:off x="1125855" y="3755410"/>
            <a:ext cx="954808" cy="523220"/>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S</a:t>
            </a:r>
            <a:r>
              <a:rPr lang="en-US" baseline="-25000" dirty="0">
                <a:solidFill>
                  <a:schemeClr val="accent2"/>
                </a:solidFill>
                <a:effectLst>
                  <a:outerShdw blurRad="38100" dist="38100" dir="2700000" algn="tl">
                    <a:srgbClr val="000000">
                      <a:alpha val="43137"/>
                    </a:srgbClr>
                  </a:outerShdw>
                </a:effectLst>
                <a:sym typeface="Wingdings" pitchFamily="2" charset="2"/>
              </a:rPr>
              <a:t>&lt;</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endParaRPr lang="en-CA" dirty="0">
              <a:cs typeface="+mn-cs"/>
            </a:endParaRPr>
          </a:p>
        </p:txBody>
      </p:sp>
      <p:sp>
        <p:nvSpPr>
          <p:cNvPr id="51" name="Rectangle 50"/>
          <p:cNvSpPr/>
          <p:nvPr/>
        </p:nvSpPr>
        <p:spPr>
          <a:xfrm>
            <a:off x="2968013" y="1988404"/>
            <a:ext cx="2975587" cy="461665"/>
          </a:xfrm>
          <a:prstGeom prst="rect">
            <a:avLst/>
          </a:prstGeom>
        </p:spPr>
        <p:txBody>
          <a:bodyPr wrap="square">
            <a:spAutoFit/>
          </a:bodyPr>
          <a:lstStyle/>
          <a:p>
            <a:pPr algn="ctr" eaLnBrk="0" hangingPunct="0">
              <a:defRPr/>
            </a:pP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 </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r>
              <a:rPr lang="en-US" altLang="en-US" sz="2400" dirty="0"/>
              <a:t>or </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rPr>
              <a:t> </a:t>
            </a:r>
            <a:r>
              <a:rPr lang="en-CA" altLang="en-US" sz="2400" dirty="0">
                <a:solidFill>
                  <a:schemeClr val="accent2"/>
                </a:solidFill>
                <a:sym typeface="Symbol" panose="05050102010706020507" pitchFamily="18" charset="2"/>
              </a:rPr>
              <a:t></a:t>
            </a:r>
            <a:r>
              <a:rPr lang="en-US" altLang="en-US" sz="2400" dirty="0">
                <a:solidFill>
                  <a:schemeClr val="accent2"/>
                </a:solidFill>
                <a:sym typeface="Symbol" panose="05050102010706020507" pitchFamily="18" charset="2"/>
              </a:rPr>
              <a:t>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endParaRPr lang="en-US" sz="2400" dirty="0">
              <a:effectLst>
                <a:outerShdw blurRad="38100" dist="38100" dir="2700000" algn="tl">
                  <a:srgbClr val="000000">
                    <a:alpha val="43137"/>
                  </a:srgbClr>
                </a:outerShdw>
              </a:effectLst>
            </a:endParaRPr>
          </a:p>
        </p:txBody>
      </p:sp>
      <p:sp>
        <p:nvSpPr>
          <p:cNvPr id="52" name="Rectangle 51"/>
          <p:cNvSpPr/>
          <p:nvPr/>
        </p:nvSpPr>
        <p:spPr>
          <a:xfrm>
            <a:off x="1890575" y="2025193"/>
            <a:ext cx="1372492" cy="461665"/>
          </a:xfrm>
          <a:prstGeom prst="rect">
            <a:avLst/>
          </a:prstGeom>
        </p:spPr>
        <p:txBody>
          <a:bodyPr wrap="none">
            <a:spAutoFit/>
          </a:bodyPr>
          <a:lstStyle/>
          <a:p>
            <a:pPr eaLnBrk="0" hangingPunct="0">
              <a:defRPr/>
            </a:pP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a:t>
            </a:r>
            <a:r>
              <a:rPr lang="en-US" altLang="en-US" sz="2400" dirty="0">
                <a:solidFill>
                  <a:schemeClr val="accent2"/>
                </a:solidFill>
                <a:sym typeface="Symbol" panose="05050102010706020507" pitchFamily="18" charset="2"/>
              </a:rPr>
              <a:t> </a:t>
            </a:r>
            <a:r>
              <a:rPr lang="el-GR" altLang="en-US" sz="2400" dirty="0">
                <a:solidFill>
                  <a:schemeClr val="accent2"/>
                </a:solidFill>
              </a:rPr>
              <a:t>ω</a:t>
            </a:r>
            <a:r>
              <a:rPr lang="en-US" altLang="en-US" sz="2400" dirty="0">
                <a:solidFill>
                  <a:schemeClr val="accent2"/>
                </a:solidFill>
              </a:rPr>
              <a:t>'</a:t>
            </a:r>
            <a:r>
              <a:rPr lang="en-CA" altLang="en-US" sz="2400" dirty="0">
                <a:solidFill>
                  <a:schemeClr val="accent2"/>
                </a:solidFill>
              </a:rPr>
              <a:t> </a:t>
            </a:r>
            <a:r>
              <a:rPr lang="en-CA" altLang="en-US" sz="2400" dirty="0">
                <a:sym typeface="Wingdings" panose="05000000000000000000" pitchFamily="2" charset="2"/>
              </a:rPr>
              <a:t></a:t>
            </a:r>
            <a:endParaRPr lang="en-US" sz="2400" dirty="0">
              <a:effectLst>
                <a:outerShdw blurRad="38100" dist="38100" dir="2700000" algn="tl">
                  <a:srgbClr val="000000">
                    <a:alpha val="43137"/>
                  </a:srgbClr>
                </a:outerShdw>
              </a:effectLst>
              <a:cs typeface="+mn-cs"/>
            </a:endParaRPr>
          </a:p>
        </p:txBody>
      </p:sp>
      <p:sp>
        <p:nvSpPr>
          <p:cNvPr id="54" name="Rectangle 53"/>
          <p:cNvSpPr/>
          <p:nvPr/>
        </p:nvSpPr>
        <p:spPr>
          <a:xfrm>
            <a:off x="2731770" y="2374880"/>
            <a:ext cx="6852285" cy="1200329"/>
          </a:xfrm>
          <a:prstGeom prst="rect">
            <a:avLst/>
          </a:prstGeom>
        </p:spPr>
        <p:txBody>
          <a:bodyPr wrap="square">
            <a:spAutoFit/>
          </a:bodyPr>
          <a:lstStyle/>
          <a:p>
            <a:pPr eaLnBrk="0" hangingPunct="0">
              <a:defRPr/>
            </a:pPr>
            <a:r>
              <a:rPr lang="en-CA" altLang="en-US" sz="2400" dirty="0">
                <a:sym typeface="Wingdings" panose="05000000000000000000" pitchFamily="2" charset="2"/>
              </a:rPr>
              <a:t> </a:t>
            </a:r>
            <a:r>
              <a:rPr lang="en-CA" altLang="en-US" sz="2400" dirty="0">
                <a:solidFill>
                  <a:schemeClr val="accent2"/>
                </a:solidFill>
                <a:sym typeface="Wingdings" panose="05000000000000000000" pitchFamily="2" charset="2"/>
              </a:rPr>
              <a:t> </a:t>
            </a: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a:t>
            </a:r>
            <a:r>
              <a:rPr lang="en-CA" altLang="en-US" sz="2400" dirty="0">
                <a:solidFill>
                  <a:schemeClr val="accent2"/>
                </a:solidFill>
                <a:sym typeface="Symbol" panose="05050102010706020507" pitchFamily="18" charset="2"/>
              </a:rPr>
              <a:t>&lt;</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r>
              <a:rPr lang="en-US" altLang="en-US" sz="2400" dirty="0"/>
              <a:t>or </a:t>
            </a: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|&gt;</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br>
              <a:rPr lang="en-US" altLang="en-US" sz="2400" dirty="0">
                <a:solidFill>
                  <a:schemeClr val="accent2"/>
                </a:solidFill>
              </a:rPr>
            </a:br>
            <a:r>
              <a:rPr lang="en-US" altLang="en-US" sz="2400" dirty="0">
                <a:solidFill>
                  <a:schemeClr val="accent2"/>
                </a:solidFill>
              </a:rPr>
              <a:t>  </a:t>
            </a:r>
            <a:r>
              <a:rPr lang="en-US" altLang="en-US" sz="2400" dirty="0"/>
              <a:t>or </a:t>
            </a:r>
            <a:r>
              <a:rPr lang="en-US" altLang="en-US" sz="2400" dirty="0">
                <a:solidFill>
                  <a:schemeClr val="accent2"/>
                </a:solidFill>
              </a:rPr>
              <a:t>(</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0</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1</a:t>
            </a:r>
            <a:r>
              <a:rPr lang="en-CA" altLang="en-US" sz="2400" dirty="0">
                <a:solidFill>
                  <a:schemeClr val="accent2"/>
                </a:solidFill>
              </a:rPr>
              <a:t>)</a:t>
            </a:r>
            <a:r>
              <a:rPr lang="en-CA" altLang="en-US" sz="2400" dirty="0">
                <a:solidFill>
                  <a:srgbClr val="FF0000"/>
                </a:solidFill>
              </a:rPr>
              <a:t> </a:t>
            </a:r>
            <a:r>
              <a:rPr lang="en-US" altLang="en-US" sz="2400" dirty="0"/>
              <a:t>or </a:t>
            </a:r>
            <a:r>
              <a:rPr lang="en-US" altLang="en-US" sz="2400" dirty="0">
                <a:solidFill>
                  <a:schemeClr val="accent2"/>
                </a:solidFill>
              </a:rPr>
              <a:t>(</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1</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0</a:t>
            </a:r>
            <a:r>
              <a:rPr lang="en-US" altLang="en-US" sz="2400" dirty="0">
                <a:solidFill>
                  <a:schemeClr val="accent2"/>
                </a:solidFill>
              </a:rPr>
              <a:t>)</a:t>
            </a:r>
            <a:endParaRPr lang="en-US" sz="2400" dirty="0">
              <a:solidFill>
                <a:srgbClr val="FF0000"/>
              </a:solidFill>
              <a:effectLst>
                <a:outerShdw blurRad="38100" dist="38100" dir="2700000" algn="tl">
                  <a:srgbClr val="000000">
                    <a:alpha val="43137"/>
                  </a:srgbClr>
                </a:outerShdw>
              </a:effectLst>
            </a:endParaRPr>
          </a:p>
          <a:p>
            <a:pPr eaLnBrk="0" hangingPunct="0">
              <a:defRPr/>
            </a:pPr>
            <a:endParaRPr lang="en-US" sz="2400" dirty="0">
              <a:solidFill>
                <a:srgbClr val="FF0000"/>
              </a:solidFill>
              <a:effectLst>
                <a:outerShdw blurRad="38100" dist="38100" dir="2700000" algn="tl">
                  <a:srgbClr val="000000">
                    <a:alpha val="43137"/>
                  </a:srgbClr>
                </a:outerShdw>
              </a:effectLst>
            </a:endParaRPr>
          </a:p>
        </p:txBody>
      </p:sp>
      <p:sp>
        <p:nvSpPr>
          <p:cNvPr id="55" name="Rectangle 54"/>
          <p:cNvSpPr/>
          <p:nvPr/>
        </p:nvSpPr>
        <p:spPr>
          <a:xfrm>
            <a:off x="5565144" y="3210580"/>
            <a:ext cx="5179056" cy="523220"/>
          </a:xfrm>
          <a:prstGeom prst="rect">
            <a:avLst/>
          </a:prstGeom>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S</a:t>
            </a:r>
            <a:r>
              <a:rPr lang="en-US" baseline="-25000" dirty="0">
                <a:solidFill>
                  <a:schemeClr val="accent2"/>
                </a:solidFill>
                <a:effectLst>
                  <a:outerShdw blurRad="38100" dist="38100" dir="2700000" algn="tl">
                    <a:srgbClr val="000000">
                      <a:alpha val="43137"/>
                    </a:srgbClr>
                  </a:outerShdw>
                </a:effectLst>
                <a:cs typeface="+mn-cs"/>
                <a:sym typeface="Wingdings" pitchFamily="2" charset="2"/>
              </a:rPr>
              <a:t>&lt;</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n-US" dirty="0">
                <a:solidFill>
                  <a:schemeClr val="accent2"/>
                </a:solidFill>
                <a:effectLst>
                  <a:outerShdw blurRad="38100" dist="38100" dir="2700000" algn="tl">
                    <a:srgbClr val="000000">
                      <a:alpha val="43137"/>
                    </a:srgbClr>
                  </a:outerShdw>
                </a:effectLst>
                <a:sym typeface="Wingdings" pitchFamily="2" charset="2"/>
              </a:rPr>
              <a:t>S</a:t>
            </a:r>
            <a:r>
              <a:rPr lang="en-US" baseline="-25000" dirty="0">
                <a:solidFill>
                  <a:schemeClr val="accent2"/>
                </a:solidFill>
                <a:effectLst>
                  <a:outerShdw blurRad="38100" dist="38100" dir="2700000" algn="tl">
                    <a:srgbClr val="000000">
                      <a:alpha val="43137"/>
                    </a:srgbClr>
                  </a:outerShdw>
                </a:effectLst>
                <a:sym typeface="Wingdings" pitchFamily="2" charset="2"/>
              </a:rPr>
              <a:t>&gt;</a:t>
            </a:r>
            <a:r>
              <a:rPr lang="en-US" dirty="0">
                <a:solidFill>
                  <a:schemeClr val="accent2"/>
                </a:solidFill>
                <a:effectLst>
                  <a:outerShdw blurRad="38100" dist="38100" dir="2700000" algn="tl">
                    <a:srgbClr val="000000">
                      <a:alpha val="43137"/>
                    </a:srgbClr>
                  </a:outerShdw>
                </a:effectLst>
                <a:sym typeface="Wingdings" pitchFamily="2" charset="2"/>
              </a:rPr>
              <a:t> |</a:t>
            </a:r>
            <a:r>
              <a:rPr lang="en-US" dirty="0">
                <a:sym typeface="Wingdings" pitchFamily="2" charset="2"/>
              </a:rPr>
              <a:t> </a:t>
            </a:r>
            <a:r>
              <a:rPr lang="en-US" dirty="0">
                <a:solidFill>
                  <a:schemeClr val="accent2"/>
                </a:solidFill>
                <a:effectLst>
                  <a:outerShdw blurRad="38100" dist="38100" dir="2700000" algn="tl">
                    <a:srgbClr val="000000">
                      <a:alpha val="43137"/>
                    </a:srgbClr>
                  </a:outerShdw>
                </a:effectLst>
                <a:sym typeface="Wingdings" pitchFamily="2" charset="2"/>
              </a:rPr>
              <a:t>S</a:t>
            </a:r>
            <a:r>
              <a:rPr lang="en-US" baseline="-25000" dirty="0">
                <a:solidFill>
                  <a:schemeClr val="accent2"/>
                </a:solidFill>
                <a:effectLst>
                  <a:outerShdw blurRad="38100" dist="38100" dir="2700000" algn="tl">
                    <a:srgbClr val="000000">
                      <a:alpha val="43137"/>
                    </a:srgbClr>
                  </a:outerShdw>
                </a:effectLst>
                <a:sym typeface="Wingdings" pitchFamily="2" charset="2"/>
              </a:rPr>
              <a:t>01</a:t>
            </a:r>
            <a:r>
              <a:rPr lang="en-US" dirty="0">
                <a:solidFill>
                  <a:schemeClr val="accent2"/>
                </a:solidFill>
                <a:effectLst>
                  <a:outerShdw blurRad="38100" dist="38100" dir="2700000" algn="tl">
                    <a:srgbClr val="000000">
                      <a:alpha val="43137"/>
                    </a:srgbClr>
                  </a:outerShdw>
                </a:effectLst>
                <a:sym typeface="Wingdings" pitchFamily="2" charset="2"/>
              </a:rPr>
              <a:t> | S</a:t>
            </a:r>
            <a:r>
              <a:rPr lang="en-US" baseline="-25000" dirty="0">
                <a:solidFill>
                  <a:schemeClr val="accent2"/>
                </a:solidFill>
                <a:effectLst>
                  <a:outerShdw blurRad="38100" dist="38100" dir="2700000" algn="tl">
                    <a:srgbClr val="000000">
                      <a:alpha val="43137"/>
                    </a:srgbClr>
                  </a:outerShdw>
                </a:effectLst>
                <a:sym typeface="Wingdings" pitchFamily="2" charset="2"/>
              </a:rPr>
              <a:t>10</a:t>
            </a:r>
            <a:r>
              <a:rPr lang="en-US" dirty="0">
                <a:solidFill>
                  <a:schemeClr val="accent2"/>
                </a:solidFill>
                <a:effectLst>
                  <a:outerShdw blurRad="38100" dist="38100" dir="2700000" algn="tl">
                    <a:srgbClr val="000000">
                      <a:alpha val="43137"/>
                    </a:srgbClr>
                  </a:outerShdw>
                </a:effectLst>
                <a:sym typeface="Wingdings" pitchFamily="2" charset="2"/>
              </a:rPr>
              <a:t> </a:t>
            </a:r>
          </a:p>
        </p:txBody>
      </p:sp>
    </p:spTree>
    <p:extLst>
      <p:ext uri="{BB962C8B-B14F-4D97-AF65-F5344CB8AC3E}">
        <p14:creationId xmlns:p14="http://schemas.microsoft.com/office/powerpoint/2010/main" val="3163919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0-#ppt_w/2"/>
                                          </p:val>
                                        </p:tav>
                                        <p:tav tm="100000">
                                          <p:val>
                                            <p:strVal val="#ppt_x"/>
                                          </p:val>
                                        </p:tav>
                                      </p:tavLst>
                                    </p:anim>
                                    <p:anim calcmode="lin" valueType="num">
                                      <p:cBhvr additive="base">
                                        <p:cTn id="14"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500" fill="hold"/>
                                        <p:tgtEl>
                                          <p:spTgt spid="52"/>
                                        </p:tgtEl>
                                        <p:attrNameLst>
                                          <p:attrName>ppt_x</p:attrName>
                                        </p:attrNameLst>
                                      </p:cBhvr>
                                      <p:tavLst>
                                        <p:tav tm="0">
                                          <p:val>
                                            <p:strVal val="0-#ppt_w/2"/>
                                          </p:val>
                                        </p:tav>
                                        <p:tav tm="100000">
                                          <p:val>
                                            <p:strVal val="#ppt_x"/>
                                          </p:val>
                                        </p:tav>
                                      </p:tavLst>
                                    </p:anim>
                                    <p:anim calcmode="lin" valueType="num">
                                      <p:cBhvr additive="base">
                                        <p:cTn id="20"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additive="base">
                                        <p:cTn id="25" dur="500" fill="hold"/>
                                        <p:tgtEl>
                                          <p:spTgt spid="51"/>
                                        </p:tgtEl>
                                        <p:attrNameLst>
                                          <p:attrName>ppt_x</p:attrName>
                                        </p:attrNameLst>
                                      </p:cBhvr>
                                      <p:tavLst>
                                        <p:tav tm="0">
                                          <p:val>
                                            <p:strVal val="0-#ppt_w/2"/>
                                          </p:val>
                                        </p:tav>
                                        <p:tav tm="100000">
                                          <p:val>
                                            <p:strVal val="#ppt_x"/>
                                          </p:val>
                                        </p:tav>
                                      </p:tavLst>
                                    </p:anim>
                                    <p:anim calcmode="lin" valueType="num">
                                      <p:cBhvr additive="base">
                                        <p:cTn id="2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4"/>
                                        </p:tgtEl>
                                        <p:attrNameLst>
                                          <p:attrName>style.visibility</p:attrName>
                                        </p:attrNameLst>
                                      </p:cBhvr>
                                      <p:to>
                                        <p:strVal val="visible"/>
                                      </p:to>
                                    </p:set>
                                    <p:anim calcmode="lin" valueType="num">
                                      <p:cBhvr additive="base">
                                        <p:cTn id="31" dur="500" fill="hold"/>
                                        <p:tgtEl>
                                          <p:spTgt spid="54"/>
                                        </p:tgtEl>
                                        <p:attrNameLst>
                                          <p:attrName>ppt_x</p:attrName>
                                        </p:attrNameLst>
                                      </p:cBhvr>
                                      <p:tavLst>
                                        <p:tav tm="0">
                                          <p:val>
                                            <p:strVal val="0-#ppt_w/2"/>
                                          </p:val>
                                        </p:tav>
                                        <p:tav tm="100000">
                                          <p:val>
                                            <p:strVal val="#ppt_x"/>
                                          </p:val>
                                        </p:tav>
                                      </p:tavLst>
                                    </p:anim>
                                    <p:anim calcmode="lin" valueType="num">
                                      <p:cBhvr additive="base">
                                        <p:cTn id="32"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5"/>
                                        </p:tgtEl>
                                        <p:attrNameLst>
                                          <p:attrName>style.visibility</p:attrName>
                                        </p:attrNameLst>
                                      </p:cBhvr>
                                      <p:to>
                                        <p:strVal val="visible"/>
                                      </p:to>
                                    </p:set>
                                    <p:anim calcmode="lin" valueType="num">
                                      <p:cBhvr additive="base">
                                        <p:cTn id="37" dur="500" fill="hold"/>
                                        <p:tgtEl>
                                          <p:spTgt spid="55"/>
                                        </p:tgtEl>
                                        <p:attrNameLst>
                                          <p:attrName>ppt_x</p:attrName>
                                        </p:attrNameLst>
                                      </p:cBhvr>
                                      <p:tavLst>
                                        <p:tav tm="0">
                                          <p:val>
                                            <p:strVal val="0-#ppt_w/2"/>
                                          </p:val>
                                        </p:tav>
                                        <p:tav tm="100000">
                                          <p:val>
                                            <p:strVal val="#ppt_x"/>
                                          </p:val>
                                        </p:tav>
                                      </p:tavLst>
                                    </p:anim>
                                    <p:anim calcmode="lin" valueType="num">
                                      <p:cBhvr additive="base">
                                        <p:cTn id="38"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500" fill="hold"/>
                                        <p:tgtEl>
                                          <p:spTgt spid="50"/>
                                        </p:tgtEl>
                                        <p:attrNameLst>
                                          <p:attrName>ppt_x</p:attrName>
                                        </p:attrNameLst>
                                      </p:cBhvr>
                                      <p:tavLst>
                                        <p:tav tm="0">
                                          <p:val>
                                            <p:strVal val="0-#ppt_w/2"/>
                                          </p:val>
                                        </p:tav>
                                        <p:tav tm="100000">
                                          <p:val>
                                            <p:strVal val="#ppt_x"/>
                                          </p:val>
                                        </p:tav>
                                      </p:tavLst>
                                    </p:anim>
                                    <p:anim calcmode="lin" valueType="num">
                                      <p:cBhvr additive="base">
                                        <p:cTn id="44" dur="500" fill="hold"/>
                                        <p:tgtEl>
                                          <p:spTgt spid="5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500" fill="hold"/>
                                        <p:tgtEl>
                                          <p:spTgt spid="8"/>
                                        </p:tgtEl>
                                        <p:attrNameLst>
                                          <p:attrName>ppt_x</p:attrName>
                                        </p:attrNameLst>
                                      </p:cBhvr>
                                      <p:tavLst>
                                        <p:tav tm="0">
                                          <p:val>
                                            <p:strVal val="0-#ppt_w/2"/>
                                          </p:val>
                                        </p:tav>
                                        <p:tav tm="100000">
                                          <p:val>
                                            <p:strVal val="#ppt_x"/>
                                          </p:val>
                                        </p:tav>
                                      </p:tavLst>
                                    </p:anim>
                                    <p:anim calcmode="lin" valueType="num">
                                      <p:cBhvr additive="base">
                                        <p:cTn id="4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9"/>
                                        </p:tgtEl>
                                        <p:attrNameLst>
                                          <p:attrName>style.visibility</p:attrName>
                                        </p:attrNameLst>
                                      </p:cBhvr>
                                      <p:to>
                                        <p:strVal val="visible"/>
                                      </p:to>
                                    </p:set>
                                    <p:anim calcmode="lin" valueType="num">
                                      <p:cBhvr additive="base">
                                        <p:cTn id="53" dur="500" fill="hold"/>
                                        <p:tgtEl>
                                          <p:spTgt spid="9"/>
                                        </p:tgtEl>
                                        <p:attrNameLst>
                                          <p:attrName>ppt_x</p:attrName>
                                        </p:attrNameLst>
                                      </p:cBhvr>
                                      <p:tavLst>
                                        <p:tav tm="0">
                                          <p:val>
                                            <p:strVal val="0-#ppt_w/2"/>
                                          </p:val>
                                        </p:tav>
                                        <p:tav tm="100000">
                                          <p:val>
                                            <p:strVal val="#ppt_x"/>
                                          </p:val>
                                        </p:tav>
                                      </p:tavLst>
                                    </p:anim>
                                    <p:anim calcmode="lin" valueType="num">
                                      <p:cBhvr additive="base">
                                        <p:cTn id="5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500" fill="hold"/>
                                        <p:tgtEl>
                                          <p:spTgt spid="27"/>
                                        </p:tgtEl>
                                        <p:attrNameLst>
                                          <p:attrName>ppt_x</p:attrName>
                                        </p:attrNameLst>
                                      </p:cBhvr>
                                      <p:tavLst>
                                        <p:tav tm="0">
                                          <p:val>
                                            <p:strVal val="#ppt_x"/>
                                          </p:val>
                                        </p:tav>
                                        <p:tav tm="100000">
                                          <p:val>
                                            <p:strVal val="#ppt_x"/>
                                          </p:val>
                                        </p:tav>
                                      </p:tavLst>
                                    </p:anim>
                                    <p:anim calcmode="lin" valueType="num">
                                      <p:cBhvr additive="base">
                                        <p:cTn id="60"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47"/>
                                        </p:tgtEl>
                                        <p:attrNameLst>
                                          <p:attrName>style.visibility</p:attrName>
                                        </p:attrNameLst>
                                      </p:cBhvr>
                                      <p:to>
                                        <p:strVal val="visible"/>
                                      </p:to>
                                    </p:set>
                                    <p:anim calcmode="lin" valueType="num">
                                      <p:cBhvr additive="base">
                                        <p:cTn id="65" dur="500" fill="hold"/>
                                        <p:tgtEl>
                                          <p:spTgt spid="47"/>
                                        </p:tgtEl>
                                        <p:attrNameLst>
                                          <p:attrName>ppt_x</p:attrName>
                                        </p:attrNameLst>
                                      </p:cBhvr>
                                      <p:tavLst>
                                        <p:tav tm="0">
                                          <p:val>
                                            <p:strVal val="0-#ppt_w/2"/>
                                          </p:val>
                                        </p:tav>
                                        <p:tav tm="100000">
                                          <p:val>
                                            <p:strVal val="#ppt_x"/>
                                          </p:val>
                                        </p:tav>
                                      </p:tavLst>
                                    </p:anim>
                                    <p:anim calcmode="lin" valueType="num">
                                      <p:cBhvr additive="base">
                                        <p:cTn id="66"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49"/>
                                        </p:tgtEl>
                                        <p:attrNameLst>
                                          <p:attrName>style.visibility</p:attrName>
                                        </p:attrNameLst>
                                      </p:cBhvr>
                                      <p:to>
                                        <p:strVal val="visible"/>
                                      </p:to>
                                    </p:set>
                                    <p:anim calcmode="lin" valueType="num">
                                      <p:cBhvr additive="base">
                                        <p:cTn id="71" dur="500" fill="hold"/>
                                        <p:tgtEl>
                                          <p:spTgt spid="49"/>
                                        </p:tgtEl>
                                        <p:attrNameLst>
                                          <p:attrName>ppt_x</p:attrName>
                                        </p:attrNameLst>
                                      </p:cBhvr>
                                      <p:tavLst>
                                        <p:tav tm="0">
                                          <p:val>
                                            <p:strVal val="0-#ppt_w/2"/>
                                          </p:val>
                                        </p:tav>
                                        <p:tav tm="100000">
                                          <p:val>
                                            <p:strVal val="#ppt_x"/>
                                          </p:val>
                                        </p:tav>
                                      </p:tavLst>
                                    </p:anim>
                                    <p:anim calcmode="lin" valueType="num">
                                      <p:cBhvr additive="base">
                                        <p:cTn id="72" dur="500" fill="hold"/>
                                        <p:tgtEl>
                                          <p:spTgt spid="49"/>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additive="base">
                                        <p:cTn id="75" dur="500" fill="hold"/>
                                        <p:tgtEl>
                                          <p:spTgt spid="48"/>
                                        </p:tgtEl>
                                        <p:attrNameLst>
                                          <p:attrName>ppt_x</p:attrName>
                                        </p:attrNameLst>
                                      </p:cBhvr>
                                      <p:tavLst>
                                        <p:tav tm="0">
                                          <p:val>
                                            <p:strVal val="0-#ppt_w/2"/>
                                          </p:val>
                                        </p:tav>
                                        <p:tav tm="100000">
                                          <p:val>
                                            <p:strVal val="#ppt_x"/>
                                          </p:val>
                                        </p:tav>
                                      </p:tavLst>
                                    </p:anim>
                                    <p:anim calcmode="lin" valueType="num">
                                      <p:cBhvr additive="base">
                                        <p:cTn id="76"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43"/>
                                        </p:tgtEl>
                                        <p:attrNameLst>
                                          <p:attrName>style.visibility</p:attrName>
                                        </p:attrNameLst>
                                      </p:cBhvr>
                                      <p:to>
                                        <p:strVal val="visible"/>
                                      </p:to>
                                    </p:set>
                                    <p:anim calcmode="lin" valueType="num">
                                      <p:cBhvr additive="base">
                                        <p:cTn id="81" dur="500" fill="hold"/>
                                        <p:tgtEl>
                                          <p:spTgt spid="43"/>
                                        </p:tgtEl>
                                        <p:attrNameLst>
                                          <p:attrName>ppt_x</p:attrName>
                                        </p:attrNameLst>
                                      </p:cBhvr>
                                      <p:tavLst>
                                        <p:tav tm="0">
                                          <p:val>
                                            <p:strVal val="0-#ppt_w/2"/>
                                          </p:val>
                                        </p:tav>
                                        <p:tav tm="100000">
                                          <p:val>
                                            <p:strVal val="#ppt_x"/>
                                          </p:val>
                                        </p:tav>
                                      </p:tavLst>
                                    </p:anim>
                                    <p:anim calcmode="lin" valueType="num">
                                      <p:cBhvr additive="base">
                                        <p:cTn id="82"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additive="base">
                                        <p:cTn id="87" dur="500" fill="hold"/>
                                        <p:tgtEl>
                                          <p:spTgt spid="46"/>
                                        </p:tgtEl>
                                        <p:attrNameLst>
                                          <p:attrName>ppt_x</p:attrName>
                                        </p:attrNameLst>
                                      </p:cBhvr>
                                      <p:tavLst>
                                        <p:tav tm="0">
                                          <p:val>
                                            <p:strVal val="0-#ppt_w/2"/>
                                          </p:val>
                                        </p:tav>
                                        <p:tav tm="100000">
                                          <p:val>
                                            <p:strVal val="#ppt_x"/>
                                          </p:val>
                                        </p:tav>
                                      </p:tavLst>
                                    </p:anim>
                                    <p:anim calcmode="lin" valueType="num">
                                      <p:cBhvr additive="base">
                                        <p:cTn id="88"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44"/>
                                        </p:tgtEl>
                                        <p:attrNameLst>
                                          <p:attrName>style.visibility</p:attrName>
                                        </p:attrNameLst>
                                      </p:cBhvr>
                                      <p:to>
                                        <p:strVal val="visible"/>
                                      </p:to>
                                    </p:set>
                                    <p:anim calcmode="lin" valueType="num">
                                      <p:cBhvr additive="base">
                                        <p:cTn id="93" dur="500" fill="hold"/>
                                        <p:tgtEl>
                                          <p:spTgt spid="44"/>
                                        </p:tgtEl>
                                        <p:attrNameLst>
                                          <p:attrName>ppt_x</p:attrName>
                                        </p:attrNameLst>
                                      </p:cBhvr>
                                      <p:tavLst>
                                        <p:tav tm="0">
                                          <p:val>
                                            <p:strVal val="0-#ppt_w/2"/>
                                          </p:val>
                                        </p:tav>
                                        <p:tav tm="100000">
                                          <p:val>
                                            <p:strVal val="#ppt_x"/>
                                          </p:val>
                                        </p:tav>
                                      </p:tavLst>
                                    </p:anim>
                                    <p:anim calcmode="lin" valueType="num">
                                      <p:cBhvr additive="base">
                                        <p:cTn id="94"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45"/>
                                        </p:tgtEl>
                                        <p:attrNameLst>
                                          <p:attrName>style.visibility</p:attrName>
                                        </p:attrNameLst>
                                      </p:cBhvr>
                                      <p:to>
                                        <p:strVal val="visible"/>
                                      </p:to>
                                    </p:set>
                                    <p:anim calcmode="lin" valueType="num">
                                      <p:cBhvr additive="base">
                                        <p:cTn id="99" dur="500" fill="hold"/>
                                        <p:tgtEl>
                                          <p:spTgt spid="45"/>
                                        </p:tgtEl>
                                        <p:attrNameLst>
                                          <p:attrName>ppt_x</p:attrName>
                                        </p:attrNameLst>
                                      </p:cBhvr>
                                      <p:tavLst>
                                        <p:tav tm="0">
                                          <p:val>
                                            <p:strVal val="0-#ppt_w/2"/>
                                          </p:val>
                                        </p:tav>
                                        <p:tav tm="100000">
                                          <p:val>
                                            <p:strVal val="#ppt_x"/>
                                          </p:val>
                                        </p:tav>
                                      </p:tavLst>
                                    </p:anim>
                                    <p:anim calcmode="lin" valueType="num">
                                      <p:cBhvr additive="base">
                                        <p:cTn id="100"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43" grpId="0"/>
      <p:bldP spid="44" grpId="0"/>
      <p:bldP spid="45" grpId="0"/>
      <p:bldP spid="46" grpId="0"/>
      <p:bldP spid="47" grpId="0"/>
      <p:bldP spid="48" grpId="0"/>
      <p:bldP spid="49" grpId="0"/>
      <p:bldP spid="50" grpId="0"/>
      <p:bldP spid="5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6"/>
          <p:cNvSpPr txBox="1">
            <a:spLocks noChangeArrowheads="1"/>
          </p:cNvSpPr>
          <p:nvPr/>
        </p:nvSpPr>
        <p:spPr bwMode="auto">
          <a:xfrm>
            <a:off x="971600" y="878632"/>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23" name="Rectangle 22"/>
          <p:cNvSpPr/>
          <p:nvPr/>
        </p:nvSpPr>
        <p:spPr>
          <a:xfrm>
            <a:off x="4883246" y="887043"/>
            <a:ext cx="3280898" cy="461665"/>
          </a:xfrm>
          <a:prstGeom prst="rect">
            <a:avLst/>
          </a:prstGeom>
        </p:spPr>
        <p:txBody>
          <a:bodyPr wrap="none">
            <a:spAutoFit/>
          </a:bodyPr>
          <a:lstStyle/>
          <a:p>
            <a:pPr algn="l" eaLnBrk="0" hangingPunct="0">
              <a:defRPr/>
            </a:pPr>
            <a:r>
              <a:rPr lang="en-US" sz="2400" dirty="0">
                <a:effectLst>
                  <a:outerShdw blurRad="38100" dist="38100" dir="2700000" algn="tl">
                    <a:srgbClr val="000000">
                      <a:alpha val="43137"/>
                    </a:srgbClr>
                  </a:outerShdw>
                </a:effectLst>
                <a:cs typeface="+mn-cs"/>
              </a:rPr>
              <a:t>Can’t be done by a CFG</a:t>
            </a:r>
          </a:p>
        </p:txBody>
      </p:sp>
      <p:sp>
        <p:nvSpPr>
          <p:cNvPr id="19" name="Text Box 6"/>
          <p:cNvSpPr txBox="1">
            <a:spLocks noChangeArrowheads="1"/>
          </p:cNvSpPr>
          <p:nvPr/>
        </p:nvSpPr>
        <p:spPr bwMode="auto">
          <a:xfrm>
            <a:off x="950868" y="1454869"/>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21" name="Rectangle 20"/>
          <p:cNvSpPr/>
          <p:nvPr/>
        </p:nvSpPr>
        <p:spPr>
          <a:xfrm>
            <a:off x="4888152" y="1446188"/>
            <a:ext cx="3098925" cy="461665"/>
          </a:xfrm>
          <a:prstGeom prst="rect">
            <a:avLst/>
          </a:prstGeom>
        </p:spPr>
        <p:txBody>
          <a:bodyPr wrap="none">
            <a:spAutoFit/>
          </a:bodyPr>
          <a:lstStyle/>
          <a:p>
            <a:pPr algn="l" eaLnBrk="0" hangingPunct="0">
              <a:defRPr/>
            </a:pPr>
            <a:r>
              <a:rPr lang="en-US" sz="2400" dirty="0">
                <a:solidFill>
                  <a:srgbClr val="FF0000"/>
                </a:solidFill>
                <a:effectLst>
                  <a:outerShdw blurRad="38100" dist="38100" dir="2700000" algn="tl">
                    <a:srgbClr val="000000">
                      <a:alpha val="43137"/>
                    </a:srgbClr>
                  </a:outerShdw>
                </a:effectLst>
                <a:cs typeface="+mn-cs"/>
              </a:rPr>
              <a:t>Can</a:t>
            </a:r>
            <a:r>
              <a:rPr lang="en-US" sz="2400" dirty="0">
                <a:effectLst>
                  <a:outerShdw blurRad="38100" dist="38100" dir="2700000" algn="tl">
                    <a:srgbClr val="000000">
                      <a:alpha val="43137"/>
                    </a:srgbClr>
                  </a:outerShdw>
                </a:effectLst>
                <a:cs typeface="+mn-cs"/>
              </a:rPr>
              <a:t> be done by a CFG!</a:t>
            </a:r>
          </a:p>
        </p:txBody>
      </p:sp>
      <p:sp>
        <p:nvSpPr>
          <p:cNvPr id="32" name="Rectangle 9"/>
          <p:cNvSpPr>
            <a:spLocks noChangeArrowheads="1"/>
          </p:cNvSpPr>
          <p:nvPr/>
        </p:nvSpPr>
        <p:spPr bwMode="auto">
          <a:xfrm>
            <a:off x="12192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Grammars not Closed Under Complement</a:t>
            </a:r>
          </a:p>
        </p:txBody>
      </p:sp>
      <p:sp>
        <p:nvSpPr>
          <p:cNvPr id="51" name="Rectangle 50"/>
          <p:cNvSpPr/>
          <p:nvPr/>
        </p:nvSpPr>
        <p:spPr>
          <a:xfrm>
            <a:off x="2968013" y="1988404"/>
            <a:ext cx="2975587" cy="461665"/>
          </a:xfrm>
          <a:prstGeom prst="rect">
            <a:avLst/>
          </a:prstGeom>
        </p:spPr>
        <p:txBody>
          <a:bodyPr wrap="square">
            <a:spAutoFit/>
          </a:bodyPr>
          <a:lstStyle/>
          <a:p>
            <a:pPr algn="ctr" eaLnBrk="0" hangingPunct="0">
              <a:defRPr/>
            </a:pP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 </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r>
              <a:rPr lang="en-US" altLang="en-US" sz="2400" dirty="0"/>
              <a:t>or </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rPr>
              <a:t> </a:t>
            </a:r>
            <a:r>
              <a:rPr lang="en-CA" altLang="en-US" sz="2400" dirty="0">
                <a:solidFill>
                  <a:schemeClr val="accent2"/>
                </a:solidFill>
                <a:sym typeface="Symbol" panose="05050102010706020507" pitchFamily="18" charset="2"/>
              </a:rPr>
              <a:t></a:t>
            </a:r>
            <a:r>
              <a:rPr lang="en-US" altLang="en-US" sz="2400" dirty="0">
                <a:solidFill>
                  <a:schemeClr val="accent2"/>
                </a:solidFill>
                <a:sym typeface="Symbol" panose="05050102010706020507" pitchFamily="18" charset="2"/>
              </a:rPr>
              <a:t>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endParaRPr lang="en-US" sz="2400" dirty="0">
              <a:effectLst>
                <a:outerShdw blurRad="38100" dist="38100" dir="2700000" algn="tl">
                  <a:srgbClr val="000000">
                    <a:alpha val="43137"/>
                  </a:srgbClr>
                </a:outerShdw>
              </a:effectLst>
            </a:endParaRPr>
          </a:p>
        </p:txBody>
      </p:sp>
      <p:sp>
        <p:nvSpPr>
          <p:cNvPr id="52" name="Rectangle 51"/>
          <p:cNvSpPr/>
          <p:nvPr/>
        </p:nvSpPr>
        <p:spPr>
          <a:xfrm>
            <a:off x="1890575" y="2025193"/>
            <a:ext cx="1372492" cy="461665"/>
          </a:xfrm>
          <a:prstGeom prst="rect">
            <a:avLst/>
          </a:prstGeom>
        </p:spPr>
        <p:txBody>
          <a:bodyPr wrap="none">
            <a:spAutoFit/>
          </a:bodyPr>
          <a:lstStyle/>
          <a:p>
            <a:pPr eaLnBrk="0" hangingPunct="0">
              <a:defRPr/>
            </a:pP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a:t>
            </a:r>
            <a:r>
              <a:rPr lang="en-US" altLang="en-US" sz="2400" dirty="0">
                <a:solidFill>
                  <a:schemeClr val="accent2"/>
                </a:solidFill>
                <a:sym typeface="Symbol" panose="05050102010706020507" pitchFamily="18" charset="2"/>
              </a:rPr>
              <a:t> </a:t>
            </a:r>
            <a:r>
              <a:rPr lang="el-GR" altLang="en-US" sz="2400" dirty="0">
                <a:solidFill>
                  <a:schemeClr val="accent2"/>
                </a:solidFill>
              </a:rPr>
              <a:t>ω</a:t>
            </a:r>
            <a:r>
              <a:rPr lang="en-US" altLang="en-US" sz="2400" dirty="0">
                <a:solidFill>
                  <a:schemeClr val="accent2"/>
                </a:solidFill>
              </a:rPr>
              <a:t>'</a:t>
            </a:r>
            <a:r>
              <a:rPr lang="en-CA" altLang="en-US" sz="2400" dirty="0">
                <a:solidFill>
                  <a:schemeClr val="accent2"/>
                </a:solidFill>
              </a:rPr>
              <a:t> </a:t>
            </a:r>
            <a:r>
              <a:rPr lang="en-CA" altLang="en-US" sz="2400" dirty="0">
                <a:sym typeface="Wingdings" panose="05000000000000000000" pitchFamily="2" charset="2"/>
              </a:rPr>
              <a:t></a:t>
            </a:r>
            <a:endParaRPr lang="en-US" sz="2400" dirty="0">
              <a:effectLst>
                <a:outerShdw blurRad="38100" dist="38100" dir="2700000" algn="tl">
                  <a:srgbClr val="000000">
                    <a:alpha val="43137"/>
                  </a:srgbClr>
                </a:outerShdw>
              </a:effectLst>
              <a:cs typeface="+mn-cs"/>
            </a:endParaRPr>
          </a:p>
        </p:txBody>
      </p:sp>
      <p:sp>
        <p:nvSpPr>
          <p:cNvPr id="54" name="Rectangle 53"/>
          <p:cNvSpPr/>
          <p:nvPr/>
        </p:nvSpPr>
        <p:spPr>
          <a:xfrm>
            <a:off x="2731770" y="2374880"/>
            <a:ext cx="6852285" cy="1200329"/>
          </a:xfrm>
          <a:prstGeom prst="rect">
            <a:avLst/>
          </a:prstGeom>
        </p:spPr>
        <p:txBody>
          <a:bodyPr wrap="square">
            <a:spAutoFit/>
          </a:bodyPr>
          <a:lstStyle/>
          <a:p>
            <a:pPr eaLnBrk="0" hangingPunct="0">
              <a:defRPr/>
            </a:pPr>
            <a:r>
              <a:rPr lang="en-CA" altLang="en-US" sz="2400" dirty="0">
                <a:sym typeface="Wingdings" panose="05000000000000000000" pitchFamily="2" charset="2"/>
              </a:rPr>
              <a:t> </a:t>
            </a:r>
            <a:r>
              <a:rPr lang="en-CA" altLang="en-US" sz="2400" dirty="0">
                <a:solidFill>
                  <a:schemeClr val="accent2"/>
                </a:solidFill>
                <a:sym typeface="Wingdings" panose="05000000000000000000" pitchFamily="2" charset="2"/>
              </a:rPr>
              <a:t> </a:t>
            </a: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a:t>
            </a:r>
            <a:r>
              <a:rPr lang="en-CA" altLang="en-US" sz="2400" dirty="0">
                <a:solidFill>
                  <a:schemeClr val="accent2"/>
                </a:solidFill>
                <a:sym typeface="Symbol" panose="05050102010706020507" pitchFamily="18" charset="2"/>
              </a:rPr>
              <a:t>&lt;</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r>
              <a:rPr lang="en-US" altLang="en-US" sz="2400" dirty="0"/>
              <a:t>or </a:t>
            </a: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|&gt;</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br>
              <a:rPr lang="en-US" altLang="en-US" sz="2400" dirty="0">
                <a:solidFill>
                  <a:schemeClr val="accent2"/>
                </a:solidFill>
              </a:rPr>
            </a:br>
            <a:r>
              <a:rPr lang="en-US" altLang="en-US" sz="2400" dirty="0">
                <a:solidFill>
                  <a:schemeClr val="accent2"/>
                </a:solidFill>
              </a:rPr>
              <a:t>  </a:t>
            </a:r>
            <a:r>
              <a:rPr lang="en-US" altLang="en-US" sz="2400" dirty="0"/>
              <a:t>or </a:t>
            </a:r>
            <a:r>
              <a:rPr lang="en-US" altLang="en-US" sz="2400" dirty="0">
                <a:solidFill>
                  <a:schemeClr val="accent2"/>
                </a:solidFill>
              </a:rPr>
              <a:t>(</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0</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1</a:t>
            </a:r>
            <a:r>
              <a:rPr lang="en-CA" altLang="en-US" sz="2400" dirty="0">
                <a:solidFill>
                  <a:schemeClr val="accent2"/>
                </a:solidFill>
              </a:rPr>
              <a:t>)</a:t>
            </a:r>
            <a:r>
              <a:rPr lang="en-CA" altLang="en-US" sz="2400" dirty="0">
                <a:solidFill>
                  <a:srgbClr val="FF0000"/>
                </a:solidFill>
              </a:rPr>
              <a:t> </a:t>
            </a:r>
            <a:r>
              <a:rPr lang="en-US" altLang="en-US" sz="2400" dirty="0"/>
              <a:t>or </a:t>
            </a:r>
            <a:r>
              <a:rPr lang="en-US" altLang="en-US" sz="2400" dirty="0">
                <a:solidFill>
                  <a:schemeClr val="accent2"/>
                </a:solidFill>
              </a:rPr>
              <a:t>(</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1</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0</a:t>
            </a:r>
            <a:r>
              <a:rPr lang="en-US" altLang="en-US" sz="2400" dirty="0">
                <a:solidFill>
                  <a:schemeClr val="accent2"/>
                </a:solidFill>
              </a:rPr>
              <a:t>)</a:t>
            </a:r>
            <a:endParaRPr lang="en-US" sz="2400" dirty="0">
              <a:solidFill>
                <a:srgbClr val="FF0000"/>
              </a:solidFill>
              <a:effectLst>
                <a:outerShdw blurRad="38100" dist="38100" dir="2700000" algn="tl">
                  <a:srgbClr val="000000">
                    <a:alpha val="43137"/>
                  </a:srgbClr>
                </a:outerShdw>
              </a:effectLst>
            </a:endParaRPr>
          </a:p>
          <a:p>
            <a:pPr eaLnBrk="0" hangingPunct="0">
              <a:defRPr/>
            </a:pPr>
            <a:endParaRPr lang="en-US" sz="2400" dirty="0">
              <a:solidFill>
                <a:srgbClr val="FF0000"/>
              </a:solidFill>
              <a:effectLst>
                <a:outerShdw blurRad="38100" dist="38100" dir="2700000" algn="tl">
                  <a:srgbClr val="000000">
                    <a:alpha val="43137"/>
                  </a:srgbClr>
                </a:outerShdw>
              </a:effectLst>
            </a:endParaRPr>
          </a:p>
        </p:txBody>
      </p:sp>
      <p:sp>
        <p:nvSpPr>
          <p:cNvPr id="55" name="Rectangle 54"/>
          <p:cNvSpPr/>
          <p:nvPr/>
        </p:nvSpPr>
        <p:spPr>
          <a:xfrm>
            <a:off x="5565144" y="3210580"/>
            <a:ext cx="5179056" cy="523220"/>
          </a:xfrm>
          <a:prstGeom prst="rect">
            <a:avLst/>
          </a:prstGeom>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S</a:t>
            </a:r>
            <a:r>
              <a:rPr lang="en-US" baseline="-25000" dirty="0">
                <a:solidFill>
                  <a:schemeClr val="accent2"/>
                </a:solidFill>
                <a:effectLst>
                  <a:outerShdw blurRad="38100" dist="38100" dir="2700000" algn="tl">
                    <a:srgbClr val="000000">
                      <a:alpha val="43137"/>
                    </a:srgbClr>
                  </a:outerShdw>
                </a:effectLst>
                <a:cs typeface="+mn-cs"/>
                <a:sym typeface="Wingdings" pitchFamily="2" charset="2"/>
              </a:rPr>
              <a:t>&lt;</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n-US" dirty="0">
                <a:solidFill>
                  <a:schemeClr val="accent2"/>
                </a:solidFill>
                <a:effectLst>
                  <a:outerShdw blurRad="38100" dist="38100" dir="2700000" algn="tl">
                    <a:srgbClr val="000000">
                      <a:alpha val="43137"/>
                    </a:srgbClr>
                  </a:outerShdw>
                </a:effectLst>
                <a:sym typeface="Wingdings" pitchFamily="2" charset="2"/>
              </a:rPr>
              <a:t>S</a:t>
            </a:r>
            <a:r>
              <a:rPr lang="en-US" baseline="-25000" dirty="0">
                <a:solidFill>
                  <a:schemeClr val="accent2"/>
                </a:solidFill>
                <a:effectLst>
                  <a:outerShdw blurRad="38100" dist="38100" dir="2700000" algn="tl">
                    <a:srgbClr val="000000">
                      <a:alpha val="43137"/>
                    </a:srgbClr>
                  </a:outerShdw>
                </a:effectLst>
                <a:sym typeface="Wingdings" pitchFamily="2" charset="2"/>
              </a:rPr>
              <a:t>&gt;</a:t>
            </a:r>
            <a:r>
              <a:rPr lang="en-US" dirty="0">
                <a:solidFill>
                  <a:schemeClr val="accent2"/>
                </a:solidFill>
                <a:effectLst>
                  <a:outerShdw blurRad="38100" dist="38100" dir="2700000" algn="tl">
                    <a:srgbClr val="000000">
                      <a:alpha val="43137"/>
                    </a:srgbClr>
                  </a:outerShdw>
                </a:effectLst>
                <a:sym typeface="Wingdings" pitchFamily="2" charset="2"/>
              </a:rPr>
              <a:t> |</a:t>
            </a:r>
            <a:r>
              <a:rPr lang="en-US" dirty="0">
                <a:sym typeface="Wingdings" pitchFamily="2" charset="2"/>
              </a:rPr>
              <a:t> </a:t>
            </a:r>
            <a:r>
              <a:rPr lang="en-US" dirty="0">
                <a:solidFill>
                  <a:schemeClr val="accent2"/>
                </a:solidFill>
                <a:effectLst>
                  <a:outerShdw blurRad="38100" dist="38100" dir="2700000" algn="tl">
                    <a:srgbClr val="000000">
                      <a:alpha val="43137"/>
                    </a:srgbClr>
                  </a:outerShdw>
                </a:effectLst>
                <a:sym typeface="Wingdings" pitchFamily="2" charset="2"/>
              </a:rPr>
              <a:t>S</a:t>
            </a:r>
            <a:r>
              <a:rPr lang="en-US" baseline="-25000" dirty="0">
                <a:solidFill>
                  <a:schemeClr val="accent2"/>
                </a:solidFill>
                <a:effectLst>
                  <a:outerShdw blurRad="38100" dist="38100" dir="2700000" algn="tl">
                    <a:srgbClr val="000000">
                      <a:alpha val="43137"/>
                    </a:srgbClr>
                  </a:outerShdw>
                </a:effectLst>
                <a:sym typeface="Wingdings" pitchFamily="2" charset="2"/>
              </a:rPr>
              <a:t>01</a:t>
            </a:r>
            <a:r>
              <a:rPr lang="en-US" dirty="0">
                <a:solidFill>
                  <a:schemeClr val="accent2"/>
                </a:solidFill>
                <a:effectLst>
                  <a:outerShdw blurRad="38100" dist="38100" dir="2700000" algn="tl">
                    <a:srgbClr val="000000">
                      <a:alpha val="43137"/>
                    </a:srgbClr>
                  </a:outerShdw>
                </a:effectLst>
                <a:sym typeface="Wingdings" pitchFamily="2" charset="2"/>
              </a:rPr>
              <a:t> | S</a:t>
            </a:r>
            <a:r>
              <a:rPr lang="en-US" baseline="-25000" dirty="0">
                <a:solidFill>
                  <a:schemeClr val="accent2"/>
                </a:solidFill>
                <a:effectLst>
                  <a:outerShdw blurRad="38100" dist="38100" dir="2700000" algn="tl">
                    <a:srgbClr val="000000">
                      <a:alpha val="43137"/>
                    </a:srgbClr>
                  </a:outerShdw>
                </a:effectLst>
                <a:sym typeface="Wingdings" pitchFamily="2" charset="2"/>
              </a:rPr>
              <a:t>10</a:t>
            </a:r>
            <a:r>
              <a:rPr lang="en-US" dirty="0">
                <a:solidFill>
                  <a:schemeClr val="accent2"/>
                </a:solidFill>
                <a:effectLst>
                  <a:outerShdw blurRad="38100" dist="38100" dir="2700000" algn="tl">
                    <a:srgbClr val="000000">
                      <a:alpha val="43137"/>
                    </a:srgbClr>
                  </a:outerShdw>
                </a:effectLst>
                <a:sym typeface="Wingdings" pitchFamily="2" charset="2"/>
              </a:rPr>
              <a:t> </a:t>
            </a:r>
          </a:p>
        </p:txBody>
      </p:sp>
      <p:grpSp>
        <p:nvGrpSpPr>
          <p:cNvPr id="26" name="Group 16"/>
          <p:cNvGrpSpPr>
            <a:grpSpLocks/>
          </p:cNvGrpSpPr>
          <p:nvPr/>
        </p:nvGrpSpPr>
        <p:grpSpPr bwMode="auto">
          <a:xfrm>
            <a:off x="4215553" y="4255731"/>
            <a:ext cx="2189460" cy="553800"/>
            <a:chOff x="3124200" y="3016249"/>
            <a:chExt cx="1795462" cy="1150283"/>
          </a:xfrm>
        </p:grpSpPr>
        <p:grpSp>
          <p:nvGrpSpPr>
            <p:cNvPr id="33" name="Group 79"/>
            <p:cNvGrpSpPr>
              <a:grpSpLocks/>
            </p:cNvGrpSpPr>
            <p:nvPr/>
          </p:nvGrpSpPr>
          <p:grpSpPr bwMode="auto">
            <a:xfrm>
              <a:off x="3124200" y="3016249"/>
              <a:ext cx="1795462" cy="627064"/>
              <a:chOff x="3200400" y="889000"/>
              <a:chExt cx="1566863" cy="787401"/>
            </a:xfrm>
          </p:grpSpPr>
          <p:cxnSp>
            <p:nvCxnSpPr>
              <p:cNvPr id="35"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6"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4" name="Rectangle 33"/>
            <p:cNvSpPr/>
            <p:nvPr/>
          </p:nvSpPr>
          <p:spPr>
            <a:xfrm>
              <a:off x="3429000" y="3643312"/>
              <a:ext cx="1290738" cy="52322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p:txBody>
        </p:sp>
      </p:grpSp>
      <p:sp>
        <p:nvSpPr>
          <p:cNvPr id="37" name="Rectangle 36"/>
          <p:cNvSpPr/>
          <p:nvPr/>
        </p:nvSpPr>
        <p:spPr>
          <a:xfrm>
            <a:off x="2027999" y="3756660"/>
            <a:ext cx="1858201" cy="461665"/>
          </a:xfrm>
          <a:prstGeom prst="rect">
            <a:avLst/>
          </a:prstGeom>
        </p:spPr>
        <p:txBody>
          <a:bodyPr wrap="none">
            <a:spAutoFit/>
          </a:bodyPr>
          <a:lstStyle/>
          <a:p>
            <a:pPr algn="ctr" eaLnBrk="0" hangingPunct="0">
              <a:defRPr/>
            </a:pP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0</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1</a:t>
            </a:r>
            <a:endParaRPr lang="en-US" sz="2400" dirty="0">
              <a:solidFill>
                <a:srgbClr val="FF0000"/>
              </a:solidFill>
              <a:effectLst>
                <a:outerShdw blurRad="38100" dist="38100" dir="2700000" algn="tl">
                  <a:srgbClr val="000000">
                    <a:alpha val="43137"/>
                  </a:srgbClr>
                </a:outerShdw>
              </a:effectLst>
              <a:cs typeface="+mn-cs"/>
            </a:endParaRPr>
          </a:p>
        </p:txBody>
      </p:sp>
      <p:sp>
        <p:nvSpPr>
          <p:cNvPr id="38" name="Rectangle 37"/>
          <p:cNvSpPr/>
          <p:nvPr/>
        </p:nvSpPr>
        <p:spPr>
          <a:xfrm>
            <a:off x="3916686" y="3738265"/>
            <a:ext cx="4693914" cy="954107"/>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i </a:t>
            </a:r>
            <a:r>
              <a:rPr lang="en-US" dirty="0">
                <a:solidFill>
                  <a:srgbClr val="FF0000"/>
                </a:solidFill>
                <a:effectLst>
                  <a:outerShdw blurRad="38100" dist="38100" dir="2700000" algn="tl">
                    <a:srgbClr val="000000">
                      <a:alpha val="43137"/>
                    </a:srgbClr>
                  </a:outerShdw>
                </a:effectLst>
                <a:cs typeface="+mn-cs"/>
              </a:rPr>
              <a:t>0</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a:t>
            </a:r>
            <a:r>
              <a:rPr lang="en-US" dirty="0">
                <a:solidFill>
                  <a:schemeClr val="accent2"/>
                </a:solidFill>
                <a:effectLst>
                  <a:outerShdw blurRad="38100" dist="38100" dir="2700000" algn="tl">
                    <a:srgbClr val="000000">
                      <a:alpha val="43137"/>
                    </a:srgbClr>
                  </a:outerShdw>
                </a:effectLst>
              </a:rPr>
              <a:t> # {0,1}</a:t>
            </a:r>
            <a:r>
              <a:rPr lang="en-US" baseline="30000" dirty="0">
                <a:solidFill>
                  <a:schemeClr val="accent2"/>
                </a:solidFill>
                <a:effectLst>
                  <a:outerShdw blurRad="38100" dist="38100" dir="2700000" algn="tl">
                    <a:srgbClr val="000000">
                      <a:alpha val="43137"/>
                    </a:srgbClr>
                  </a:outerShdw>
                </a:effectLst>
              </a:rPr>
              <a:t>i</a:t>
            </a:r>
            <a:r>
              <a:rPr lang="en-US" dirty="0">
                <a:solidFill>
                  <a:srgbClr val="FF0000"/>
                </a:solidFill>
                <a:effectLst>
                  <a:outerShdw blurRad="38100" dist="38100" dir="2700000" algn="tl">
                    <a:srgbClr val="000000">
                      <a:alpha val="43137"/>
                    </a:srgbClr>
                  </a:outerShdw>
                </a:effectLst>
              </a:rPr>
              <a:t>1</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a:t>
            </a:r>
            <a:r>
              <a:rPr lang="en-US" dirty="0">
                <a:solidFill>
                  <a:schemeClr val="accent2"/>
                </a:solidFill>
                <a:effectLst>
                  <a:outerShdw blurRad="38100" dist="38100" dir="2700000" algn="tl">
                    <a:srgbClr val="000000">
                      <a:alpha val="43137"/>
                    </a:srgbClr>
                  </a:outerShdw>
                </a:effectLst>
              </a:rPr>
              <a:t> </a:t>
            </a:r>
          </a:p>
          <a:p>
            <a:pPr eaLnBrk="0" hangingPunct="0">
              <a:defRPr/>
            </a:pPr>
            <a:endParaRPr lang="en-US" dirty="0">
              <a:effectLst>
                <a:outerShdw blurRad="38100" dist="38100" dir="2700000" algn="tl">
                  <a:srgbClr val="000000">
                    <a:alpha val="43137"/>
                  </a:srgbClr>
                </a:outerShdw>
              </a:effectLst>
            </a:endParaRPr>
          </a:p>
        </p:txBody>
      </p:sp>
      <p:sp>
        <p:nvSpPr>
          <p:cNvPr id="39" name="Rectangle 38"/>
          <p:cNvSpPr/>
          <p:nvPr/>
        </p:nvSpPr>
        <p:spPr>
          <a:xfrm>
            <a:off x="5664200" y="5114331"/>
            <a:ext cx="1834156"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a:t>
            </a:r>
            <a:r>
              <a:rPr lang="en-US" baseline="-25000" dirty="0">
                <a:solidFill>
                  <a:schemeClr val="accent2"/>
                </a:solidFill>
                <a:effectLst>
                  <a:outerShdw blurRad="38100" dist="38100" dir="2700000" algn="tl">
                    <a:srgbClr val="000000">
                      <a:alpha val="43137"/>
                    </a:srgbClr>
                  </a:outerShdw>
                </a:effectLst>
                <a:sym typeface="Wingdings" pitchFamily="2" charset="2"/>
              </a:rPr>
              <a:t>01</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Wingdings" pitchFamily="2" charset="2"/>
              </a:rPr>
              <a:t> R</a:t>
            </a:r>
            <a:r>
              <a:rPr lang="en-US" dirty="0">
                <a:solidFill>
                  <a:srgbClr val="FF0000"/>
                </a:solidFill>
                <a:effectLst>
                  <a:outerShdw blurRad="38100" dist="38100" dir="2700000" algn="tl">
                    <a:srgbClr val="000000">
                      <a:alpha val="43137"/>
                    </a:srgbClr>
                  </a:outerShdw>
                </a:effectLst>
                <a:cs typeface="+mn-cs"/>
                <a:sym typeface="Wingdings" pitchFamily="2" charset="2"/>
              </a:rPr>
              <a:t>1</a:t>
            </a:r>
            <a:r>
              <a:rPr lang="en-US" dirty="0">
                <a:solidFill>
                  <a:schemeClr val="accent2"/>
                </a:solidFill>
                <a:effectLst>
                  <a:outerShdw blurRad="38100" dist="38100" dir="2700000" algn="tl">
                    <a:srgbClr val="000000">
                      <a:alpha val="43137"/>
                    </a:srgbClr>
                  </a:outerShdw>
                </a:effectLst>
                <a:cs typeface="+mn-cs"/>
                <a:sym typeface="Wingdings" pitchFamily="2" charset="2"/>
              </a:rPr>
              <a:t>A</a:t>
            </a:r>
          </a:p>
        </p:txBody>
      </p:sp>
      <p:sp>
        <p:nvSpPr>
          <p:cNvPr id="42" name="Rectangle 41"/>
          <p:cNvSpPr/>
          <p:nvPr/>
        </p:nvSpPr>
        <p:spPr>
          <a:xfrm>
            <a:off x="5650230" y="5486400"/>
            <a:ext cx="2470548"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R  </a:t>
            </a:r>
            <a:r>
              <a:rPr lang="en-US" dirty="0" err="1">
                <a:solidFill>
                  <a:schemeClr val="accent2"/>
                </a:solidFill>
                <a:effectLst>
                  <a:outerShdw blurRad="38100" dist="38100" dir="2700000" algn="tl">
                    <a:srgbClr val="000000">
                      <a:alpha val="43137"/>
                    </a:srgbClr>
                  </a:outerShdw>
                </a:effectLst>
                <a:cs typeface="+mn-cs"/>
                <a:sym typeface="Wingdings" pitchFamily="2" charset="2"/>
              </a:rPr>
              <a:t>cRc</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n-US" dirty="0">
                <a:solidFill>
                  <a:srgbClr val="FF0000"/>
                </a:solidFill>
                <a:effectLst>
                  <a:outerShdw blurRad="38100" dist="38100" dir="2700000" algn="tl">
                    <a:srgbClr val="000000">
                      <a:alpha val="43137"/>
                    </a:srgbClr>
                  </a:outerShdw>
                </a:effectLst>
              </a:rPr>
              <a:t>0</a:t>
            </a:r>
            <a:r>
              <a:rPr lang="en-US" dirty="0">
                <a:solidFill>
                  <a:schemeClr val="accent2"/>
                </a:solidFill>
                <a:effectLst>
                  <a:outerShdw blurRad="38100" dist="38100" dir="2700000" algn="tl">
                    <a:srgbClr val="000000">
                      <a:alpha val="43137"/>
                    </a:srgbClr>
                  </a:outerShdw>
                </a:effectLst>
              </a:rPr>
              <a:t>A# </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3" name="Text Box 8"/>
          <p:cNvSpPr txBox="1">
            <a:spLocks noChangeArrowheads="1"/>
          </p:cNvSpPr>
          <p:nvPr/>
        </p:nvSpPr>
        <p:spPr bwMode="auto">
          <a:xfrm>
            <a:off x="1081405" y="5516880"/>
            <a:ext cx="4749800" cy="523220"/>
          </a:xfrm>
          <a:prstGeom prst="rect">
            <a:avLst/>
          </a:prstGeom>
          <a:noFill/>
          <a:ln w="38100">
            <a:noFill/>
            <a:miter lim="800000"/>
            <a:headEnd/>
            <a:tailEnd/>
          </a:ln>
          <a:effectLst/>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R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rPr>
              <a:t>{0,1}</a:t>
            </a:r>
            <a:r>
              <a:rPr lang="en-US" baseline="30000" dirty="0" err="1">
                <a:solidFill>
                  <a:schemeClr val="accent2"/>
                </a:solidFill>
                <a:effectLst>
                  <a:outerShdw blurRad="38100" dist="38100" dir="2700000" algn="tl">
                    <a:srgbClr val="000000">
                      <a:alpha val="43137"/>
                    </a:srgbClr>
                  </a:outerShdw>
                </a:effectLst>
              </a:rPr>
              <a:t>i</a:t>
            </a:r>
            <a:r>
              <a:rPr lang="en-US" baseline="30000" dirty="0">
                <a:solidFill>
                  <a:schemeClr val="accent2"/>
                </a:solidFill>
                <a:effectLst>
                  <a:outerShdw blurRad="38100" dist="38100" dir="2700000" algn="tl">
                    <a:srgbClr val="000000">
                      <a:alpha val="43137"/>
                    </a:srgbClr>
                  </a:outerShdw>
                </a:effectLst>
              </a:rPr>
              <a:t>  </a:t>
            </a:r>
            <a:r>
              <a:rPr lang="en-US" dirty="0">
                <a:solidFill>
                  <a:srgbClr val="FF0000"/>
                </a:solidFill>
                <a:effectLst>
                  <a:outerShdw blurRad="38100" dist="38100" dir="2700000" algn="tl">
                    <a:srgbClr val="000000">
                      <a:alpha val="43137"/>
                    </a:srgbClr>
                  </a:outerShdw>
                </a:effectLst>
              </a:rPr>
              <a:t>0</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a:t>
            </a:r>
            <a:r>
              <a:rPr lang="en-US" dirty="0">
                <a:solidFill>
                  <a:schemeClr val="accent2"/>
                </a:solidFill>
                <a:effectLst>
                  <a:outerShdw blurRad="38100" dist="38100" dir="2700000" algn="tl">
                    <a:srgbClr val="000000">
                      <a:alpha val="43137"/>
                    </a:srgbClr>
                  </a:outerShdw>
                </a:effectLst>
              </a:rPr>
              <a:t># {0,1}</a:t>
            </a:r>
            <a:r>
              <a:rPr lang="en-US" baseline="30000" dirty="0" err="1">
                <a:solidFill>
                  <a:schemeClr val="accent2"/>
                </a:solidFill>
                <a:effectLst>
                  <a:outerShdw blurRad="38100" dist="38100" dir="2700000" algn="tl">
                    <a:srgbClr val="000000">
                      <a:alpha val="43137"/>
                    </a:srgbClr>
                  </a:outerShdw>
                </a:effectLst>
              </a:rPr>
              <a:t>i</a:t>
            </a:r>
            <a:r>
              <a:rPr lang="en-US" dirty="0">
                <a:solidFill>
                  <a:schemeClr val="accent2"/>
                </a:solidFill>
                <a:effectLst>
                  <a:outerShdw blurRad="38100" dist="38100" dir="2700000" algn="tl">
                    <a:srgbClr val="000000">
                      <a:alpha val="43137"/>
                    </a:srgbClr>
                  </a:outerShdw>
                </a:effectLst>
              </a:rPr>
              <a:t> </a:t>
            </a:r>
            <a:endParaRPr lang="en-US" dirty="0">
              <a:solidFill>
                <a:schemeClr val="accent2"/>
              </a:solidFill>
              <a:effectLst>
                <a:outerShdw blurRad="38100" dist="38100" dir="2700000" algn="tl">
                  <a:srgbClr val="000000">
                    <a:alpha val="43137"/>
                  </a:srgbClr>
                </a:outerShdw>
              </a:effectLst>
              <a:cs typeface="+mn-cs"/>
            </a:endParaRPr>
          </a:p>
        </p:txBody>
      </p:sp>
      <p:sp>
        <p:nvSpPr>
          <p:cNvPr id="59" name="Rectangle 58"/>
          <p:cNvSpPr/>
          <p:nvPr/>
        </p:nvSpPr>
        <p:spPr>
          <a:xfrm>
            <a:off x="1042361" y="3755410"/>
            <a:ext cx="1156086" cy="523220"/>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S</a:t>
            </a:r>
            <a:r>
              <a:rPr lang="en-US" baseline="-25000" dirty="0">
                <a:solidFill>
                  <a:schemeClr val="accent2"/>
                </a:solidFill>
                <a:effectLst>
                  <a:outerShdw blurRad="38100" dist="38100" dir="2700000" algn="tl">
                    <a:srgbClr val="000000">
                      <a:alpha val="43137"/>
                    </a:srgbClr>
                  </a:outerShdw>
                </a:effectLst>
                <a:sym typeface="Wingdings" pitchFamily="2" charset="2"/>
              </a:rPr>
              <a:t>01</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endParaRPr lang="en-CA" dirty="0">
              <a:cs typeface="+mn-cs"/>
            </a:endParaRPr>
          </a:p>
        </p:txBody>
      </p:sp>
      <p:sp>
        <p:nvSpPr>
          <p:cNvPr id="60" name="Rectangle 59"/>
          <p:cNvSpPr/>
          <p:nvPr/>
        </p:nvSpPr>
        <p:spPr>
          <a:xfrm>
            <a:off x="5641246" y="5810250"/>
            <a:ext cx="1836738"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61" name="Rectangle 60"/>
          <p:cNvSpPr/>
          <p:nvPr/>
        </p:nvSpPr>
        <p:spPr>
          <a:xfrm>
            <a:off x="5668010" y="6181725"/>
            <a:ext cx="1565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62" name="Rectangle 61"/>
          <p:cNvSpPr/>
          <p:nvPr/>
        </p:nvSpPr>
        <p:spPr>
          <a:xfrm>
            <a:off x="1087438" y="5899150"/>
            <a:ext cx="196056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CA" dirty="0">
              <a:cs typeface="+mn-cs"/>
            </a:endParaRPr>
          </a:p>
        </p:txBody>
      </p:sp>
      <p:sp>
        <p:nvSpPr>
          <p:cNvPr id="63" name="Rectangle 62"/>
          <p:cNvSpPr/>
          <p:nvPr/>
        </p:nvSpPr>
        <p:spPr>
          <a:xfrm>
            <a:off x="1100138" y="6257925"/>
            <a:ext cx="183832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CA" dirty="0">
              <a:cs typeface="+mn-cs"/>
            </a:endParaRPr>
          </a:p>
        </p:txBody>
      </p:sp>
    </p:spTree>
    <p:extLst>
      <p:ext uri="{BB962C8B-B14F-4D97-AF65-F5344CB8AC3E}">
        <p14:creationId xmlns:p14="http://schemas.microsoft.com/office/powerpoint/2010/main" val="1112074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0-#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500" fill="hold"/>
                                        <p:tgtEl>
                                          <p:spTgt spid="38"/>
                                        </p:tgtEl>
                                        <p:attrNameLst>
                                          <p:attrName>ppt_x</p:attrName>
                                        </p:attrNameLst>
                                      </p:cBhvr>
                                      <p:tavLst>
                                        <p:tav tm="0">
                                          <p:val>
                                            <p:strVal val="0-#ppt_w/2"/>
                                          </p:val>
                                        </p:tav>
                                        <p:tav tm="100000">
                                          <p:val>
                                            <p:strVal val="#ppt_x"/>
                                          </p:val>
                                        </p:tav>
                                      </p:tavLst>
                                    </p:anim>
                                    <p:anim calcmode="lin" valueType="num">
                                      <p:cBhvr additive="base">
                                        <p:cTn id="1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additive="base">
                                        <p:cTn id="23" dur="500" fill="hold"/>
                                        <p:tgtEl>
                                          <p:spTgt spid="26"/>
                                        </p:tgtEl>
                                        <p:attrNameLst>
                                          <p:attrName>ppt_x</p:attrName>
                                        </p:attrNameLst>
                                      </p:cBhvr>
                                      <p:tavLst>
                                        <p:tav tm="0">
                                          <p:val>
                                            <p:strVal val="#ppt_x"/>
                                          </p:val>
                                        </p:tav>
                                        <p:tav tm="100000">
                                          <p:val>
                                            <p:strVal val="#ppt_x"/>
                                          </p:val>
                                        </p:tav>
                                      </p:tavLst>
                                    </p:anim>
                                    <p:anim calcmode="lin" valueType="num">
                                      <p:cBhvr additive="base">
                                        <p:cTn id="24"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0-#ppt_w/2"/>
                                          </p:val>
                                        </p:tav>
                                        <p:tav tm="100000">
                                          <p:val>
                                            <p:strVal val="#ppt_x"/>
                                          </p:val>
                                        </p:tav>
                                      </p:tavLst>
                                    </p:anim>
                                    <p:anim calcmode="lin" valueType="num">
                                      <p:cBhvr additive="base">
                                        <p:cTn id="30"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additive="base">
                                        <p:cTn id="35" dur="500" fill="hold"/>
                                        <p:tgtEl>
                                          <p:spTgt spid="39"/>
                                        </p:tgtEl>
                                        <p:attrNameLst>
                                          <p:attrName>ppt_x</p:attrName>
                                        </p:attrNameLst>
                                      </p:cBhvr>
                                      <p:tavLst>
                                        <p:tav tm="0">
                                          <p:val>
                                            <p:strVal val="0-#ppt_w/2"/>
                                          </p:val>
                                        </p:tav>
                                        <p:tav tm="100000">
                                          <p:val>
                                            <p:strVal val="#ppt_x"/>
                                          </p:val>
                                        </p:tav>
                                      </p:tavLst>
                                    </p:anim>
                                    <p:anim calcmode="lin" valueType="num">
                                      <p:cBhvr additive="base">
                                        <p:cTn id="36"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2"/>
                                        </p:tgtEl>
                                        <p:attrNameLst>
                                          <p:attrName>style.visibility</p:attrName>
                                        </p:attrNameLst>
                                      </p:cBhvr>
                                      <p:to>
                                        <p:strVal val="visible"/>
                                      </p:to>
                                    </p:set>
                                    <p:anim calcmode="lin" valueType="num">
                                      <p:cBhvr additive="base">
                                        <p:cTn id="41" dur="500" fill="hold"/>
                                        <p:tgtEl>
                                          <p:spTgt spid="42"/>
                                        </p:tgtEl>
                                        <p:attrNameLst>
                                          <p:attrName>ppt_x</p:attrName>
                                        </p:attrNameLst>
                                      </p:cBhvr>
                                      <p:tavLst>
                                        <p:tav tm="0">
                                          <p:val>
                                            <p:strVal val="0-#ppt_w/2"/>
                                          </p:val>
                                        </p:tav>
                                        <p:tav tm="100000">
                                          <p:val>
                                            <p:strVal val="#ppt_x"/>
                                          </p:val>
                                        </p:tav>
                                      </p:tavLst>
                                    </p:anim>
                                    <p:anim calcmode="lin" valueType="num">
                                      <p:cBhvr additive="base">
                                        <p:cTn id="42"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2" grpId="0"/>
      <p:bldP spid="53"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7620000" cy="4413516"/>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                           a’s and b’s mixed in any order!</a:t>
            </a:r>
            <a:br>
              <a:rPr lang="en-CA" sz="2400" kern="0" dirty="0">
                <a:sym typeface="Symbol"/>
              </a:rPr>
            </a:b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Easy: If string generated by grammar than in L.</a:t>
            </a:r>
          </a:p>
          <a:p>
            <a:pPr>
              <a:lnSpc>
                <a:spcPct val="90000"/>
              </a:lnSpc>
              <a:defRPr/>
            </a:pPr>
            <a:r>
              <a:rPr lang="en-CA" sz="2400" kern="0" dirty="0">
                <a:sym typeface="Symbol"/>
              </a:rPr>
              <a:t>  - Proof by strong induction.</a:t>
            </a:r>
          </a:p>
          <a:p>
            <a:pPr>
              <a:lnSpc>
                <a:spcPct val="90000"/>
              </a:lnSpc>
              <a:defRPr/>
            </a:pPr>
            <a:r>
              <a:rPr lang="en-CA" sz="2400" kern="0" dirty="0">
                <a:sym typeface="Symbol"/>
              </a:rPr>
              <a:t>      if    S   has </a:t>
            </a:r>
            <a:r>
              <a:rPr lang="en-CA" altLang="en-US" sz="2400" kern="0" dirty="0">
                <a:sym typeface="Symbol"/>
              </a:rPr>
              <a:t>  #a’s </a:t>
            </a:r>
            <a:r>
              <a:rPr lang="en-CA" altLang="en-US" sz="2400" kern="0" dirty="0"/>
              <a:t>= </a:t>
            </a:r>
            <a:r>
              <a:rPr lang="en-CA" altLang="en-US" sz="2400" kern="0" dirty="0">
                <a:sym typeface="Symbol"/>
              </a:rPr>
              <a:t>#b’s  </a:t>
            </a:r>
            <a:r>
              <a:rPr lang="en-CA" sz="2400" kern="0" dirty="0">
                <a:sym typeface="Symbol"/>
              </a:rPr>
              <a:t>and S’ have </a:t>
            </a:r>
            <a:r>
              <a:rPr lang="en-CA" altLang="en-US" sz="2400" kern="0" dirty="0">
                <a:sym typeface="Symbol"/>
              </a:rPr>
              <a:t>  #a’s </a:t>
            </a:r>
            <a:r>
              <a:rPr lang="en-CA" altLang="en-US" sz="2400" kern="0" dirty="0"/>
              <a:t>= </a:t>
            </a:r>
            <a:r>
              <a:rPr lang="en-CA" altLang="en-US" sz="2400" kern="0" dirty="0">
                <a:sym typeface="Symbol"/>
              </a:rPr>
              <a:t>#b’s</a:t>
            </a:r>
          </a:p>
          <a:p>
            <a:pPr>
              <a:lnSpc>
                <a:spcPct val="90000"/>
              </a:lnSpc>
              <a:defRPr/>
            </a:pPr>
            <a:r>
              <a:rPr lang="en-CA" sz="2400" kern="0" dirty="0">
                <a:sym typeface="Symbol"/>
              </a:rPr>
              <a:t>      </a:t>
            </a:r>
            <a:r>
              <a:rPr lang="en-CA" sz="2400" kern="0" dirty="0">
                <a:sym typeface="Wingdings" panose="05000000000000000000" pitchFamily="2" charset="2"/>
              </a:rPr>
              <a:t> </a:t>
            </a:r>
            <a:r>
              <a:rPr lang="en-CA" sz="2400" kern="0" dirty="0" err="1">
                <a:sym typeface="Symbol"/>
              </a:rPr>
              <a:t>aSb</a:t>
            </a:r>
            <a:r>
              <a:rPr lang="en-CA" sz="2400" kern="0" dirty="0">
                <a:sym typeface="Symbol"/>
              </a:rPr>
              <a:t>,  </a:t>
            </a:r>
            <a:r>
              <a:rPr lang="en-CA" sz="2400" kern="0" dirty="0" err="1">
                <a:sym typeface="Symbol"/>
              </a:rPr>
              <a:t>bSa</a:t>
            </a:r>
            <a:r>
              <a:rPr lang="en-CA" sz="2400" kern="0" dirty="0">
                <a:sym typeface="Symbol"/>
              </a:rPr>
              <a:t>,  and  SS’ have </a:t>
            </a:r>
            <a:r>
              <a:rPr lang="en-CA" altLang="en-US" sz="2400" kern="0" dirty="0">
                <a:sym typeface="Symbol"/>
              </a:rPr>
              <a:t>  #a’s </a:t>
            </a:r>
            <a:r>
              <a:rPr lang="en-CA" altLang="en-US" sz="2400" kern="0" dirty="0"/>
              <a:t>= </a:t>
            </a:r>
            <a:r>
              <a:rPr lang="en-CA" altLang="en-US" sz="2400" kern="0" dirty="0">
                <a:sym typeface="Symbol"/>
              </a:rPr>
              <a:t>#b’s</a:t>
            </a:r>
            <a:br>
              <a:rPr lang="en-CA" altLang="en-US" sz="2400" kern="0" dirty="0">
                <a:sym typeface="Symbol"/>
              </a:rPr>
            </a:br>
            <a:endParaRPr lang="en-CA" sz="2400" kern="0" dirty="0">
              <a:sym typeface="Symbol"/>
            </a:endParaRPr>
          </a:p>
          <a:p>
            <a:pPr>
              <a:lnSpc>
                <a:spcPct val="90000"/>
              </a:lnSpc>
              <a:defRPr/>
            </a:pPr>
            <a:r>
              <a:rPr lang="en-CA" sz="2400" kern="0" dirty="0">
                <a:sym typeface="Symbol"/>
              </a:rPr>
              <a:t>Harder:  If string in L, </a:t>
            </a:r>
            <a:br>
              <a:rPr lang="en-CA" sz="2400" kern="0" dirty="0">
                <a:sym typeface="Symbol"/>
              </a:rPr>
            </a:br>
            <a:r>
              <a:rPr lang="en-CA" sz="2400" kern="0" dirty="0">
                <a:sym typeface="Symbol"/>
              </a:rPr>
              <a:t>              then there a parsing in grammar.</a:t>
            </a:r>
          </a:p>
          <a:p>
            <a:pPr>
              <a:lnSpc>
                <a:spcPct val="90000"/>
              </a:lnSpc>
              <a:defRPr/>
            </a:pPr>
            <a:r>
              <a:rPr lang="en-CA" sz="2400" kern="0" dirty="0">
                <a:sym typeface="Symbol"/>
              </a:rPr>
              <a:t>- Proof by parsing algorithm</a:t>
            </a:r>
          </a:p>
        </p:txBody>
      </p:sp>
      <p:grpSp>
        <p:nvGrpSpPr>
          <p:cNvPr id="3" name="Group 2"/>
          <p:cNvGrpSpPr/>
          <p:nvPr/>
        </p:nvGrpSpPr>
        <p:grpSpPr>
          <a:xfrm>
            <a:off x="1531344" y="5023759"/>
            <a:ext cx="5783855" cy="1068697"/>
            <a:chOff x="1531344" y="5023759"/>
            <a:chExt cx="5783855" cy="1068697"/>
          </a:xfrm>
        </p:grpSpPr>
        <p:cxnSp>
          <p:nvCxnSpPr>
            <p:cNvPr id="54" name="Straight Connector 8"/>
            <p:cNvCxnSpPr>
              <a:cxnSpLocks noChangeShapeType="1"/>
            </p:cNvCxnSpPr>
            <p:nvPr/>
          </p:nvCxnSpPr>
          <p:spPr bwMode="auto">
            <a:xfrm flipV="1">
              <a:off x="1608462" y="6067369"/>
              <a:ext cx="5706737" cy="250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55" name="Straight Connector 10"/>
            <p:cNvCxnSpPr>
              <a:cxnSpLocks noChangeShapeType="1"/>
            </p:cNvCxnSpPr>
            <p:nvPr/>
          </p:nvCxnSpPr>
          <p:spPr bwMode="auto">
            <a:xfrm flipV="1">
              <a:off x="1839816" y="5888892"/>
              <a:ext cx="308472" cy="20356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7" name="Rectangle 56"/>
            <p:cNvSpPr/>
            <p:nvPr/>
          </p:nvSpPr>
          <p:spPr bwMode="auto">
            <a:xfrm>
              <a:off x="1777158" y="5676505"/>
              <a:ext cx="302046" cy="267095"/>
            </a:xfrm>
            <a:prstGeom prst="rect">
              <a:avLst/>
            </a:prstGeom>
          </p:spPr>
          <p:txBody>
            <a:bodyPr wrap="none">
              <a:spAutoFit/>
            </a:bodyPr>
            <a:lstStyle/>
            <a:p>
              <a:pPr>
                <a:defRPr/>
              </a:pPr>
              <a:r>
                <a:rPr lang="en-CA" altLang="en-US" sz="2000" kern="0" dirty="0"/>
                <a:t>a</a:t>
              </a:r>
              <a:endParaRPr lang="en-CA" sz="2000" dirty="0"/>
            </a:p>
          </p:txBody>
        </p:sp>
        <p:grpSp>
          <p:nvGrpSpPr>
            <p:cNvPr id="67" name="Group 82"/>
            <p:cNvGrpSpPr>
              <a:grpSpLocks/>
            </p:cNvGrpSpPr>
            <p:nvPr/>
          </p:nvGrpSpPr>
          <p:grpSpPr bwMode="auto">
            <a:xfrm>
              <a:off x="6527370" y="5638798"/>
              <a:ext cx="407371" cy="380996"/>
              <a:chOff x="2107842" y="3544325"/>
              <a:chExt cx="402522" cy="570475"/>
            </a:xfrm>
          </p:grpSpPr>
          <p:cxnSp>
            <p:nvCxnSpPr>
              <p:cNvPr id="79" name="Straight Connector 8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0" name="Rectangle 79"/>
              <p:cNvSpPr/>
              <p:nvPr/>
            </p:nvSpPr>
            <p:spPr>
              <a:xfrm>
                <a:off x="2196039" y="3544325"/>
                <a:ext cx="314325" cy="399929"/>
              </a:xfrm>
              <a:prstGeom prst="rect">
                <a:avLst/>
              </a:prstGeom>
            </p:spPr>
            <p:txBody>
              <a:bodyPr wrap="none">
                <a:spAutoFit/>
              </a:bodyPr>
              <a:lstStyle/>
              <a:p>
                <a:pPr>
                  <a:defRPr/>
                </a:pPr>
                <a:r>
                  <a:rPr lang="en-CA" sz="2000" kern="0" dirty="0"/>
                  <a:t>b</a:t>
                </a:r>
                <a:endParaRPr lang="en-CA" sz="2000" dirty="0"/>
              </a:p>
            </p:txBody>
          </p:sp>
        </p:grpSp>
        <p:sp>
          <p:nvSpPr>
            <p:cNvPr id="71" name="Rectangle 70"/>
            <p:cNvSpPr/>
            <p:nvPr/>
          </p:nvSpPr>
          <p:spPr bwMode="auto">
            <a:xfrm>
              <a:off x="1531344" y="5023759"/>
              <a:ext cx="3493264" cy="461665"/>
            </a:xfrm>
            <a:prstGeom prst="rect">
              <a:avLst/>
            </a:prstGeom>
          </p:spPr>
          <p:txBody>
            <a:bodyPr wrap="none">
              <a:spAutoFit/>
            </a:bodyPr>
            <a:lstStyle/>
            <a:p>
              <a:pPr>
                <a:defRPr/>
              </a:pPr>
              <a:r>
                <a:rPr lang="en-CA" altLang="en-US" sz="2400" kern="0" dirty="0"/>
                <a:t>Case: </a:t>
              </a:r>
              <a:r>
                <a:rPr lang="el-GR" altLang="en-US" sz="2400" kern="0" dirty="0"/>
                <a:t>α</a:t>
              </a:r>
              <a:r>
                <a:rPr lang="en-CA" altLang="en-US" sz="2400" kern="0" dirty="0"/>
                <a:t> = a         ….         b</a:t>
              </a:r>
            </a:p>
          </p:txBody>
        </p:sp>
      </p:grpSp>
      <p:sp>
        <p:nvSpPr>
          <p:cNvPr id="51" name="Rectangle 50"/>
          <p:cNvSpPr/>
          <p:nvPr/>
        </p:nvSpPr>
        <p:spPr bwMode="auto">
          <a:xfrm>
            <a:off x="5577742" y="5029200"/>
            <a:ext cx="3490058" cy="830997"/>
          </a:xfrm>
          <a:prstGeom prst="rect">
            <a:avLst/>
          </a:prstGeom>
        </p:spPr>
        <p:txBody>
          <a:bodyPr wrap="none">
            <a:spAutoFit/>
          </a:bodyPr>
          <a:lstStyle/>
          <a:p>
            <a:pPr>
              <a:defRPr/>
            </a:pPr>
            <a:r>
              <a:rPr lang="en-CA" altLang="en-US" sz="2400" kern="0" dirty="0">
                <a:sym typeface="Wingdings" panose="05000000000000000000" pitchFamily="2" charset="2"/>
              </a:rPr>
              <a:t> Use rule </a:t>
            </a: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a:t>
            </a:r>
            <a:br>
              <a:rPr lang="en-CA" sz="2400" kern="0" dirty="0">
                <a:sym typeface="Symbol"/>
              </a:rPr>
            </a:br>
            <a:r>
              <a:rPr lang="en-CA" sz="2400" kern="0" dirty="0">
                <a:sym typeface="Symbol"/>
              </a:rPr>
              <a:t>      and </a:t>
            </a:r>
            <a:r>
              <a:rPr lang="en-CA" sz="2400" kern="0" dirty="0" err="1">
                <a:sym typeface="Symbol"/>
              </a:rPr>
              <a:t>recurse</a:t>
            </a:r>
            <a:r>
              <a:rPr lang="en-CA" sz="2400" kern="0" dirty="0">
                <a:sym typeface="Symbol"/>
              </a:rPr>
              <a:t> on the rest.</a:t>
            </a:r>
            <a:endParaRPr lang="en-CA" altLang="en-US" sz="2400" kern="0" dirty="0"/>
          </a:p>
        </p:txBody>
      </p:sp>
      <p:sp>
        <p:nvSpPr>
          <p:cNvPr id="13" name="Rectangle 12"/>
          <p:cNvSpPr/>
          <p:nvPr/>
        </p:nvSpPr>
        <p:spPr bwMode="auto">
          <a:xfrm>
            <a:off x="6705599" y="1325940"/>
            <a:ext cx="2286001" cy="1569660"/>
          </a:xfrm>
          <a:prstGeom prst="rect">
            <a:avLst/>
          </a:prstGeom>
        </p:spPr>
        <p:txBody>
          <a:bodyPr wrap="square">
            <a:spAutoFit/>
          </a:bodyPr>
          <a:lstStyle/>
          <a:p>
            <a:pPr algn="ctr">
              <a:defRPr/>
            </a:pPr>
            <a:r>
              <a:rPr lang="en-CA" altLang="en-US" sz="2400" kern="0" dirty="0">
                <a:sym typeface="Wingdings" panose="05000000000000000000" pitchFamily="2" charset="2"/>
              </a:rPr>
              <a:t>i.e. there cant be a first string generated that is not in L.</a:t>
            </a:r>
            <a:endParaRPr lang="en-CA" altLang="en-US" sz="2400" kern="0" dirty="0"/>
          </a:p>
        </p:txBody>
      </p:sp>
      <p:sp>
        <p:nvSpPr>
          <p:cNvPr id="14" name="Rectangle 13"/>
          <p:cNvSpPr/>
          <p:nvPr/>
        </p:nvSpPr>
        <p:spPr bwMode="auto">
          <a:xfrm>
            <a:off x="6705599" y="3383340"/>
            <a:ext cx="2286001" cy="1569660"/>
          </a:xfrm>
          <a:prstGeom prst="rect">
            <a:avLst/>
          </a:prstGeom>
        </p:spPr>
        <p:txBody>
          <a:bodyPr wrap="square">
            <a:spAutoFit/>
          </a:bodyPr>
          <a:lstStyle/>
          <a:p>
            <a:pPr algn="ctr">
              <a:defRPr/>
            </a:pPr>
            <a:r>
              <a:rPr lang="en-CA" altLang="en-US" sz="2400" kern="0" dirty="0">
                <a:sym typeface="Wingdings" panose="05000000000000000000" pitchFamily="2" charset="2"/>
              </a:rPr>
              <a:t>There are so many orderings in L. Are they ALL generated?</a:t>
            </a:r>
            <a:endParaRPr lang="en-CA" altLang="en-US" sz="2400" kern="0" dirty="0"/>
          </a:p>
        </p:txBody>
      </p:sp>
    </p:spTree>
    <p:extLst>
      <p:ext uri="{BB962C8B-B14F-4D97-AF65-F5344CB8AC3E}">
        <p14:creationId xmlns:p14="http://schemas.microsoft.com/office/powerpoint/2010/main" val="3462477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 calcmode="lin" valueType="num">
                                      <p:cBhvr additive="base">
                                        <p:cTn id="2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 calcmode="lin" valueType="num">
                                      <p:cBhvr additive="base">
                                        <p:cTn id="31"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
                                            <p:txEl>
                                              <p:pRg st="6" end="6"/>
                                            </p:txEl>
                                          </p:spTgt>
                                        </p:tgtEl>
                                        <p:attrNameLst>
                                          <p:attrName>style.visibility</p:attrName>
                                        </p:attrNameLst>
                                      </p:cBhvr>
                                      <p:to>
                                        <p:strVal val="visible"/>
                                      </p:to>
                                    </p:set>
                                    <p:anim calcmode="lin" valueType="num">
                                      <p:cBhvr additive="base">
                                        <p:cTn id="43"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
                                            <p:txEl>
                                              <p:pRg st="7" end="7"/>
                                            </p:txEl>
                                          </p:spTgt>
                                        </p:tgtEl>
                                        <p:attrNameLst>
                                          <p:attrName>style.visibility</p:attrName>
                                        </p:attrNameLst>
                                      </p:cBhvr>
                                      <p:to>
                                        <p:strVal val="visible"/>
                                      </p:to>
                                    </p:set>
                                    <p:anim calcmode="lin" valueType="num">
                                      <p:cBhvr additive="base">
                                        <p:cTn id="49"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500" fill="hold"/>
                                        <p:tgtEl>
                                          <p:spTgt spid="14"/>
                                        </p:tgtEl>
                                        <p:attrNameLst>
                                          <p:attrName>ppt_x</p:attrName>
                                        </p:attrNameLst>
                                      </p:cBhvr>
                                      <p:tavLst>
                                        <p:tav tm="0">
                                          <p:val>
                                            <p:strVal val="#ppt_x"/>
                                          </p:val>
                                        </p:tav>
                                        <p:tav tm="100000">
                                          <p:val>
                                            <p:strVal val="#ppt_x"/>
                                          </p:val>
                                        </p:tav>
                                      </p:tavLst>
                                    </p:anim>
                                    <p:anim calcmode="lin" valueType="num">
                                      <p:cBhvr additive="base">
                                        <p:cTn id="5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2">
                                            <p:txEl>
                                              <p:pRg st="8" end="8"/>
                                            </p:txEl>
                                          </p:spTgt>
                                        </p:tgtEl>
                                        <p:attrNameLst>
                                          <p:attrName>style.visibility</p:attrName>
                                        </p:attrNameLst>
                                      </p:cBhvr>
                                      <p:to>
                                        <p:strVal val="visible"/>
                                      </p:to>
                                    </p:set>
                                    <p:anim calcmode="lin" valueType="num">
                                      <p:cBhvr additive="base">
                                        <p:cTn id="61"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2">
                                            <p:txEl>
                                              <p:pRg st="9" end="9"/>
                                            </p:txEl>
                                          </p:spTgt>
                                        </p:tgtEl>
                                        <p:attrNameLst>
                                          <p:attrName>style.visibility</p:attrName>
                                        </p:attrNameLst>
                                      </p:cBhvr>
                                      <p:to>
                                        <p:strVal val="visible"/>
                                      </p:to>
                                    </p:set>
                                    <p:anim calcmode="lin" valueType="num">
                                      <p:cBhvr additive="base">
                                        <p:cTn id="67" dur="500" fill="hold"/>
                                        <p:tgtEl>
                                          <p:spTgt spid="2">
                                            <p:txEl>
                                              <p:pRg st="9" end="9"/>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3"/>
                                        </p:tgtEl>
                                        <p:attrNameLst>
                                          <p:attrName>style.visibility</p:attrName>
                                        </p:attrNameLst>
                                      </p:cBhvr>
                                      <p:to>
                                        <p:strVal val="visible"/>
                                      </p:to>
                                    </p:set>
                                    <p:anim calcmode="lin" valueType="num">
                                      <p:cBhvr additive="base">
                                        <p:cTn id="73" dur="500" fill="hold"/>
                                        <p:tgtEl>
                                          <p:spTgt spid="3"/>
                                        </p:tgtEl>
                                        <p:attrNameLst>
                                          <p:attrName>ppt_x</p:attrName>
                                        </p:attrNameLst>
                                      </p:cBhvr>
                                      <p:tavLst>
                                        <p:tav tm="0">
                                          <p:val>
                                            <p:strVal val="#ppt_x"/>
                                          </p:val>
                                        </p:tav>
                                        <p:tav tm="100000">
                                          <p:val>
                                            <p:strVal val="#ppt_x"/>
                                          </p:val>
                                        </p:tav>
                                      </p:tavLst>
                                    </p:anim>
                                    <p:anim calcmode="lin" valueType="num">
                                      <p:cBhvr additive="base">
                                        <p:cTn id="7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additive="base">
                                        <p:cTn id="79" dur="500" fill="hold"/>
                                        <p:tgtEl>
                                          <p:spTgt spid="51"/>
                                        </p:tgtEl>
                                        <p:attrNameLst>
                                          <p:attrName>ppt_x</p:attrName>
                                        </p:attrNameLst>
                                      </p:cBhvr>
                                      <p:tavLst>
                                        <p:tav tm="0">
                                          <p:val>
                                            <p:strVal val="#ppt_x"/>
                                          </p:val>
                                        </p:tav>
                                        <p:tav tm="100000">
                                          <p:val>
                                            <p:strVal val="#ppt_x"/>
                                          </p:val>
                                        </p:tav>
                                      </p:tavLst>
                                    </p:anim>
                                    <p:anim calcmode="lin" valueType="num">
                                      <p:cBhvr additive="base">
                                        <p:cTn id="80"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13" grpId="0"/>
      <p:bldP spid="1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7620000" cy="4413516"/>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                           a’s and b’s mixed in any order!</a:t>
            </a:r>
            <a:br>
              <a:rPr lang="en-CA" sz="2400" kern="0" dirty="0">
                <a:sym typeface="Symbol"/>
              </a:rPr>
            </a:b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Easy: If string generated by grammar than in L.</a:t>
            </a:r>
          </a:p>
          <a:p>
            <a:pPr>
              <a:lnSpc>
                <a:spcPct val="90000"/>
              </a:lnSpc>
              <a:defRPr/>
            </a:pPr>
            <a:r>
              <a:rPr lang="en-CA" sz="2400" kern="0" dirty="0">
                <a:sym typeface="Symbol"/>
              </a:rPr>
              <a:t>  - Proof by strong induction.</a:t>
            </a:r>
          </a:p>
          <a:p>
            <a:pPr>
              <a:lnSpc>
                <a:spcPct val="90000"/>
              </a:lnSpc>
              <a:defRPr/>
            </a:pPr>
            <a:r>
              <a:rPr lang="en-CA" sz="2400" kern="0" dirty="0">
                <a:sym typeface="Symbol"/>
              </a:rPr>
              <a:t>      if    S   has </a:t>
            </a:r>
            <a:r>
              <a:rPr lang="en-CA" altLang="en-US" sz="2400" kern="0" dirty="0">
                <a:sym typeface="Symbol"/>
              </a:rPr>
              <a:t>  #a’s </a:t>
            </a:r>
            <a:r>
              <a:rPr lang="en-CA" altLang="en-US" sz="2400" kern="0" dirty="0"/>
              <a:t>= </a:t>
            </a:r>
            <a:r>
              <a:rPr lang="en-CA" altLang="en-US" sz="2400" kern="0" dirty="0">
                <a:sym typeface="Symbol"/>
              </a:rPr>
              <a:t>#b’s  </a:t>
            </a:r>
            <a:r>
              <a:rPr lang="en-CA" sz="2400" kern="0" dirty="0">
                <a:sym typeface="Symbol"/>
              </a:rPr>
              <a:t>and S’ have </a:t>
            </a:r>
            <a:r>
              <a:rPr lang="en-CA" altLang="en-US" sz="2400" kern="0" dirty="0">
                <a:sym typeface="Symbol"/>
              </a:rPr>
              <a:t>  #a’s </a:t>
            </a:r>
            <a:r>
              <a:rPr lang="en-CA" altLang="en-US" sz="2400" kern="0" dirty="0"/>
              <a:t>= </a:t>
            </a:r>
            <a:r>
              <a:rPr lang="en-CA" altLang="en-US" sz="2400" kern="0" dirty="0">
                <a:sym typeface="Symbol"/>
              </a:rPr>
              <a:t>#b’s</a:t>
            </a:r>
          </a:p>
          <a:p>
            <a:pPr>
              <a:lnSpc>
                <a:spcPct val="90000"/>
              </a:lnSpc>
              <a:defRPr/>
            </a:pPr>
            <a:r>
              <a:rPr lang="en-CA" sz="2400" kern="0" dirty="0">
                <a:sym typeface="Symbol"/>
              </a:rPr>
              <a:t>      </a:t>
            </a:r>
            <a:r>
              <a:rPr lang="en-CA" sz="2400" kern="0" dirty="0">
                <a:sym typeface="Wingdings" panose="05000000000000000000" pitchFamily="2" charset="2"/>
              </a:rPr>
              <a:t> </a:t>
            </a:r>
            <a:r>
              <a:rPr lang="en-CA" sz="2400" kern="0" dirty="0" err="1">
                <a:sym typeface="Symbol"/>
              </a:rPr>
              <a:t>aSb</a:t>
            </a:r>
            <a:r>
              <a:rPr lang="en-CA" sz="2400" kern="0" dirty="0">
                <a:sym typeface="Symbol"/>
              </a:rPr>
              <a:t>,  </a:t>
            </a:r>
            <a:r>
              <a:rPr lang="en-CA" sz="2400" kern="0" dirty="0" err="1">
                <a:sym typeface="Symbol"/>
              </a:rPr>
              <a:t>bSa</a:t>
            </a:r>
            <a:r>
              <a:rPr lang="en-CA" sz="2400" kern="0" dirty="0">
                <a:sym typeface="Symbol"/>
              </a:rPr>
              <a:t>,  and  SS’ have </a:t>
            </a:r>
            <a:r>
              <a:rPr lang="en-CA" altLang="en-US" sz="2400" kern="0" dirty="0">
                <a:sym typeface="Symbol"/>
              </a:rPr>
              <a:t>  #a’s </a:t>
            </a:r>
            <a:r>
              <a:rPr lang="en-CA" altLang="en-US" sz="2400" kern="0" dirty="0"/>
              <a:t>= </a:t>
            </a:r>
            <a:r>
              <a:rPr lang="en-CA" altLang="en-US" sz="2400" kern="0" dirty="0">
                <a:sym typeface="Symbol"/>
              </a:rPr>
              <a:t>#b’s</a:t>
            </a:r>
            <a:br>
              <a:rPr lang="en-CA" altLang="en-US" sz="2400" kern="0" dirty="0">
                <a:sym typeface="Symbol"/>
              </a:rPr>
            </a:br>
            <a:endParaRPr lang="en-CA" sz="2400" kern="0" dirty="0">
              <a:sym typeface="Symbol"/>
            </a:endParaRPr>
          </a:p>
          <a:p>
            <a:pPr>
              <a:lnSpc>
                <a:spcPct val="90000"/>
              </a:lnSpc>
              <a:defRPr/>
            </a:pPr>
            <a:r>
              <a:rPr lang="en-CA" sz="2400" kern="0" dirty="0">
                <a:sym typeface="Symbol"/>
              </a:rPr>
              <a:t>Harder:  If string in L, </a:t>
            </a:r>
          </a:p>
          <a:p>
            <a:pPr>
              <a:lnSpc>
                <a:spcPct val="90000"/>
              </a:lnSpc>
              <a:defRPr/>
            </a:pPr>
            <a:r>
              <a:rPr lang="en-CA" sz="2400" kern="0" dirty="0">
                <a:sym typeface="Symbol"/>
              </a:rPr>
              <a:t>              then there a parsing in grammar.</a:t>
            </a:r>
          </a:p>
          <a:p>
            <a:pPr>
              <a:lnSpc>
                <a:spcPct val="90000"/>
              </a:lnSpc>
              <a:defRPr/>
            </a:pPr>
            <a:r>
              <a:rPr lang="en-CA" sz="2400" kern="0" dirty="0">
                <a:sym typeface="Symbol"/>
              </a:rPr>
              <a:t>- Proof by parsing algorithm</a:t>
            </a:r>
          </a:p>
        </p:txBody>
      </p:sp>
      <p:sp>
        <p:nvSpPr>
          <p:cNvPr id="72" name="Rectangle 71"/>
          <p:cNvSpPr/>
          <p:nvPr/>
        </p:nvSpPr>
        <p:spPr bwMode="auto">
          <a:xfrm>
            <a:off x="1531344" y="5029200"/>
            <a:ext cx="3552576" cy="461665"/>
          </a:xfrm>
          <a:prstGeom prst="rect">
            <a:avLst/>
          </a:prstGeom>
        </p:spPr>
        <p:txBody>
          <a:bodyPr wrap="none">
            <a:spAutoFit/>
          </a:bodyPr>
          <a:lstStyle/>
          <a:p>
            <a:pPr>
              <a:defRPr/>
            </a:pPr>
            <a:r>
              <a:rPr lang="en-CA" altLang="en-US" sz="2400" kern="0" dirty="0"/>
              <a:t>Case: </a:t>
            </a:r>
            <a:r>
              <a:rPr lang="el-GR" altLang="en-US" sz="2400" kern="0" dirty="0"/>
              <a:t>α</a:t>
            </a:r>
            <a:r>
              <a:rPr lang="en-CA" altLang="en-US" sz="2400" kern="0" dirty="0"/>
              <a:t> = a         ….         a </a:t>
            </a:r>
          </a:p>
        </p:txBody>
      </p:sp>
      <p:cxnSp>
        <p:nvCxnSpPr>
          <p:cNvPr id="102" name="Straight Connector 8"/>
          <p:cNvCxnSpPr>
            <a:cxnSpLocks noChangeShapeType="1"/>
          </p:cNvCxnSpPr>
          <p:nvPr/>
        </p:nvCxnSpPr>
        <p:spPr bwMode="auto">
          <a:xfrm flipV="1">
            <a:off x="1608462" y="6067369"/>
            <a:ext cx="5706737" cy="250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04" name="Straight Connector 10"/>
          <p:cNvCxnSpPr>
            <a:cxnSpLocks noChangeShapeType="1"/>
          </p:cNvCxnSpPr>
          <p:nvPr/>
        </p:nvCxnSpPr>
        <p:spPr bwMode="auto">
          <a:xfrm flipV="1">
            <a:off x="1839816" y="5888892"/>
            <a:ext cx="308472" cy="20356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5" name="Rectangle 104"/>
          <p:cNvSpPr/>
          <p:nvPr/>
        </p:nvSpPr>
        <p:spPr bwMode="auto">
          <a:xfrm>
            <a:off x="1777158" y="5676505"/>
            <a:ext cx="302046" cy="267095"/>
          </a:xfrm>
          <a:prstGeom prst="rect">
            <a:avLst/>
          </a:prstGeom>
        </p:spPr>
        <p:txBody>
          <a:bodyPr wrap="none">
            <a:spAutoFit/>
          </a:bodyPr>
          <a:lstStyle/>
          <a:p>
            <a:pPr>
              <a:defRPr/>
            </a:pPr>
            <a:r>
              <a:rPr lang="en-CA" altLang="en-US" sz="2000" kern="0" dirty="0"/>
              <a:t>a</a:t>
            </a:r>
            <a:endParaRPr lang="en-CA" sz="2000" dirty="0"/>
          </a:p>
        </p:txBody>
      </p:sp>
      <p:grpSp>
        <p:nvGrpSpPr>
          <p:cNvPr id="110" name="Group 109"/>
          <p:cNvGrpSpPr/>
          <p:nvPr/>
        </p:nvGrpSpPr>
        <p:grpSpPr>
          <a:xfrm>
            <a:off x="6364076" y="6003110"/>
            <a:ext cx="302046" cy="300794"/>
            <a:chOff x="6364076" y="6003110"/>
            <a:chExt cx="302046" cy="300794"/>
          </a:xfrm>
        </p:grpSpPr>
        <p:sp>
          <p:nvSpPr>
            <p:cNvPr id="111" name="Rectangle 110"/>
            <p:cNvSpPr/>
            <p:nvPr/>
          </p:nvSpPr>
          <p:spPr bwMode="auto">
            <a:xfrm>
              <a:off x="6364076" y="6003110"/>
              <a:ext cx="302046" cy="267095"/>
            </a:xfrm>
            <a:prstGeom prst="rect">
              <a:avLst/>
            </a:prstGeom>
          </p:spPr>
          <p:txBody>
            <a:bodyPr wrap="none">
              <a:spAutoFit/>
            </a:bodyPr>
            <a:lstStyle/>
            <a:p>
              <a:pPr>
                <a:defRPr/>
              </a:pPr>
              <a:r>
                <a:rPr lang="en-CA" altLang="en-US" sz="2000" kern="0" dirty="0"/>
                <a:t>a</a:t>
              </a:r>
              <a:endParaRPr lang="en-CA" sz="2000" dirty="0"/>
            </a:p>
          </p:txBody>
        </p:sp>
        <p:cxnSp>
          <p:nvCxnSpPr>
            <p:cNvPr id="112" name="Straight Connector 98"/>
            <p:cNvCxnSpPr>
              <a:cxnSpLocks noChangeShapeType="1"/>
            </p:cNvCxnSpPr>
            <p:nvPr/>
          </p:nvCxnSpPr>
          <p:spPr bwMode="auto">
            <a:xfrm flipV="1">
              <a:off x="6400559" y="6136658"/>
              <a:ext cx="265562" cy="167246"/>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sp>
        <p:nvSpPr>
          <p:cNvPr id="114" name="Rectangle 113"/>
          <p:cNvSpPr/>
          <p:nvPr/>
        </p:nvSpPr>
        <p:spPr bwMode="auto">
          <a:xfrm>
            <a:off x="6705599" y="3383340"/>
            <a:ext cx="2286001" cy="1569660"/>
          </a:xfrm>
          <a:prstGeom prst="rect">
            <a:avLst/>
          </a:prstGeom>
        </p:spPr>
        <p:txBody>
          <a:bodyPr wrap="square">
            <a:spAutoFit/>
          </a:bodyPr>
          <a:lstStyle/>
          <a:p>
            <a:pPr algn="ctr">
              <a:defRPr/>
            </a:pPr>
            <a:r>
              <a:rPr lang="en-CA" altLang="en-US" sz="2400" kern="0" dirty="0">
                <a:sym typeface="Wingdings" panose="05000000000000000000" pitchFamily="2" charset="2"/>
              </a:rPr>
              <a:t>There are so many orderings in L. Are they ALL generated?</a:t>
            </a:r>
            <a:endParaRPr lang="en-CA" altLang="en-US" sz="2400" kern="0" dirty="0"/>
          </a:p>
        </p:txBody>
      </p:sp>
    </p:spTree>
    <p:extLst>
      <p:ext uri="{BB962C8B-B14F-4D97-AF65-F5344CB8AC3E}">
        <p14:creationId xmlns:p14="http://schemas.microsoft.com/office/powerpoint/2010/main" val="2649728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ppt_x"/>
                                          </p:val>
                                        </p:tav>
                                        <p:tav tm="100000">
                                          <p:val>
                                            <p:strVal val="#ppt_x"/>
                                          </p:val>
                                        </p:tav>
                                      </p:tavLst>
                                    </p:anim>
                                    <p:anim calcmode="lin" valueType="num">
                                      <p:cBhvr additive="base">
                                        <p:cTn id="8" dur="500" fill="hold"/>
                                        <p:tgtEl>
                                          <p:spTgt spid="7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0"/>
                                        </p:tgtEl>
                                        <p:attrNameLst>
                                          <p:attrName>style.visibility</p:attrName>
                                        </p:attrNameLst>
                                      </p:cBhvr>
                                      <p:to>
                                        <p:strVal val="visible"/>
                                      </p:to>
                                    </p:set>
                                    <p:anim calcmode="lin" valueType="num">
                                      <p:cBhvr additive="base">
                                        <p:cTn id="11" dur="500" fill="hold"/>
                                        <p:tgtEl>
                                          <p:spTgt spid="110"/>
                                        </p:tgtEl>
                                        <p:attrNameLst>
                                          <p:attrName>ppt_x</p:attrName>
                                        </p:attrNameLst>
                                      </p:cBhvr>
                                      <p:tavLst>
                                        <p:tav tm="0">
                                          <p:val>
                                            <p:strVal val="#ppt_x"/>
                                          </p:val>
                                        </p:tav>
                                        <p:tav tm="100000">
                                          <p:val>
                                            <p:strVal val="#ppt_x"/>
                                          </p:val>
                                        </p:tav>
                                      </p:tavLst>
                                    </p:anim>
                                    <p:anim calcmode="lin" valueType="num">
                                      <p:cBhvr additive="base">
                                        <p:cTn id="12" dur="500" fill="hold"/>
                                        <p:tgtEl>
                                          <p:spTgt spid="1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7620000" cy="4413516"/>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                           a’s and b’s mixed in any order!</a:t>
            </a:r>
            <a:br>
              <a:rPr lang="en-CA" sz="2400" kern="0" dirty="0">
                <a:sym typeface="Symbol"/>
              </a:rPr>
            </a:b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Easy: If string generated by grammar than in L.</a:t>
            </a:r>
          </a:p>
          <a:p>
            <a:pPr>
              <a:lnSpc>
                <a:spcPct val="90000"/>
              </a:lnSpc>
              <a:defRPr/>
            </a:pPr>
            <a:r>
              <a:rPr lang="en-CA" sz="2400" kern="0" dirty="0">
                <a:sym typeface="Symbol"/>
              </a:rPr>
              <a:t>  - Proof by strong induction.</a:t>
            </a:r>
          </a:p>
          <a:p>
            <a:pPr>
              <a:lnSpc>
                <a:spcPct val="90000"/>
              </a:lnSpc>
              <a:defRPr/>
            </a:pPr>
            <a:r>
              <a:rPr lang="en-CA" sz="2400" kern="0" dirty="0">
                <a:sym typeface="Symbol"/>
              </a:rPr>
              <a:t>      if    S   has </a:t>
            </a:r>
            <a:r>
              <a:rPr lang="en-CA" altLang="en-US" sz="2400" kern="0" dirty="0">
                <a:sym typeface="Symbol"/>
              </a:rPr>
              <a:t>  #a’s </a:t>
            </a:r>
            <a:r>
              <a:rPr lang="en-CA" altLang="en-US" sz="2400" kern="0" dirty="0"/>
              <a:t>= </a:t>
            </a:r>
            <a:r>
              <a:rPr lang="en-CA" altLang="en-US" sz="2400" kern="0" dirty="0">
                <a:sym typeface="Symbol"/>
              </a:rPr>
              <a:t>#b’s  </a:t>
            </a:r>
            <a:r>
              <a:rPr lang="en-CA" sz="2400" kern="0" dirty="0">
                <a:sym typeface="Symbol"/>
              </a:rPr>
              <a:t>and S’ have </a:t>
            </a:r>
            <a:r>
              <a:rPr lang="en-CA" altLang="en-US" sz="2400" kern="0" dirty="0">
                <a:sym typeface="Symbol"/>
              </a:rPr>
              <a:t>  #a’s </a:t>
            </a:r>
            <a:r>
              <a:rPr lang="en-CA" altLang="en-US" sz="2400" kern="0" dirty="0"/>
              <a:t>= </a:t>
            </a:r>
            <a:r>
              <a:rPr lang="en-CA" altLang="en-US" sz="2400" kern="0" dirty="0">
                <a:sym typeface="Symbol"/>
              </a:rPr>
              <a:t>#b’s</a:t>
            </a:r>
          </a:p>
          <a:p>
            <a:pPr>
              <a:lnSpc>
                <a:spcPct val="90000"/>
              </a:lnSpc>
              <a:defRPr/>
            </a:pPr>
            <a:r>
              <a:rPr lang="en-CA" sz="2400" kern="0" dirty="0">
                <a:sym typeface="Symbol"/>
              </a:rPr>
              <a:t>      </a:t>
            </a:r>
            <a:r>
              <a:rPr lang="en-CA" sz="2400" kern="0" dirty="0">
                <a:sym typeface="Wingdings" panose="05000000000000000000" pitchFamily="2" charset="2"/>
              </a:rPr>
              <a:t> </a:t>
            </a:r>
            <a:r>
              <a:rPr lang="en-CA" sz="2400" kern="0" dirty="0" err="1">
                <a:sym typeface="Symbol"/>
              </a:rPr>
              <a:t>aSb</a:t>
            </a:r>
            <a:r>
              <a:rPr lang="en-CA" sz="2400" kern="0" dirty="0">
                <a:sym typeface="Symbol"/>
              </a:rPr>
              <a:t>,  </a:t>
            </a:r>
            <a:r>
              <a:rPr lang="en-CA" sz="2400" kern="0" dirty="0" err="1">
                <a:sym typeface="Symbol"/>
              </a:rPr>
              <a:t>bSa</a:t>
            </a:r>
            <a:r>
              <a:rPr lang="en-CA" sz="2400" kern="0" dirty="0">
                <a:sym typeface="Symbol"/>
              </a:rPr>
              <a:t>,  and  SS’ have </a:t>
            </a:r>
            <a:r>
              <a:rPr lang="en-CA" altLang="en-US" sz="2400" kern="0" dirty="0">
                <a:sym typeface="Symbol"/>
              </a:rPr>
              <a:t>  #a’s </a:t>
            </a:r>
            <a:r>
              <a:rPr lang="en-CA" altLang="en-US" sz="2400" kern="0" dirty="0"/>
              <a:t>= </a:t>
            </a:r>
            <a:r>
              <a:rPr lang="en-CA" altLang="en-US" sz="2400" kern="0" dirty="0">
                <a:sym typeface="Symbol"/>
              </a:rPr>
              <a:t>#b’s</a:t>
            </a:r>
            <a:br>
              <a:rPr lang="en-CA" altLang="en-US" sz="2400" kern="0" dirty="0">
                <a:sym typeface="Symbol"/>
              </a:rPr>
            </a:br>
            <a:endParaRPr lang="en-CA" sz="2400" kern="0" dirty="0">
              <a:sym typeface="Symbol"/>
            </a:endParaRPr>
          </a:p>
          <a:p>
            <a:pPr>
              <a:lnSpc>
                <a:spcPct val="90000"/>
              </a:lnSpc>
              <a:defRPr/>
            </a:pPr>
            <a:r>
              <a:rPr lang="en-CA" sz="2400" kern="0" dirty="0">
                <a:sym typeface="Symbol"/>
              </a:rPr>
              <a:t>Harder:  If string in L, </a:t>
            </a:r>
          </a:p>
          <a:p>
            <a:pPr>
              <a:lnSpc>
                <a:spcPct val="90000"/>
              </a:lnSpc>
              <a:defRPr/>
            </a:pPr>
            <a:r>
              <a:rPr lang="en-CA" sz="2400" kern="0" dirty="0">
                <a:sym typeface="Symbol"/>
              </a:rPr>
              <a:t>              then there a parsing in grammar.</a:t>
            </a:r>
          </a:p>
          <a:p>
            <a:pPr>
              <a:lnSpc>
                <a:spcPct val="90000"/>
              </a:lnSpc>
              <a:defRPr/>
            </a:pPr>
            <a:r>
              <a:rPr lang="en-CA" sz="2400" kern="0" dirty="0">
                <a:sym typeface="Symbol"/>
              </a:rPr>
              <a:t>- Proof by parsing algorithm</a:t>
            </a:r>
          </a:p>
        </p:txBody>
      </p:sp>
      <p:grpSp>
        <p:nvGrpSpPr>
          <p:cNvPr id="53" name="Group 52"/>
          <p:cNvGrpSpPr>
            <a:grpSpLocks/>
          </p:cNvGrpSpPr>
          <p:nvPr/>
        </p:nvGrpSpPr>
        <p:grpSpPr bwMode="auto">
          <a:xfrm>
            <a:off x="1550133" y="5029200"/>
            <a:ext cx="4799376" cy="1529441"/>
            <a:chOff x="1085366" y="2895617"/>
            <a:chExt cx="4742241" cy="2290066"/>
          </a:xfrm>
        </p:grpSpPr>
        <p:cxnSp>
          <p:nvCxnSpPr>
            <p:cNvPr id="56" name="Straight Connector 42"/>
            <p:cNvCxnSpPr>
              <a:cxnSpLocks noChangeShapeType="1"/>
            </p:cNvCxnSpPr>
            <p:nvPr/>
          </p:nvCxnSpPr>
          <p:spPr bwMode="auto">
            <a:xfrm flipV="1">
              <a:off x="1752600"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8" name="Rectangle 57"/>
            <p:cNvSpPr/>
            <p:nvPr/>
          </p:nvSpPr>
          <p:spPr>
            <a:xfrm>
              <a:off x="1684338" y="3695474"/>
              <a:ext cx="298450" cy="399928"/>
            </a:xfrm>
            <a:prstGeom prst="rect">
              <a:avLst/>
            </a:prstGeom>
          </p:spPr>
          <p:txBody>
            <a:bodyPr wrap="none">
              <a:spAutoFit/>
            </a:bodyPr>
            <a:lstStyle/>
            <a:p>
              <a:pPr>
                <a:defRPr/>
              </a:pPr>
              <a:r>
                <a:rPr lang="en-CA" altLang="en-US" sz="2000" kern="0" dirty="0"/>
                <a:t>a</a:t>
              </a:r>
              <a:endParaRPr lang="en-CA" sz="2000" dirty="0"/>
            </a:p>
          </p:txBody>
        </p:sp>
        <p:grpSp>
          <p:nvGrpSpPr>
            <p:cNvPr id="59" name="Group 13"/>
            <p:cNvGrpSpPr>
              <a:grpSpLocks/>
            </p:cNvGrpSpPr>
            <p:nvPr/>
          </p:nvGrpSpPr>
          <p:grpSpPr bwMode="auto">
            <a:xfrm>
              <a:off x="2107842" y="3696237"/>
              <a:ext cx="401985" cy="418563"/>
              <a:chOff x="2107842" y="3696237"/>
              <a:chExt cx="401985" cy="418563"/>
            </a:xfrm>
          </p:grpSpPr>
          <p:cxnSp>
            <p:nvCxnSpPr>
              <p:cNvPr id="95" name="Straight Connector 4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6" name="Rectangle 95"/>
              <p:cNvSpPr/>
              <p:nvPr/>
            </p:nvSpPr>
            <p:spPr>
              <a:xfrm>
                <a:off x="2197100" y="3695473"/>
                <a:ext cx="312738" cy="399929"/>
              </a:xfrm>
              <a:prstGeom prst="rect">
                <a:avLst/>
              </a:prstGeom>
            </p:spPr>
            <p:txBody>
              <a:bodyPr wrap="none">
                <a:spAutoFit/>
              </a:bodyPr>
              <a:lstStyle/>
              <a:p>
                <a:pPr>
                  <a:defRPr/>
                </a:pPr>
                <a:r>
                  <a:rPr lang="en-CA" sz="2000" kern="0" dirty="0"/>
                  <a:t>b</a:t>
                </a:r>
                <a:endParaRPr lang="en-CA" sz="2000" dirty="0"/>
              </a:p>
            </p:txBody>
          </p:sp>
        </p:grpSp>
        <p:grpSp>
          <p:nvGrpSpPr>
            <p:cNvPr id="60" name="Group 14"/>
            <p:cNvGrpSpPr>
              <a:grpSpLocks/>
            </p:cNvGrpSpPr>
            <p:nvPr/>
          </p:nvGrpSpPr>
          <p:grpSpPr bwMode="auto">
            <a:xfrm>
              <a:off x="2437326" y="3677127"/>
              <a:ext cx="341207" cy="450552"/>
              <a:chOff x="2437326" y="3677127"/>
              <a:chExt cx="341207" cy="450552"/>
            </a:xfrm>
          </p:grpSpPr>
          <p:cxnSp>
            <p:nvCxnSpPr>
              <p:cNvPr id="93" name="Straight Connector 47"/>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4" name="Rectangle 93"/>
              <p:cNvSpPr/>
              <p:nvPr/>
            </p:nvSpPr>
            <p:spPr>
              <a:xfrm>
                <a:off x="2436813" y="3676429"/>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1" name="Group 56"/>
            <p:cNvGrpSpPr>
              <a:grpSpLocks/>
            </p:cNvGrpSpPr>
            <p:nvPr/>
          </p:nvGrpSpPr>
          <p:grpSpPr bwMode="auto">
            <a:xfrm>
              <a:off x="2770114" y="3338847"/>
              <a:ext cx="341207" cy="450552"/>
              <a:chOff x="2437326" y="3677127"/>
              <a:chExt cx="341207" cy="450552"/>
            </a:xfrm>
          </p:grpSpPr>
          <p:cxnSp>
            <p:nvCxnSpPr>
              <p:cNvPr id="91" name="Straight Connector 5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2" name="Rectangle 91"/>
              <p:cNvSpPr/>
              <p:nvPr/>
            </p:nvSpPr>
            <p:spPr>
              <a:xfrm>
                <a:off x="2437400" y="3676675"/>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2" name="Group 63"/>
            <p:cNvGrpSpPr>
              <a:grpSpLocks/>
            </p:cNvGrpSpPr>
            <p:nvPr/>
          </p:nvGrpSpPr>
          <p:grpSpPr bwMode="auto">
            <a:xfrm>
              <a:off x="3148884" y="3403242"/>
              <a:ext cx="401985" cy="418563"/>
              <a:chOff x="2107842" y="3696237"/>
              <a:chExt cx="401985" cy="418563"/>
            </a:xfrm>
          </p:grpSpPr>
          <p:cxnSp>
            <p:nvCxnSpPr>
              <p:cNvPr id="89" name="Straight Connector 64"/>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0" name="Rectangle 89"/>
              <p:cNvSpPr/>
              <p:nvPr/>
            </p:nvSpPr>
            <p:spPr>
              <a:xfrm>
                <a:off x="2197458" y="3696458"/>
                <a:ext cx="312738" cy="399929"/>
              </a:xfrm>
              <a:prstGeom prst="rect">
                <a:avLst/>
              </a:prstGeom>
            </p:spPr>
            <p:txBody>
              <a:bodyPr wrap="none">
                <a:spAutoFit/>
              </a:bodyPr>
              <a:lstStyle/>
              <a:p>
                <a:pPr>
                  <a:defRPr/>
                </a:pPr>
                <a:r>
                  <a:rPr lang="en-CA" sz="2000" kern="0" dirty="0"/>
                  <a:t>b</a:t>
                </a:r>
                <a:endParaRPr lang="en-CA" sz="2000" dirty="0"/>
              </a:p>
            </p:txBody>
          </p:sp>
        </p:grpSp>
        <p:grpSp>
          <p:nvGrpSpPr>
            <p:cNvPr id="63" name="Group 66"/>
            <p:cNvGrpSpPr>
              <a:grpSpLocks/>
            </p:cNvGrpSpPr>
            <p:nvPr/>
          </p:nvGrpSpPr>
          <p:grpSpPr bwMode="auto">
            <a:xfrm>
              <a:off x="3480516" y="3721995"/>
              <a:ext cx="401985" cy="418563"/>
              <a:chOff x="2107842" y="3696237"/>
              <a:chExt cx="401985" cy="418563"/>
            </a:xfrm>
          </p:grpSpPr>
          <p:cxnSp>
            <p:nvCxnSpPr>
              <p:cNvPr id="87" name="Straight Connector 69"/>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8" name="Rectangle 87"/>
              <p:cNvSpPr/>
              <p:nvPr/>
            </p:nvSpPr>
            <p:spPr>
              <a:xfrm>
                <a:off x="2196026" y="3696696"/>
                <a:ext cx="314325" cy="398341"/>
              </a:xfrm>
              <a:prstGeom prst="rect">
                <a:avLst/>
              </a:prstGeom>
            </p:spPr>
            <p:txBody>
              <a:bodyPr wrap="none">
                <a:spAutoFit/>
              </a:bodyPr>
              <a:lstStyle/>
              <a:p>
                <a:pPr>
                  <a:defRPr/>
                </a:pPr>
                <a:r>
                  <a:rPr lang="en-CA" sz="2000" kern="0" dirty="0"/>
                  <a:t>b</a:t>
                </a:r>
                <a:endParaRPr lang="en-CA" sz="2000" dirty="0"/>
              </a:p>
            </p:txBody>
          </p:sp>
        </p:grpSp>
        <p:grpSp>
          <p:nvGrpSpPr>
            <p:cNvPr id="64" name="Group 73"/>
            <p:cNvGrpSpPr>
              <a:grpSpLocks/>
            </p:cNvGrpSpPr>
            <p:nvPr/>
          </p:nvGrpSpPr>
          <p:grpSpPr bwMode="auto">
            <a:xfrm>
              <a:off x="3812148" y="4053627"/>
              <a:ext cx="401985" cy="418563"/>
              <a:chOff x="2107842" y="3696237"/>
              <a:chExt cx="401985" cy="418563"/>
            </a:xfrm>
          </p:grpSpPr>
          <p:cxnSp>
            <p:nvCxnSpPr>
              <p:cNvPr id="85" name="Straight Connector 74"/>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6" name="Rectangle 85"/>
              <p:cNvSpPr/>
              <p:nvPr/>
            </p:nvSpPr>
            <p:spPr>
              <a:xfrm>
                <a:off x="2196182" y="3696750"/>
                <a:ext cx="314325" cy="398342"/>
              </a:xfrm>
              <a:prstGeom prst="rect">
                <a:avLst/>
              </a:prstGeom>
            </p:spPr>
            <p:txBody>
              <a:bodyPr wrap="none">
                <a:spAutoFit/>
              </a:bodyPr>
              <a:lstStyle/>
              <a:p>
                <a:pPr>
                  <a:defRPr/>
                </a:pPr>
                <a:r>
                  <a:rPr lang="en-CA" sz="2000" kern="0" dirty="0"/>
                  <a:t>b</a:t>
                </a:r>
                <a:endParaRPr lang="en-CA" sz="2000" dirty="0"/>
              </a:p>
            </p:txBody>
          </p:sp>
        </p:grpSp>
        <p:grpSp>
          <p:nvGrpSpPr>
            <p:cNvPr id="65" name="Group 76"/>
            <p:cNvGrpSpPr>
              <a:grpSpLocks/>
            </p:cNvGrpSpPr>
            <p:nvPr/>
          </p:nvGrpSpPr>
          <p:grpSpPr bwMode="auto">
            <a:xfrm>
              <a:off x="4156659" y="4406721"/>
              <a:ext cx="401985" cy="418563"/>
              <a:chOff x="2107842" y="3696237"/>
              <a:chExt cx="401985" cy="418563"/>
            </a:xfrm>
          </p:grpSpPr>
          <p:cxnSp>
            <p:nvCxnSpPr>
              <p:cNvPr id="83" name="Straight Connector 77"/>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4" name="Rectangle 83"/>
              <p:cNvSpPr/>
              <p:nvPr/>
            </p:nvSpPr>
            <p:spPr>
              <a:xfrm>
                <a:off x="2196158" y="3695973"/>
                <a:ext cx="314325" cy="399929"/>
              </a:xfrm>
              <a:prstGeom prst="rect">
                <a:avLst/>
              </a:prstGeom>
            </p:spPr>
            <p:txBody>
              <a:bodyPr wrap="none">
                <a:spAutoFit/>
              </a:bodyPr>
              <a:lstStyle/>
              <a:p>
                <a:pPr>
                  <a:defRPr/>
                </a:pPr>
                <a:r>
                  <a:rPr lang="en-CA" sz="2000" kern="0" dirty="0"/>
                  <a:t>b</a:t>
                </a:r>
                <a:endParaRPr lang="en-CA" sz="2000" dirty="0"/>
              </a:p>
            </p:txBody>
          </p:sp>
        </p:grpSp>
        <p:grpSp>
          <p:nvGrpSpPr>
            <p:cNvPr id="66" name="Group 79"/>
            <p:cNvGrpSpPr>
              <a:grpSpLocks/>
            </p:cNvGrpSpPr>
            <p:nvPr/>
          </p:nvGrpSpPr>
          <p:grpSpPr bwMode="auto">
            <a:xfrm>
              <a:off x="4512378" y="4763037"/>
              <a:ext cx="401985" cy="418563"/>
              <a:chOff x="2107842" y="3696237"/>
              <a:chExt cx="401985" cy="418563"/>
            </a:xfrm>
          </p:grpSpPr>
          <p:cxnSp>
            <p:nvCxnSpPr>
              <p:cNvPr id="81" name="Straight Connector 80"/>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2" name="Rectangle 81"/>
              <p:cNvSpPr/>
              <p:nvPr/>
            </p:nvSpPr>
            <p:spPr>
              <a:xfrm>
                <a:off x="2196039" y="3696737"/>
                <a:ext cx="314325" cy="398341"/>
              </a:xfrm>
              <a:prstGeom prst="rect">
                <a:avLst/>
              </a:prstGeom>
            </p:spPr>
            <p:txBody>
              <a:bodyPr wrap="none">
                <a:spAutoFit/>
              </a:bodyPr>
              <a:lstStyle/>
              <a:p>
                <a:pPr>
                  <a:defRPr/>
                </a:pPr>
                <a:r>
                  <a:rPr lang="en-CA" sz="2000" kern="0" dirty="0"/>
                  <a:t>b</a:t>
                </a:r>
                <a:endParaRPr lang="en-CA" sz="2000" dirty="0"/>
              </a:p>
            </p:txBody>
          </p:sp>
        </p:grpSp>
        <p:grpSp>
          <p:nvGrpSpPr>
            <p:cNvPr id="67" name="Group 82"/>
            <p:cNvGrpSpPr>
              <a:grpSpLocks/>
            </p:cNvGrpSpPr>
            <p:nvPr/>
          </p:nvGrpSpPr>
          <p:grpSpPr bwMode="auto">
            <a:xfrm>
              <a:off x="5198178" y="4767120"/>
              <a:ext cx="401985" cy="418563"/>
              <a:chOff x="2107842" y="3696237"/>
              <a:chExt cx="401985" cy="418563"/>
            </a:xfrm>
          </p:grpSpPr>
          <p:cxnSp>
            <p:nvCxnSpPr>
              <p:cNvPr id="79" name="Straight Connector 8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0" name="Rectangle 79"/>
              <p:cNvSpPr/>
              <p:nvPr/>
            </p:nvSpPr>
            <p:spPr>
              <a:xfrm>
                <a:off x="2196039" y="3695827"/>
                <a:ext cx="314325" cy="399929"/>
              </a:xfrm>
              <a:prstGeom prst="rect">
                <a:avLst/>
              </a:prstGeom>
            </p:spPr>
            <p:txBody>
              <a:bodyPr wrap="none">
                <a:spAutoFit/>
              </a:bodyPr>
              <a:lstStyle/>
              <a:p>
                <a:pPr>
                  <a:defRPr/>
                </a:pPr>
                <a:r>
                  <a:rPr lang="en-CA" sz="2000" kern="0" dirty="0"/>
                  <a:t>b</a:t>
                </a:r>
                <a:endParaRPr lang="en-CA" sz="2000" dirty="0"/>
              </a:p>
            </p:txBody>
          </p:sp>
        </p:grpSp>
        <p:grpSp>
          <p:nvGrpSpPr>
            <p:cNvPr id="68" name="Group 91"/>
            <p:cNvGrpSpPr>
              <a:grpSpLocks/>
            </p:cNvGrpSpPr>
            <p:nvPr/>
          </p:nvGrpSpPr>
          <p:grpSpPr bwMode="auto">
            <a:xfrm>
              <a:off x="4800600" y="4724400"/>
              <a:ext cx="341207" cy="450552"/>
              <a:chOff x="2437326" y="3677127"/>
              <a:chExt cx="341207" cy="450552"/>
            </a:xfrm>
          </p:grpSpPr>
          <p:cxnSp>
            <p:nvCxnSpPr>
              <p:cNvPr id="77" name="Straight Connector 92"/>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8" name="Rectangle 77"/>
              <p:cNvSpPr/>
              <p:nvPr/>
            </p:nvSpPr>
            <p:spPr>
              <a:xfrm>
                <a:off x="2437326" y="3676587"/>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9" name="Group 94"/>
            <p:cNvGrpSpPr>
              <a:grpSpLocks/>
            </p:cNvGrpSpPr>
            <p:nvPr/>
          </p:nvGrpSpPr>
          <p:grpSpPr bwMode="auto">
            <a:xfrm>
              <a:off x="5486400" y="4705290"/>
              <a:ext cx="341207" cy="450552"/>
              <a:chOff x="2437326" y="3677127"/>
              <a:chExt cx="341207" cy="450552"/>
            </a:xfrm>
          </p:grpSpPr>
          <p:cxnSp>
            <p:nvCxnSpPr>
              <p:cNvPr id="75" name="Straight Connector 95"/>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6" name="Rectangle 75"/>
              <p:cNvSpPr/>
              <p:nvPr/>
            </p:nvSpPr>
            <p:spPr>
              <a:xfrm>
                <a:off x="2437326" y="3676653"/>
                <a:ext cx="298450" cy="399928"/>
              </a:xfrm>
              <a:prstGeom prst="rect">
                <a:avLst/>
              </a:prstGeom>
            </p:spPr>
            <p:txBody>
              <a:bodyPr wrap="none">
                <a:spAutoFit/>
              </a:bodyPr>
              <a:lstStyle/>
              <a:p>
                <a:pPr>
                  <a:defRPr/>
                </a:pPr>
                <a:r>
                  <a:rPr lang="en-CA" altLang="en-US" sz="2000" kern="0" dirty="0"/>
                  <a:t>a</a:t>
                </a:r>
                <a:endParaRPr lang="en-CA" sz="2000" dirty="0"/>
              </a:p>
            </p:txBody>
          </p:sp>
        </p:grpSp>
        <p:sp>
          <p:nvSpPr>
            <p:cNvPr id="71" name="Rectangle 70"/>
            <p:cNvSpPr/>
            <p:nvPr/>
          </p:nvSpPr>
          <p:spPr>
            <a:xfrm>
              <a:off x="1085366" y="2895617"/>
              <a:ext cx="3440590" cy="691261"/>
            </a:xfrm>
            <a:prstGeom prst="rect">
              <a:avLst/>
            </a:prstGeom>
          </p:spPr>
          <p:txBody>
            <a:bodyPr wrap="none">
              <a:spAutoFit/>
            </a:bodyPr>
            <a:lstStyle/>
            <a:p>
              <a:pPr>
                <a:defRPr/>
              </a:pPr>
              <a:r>
                <a:rPr lang="en-CA" altLang="en-US" sz="2400" kern="0" dirty="0"/>
                <a:t>                  </a:t>
              </a:r>
              <a:r>
                <a:rPr lang="en-CA" altLang="en-US" sz="2400" kern="0" dirty="0" err="1"/>
                <a:t>abaabbbbbaba</a:t>
              </a:r>
              <a:r>
                <a:rPr lang="en-CA" altLang="en-US" sz="2400" kern="0" dirty="0"/>
                <a:t> </a:t>
              </a:r>
            </a:p>
          </p:txBody>
        </p:sp>
      </p:grpSp>
      <p:grpSp>
        <p:nvGrpSpPr>
          <p:cNvPr id="97" name="Group 96"/>
          <p:cNvGrpSpPr/>
          <p:nvPr/>
        </p:nvGrpSpPr>
        <p:grpSpPr>
          <a:xfrm>
            <a:off x="3100101" y="1327868"/>
            <a:ext cx="9396699" cy="757130"/>
            <a:chOff x="-405099" y="5518868"/>
            <a:chExt cx="9396699" cy="757130"/>
          </a:xfrm>
        </p:grpSpPr>
        <p:sp>
          <p:nvSpPr>
            <p:cNvPr id="98" name="Rectangle 97"/>
            <p:cNvSpPr/>
            <p:nvPr/>
          </p:nvSpPr>
          <p:spPr>
            <a:xfrm>
              <a:off x="1371600" y="5518868"/>
              <a:ext cx="7620000" cy="757130"/>
            </a:xfrm>
            <a:prstGeom prst="rect">
              <a:avLst/>
            </a:prstGeom>
          </p:spPr>
          <p:txBody>
            <a:bodyPr wrap="square">
              <a:spAutoFit/>
            </a:bodyPr>
            <a:lstStyle/>
            <a:p>
              <a:pPr>
                <a:lnSpc>
                  <a:spcPct val="90000"/>
                </a:lnSpc>
                <a:defRPr/>
              </a:pPr>
              <a:r>
                <a:rPr lang="en-CA" altLang="en-US" sz="2400" kern="0" dirty="0"/>
                <a:t>I guess grammars can do more </a:t>
              </a:r>
              <a:br>
                <a:rPr lang="en-CA" altLang="en-US" sz="2400" kern="0" dirty="0"/>
              </a:br>
              <a:r>
                <a:rPr lang="en-CA" altLang="en-US" sz="2400" kern="0" dirty="0"/>
                <a:t>           than spew and plop!</a:t>
              </a:r>
              <a:endParaRPr lang="en-CA" sz="2400" kern="0" dirty="0">
                <a:sym typeface="Symbol"/>
              </a:endParaRPr>
            </a:p>
          </p:txBody>
        </p:sp>
        <p:sp>
          <p:nvSpPr>
            <p:cNvPr id="99" name="Oval 98"/>
            <p:cNvSpPr/>
            <p:nvPr/>
          </p:nvSpPr>
          <p:spPr>
            <a:xfrm>
              <a:off x="-405099" y="5626527"/>
              <a:ext cx="914400" cy="609600"/>
            </a:xfrm>
            <a:prstGeom prst="ellipse">
              <a:avLst/>
            </a:prstGeom>
            <a:ln w="25400">
              <a:solidFill>
                <a:schemeClr val="hlink"/>
              </a:solidFill>
            </a:ln>
          </p:spPr>
          <p:txBody>
            <a:bodyPr wrap="square" rtlCol="0" anchor="ctr">
              <a:spAutoFit/>
            </a:bodyPr>
            <a:lstStyle/>
            <a:p>
              <a:pPr algn="l"/>
              <a:endParaRPr lang="en-CA" sz="2400" dirty="0"/>
            </a:p>
          </p:txBody>
        </p:sp>
        <p:cxnSp>
          <p:nvCxnSpPr>
            <p:cNvPr id="100" name="Straight Arrow Connector 99"/>
            <p:cNvCxnSpPr>
              <a:endCxn id="99" idx="6"/>
            </p:cNvCxnSpPr>
            <p:nvPr/>
          </p:nvCxnSpPr>
          <p:spPr bwMode="auto">
            <a:xfrm flipH="1" flipV="1">
              <a:off x="509301" y="5931327"/>
              <a:ext cx="862299" cy="12273"/>
            </a:xfrm>
            <a:prstGeom prst="straightConnector1">
              <a:avLst/>
            </a:prstGeom>
            <a:noFill/>
            <a:ln w="38100" cap="sq" cmpd="sng" algn="ctr">
              <a:solidFill>
                <a:schemeClr val="hlink"/>
              </a:solidFill>
              <a:prstDash val="solid"/>
              <a:round/>
              <a:headEnd type="none" w="med" len="med"/>
              <a:tailEnd type="triangle"/>
            </a:ln>
            <a:effectLst/>
          </p:spPr>
        </p:cxnSp>
      </p:grpSp>
      <p:sp>
        <p:nvSpPr>
          <p:cNvPr id="103" name="Rectangle 102"/>
          <p:cNvSpPr/>
          <p:nvPr/>
        </p:nvSpPr>
        <p:spPr bwMode="auto">
          <a:xfrm>
            <a:off x="5044342" y="5029200"/>
            <a:ext cx="3191899" cy="830997"/>
          </a:xfrm>
          <a:prstGeom prst="rect">
            <a:avLst/>
          </a:prstGeom>
        </p:spPr>
        <p:txBody>
          <a:bodyPr wrap="none">
            <a:spAutoFit/>
          </a:bodyPr>
          <a:lstStyle/>
          <a:p>
            <a:pPr>
              <a:defRPr/>
            </a:pPr>
            <a:r>
              <a:rPr lang="en-CA" altLang="en-US" sz="2400" kern="0" dirty="0">
                <a:sym typeface="Wingdings" panose="05000000000000000000" pitchFamily="2" charset="2"/>
              </a:rPr>
              <a:t> Use rule </a:t>
            </a:r>
            <a:r>
              <a:rPr lang="en-US" altLang="en-US" sz="2400" dirty="0"/>
              <a:t>S </a:t>
            </a:r>
            <a:r>
              <a:rPr lang="en-US" altLang="en-US" sz="2400" dirty="0">
                <a:sym typeface="Symbol" pitchFamily="18" charset="2"/>
              </a:rPr>
              <a:t> </a:t>
            </a:r>
            <a:r>
              <a:rPr lang="en-CA" altLang="en-US" sz="2400" kern="0" dirty="0">
                <a:sym typeface="Symbol"/>
              </a:rPr>
              <a:t>S</a:t>
            </a:r>
            <a:r>
              <a:rPr lang="en-CA" sz="2400" kern="0" dirty="0">
                <a:sym typeface="Symbol"/>
              </a:rPr>
              <a:t>S  </a:t>
            </a:r>
            <a:br>
              <a:rPr lang="en-CA" sz="2400" kern="0" dirty="0">
                <a:sym typeface="Symbol"/>
              </a:rPr>
            </a:br>
            <a:r>
              <a:rPr lang="en-CA" sz="2400" kern="0" dirty="0">
                <a:sym typeface="Symbol"/>
              </a:rPr>
              <a:t>      and </a:t>
            </a:r>
            <a:r>
              <a:rPr lang="en-CA" sz="2400" kern="0" dirty="0" err="1">
                <a:sym typeface="Symbol"/>
              </a:rPr>
              <a:t>recurse</a:t>
            </a:r>
            <a:r>
              <a:rPr lang="en-CA" sz="2400" kern="0" dirty="0">
                <a:sym typeface="Symbol"/>
              </a:rPr>
              <a:t> on parts.</a:t>
            </a:r>
            <a:endParaRPr lang="en-CA" altLang="en-US" sz="2400" kern="0" dirty="0"/>
          </a:p>
        </p:txBody>
      </p:sp>
      <p:sp>
        <p:nvSpPr>
          <p:cNvPr id="72" name="Rectangle 71"/>
          <p:cNvSpPr/>
          <p:nvPr/>
        </p:nvSpPr>
        <p:spPr bwMode="auto">
          <a:xfrm>
            <a:off x="1531344" y="5029200"/>
            <a:ext cx="3552576" cy="461665"/>
          </a:xfrm>
          <a:prstGeom prst="rect">
            <a:avLst/>
          </a:prstGeom>
        </p:spPr>
        <p:txBody>
          <a:bodyPr wrap="none">
            <a:spAutoFit/>
          </a:bodyPr>
          <a:lstStyle/>
          <a:p>
            <a:pPr>
              <a:defRPr/>
            </a:pPr>
            <a:r>
              <a:rPr lang="en-CA" altLang="en-US" sz="2400" kern="0" dirty="0"/>
              <a:t>Case: </a:t>
            </a:r>
            <a:r>
              <a:rPr lang="el-GR" altLang="en-US" sz="2400" kern="0" dirty="0"/>
              <a:t>α</a:t>
            </a:r>
            <a:r>
              <a:rPr lang="en-CA" altLang="en-US" sz="2400" kern="0" dirty="0"/>
              <a:t> = a         ….         a </a:t>
            </a:r>
          </a:p>
        </p:txBody>
      </p:sp>
      <p:cxnSp>
        <p:nvCxnSpPr>
          <p:cNvPr id="101" name="Straight Connector 8"/>
          <p:cNvCxnSpPr>
            <a:cxnSpLocks noChangeShapeType="1"/>
          </p:cNvCxnSpPr>
          <p:nvPr/>
        </p:nvCxnSpPr>
        <p:spPr bwMode="auto">
          <a:xfrm flipV="1">
            <a:off x="1608462" y="6067369"/>
            <a:ext cx="5706737" cy="250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102" name="Group 101"/>
          <p:cNvGrpSpPr/>
          <p:nvPr/>
        </p:nvGrpSpPr>
        <p:grpSpPr>
          <a:xfrm>
            <a:off x="6364076" y="6003110"/>
            <a:ext cx="302046" cy="300794"/>
            <a:chOff x="6364076" y="6003110"/>
            <a:chExt cx="302046" cy="300794"/>
          </a:xfrm>
        </p:grpSpPr>
        <p:sp>
          <p:nvSpPr>
            <p:cNvPr id="104" name="Rectangle 103"/>
            <p:cNvSpPr/>
            <p:nvPr/>
          </p:nvSpPr>
          <p:spPr bwMode="auto">
            <a:xfrm>
              <a:off x="6364076" y="6003110"/>
              <a:ext cx="302046" cy="267095"/>
            </a:xfrm>
            <a:prstGeom prst="rect">
              <a:avLst/>
            </a:prstGeom>
          </p:spPr>
          <p:txBody>
            <a:bodyPr wrap="none">
              <a:spAutoFit/>
            </a:bodyPr>
            <a:lstStyle/>
            <a:p>
              <a:pPr>
                <a:defRPr/>
              </a:pPr>
              <a:r>
                <a:rPr lang="en-CA" altLang="en-US" sz="2000" kern="0" dirty="0"/>
                <a:t>a</a:t>
              </a:r>
              <a:endParaRPr lang="en-CA" sz="2000" dirty="0"/>
            </a:p>
          </p:txBody>
        </p:sp>
        <p:cxnSp>
          <p:nvCxnSpPr>
            <p:cNvPr id="105" name="Straight Connector 98"/>
            <p:cNvCxnSpPr>
              <a:cxnSpLocks noChangeShapeType="1"/>
            </p:cNvCxnSpPr>
            <p:nvPr/>
          </p:nvCxnSpPr>
          <p:spPr bwMode="auto">
            <a:xfrm flipV="1">
              <a:off x="6400559" y="6136658"/>
              <a:ext cx="265562" cy="167246"/>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cxnSp>
        <p:nvCxnSpPr>
          <p:cNvPr id="106" name="Straight Connector 10"/>
          <p:cNvCxnSpPr>
            <a:cxnSpLocks noChangeShapeType="1"/>
          </p:cNvCxnSpPr>
          <p:nvPr/>
        </p:nvCxnSpPr>
        <p:spPr bwMode="auto">
          <a:xfrm flipV="1">
            <a:off x="1839816" y="5888892"/>
            <a:ext cx="308472" cy="20356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7" name="Rectangle 106"/>
          <p:cNvSpPr/>
          <p:nvPr/>
        </p:nvSpPr>
        <p:spPr bwMode="auto">
          <a:xfrm>
            <a:off x="1777158" y="5676505"/>
            <a:ext cx="302046" cy="267095"/>
          </a:xfrm>
          <a:prstGeom prst="rect">
            <a:avLst/>
          </a:prstGeom>
        </p:spPr>
        <p:txBody>
          <a:bodyPr wrap="none">
            <a:spAutoFit/>
          </a:bodyPr>
          <a:lstStyle/>
          <a:p>
            <a:pPr>
              <a:defRPr/>
            </a:pPr>
            <a:r>
              <a:rPr lang="en-CA" altLang="en-US" sz="2000" kern="0" dirty="0"/>
              <a:t>a</a:t>
            </a:r>
            <a:endParaRPr lang="en-CA" sz="2000" dirty="0"/>
          </a:p>
        </p:txBody>
      </p:sp>
      <p:sp>
        <p:nvSpPr>
          <p:cNvPr id="112" name="Rectangle 111"/>
          <p:cNvSpPr/>
          <p:nvPr/>
        </p:nvSpPr>
        <p:spPr bwMode="auto">
          <a:xfrm>
            <a:off x="6705599" y="3383340"/>
            <a:ext cx="2286001" cy="1569660"/>
          </a:xfrm>
          <a:prstGeom prst="rect">
            <a:avLst/>
          </a:prstGeom>
        </p:spPr>
        <p:txBody>
          <a:bodyPr wrap="square">
            <a:spAutoFit/>
          </a:bodyPr>
          <a:lstStyle/>
          <a:p>
            <a:pPr algn="ctr">
              <a:defRPr/>
            </a:pPr>
            <a:r>
              <a:rPr lang="en-CA" altLang="en-US" sz="2400" kern="0" dirty="0">
                <a:sym typeface="Wingdings" panose="05000000000000000000" pitchFamily="2" charset="2"/>
              </a:rPr>
              <a:t>There are so many orderings in L. Are they ALL generated?</a:t>
            </a:r>
            <a:endParaRPr lang="en-CA" altLang="en-US" sz="2400" kern="0" dirty="0"/>
          </a:p>
        </p:txBody>
      </p:sp>
      <p:sp>
        <p:nvSpPr>
          <p:cNvPr id="113" name="Rectangle 112"/>
          <p:cNvSpPr/>
          <p:nvPr/>
        </p:nvSpPr>
        <p:spPr bwMode="auto">
          <a:xfrm>
            <a:off x="2760971" y="6396335"/>
            <a:ext cx="591829" cy="461665"/>
          </a:xfrm>
          <a:prstGeom prst="rect">
            <a:avLst/>
          </a:prstGeom>
        </p:spPr>
        <p:txBody>
          <a:bodyPr wrap="none">
            <a:spAutoFit/>
          </a:bodyPr>
          <a:lstStyle/>
          <a:p>
            <a:pPr>
              <a:defRPr/>
            </a:pPr>
            <a:r>
              <a:rPr lang="en-CA" altLang="en-US" sz="2400" kern="0" dirty="0">
                <a:sym typeface="Symbol" panose="05050102010706020507" pitchFamily="18" charset="2"/>
              </a:rPr>
              <a:t>L</a:t>
            </a:r>
            <a:endParaRPr lang="en-CA" altLang="en-US" sz="2400" kern="0" dirty="0"/>
          </a:p>
        </p:txBody>
      </p:sp>
      <p:cxnSp>
        <p:nvCxnSpPr>
          <p:cNvPr id="114" name="Straight Connector 113"/>
          <p:cNvCxnSpPr/>
          <p:nvPr/>
        </p:nvCxnSpPr>
        <p:spPr bwMode="auto">
          <a:xfrm>
            <a:off x="4648200" y="5638800"/>
            <a:ext cx="0" cy="762000"/>
          </a:xfrm>
          <a:prstGeom prst="line">
            <a:avLst/>
          </a:prstGeom>
          <a:noFill/>
          <a:ln w="38100" cap="sq" cmpd="sng" algn="ctr">
            <a:solidFill>
              <a:schemeClr val="tx2"/>
            </a:solidFill>
            <a:prstDash val="solid"/>
            <a:round/>
            <a:headEnd type="none" w="med" len="med"/>
            <a:tailEnd type="none" w="med" len="med"/>
          </a:ln>
          <a:effectLst/>
        </p:spPr>
      </p:cxnSp>
      <p:sp>
        <p:nvSpPr>
          <p:cNvPr id="115" name="Rectangle 114"/>
          <p:cNvSpPr/>
          <p:nvPr/>
        </p:nvSpPr>
        <p:spPr bwMode="auto">
          <a:xfrm>
            <a:off x="5427971" y="6394938"/>
            <a:ext cx="591829" cy="461665"/>
          </a:xfrm>
          <a:prstGeom prst="rect">
            <a:avLst/>
          </a:prstGeom>
        </p:spPr>
        <p:txBody>
          <a:bodyPr wrap="none">
            <a:spAutoFit/>
          </a:bodyPr>
          <a:lstStyle/>
          <a:p>
            <a:pPr>
              <a:defRPr/>
            </a:pPr>
            <a:r>
              <a:rPr lang="en-CA" altLang="en-US" sz="2400" kern="0" dirty="0">
                <a:sym typeface="Symbol" panose="05050102010706020507" pitchFamily="18" charset="2"/>
              </a:rPr>
              <a:t>L</a:t>
            </a:r>
            <a:endParaRPr lang="en-CA" altLang="en-US" sz="2400" kern="0" dirty="0"/>
          </a:p>
        </p:txBody>
      </p:sp>
    </p:spTree>
    <p:extLst>
      <p:ext uri="{BB962C8B-B14F-4D97-AF65-F5344CB8AC3E}">
        <p14:creationId xmlns:p14="http://schemas.microsoft.com/office/powerpoint/2010/main" val="421858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4"/>
                                        </p:tgtEl>
                                        <p:attrNameLst>
                                          <p:attrName>style.visibility</p:attrName>
                                        </p:attrNameLst>
                                      </p:cBhvr>
                                      <p:to>
                                        <p:strVal val="visible"/>
                                      </p:to>
                                    </p:set>
                                    <p:anim calcmode="lin" valueType="num">
                                      <p:cBhvr additive="base">
                                        <p:cTn id="13" dur="500" fill="hold"/>
                                        <p:tgtEl>
                                          <p:spTgt spid="114"/>
                                        </p:tgtEl>
                                        <p:attrNameLst>
                                          <p:attrName>ppt_x</p:attrName>
                                        </p:attrNameLst>
                                      </p:cBhvr>
                                      <p:tavLst>
                                        <p:tav tm="0">
                                          <p:val>
                                            <p:strVal val="#ppt_x"/>
                                          </p:val>
                                        </p:tav>
                                        <p:tav tm="100000">
                                          <p:val>
                                            <p:strVal val="#ppt_x"/>
                                          </p:val>
                                        </p:tav>
                                      </p:tavLst>
                                    </p:anim>
                                    <p:anim calcmode="lin" valueType="num">
                                      <p:cBhvr additive="base">
                                        <p:cTn id="14" dur="500" fill="hold"/>
                                        <p:tgtEl>
                                          <p:spTgt spid="11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5"/>
                                        </p:tgtEl>
                                        <p:attrNameLst>
                                          <p:attrName>style.visibility</p:attrName>
                                        </p:attrNameLst>
                                      </p:cBhvr>
                                      <p:to>
                                        <p:strVal val="visible"/>
                                      </p:to>
                                    </p:set>
                                    <p:anim calcmode="lin" valueType="num">
                                      <p:cBhvr additive="base">
                                        <p:cTn id="23" dur="500" fill="hold"/>
                                        <p:tgtEl>
                                          <p:spTgt spid="115"/>
                                        </p:tgtEl>
                                        <p:attrNameLst>
                                          <p:attrName>ppt_x</p:attrName>
                                        </p:attrNameLst>
                                      </p:cBhvr>
                                      <p:tavLst>
                                        <p:tav tm="0">
                                          <p:val>
                                            <p:strVal val="#ppt_x"/>
                                          </p:val>
                                        </p:tav>
                                        <p:tav tm="100000">
                                          <p:val>
                                            <p:strVal val="#ppt_x"/>
                                          </p:val>
                                        </p:tav>
                                      </p:tavLst>
                                    </p:anim>
                                    <p:anim calcmode="lin" valueType="num">
                                      <p:cBhvr additive="base">
                                        <p:cTn id="24" dur="500" fill="hold"/>
                                        <p:tgtEl>
                                          <p:spTgt spid="115"/>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3"/>
                                        </p:tgtEl>
                                        <p:attrNameLst>
                                          <p:attrName>style.visibility</p:attrName>
                                        </p:attrNameLst>
                                      </p:cBhvr>
                                      <p:to>
                                        <p:strVal val="visible"/>
                                      </p:to>
                                    </p:set>
                                    <p:anim calcmode="lin" valueType="num">
                                      <p:cBhvr additive="base">
                                        <p:cTn id="29" dur="500" fill="hold"/>
                                        <p:tgtEl>
                                          <p:spTgt spid="103"/>
                                        </p:tgtEl>
                                        <p:attrNameLst>
                                          <p:attrName>ppt_x</p:attrName>
                                        </p:attrNameLst>
                                      </p:cBhvr>
                                      <p:tavLst>
                                        <p:tav tm="0">
                                          <p:val>
                                            <p:strVal val="#ppt_x"/>
                                          </p:val>
                                        </p:tav>
                                        <p:tav tm="100000">
                                          <p:val>
                                            <p:strVal val="#ppt_x"/>
                                          </p:val>
                                        </p:tav>
                                      </p:tavLst>
                                    </p:anim>
                                    <p:anim calcmode="lin" valueType="num">
                                      <p:cBhvr additive="base">
                                        <p:cTn id="30"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additive="base">
                                        <p:cTn id="35" dur="500" fill="hold"/>
                                        <p:tgtEl>
                                          <p:spTgt spid="97"/>
                                        </p:tgtEl>
                                        <p:attrNameLst>
                                          <p:attrName>ppt_x</p:attrName>
                                        </p:attrNameLst>
                                      </p:cBhvr>
                                      <p:tavLst>
                                        <p:tav tm="0">
                                          <p:val>
                                            <p:strVal val="#ppt_x"/>
                                          </p:val>
                                        </p:tav>
                                        <p:tav tm="100000">
                                          <p:val>
                                            <p:strVal val="#ppt_x"/>
                                          </p:val>
                                        </p:tav>
                                      </p:tavLst>
                                    </p:anim>
                                    <p:anim calcmode="lin" valueType="num">
                                      <p:cBhvr additive="base">
                                        <p:cTn id="36"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13" grpId="0"/>
      <p:bldP spid="11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p:cNvGrpSpPr>
            <a:grpSpLocks/>
          </p:cNvGrpSpPr>
          <p:nvPr/>
        </p:nvGrpSpPr>
        <p:grpSpPr bwMode="auto">
          <a:xfrm>
            <a:off x="4953000" y="1752600"/>
            <a:ext cx="3962400" cy="49530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rgbClr val="66FF33"/>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latin typeface="Times New Roman" charset="0"/>
                <a:cs typeface="+mn-cs"/>
              </a:endParaRPr>
            </a:p>
          </p:txBody>
        </p:sp>
        <p:sp>
          <p:nvSpPr>
            <p:cNvPr id="43145" name="Text Box 4"/>
            <p:cNvSpPr txBox="1">
              <a:spLocks noChangeArrowheads="1"/>
            </p:cNvSpPr>
            <p:nvPr/>
          </p:nvSpPr>
          <p:spPr bwMode="auto">
            <a:xfrm>
              <a:off x="2427" y="528"/>
              <a:ext cx="3245"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Context Free Grammar</a:t>
              </a:r>
            </a:p>
          </p:txBody>
        </p:sp>
      </p:grpSp>
      <p:sp>
        <p:nvSpPr>
          <p:cNvPr id="2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NFA to Context Free </a:t>
            </a:r>
            <a:r>
              <a:rPr lang="en-US" b="1" dirty="0" err="1">
                <a:solidFill>
                  <a:schemeClr val="tx2"/>
                </a:solidFill>
                <a:effectLst>
                  <a:outerShdw blurRad="38100" dist="38100" dir="2700000" algn="tl">
                    <a:srgbClr val="000000"/>
                  </a:outerShdw>
                </a:effectLst>
                <a:latin typeface="Times New Roman" charset="0"/>
                <a:cs typeface="Times New Roman" pitchFamily="18" charset="0"/>
              </a:rPr>
              <a:t>Garammar</a:t>
            </a:r>
            <a:endParaRPr lang="en-US" b="1" dirty="0">
              <a:solidFill>
                <a:schemeClr val="tx2"/>
              </a:solidFill>
              <a:effectLst>
                <a:outerShdw blurRad="38100" dist="38100" dir="2700000" algn="tl">
                  <a:srgbClr val="000000"/>
                </a:outerShdw>
              </a:effectLst>
              <a:latin typeface="Times New Roman" charset="0"/>
              <a:cs typeface="Times New Roman" pitchFamily="18" charset="0"/>
            </a:endParaRPr>
          </a:p>
        </p:txBody>
      </p:sp>
      <p:sp>
        <p:nvSpPr>
          <p:cNvPr id="29" name="Rectangle 3"/>
          <p:cNvSpPr>
            <a:spLocks noChangeArrowheads="1"/>
          </p:cNvSpPr>
          <p:nvPr/>
        </p:nvSpPr>
        <p:spPr bwMode="auto">
          <a:xfrm>
            <a:off x="4025900" y="2209800"/>
            <a:ext cx="5930900" cy="708025"/>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latin typeface="Times New Roman" charset="0"/>
                <a:cs typeface="+mn-cs"/>
              </a:rPr>
              <a:t>Languages which have </a:t>
            </a:r>
          </a:p>
          <a:p>
            <a:pPr marL="342900" indent="-342900" algn="ctr" eaLnBrk="0" hangingPunct="0">
              <a:defRPr/>
            </a:pPr>
            <a:r>
              <a:rPr lang="en-US" sz="2000" dirty="0">
                <a:latin typeface="Times New Roman" charset="0"/>
                <a:cs typeface="+mn-cs"/>
              </a:rPr>
              <a:t>a context free grammar to generate them.</a:t>
            </a:r>
          </a:p>
        </p:txBody>
      </p:sp>
      <p:grpSp>
        <p:nvGrpSpPr>
          <p:cNvPr id="43013" name="Group 5"/>
          <p:cNvGrpSpPr>
            <a:grpSpLocks/>
          </p:cNvGrpSpPr>
          <p:nvPr/>
        </p:nvGrpSpPr>
        <p:grpSpPr bwMode="auto">
          <a:xfrm>
            <a:off x="190500" y="2173288"/>
            <a:ext cx="636588" cy="1179512"/>
            <a:chOff x="2013" y="2206"/>
            <a:chExt cx="516" cy="1010"/>
          </a:xfrm>
        </p:grpSpPr>
        <p:sp>
          <p:nvSpPr>
            <p:cNvPr id="43129"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3130" name="Group 7"/>
            <p:cNvGrpSpPr>
              <a:grpSpLocks/>
            </p:cNvGrpSpPr>
            <p:nvPr/>
          </p:nvGrpSpPr>
          <p:grpSpPr bwMode="auto">
            <a:xfrm>
              <a:off x="2013" y="2206"/>
              <a:ext cx="339" cy="1010"/>
              <a:chOff x="240" y="2880"/>
              <a:chExt cx="339" cy="1010"/>
            </a:xfrm>
          </p:grpSpPr>
          <p:sp>
            <p:nvSpPr>
              <p:cNvPr id="4313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4313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4314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4314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4314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43143"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0254" name="AutoShape 41"/>
          <p:cNvSpPr>
            <a:spLocks noChangeArrowheads="1"/>
          </p:cNvSpPr>
          <p:nvPr/>
        </p:nvSpPr>
        <p:spPr bwMode="auto">
          <a:xfrm>
            <a:off x="723900" y="136525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rPr>
              <a:t>We will give an algorithm </a:t>
            </a:r>
          </a:p>
          <a:p>
            <a:pPr algn="ctr" eaLnBrk="1" hangingPunct="1">
              <a:spcBef>
                <a:spcPct val="0"/>
              </a:spcBef>
            </a:pPr>
            <a:r>
              <a:rPr lang="en-US" altLang="en-US" sz="2000">
                <a:latin typeface="Times New Roman" pitchFamily="18" charset="0"/>
              </a:rPr>
              <a:t>G</a:t>
            </a:r>
            <a:r>
              <a:rPr lang="en-US" altLang="en-US" sz="2000" baseline="-25000">
                <a:latin typeface="Times New Roman" pitchFamily="18" charset="0"/>
              </a:rPr>
              <a:t>CFG </a:t>
            </a:r>
            <a:r>
              <a:rPr lang="en-US" altLang="en-US" sz="2000">
                <a:latin typeface="Times New Roman" pitchFamily="18" charset="0"/>
              </a:rPr>
              <a:t>= NFAtoCFG(M</a:t>
            </a:r>
            <a:r>
              <a:rPr lang="en-US" altLang="en-US" sz="2000" baseline="-25000">
                <a:latin typeface="Times New Roman" pitchFamily="18" charset="0"/>
              </a:rPr>
              <a:t>NFA</a:t>
            </a:r>
            <a:r>
              <a:rPr lang="en-US" altLang="en-US" sz="2000">
                <a:latin typeface="Times New Roman" pitchFamily="18" charset="0"/>
              </a:rPr>
              <a:t>)</a:t>
            </a:r>
            <a:br>
              <a:rPr lang="en-US" altLang="en-US" sz="2000">
                <a:latin typeface="Times New Roman" pitchFamily="18" charset="0"/>
              </a:rPr>
            </a:br>
            <a:r>
              <a:rPr lang="en-US" altLang="en-US" sz="2000">
                <a:latin typeface="Times New Roman" pitchFamily="18" charset="0"/>
              </a:rPr>
              <a:t>that converts an NFA into </a:t>
            </a:r>
            <a:br>
              <a:rPr lang="en-US" altLang="en-US" sz="2000">
                <a:latin typeface="Times New Roman" pitchFamily="18" charset="0"/>
              </a:rPr>
            </a:br>
            <a:r>
              <a:rPr lang="en-US" altLang="en-US" sz="2000">
                <a:latin typeface="Times New Roman" pitchFamily="18" charset="0"/>
              </a:rPr>
              <a:t>a context free grammar</a:t>
            </a:r>
          </a:p>
          <a:p>
            <a:pPr algn="ctr" eaLnBrk="1" hangingPunct="1">
              <a:spcBef>
                <a:spcPct val="0"/>
              </a:spcBef>
            </a:pPr>
            <a:r>
              <a:rPr lang="en-US" altLang="en-US" sz="2000">
                <a:latin typeface="Times New Roman" pitchFamily="18" charset="0"/>
              </a:rPr>
              <a:t>such that L(G</a:t>
            </a:r>
            <a:r>
              <a:rPr lang="en-US" altLang="en-US" sz="2000" baseline="-25000">
                <a:latin typeface="Times New Roman" pitchFamily="18" charset="0"/>
              </a:rPr>
              <a:t>CFG</a:t>
            </a:r>
            <a:r>
              <a:rPr lang="en-US" altLang="en-US" sz="2000">
                <a:latin typeface="Times New Roman" pitchFamily="18" charset="0"/>
              </a:rPr>
              <a:t>) = L(M</a:t>
            </a:r>
            <a:r>
              <a:rPr lang="en-US" altLang="en-US" sz="2000" baseline="-25000">
                <a:latin typeface="Times New Roman" pitchFamily="18" charset="0"/>
              </a:rPr>
              <a:t>NFA</a:t>
            </a:r>
            <a:r>
              <a:rPr lang="en-US" altLang="en-US" sz="2000">
                <a:latin typeface="Times New Roman" pitchFamily="18" charset="0"/>
              </a:rPr>
              <a:t>).</a:t>
            </a:r>
          </a:p>
          <a:p>
            <a:pPr algn="ctr" eaLnBrk="1" hangingPunct="1">
              <a:spcBef>
                <a:spcPct val="0"/>
              </a:spcBef>
            </a:pPr>
            <a:endParaRPr lang="en-US" altLang="en-US" sz="2000">
              <a:latin typeface="Times New Roman" pitchFamily="18" charset="0"/>
            </a:endParaRPr>
          </a:p>
        </p:txBody>
      </p:sp>
      <p:sp>
        <p:nvSpPr>
          <p:cNvPr id="43015" name="Rectangle 82"/>
          <p:cNvSpPr>
            <a:spLocks noChangeArrowheads="1"/>
          </p:cNvSpPr>
          <p:nvPr/>
        </p:nvSpPr>
        <p:spPr bwMode="auto">
          <a:xfrm>
            <a:off x="6819900" y="470535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a:solidFill>
                  <a:schemeClr val="accent1"/>
                </a:solidFill>
                <a:latin typeface="Times New Roman" pitchFamily="18" charset="0"/>
              </a:rPr>
              <a:t>L</a:t>
            </a:r>
          </a:p>
        </p:txBody>
      </p:sp>
      <p:grpSp>
        <p:nvGrpSpPr>
          <p:cNvPr id="2" name="Group 1"/>
          <p:cNvGrpSpPr>
            <a:grpSpLocks/>
          </p:cNvGrpSpPr>
          <p:nvPr/>
        </p:nvGrpSpPr>
        <p:grpSpPr bwMode="auto">
          <a:xfrm>
            <a:off x="190500" y="661988"/>
            <a:ext cx="4686300" cy="823912"/>
            <a:chOff x="190500" y="661988"/>
            <a:chExt cx="4686300" cy="823912"/>
          </a:xfrm>
        </p:grpSpPr>
        <p:grpSp>
          <p:nvGrpSpPr>
            <p:cNvPr id="43023" name="Group 44"/>
            <p:cNvGrpSpPr>
              <a:grpSpLocks/>
            </p:cNvGrpSpPr>
            <p:nvPr/>
          </p:nvGrpSpPr>
          <p:grpSpPr bwMode="auto">
            <a:xfrm>
              <a:off x="190500" y="661988"/>
              <a:ext cx="1609613" cy="823912"/>
              <a:chOff x="6553200" y="4343400"/>
              <a:chExt cx="2514599" cy="1019968"/>
            </a:xfrm>
          </p:grpSpPr>
          <p:pic>
            <p:nvPicPr>
              <p:cNvPr id="4302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53200" y="4533900"/>
                <a:ext cx="1943100" cy="495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grpSp>
            <p:nvGrpSpPr>
              <p:cNvPr id="43027" name="Group 28"/>
              <p:cNvGrpSpPr>
                <a:grpSpLocks/>
              </p:cNvGrpSpPr>
              <p:nvPr/>
            </p:nvGrpSpPr>
            <p:grpSpPr bwMode="auto">
              <a:xfrm flipH="1">
                <a:off x="8488362" y="4343400"/>
                <a:ext cx="579437" cy="1019968"/>
                <a:chOff x="3915" y="446"/>
                <a:chExt cx="678" cy="1433"/>
              </a:xfrm>
            </p:grpSpPr>
            <p:sp>
              <p:nvSpPr>
                <p:cNvPr id="43028" name="Rectangle 4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43029"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0"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1"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2"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3"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4"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5"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6"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7"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8"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9"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0"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1"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2"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3"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4"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5"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6"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7"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8"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9"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0"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1"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2"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3"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4"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5"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6"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7"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8"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9"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0"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1"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2"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3"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4"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5"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6"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7"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8"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9"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0"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1"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2"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3"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4"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5"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6"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7"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8"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9"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0"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1"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2"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3"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4"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5"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6"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7"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8"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9"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0"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1"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2"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3"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4"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5"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6"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7"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8"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9"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0"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1"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2"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3"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4"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5"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6"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7"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8"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9"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0"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1"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2"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3"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4"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5"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6"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7"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8"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9"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0"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1"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2"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3"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4"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5"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6"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7"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8"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3024" name="Right Arrow 45"/>
            <p:cNvSpPr>
              <a:spLocks noChangeArrowheads="1"/>
            </p:cNvSpPr>
            <p:nvPr/>
          </p:nvSpPr>
          <p:spPr bwMode="auto">
            <a:xfrm>
              <a:off x="2095770" y="850768"/>
              <a:ext cx="609621" cy="318835"/>
            </a:xfrm>
            <a:prstGeom prst="rightArrow">
              <a:avLst>
                <a:gd name="adj1" fmla="val 50000"/>
                <a:gd name="adj2" fmla="val 49996"/>
              </a:avLst>
            </a:prstGeom>
            <a:solidFill>
              <a:schemeClr val="accent2"/>
            </a:solidFill>
            <a:ln>
              <a:noFill/>
            </a:ln>
            <a:extLst>
              <a:ext uri="{91240B29-F687-4F45-9708-019B960494DF}">
                <a14:hiddenLine xmlns:a14="http://schemas.microsoft.com/office/drawing/2010/main" w="38100" algn="ctr">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5" name="Text Box 8"/>
            <p:cNvSpPr txBox="1">
              <a:spLocks noChangeArrowheads="1"/>
            </p:cNvSpPr>
            <p:nvPr/>
          </p:nvSpPr>
          <p:spPr bwMode="auto">
            <a:xfrm>
              <a:off x="3017838" y="711200"/>
              <a:ext cx="1858962" cy="584200"/>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r>
                <a:rPr lang="en-US" sz="1600" dirty="0">
                  <a:solidFill>
                    <a:schemeClr val="bg2"/>
                  </a:solidFill>
                  <a:cs typeface="+mn-cs"/>
                </a:rPr>
                <a:t> </a:t>
              </a:r>
              <a:r>
                <a:rPr lang="en-US" sz="1600" dirty="0">
                  <a:solidFill>
                    <a:schemeClr val="bg2"/>
                  </a:solidFill>
                  <a:cs typeface="+mn-cs"/>
                  <a:sym typeface="Wingdings"/>
                </a:rPr>
                <a:t> </a:t>
              </a:r>
              <a:r>
                <a:rPr lang="en-US" sz="1600" dirty="0">
                  <a:solidFill>
                    <a:schemeClr val="bg2"/>
                  </a:solidFill>
                  <a:cs typeface="+mn-cs"/>
                  <a:sym typeface="Wingdings" panose="05000000000000000000" pitchFamily="2" charset="2"/>
                </a:rPr>
                <a:t>term</a:t>
              </a:r>
            </a:p>
            <a:p>
              <a:pPr eaLnBrk="0" hangingPunct="0">
                <a:defRPr/>
              </a:pPr>
              <a:r>
                <a:rPr lang="en-US" sz="1600" dirty="0">
                  <a:solidFill>
                    <a:schemeClr val="bg2"/>
                  </a:solidFill>
                  <a:cs typeface="+mn-cs"/>
                  <a:sym typeface="Wingdings" panose="05000000000000000000" pitchFamily="2" charset="2"/>
                </a:rPr>
                <a:t>       </a:t>
              </a:r>
              <a:r>
                <a:rPr lang="en-US" sz="1600" dirty="0">
                  <a:solidFill>
                    <a:schemeClr val="bg2"/>
                  </a:solidFill>
                  <a:sym typeface="Wingdings"/>
                </a:rPr>
                <a:t></a:t>
              </a:r>
              <a:r>
                <a:rPr lang="en-US" sz="1600" dirty="0">
                  <a:solidFill>
                    <a:schemeClr val="bg2"/>
                  </a:solidFill>
                  <a:cs typeface="+mn-cs"/>
                  <a:sym typeface="Wingdings" panose="05000000000000000000" pitchFamily="2" charset="2"/>
                </a:rPr>
                <a:t> term + </a:t>
              </a:r>
              <a:r>
                <a:rPr lang="en-US" sz="1600" dirty="0" err="1">
                  <a:solidFill>
                    <a:schemeClr val="bg2"/>
                  </a:solidFill>
                  <a:cs typeface="+mn-cs"/>
                  <a:sym typeface="Wingdings" panose="05000000000000000000" pitchFamily="2" charset="2"/>
                </a:rPr>
                <a:t>exp</a:t>
              </a:r>
              <a:endParaRPr lang="en-US" sz="1600" dirty="0">
                <a:solidFill>
                  <a:schemeClr val="bg2"/>
                </a:solidFill>
                <a:cs typeface="+mn-cs"/>
              </a:endParaRPr>
            </a:p>
          </p:txBody>
        </p:sp>
      </p:grpSp>
      <p:grpSp>
        <p:nvGrpSpPr>
          <p:cNvPr id="3" name="Group 2"/>
          <p:cNvGrpSpPr>
            <a:grpSpLocks/>
          </p:cNvGrpSpPr>
          <p:nvPr/>
        </p:nvGrpSpPr>
        <p:grpSpPr bwMode="auto">
          <a:xfrm>
            <a:off x="5389563" y="2955925"/>
            <a:ext cx="3335337" cy="3749675"/>
            <a:chOff x="5389563" y="2955925"/>
            <a:chExt cx="3335337" cy="3749675"/>
          </a:xfrm>
        </p:grpSpPr>
        <p:grpSp>
          <p:nvGrpSpPr>
            <p:cNvPr id="43018" name="Group 9"/>
            <p:cNvGrpSpPr>
              <a:grpSpLocks/>
            </p:cNvGrpSpPr>
            <p:nvPr/>
          </p:nvGrpSpPr>
          <p:grpSpPr bwMode="auto">
            <a:xfrm>
              <a:off x="5507038" y="2955925"/>
              <a:ext cx="2874962" cy="3749675"/>
              <a:chOff x="3304" y="2806"/>
              <a:chExt cx="1440" cy="1450"/>
            </a:xfrm>
          </p:grpSpPr>
          <p:sp>
            <p:nvSpPr>
              <p:cNvPr id="43021"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43022" name="Text Box 11"/>
              <p:cNvSpPr txBox="1">
                <a:spLocks noChangeArrowheads="1"/>
              </p:cNvSpPr>
              <p:nvPr/>
            </p:nvSpPr>
            <p:spPr bwMode="auto">
              <a:xfrm>
                <a:off x="3493" y="2806"/>
                <a:ext cx="107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DFA=NFA</a:t>
                </a:r>
              </a:p>
            </p:txBody>
          </p:sp>
        </p:grpSp>
        <p:sp>
          <p:nvSpPr>
            <p:cNvPr id="43019" name="Text Box 11"/>
            <p:cNvSpPr txBox="1">
              <a:spLocks noChangeArrowheads="1"/>
            </p:cNvSpPr>
            <p:nvPr/>
          </p:nvSpPr>
          <p:spPr bwMode="auto">
            <a:xfrm>
              <a:off x="6072188" y="3657600"/>
              <a:ext cx="18907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92D050"/>
                  </a:solidFill>
                  <a:latin typeface="Times New Roman" pitchFamily="18" charset="0"/>
                </a:rPr>
                <a:t>=Regular</a:t>
              </a:r>
            </a:p>
          </p:txBody>
        </p:sp>
        <p:sp>
          <p:nvSpPr>
            <p:cNvPr id="43020" name="Text Box 11"/>
            <p:cNvSpPr txBox="1">
              <a:spLocks noChangeArrowheads="1"/>
            </p:cNvSpPr>
            <p:nvPr/>
          </p:nvSpPr>
          <p:spPr bwMode="auto">
            <a:xfrm>
              <a:off x="5389563" y="3276600"/>
              <a:ext cx="3335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50"/>
                  </a:solidFill>
                  <a:latin typeface="Times New Roman" pitchFamily="18" charset="0"/>
                </a:rPr>
                <a:t>=Extended Regular</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54"/>
                                        </p:tgtEl>
                                        <p:attrNameLst>
                                          <p:attrName>style.visibility</p:attrName>
                                        </p:attrNameLst>
                                      </p:cBhvr>
                                      <p:to>
                                        <p:strVal val="visible"/>
                                      </p:to>
                                    </p:set>
                                    <p:anim calcmode="lin" valueType="num">
                                      <p:cBhvr additive="base">
                                        <p:cTn id="13" dur="500" fill="hold"/>
                                        <p:tgtEl>
                                          <p:spTgt spid="10254"/>
                                        </p:tgtEl>
                                        <p:attrNameLst>
                                          <p:attrName>ppt_x</p:attrName>
                                        </p:attrNameLst>
                                      </p:cBhvr>
                                      <p:tavLst>
                                        <p:tav tm="0">
                                          <p:val>
                                            <p:strVal val="0-#ppt_w/2"/>
                                          </p:val>
                                        </p:tav>
                                        <p:tav tm="100000">
                                          <p:val>
                                            <p:strVal val="#ppt_x"/>
                                          </p:val>
                                        </p:tav>
                                      </p:tavLst>
                                    </p:anim>
                                    <p:anim calcmode="lin" valueType="num">
                                      <p:cBhvr additive="base">
                                        <p:cTn id="14" dur="500" fill="hold"/>
                                        <p:tgtEl>
                                          <p:spTgt spid="1025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3213" y="2432050"/>
            <a:ext cx="6950075" cy="1689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4035" name="Text Box 6"/>
          <p:cNvSpPr txBox="1">
            <a:spLocks noChangeArrowheads="1"/>
          </p:cNvSpPr>
          <p:nvPr/>
        </p:nvSpPr>
        <p:spPr bwMode="auto">
          <a:xfrm>
            <a:off x="3527425" y="2498725"/>
            <a:ext cx="1854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Symbol" pitchFamily="18" charset="2"/>
              </a:rPr>
              <a:t>a  = 00</a:t>
            </a:r>
            <a:r>
              <a:rPr lang="en-US" altLang="en-US" sz="2400">
                <a:solidFill>
                  <a:srgbClr val="CC00CC"/>
                </a:solidFill>
                <a:latin typeface="Times New Roman" pitchFamily="18" charset="0"/>
              </a:rPr>
              <a:t>01010</a:t>
            </a:r>
          </a:p>
        </p:txBody>
      </p:sp>
      <p:pic>
        <p:nvPicPr>
          <p:cNvPr id="4403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6438" y="1695450"/>
            <a:ext cx="6151562" cy="438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03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513" y="584200"/>
            <a:ext cx="8562975" cy="1057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NFA to Context Free </a:t>
            </a:r>
            <a:r>
              <a:rPr lang="en-US" b="1" dirty="0" err="1">
                <a:solidFill>
                  <a:schemeClr val="tx2"/>
                </a:solidFill>
                <a:effectLst>
                  <a:outerShdw blurRad="38100" dist="38100" dir="2700000" algn="tl">
                    <a:srgbClr val="000000"/>
                  </a:outerShdw>
                </a:effectLst>
                <a:latin typeface="Times New Roman" charset="0"/>
                <a:cs typeface="Times New Roman" pitchFamily="18" charset="0"/>
              </a:rPr>
              <a:t>Garammar</a:t>
            </a:r>
            <a:endParaRPr lang="en-US" b="1" dirty="0">
              <a:solidFill>
                <a:schemeClr val="tx2"/>
              </a:solidFill>
              <a:effectLst>
                <a:outerShdw blurRad="38100" dist="38100" dir="2700000" algn="tl">
                  <a:srgbClr val="000000"/>
                </a:outerShdw>
              </a:effectLst>
              <a:latin typeface="Times New Roman" charset="0"/>
              <a:cs typeface="Times New Roman" pitchFamily="18" charset="0"/>
            </a:endParaRPr>
          </a:p>
        </p:txBody>
      </p:sp>
      <p:sp>
        <p:nvSpPr>
          <p:cNvPr id="142" name="AutoShape 38"/>
          <p:cNvSpPr>
            <a:spLocks noChangeArrowheads="1"/>
          </p:cNvSpPr>
          <p:nvPr/>
        </p:nvSpPr>
        <p:spPr bwMode="auto">
          <a:xfrm>
            <a:off x="1444625" y="4191000"/>
            <a:ext cx="5946775" cy="2057400"/>
          </a:xfrm>
          <a:prstGeom prst="wedgeRoundRectCallout">
            <a:avLst>
              <a:gd name="adj1" fmla="val 50935"/>
              <a:gd name="adj2" fmla="val -46208"/>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We say a string </a:t>
            </a:r>
            <a:r>
              <a:rPr lang="en-US" altLang="en-US" sz="2800">
                <a:solidFill>
                  <a:srgbClr val="CC00CC"/>
                </a:solidFill>
                <a:latin typeface="Symbol" pitchFamily="18" charset="2"/>
              </a:rPr>
              <a:t>a </a:t>
            </a:r>
            <a:r>
              <a:rPr lang="en-US" altLang="en-US" sz="2800">
                <a:latin typeface="Times New Roman" pitchFamily="18" charset="0"/>
              </a:rPr>
              <a:t>is accepted iff </a:t>
            </a:r>
            <a:br>
              <a:rPr lang="en-US" altLang="en-US" sz="2800">
                <a:latin typeface="Times New Roman" pitchFamily="18" charset="0"/>
              </a:rPr>
            </a:br>
            <a:r>
              <a:rPr lang="en-US" altLang="en-US" sz="2800">
                <a:latin typeface="Times New Roman" pitchFamily="18" charset="0"/>
              </a:rPr>
              <a:t>there is an path through the NFA</a:t>
            </a:r>
            <a:br>
              <a:rPr lang="en-US" altLang="en-US" sz="2800">
                <a:latin typeface="Times New Roman" pitchFamily="18" charset="0"/>
              </a:rPr>
            </a:br>
            <a:r>
              <a:rPr lang="en-US" altLang="en-US" sz="2800">
                <a:latin typeface="Times New Roman" pitchFamily="18" charset="0"/>
              </a:rPr>
              <a:t>labeled by the string</a:t>
            </a:r>
            <a:br>
              <a:rPr lang="en-US" altLang="en-US" sz="2800">
                <a:latin typeface="Times New Roman" pitchFamily="18" charset="0"/>
              </a:rPr>
            </a:br>
            <a:r>
              <a:rPr lang="en-US" altLang="en-US" sz="2800">
                <a:latin typeface="Times New Roman" pitchFamily="18" charset="0"/>
              </a:rPr>
              <a:t>ending at an accept state.</a:t>
            </a:r>
          </a:p>
        </p:txBody>
      </p:sp>
      <p:grpSp>
        <p:nvGrpSpPr>
          <p:cNvPr id="44040" name="Group 28"/>
          <p:cNvGrpSpPr>
            <a:grpSpLocks/>
          </p:cNvGrpSpPr>
          <p:nvPr/>
        </p:nvGrpSpPr>
        <p:grpSpPr bwMode="auto">
          <a:xfrm flipH="1">
            <a:off x="7253288" y="2006600"/>
            <a:ext cx="817562" cy="1492250"/>
            <a:chOff x="3915" y="446"/>
            <a:chExt cx="678" cy="1433"/>
          </a:xfrm>
        </p:grpSpPr>
        <p:sp>
          <p:nvSpPr>
            <p:cNvPr id="44041"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44042"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3"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4"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5"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6"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7"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8"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9"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0"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1"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2"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3"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4"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5"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6"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7"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8"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9"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0"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1"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2"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3"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4"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5"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6"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7"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8"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9"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0"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1"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2"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3"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4"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5"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6"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7"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8"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9"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0"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1"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2"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3"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4"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5"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6"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7"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8"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9"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0"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1"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2"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3"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4"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5"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42"/>
                                        </p:tgtEl>
                                        <p:attrNameLst>
                                          <p:attrName>style.visibility</p:attrName>
                                        </p:attrNameLst>
                                      </p:cBhvr>
                                      <p:to>
                                        <p:strVal val="visible"/>
                                      </p:to>
                                    </p:set>
                                    <p:anim calcmode="lin" valueType="num">
                                      <p:cBhvr additive="base">
                                        <p:cTn id="7" dur="500" fill="hold"/>
                                        <p:tgtEl>
                                          <p:spTgt spid="142"/>
                                        </p:tgtEl>
                                        <p:attrNameLst>
                                          <p:attrName>ppt_x</p:attrName>
                                        </p:attrNameLst>
                                      </p:cBhvr>
                                      <p:tavLst>
                                        <p:tav tm="0">
                                          <p:val>
                                            <p:strVal val="1+#ppt_w/2"/>
                                          </p:val>
                                        </p:tav>
                                        <p:tav tm="100000">
                                          <p:val>
                                            <p:strVal val="#ppt_x"/>
                                          </p:val>
                                        </p:tav>
                                      </p:tavLst>
                                    </p:anim>
                                    <p:anim calcmode="lin" valueType="num">
                                      <p:cBhvr additive="base">
                                        <p:cTn id="8" dur="500" fill="hold"/>
                                        <p:tgtEl>
                                          <p:spTgt spid="1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8" name="Text Box 8"/>
          <p:cNvSpPr txBox="1">
            <a:spLocks noChangeArrowheads="1"/>
          </p:cNvSpPr>
          <p:nvPr/>
        </p:nvSpPr>
        <p:spPr bwMode="auto">
          <a:xfrm>
            <a:off x="259814" y="3717925"/>
            <a:ext cx="1281120" cy="523220"/>
          </a:xfrm>
          <a:prstGeom prst="rect">
            <a:avLst/>
          </a:prstGeom>
          <a:noFill/>
          <a:ln w="38100">
            <a:noFill/>
            <a:miter lim="800000"/>
            <a:headEnd/>
            <a:tailEnd/>
          </a:ln>
          <a:effectLst/>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Syntax:</a:t>
            </a:r>
          </a:p>
        </p:txBody>
      </p:sp>
      <p:sp>
        <p:nvSpPr>
          <p:cNvPr id="9" name="Rectangle 8"/>
          <p:cNvSpPr/>
          <p:nvPr/>
        </p:nvSpPr>
        <p:spPr>
          <a:xfrm>
            <a:off x="31214" y="4133850"/>
            <a:ext cx="6096000" cy="1200150"/>
          </a:xfrm>
          <a:prstGeom prst="rect">
            <a:avLst/>
          </a:prstGeom>
        </p:spPr>
        <p:txBody>
          <a:bodyPr>
            <a:spAutoFit/>
          </a:bodyPr>
          <a:lstStyle/>
          <a:p>
            <a:pPr algn="ctr" eaLnBrk="0" hangingPunct="0">
              <a:defRPr/>
            </a:pPr>
            <a:r>
              <a:rPr lang="en-US" sz="2400" dirty="0">
                <a:effectLst>
                  <a:outerShdw blurRad="38100" dist="38100" dir="2700000" algn="tl">
                    <a:srgbClr val="000000">
                      <a:alpha val="43137"/>
                    </a:srgbClr>
                  </a:outerShdw>
                </a:effectLst>
                <a:cs typeface="+mn-cs"/>
              </a:rPr>
              <a:t>Grammar generates string </a:t>
            </a:r>
            <a:br>
              <a:rPr lang="en-US" sz="2400" dirty="0">
                <a:effectLst>
                  <a:outerShdw blurRad="38100" dist="38100" dir="2700000" algn="tl">
                    <a:srgbClr val="000000">
                      <a:alpha val="43137"/>
                    </a:srgbClr>
                  </a:outerShdw>
                </a:effectLst>
                <a:cs typeface="+mn-cs"/>
              </a:rPr>
            </a:br>
            <a:r>
              <a:rPr lang="en-US" sz="2400" dirty="0">
                <a:effectLst>
                  <a:outerShdw blurRad="38100" dist="38100" dir="2700000" algn="tl">
                    <a:srgbClr val="000000">
                      <a:alpha val="43137"/>
                    </a:srgbClr>
                  </a:outerShdw>
                </a:effectLst>
                <a:cs typeface="+mn-cs"/>
              </a:rPr>
              <a:t>               </a:t>
            </a:r>
            <a:r>
              <a:rPr lang="en-US" sz="2400" dirty="0" err="1">
                <a:effectLst>
                  <a:outerShdw blurRad="38100" dist="38100" dir="2700000" algn="tl">
                    <a:srgbClr val="000000">
                      <a:alpha val="43137"/>
                    </a:srgbClr>
                  </a:outerShdw>
                </a:effectLst>
                <a:cs typeface="+mn-cs"/>
              </a:rPr>
              <a:t>iff</a:t>
            </a:r>
            <a:r>
              <a:rPr lang="en-US" sz="2400" dirty="0">
                <a:effectLst>
                  <a:outerShdw blurRad="38100" dist="38100" dir="2700000" algn="tl">
                    <a:srgbClr val="000000">
                      <a:alpha val="43137"/>
                    </a:srgbClr>
                  </a:outerShdw>
                </a:effectLst>
                <a:cs typeface="+mn-cs"/>
              </a:rPr>
              <a:t> string is in the language</a:t>
            </a:r>
          </a:p>
          <a:p>
            <a:pPr algn="ctr" eaLnBrk="0" hangingPunct="0">
              <a:defRPr/>
            </a:pPr>
            <a:r>
              <a:rPr lang="en-US" sz="2400" dirty="0">
                <a:effectLst>
                  <a:outerShdw blurRad="38100" dist="38100" dir="2700000" algn="tl">
                    <a:srgbClr val="000000">
                      <a:alpha val="43137"/>
                    </a:srgbClr>
                  </a:outerShdw>
                </a:effectLst>
                <a:cs typeface="+mn-cs"/>
              </a:rPr>
              <a:t>       </a:t>
            </a:r>
            <a:r>
              <a:rPr lang="en-US" sz="2400" dirty="0" err="1">
                <a:effectLst>
                  <a:outerShdw blurRad="38100" dist="38100" dir="2700000" algn="tl">
                    <a:srgbClr val="000000">
                      <a:alpha val="43137"/>
                    </a:srgbClr>
                  </a:outerShdw>
                </a:effectLst>
                <a:cs typeface="+mn-cs"/>
              </a:rPr>
              <a:t>iff</a:t>
            </a:r>
            <a:r>
              <a:rPr lang="en-US" sz="2400" dirty="0">
                <a:effectLst>
                  <a:outerShdw blurRad="38100" dist="38100" dir="2700000" algn="tl">
                    <a:srgbClr val="000000">
                      <a:alpha val="43137"/>
                    </a:srgbClr>
                  </a:outerShdw>
                </a:effectLst>
                <a:cs typeface="+mn-cs"/>
              </a:rPr>
              <a:t> Computational Problem says Yes.</a:t>
            </a:r>
          </a:p>
        </p:txBody>
      </p:sp>
      <p:sp>
        <p:nvSpPr>
          <p:cNvPr id="12"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sp>
        <p:nvSpPr>
          <p:cNvPr id="13" name="Text Box 8"/>
          <p:cNvSpPr txBox="1">
            <a:spLocks noChangeArrowheads="1"/>
          </p:cNvSpPr>
          <p:nvPr/>
        </p:nvSpPr>
        <p:spPr bwMode="auto">
          <a:xfrm>
            <a:off x="152400" y="5194300"/>
            <a:ext cx="1757212" cy="523220"/>
          </a:xfrm>
          <a:prstGeom prst="rect">
            <a:avLst/>
          </a:prstGeom>
          <a:noFill/>
          <a:ln w="38100">
            <a:noFill/>
            <a:miter lim="800000"/>
            <a:headEnd/>
            <a:tailEnd/>
          </a:ln>
          <a:effectLst/>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Semantics:</a:t>
            </a:r>
          </a:p>
        </p:txBody>
      </p:sp>
      <p:sp>
        <p:nvSpPr>
          <p:cNvPr id="14" name="Rectangle 13"/>
          <p:cNvSpPr/>
          <p:nvPr/>
        </p:nvSpPr>
        <p:spPr>
          <a:xfrm>
            <a:off x="-76200" y="5610225"/>
            <a:ext cx="8305800" cy="1323439"/>
          </a:xfrm>
          <a:prstGeom prst="rect">
            <a:avLst/>
          </a:prstGeom>
        </p:spPr>
        <p:txBody>
          <a:bodyPr>
            <a:spAutoFit/>
          </a:bodyPr>
          <a:lstStyle/>
          <a:p>
            <a:pPr marL="800100" lvl="1" indent="-342900" eaLnBrk="0" hangingPunct="0">
              <a:buFont typeface="Arial" panose="020B0604020202020204" pitchFamily="34" charset="0"/>
              <a:buChar char="•"/>
              <a:defRPr/>
            </a:pPr>
            <a:r>
              <a:rPr lang="en-US" sz="2000" dirty="0">
                <a:effectLst>
                  <a:outerShdw blurRad="38100" dist="38100" dir="2700000" algn="tl">
                    <a:srgbClr val="000000">
                      <a:alpha val="43137"/>
                    </a:srgbClr>
                  </a:outerShdw>
                </a:effectLst>
              </a:rPr>
              <a:t>The Parse Tree </a:t>
            </a:r>
            <a:r>
              <a:rPr lang="en-US" sz="2000" dirty="0">
                <a:effectLst>
                  <a:outerShdw blurRad="38100" dist="38100" dir="2700000" algn="tl">
                    <a:srgbClr val="000000">
                      <a:alpha val="43137"/>
                    </a:srgbClr>
                  </a:outerShdw>
                </a:effectLst>
                <a:cs typeface="+mn-cs"/>
              </a:rPr>
              <a:t>adds “meaning” to the string.</a:t>
            </a:r>
          </a:p>
          <a:p>
            <a:pPr marL="800100" lvl="1" indent="-342900" eaLnBrk="0" hangingPunct="0">
              <a:buFont typeface="Arial" panose="020B0604020202020204" pitchFamily="34" charset="0"/>
              <a:buChar char="•"/>
              <a:defRPr/>
            </a:pPr>
            <a:r>
              <a:rPr lang="en-US" sz="2000" dirty="0">
                <a:effectLst>
                  <a:outerShdw blurRad="38100" dist="38100" dir="2700000" algn="tl">
                    <a:srgbClr val="000000">
                      <a:alpha val="43137"/>
                    </a:srgbClr>
                  </a:outerShdw>
                </a:effectLst>
              </a:rPr>
              <a:t>Can be used to evaluate/process the string.</a:t>
            </a:r>
          </a:p>
          <a:p>
            <a:pPr marL="800100" lvl="1" indent="-342900" eaLnBrk="0" hangingPunct="0">
              <a:buFont typeface="Arial" panose="020B0604020202020204" pitchFamily="34" charset="0"/>
              <a:buChar char="•"/>
              <a:defRPr/>
            </a:pPr>
            <a:r>
              <a:rPr lang="en-US" sz="2000" dirty="0" err="1">
                <a:effectLst>
                  <a:outerShdw blurRad="38100" dist="38100" dir="2700000" algn="tl">
                    <a:srgbClr val="000000">
                      <a:alpha val="43137"/>
                    </a:srgbClr>
                  </a:outerShdw>
                </a:effectLst>
                <a:cs typeface="+mn-cs"/>
              </a:rPr>
              <a:t>Mircosoft</a:t>
            </a:r>
            <a:r>
              <a:rPr lang="en-US" sz="2000" dirty="0">
                <a:effectLst>
                  <a:outerShdw blurRad="38100" dist="38100" dir="2700000" algn="tl">
                    <a:srgbClr val="000000">
                      <a:alpha val="43137"/>
                    </a:srgbClr>
                  </a:outerShdw>
                </a:effectLst>
                <a:cs typeface="+mn-cs"/>
              </a:rPr>
              <a:t> Word underlines poor grammar with green.</a:t>
            </a:r>
          </a:p>
          <a:p>
            <a:pPr marL="800100" lvl="1" indent="-342900" eaLnBrk="0" hangingPunct="0">
              <a:buFont typeface="Arial" panose="020B0604020202020204" pitchFamily="34" charset="0"/>
              <a:buChar char="•"/>
              <a:defRPr/>
            </a:pPr>
            <a:r>
              <a:rPr lang="en-US" sz="2000" dirty="0">
                <a:effectLst>
                  <a:outerShdw blurRad="38100" dist="38100" dir="2700000" algn="tl">
                    <a:srgbClr val="000000">
                      <a:alpha val="43137"/>
                    </a:srgbClr>
                  </a:outerShdw>
                </a:effectLst>
                <a:cs typeface="+mn-cs"/>
              </a:rPr>
              <a:t>Used in a compiler to produce machine code.</a:t>
            </a:r>
          </a:p>
        </p:txBody>
      </p:sp>
    </p:spTree>
    <p:extLst>
      <p:ext uri="{BB962C8B-B14F-4D97-AF65-F5344CB8AC3E}">
        <p14:creationId xmlns:p14="http://schemas.microsoft.com/office/powerpoint/2010/main" val="3206083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4">
                                            <p:txEl>
                                              <p:pRg st="0" end="0"/>
                                            </p:txEl>
                                          </p:spTgt>
                                        </p:tgtEl>
                                        <p:attrNameLst>
                                          <p:attrName>style.visibility</p:attrName>
                                        </p:attrNameLst>
                                      </p:cBhvr>
                                      <p:to>
                                        <p:strVal val="visible"/>
                                      </p:to>
                                    </p:set>
                                    <p:anim calcmode="lin" valueType="num">
                                      <p:cBhvr additive="base">
                                        <p:cTn id="21"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4">
                                            <p:txEl>
                                              <p:pRg st="1" end="1"/>
                                            </p:txEl>
                                          </p:spTgt>
                                        </p:tgtEl>
                                        <p:attrNameLst>
                                          <p:attrName>style.visibility</p:attrName>
                                        </p:attrNameLst>
                                      </p:cBhvr>
                                      <p:to>
                                        <p:strVal val="visible"/>
                                      </p:to>
                                    </p:set>
                                    <p:anim calcmode="lin" valueType="num">
                                      <p:cBhvr additive="base">
                                        <p:cTn id="27"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xEl>
                                              <p:pRg st="2" end="2"/>
                                            </p:txEl>
                                          </p:spTgt>
                                        </p:tgtEl>
                                        <p:attrNameLst>
                                          <p:attrName>style.visibility</p:attrName>
                                        </p:attrNameLst>
                                      </p:cBhvr>
                                      <p:to>
                                        <p:strVal val="visible"/>
                                      </p:to>
                                    </p:set>
                                    <p:anim calcmode="lin" valueType="num">
                                      <p:cBhvr additive="base">
                                        <p:cTn id="3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4">
                                            <p:txEl>
                                              <p:pRg st="3" end="3"/>
                                            </p:txEl>
                                          </p:spTgt>
                                        </p:tgtEl>
                                        <p:attrNameLst>
                                          <p:attrName>style.visibility</p:attrName>
                                        </p:attrNameLst>
                                      </p:cBhvr>
                                      <p:to>
                                        <p:strVal val="visible"/>
                                      </p:to>
                                    </p:set>
                                    <p:anim calcmode="lin" valueType="num">
                                      <p:cBhvr additive="base">
                                        <p:cTn id="39"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3"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3213" y="2432050"/>
            <a:ext cx="6950075" cy="1689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059" name="Text Box 6"/>
          <p:cNvSpPr txBox="1">
            <a:spLocks noChangeArrowheads="1"/>
          </p:cNvSpPr>
          <p:nvPr/>
        </p:nvSpPr>
        <p:spPr bwMode="auto">
          <a:xfrm>
            <a:off x="3527425" y="2498725"/>
            <a:ext cx="1854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Symbol" pitchFamily="18" charset="2"/>
              </a:rPr>
              <a:t>a  = 00</a:t>
            </a:r>
            <a:r>
              <a:rPr lang="en-US" altLang="en-US" sz="2400">
                <a:solidFill>
                  <a:srgbClr val="CC00CC"/>
                </a:solidFill>
                <a:latin typeface="Times New Roman" pitchFamily="18" charset="0"/>
              </a:rPr>
              <a:t>01010</a:t>
            </a:r>
          </a:p>
        </p:txBody>
      </p:sp>
      <p:sp>
        <p:nvSpPr>
          <p:cNvPr id="110" name="Freeform 109"/>
          <p:cNvSpPr>
            <a:spLocks/>
          </p:cNvSpPr>
          <p:nvPr/>
        </p:nvSpPr>
        <p:spPr bwMode="auto">
          <a:xfrm>
            <a:off x="711200" y="2697163"/>
            <a:ext cx="731838" cy="655637"/>
          </a:xfrm>
          <a:custGeom>
            <a:avLst/>
            <a:gdLst>
              <a:gd name="T0" fmla="*/ 420230 w 731082"/>
              <a:gd name="T1" fmla="*/ 664580 h 655267"/>
              <a:gd name="T2" fmla="*/ 749915 w 731082"/>
              <a:gd name="T3" fmla="*/ 213412 h 655267"/>
              <a:gd name="T4" fmla="*/ 369510 w 731082"/>
              <a:gd name="T5" fmla="*/ 359 h 655267"/>
              <a:gd name="T6" fmla="*/ 1788 w 731082"/>
              <a:gd name="T7" fmla="*/ 175816 h 655267"/>
              <a:gd name="T8" fmla="*/ 255387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 name="Text Box 6"/>
          <p:cNvSpPr txBox="1">
            <a:spLocks noChangeArrowheads="1"/>
          </p:cNvSpPr>
          <p:nvPr/>
        </p:nvSpPr>
        <p:spPr bwMode="auto">
          <a:xfrm>
            <a:off x="717550" y="2387600"/>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grpSp>
        <p:nvGrpSpPr>
          <p:cNvPr id="45062" name="Group 28"/>
          <p:cNvGrpSpPr>
            <a:grpSpLocks/>
          </p:cNvGrpSpPr>
          <p:nvPr/>
        </p:nvGrpSpPr>
        <p:grpSpPr bwMode="auto">
          <a:xfrm flipH="1">
            <a:off x="7253288" y="2006600"/>
            <a:ext cx="817562" cy="1492250"/>
            <a:chOff x="3915" y="446"/>
            <a:chExt cx="678" cy="1433"/>
          </a:xfrm>
        </p:grpSpPr>
        <p:sp>
          <p:nvSpPr>
            <p:cNvPr id="45111"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45112"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3"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4"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5"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6"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7"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8"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9"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0"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1"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2"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3"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4"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5"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6"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7"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8"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9"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0"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1"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2"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3"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4"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5"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6"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7"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8"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9"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0"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1"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2"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3"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4"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5"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6"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7"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8"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9"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0"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1"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2"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3"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4"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5"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6"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7"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8"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9"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0"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1"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2"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3"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4"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5"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231" name="Straight Arrow Connector 230"/>
          <p:cNvCxnSpPr>
            <a:cxnSpLocks noChangeShapeType="1"/>
          </p:cNvCxnSpPr>
          <p:nvPr/>
        </p:nvCxnSpPr>
        <p:spPr bwMode="auto">
          <a:xfrm>
            <a:off x="533400" y="3663950"/>
            <a:ext cx="4572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32" name="Straight Arrow Connector 231"/>
          <p:cNvCxnSpPr>
            <a:cxnSpLocks noChangeShapeType="1"/>
          </p:cNvCxnSpPr>
          <p:nvPr/>
        </p:nvCxnSpPr>
        <p:spPr bwMode="auto">
          <a:xfrm>
            <a:off x="1219200" y="36639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33" name="Text Box 6"/>
          <p:cNvSpPr txBox="1">
            <a:spLocks noChangeArrowheads="1"/>
          </p:cNvSpPr>
          <p:nvPr/>
        </p:nvSpPr>
        <p:spPr bwMode="auto">
          <a:xfrm>
            <a:off x="1625600" y="3313113"/>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sp>
        <p:nvSpPr>
          <p:cNvPr id="234" name="Text Box 6"/>
          <p:cNvSpPr txBox="1">
            <a:spLocks noChangeArrowheads="1"/>
          </p:cNvSpPr>
          <p:nvPr/>
        </p:nvSpPr>
        <p:spPr bwMode="auto">
          <a:xfrm>
            <a:off x="228600" y="3278188"/>
            <a:ext cx="7143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Times New Roman" pitchFamily="18" charset="0"/>
              </a:rPr>
              <a:t>start</a:t>
            </a:r>
          </a:p>
        </p:txBody>
      </p:sp>
      <p:sp>
        <p:nvSpPr>
          <p:cNvPr id="236" name="Freeform 235"/>
          <p:cNvSpPr>
            <a:spLocks/>
          </p:cNvSpPr>
          <p:nvPr/>
        </p:nvSpPr>
        <p:spPr bwMode="auto">
          <a:xfrm>
            <a:off x="838200" y="2703513"/>
            <a:ext cx="731838" cy="655637"/>
          </a:xfrm>
          <a:custGeom>
            <a:avLst/>
            <a:gdLst>
              <a:gd name="T0" fmla="*/ 420230 w 731082"/>
              <a:gd name="T1" fmla="*/ 664580 h 655267"/>
              <a:gd name="T2" fmla="*/ 749915 w 731082"/>
              <a:gd name="T3" fmla="*/ 213412 h 655267"/>
              <a:gd name="T4" fmla="*/ 369510 w 731082"/>
              <a:gd name="T5" fmla="*/ 359 h 655267"/>
              <a:gd name="T6" fmla="*/ 1788 w 731082"/>
              <a:gd name="T7" fmla="*/ 175816 h 655267"/>
              <a:gd name="T8" fmla="*/ 255387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7" name="Text Box 6"/>
          <p:cNvSpPr txBox="1">
            <a:spLocks noChangeArrowheads="1"/>
          </p:cNvSpPr>
          <p:nvPr/>
        </p:nvSpPr>
        <p:spPr bwMode="auto">
          <a:xfrm>
            <a:off x="838200" y="2382838"/>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cxnSp>
        <p:nvCxnSpPr>
          <p:cNvPr id="238" name="Straight Arrow Connector 237"/>
          <p:cNvCxnSpPr>
            <a:cxnSpLocks noChangeShapeType="1"/>
          </p:cNvCxnSpPr>
          <p:nvPr/>
        </p:nvCxnSpPr>
        <p:spPr bwMode="auto">
          <a:xfrm>
            <a:off x="2730500" y="36766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39" name="Text Box 6"/>
          <p:cNvSpPr txBox="1">
            <a:spLocks noChangeArrowheads="1"/>
          </p:cNvSpPr>
          <p:nvPr/>
        </p:nvSpPr>
        <p:spPr bwMode="auto">
          <a:xfrm>
            <a:off x="2870200" y="3302000"/>
            <a:ext cx="314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1</a:t>
            </a:r>
          </a:p>
        </p:txBody>
      </p:sp>
      <p:cxnSp>
        <p:nvCxnSpPr>
          <p:cNvPr id="240" name="Straight Arrow Connector 239"/>
          <p:cNvCxnSpPr>
            <a:cxnSpLocks noChangeShapeType="1"/>
          </p:cNvCxnSpPr>
          <p:nvPr/>
        </p:nvCxnSpPr>
        <p:spPr bwMode="auto">
          <a:xfrm>
            <a:off x="4140200" y="36893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41" name="Text Box 6"/>
          <p:cNvSpPr txBox="1">
            <a:spLocks noChangeArrowheads="1"/>
          </p:cNvSpPr>
          <p:nvPr/>
        </p:nvSpPr>
        <p:spPr bwMode="auto">
          <a:xfrm>
            <a:off x="4338638" y="3302000"/>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cxnSp>
        <p:nvCxnSpPr>
          <p:cNvPr id="242" name="Straight Arrow Connector 241"/>
          <p:cNvCxnSpPr>
            <a:cxnSpLocks noChangeShapeType="1"/>
          </p:cNvCxnSpPr>
          <p:nvPr/>
        </p:nvCxnSpPr>
        <p:spPr bwMode="auto">
          <a:xfrm>
            <a:off x="5548313" y="3678238"/>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43" name="Text Box 6"/>
          <p:cNvSpPr txBox="1">
            <a:spLocks noChangeArrowheads="1"/>
          </p:cNvSpPr>
          <p:nvPr/>
        </p:nvSpPr>
        <p:spPr bwMode="auto">
          <a:xfrm>
            <a:off x="5664200" y="3302000"/>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1</a:t>
            </a:r>
          </a:p>
        </p:txBody>
      </p:sp>
      <p:sp>
        <p:nvSpPr>
          <p:cNvPr id="244" name="Freeform 243"/>
          <p:cNvSpPr>
            <a:spLocks/>
          </p:cNvSpPr>
          <p:nvPr/>
        </p:nvSpPr>
        <p:spPr bwMode="auto">
          <a:xfrm>
            <a:off x="6354763" y="2773363"/>
            <a:ext cx="731837" cy="655637"/>
          </a:xfrm>
          <a:custGeom>
            <a:avLst/>
            <a:gdLst>
              <a:gd name="T0" fmla="*/ 420218 w 731082"/>
              <a:gd name="T1" fmla="*/ 664580 h 655267"/>
              <a:gd name="T2" fmla="*/ 749891 w 731082"/>
              <a:gd name="T3" fmla="*/ 213412 h 655267"/>
              <a:gd name="T4" fmla="*/ 369498 w 731082"/>
              <a:gd name="T5" fmla="*/ 359 h 655267"/>
              <a:gd name="T6" fmla="*/ 1788 w 731082"/>
              <a:gd name="T7" fmla="*/ 175816 h 655267"/>
              <a:gd name="T8" fmla="*/ 255379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5" name="Text Box 6"/>
          <p:cNvSpPr txBox="1">
            <a:spLocks noChangeArrowheads="1"/>
          </p:cNvSpPr>
          <p:nvPr/>
        </p:nvSpPr>
        <p:spPr bwMode="auto">
          <a:xfrm>
            <a:off x="6443663" y="2482850"/>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pic>
        <p:nvPicPr>
          <p:cNvPr id="4507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6438" y="1695450"/>
            <a:ext cx="6151562" cy="438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07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513" y="584200"/>
            <a:ext cx="8562975" cy="1057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NFA to Context Free </a:t>
            </a:r>
            <a:r>
              <a:rPr lang="en-US" b="1" dirty="0" err="1">
                <a:solidFill>
                  <a:schemeClr val="tx2"/>
                </a:solidFill>
                <a:effectLst>
                  <a:outerShdw blurRad="38100" dist="38100" dir="2700000" algn="tl">
                    <a:srgbClr val="000000"/>
                  </a:outerShdw>
                </a:effectLst>
                <a:latin typeface="Times New Roman" charset="0"/>
                <a:cs typeface="Times New Roman" pitchFamily="18" charset="0"/>
              </a:rPr>
              <a:t>Garammar</a:t>
            </a:r>
            <a:endParaRPr lang="en-US" b="1" dirty="0">
              <a:solidFill>
                <a:schemeClr val="tx2"/>
              </a:solidFill>
              <a:effectLst>
                <a:outerShdw blurRad="38100" dist="38100" dir="2700000" algn="tl">
                  <a:srgbClr val="000000"/>
                </a:outerShdw>
              </a:effectLst>
              <a:latin typeface="Times New Roman" charset="0"/>
              <a:cs typeface="Times New Roman" pitchFamily="18" charset="0"/>
            </a:endParaRPr>
          </a:p>
        </p:txBody>
      </p:sp>
      <p:sp>
        <p:nvSpPr>
          <p:cNvPr id="127" name="Rectangle 126"/>
          <p:cNvSpPr/>
          <p:nvPr/>
        </p:nvSpPr>
        <p:spPr>
          <a:xfrm>
            <a:off x="8153400" y="3429000"/>
            <a:ext cx="385763"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S</a:t>
            </a:r>
            <a:endParaRPr lang="en-CA" dirty="0">
              <a:solidFill>
                <a:schemeClr val="accent6"/>
              </a:solidFill>
              <a:effectLst>
                <a:outerShdw blurRad="38100" dist="38100" dir="2700000" algn="tl">
                  <a:srgbClr val="000000">
                    <a:alpha val="43137"/>
                  </a:srgbClr>
                </a:outerShdw>
              </a:effectLst>
              <a:cs typeface="+mn-cs"/>
            </a:endParaRPr>
          </a:p>
        </p:txBody>
      </p:sp>
      <p:sp>
        <p:nvSpPr>
          <p:cNvPr id="132" name="Rectangle 131"/>
          <p:cNvSpPr/>
          <p:nvPr/>
        </p:nvSpPr>
        <p:spPr>
          <a:xfrm>
            <a:off x="8107363" y="3733800"/>
            <a:ext cx="565150" cy="523875"/>
          </a:xfrm>
          <a:prstGeom prst="rect">
            <a:avLst/>
          </a:prstGeom>
        </p:spPr>
        <p:txBody>
          <a:bodyPr wrap="none">
            <a:spAutoFit/>
          </a:bodyPr>
          <a:lstStyle/>
          <a:p>
            <a:pPr algn="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33" name="Freeform 132"/>
          <p:cNvSpPr/>
          <p:nvPr/>
        </p:nvSpPr>
        <p:spPr bwMode="auto">
          <a:xfrm>
            <a:off x="8161338" y="411003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54" name="Rectangle 153"/>
          <p:cNvSpPr/>
          <p:nvPr/>
        </p:nvSpPr>
        <p:spPr>
          <a:xfrm>
            <a:off x="7924800" y="4057650"/>
            <a:ext cx="744538" cy="522288"/>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5" name="Rectangle 154"/>
          <p:cNvSpPr/>
          <p:nvPr/>
        </p:nvSpPr>
        <p:spPr>
          <a:xfrm>
            <a:off x="7745413" y="4381500"/>
            <a:ext cx="923925"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6" name="Rectangle 155"/>
          <p:cNvSpPr/>
          <p:nvPr/>
        </p:nvSpPr>
        <p:spPr>
          <a:xfrm>
            <a:off x="7566025" y="4706938"/>
            <a:ext cx="1103313"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2</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7" name="Rectangle 156"/>
          <p:cNvSpPr/>
          <p:nvPr/>
        </p:nvSpPr>
        <p:spPr>
          <a:xfrm>
            <a:off x="7386638" y="5032375"/>
            <a:ext cx="1282700" cy="522288"/>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3</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8" name="Rectangle 157"/>
          <p:cNvSpPr/>
          <p:nvPr/>
        </p:nvSpPr>
        <p:spPr>
          <a:xfrm>
            <a:off x="7207250" y="5356225"/>
            <a:ext cx="1462088"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4</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9" name="Freeform 158"/>
          <p:cNvSpPr/>
          <p:nvPr/>
        </p:nvSpPr>
        <p:spPr bwMode="auto">
          <a:xfrm>
            <a:off x="8153400" y="4451350"/>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0" name="Freeform 159"/>
          <p:cNvSpPr/>
          <p:nvPr/>
        </p:nvSpPr>
        <p:spPr bwMode="auto">
          <a:xfrm>
            <a:off x="8145463" y="4792663"/>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1" name="Freeform 160"/>
          <p:cNvSpPr/>
          <p:nvPr/>
        </p:nvSpPr>
        <p:spPr bwMode="auto">
          <a:xfrm>
            <a:off x="8137525" y="5133975"/>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2" name="Freeform 161"/>
          <p:cNvSpPr/>
          <p:nvPr/>
        </p:nvSpPr>
        <p:spPr bwMode="auto">
          <a:xfrm>
            <a:off x="8129588" y="547528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nvGrpSpPr>
          <p:cNvPr id="163" name="Group 22"/>
          <p:cNvGrpSpPr>
            <a:grpSpLocks/>
          </p:cNvGrpSpPr>
          <p:nvPr/>
        </p:nvGrpSpPr>
        <p:grpSpPr bwMode="auto">
          <a:xfrm>
            <a:off x="290513" y="4419600"/>
            <a:ext cx="815975" cy="661988"/>
            <a:chOff x="1224" y="2539"/>
            <a:chExt cx="2280" cy="1785"/>
          </a:xfrm>
        </p:grpSpPr>
        <p:sp>
          <p:nvSpPr>
            <p:cNvPr id="4509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US"/>
            </a:p>
          </p:txBody>
        </p:sp>
        <p:grpSp>
          <p:nvGrpSpPr>
            <p:cNvPr id="45099" name="Group 24"/>
            <p:cNvGrpSpPr>
              <a:grpSpLocks/>
            </p:cNvGrpSpPr>
            <p:nvPr/>
          </p:nvGrpSpPr>
          <p:grpSpPr bwMode="auto">
            <a:xfrm>
              <a:off x="1584" y="2688"/>
              <a:ext cx="1216" cy="1440"/>
              <a:chOff x="2641" y="1488"/>
              <a:chExt cx="2655" cy="2488"/>
            </a:xfrm>
          </p:grpSpPr>
          <p:grpSp>
            <p:nvGrpSpPr>
              <p:cNvPr id="45100" name="Group 25"/>
              <p:cNvGrpSpPr>
                <a:grpSpLocks/>
              </p:cNvGrpSpPr>
              <p:nvPr/>
            </p:nvGrpSpPr>
            <p:grpSpPr bwMode="auto">
              <a:xfrm>
                <a:off x="2641" y="1488"/>
                <a:ext cx="2496" cy="2436"/>
                <a:chOff x="2641" y="1488"/>
                <a:chExt cx="2496" cy="2436"/>
              </a:xfrm>
            </p:grpSpPr>
            <p:sp>
              <p:nvSpPr>
                <p:cNvPr id="4510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5101" name="Group 32"/>
              <p:cNvGrpSpPr>
                <a:grpSpLocks/>
              </p:cNvGrpSpPr>
              <p:nvPr/>
            </p:nvGrpSpPr>
            <p:grpSpPr bwMode="auto">
              <a:xfrm>
                <a:off x="4864" y="3099"/>
                <a:ext cx="432" cy="877"/>
                <a:chOff x="4864" y="3099"/>
                <a:chExt cx="432" cy="877"/>
              </a:xfrm>
            </p:grpSpPr>
            <p:sp>
              <p:nvSpPr>
                <p:cNvPr id="4510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177" name="Text Box 103"/>
          <p:cNvSpPr txBox="1">
            <a:spLocks noChangeArrowheads="1"/>
          </p:cNvSpPr>
          <p:nvPr/>
        </p:nvSpPr>
        <p:spPr bwMode="auto">
          <a:xfrm>
            <a:off x="381000" y="5200650"/>
            <a:ext cx="7086600" cy="142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a:cs typeface="+mn-cs"/>
              </a:rPr>
              <a:t>If a partial string </a:t>
            </a:r>
            <a:r>
              <a:rPr lang="el-GR" altLang="en-US" sz="2800" kern="0" dirty="0"/>
              <a:t>α</a:t>
            </a:r>
            <a:r>
              <a:rPr lang="en-CA" altLang="en-US" sz="2800" kern="0" dirty="0"/>
              <a:t> </a:t>
            </a:r>
            <a:r>
              <a:rPr lang="en-CA" altLang="en-US" sz="2800" kern="0" dirty="0">
                <a:cs typeface="+mn-cs"/>
              </a:rPr>
              <a:t>has a path to state q</a:t>
            </a:r>
            <a:r>
              <a:rPr lang="en-CA" altLang="en-US" sz="2800" kern="0" baseline="-25000" dirty="0">
                <a:cs typeface="+mn-cs"/>
              </a:rPr>
              <a:t>i</a:t>
            </a:r>
            <a:r>
              <a:rPr lang="en-CA" altLang="en-US" sz="2800" kern="0" dirty="0">
                <a:cs typeface="+mn-cs"/>
              </a:rPr>
              <a:t>, </a:t>
            </a:r>
          </a:p>
          <a:p>
            <a:pPr eaLnBrk="1" hangingPunct="1">
              <a:lnSpc>
                <a:spcPct val="90000"/>
              </a:lnSpc>
              <a:buFontTx/>
              <a:buNone/>
              <a:defRPr/>
            </a:pPr>
            <a:r>
              <a:rPr lang="en-CA" altLang="en-US" sz="2800" kern="0" dirty="0">
                <a:cs typeface="+mn-cs"/>
              </a:rPr>
              <a:t>then the grammar can generate string</a:t>
            </a:r>
          </a:p>
          <a:p>
            <a:pPr eaLnBrk="1" hangingPunct="1">
              <a:lnSpc>
                <a:spcPct val="90000"/>
              </a:lnSpc>
              <a:buFontTx/>
              <a:buNone/>
              <a:defRPr/>
            </a:pPr>
            <a:r>
              <a:rPr lang="en-CA" altLang="en-US" sz="2800" kern="0" dirty="0">
                <a:cs typeface="+mn-cs"/>
              </a:rPr>
              <a:t>S </a:t>
            </a:r>
            <a:r>
              <a:rPr lang="en-US" altLang="en-US" sz="2800" dirty="0">
                <a:sym typeface="Symbol" pitchFamily="18" charset="2"/>
              </a:rPr>
              <a:t></a:t>
            </a:r>
            <a:r>
              <a:rPr lang="en-CA" altLang="en-US" sz="2800" kern="0" dirty="0">
                <a:cs typeface="+mn-cs"/>
                <a:sym typeface="Wingdings" panose="05000000000000000000" pitchFamily="2" charset="2"/>
              </a:rPr>
              <a:t> </a:t>
            </a:r>
            <a:r>
              <a:rPr lang="el-GR" altLang="en-US" sz="2800" kern="0" dirty="0"/>
              <a:t>α</a:t>
            </a:r>
            <a:r>
              <a:rPr lang="en-CA" altLang="en-US" sz="2800" kern="0" dirty="0"/>
              <a:t> Q</a:t>
            </a:r>
            <a:r>
              <a:rPr lang="en-CA" altLang="en-US" sz="2800" kern="0" baseline="-25000" dirty="0"/>
              <a:t>i</a:t>
            </a:r>
            <a:endParaRPr lang="en-US" altLang="en-US" sz="2800" kern="0" dirty="0">
              <a:cs typeface="+mn-cs"/>
            </a:endParaRPr>
          </a:p>
        </p:txBody>
      </p:sp>
      <p:sp>
        <p:nvSpPr>
          <p:cNvPr id="178" name="Rectangle 177"/>
          <p:cNvSpPr/>
          <p:nvPr/>
        </p:nvSpPr>
        <p:spPr>
          <a:xfrm>
            <a:off x="7007225" y="5711825"/>
            <a:ext cx="1641475"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5</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79" name="Freeform 178"/>
          <p:cNvSpPr/>
          <p:nvPr/>
        </p:nvSpPr>
        <p:spPr bwMode="auto">
          <a:xfrm>
            <a:off x="8108950" y="5830888"/>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80" name="Rectangle 179"/>
          <p:cNvSpPr/>
          <p:nvPr/>
        </p:nvSpPr>
        <p:spPr>
          <a:xfrm>
            <a:off x="6807200" y="6067425"/>
            <a:ext cx="1820863"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5</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81" name="Freeform 180"/>
          <p:cNvSpPr/>
          <p:nvPr/>
        </p:nvSpPr>
        <p:spPr bwMode="auto">
          <a:xfrm>
            <a:off x="8088313" y="618648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7"/>
                                        </p:tgtEl>
                                        <p:attrNameLst>
                                          <p:attrName>style.visibility</p:attrName>
                                        </p:attrNameLst>
                                      </p:cBhvr>
                                      <p:to>
                                        <p:strVal val="visible"/>
                                      </p:to>
                                    </p:set>
                                    <p:anim calcmode="lin" valueType="num">
                                      <p:cBhvr additive="base">
                                        <p:cTn id="7" dur="500" fill="hold"/>
                                        <p:tgtEl>
                                          <p:spTgt spid="177"/>
                                        </p:tgtEl>
                                        <p:attrNameLst>
                                          <p:attrName>ppt_x</p:attrName>
                                        </p:attrNameLst>
                                      </p:cBhvr>
                                      <p:tavLst>
                                        <p:tav tm="0">
                                          <p:val>
                                            <p:strVal val="0-#ppt_w/2"/>
                                          </p:val>
                                        </p:tav>
                                        <p:tav tm="100000">
                                          <p:val>
                                            <p:strVal val="#ppt_x"/>
                                          </p:val>
                                        </p:tav>
                                      </p:tavLst>
                                    </p:anim>
                                    <p:anim calcmode="lin" valueType="num">
                                      <p:cBhvr additive="base">
                                        <p:cTn id="8" dur="500" fill="hold"/>
                                        <p:tgtEl>
                                          <p:spTgt spid="17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63"/>
                                        </p:tgtEl>
                                        <p:attrNameLst>
                                          <p:attrName>style.visibility</p:attrName>
                                        </p:attrNameLst>
                                      </p:cBhvr>
                                      <p:to>
                                        <p:strVal val="visible"/>
                                      </p:to>
                                    </p:set>
                                    <p:anim calcmode="lin" valueType="num">
                                      <p:cBhvr additive="base">
                                        <p:cTn id="11" dur="500" fill="hold"/>
                                        <p:tgtEl>
                                          <p:spTgt spid="163"/>
                                        </p:tgtEl>
                                        <p:attrNameLst>
                                          <p:attrName>ppt_x</p:attrName>
                                        </p:attrNameLst>
                                      </p:cBhvr>
                                      <p:tavLst>
                                        <p:tav tm="0">
                                          <p:val>
                                            <p:strVal val="0-#ppt_w/2"/>
                                          </p:val>
                                        </p:tav>
                                        <p:tav tm="100000">
                                          <p:val>
                                            <p:strVal val="#ppt_x"/>
                                          </p:val>
                                        </p:tav>
                                      </p:tavLst>
                                    </p:anim>
                                    <p:anim calcmode="lin" valueType="num">
                                      <p:cBhvr additive="base">
                                        <p:cTn id="12" dur="500" fill="hold"/>
                                        <p:tgtEl>
                                          <p:spTgt spid="163"/>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31"/>
                                        </p:tgtEl>
                                        <p:attrNameLst>
                                          <p:attrName>style.visibility</p:attrName>
                                        </p:attrNameLst>
                                      </p:cBhvr>
                                      <p:to>
                                        <p:strVal val="visible"/>
                                      </p:to>
                                    </p:set>
                                    <p:anim calcmode="lin" valueType="num">
                                      <p:cBhvr additive="base">
                                        <p:cTn id="17" dur="500" fill="hold"/>
                                        <p:tgtEl>
                                          <p:spTgt spid="231"/>
                                        </p:tgtEl>
                                        <p:attrNameLst>
                                          <p:attrName>ppt_x</p:attrName>
                                        </p:attrNameLst>
                                      </p:cBhvr>
                                      <p:tavLst>
                                        <p:tav tm="0">
                                          <p:val>
                                            <p:strVal val="0-#ppt_w/2"/>
                                          </p:val>
                                        </p:tav>
                                        <p:tav tm="100000">
                                          <p:val>
                                            <p:strVal val="#ppt_x"/>
                                          </p:val>
                                        </p:tav>
                                      </p:tavLst>
                                    </p:anim>
                                    <p:anim calcmode="lin" valueType="num">
                                      <p:cBhvr additive="base">
                                        <p:cTn id="18" dur="500" fill="hold"/>
                                        <p:tgtEl>
                                          <p:spTgt spid="23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27"/>
                                        </p:tgtEl>
                                        <p:attrNameLst>
                                          <p:attrName>style.visibility</p:attrName>
                                        </p:attrNameLst>
                                      </p:cBhvr>
                                      <p:to>
                                        <p:strVal val="visible"/>
                                      </p:to>
                                    </p:set>
                                    <p:anim calcmode="lin" valueType="num">
                                      <p:cBhvr additive="base">
                                        <p:cTn id="21" dur="500" fill="hold"/>
                                        <p:tgtEl>
                                          <p:spTgt spid="127"/>
                                        </p:tgtEl>
                                        <p:attrNameLst>
                                          <p:attrName>ppt_x</p:attrName>
                                        </p:attrNameLst>
                                      </p:cBhvr>
                                      <p:tavLst>
                                        <p:tav tm="0">
                                          <p:val>
                                            <p:strVal val="0-#ppt_w/2"/>
                                          </p:val>
                                        </p:tav>
                                        <p:tav tm="100000">
                                          <p:val>
                                            <p:strVal val="#ppt_x"/>
                                          </p:val>
                                        </p:tav>
                                      </p:tavLst>
                                    </p:anim>
                                    <p:anim calcmode="lin" valueType="num">
                                      <p:cBhvr additive="base">
                                        <p:cTn id="22" dur="500" fill="hold"/>
                                        <p:tgtEl>
                                          <p:spTgt spid="127"/>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32"/>
                                        </p:tgtEl>
                                        <p:attrNameLst>
                                          <p:attrName>style.visibility</p:attrName>
                                        </p:attrNameLst>
                                      </p:cBhvr>
                                      <p:to>
                                        <p:strVal val="visible"/>
                                      </p:to>
                                    </p:set>
                                    <p:anim calcmode="lin" valueType="num">
                                      <p:cBhvr additive="base">
                                        <p:cTn id="25" dur="500" fill="hold"/>
                                        <p:tgtEl>
                                          <p:spTgt spid="132"/>
                                        </p:tgtEl>
                                        <p:attrNameLst>
                                          <p:attrName>ppt_x</p:attrName>
                                        </p:attrNameLst>
                                      </p:cBhvr>
                                      <p:tavLst>
                                        <p:tav tm="0">
                                          <p:val>
                                            <p:strVal val="0-#ppt_w/2"/>
                                          </p:val>
                                        </p:tav>
                                        <p:tav tm="100000">
                                          <p:val>
                                            <p:strVal val="#ppt_x"/>
                                          </p:val>
                                        </p:tav>
                                      </p:tavLst>
                                    </p:anim>
                                    <p:anim calcmode="lin" valueType="num">
                                      <p:cBhvr additive="base">
                                        <p:cTn id="26" dur="500" fill="hold"/>
                                        <p:tgtEl>
                                          <p:spTgt spid="13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234"/>
                                        </p:tgtEl>
                                        <p:attrNameLst>
                                          <p:attrName>style.visibility</p:attrName>
                                        </p:attrNameLst>
                                      </p:cBhvr>
                                      <p:to>
                                        <p:strVal val="visible"/>
                                      </p:to>
                                    </p:set>
                                    <p:anim calcmode="lin" valueType="num">
                                      <p:cBhvr additive="base">
                                        <p:cTn id="29" dur="300" fill="hold"/>
                                        <p:tgtEl>
                                          <p:spTgt spid="234"/>
                                        </p:tgtEl>
                                        <p:attrNameLst>
                                          <p:attrName>ppt_x</p:attrName>
                                        </p:attrNameLst>
                                      </p:cBhvr>
                                      <p:tavLst>
                                        <p:tav tm="0">
                                          <p:val>
                                            <p:strVal val="0-#ppt_w/2"/>
                                          </p:val>
                                        </p:tav>
                                        <p:tav tm="100000">
                                          <p:val>
                                            <p:strVal val="#ppt_x"/>
                                          </p:val>
                                        </p:tav>
                                      </p:tavLst>
                                    </p:anim>
                                    <p:anim calcmode="lin" valueType="num">
                                      <p:cBhvr additive="base">
                                        <p:cTn id="30" dur="300" fill="hold"/>
                                        <p:tgtEl>
                                          <p:spTgt spid="23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10"/>
                                        </p:tgtEl>
                                        <p:attrNameLst>
                                          <p:attrName>style.visibility</p:attrName>
                                        </p:attrNameLst>
                                      </p:cBhvr>
                                      <p:to>
                                        <p:strVal val="visible"/>
                                      </p:to>
                                    </p:set>
                                    <p:anim calcmode="lin" valueType="num">
                                      <p:cBhvr additive="base">
                                        <p:cTn id="35" dur="500" fill="hold"/>
                                        <p:tgtEl>
                                          <p:spTgt spid="110"/>
                                        </p:tgtEl>
                                        <p:attrNameLst>
                                          <p:attrName>ppt_x</p:attrName>
                                        </p:attrNameLst>
                                      </p:cBhvr>
                                      <p:tavLst>
                                        <p:tav tm="0">
                                          <p:val>
                                            <p:strVal val="0-#ppt_w/2"/>
                                          </p:val>
                                        </p:tav>
                                        <p:tav tm="100000">
                                          <p:val>
                                            <p:strVal val="#ppt_x"/>
                                          </p:val>
                                        </p:tav>
                                      </p:tavLst>
                                    </p:anim>
                                    <p:anim calcmode="lin" valueType="num">
                                      <p:cBhvr additive="base">
                                        <p:cTn id="36" dur="500" fill="hold"/>
                                        <p:tgtEl>
                                          <p:spTgt spid="110"/>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11"/>
                                        </p:tgtEl>
                                        <p:attrNameLst>
                                          <p:attrName>style.visibility</p:attrName>
                                        </p:attrNameLst>
                                      </p:cBhvr>
                                      <p:to>
                                        <p:strVal val="visible"/>
                                      </p:to>
                                    </p:set>
                                    <p:anim calcmode="lin" valueType="num">
                                      <p:cBhvr additive="base">
                                        <p:cTn id="39" dur="500" fill="hold"/>
                                        <p:tgtEl>
                                          <p:spTgt spid="111"/>
                                        </p:tgtEl>
                                        <p:attrNameLst>
                                          <p:attrName>ppt_x</p:attrName>
                                        </p:attrNameLst>
                                      </p:cBhvr>
                                      <p:tavLst>
                                        <p:tav tm="0">
                                          <p:val>
                                            <p:strVal val="0-#ppt_w/2"/>
                                          </p:val>
                                        </p:tav>
                                        <p:tav tm="100000">
                                          <p:val>
                                            <p:strVal val="#ppt_x"/>
                                          </p:val>
                                        </p:tav>
                                      </p:tavLst>
                                    </p:anim>
                                    <p:anim calcmode="lin" valueType="num">
                                      <p:cBhvr additive="base">
                                        <p:cTn id="40" dur="500" fill="hold"/>
                                        <p:tgtEl>
                                          <p:spTgt spid="11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33"/>
                                        </p:tgtEl>
                                        <p:attrNameLst>
                                          <p:attrName>style.visibility</p:attrName>
                                        </p:attrNameLst>
                                      </p:cBhvr>
                                      <p:to>
                                        <p:strVal val="visible"/>
                                      </p:to>
                                    </p:set>
                                    <p:anim calcmode="lin" valueType="num">
                                      <p:cBhvr additive="base">
                                        <p:cTn id="43" dur="500" fill="hold"/>
                                        <p:tgtEl>
                                          <p:spTgt spid="133"/>
                                        </p:tgtEl>
                                        <p:attrNameLst>
                                          <p:attrName>ppt_x</p:attrName>
                                        </p:attrNameLst>
                                      </p:cBhvr>
                                      <p:tavLst>
                                        <p:tav tm="0">
                                          <p:val>
                                            <p:strVal val="0-#ppt_w/2"/>
                                          </p:val>
                                        </p:tav>
                                        <p:tav tm="100000">
                                          <p:val>
                                            <p:strVal val="#ppt_x"/>
                                          </p:val>
                                        </p:tav>
                                      </p:tavLst>
                                    </p:anim>
                                    <p:anim calcmode="lin" valueType="num">
                                      <p:cBhvr additive="base">
                                        <p:cTn id="44" dur="500" fill="hold"/>
                                        <p:tgtEl>
                                          <p:spTgt spid="133"/>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54"/>
                                        </p:tgtEl>
                                        <p:attrNameLst>
                                          <p:attrName>style.visibility</p:attrName>
                                        </p:attrNameLst>
                                      </p:cBhvr>
                                      <p:to>
                                        <p:strVal val="visible"/>
                                      </p:to>
                                    </p:set>
                                    <p:anim calcmode="lin" valueType="num">
                                      <p:cBhvr additive="base">
                                        <p:cTn id="47" dur="500" fill="hold"/>
                                        <p:tgtEl>
                                          <p:spTgt spid="154"/>
                                        </p:tgtEl>
                                        <p:attrNameLst>
                                          <p:attrName>ppt_x</p:attrName>
                                        </p:attrNameLst>
                                      </p:cBhvr>
                                      <p:tavLst>
                                        <p:tav tm="0">
                                          <p:val>
                                            <p:strVal val="0-#ppt_w/2"/>
                                          </p:val>
                                        </p:tav>
                                        <p:tav tm="100000">
                                          <p:val>
                                            <p:strVal val="#ppt_x"/>
                                          </p:val>
                                        </p:tav>
                                      </p:tavLst>
                                    </p:anim>
                                    <p:anim calcmode="lin" valueType="num">
                                      <p:cBhvr additive="base">
                                        <p:cTn id="48" dur="500" fill="hold"/>
                                        <p:tgtEl>
                                          <p:spTgt spid="154"/>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236"/>
                                        </p:tgtEl>
                                        <p:attrNameLst>
                                          <p:attrName>style.visibility</p:attrName>
                                        </p:attrNameLst>
                                      </p:cBhvr>
                                      <p:to>
                                        <p:strVal val="visible"/>
                                      </p:to>
                                    </p:set>
                                    <p:anim calcmode="lin" valueType="num">
                                      <p:cBhvr additive="base">
                                        <p:cTn id="53" dur="500" fill="hold"/>
                                        <p:tgtEl>
                                          <p:spTgt spid="236"/>
                                        </p:tgtEl>
                                        <p:attrNameLst>
                                          <p:attrName>ppt_x</p:attrName>
                                        </p:attrNameLst>
                                      </p:cBhvr>
                                      <p:tavLst>
                                        <p:tav tm="0">
                                          <p:val>
                                            <p:strVal val="0-#ppt_w/2"/>
                                          </p:val>
                                        </p:tav>
                                        <p:tav tm="100000">
                                          <p:val>
                                            <p:strVal val="#ppt_x"/>
                                          </p:val>
                                        </p:tav>
                                      </p:tavLst>
                                    </p:anim>
                                    <p:anim calcmode="lin" valueType="num">
                                      <p:cBhvr additive="base">
                                        <p:cTn id="54" dur="500" fill="hold"/>
                                        <p:tgtEl>
                                          <p:spTgt spid="236"/>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37"/>
                                        </p:tgtEl>
                                        <p:attrNameLst>
                                          <p:attrName>style.visibility</p:attrName>
                                        </p:attrNameLst>
                                      </p:cBhvr>
                                      <p:to>
                                        <p:strVal val="visible"/>
                                      </p:to>
                                    </p:set>
                                    <p:anim calcmode="lin" valueType="num">
                                      <p:cBhvr additive="base">
                                        <p:cTn id="57" dur="500" fill="hold"/>
                                        <p:tgtEl>
                                          <p:spTgt spid="237"/>
                                        </p:tgtEl>
                                        <p:attrNameLst>
                                          <p:attrName>ppt_x</p:attrName>
                                        </p:attrNameLst>
                                      </p:cBhvr>
                                      <p:tavLst>
                                        <p:tav tm="0">
                                          <p:val>
                                            <p:strVal val="0-#ppt_w/2"/>
                                          </p:val>
                                        </p:tav>
                                        <p:tav tm="100000">
                                          <p:val>
                                            <p:strVal val="#ppt_x"/>
                                          </p:val>
                                        </p:tav>
                                      </p:tavLst>
                                    </p:anim>
                                    <p:anim calcmode="lin" valueType="num">
                                      <p:cBhvr additive="base">
                                        <p:cTn id="58" dur="500" fill="hold"/>
                                        <p:tgtEl>
                                          <p:spTgt spid="237"/>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55"/>
                                        </p:tgtEl>
                                        <p:attrNameLst>
                                          <p:attrName>style.visibility</p:attrName>
                                        </p:attrNameLst>
                                      </p:cBhvr>
                                      <p:to>
                                        <p:strVal val="visible"/>
                                      </p:to>
                                    </p:set>
                                    <p:anim calcmode="lin" valueType="num">
                                      <p:cBhvr additive="base">
                                        <p:cTn id="61" dur="500" fill="hold"/>
                                        <p:tgtEl>
                                          <p:spTgt spid="155"/>
                                        </p:tgtEl>
                                        <p:attrNameLst>
                                          <p:attrName>ppt_x</p:attrName>
                                        </p:attrNameLst>
                                      </p:cBhvr>
                                      <p:tavLst>
                                        <p:tav tm="0">
                                          <p:val>
                                            <p:strVal val="0-#ppt_w/2"/>
                                          </p:val>
                                        </p:tav>
                                        <p:tav tm="100000">
                                          <p:val>
                                            <p:strVal val="#ppt_x"/>
                                          </p:val>
                                        </p:tav>
                                      </p:tavLst>
                                    </p:anim>
                                    <p:anim calcmode="lin" valueType="num">
                                      <p:cBhvr additive="base">
                                        <p:cTn id="62" dur="500" fill="hold"/>
                                        <p:tgtEl>
                                          <p:spTgt spid="155"/>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159"/>
                                        </p:tgtEl>
                                        <p:attrNameLst>
                                          <p:attrName>style.visibility</p:attrName>
                                        </p:attrNameLst>
                                      </p:cBhvr>
                                      <p:to>
                                        <p:strVal val="visible"/>
                                      </p:to>
                                    </p:set>
                                    <p:anim calcmode="lin" valueType="num">
                                      <p:cBhvr additive="base">
                                        <p:cTn id="65" dur="500" fill="hold"/>
                                        <p:tgtEl>
                                          <p:spTgt spid="159"/>
                                        </p:tgtEl>
                                        <p:attrNameLst>
                                          <p:attrName>ppt_x</p:attrName>
                                        </p:attrNameLst>
                                      </p:cBhvr>
                                      <p:tavLst>
                                        <p:tav tm="0">
                                          <p:val>
                                            <p:strVal val="0-#ppt_w/2"/>
                                          </p:val>
                                        </p:tav>
                                        <p:tav tm="100000">
                                          <p:val>
                                            <p:strVal val="#ppt_x"/>
                                          </p:val>
                                        </p:tav>
                                      </p:tavLst>
                                    </p:anim>
                                    <p:anim calcmode="lin" valueType="num">
                                      <p:cBhvr additive="base">
                                        <p:cTn id="66" dur="500" fill="hold"/>
                                        <p:tgtEl>
                                          <p:spTgt spid="159"/>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nodeType="clickEffect">
                                  <p:stCondLst>
                                    <p:cond delay="0"/>
                                  </p:stCondLst>
                                  <p:childTnLst>
                                    <p:set>
                                      <p:cBhvr>
                                        <p:cTn id="70" dur="1" fill="hold">
                                          <p:stCondLst>
                                            <p:cond delay="0"/>
                                          </p:stCondLst>
                                        </p:cTn>
                                        <p:tgtEl>
                                          <p:spTgt spid="232"/>
                                        </p:tgtEl>
                                        <p:attrNameLst>
                                          <p:attrName>style.visibility</p:attrName>
                                        </p:attrNameLst>
                                      </p:cBhvr>
                                      <p:to>
                                        <p:strVal val="visible"/>
                                      </p:to>
                                    </p:set>
                                    <p:anim calcmode="lin" valueType="num">
                                      <p:cBhvr additive="base">
                                        <p:cTn id="71" dur="500" fill="hold"/>
                                        <p:tgtEl>
                                          <p:spTgt spid="232"/>
                                        </p:tgtEl>
                                        <p:attrNameLst>
                                          <p:attrName>ppt_x</p:attrName>
                                        </p:attrNameLst>
                                      </p:cBhvr>
                                      <p:tavLst>
                                        <p:tav tm="0">
                                          <p:val>
                                            <p:strVal val="0-#ppt_w/2"/>
                                          </p:val>
                                        </p:tav>
                                        <p:tav tm="100000">
                                          <p:val>
                                            <p:strVal val="#ppt_x"/>
                                          </p:val>
                                        </p:tav>
                                      </p:tavLst>
                                    </p:anim>
                                    <p:anim calcmode="lin" valueType="num">
                                      <p:cBhvr additive="base">
                                        <p:cTn id="72" dur="500" fill="hold"/>
                                        <p:tgtEl>
                                          <p:spTgt spid="232"/>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33"/>
                                        </p:tgtEl>
                                        <p:attrNameLst>
                                          <p:attrName>style.visibility</p:attrName>
                                        </p:attrNameLst>
                                      </p:cBhvr>
                                      <p:to>
                                        <p:strVal val="visible"/>
                                      </p:to>
                                    </p:set>
                                    <p:anim calcmode="lin" valueType="num">
                                      <p:cBhvr additive="base">
                                        <p:cTn id="75" dur="300" fill="hold"/>
                                        <p:tgtEl>
                                          <p:spTgt spid="233"/>
                                        </p:tgtEl>
                                        <p:attrNameLst>
                                          <p:attrName>ppt_x</p:attrName>
                                        </p:attrNameLst>
                                      </p:cBhvr>
                                      <p:tavLst>
                                        <p:tav tm="0">
                                          <p:val>
                                            <p:strVal val="0-#ppt_w/2"/>
                                          </p:val>
                                        </p:tav>
                                        <p:tav tm="100000">
                                          <p:val>
                                            <p:strVal val="#ppt_x"/>
                                          </p:val>
                                        </p:tav>
                                      </p:tavLst>
                                    </p:anim>
                                    <p:anim calcmode="lin" valueType="num">
                                      <p:cBhvr additive="base">
                                        <p:cTn id="76" dur="300" fill="hold"/>
                                        <p:tgtEl>
                                          <p:spTgt spid="233"/>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156"/>
                                        </p:tgtEl>
                                        <p:attrNameLst>
                                          <p:attrName>style.visibility</p:attrName>
                                        </p:attrNameLst>
                                      </p:cBhvr>
                                      <p:to>
                                        <p:strVal val="visible"/>
                                      </p:to>
                                    </p:set>
                                    <p:anim calcmode="lin" valueType="num">
                                      <p:cBhvr additive="base">
                                        <p:cTn id="79" dur="500" fill="hold"/>
                                        <p:tgtEl>
                                          <p:spTgt spid="156"/>
                                        </p:tgtEl>
                                        <p:attrNameLst>
                                          <p:attrName>ppt_x</p:attrName>
                                        </p:attrNameLst>
                                      </p:cBhvr>
                                      <p:tavLst>
                                        <p:tav tm="0">
                                          <p:val>
                                            <p:strVal val="0-#ppt_w/2"/>
                                          </p:val>
                                        </p:tav>
                                        <p:tav tm="100000">
                                          <p:val>
                                            <p:strVal val="#ppt_x"/>
                                          </p:val>
                                        </p:tav>
                                      </p:tavLst>
                                    </p:anim>
                                    <p:anim calcmode="lin" valueType="num">
                                      <p:cBhvr additive="base">
                                        <p:cTn id="80" dur="500" fill="hold"/>
                                        <p:tgtEl>
                                          <p:spTgt spid="156"/>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160"/>
                                        </p:tgtEl>
                                        <p:attrNameLst>
                                          <p:attrName>style.visibility</p:attrName>
                                        </p:attrNameLst>
                                      </p:cBhvr>
                                      <p:to>
                                        <p:strVal val="visible"/>
                                      </p:to>
                                    </p:set>
                                    <p:anim calcmode="lin" valueType="num">
                                      <p:cBhvr additive="base">
                                        <p:cTn id="83" dur="500" fill="hold"/>
                                        <p:tgtEl>
                                          <p:spTgt spid="160"/>
                                        </p:tgtEl>
                                        <p:attrNameLst>
                                          <p:attrName>ppt_x</p:attrName>
                                        </p:attrNameLst>
                                      </p:cBhvr>
                                      <p:tavLst>
                                        <p:tav tm="0">
                                          <p:val>
                                            <p:strVal val="0-#ppt_w/2"/>
                                          </p:val>
                                        </p:tav>
                                        <p:tav tm="100000">
                                          <p:val>
                                            <p:strVal val="#ppt_x"/>
                                          </p:val>
                                        </p:tav>
                                      </p:tavLst>
                                    </p:anim>
                                    <p:anim calcmode="lin" valueType="num">
                                      <p:cBhvr additive="base">
                                        <p:cTn id="84" dur="500" fill="hold"/>
                                        <p:tgtEl>
                                          <p:spTgt spid="160"/>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8" fill="hold" nodeType="clickEffect">
                                  <p:stCondLst>
                                    <p:cond delay="0"/>
                                  </p:stCondLst>
                                  <p:childTnLst>
                                    <p:set>
                                      <p:cBhvr>
                                        <p:cTn id="88" dur="1" fill="hold">
                                          <p:stCondLst>
                                            <p:cond delay="0"/>
                                          </p:stCondLst>
                                        </p:cTn>
                                        <p:tgtEl>
                                          <p:spTgt spid="238"/>
                                        </p:tgtEl>
                                        <p:attrNameLst>
                                          <p:attrName>style.visibility</p:attrName>
                                        </p:attrNameLst>
                                      </p:cBhvr>
                                      <p:to>
                                        <p:strVal val="visible"/>
                                      </p:to>
                                    </p:set>
                                    <p:anim calcmode="lin" valueType="num">
                                      <p:cBhvr additive="base">
                                        <p:cTn id="89" dur="500" fill="hold"/>
                                        <p:tgtEl>
                                          <p:spTgt spid="238"/>
                                        </p:tgtEl>
                                        <p:attrNameLst>
                                          <p:attrName>ppt_x</p:attrName>
                                        </p:attrNameLst>
                                      </p:cBhvr>
                                      <p:tavLst>
                                        <p:tav tm="0">
                                          <p:val>
                                            <p:strVal val="0-#ppt_w/2"/>
                                          </p:val>
                                        </p:tav>
                                        <p:tav tm="100000">
                                          <p:val>
                                            <p:strVal val="#ppt_x"/>
                                          </p:val>
                                        </p:tav>
                                      </p:tavLst>
                                    </p:anim>
                                    <p:anim calcmode="lin" valueType="num">
                                      <p:cBhvr additive="base">
                                        <p:cTn id="90" dur="500" fill="hold"/>
                                        <p:tgtEl>
                                          <p:spTgt spid="238"/>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239"/>
                                        </p:tgtEl>
                                        <p:attrNameLst>
                                          <p:attrName>style.visibility</p:attrName>
                                        </p:attrNameLst>
                                      </p:cBhvr>
                                      <p:to>
                                        <p:strVal val="visible"/>
                                      </p:to>
                                    </p:set>
                                    <p:anim calcmode="lin" valueType="num">
                                      <p:cBhvr additive="base">
                                        <p:cTn id="93" dur="300" fill="hold"/>
                                        <p:tgtEl>
                                          <p:spTgt spid="239"/>
                                        </p:tgtEl>
                                        <p:attrNameLst>
                                          <p:attrName>ppt_x</p:attrName>
                                        </p:attrNameLst>
                                      </p:cBhvr>
                                      <p:tavLst>
                                        <p:tav tm="0">
                                          <p:val>
                                            <p:strVal val="0-#ppt_w/2"/>
                                          </p:val>
                                        </p:tav>
                                        <p:tav tm="100000">
                                          <p:val>
                                            <p:strVal val="#ppt_x"/>
                                          </p:val>
                                        </p:tav>
                                      </p:tavLst>
                                    </p:anim>
                                    <p:anim calcmode="lin" valueType="num">
                                      <p:cBhvr additive="base">
                                        <p:cTn id="94" dur="300" fill="hold"/>
                                        <p:tgtEl>
                                          <p:spTgt spid="239"/>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157"/>
                                        </p:tgtEl>
                                        <p:attrNameLst>
                                          <p:attrName>style.visibility</p:attrName>
                                        </p:attrNameLst>
                                      </p:cBhvr>
                                      <p:to>
                                        <p:strVal val="visible"/>
                                      </p:to>
                                    </p:set>
                                    <p:anim calcmode="lin" valueType="num">
                                      <p:cBhvr additive="base">
                                        <p:cTn id="97" dur="500" fill="hold"/>
                                        <p:tgtEl>
                                          <p:spTgt spid="157"/>
                                        </p:tgtEl>
                                        <p:attrNameLst>
                                          <p:attrName>ppt_x</p:attrName>
                                        </p:attrNameLst>
                                      </p:cBhvr>
                                      <p:tavLst>
                                        <p:tav tm="0">
                                          <p:val>
                                            <p:strVal val="0-#ppt_w/2"/>
                                          </p:val>
                                        </p:tav>
                                        <p:tav tm="100000">
                                          <p:val>
                                            <p:strVal val="#ppt_x"/>
                                          </p:val>
                                        </p:tav>
                                      </p:tavLst>
                                    </p:anim>
                                    <p:anim calcmode="lin" valueType="num">
                                      <p:cBhvr additive="base">
                                        <p:cTn id="98" dur="500" fill="hold"/>
                                        <p:tgtEl>
                                          <p:spTgt spid="157"/>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0"/>
                                  </p:stCondLst>
                                  <p:childTnLst>
                                    <p:set>
                                      <p:cBhvr>
                                        <p:cTn id="100" dur="1" fill="hold">
                                          <p:stCondLst>
                                            <p:cond delay="0"/>
                                          </p:stCondLst>
                                        </p:cTn>
                                        <p:tgtEl>
                                          <p:spTgt spid="161"/>
                                        </p:tgtEl>
                                        <p:attrNameLst>
                                          <p:attrName>style.visibility</p:attrName>
                                        </p:attrNameLst>
                                      </p:cBhvr>
                                      <p:to>
                                        <p:strVal val="visible"/>
                                      </p:to>
                                    </p:set>
                                    <p:anim calcmode="lin" valueType="num">
                                      <p:cBhvr additive="base">
                                        <p:cTn id="101" dur="500" fill="hold"/>
                                        <p:tgtEl>
                                          <p:spTgt spid="161"/>
                                        </p:tgtEl>
                                        <p:attrNameLst>
                                          <p:attrName>ppt_x</p:attrName>
                                        </p:attrNameLst>
                                      </p:cBhvr>
                                      <p:tavLst>
                                        <p:tav tm="0">
                                          <p:val>
                                            <p:strVal val="0-#ppt_w/2"/>
                                          </p:val>
                                        </p:tav>
                                        <p:tav tm="100000">
                                          <p:val>
                                            <p:strVal val="#ppt_x"/>
                                          </p:val>
                                        </p:tav>
                                      </p:tavLst>
                                    </p:anim>
                                    <p:anim calcmode="lin" valueType="num">
                                      <p:cBhvr additive="base">
                                        <p:cTn id="102" dur="500" fill="hold"/>
                                        <p:tgtEl>
                                          <p:spTgt spid="161"/>
                                        </p:tgtEl>
                                        <p:attrNameLst>
                                          <p:attrName>ppt_y</p:attrName>
                                        </p:attrNameLst>
                                      </p:cBhvr>
                                      <p:tavLst>
                                        <p:tav tm="0">
                                          <p:val>
                                            <p:strVal val="#ppt_y"/>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8" fill="hold" nodeType="clickEffect">
                                  <p:stCondLst>
                                    <p:cond delay="0"/>
                                  </p:stCondLst>
                                  <p:childTnLst>
                                    <p:set>
                                      <p:cBhvr>
                                        <p:cTn id="106" dur="1" fill="hold">
                                          <p:stCondLst>
                                            <p:cond delay="0"/>
                                          </p:stCondLst>
                                        </p:cTn>
                                        <p:tgtEl>
                                          <p:spTgt spid="240"/>
                                        </p:tgtEl>
                                        <p:attrNameLst>
                                          <p:attrName>style.visibility</p:attrName>
                                        </p:attrNameLst>
                                      </p:cBhvr>
                                      <p:to>
                                        <p:strVal val="visible"/>
                                      </p:to>
                                    </p:set>
                                    <p:anim calcmode="lin" valueType="num">
                                      <p:cBhvr additive="base">
                                        <p:cTn id="107" dur="500" fill="hold"/>
                                        <p:tgtEl>
                                          <p:spTgt spid="240"/>
                                        </p:tgtEl>
                                        <p:attrNameLst>
                                          <p:attrName>ppt_x</p:attrName>
                                        </p:attrNameLst>
                                      </p:cBhvr>
                                      <p:tavLst>
                                        <p:tav tm="0">
                                          <p:val>
                                            <p:strVal val="0-#ppt_w/2"/>
                                          </p:val>
                                        </p:tav>
                                        <p:tav tm="100000">
                                          <p:val>
                                            <p:strVal val="#ppt_x"/>
                                          </p:val>
                                        </p:tav>
                                      </p:tavLst>
                                    </p:anim>
                                    <p:anim calcmode="lin" valueType="num">
                                      <p:cBhvr additive="base">
                                        <p:cTn id="108" dur="500" fill="hold"/>
                                        <p:tgtEl>
                                          <p:spTgt spid="240"/>
                                        </p:tgtEl>
                                        <p:attrNameLst>
                                          <p:attrName>ppt_y</p:attrName>
                                        </p:attrNameLst>
                                      </p:cBhvr>
                                      <p:tavLst>
                                        <p:tav tm="0">
                                          <p:val>
                                            <p:strVal val="#ppt_y"/>
                                          </p:val>
                                        </p:tav>
                                        <p:tav tm="100000">
                                          <p:val>
                                            <p:strVal val="#ppt_y"/>
                                          </p:val>
                                        </p:tav>
                                      </p:tavLst>
                                    </p:anim>
                                  </p:childTnLst>
                                </p:cTn>
                              </p:par>
                              <p:par>
                                <p:cTn id="109" presetID="2" presetClass="entr" presetSubtype="8" fill="hold" grpId="0" nodeType="withEffect">
                                  <p:stCondLst>
                                    <p:cond delay="0"/>
                                  </p:stCondLst>
                                  <p:childTnLst>
                                    <p:set>
                                      <p:cBhvr>
                                        <p:cTn id="110" dur="1" fill="hold">
                                          <p:stCondLst>
                                            <p:cond delay="0"/>
                                          </p:stCondLst>
                                        </p:cTn>
                                        <p:tgtEl>
                                          <p:spTgt spid="241"/>
                                        </p:tgtEl>
                                        <p:attrNameLst>
                                          <p:attrName>style.visibility</p:attrName>
                                        </p:attrNameLst>
                                      </p:cBhvr>
                                      <p:to>
                                        <p:strVal val="visible"/>
                                      </p:to>
                                    </p:set>
                                    <p:anim calcmode="lin" valueType="num">
                                      <p:cBhvr additive="base">
                                        <p:cTn id="111" dur="300" fill="hold"/>
                                        <p:tgtEl>
                                          <p:spTgt spid="241"/>
                                        </p:tgtEl>
                                        <p:attrNameLst>
                                          <p:attrName>ppt_x</p:attrName>
                                        </p:attrNameLst>
                                      </p:cBhvr>
                                      <p:tavLst>
                                        <p:tav tm="0">
                                          <p:val>
                                            <p:strVal val="0-#ppt_w/2"/>
                                          </p:val>
                                        </p:tav>
                                        <p:tav tm="100000">
                                          <p:val>
                                            <p:strVal val="#ppt_x"/>
                                          </p:val>
                                        </p:tav>
                                      </p:tavLst>
                                    </p:anim>
                                    <p:anim calcmode="lin" valueType="num">
                                      <p:cBhvr additive="base">
                                        <p:cTn id="112" dur="300" fill="hold"/>
                                        <p:tgtEl>
                                          <p:spTgt spid="241"/>
                                        </p:tgtEl>
                                        <p:attrNameLst>
                                          <p:attrName>ppt_y</p:attrName>
                                        </p:attrNameLst>
                                      </p:cBhvr>
                                      <p:tavLst>
                                        <p:tav tm="0">
                                          <p:val>
                                            <p:strVal val="#ppt_y"/>
                                          </p:val>
                                        </p:tav>
                                        <p:tav tm="100000">
                                          <p:val>
                                            <p:strVal val="#ppt_y"/>
                                          </p:val>
                                        </p:tav>
                                      </p:tavLst>
                                    </p:anim>
                                  </p:childTnLst>
                                </p:cTn>
                              </p:par>
                              <p:par>
                                <p:cTn id="113" presetID="2" presetClass="entr" presetSubtype="8" fill="hold" grpId="0" nodeType="withEffect">
                                  <p:stCondLst>
                                    <p:cond delay="0"/>
                                  </p:stCondLst>
                                  <p:childTnLst>
                                    <p:set>
                                      <p:cBhvr>
                                        <p:cTn id="114" dur="1" fill="hold">
                                          <p:stCondLst>
                                            <p:cond delay="0"/>
                                          </p:stCondLst>
                                        </p:cTn>
                                        <p:tgtEl>
                                          <p:spTgt spid="158"/>
                                        </p:tgtEl>
                                        <p:attrNameLst>
                                          <p:attrName>style.visibility</p:attrName>
                                        </p:attrNameLst>
                                      </p:cBhvr>
                                      <p:to>
                                        <p:strVal val="visible"/>
                                      </p:to>
                                    </p:set>
                                    <p:anim calcmode="lin" valueType="num">
                                      <p:cBhvr additive="base">
                                        <p:cTn id="115" dur="500" fill="hold"/>
                                        <p:tgtEl>
                                          <p:spTgt spid="158"/>
                                        </p:tgtEl>
                                        <p:attrNameLst>
                                          <p:attrName>ppt_x</p:attrName>
                                        </p:attrNameLst>
                                      </p:cBhvr>
                                      <p:tavLst>
                                        <p:tav tm="0">
                                          <p:val>
                                            <p:strVal val="0-#ppt_w/2"/>
                                          </p:val>
                                        </p:tav>
                                        <p:tav tm="100000">
                                          <p:val>
                                            <p:strVal val="#ppt_x"/>
                                          </p:val>
                                        </p:tav>
                                      </p:tavLst>
                                    </p:anim>
                                    <p:anim calcmode="lin" valueType="num">
                                      <p:cBhvr additive="base">
                                        <p:cTn id="116" dur="500" fill="hold"/>
                                        <p:tgtEl>
                                          <p:spTgt spid="158"/>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162"/>
                                        </p:tgtEl>
                                        <p:attrNameLst>
                                          <p:attrName>style.visibility</p:attrName>
                                        </p:attrNameLst>
                                      </p:cBhvr>
                                      <p:to>
                                        <p:strVal val="visible"/>
                                      </p:to>
                                    </p:set>
                                    <p:anim calcmode="lin" valueType="num">
                                      <p:cBhvr additive="base">
                                        <p:cTn id="119" dur="500" fill="hold"/>
                                        <p:tgtEl>
                                          <p:spTgt spid="162"/>
                                        </p:tgtEl>
                                        <p:attrNameLst>
                                          <p:attrName>ppt_x</p:attrName>
                                        </p:attrNameLst>
                                      </p:cBhvr>
                                      <p:tavLst>
                                        <p:tav tm="0">
                                          <p:val>
                                            <p:strVal val="0-#ppt_w/2"/>
                                          </p:val>
                                        </p:tav>
                                        <p:tav tm="100000">
                                          <p:val>
                                            <p:strVal val="#ppt_x"/>
                                          </p:val>
                                        </p:tav>
                                      </p:tavLst>
                                    </p:anim>
                                    <p:anim calcmode="lin" valueType="num">
                                      <p:cBhvr additive="base">
                                        <p:cTn id="120" dur="500" fill="hold"/>
                                        <p:tgtEl>
                                          <p:spTgt spid="162"/>
                                        </p:tgtEl>
                                        <p:attrNameLst>
                                          <p:attrName>ppt_y</p:attrName>
                                        </p:attrNameLst>
                                      </p:cBhvr>
                                      <p:tavLst>
                                        <p:tav tm="0">
                                          <p:val>
                                            <p:strVal val="#ppt_y"/>
                                          </p:val>
                                        </p:tav>
                                        <p:tav tm="100000">
                                          <p:val>
                                            <p:strVal val="#ppt_y"/>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 presetClass="entr" presetSubtype="8" fill="hold" nodeType="clickEffect">
                                  <p:stCondLst>
                                    <p:cond delay="0"/>
                                  </p:stCondLst>
                                  <p:childTnLst>
                                    <p:set>
                                      <p:cBhvr>
                                        <p:cTn id="124" dur="1" fill="hold">
                                          <p:stCondLst>
                                            <p:cond delay="0"/>
                                          </p:stCondLst>
                                        </p:cTn>
                                        <p:tgtEl>
                                          <p:spTgt spid="242"/>
                                        </p:tgtEl>
                                        <p:attrNameLst>
                                          <p:attrName>style.visibility</p:attrName>
                                        </p:attrNameLst>
                                      </p:cBhvr>
                                      <p:to>
                                        <p:strVal val="visible"/>
                                      </p:to>
                                    </p:set>
                                    <p:anim calcmode="lin" valueType="num">
                                      <p:cBhvr additive="base">
                                        <p:cTn id="125" dur="500" fill="hold"/>
                                        <p:tgtEl>
                                          <p:spTgt spid="242"/>
                                        </p:tgtEl>
                                        <p:attrNameLst>
                                          <p:attrName>ppt_x</p:attrName>
                                        </p:attrNameLst>
                                      </p:cBhvr>
                                      <p:tavLst>
                                        <p:tav tm="0">
                                          <p:val>
                                            <p:strVal val="0-#ppt_w/2"/>
                                          </p:val>
                                        </p:tav>
                                        <p:tav tm="100000">
                                          <p:val>
                                            <p:strVal val="#ppt_x"/>
                                          </p:val>
                                        </p:tav>
                                      </p:tavLst>
                                    </p:anim>
                                    <p:anim calcmode="lin" valueType="num">
                                      <p:cBhvr additive="base">
                                        <p:cTn id="126" dur="500" fill="hold"/>
                                        <p:tgtEl>
                                          <p:spTgt spid="242"/>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243"/>
                                        </p:tgtEl>
                                        <p:attrNameLst>
                                          <p:attrName>style.visibility</p:attrName>
                                        </p:attrNameLst>
                                      </p:cBhvr>
                                      <p:to>
                                        <p:strVal val="visible"/>
                                      </p:to>
                                    </p:set>
                                    <p:anim calcmode="lin" valueType="num">
                                      <p:cBhvr additive="base">
                                        <p:cTn id="129" dur="300" fill="hold"/>
                                        <p:tgtEl>
                                          <p:spTgt spid="243"/>
                                        </p:tgtEl>
                                        <p:attrNameLst>
                                          <p:attrName>ppt_x</p:attrName>
                                        </p:attrNameLst>
                                      </p:cBhvr>
                                      <p:tavLst>
                                        <p:tav tm="0">
                                          <p:val>
                                            <p:strVal val="0-#ppt_w/2"/>
                                          </p:val>
                                        </p:tav>
                                        <p:tav tm="100000">
                                          <p:val>
                                            <p:strVal val="#ppt_x"/>
                                          </p:val>
                                        </p:tav>
                                      </p:tavLst>
                                    </p:anim>
                                    <p:anim calcmode="lin" valueType="num">
                                      <p:cBhvr additive="base">
                                        <p:cTn id="130" dur="300" fill="hold"/>
                                        <p:tgtEl>
                                          <p:spTgt spid="243"/>
                                        </p:tgtEl>
                                        <p:attrNameLst>
                                          <p:attrName>ppt_y</p:attrName>
                                        </p:attrNameLst>
                                      </p:cBhvr>
                                      <p:tavLst>
                                        <p:tav tm="0">
                                          <p:val>
                                            <p:strVal val="#ppt_y"/>
                                          </p:val>
                                        </p:tav>
                                        <p:tav tm="100000">
                                          <p:val>
                                            <p:strVal val="#ppt_y"/>
                                          </p:val>
                                        </p:tav>
                                      </p:tavLst>
                                    </p:anim>
                                  </p:childTnLst>
                                </p:cTn>
                              </p:par>
                              <p:par>
                                <p:cTn id="131" presetID="2" presetClass="entr" presetSubtype="8" fill="hold" grpId="0" nodeType="withEffect">
                                  <p:stCondLst>
                                    <p:cond delay="0"/>
                                  </p:stCondLst>
                                  <p:childTnLst>
                                    <p:set>
                                      <p:cBhvr>
                                        <p:cTn id="132" dur="1" fill="hold">
                                          <p:stCondLst>
                                            <p:cond delay="0"/>
                                          </p:stCondLst>
                                        </p:cTn>
                                        <p:tgtEl>
                                          <p:spTgt spid="178"/>
                                        </p:tgtEl>
                                        <p:attrNameLst>
                                          <p:attrName>style.visibility</p:attrName>
                                        </p:attrNameLst>
                                      </p:cBhvr>
                                      <p:to>
                                        <p:strVal val="visible"/>
                                      </p:to>
                                    </p:set>
                                    <p:anim calcmode="lin" valueType="num">
                                      <p:cBhvr additive="base">
                                        <p:cTn id="133" dur="500" fill="hold"/>
                                        <p:tgtEl>
                                          <p:spTgt spid="178"/>
                                        </p:tgtEl>
                                        <p:attrNameLst>
                                          <p:attrName>ppt_x</p:attrName>
                                        </p:attrNameLst>
                                      </p:cBhvr>
                                      <p:tavLst>
                                        <p:tav tm="0">
                                          <p:val>
                                            <p:strVal val="0-#ppt_w/2"/>
                                          </p:val>
                                        </p:tav>
                                        <p:tav tm="100000">
                                          <p:val>
                                            <p:strVal val="#ppt_x"/>
                                          </p:val>
                                        </p:tav>
                                      </p:tavLst>
                                    </p:anim>
                                    <p:anim calcmode="lin" valueType="num">
                                      <p:cBhvr additive="base">
                                        <p:cTn id="134" dur="500" fill="hold"/>
                                        <p:tgtEl>
                                          <p:spTgt spid="178"/>
                                        </p:tgtEl>
                                        <p:attrNameLst>
                                          <p:attrName>ppt_y</p:attrName>
                                        </p:attrNameLst>
                                      </p:cBhvr>
                                      <p:tavLst>
                                        <p:tav tm="0">
                                          <p:val>
                                            <p:strVal val="#ppt_y"/>
                                          </p:val>
                                        </p:tav>
                                        <p:tav tm="100000">
                                          <p:val>
                                            <p:strVal val="#ppt_y"/>
                                          </p:val>
                                        </p:tav>
                                      </p:tavLst>
                                    </p:anim>
                                  </p:childTnLst>
                                </p:cTn>
                              </p:par>
                              <p:par>
                                <p:cTn id="135" presetID="2" presetClass="entr" presetSubtype="8" fill="hold" nodeType="withEffect">
                                  <p:stCondLst>
                                    <p:cond delay="0"/>
                                  </p:stCondLst>
                                  <p:childTnLst>
                                    <p:set>
                                      <p:cBhvr>
                                        <p:cTn id="136" dur="1" fill="hold">
                                          <p:stCondLst>
                                            <p:cond delay="0"/>
                                          </p:stCondLst>
                                        </p:cTn>
                                        <p:tgtEl>
                                          <p:spTgt spid="179"/>
                                        </p:tgtEl>
                                        <p:attrNameLst>
                                          <p:attrName>style.visibility</p:attrName>
                                        </p:attrNameLst>
                                      </p:cBhvr>
                                      <p:to>
                                        <p:strVal val="visible"/>
                                      </p:to>
                                    </p:set>
                                    <p:anim calcmode="lin" valueType="num">
                                      <p:cBhvr additive="base">
                                        <p:cTn id="137" dur="500" fill="hold"/>
                                        <p:tgtEl>
                                          <p:spTgt spid="179"/>
                                        </p:tgtEl>
                                        <p:attrNameLst>
                                          <p:attrName>ppt_x</p:attrName>
                                        </p:attrNameLst>
                                      </p:cBhvr>
                                      <p:tavLst>
                                        <p:tav tm="0">
                                          <p:val>
                                            <p:strVal val="0-#ppt_w/2"/>
                                          </p:val>
                                        </p:tav>
                                        <p:tav tm="100000">
                                          <p:val>
                                            <p:strVal val="#ppt_x"/>
                                          </p:val>
                                        </p:tav>
                                      </p:tavLst>
                                    </p:anim>
                                    <p:anim calcmode="lin" valueType="num">
                                      <p:cBhvr additive="base">
                                        <p:cTn id="138" dur="500" fill="hold"/>
                                        <p:tgtEl>
                                          <p:spTgt spid="179"/>
                                        </p:tgtEl>
                                        <p:attrNameLst>
                                          <p:attrName>ppt_y</p:attrName>
                                        </p:attrNameLst>
                                      </p:cBhvr>
                                      <p:tavLst>
                                        <p:tav tm="0">
                                          <p:val>
                                            <p:strVal val="#ppt_y"/>
                                          </p:val>
                                        </p:tav>
                                        <p:tav tm="100000">
                                          <p:val>
                                            <p:strVal val="#ppt_y"/>
                                          </p:val>
                                        </p:tav>
                                      </p:tavLst>
                                    </p:anim>
                                  </p:childTnLst>
                                </p:cTn>
                              </p:par>
                            </p:childTnLst>
                          </p:cTn>
                        </p:par>
                      </p:childTnLst>
                    </p:cTn>
                  </p:par>
                  <p:par>
                    <p:cTn id="139" fill="hold" nodeType="clickPar">
                      <p:stCondLst>
                        <p:cond delay="indefinite"/>
                      </p:stCondLst>
                      <p:childTnLst>
                        <p:par>
                          <p:cTn id="140" fill="hold" nodeType="withGroup">
                            <p:stCondLst>
                              <p:cond delay="0"/>
                            </p:stCondLst>
                            <p:childTnLst>
                              <p:par>
                                <p:cTn id="141" presetID="2" presetClass="entr" presetSubtype="8" fill="hold" grpId="0" nodeType="clickEffect">
                                  <p:stCondLst>
                                    <p:cond delay="0"/>
                                  </p:stCondLst>
                                  <p:childTnLst>
                                    <p:set>
                                      <p:cBhvr>
                                        <p:cTn id="142" dur="1" fill="hold">
                                          <p:stCondLst>
                                            <p:cond delay="0"/>
                                          </p:stCondLst>
                                        </p:cTn>
                                        <p:tgtEl>
                                          <p:spTgt spid="244"/>
                                        </p:tgtEl>
                                        <p:attrNameLst>
                                          <p:attrName>style.visibility</p:attrName>
                                        </p:attrNameLst>
                                      </p:cBhvr>
                                      <p:to>
                                        <p:strVal val="visible"/>
                                      </p:to>
                                    </p:set>
                                    <p:anim calcmode="lin" valueType="num">
                                      <p:cBhvr additive="base">
                                        <p:cTn id="143" dur="500" fill="hold"/>
                                        <p:tgtEl>
                                          <p:spTgt spid="244"/>
                                        </p:tgtEl>
                                        <p:attrNameLst>
                                          <p:attrName>ppt_x</p:attrName>
                                        </p:attrNameLst>
                                      </p:cBhvr>
                                      <p:tavLst>
                                        <p:tav tm="0">
                                          <p:val>
                                            <p:strVal val="0-#ppt_w/2"/>
                                          </p:val>
                                        </p:tav>
                                        <p:tav tm="100000">
                                          <p:val>
                                            <p:strVal val="#ppt_x"/>
                                          </p:val>
                                        </p:tav>
                                      </p:tavLst>
                                    </p:anim>
                                    <p:anim calcmode="lin" valueType="num">
                                      <p:cBhvr additive="base">
                                        <p:cTn id="144" dur="500" fill="hold"/>
                                        <p:tgtEl>
                                          <p:spTgt spid="244"/>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245"/>
                                        </p:tgtEl>
                                        <p:attrNameLst>
                                          <p:attrName>style.visibility</p:attrName>
                                        </p:attrNameLst>
                                      </p:cBhvr>
                                      <p:to>
                                        <p:strVal val="visible"/>
                                      </p:to>
                                    </p:set>
                                    <p:anim calcmode="lin" valueType="num">
                                      <p:cBhvr additive="base">
                                        <p:cTn id="147" dur="500" fill="hold"/>
                                        <p:tgtEl>
                                          <p:spTgt spid="245"/>
                                        </p:tgtEl>
                                        <p:attrNameLst>
                                          <p:attrName>ppt_x</p:attrName>
                                        </p:attrNameLst>
                                      </p:cBhvr>
                                      <p:tavLst>
                                        <p:tav tm="0">
                                          <p:val>
                                            <p:strVal val="0-#ppt_w/2"/>
                                          </p:val>
                                        </p:tav>
                                        <p:tav tm="100000">
                                          <p:val>
                                            <p:strVal val="#ppt_x"/>
                                          </p:val>
                                        </p:tav>
                                      </p:tavLst>
                                    </p:anim>
                                    <p:anim calcmode="lin" valueType="num">
                                      <p:cBhvr additive="base">
                                        <p:cTn id="148" dur="500" fill="hold"/>
                                        <p:tgtEl>
                                          <p:spTgt spid="245"/>
                                        </p:tgtEl>
                                        <p:attrNameLst>
                                          <p:attrName>ppt_y</p:attrName>
                                        </p:attrNameLst>
                                      </p:cBhvr>
                                      <p:tavLst>
                                        <p:tav tm="0">
                                          <p:val>
                                            <p:strVal val="#ppt_y"/>
                                          </p:val>
                                        </p:tav>
                                        <p:tav tm="100000">
                                          <p:val>
                                            <p:strVal val="#ppt_y"/>
                                          </p:val>
                                        </p:tav>
                                      </p:tavLst>
                                    </p:anim>
                                  </p:childTnLst>
                                </p:cTn>
                              </p:par>
                              <p:par>
                                <p:cTn id="149" presetID="2" presetClass="entr" presetSubtype="8" fill="hold" nodeType="with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additive="base">
                                        <p:cTn id="151" dur="500" fill="hold"/>
                                        <p:tgtEl>
                                          <p:spTgt spid="181"/>
                                        </p:tgtEl>
                                        <p:attrNameLst>
                                          <p:attrName>ppt_x</p:attrName>
                                        </p:attrNameLst>
                                      </p:cBhvr>
                                      <p:tavLst>
                                        <p:tav tm="0">
                                          <p:val>
                                            <p:strVal val="0-#ppt_w/2"/>
                                          </p:val>
                                        </p:tav>
                                        <p:tav tm="100000">
                                          <p:val>
                                            <p:strVal val="#ppt_x"/>
                                          </p:val>
                                        </p:tav>
                                      </p:tavLst>
                                    </p:anim>
                                    <p:anim calcmode="lin" valueType="num">
                                      <p:cBhvr additive="base">
                                        <p:cTn id="152" dur="500" fill="hold"/>
                                        <p:tgtEl>
                                          <p:spTgt spid="181"/>
                                        </p:tgtEl>
                                        <p:attrNameLst>
                                          <p:attrName>ppt_y</p:attrName>
                                        </p:attrNameLst>
                                      </p:cBhvr>
                                      <p:tavLst>
                                        <p:tav tm="0">
                                          <p:val>
                                            <p:strVal val="#ppt_y"/>
                                          </p:val>
                                        </p:tav>
                                        <p:tav tm="100000">
                                          <p:val>
                                            <p:strVal val="#ppt_y"/>
                                          </p:val>
                                        </p:tav>
                                      </p:tavLst>
                                    </p:anim>
                                  </p:childTnLst>
                                </p:cTn>
                              </p:par>
                              <p:par>
                                <p:cTn id="153" presetID="2" presetClass="entr" presetSubtype="8" fill="hold" grpId="0" nodeType="withEffect">
                                  <p:stCondLst>
                                    <p:cond delay="0"/>
                                  </p:stCondLst>
                                  <p:childTnLst>
                                    <p:set>
                                      <p:cBhvr>
                                        <p:cTn id="154" dur="1" fill="hold">
                                          <p:stCondLst>
                                            <p:cond delay="0"/>
                                          </p:stCondLst>
                                        </p:cTn>
                                        <p:tgtEl>
                                          <p:spTgt spid="180"/>
                                        </p:tgtEl>
                                        <p:attrNameLst>
                                          <p:attrName>style.visibility</p:attrName>
                                        </p:attrNameLst>
                                      </p:cBhvr>
                                      <p:to>
                                        <p:strVal val="visible"/>
                                      </p:to>
                                    </p:set>
                                    <p:anim calcmode="lin" valueType="num">
                                      <p:cBhvr additive="base">
                                        <p:cTn id="155" dur="500" fill="hold"/>
                                        <p:tgtEl>
                                          <p:spTgt spid="180"/>
                                        </p:tgtEl>
                                        <p:attrNameLst>
                                          <p:attrName>ppt_x</p:attrName>
                                        </p:attrNameLst>
                                      </p:cBhvr>
                                      <p:tavLst>
                                        <p:tav tm="0">
                                          <p:val>
                                            <p:strVal val="0-#ppt_w/2"/>
                                          </p:val>
                                        </p:tav>
                                        <p:tav tm="100000">
                                          <p:val>
                                            <p:strVal val="#ppt_x"/>
                                          </p:val>
                                        </p:tav>
                                      </p:tavLst>
                                    </p:anim>
                                    <p:anim calcmode="lin" valueType="num">
                                      <p:cBhvr additive="base">
                                        <p:cTn id="156" dur="500" fill="hold"/>
                                        <p:tgtEl>
                                          <p:spTgt spid="1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p:bldP spid="233" grpId="0"/>
      <p:bldP spid="234" grpId="0"/>
      <p:bldP spid="236" grpId="0" animBg="1"/>
      <p:bldP spid="237" grpId="0"/>
      <p:bldP spid="239" grpId="0"/>
      <p:bldP spid="241" grpId="0"/>
      <p:bldP spid="243" grpId="0"/>
      <p:bldP spid="244" grpId="0" animBg="1"/>
      <p:bldP spid="245" grpId="0"/>
      <p:bldP spid="127" grpId="0"/>
      <p:bldP spid="132" grpId="0"/>
      <p:bldP spid="154" grpId="0"/>
      <p:bldP spid="155" grpId="0"/>
      <p:bldP spid="156" grpId="0"/>
      <p:bldP spid="157" grpId="0"/>
      <p:bldP spid="158" grpId="0"/>
      <p:bldP spid="177" grpId="0"/>
      <p:bldP spid="178" grpId="0"/>
      <p:bldP spid="18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3213" y="2432050"/>
            <a:ext cx="6950075" cy="1689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6083" name="Text Box 6"/>
          <p:cNvSpPr txBox="1">
            <a:spLocks noChangeArrowheads="1"/>
          </p:cNvSpPr>
          <p:nvPr/>
        </p:nvSpPr>
        <p:spPr bwMode="auto">
          <a:xfrm>
            <a:off x="3527425" y="2498725"/>
            <a:ext cx="1854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Symbol" pitchFamily="18" charset="2"/>
              </a:rPr>
              <a:t>a  = 00</a:t>
            </a:r>
            <a:r>
              <a:rPr lang="en-US" altLang="en-US" sz="2400">
                <a:solidFill>
                  <a:srgbClr val="CC00CC"/>
                </a:solidFill>
                <a:latin typeface="Times New Roman" pitchFamily="18" charset="0"/>
              </a:rPr>
              <a:t>01010</a:t>
            </a:r>
          </a:p>
        </p:txBody>
      </p:sp>
      <p:sp>
        <p:nvSpPr>
          <p:cNvPr id="46084" name="Freeform 109"/>
          <p:cNvSpPr>
            <a:spLocks/>
          </p:cNvSpPr>
          <p:nvPr/>
        </p:nvSpPr>
        <p:spPr bwMode="auto">
          <a:xfrm>
            <a:off x="711200" y="2697163"/>
            <a:ext cx="731838" cy="655637"/>
          </a:xfrm>
          <a:custGeom>
            <a:avLst/>
            <a:gdLst>
              <a:gd name="T0" fmla="*/ 420230 w 731082"/>
              <a:gd name="T1" fmla="*/ 664580 h 655267"/>
              <a:gd name="T2" fmla="*/ 749915 w 731082"/>
              <a:gd name="T3" fmla="*/ 213412 h 655267"/>
              <a:gd name="T4" fmla="*/ 369510 w 731082"/>
              <a:gd name="T5" fmla="*/ 359 h 655267"/>
              <a:gd name="T6" fmla="*/ 1788 w 731082"/>
              <a:gd name="T7" fmla="*/ 175816 h 655267"/>
              <a:gd name="T8" fmla="*/ 255387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085" name="Text Box 6"/>
          <p:cNvSpPr txBox="1">
            <a:spLocks noChangeArrowheads="1"/>
          </p:cNvSpPr>
          <p:nvPr/>
        </p:nvSpPr>
        <p:spPr bwMode="auto">
          <a:xfrm>
            <a:off x="717550" y="2387600"/>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grpSp>
        <p:nvGrpSpPr>
          <p:cNvPr id="46086" name="Group 28"/>
          <p:cNvGrpSpPr>
            <a:grpSpLocks/>
          </p:cNvGrpSpPr>
          <p:nvPr/>
        </p:nvGrpSpPr>
        <p:grpSpPr bwMode="auto">
          <a:xfrm flipH="1">
            <a:off x="7253288" y="2006600"/>
            <a:ext cx="817562" cy="1492250"/>
            <a:chOff x="3915" y="446"/>
            <a:chExt cx="678" cy="1433"/>
          </a:xfrm>
        </p:grpSpPr>
        <p:sp>
          <p:nvSpPr>
            <p:cNvPr id="46125"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46126"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27"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28"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29"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0"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1"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2"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3"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4"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5"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6"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7"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8"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9"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0"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1"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2"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3"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4"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5"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6"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7"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8"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9"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0"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1"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2"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3"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4"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5"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6"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7"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8"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9"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0"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1"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2"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3"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4"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5"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6"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7"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8"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9"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0"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1"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2"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3"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4"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5"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6"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7"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8"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9"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0"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1"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2"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3"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4"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5"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6"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7"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8"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9"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0"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1"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2"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3"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4"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5"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6"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7"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8"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9"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0"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1"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2"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3"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4"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5"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6"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7"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8"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9"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0"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1"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2"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3"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4"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5"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6"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7"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8"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9"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0"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1"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2"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3"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4"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5"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46087" name="Straight Arrow Connector 230"/>
          <p:cNvCxnSpPr>
            <a:cxnSpLocks noChangeShapeType="1"/>
          </p:cNvCxnSpPr>
          <p:nvPr/>
        </p:nvCxnSpPr>
        <p:spPr bwMode="auto">
          <a:xfrm>
            <a:off x="533400" y="3663950"/>
            <a:ext cx="4572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6088" name="Straight Arrow Connector 231"/>
          <p:cNvCxnSpPr>
            <a:cxnSpLocks noChangeShapeType="1"/>
          </p:cNvCxnSpPr>
          <p:nvPr/>
        </p:nvCxnSpPr>
        <p:spPr bwMode="auto">
          <a:xfrm>
            <a:off x="1219200" y="36639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46089" name="Text Box 6"/>
          <p:cNvSpPr txBox="1">
            <a:spLocks noChangeArrowheads="1"/>
          </p:cNvSpPr>
          <p:nvPr/>
        </p:nvSpPr>
        <p:spPr bwMode="auto">
          <a:xfrm>
            <a:off x="1625600" y="3313113"/>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sp>
        <p:nvSpPr>
          <p:cNvPr id="46090" name="Text Box 6"/>
          <p:cNvSpPr txBox="1">
            <a:spLocks noChangeArrowheads="1"/>
          </p:cNvSpPr>
          <p:nvPr/>
        </p:nvSpPr>
        <p:spPr bwMode="auto">
          <a:xfrm>
            <a:off x="228600" y="3278188"/>
            <a:ext cx="7143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Times New Roman" pitchFamily="18" charset="0"/>
              </a:rPr>
              <a:t>start</a:t>
            </a:r>
          </a:p>
        </p:txBody>
      </p:sp>
      <p:sp>
        <p:nvSpPr>
          <p:cNvPr id="46091" name="Freeform 235"/>
          <p:cNvSpPr>
            <a:spLocks/>
          </p:cNvSpPr>
          <p:nvPr/>
        </p:nvSpPr>
        <p:spPr bwMode="auto">
          <a:xfrm>
            <a:off x="838200" y="2703513"/>
            <a:ext cx="731838" cy="655637"/>
          </a:xfrm>
          <a:custGeom>
            <a:avLst/>
            <a:gdLst>
              <a:gd name="T0" fmla="*/ 420230 w 731082"/>
              <a:gd name="T1" fmla="*/ 664580 h 655267"/>
              <a:gd name="T2" fmla="*/ 749915 w 731082"/>
              <a:gd name="T3" fmla="*/ 213412 h 655267"/>
              <a:gd name="T4" fmla="*/ 369510 w 731082"/>
              <a:gd name="T5" fmla="*/ 359 h 655267"/>
              <a:gd name="T6" fmla="*/ 1788 w 731082"/>
              <a:gd name="T7" fmla="*/ 175816 h 655267"/>
              <a:gd name="T8" fmla="*/ 255387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092" name="Text Box 6"/>
          <p:cNvSpPr txBox="1">
            <a:spLocks noChangeArrowheads="1"/>
          </p:cNvSpPr>
          <p:nvPr/>
        </p:nvSpPr>
        <p:spPr bwMode="auto">
          <a:xfrm>
            <a:off x="838200" y="2382838"/>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cxnSp>
        <p:nvCxnSpPr>
          <p:cNvPr id="46093" name="Straight Arrow Connector 237"/>
          <p:cNvCxnSpPr>
            <a:cxnSpLocks noChangeShapeType="1"/>
          </p:cNvCxnSpPr>
          <p:nvPr/>
        </p:nvCxnSpPr>
        <p:spPr bwMode="auto">
          <a:xfrm>
            <a:off x="2730500" y="36766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46094" name="Text Box 6"/>
          <p:cNvSpPr txBox="1">
            <a:spLocks noChangeArrowheads="1"/>
          </p:cNvSpPr>
          <p:nvPr/>
        </p:nvSpPr>
        <p:spPr bwMode="auto">
          <a:xfrm>
            <a:off x="2870200" y="3302000"/>
            <a:ext cx="314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1</a:t>
            </a:r>
          </a:p>
        </p:txBody>
      </p:sp>
      <p:cxnSp>
        <p:nvCxnSpPr>
          <p:cNvPr id="46095" name="Straight Arrow Connector 239"/>
          <p:cNvCxnSpPr>
            <a:cxnSpLocks noChangeShapeType="1"/>
          </p:cNvCxnSpPr>
          <p:nvPr/>
        </p:nvCxnSpPr>
        <p:spPr bwMode="auto">
          <a:xfrm>
            <a:off x="4140200" y="36893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46096" name="Text Box 6"/>
          <p:cNvSpPr txBox="1">
            <a:spLocks noChangeArrowheads="1"/>
          </p:cNvSpPr>
          <p:nvPr/>
        </p:nvSpPr>
        <p:spPr bwMode="auto">
          <a:xfrm>
            <a:off x="4338638" y="3302000"/>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cxnSp>
        <p:nvCxnSpPr>
          <p:cNvPr id="46097" name="Straight Arrow Connector 241"/>
          <p:cNvCxnSpPr>
            <a:cxnSpLocks noChangeShapeType="1"/>
          </p:cNvCxnSpPr>
          <p:nvPr/>
        </p:nvCxnSpPr>
        <p:spPr bwMode="auto">
          <a:xfrm>
            <a:off x="5548313" y="3678238"/>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46098" name="Text Box 6"/>
          <p:cNvSpPr txBox="1">
            <a:spLocks noChangeArrowheads="1"/>
          </p:cNvSpPr>
          <p:nvPr/>
        </p:nvSpPr>
        <p:spPr bwMode="auto">
          <a:xfrm>
            <a:off x="5664200" y="3302000"/>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1</a:t>
            </a:r>
          </a:p>
        </p:txBody>
      </p:sp>
      <p:sp>
        <p:nvSpPr>
          <p:cNvPr id="46099" name="Freeform 243"/>
          <p:cNvSpPr>
            <a:spLocks/>
          </p:cNvSpPr>
          <p:nvPr/>
        </p:nvSpPr>
        <p:spPr bwMode="auto">
          <a:xfrm>
            <a:off x="6354763" y="2773363"/>
            <a:ext cx="731837" cy="655637"/>
          </a:xfrm>
          <a:custGeom>
            <a:avLst/>
            <a:gdLst>
              <a:gd name="T0" fmla="*/ 420218 w 731082"/>
              <a:gd name="T1" fmla="*/ 664580 h 655267"/>
              <a:gd name="T2" fmla="*/ 749891 w 731082"/>
              <a:gd name="T3" fmla="*/ 213412 h 655267"/>
              <a:gd name="T4" fmla="*/ 369498 w 731082"/>
              <a:gd name="T5" fmla="*/ 359 h 655267"/>
              <a:gd name="T6" fmla="*/ 1788 w 731082"/>
              <a:gd name="T7" fmla="*/ 175816 h 655267"/>
              <a:gd name="T8" fmla="*/ 255379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100" name="Text Box 6"/>
          <p:cNvSpPr txBox="1">
            <a:spLocks noChangeArrowheads="1"/>
          </p:cNvSpPr>
          <p:nvPr/>
        </p:nvSpPr>
        <p:spPr bwMode="auto">
          <a:xfrm>
            <a:off x="6443663" y="2482850"/>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pic>
        <p:nvPicPr>
          <p:cNvPr id="4610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6438" y="1695450"/>
            <a:ext cx="6151562" cy="438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610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513" y="584200"/>
            <a:ext cx="8562975" cy="1057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49" name="Rectangle 3"/>
          <p:cNvSpPr txBox="1">
            <a:spLocks noChangeArrowheads="1"/>
          </p:cNvSpPr>
          <p:nvPr/>
        </p:nvSpPr>
        <p:spPr bwMode="auto">
          <a:xfrm>
            <a:off x="6172200" y="3657600"/>
            <a:ext cx="1673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buFontTx/>
              <a:buNone/>
              <a:defRPr/>
            </a:pPr>
            <a:r>
              <a:rPr lang="en-US" altLang="en-US" sz="2400" kern="0" dirty="0">
                <a:solidFill>
                  <a:srgbClr val="CC00CC"/>
                </a:solidFill>
                <a:latin typeface="Symbol" pitchFamily="18" charset="2"/>
              </a:rPr>
              <a:t>a </a:t>
            </a:r>
            <a:r>
              <a:rPr lang="en-CA" altLang="en-US" sz="2400" kern="0" dirty="0">
                <a:solidFill>
                  <a:srgbClr val="CC00CC"/>
                </a:solidFill>
                <a:latin typeface="Symbol" pitchFamily="18" charset="2"/>
                <a:sym typeface="Symbol"/>
              </a:rPr>
              <a:t></a:t>
            </a:r>
            <a:r>
              <a:rPr lang="en-CA" altLang="en-US" sz="2400" kern="0" dirty="0">
                <a:solidFill>
                  <a:srgbClr val="CC00CC"/>
                </a:solidFill>
              </a:rPr>
              <a:t> L</a:t>
            </a:r>
          </a:p>
        </p:txBody>
      </p:sp>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NFA to Context Free </a:t>
            </a:r>
            <a:r>
              <a:rPr lang="en-US" b="1" dirty="0" err="1">
                <a:solidFill>
                  <a:schemeClr val="tx2"/>
                </a:solidFill>
                <a:effectLst>
                  <a:outerShdw blurRad="38100" dist="38100" dir="2700000" algn="tl">
                    <a:srgbClr val="000000"/>
                  </a:outerShdw>
                </a:effectLst>
                <a:latin typeface="Times New Roman" charset="0"/>
                <a:cs typeface="Times New Roman" pitchFamily="18" charset="0"/>
              </a:rPr>
              <a:t>Garammar</a:t>
            </a:r>
            <a:endParaRPr lang="en-US" b="1" dirty="0">
              <a:solidFill>
                <a:schemeClr val="tx2"/>
              </a:solidFill>
              <a:effectLst>
                <a:outerShdw blurRad="38100" dist="38100" dir="2700000" algn="tl">
                  <a:srgbClr val="000000"/>
                </a:outerShdw>
              </a:effectLst>
              <a:latin typeface="Times New Roman" charset="0"/>
              <a:cs typeface="Times New Roman" pitchFamily="18" charset="0"/>
            </a:endParaRPr>
          </a:p>
        </p:txBody>
      </p:sp>
      <p:sp>
        <p:nvSpPr>
          <p:cNvPr id="127" name="Rectangle 126"/>
          <p:cNvSpPr/>
          <p:nvPr/>
        </p:nvSpPr>
        <p:spPr>
          <a:xfrm>
            <a:off x="8153400" y="3429000"/>
            <a:ext cx="385763"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S</a:t>
            </a:r>
            <a:endParaRPr lang="en-CA" dirty="0">
              <a:solidFill>
                <a:schemeClr val="accent6"/>
              </a:solidFill>
              <a:effectLst>
                <a:outerShdw blurRad="38100" dist="38100" dir="2700000" algn="tl">
                  <a:srgbClr val="000000">
                    <a:alpha val="43137"/>
                  </a:srgbClr>
                </a:outerShdw>
              </a:effectLst>
              <a:cs typeface="+mn-cs"/>
            </a:endParaRPr>
          </a:p>
        </p:txBody>
      </p:sp>
      <p:sp>
        <p:nvSpPr>
          <p:cNvPr id="132" name="Rectangle 131"/>
          <p:cNvSpPr/>
          <p:nvPr/>
        </p:nvSpPr>
        <p:spPr>
          <a:xfrm>
            <a:off x="8107363" y="3733800"/>
            <a:ext cx="565150" cy="523875"/>
          </a:xfrm>
          <a:prstGeom prst="rect">
            <a:avLst/>
          </a:prstGeom>
        </p:spPr>
        <p:txBody>
          <a:bodyPr wrap="none">
            <a:spAutoFit/>
          </a:bodyPr>
          <a:lstStyle/>
          <a:p>
            <a:pPr algn="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33" name="Freeform 132"/>
          <p:cNvSpPr/>
          <p:nvPr/>
        </p:nvSpPr>
        <p:spPr bwMode="auto">
          <a:xfrm>
            <a:off x="8161338" y="411003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54" name="Rectangle 153"/>
          <p:cNvSpPr/>
          <p:nvPr/>
        </p:nvSpPr>
        <p:spPr>
          <a:xfrm>
            <a:off x="7924800" y="4057650"/>
            <a:ext cx="744538" cy="522288"/>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5" name="Rectangle 154"/>
          <p:cNvSpPr/>
          <p:nvPr/>
        </p:nvSpPr>
        <p:spPr>
          <a:xfrm>
            <a:off x="7745413" y="4381500"/>
            <a:ext cx="923925"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6" name="Rectangle 155"/>
          <p:cNvSpPr/>
          <p:nvPr/>
        </p:nvSpPr>
        <p:spPr>
          <a:xfrm>
            <a:off x="7566025" y="4706938"/>
            <a:ext cx="1103313"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2</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7" name="Rectangle 156"/>
          <p:cNvSpPr/>
          <p:nvPr/>
        </p:nvSpPr>
        <p:spPr>
          <a:xfrm>
            <a:off x="7386638" y="5032375"/>
            <a:ext cx="1282700" cy="522288"/>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3</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8" name="Rectangle 157"/>
          <p:cNvSpPr/>
          <p:nvPr/>
        </p:nvSpPr>
        <p:spPr>
          <a:xfrm>
            <a:off x="7207250" y="5356225"/>
            <a:ext cx="1462088"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4</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9" name="Freeform 158"/>
          <p:cNvSpPr/>
          <p:nvPr/>
        </p:nvSpPr>
        <p:spPr bwMode="auto">
          <a:xfrm>
            <a:off x="8153400" y="4451350"/>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0" name="Freeform 159"/>
          <p:cNvSpPr/>
          <p:nvPr/>
        </p:nvSpPr>
        <p:spPr bwMode="auto">
          <a:xfrm>
            <a:off x="8145463" y="4792663"/>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1" name="Freeform 160"/>
          <p:cNvSpPr/>
          <p:nvPr/>
        </p:nvSpPr>
        <p:spPr bwMode="auto">
          <a:xfrm>
            <a:off x="8137525" y="5133975"/>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2" name="Freeform 161"/>
          <p:cNvSpPr/>
          <p:nvPr/>
        </p:nvSpPr>
        <p:spPr bwMode="auto">
          <a:xfrm>
            <a:off x="8129588" y="547528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77" name="Text Box 103"/>
          <p:cNvSpPr txBox="1">
            <a:spLocks noChangeArrowheads="1"/>
          </p:cNvSpPr>
          <p:nvPr/>
        </p:nvSpPr>
        <p:spPr bwMode="auto">
          <a:xfrm>
            <a:off x="228600" y="4313238"/>
            <a:ext cx="7086600" cy="2455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US" altLang="en-US" sz="2400" kern="0" dirty="0">
                <a:cs typeface="+mn-cs"/>
              </a:rPr>
              <a:t>S </a:t>
            </a:r>
            <a:r>
              <a:rPr lang="en-US" altLang="en-US" sz="2400" kern="0" dirty="0">
                <a:cs typeface="+mn-cs"/>
                <a:sym typeface="Wingdings" panose="05000000000000000000" pitchFamily="2" charset="2"/>
              </a:rPr>
              <a:t> Q</a:t>
            </a:r>
            <a:r>
              <a:rPr lang="en-US" altLang="en-US" sz="2400" kern="0" baseline="-25000" dirty="0">
                <a:cs typeface="+mn-cs"/>
                <a:sym typeface="Wingdings" panose="05000000000000000000" pitchFamily="2" charset="2"/>
              </a:rPr>
              <a:t>1</a:t>
            </a:r>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1 </a:t>
            </a:r>
            <a:r>
              <a:rPr lang="en-US" altLang="en-US" sz="2400" kern="0" dirty="0">
                <a:sym typeface="Wingdings" panose="05000000000000000000" pitchFamily="2" charset="2"/>
              </a:rPr>
              <a:t> 0Q</a:t>
            </a:r>
            <a:r>
              <a:rPr lang="en-US" altLang="en-US" sz="2400" kern="0" baseline="-25000" dirty="0">
                <a:sym typeface="Wingdings" panose="05000000000000000000" pitchFamily="2" charset="2"/>
              </a:rPr>
              <a:t>1  </a:t>
            </a:r>
            <a:r>
              <a:rPr lang="en-US" altLang="en-US" sz="2400" kern="0" dirty="0">
                <a:sym typeface="Wingdings" panose="05000000000000000000" pitchFamily="2" charset="2"/>
              </a:rPr>
              <a:t>| 1Q</a:t>
            </a:r>
            <a:r>
              <a:rPr lang="en-US" altLang="en-US" sz="2400" kern="0" baseline="-25000" dirty="0">
                <a:sym typeface="Wingdings" panose="05000000000000000000" pitchFamily="2" charset="2"/>
              </a:rPr>
              <a:t>1 </a:t>
            </a:r>
            <a:r>
              <a:rPr lang="en-US" altLang="en-US" sz="2400" kern="0" dirty="0">
                <a:sym typeface="Wingdings" panose="05000000000000000000" pitchFamily="2" charset="2"/>
              </a:rPr>
              <a:t>| 0Q</a:t>
            </a:r>
            <a:r>
              <a:rPr lang="en-US" altLang="en-US" sz="2400" kern="0" baseline="-25000" dirty="0">
                <a:sym typeface="Wingdings" panose="05000000000000000000" pitchFamily="2" charset="2"/>
              </a:rPr>
              <a:t>2</a:t>
            </a:r>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2 </a:t>
            </a:r>
            <a:r>
              <a:rPr lang="en-US" altLang="en-US" sz="2400" kern="0" dirty="0">
                <a:sym typeface="Wingdings" panose="05000000000000000000" pitchFamily="2" charset="2"/>
              </a:rPr>
              <a:t> 1Q</a:t>
            </a:r>
            <a:r>
              <a:rPr lang="en-US" altLang="en-US" sz="2400" kern="0" baseline="-25000" dirty="0">
                <a:sym typeface="Wingdings" panose="05000000000000000000" pitchFamily="2" charset="2"/>
              </a:rPr>
              <a:t>3 </a:t>
            </a:r>
            <a:endParaRPr lang="en-US" altLang="en-US" sz="2400" kern="0" baseline="-25000" dirty="0"/>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3 </a:t>
            </a:r>
            <a:r>
              <a:rPr lang="en-US" altLang="en-US" sz="2400" kern="0" dirty="0">
                <a:sym typeface="Wingdings" panose="05000000000000000000" pitchFamily="2" charset="2"/>
              </a:rPr>
              <a:t> 0Q</a:t>
            </a:r>
            <a:r>
              <a:rPr lang="en-US" altLang="en-US" sz="2400" kern="0" baseline="-25000" dirty="0">
                <a:sym typeface="Wingdings" panose="05000000000000000000" pitchFamily="2" charset="2"/>
              </a:rPr>
              <a:t>4 </a:t>
            </a:r>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4 </a:t>
            </a:r>
            <a:r>
              <a:rPr lang="en-US" altLang="en-US" sz="2400" kern="0" dirty="0">
                <a:sym typeface="Wingdings" panose="05000000000000000000" pitchFamily="2" charset="2"/>
              </a:rPr>
              <a:t> 1Q</a:t>
            </a:r>
            <a:r>
              <a:rPr lang="en-US" altLang="en-US" sz="2400" kern="0" baseline="-25000" dirty="0">
                <a:sym typeface="Wingdings" panose="05000000000000000000" pitchFamily="2" charset="2"/>
              </a:rPr>
              <a:t>5</a:t>
            </a:r>
            <a:endParaRPr lang="en-US" altLang="en-US" sz="2400" kern="0" baseline="-25000" dirty="0"/>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5 </a:t>
            </a:r>
            <a:r>
              <a:rPr lang="en-US" altLang="en-US" sz="2400" kern="0" dirty="0">
                <a:sym typeface="Wingdings" panose="05000000000000000000" pitchFamily="2" charset="2"/>
              </a:rPr>
              <a:t> 0Q</a:t>
            </a:r>
            <a:r>
              <a:rPr lang="en-US" altLang="en-US" sz="2400" kern="0" baseline="-25000" dirty="0">
                <a:sym typeface="Wingdings" panose="05000000000000000000" pitchFamily="2" charset="2"/>
              </a:rPr>
              <a:t>5  </a:t>
            </a:r>
            <a:r>
              <a:rPr lang="en-US" altLang="en-US" sz="2400" kern="0" dirty="0">
                <a:sym typeface="Wingdings" panose="05000000000000000000" pitchFamily="2" charset="2"/>
              </a:rPr>
              <a:t>| 1Q</a:t>
            </a:r>
            <a:r>
              <a:rPr lang="en-US" altLang="en-US" sz="2400" kern="0" baseline="-25000" dirty="0">
                <a:sym typeface="Wingdings" panose="05000000000000000000" pitchFamily="2" charset="2"/>
              </a:rPr>
              <a:t>5 </a:t>
            </a:r>
          </a:p>
        </p:txBody>
      </p:sp>
      <p:sp>
        <p:nvSpPr>
          <p:cNvPr id="178" name="Rectangle 177"/>
          <p:cNvSpPr/>
          <p:nvPr/>
        </p:nvSpPr>
        <p:spPr>
          <a:xfrm>
            <a:off x="7007225" y="5711825"/>
            <a:ext cx="1641475"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5</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79" name="Freeform 178"/>
          <p:cNvSpPr/>
          <p:nvPr/>
        </p:nvSpPr>
        <p:spPr bwMode="auto">
          <a:xfrm>
            <a:off x="8108950" y="5830888"/>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80" name="Rectangle 179"/>
          <p:cNvSpPr/>
          <p:nvPr/>
        </p:nvSpPr>
        <p:spPr>
          <a:xfrm>
            <a:off x="6807200" y="6067425"/>
            <a:ext cx="1820863"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5</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81" name="Freeform 180"/>
          <p:cNvSpPr/>
          <p:nvPr/>
        </p:nvSpPr>
        <p:spPr bwMode="auto">
          <a:xfrm>
            <a:off x="8088313" y="618648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82" name="Rectangle 181"/>
          <p:cNvSpPr/>
          <p:nvPr/>
        </p:nvSpPr>
        <p:spPr>
          <a:xfrm>
            <a:off x="6837363" y="6410325"/>
            <a:ext cx="1441450"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0001010</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83" name="Freeform 182"/>
          <p:cNvSpPr/>
          <p:nvPr/>
        </p:nvSpPr>
        <p:spPr bwMode="auto">
          <a:xfrm>
            <a:off x="8089900" y="6529388"/>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3" name="Rectangle 2"/>
          <p:cNvSpPr/>
          <p:nvPr/>
        </p:nvSpPr>
        <p:spPr>
          <a:xfrm>
            <a:off x="2222500" y="6248400"/>
            <a:ext cx="457200" cy="461962"/>
          </a:xfrm>
          <a:prstGeom prst="rect">
            <a:avLst/>
          </a:prstGeom>
        </p:spPr>
        <p:txBody>
          <a:bodyPr wrap="none">
            <a:spAutoFit/>
          </a:bodyPr>
          <a:lstStyle/>
          <a:p>
            <a:pPr>
              <a:defRPr/>
            </a:pPr>
            <a:r>
              <a:rPr lang="en-US" altLang="en-US" sz="2400" kern="0" dirty="0">
                <a:latin typeface="Times New Roman" charset="0"/>
                <a:sym typeface="Wingdings" panose="05000000000000000000" pitchFamily="2" charset="2"/>
              </a:rPr>
              <a:t>| </a:t>
            </a:r>
            <a:r>
              <a:rPr lang="en-US" altLang="en-US" sz="2400" kern="0" dirty="0">
                <a:latin typeface="Times New Roman" charset="0"/>
                <a:sym typeface="Symbol"/>
              </a:rPr>
              <a:t></a:t>
            </a:r>
            <a:endParaRPr lang="en-CA" sz="2400" dirty="0">
              <a:latin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7"/>
                                        </p:tgtEl>
                                        <p:attrNameLst>
                                          <p:attrName>style.visibility</p:attrName>
                                        </p:attrNameLst>
                                      </p:cBhvr>
                                      <p:to>
                                        <p:strVal val="visible"/>
                                      </p:to>
                                    </p:set>
                                    <p:anim calcmode="lin" valueType="num">
                                      <p:cBhvr additive="base">
                                        <p:cTn id="7" dur="500" fill="hold"/>
                                        <p:tgtEl>
                                          <p:spTgt spid="177"/>
                                        </p:tgtEl>
                                        <p:attrNameLst>
                                          <p:attrName>ppt_x</p:attrName>
                                        </p:attrNameLst>
                                      </p:cBhvr>
                                      <p:tavLst>
                                        <p:tav tm="0">
                                          <p:val>
                                            <p:strVal val="0-#ppt_w/2"/>
                                          </p:val>
                                        </p:tav>
                                        <p:tav tm="100000">
                                          <p:val>
                                            <p:strVal val="#ppt_x"/>
                                          </p:val>
                                        </p:tav>
                                      </p:tavLst>
                                    </p:anim>
                                    <p:anim calcmode="lin" valueType="num">
                                      <p:cBhvr additive="base">
                                        <p:cTn id="8" dur="500" fill="hold"/>
                                        <p:tgtEl>
                                          <p:spTgt spid="1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9"/>
                                        </p:tgtEl>
                                        <p:attrNameLst>
                                          <p:attrName>style.visibility</p:attrName>
                                        </p:attrNameLst>
                                      </p:cBhvr>
                                      <p:to>
                                        <p:strVal val="visible"/>
                                      </p:to>
                                    </p:set>
                                    <p:anim calcmode="lin" valueType="num">
                                      <p:cBhvr additive="base">
                                        <p:cTn id="13" dur="500" fill="hold"/>
                                        <p:tgtEl>
                                          <p:spTgt spid="249"/>
                                        </p:tgtEl>
                                        <p:attrNameLst>
                                          <p:attrName>ppt_x</p:attrName>
                                        </p:attrNameLst>
                                      </p:cBhvr>
                                      <p:tavLst>
                                        <p:tav tm="0">
                                          <p:val>
                                            <p:strVal val="0-#ppt_w/2"/>
                                          </p:val>
                                        </p:tav>
                                        <p:tav tm="100000">
                                          <p:val>
                                            <p:strVal val="#ppt_x"/>
                                          </p:val>
                                        </p:tav>
                                      </p:tavLst>
                                    </p:anim>
                                    <p:anim calcmode="lin" valueType="num">
                                      <p:cBhvr additive="base">
                                        <p:cTn id="14" dur="500" fill="hold"/>
                                        <p:tgtEl>
                                          <p:spTgt spid="24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83"/>
                                        </p:tgtEl>
                                        <p:attrNameLst>
                                          <p:attrName>style.visibility</p:attrName>
                                        </p:attrNameLst>
                                      </p:cBhvr>
                                      <p:to>
                                        <p:strVal val="visible"/>
                                      </p:to>
                                    </p:set>
                                    <p:anim calcmode="lin" valueType="num">
                                      <p:cBhvr additive="base">
                                        <p:cTn id="19" dur="500" fill="hold"/>
                                        <p:tgtEl>
                                          <p:spTgt spid="183"/>
                                        </p:tgtEl>
                                        <p:attrNameLst>
                                          <p:attrName>ppt_x</p:attrName>
                                        </p:attrNameLst>
                                      </p:cBhvr>
                                      <p:tavLst>
                                        <p:tav tm="0">
                                          <p:val>
                                            <p:strVal val="0-#ppt_w/2"/>
                                          </p:val>
                                        </p:tav>
                                        <p:tav tm="100000">
                                          <p:val>
                                            <p:strVal val="#ppt_x"/>
                                          </p:val>
                                        </p:tav>
                                      </p:tavLst>
                                    </p:anim>
                                    <p:anim calcmode="lin" valueType="num">
                                      <p:cBhvr additive="base">
                                        <p:cTn id="20" dur="500" fill="hold"/>
                                        <p:tgtEl>
                                          <p:spTgt spid="183"/>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82"/>
                                        </p:tgtEl>
                                        <p:attrNameLst>
                                          <p:attrName>style.visibility</p:attrName>
                                        </p:attrNameLst>
                                      </p:cBhvr>
                                      <p:to>
                                        <p:strVal val="visible"/>
                                      </p:to>
                                    </p:set>
                                    <p:anim calcmode="lin" valueType="num">
                                      <p:cBhvr additive="base">
                                        <p:cTn id="23" dur="500" fill="hold"/>
                                        <p:tgtEl>
                                          <p:spTgt spid="182"/>
                                        </p:tgtEl>
                                        <p:attrNameLst>
                                          <p:attrName>ppt_x</p:attrName>
                                        </p:attrNameLst>
                                      </p:cBhvr>
                                      <p:tavLst>
                                        <p:tav tm="0">
                                          <p:val>
                                            <p:strVal val="0-#ppt_w/2"/>
                                          </p:val>
                                        </p:tav>
                                        <p:tav tm="100000">
                                          <p:val>
                                            <p:strVal val="#ppt_x"/>
                                          </p:val>
                                        </p:tav>
                                      </p:tavLst>
                                    </p:anim>
                                    <p:anim calcmode="lin" valueType="num">
                                      <p:cBhvr additive="base">
                                        <p:cTn id="24" dur="500" fill="hold"/>
                                        <p:tgtEl>
                                          <p:spTgt spid="182"/>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177" grpId="0"/>
      <p:bldP spid="182" grpId="0"/>
      <p:bldP spid="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extLst>
              <p:ext uri="{D42A27DB-BD31-4B8C-83A1-F6EECF244321}">
                <p14:modId xmlns:p14="http://schemas.microsoft.com/office/powerpoint/2010/main" val="454724455"/>
              </p:ext>
            </p:extLst>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solidFill>
                            <a:srgbClr val="FF00FF"/>
                          </a:solidFill>
                        </a:rPr>
                        <a:t>&amp; top stack</a:t>
                      </a:r>
                      <a:r>
                        <a:rPr lang="en-CA" baseline="0" dirty="0">
                          <a:solidFill>
                            <a:srgbClr val="FF00FF"/>
                          </a:solidFill>
                        </a:rPr>
                        <a:t> char</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solidFill>
                            <a:srgbClr val="FF00FF"/>
                          </a:solidFill>
                        </a:rPr>
                        <a:t>String to push on stack,</a:t>
                      </a:r>
                      <a:br>
                        <a:rPr lang="en-CA" dirty="0">
                          <a:solidFill>
                            <a:srgbClr val="FF00FF"/>
                          </a:solidFill>
                        </a:rPr>
                      </a:br>
                      <a:r>
                        <a:rPr lang="en-CA" dirty="0"/>
                        <a:t>&amp; new</a:t>
                      </a:r>
                      <a:r>
                        <a:rPr lang="en-CA" baseline="0" dirty="0"/>
                        <a:t> state</a:t>
                      </a:r>
                      <a:endParaRPr lang="en-CA" dirty="0"/>
                    </a:p>
                    <a:p>
                      <a:pPr algn="l"/>
                      <a:endParaRPr lang="en-CA" dirty="0"/>
                    </a:p>
                  </a:txBody>
                  <a:tcPr/>
                </a:tc>
                <a:tc>
                  <a:txBody>
                    <a:bodyPr/>
                    <a:lstStyle/>
                    <a:p>
                      <a:pPr algn="l"/>
                      <a:r>
                        <a:rPr lang="en-CA" dirty="0">
                          <a:solidFill>
                            <a:srgbClr val="FF00FF"/>
                          </a:solidFill>
                        </a:rPr>
                        <a:t>Context Free Grammars</a:t>
                      </a:r>
                    </a:p>
                  </a:txBody>
                  <a:tcPr/>
                </a:tc>
                <a:extLst>
                  <a:ext uri="{0D108BD9-81ED-4DB2-BD59-A6C34878D82A}">
                    <a16:rowId xmlns:a16="http://schemas.microsoft.com/office/drawing/2014/main" val="10003"/>
                  </a:ext>
                </a:extLst>
              </a:tr>
            </a:tbl>
          </a:graphicData>
        </a:graphic>
      </p:graphicFrame>
      <p:grpSp>
        <p:nvGrpSpPr>
          <p:cNvPr id="326" name="Group 325"/>
          <p:cNvGrpSpPr/>
          <p:nvPr/>
        </p:nvGrpSpPr>
        <p:grpSpPr>
          <a:xfrm>
            <a:off x="989807" y="4373070"/>
            <a:ext cx="6403181" cy="2180130"/>
            <a:chOff x="989807" y="3429000"/>
            <a:chExt cx="6403181" cy="2180130"/>
          </a:xfrm>
        </p:grpSpPr>
        <p:pic>
          <p:nvPicPr>
            <p:cNvPr id="327" name="Picture 326" descr="http://eli.thegreenplace.net/images/2011/02/plat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0200" y="3733800"/>
              <a:ext cx="914400"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327"/>
            <p:cNvPicPr>
              <a:picLocks noChangeAspect="1" noChangeArrowheads="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553200" y="3429000"/>
              <a:ext cx="839788" cy="1530255"/>
            </a:xfrm>
            <a:prstGeom prst="rect">
              <a:avLst/>
            </a:prstGeom>
            <a:solidFill>
              <a:schemeClr val="tx1"/>
            </a:solidFill>
            <a:ln>
              <a:noFill/>
            </a:ln>
            <a:effectLst/>
          </p:spPr>
        </p:pic>
        <p:grpSp>
          <p:nvGrpSpPr>
            <p:cNvPr id="329" name="Group 328"/>
            <p:cNvGrpSpPr/>
            <p:nvPr/>
          </p:nvGrpSpPr>
          <p:grpSpPr>
            <a:xfrm>
              <a:off x="989807" y="3516389"/>
              <a:ext cx="4009122" cy="2092741"/>
              <a:chOff x="646671" y="4520514"/>
              <a:chExt cx="4425778" cy="2360962"/>
            </a:xfrm>
          </p:grpSpPr>
          <p:sp>
            <p:nvSpPr>
              <p:cNvPr id="330" name="Rectangle 329"/>
              <p:cNvSpPr/>
              <p:nvPr/>
            </p:nvSpPr>
            <p:spPr>
              <a:xfrm>
                <a:off x="2129524" y="470092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31" name="Rectangle 330"/>
              <p:cNvSpPr/>
              <p:nvPr/>
            </p:nvSpPr>
            <p:spPr>
              <a:xfrm>
                <a:off x="1693199" y="4522454"/>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32" name="Rectangle 331"/>
              <p:cNvSpPr/>
              <p:nvPr/>
            </p:nvSpPr>
            <p:spPr>
              <a:xfrm>
                <a:off x="1251284" y="470092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33" name="Rectangle 332"/>
              <p:cNvSpPr/>
              <p:nvPr/>
            </p:nvSpPr>
            <p:spPr>
              <a:xfrm>
                <a:off x="881226" y="526798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grpSp>
            <p:nvGrpSpPr>
              <p:cNvPr id="334" name="Group 333"/>
              <p:cNvGrpSpPr/>
              <p:nvPr/>
            </p:nvGrpSpPr>
            <p:grpSpPr>
              <a:xfrm rot="16200000">
                <a:off x="1814987" y="5572270"/>
                <a:ext cx="1764480" cy="853932"/>
                <a:chOff x="3866788" y="4525219"/>
                <a:chExt cx="1983009" cy="1005678"/>
              </a:xfrm>
            </p:grpSpPr>
            <p:grpSp>
              <p:nvGrpSpPr>
                <p:cNvPr id="345" name="Group 344"/>
                <p:cNvGrpSpPr/>
                <p:nvPr/>
              </p:nvGrpSpPr>
              <p:grpSpPr>
                <a:xfrm>
                  <a:off x="4022344" y="4953955"/>
                  <a:ext cx="1827453" cy="576942"/>
                  <a:chOff x="4022344" y="4953955"/>
                  <a:chExt cx="1827453" cy="576942"/>
                </a:xfrm>
              </p:grpSpPr>
              <p:cxnSp>
                <p:nvCxnSpPr>
                  <p:cNvPr id="347" name="Straight Connector 346"/>
                  <p:cNvCxnSpPr/>
                  <p:nvPr/>
                </p:nvCxnSpPr>
                <p:spPr bwMode="auto">
                  <a:xfrm flipH="1">
                    <a:off x="4022344" y="4953997"/>
                    <a:ext cx="1811197" cy="0"/>
                  </a:xfrm>
                  <a:prstGeom prst="line">
                    <a:avLst/>
                  </a:prstGeom>
                  <a:noFill/>
                  <a:ln w="25400" cap="flat" cmpd="sng" algn="ctr">
                    <a:solidFill>
                      <a:srgbClr val="CC00CC"/>
                    </a:solidFill>
                    <a:prstDash val="solid"/>
                    <a:round/>
                    <a:headEnd type="none" w="med" len="med"/>
                    <a:tailEnd type="none" w="med" len="med"/>
                  </a:ln>
                  <a:effectLst/>
                </p:spPr>
              </p:cxnSp>
              <p:cxnSp>
                <p:nvCxnSpPr>
                  <p:cNvPr id="348" name="Straight Connector 347"/>
                  <p:cNvCxnSpPr/>
                  <p:nvPr/>
                </p:nvCxnSpPr>
                <p:spPr bwMode="auto">
                  <a:xfrm flipH="1">
                    <a:off x="4029431" y="4953955"/>
                    <a:ext cx="5270" cy="576942"/>
                  </a:xfrm>
                  <a:prstGeom prst="line">
                    <a:avLst/>
                  </a:prstGeom>
                  <a:noFill/>
                  <a:ln w="25400" cap="flat" cmpd="sng" algn="ctr">
                    <a:solidFill>
                      <a:srgbClr val="CC00CC"/>
                    </a:solidFill>
                    <a:prstDash val="solid"/>
                    <a:round/>
                    <a:headEnd type="none" w="med" len="med"/>
                    <a:tailEnd type="none" w="med" len="med"/>
                  </a:ln>
                  <a:effectLst/>
                </p:spPr>
              </p:cxnSp>
              <p:cxnSp>
                <p:nvCxnSpPr>
                  <p:cNvPr id="349" name="Straight Connector 348"/>
                  <p:cNvCxnSpPr/>
                  <p:nvPr/>
                </p:nvCxnSpPr>
                <p:spPr bwMode="auto">
                  <a:xfrm flipH="1">
                    <a:off x="4038600" y="5523471"/>
                    <a:ext cx="1811197" cy="0"/>
                  </a:xfrm>
                  <a:prstGeom prst="line">
                    <a:avLst/>
                  </a:prstGeom>
                  <a:noFill/>
                  <a:ln w="25400" cap="flat" cmpd="sng" algn="ctr">
                    <a:solidFill>
                      <a:srgbClr val="CC00CC"/>
                    </a:solidFill>
                    <a:prstDash val="solid"/>
                    <a:round/>
                    <a:headEnd type="none" w="med" len="med"/>
                    <a:tailEnd type="none" w="med" len="med"/>
                  </a:ln>
                  <a:effectLst/>
                </p:spPr>
              </p:cxnSp>
            </p:grpSp>
            <p:sp>
              <p:nvSpPr>
                <p:cNvPr id="346" name="Rectangle 345"/>
                <p:cNvSpPr/>
                <p:nvPr/>
              </p:nvSpPr>
              <p:spPr>
                <a:xfrm>
                  <a:off x="3866788" y="4525219"/>
                  <a:ext cx="884514" cy="480167"/>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1800" i="0" dirty="0">
                      <a:solidFill>
                        <a:srgbClr val="CC00CC"/>
                      </a:solidFill>
                      <a:latin typeface="+mj-lt"/>
                    </a:rPr>
                    <a:t>Stack</a:t>
                  </a:r>
                </a:p>
              </p:txBody>
            </p:sp>
          </p:grpSp>
          <p:sp>
            <p:nvSpPr>
              <p:cNvPr id="335" name="Rectangle 334"/>
              <p:cNvSpPr/>
              <p:nvPr/>
            </p:nvSpPr>
            <p:spPr>
              <a:xfrm>
                <a:off x="2683798" y="6180321"/>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36" name="Rectangle 335"/>
              <p:cNvSpPr/>
              <p:nvPr/>
            </p:nvSpPr>
            <p:spPr>
              <a:xfrm>
                <a:off x="2679357" y="580138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37" name="Rectangle 336"/>
              <p:cNvSpPr/>
              <p:nvPr/>
            </p:nvSpPr>
            <p:spPr>
              <a:xfrm>
                <a:off x="2674916" y="5422438"/>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38" name="Rectangle 337"/>
              <p:cNvSpPr/>
              <p:nvPr/>
            </p:nvSpPr>
            <p:spPr>
              <a:xfrm>
                <a:off x="2670475" y="5043496"/>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sp>
            <p:nvSpPr>
              <p:cNvPr id="339" name="Freeform 338"/>
              <p:cNvSpPr/>
              <p:nvPr/>
            </p:nvSpPr>
            <p:spPr bwMode="auto">
              <a:xfrm>
                <a:off x="646671" y="4621958"/>
                <a:ext cx="2113006" cy="1587313"/>
              </a:xfrm>
              <a:custGeom>
                <a:avLst/>
                <a:gdLst>
                  <a:gd name="connsiteX0" fmla="*/ 0 w 2137719"/>
                  <a:gd name="connsiteY0" fmla="*/ 1462755 h 1462755"/>
                  <a:gd name="connsiteX1" fmla="*/ 568411 w 2137719"/>
                  <a:gd name="connsiteY1" fmla="*/ 152939 h 1462755"/>
                  <a:gd name="connsiteX2" fmla="*/ 1581665 w 2137719"/>
                  <a:gd name="connsiteY2" fmla="*/ 41728 h 1462755"/>
                  <a:gd name="connsiteX3" fmla="*/ 2051222 w 2137719"/>
                  <a:gd name="connsiteY3" fmla="*/ 288863 h 1462755"/>
                  <a:gd name="connsiteX4" fmla="*/ 2075935 w 2137719"/>
                  <a:gd name="connsiteY4" fmla="*/ 363003 h 1462755"/>
                  <a:gd name="connsiteX5" fmla="*/ 2063579 w 2137719"/>
                  <a:gd name="connsiteY5" fmla="*/ 338290 h 1462755"/>
                  <a:gd name="connsiteX6" fmla="*/ 2113006 w 2137719"/>
                  <a:gd name="connsiteY6" fmla="*/ 400074 h 1462755"/>
                  <a:gd name="connsiteX7" fmla="*/ 2137719 w 2137719"/>
                  <a:gd name="connsiteY7" fmla="*/ 387717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063579 w 2113006"/>
                  <a:gd name="connsiteY5" fmla="*/ 338290 h 1462755"/>
                  <a:gd name="connsiteX6" fmla="*/ 2113006 w 2113006"/>
                  <a:gd name="connsiteY6"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113006 w 2113006"/>
                  <a:gd name="connsiteY5"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113006 w 2113006"/>
                  <a:gd name="connsiteY4" fmla="*/ 400074 h 1462755"/>
                  <a:gd name="connsiteX0" fmla="*/ 0 w 2113006"/>
                  <a:gd name="connsiteY0" fmla="*/ 1469928 h 1469928"/>
                  <a:gd name="connsiteX1" fmla="*/ 568411 w 2113006"/>
                  <a:gd name="connsiteY1" fmla="*/ 160112 h 1469928"/>
                  <a:gd name="connsiteX2" fmla="*/ 1581665 w 2113006"/>
                  <a:gd name="connsiteY2" fmla="*/ 48901 h 1469928"/>
                  <a:gd name="connsiteX3" fmla="*/ 2113006 w 2113006"/>
                  <a:gd name="connsiteY3" fmla="*/ 407247 h 1469928"/>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19917 h 1519917"/>
                  <a:gd name="connsiteX1" fmla="*/ 815546 w 2113006"/>
                  <a:gd name="connsiteY1" fmla="*/ 37107 h 1519917"/>
                  <a:gd name="connsiteX2" fmla="*/ 2113006 w 2113006"/>
                  <a:gd name="connsiteY2" fmla="*/ 457236 h 1519917"/>
                  <a:gd name="connsiteX0" fmla="*/ 0 w 2113006"/>
                  <a:gd name="connsiteY0" fmla="*/ 1601996 h 1601996"/>
                  <a:gd name="connsiteX1" fmla="*/ 1000897 w 2113006"/>
                  <a:gd name="connsiteY1" fmla="*/ 32689 h 1601996"/>
                  <a:gd name="connsiteX2" fmla="*/ 2113006 w 2113006"/>
                  <a:gd name="connsiteY2" fmla="*/ 539315 h 1601996"/>
                  <a:gd name="connsiteX0" fmla="*/ 0 w 2113006"/>
                  <a:gd name="connsiteY0" fmla="*/ 1582695 h 1582695"/>
                  <a:gd name="connsiteX1" fmla="*/ 1000897 w 2113006"/>
                  <a:gd name="connsiteY1" fmla="*/ 13388 h 1582695"/>
                  <a:gd name="connsiteX2" fmla="*/ 2113006 w 2113006"/>
                  <a:gd name="connsiteY2" fmla="*/ 520014 h 1582695"/>
                  <a:gd name="connsiteX0" fmla="*/ 0 w 2113006"/>
                  <a:gd name="connsiteY0" fmla="*/ 1587313 h 1587313"/>
                  <a:gd name="connsiteX1" fmla="*/ 1000897 w 2113006"/>
                  <a:gd name="connsiteY1" fmla="*/ 18006 h 1587313"/>
                  <a:gd name="connsiteX2" fmla="*/ 2113006 w 2113006"/>
                  <a:gd name="connsiteY2" fmla="*/ 524632 h 1587313"/>
                </a:gdLst>
                <a:ahLst/>
                <a:cxnLst>
                  <a:cxn ang="0">
                    <a:pos x="connsiteX0" y="connsiteY0"/>
                  </a:cxn>
                  <a:cxn ang="0">
                    <a:pos x="connsiteX1" y="connsiteY1"/>
                  </a:cxn>
                  <a:cxn ang="0">
                    <a:pos x="connsiteX2" y="connsiteY2"/>
                  </a:cxn>
                </a:cxnLst>
                <a:rect l="l" t="t" r="r" b="b"/>
                <a:pathLst>
                  <a:path w="2113006" h="1587313">
                    <a:moveTo>
                      <a:pt x="0" y="1587313"/>
                    </a:moveTo>
                    <a:cubicBezTo>
                      <a:pt x="152400" y="1050824"/>
                      <a:pt x="562232" y="120979"/>
                      <a:pt x="1000897" y="18006"/>
                    </a:cubicBezTo>
                    <a:cubicBezTo>
                      <a:pt x="1439562" y="-84967"/>
                      <a:pt x="1929199" y="276467"/>
                      <a:pt x="2113006" y="524632"/>
                    </a:cubicBezTo>
                  </a:path>
                </a:pathLst>
              </a:custGeom>
              <a:noFill/>
              <a:ln w="25400">
                <a:solidFill>
                  <a:schemeClr val="hlink"/>
                </a:solidFill>
                <a:miter lim="800000"/>
                <a:headEnd/>
                <a:tailEnd type="arrow"/>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91440" tIns="45720" rIns="91440" bIns="45720" numCol="1" rtlCol="0" anchor="ctr" anchorCtr="0" compatLnSpc="1">
                <a:prstTxWarp prst="textNoShape">
                  <a:avLst/>
                </a:prstTxWarp>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340" name="Rectangle 339"/>
              <p:cNvSpPr/>
              <p:nvPr/>
            </p:nvSpPr>
            <p:spPr>
              <a:xfrm flipH="1">
                <a:off x="3225394" y="469898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41" name="Rectangle 340"/>
              <p:cNvSpPr/>
              <p:nvPr/>
            </p:nvSpPr>
            <p:spPr>
              <a:xfrm flipH="1">
                <a:off x="3661719" y="4520514"/>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42" name="Rectangle 341"/>
              <p:cNvSpPr/>
              <p:nvPr/>
            </p:nvSpPr>
            <p:spPr>
              <a:xfrm flipH="1">
                <a:off x="4103634" y="469898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43" name="Rectangle 342"/>
              <p:cNvSpPr/>
              <p:nvPr/>
            </p:nvSpPr>
            <p:spPr>
              <a:xfrm flipH="1">
                <a:off x="4473692" y="526604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sp>
            <p:nvSpPr>
              <p:cNvPr id="344" name="Freeform 343"/>
              <p:cNvSpPr/>
              <p:nvPr/>
            </p:nvSpPr>
            <p:spPr bwMode="auto">
              <a:xfrm flipH="1">
                <a:off x="2959443" y="4620018"/>
                <a:ext cx="2113006" cy="1587313"/>
              </a:xfrm>
              <a:custGeom>
                <a:avLst/>
                <a:gdLst>
                  <a:gd name="connsiteX0" fmla="*/ 0 w 2137719"/>
                  <a:gd name="connsiteY0" fmla="*/ 1462755 h 1462755"/>
                  <a:gd name="connsiteX1" fmla="*/ 568411 w 2137719"/>
                  <a:gd name="connsiteY1" fmla="*/ 152939 h 1462755"/>
                  <a:gd name="connsiteX2" fmla="*/ 1581665 w 2137719"/>
                  <a:gd name="connsiteY2" fmla="*/ 41728 h 1462755"/>
                  <a:gd name="connsiteX3" fmla="*/ 2051222 w 2137719"/>
                  <a:gd name="connsiteY3" fmla="*/ 288863 h 1462755"/>
                  <a:gd name="connsiteX4" fmla="*/ 2075935 w 2137719"/>
                  <a:gd name="connsiteY4" fmla="*/ 363003 h 1462755"/>
                  <a:gd name="connsiteX5" fmla="*/ 2063579 w 2137719"/>
                  <a:gd name="connsiteY5" fmla="*/ 338290 h 1462755"/>
                  <a:gd name="connsiteX6" fmla="*/ 2113006 w 2137719"/>
                  <a:gd name="connsiteY6" fmla="*/ 400074 h 1462755"/>
                  <a:gd name="connsiteX7" fmla="*/ 2137719 w 2137719"/>
                  <a:gd name="connsiteY7" fmla="*/ 387717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063579 w 2113006"/>
                  <a:gd name="connsiteY5" fmla="*/ 338290 h 1462755"/>
                  <a:gd name="connsiteX6" fmla="*/ 2113006 w 2113006"/>
                  <a:gd name="connsiteY6"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113006 w 2113006"/>
                  <a:gd name="connsiteY5"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113006 w 2113006"/>
                  <a:gd name="connsiteY4" fmla="*/ 400074 h 1462755"/>
                  <a:gd name="connsiteX0" fmla="*/ 0 w 2113006"/>
                  <a:gd name="connsiteY0" fmla="*/ 1469928 h 1469928"/>
                  <a:gd name="connsiteX1" fmla="*/ 568411 w 2113006"/>
                  <a:gd name="connsiteY1" fmla="*/ 160112 h 1469928"/>
                  <a:gd name="connsiteX2" fmla="*/ 1581665 w 2113006"/>
                  <a:gd name="connsiteY2" fmla="*/ 48901 h 1469928"/>
                  <a:gd name="connsiteX3" fmla="*/ 2113006 w 2113006"/>
                  <a:gd name="connsiteY3" fmla="*/ 407247 h 1469928"/>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19917 h 1519917"/>
                  <a:gd name="connsiteX1" fmla="*/ 815546 w 2113006"/>
                  <a:gd name="connsiteY1" fmla="*/ 37107 h 1519917"/>
                  <a:gd name="connsiteX2" fmla="*/ 2113006 w 2113006"/>
                  <a:gd name="connsiteY2" fmla="*/ 457236 h 1519917"/>
                  <a:gd name="connsiteX0" fmla="*/ 0 w 2113006"/>
                  <a:gd name="connsiteY0" fmla="*/ 1601996 h 1601996"/>
                  <a:gd name="connsiteX1" fmla="*/ 1000897 w 2113006"/>
                  <a:gd name="connsiteY1" fmla="*/ 32689 h 1601996"/>
                  <a:gd name="connsiteX2" fmla="*/ 2113006 w 2113006"/>
                  <a:gd name="connsiteY2" fmla="*/ 539315 h 1601996"/>
                  <a:gd name="connsiteX0" fmla="*/ 0 w 2113006"/>
                  <a:gd name="connsiteY0" fmla="*/ 1582695 h 1582695"/>
                  <a:gd name="connsiteX1" fmla="*/ 1000897 w 2113006"/>
                  <a:gd name="connsiteY1" fmla="*/ 13388 h 1582695"/>
                  <a:gd name="connsiteX2" fmla="*/ 2113006 w 2113006"/>
                  <a:gd name="connsiteY2" fmla="*/ 520014 h 1582695"/>
                  <a:gd name="connsiteX0" fmla="*/ 0 w 2113006"/>
                  <a:gd name="connsiteY0" fmla="*/ 1587313 h 1587313"/>
                  <a:gd name="connsiteX1" fmla="*/ 1000897 w 2113006"/>
                  <a:gd name="connsiteY1" fmla="*/ 18006 h 1587313"/>
                  <a:gd name="connsiteX2" fmla="*/ 2113006 w 2113006"/>
                  <a:gd name="connsiteY2" fmla="*/ 524632 h 1587313"/>
                </a:gdLst>
                <a:ahLst/>
                <a:cxnLst>
                  <a:cxn ang="0">
                    <a:pos x="connsiteX0" y="connsiteY0"/>
                  </a:cxn>
                  <a:cxn ang="0">
                    <a:pos x="connsiteX1" y="connsiteY1"/>
                  </a:cxn>
                  <a:cxn ang="0">
                    <a:pos x="connsiteX2" y="connsiteY2"/>
                  </a:cxn>
                </a:cxnLst>
                <a:rect l="l" t="t" r="r" b="b"/>
                <a:pathLst>
                  <a:path w="2113006" h="1587313">
                    <a:moveTo>
                      <a:pt x="0" y="1587313"/>
                    </a:moveTo>
                    <a:cubicBezTo>
                      <a:pt x="152400" y="1050824"/>
                      <a:pt x="562232" y="120979"/>
                      <a:pt x="1000897" y="18006"/>
                    </a:cubicBezTo>
                    <a:cubicBezTo>
                      <a:pt x="1439562" y="-84967"/>
                      <a:pt x="1929199" y="276467"/>
                      <a:pt x="2113006" y="524632"/>
                    </a:cubicBezTo>
                  </a:path>
                </a:pathLst>
              </a:custGeom>
              <a:noFill/>
              <a:ln w="25400">
                <a:solidFill>
                  <a:schemeClr val="hlink"/>
                </a:solidFill>
                <a:miter lim="800000"/>
                <a:headEnd type="arrow"/>
                <a:tailEnd type="non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91440" tIns="45720" rIns="91440" bIns="45720" numCol="1" rtlCol="0" anchor="ctr" anchorCtr="0" compatLnSpc="1">
                <a:prstTxWarp prst="textNoShape">
                  <a:avLst/>
                </a:prstTxWarp>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352" name="Rectangle 351"/>
              <p:cNvSpPr/>
              <p:nvPr/>
            </p:nvSpPr>
            <p:spPr>
              <a:xfrm>
                <a:off x="1404620" y="5334082"/>
                <a:ext cx="846223"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push</a:t>
                </a:r>
                <a:endParaRPr lang="en-US" sz="2400" dirty="0"/>
              </a:p>
            </p:txBody>
          </p:sp>
          <p:sp>
            <p:nvSpPr>
              <p:cNvPr id="353" name="Rectangle 352"/>
              <p:cNvSpPr/>
              <p:nvPr/>
            </p:nvSpPr>
            <p:spPr>
              <a:xfrm>
                <a:off x="3446886" y="5319552"/>
                <a:ext cx="713502"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pop</a:t>
                </a:r>
                <a:endParaRPr lang="en-US" sz="2400" dirty="0"/>
              </a:p>
            </p:txBody>
          </p:sp>
        </p:grpSp>
      </p:grpSp>
      <p:sp useBgFill="1">
        <p:nvSpPr>
          <p:cNvPr id="2" name="Rectangle 1"/>
          <p:cNvSpPr/>
          <p:nvPr/>
        </p:nvSpPr>
        <p:spPr>
          <a:xfrm>
            <a:off x="2819400" y="533400"/>
            <a:ext cx="6232647" cy="3733800"/>
          </a:xfrm>
          <a:prstGeom prst="rect">
            <a:avLst/>
          </a:prstGeom>
          <a:ln>
            <a:noFill/>
          </a:ln>
        </p:spPr>
        <p:txBody>
          <a:bodyPr wrap="square" rtlCol="0" anchor="ctr">
            <a:spAutoFit/>
          </a:bodyPr>
          <a:lstStyle/>
          <a:p>
            <a:pPr algn="l"/>
            <a:endParaRPr lang="en-CA" sz="2400" dirty="0"/>
          </a:p>
        </p:txBody>
      </p:sp>
      <p:sp useBgFill="1">
        <p:nvSpPr>
          <p:cNvPr id="350" name="Rectangle 349"/>
          <p:cNvSpPr/>
          <p:nvPr/>
        </p:nvSpPr>
        <p:spPr>
          <a:xfrm>
            <a:off x="63321" y="2895600"/>
            <a:ext cx="2758953" cy="1332000"/>
          </a:xfrm>
          <a:prstGeom prst="rect">
            <a:avLst/>
          </a:prstGeom>
          <a:ln>
            <a:noFill/>
          </a:ln>
        </p:spPr>
        <p:txBody>
          <a:bodyPr wrap="square" rtlCol="0" anchor="ctr">
            <a:spAutoFit/>
          </a:bodyPr>
          <a:lstStyle/>
          <a:p>
            <a:pPr algn="l"/>
            <a:endParaRPr lang="en-CA" sz="2400" dirty="0"/>
          </a:p>
        </p:txBody>
      </p:sp>
      <p:sp useBgFill="1">
        <p:nvSpPr>
          <p:cNvPr id="351" name="Rectangle 350"/>
          <p:cNvSpPr/>
          <p:nvPr/>
        </p:nvSpPr>
        <p:spPr>
          <a:xfrm>
            <a:off x="6858000" y="533400"/>
            <a:ext cx="2078953" cy="3733800"/>
          </a:xfrm>
          <a:prstGeom prst="rect">
            <a:avLst/>
          </a:prstGeom>
          <a:ln>
            <a:no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4236120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50"/>
                                        </p:tgtEl>
                                        <p:attrNameLst>
                                          <p:attrName>ppt_x</p:attrName>
                                        </p:attrNameLst>
                                      </p:cBhvr>
                                      <p:tavLst>
                                        <p:tav tm="0">
                                          <p:val>
                                            <p:strVal val="ppt_x"/>
                                          </p:val>
                                        </p:tav>
                                        <p:tav tm="100000">
                                          <p:val>
                                            <p:strVal val="ppt_x"/>
                                          </p:val>
                                        </p:tav>
                                      </p:tavLst>
                                    </p:anim>
                                    <p:anim calcmode="lin" valueType="num">
                                      <p:cBhvr additive="base">
                                        <p:cTn id="7" dur="500"/>
                                        <p:tgtEl>
                                          <p:spTgt spid="350"/>
                                        </p:tgtEl>
                                        <p:attrNameLst>
                                          <p:attrName>ppt_y</p:attrName>
                                        </p:attrNameLst>
                                      </p:cBhvr>
                                      <p:tavLst>
                                        <p:tav tm="0">
                                          <p:val>
                                            <p:strVal val="ppt_y"/>
                                          </p:val>
                                        </p:tav>
                                        <p:tav tm="100000">
                                          <p:val>
                                            <p:strVal val="1+ppt_h/2"/>
                                          </p:val>
                                        </p:tav>
                                      </p:tavLst>
                                    </p:anim>
                                    <p:set>
                                      <p:cBhvr>
                                        <p:cTn id="8" dur="1" fill="hold">
                                          <p:stCondLst>
                                            <p:cond delay="499"/>
                                          </p:stCondLst>
                                        </p:cTn>
                                        <p:tgtEl>
                                          <p:spTgt spid="350"/>
                                        </p:tgtEl>
                                        <p:attrNameLst>
                                          <p:attrName>style.visibility</p:attrName>
                                        </p:attrNameLst>
                                      </p:cBhvr>
                                      <p:to>
                                        <p:strVal val="hidden"/>
                                      </p:to>
                                    </p:set>
                                  </p:childTnLst>
                                </p:cTn>
                              </p:par>
                              <p:par>
                                <p:cTn id="9" presetID="2" presetClass="entr" presetSubtype="1" fill="hold" nodeType="withEffect">
                                  <p:stCondLst>
                                    <p:cond delay="0"/>
                                  </p:stCondLst>
                                  <p:childTnLst>
                                    <p:set>
                                      <p:cBhvr>
                                        <p:cTn id="10" dur="1" fill="hold">
                                          <p:stCondLst>
                                            <p:cond delay="0"/>
                                          </p:stCondLst>
                                        </p:cTn>
                                        <p:tgtEl>
                                          <p:spTgt spid="326"/>
                                        </p:tgtEl>
                                        <p:attrNameLst>
                                          <p:attrName>style.visibility</p:attrName>
                                        </p:attrNameLst>
                                      </p:cBhvr>
                                      <p:to>
                                        <p:strVal val="visible"/>
                                      </p:to>
                                    </p:set>
                                    <p:anim calcmode="lin" valueType="num">
                                      <p:cBhvr additive="base">
                                        <p:cTn id="11" dur="500" fill="hold"/>
                                        <p:tgtEl>
                                          <p:spTgt spid="326"/>
                                        </p:tgtEl>
                                        <p:attrNameLst>
                                          <p:attrName>ppt_x</p:attrName>
                                        </p:attrNameLst>
                                      </p:cBhvr>
                                      <p:tavLst>
                                        <p:tav tm="0">
                                          <p:val>
                                            <p:strVal val="#ppt_x"/>
                                          </p:val>
                                        </p:tav>
                                        <p:tav tm="100000">
                                          <p:val>
                                            <p:strVal val="#ppt_x"/>
                                          </p:val>
                                        </p:tav>
                                      </p:tavLst>
                                    </p:anim>
                                    <p:anim calcmode="lin" valueType="num">
                                      <p:cBhvr additive="base">
                                        <p:cTn id="12" dur="500" fill="hold"/>
                                        <p:tgtEl>
                                          <p:spTgt spid="326"/>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xit" presetSubtype="2" fill="hold" grpId="0" nodeType="clickEffect">
                                  <p:stCondLst>
                                    <p:cond delay="0"/>
                                  </p:stCondLst>
                                  <p:childTnLst>
                                    <p:anim calcmode="lin" valueType="num">
                                      <p:cBhvr additive="base">
                                        <p:cTn id="16" dur="500"/>
                                        <p:tgtEl>
                                          <p:spTgt spid="2"/>
                                        </p:tgtEl>
                                        <p:attrNameLst>
                                          <p:attrName>ppt_x</p:attrName>
                                        </p:attrNameLst>
                                      </p:cBhvr>
                                      <p:tavLst>
                                        <p:tav tm="0">
                                          <p:val>
                                            <p:strVal val="ppt_x"/>
                                          </p:val>
                                        </p:tav>
                                        <p:tav tm="100000">
                                          <p:val>
                                            <p:strVal val="1+ppt_w/2"/>
                                          </p:val>
                                        </p:tav>
                                      </p:tavLst>
                                    </p:anim>
                                    <p:anim calcmode="lin" valueType="num">
                                      <p:cBhvr additive="base">
                                        <p:cTn id="17" dur="500"/>
                                        <p:tgtEl>
                                          <p:spTgt spid="2"/>
                                        </p:tgtEl>
                                        <p:attrNameLst>
                                          <p:attrName>ppt_y</p:attrName>
                                        </p:attrNameLst>
                                      </p:cBhvr>
                                      <p:tavLst>
                                        <p:tav tm="0">
                                          <p:val>
                                            <p:strVal val="ppt_y"/>
                                          </p:val>
                                        </p:tav>
                                        <p:tav tm="100000">
                                          <p:val>
                                            <p:strVal val="ppt_y"/>
                                          </p:val>
                                        </p:tav>
                                      </p:tavLst>
                                    </p:anim>
                                    <p:set>
                                      <p:cBhvr>
                                        <p:cTn id="18" dur="1" fill="hold">
                                          <p:stCondLst>
                                            <p:cond delay="499"/>
                                          </p:stCondLst>
                                        </p:cTn>
                                        <p:tgtEl>
                                          <p:spTgt spid="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 presetClass="exit" presetSubtype="2" fill="hold" grpId="0" nodeType="clickEffect">
                                  <p:stCondLst>
                                    <p:cond delay="0"/>
                                  </p:stCondLst>
                                  <p:childTnLst>
                                    <p:anim calcmode="lin" valueType="num">
                                      <p:cBhvr additive="base">
                                        <p:cTn id="22" dur="500"/>
                                        <p:tgtEl>
                                          <p:spTgt spid="351"/>
                                        </p:tgtEl>
                                        <p:attrNameLst>
                                          <p:attrName>ppt_x</p:attrName>
                                        </p:attrNameLst>
                                      </p:cBhvr>
                                      <p:tavLst>
                                        <p:tav tm="0">
                                          <p:val>
                                            <p:strVal val="ppt_x"/>
                                          </p:val>
                                        </p:tav>
                                        <p:tav tm="100000">
                                          <p:val>
                                            <p:strVal val="1+ppt_w/2"/>
                                          </p:val>
                                        </p:tav>
                                      </p:tavLst>
                                    </p:anim>
                                    <p:anim calcmode="lin" valueType="num">
                                      <p:cBhvr additive="base">
                                        <p:cTn id="23" dur="500"/>
                                        <p:tgtEl>
                                          <p:spTgt spid="351"/>
                                        </p:tgtEl>
                                        <p:attrNameLst>
                                          <p:attrName>ppt_y</p:attrName>
                                        </p:attrNameLst>
                                      </p:cBhvr>
                                      <p:tavLst>
                                        <p:tav tm="0">
                                          <p:val>
                                            <p:strVal val="ppt_y"/>
                                          </p:val>
                                        </p:tav>
                                        <p:tav tm="100000">
                                          <p:val>
                                            <p:strVal val="ppt_y"/>
                                          </p:val>
                                        </p:tav>
                                      </p:tavLst>
                                    </p:anim>
                                    <p:set>
                                      <p:cBhvr>
                                        <p:cTn id="24" dur="1" fill="hold">
                                          <p:stCondLst>
                                            <p:cond delay="499"/>
                                          </p:stCondLst>
                                        </p:cTn>
                                        <p:tgtEl>
                                          <p:spTgt spid="3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50" grpId="0" animBg="1"/>
      <p:bldP spid="35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extLst>
              <p:ext uri="{D42A27DB-BD31-4B8C-83A1-F6EECF244321}">
                <p14:modId xmlns:p14="http://schemas.microsoft.com/office/powerpoint/2010/main" val="2798732846"/>
              </p:ext>
            </p:extLst>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solidFill>
                            <a:srgbClr val="FF00FF"/>
                          </a:solidFill>
                        </a:rPr>
                        <a:t>&amp; top stack</a:t>
                      </a:r>
                      <a:r>
                        <a:rPr lang="en-CA" baseline="0" dirty="0">
                          <a:solidFill>
                            <a:srgbClr val="FF00FF"/>
                          </a:solidFill>
                        </a:rPr>
                        <a:t> char</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solidFill>
                            <a:srgbClr val="FF00FF"/>
                          </a:solidFill>
                        </a:rPr>
                        <a:t>String to push on stack,</a:t>
                      </a:r>
                      <a:br>
                        <a:rPr lang="en-CA" dirty="0"/>
                      </a:br>
                      <a:r>
                        <a:rPr lang="en-CA" dirty="0"/>
                        <a:t>&amp; new</a:t>
                      </a:r>
                      <a:r>
                        <a:rPr lang="en-CA" baseline="0" dirty="0"/>
                        <a:t> state</a:t>
                      </a:r>
                      <a:endParaRPr lang="en-CA" dirty="0"/>
                    </a:p>
                    <a:p>
                      <a:pPr algn="l"/>
                      <a:endParaRPr lang="en-CA" dirty="0"/>
                    </a:p>
                  </a:txBody>
                  <a:tcPr/>
                </a:tc>
                <a:tc>
                  <a:txBody>
                    <a:bodyPr/>
                    <a:lstStyle/>
                    <a:p>
                      <a:pPr algn="l"/>
                      <a:r>
                        <a:rPr lang="en-CA" dirty="0">
                          <a:solidFill>
                            <a:srgbClr val="FF00FF"/>
                          </a:solidFill>
                        </a:rPr>
                        <a:t>Context Free Grammars</a:t>
                      </a:r>
                    </a:p>
                  </a:txBody>
                  <a:tcPr/>
                </a:tc>
                <a:extLst>
                  <a:ext uri="{0D108BD9-81ED-4DB2-BD59-A6C34878D82A}">
                    <a16:rowId xmlns:a16="http://schemas.microsoft.com/office/drawing/2014/main" val="10003"/>
                  </a:ext>
                </a:extLst>
              </a:tr>
            </a:tbl>
          </a:graphicData>
        </a:graphic>
      </p:graphicFrame>
      <p:grpSp>
        <p:nvGrpSpPr>
          <p:cNvPr id="228" name="Group 227"/>
          <p:cNvGrpSpPr/>
          <p:nvPr/>
        </p:nvGrpSpPr>
        <p:grpSpPr>
          <a:xfrm>
            <a:off x="2819400" y="2819400"/>
            <a:ext cx="6098444" cy="2362200"/>
            <a:chOff x="2819400" y="2819400"/>
            <a:chExt cx="6098444" cy="2362200"/>
          </a:xfrm>
        </p:grpSpPr>
        <p:sp>
          <p:nvSpPr>
            <p:cNvPr id="121" name="AutoShape 38"/>
            <p:cNvSpPr>
              <a:spLocks noChangeArrowheads="1"/>
            </p:cNvSpPr>
            <p:nvPr/>
          </p:nvSpPr>
          <p:spPr bwMode="auto">
            <a:xfrm>
              <a:off x="2819400" y="4191000"/>
              <a:ext cx="5334000" cy="990600"/>
            </a:xfrm>
            <a:prstGeom prst="wedgeRoundRectCallout">
              <a:avLst>
                <a:gd name="adj1" fmla="val 50935"/>
                <a:gd name="adj2" fmla="val -46208"/>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Non-Determinism is needed to know which grammar rule to use.</a:t>
              </a:r>
            </a:p>
          </p:txBody>
        </p:sp>
        <p:grpSp>
          <p:nvGrpSpPr>
            <p:cNvPr id="122" name="Group 28"/>
            <p:cNvGrpSpPr>
              <a:grpSpLocks/>
            </p:cNvGrpSpPr>
            <p:nvPr/>
          </p:nvGrpSpPr>
          <p:grpSpPr bwMode="auto">
            <a:xfrm flipH="1">
              <a:off x="8100282" y="3328035"/>
              <a:ext cx="817562" cy="1492250"/>
              <a:chOff x="3915" y="446"/>
              <a:chExt cx="678" cy="1433"/>
            </a:xfrm>
          </p:grpSpPr>
          <p:sp>
            <p:nvSpPr>
              <p:cNvPr id="123"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2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24" name="Oval 223"/>
            <p:cNvSpPr/>
            <p:nvPr/>
          </p:nvSpPr>
          <p:spPr>
            <a:xfrm>
              <a:off x="6629400" y="2819400"/>
              <a:ext cx="1978078" cy="724012"/>
            </a:xfrm>
            <a:prstGeom prst="ellipse">
              <a:avLst/>
            </a:prstGeom>
            <a:ln w="34925">
              <a:solidFill>
                <a:schemeClr val="hlink"/>
              </a:solidFill>
            </a:ln>
          </p:spPr>
          <p:txBody>
            <a:bodyPr wrap="square" rtlCol="0" anchor="ctr">
              <a:spAutoFit/>
            </a:bodyPr>
            <a:lstStyle/>
            <a:p>
              <a:pPr algn="l"/>
              <a:endParaRPr lang="en-CA" sz="2400" dirty="0"/>
            </a:p>
          </p:txBody>
        </p:sp>
      </p:grpSp>
      <p:grpSp>
        <p:nvGrpSpPr>
          <p:cNvPr id="229" name="Group 228"/>
          <p:cNvGrpSpPr/>
          <p:nvPr/>
        </p:nvGrpSpPr>
        <p:grpSpPr>
          <a:xfrm>
            <a:off x="-76200" y="2743199"/>
            <a:ext cx="5867400" cy="3657601"/>
            <a:chOff x="-76200" y="2743199"/>
            <a:chExt cx="5867400" cy="3657601"/>
          </a:xfrm>
        </p:grpSpPr>
        <p:sp>
          <p:nvSpPr>
            <p:cNvPr id="225" name="Oval 224"/>
            <p:cNvSpPr/>
            <p:nvPr/>
          </p:nvSpPr>
          <p:spPr>
            <a:xfrm>
              <a:off x="-76200" y="2743199"/>
              <a:ext cx="1447800" cy="1232553"/>
            </a:xfrm>
            <a:prstGeom prst="ellipse">
              <a:avLst/>
            </a:prstGeom>
            <a:ln w="34925">
              <a:solidFill>
                <a:schemeClr val="hlink"/>
              </a:solidFill>
            </a:ln>
          </p:spPr>
          <p:txBody>
            <a:bodyPr wrap="square" rtlCol="0" anchor="ctr">
              <a:spAutoFit/>
            </a:bodyPr>
            <a:lstStyle/>
            <a:p>
              <a:pPr algn="l"/>
              <a:endParaRPr lang="en-CA" sz="2400" dirty="0"/>
            </a:p>
          </p:txBody>
        </p:sp>
        <p:sp>
          <p:nvSpPr>
            <p:cNvPr id="226" name="AutoShape 38"/>
            <p:cNvSpPr>
              <a:spLocks noChangeArrowheads="1"/>
            </p:cNvSpPr>
            <p:nvPr/>
          </p:nvSpPr>
          <p:spPr bwMode="auto">
            <a:xfrm>
              <a:off x="457200" y="5410200"/>
              <a:ext cx="5334000" cy="990600"/>
            </a:xfrm>
            <a:prstGeom prst="wedgeRoundRectCallout">
              <a:avLst>
                <a:gd name="adj1" fmla="val 75531"/>
                <a:gd name="adj2" fmla="val -50221"/>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Hence PDA needs </a:t>
              </a:r>
              <a:br>
                <a:rPr lang="en-US" altLang="en-US" sz="2800" dirty="0">
                  <a:latin typeface="Times New Roman" pitchFamily="18" charset="0"/>
                </a:rPr>
              </a:br>
              <a:r>
                <a:rPr lang="en-US" altLang="en-US" sz="2800" dirty="0">
                  <a:latin typeface="Times New Roman" pitchFamily="18" charset="0"/>
                </a:rPr>
                <a:t>Non-Determinism too.</a:t>
              </a:r>
            </a:p>
          </p:txBody>
        </p:sp>
      </p:grpSp>
    </p:spTree>
    <p:extLst>
      <p:ext uri="{BB962C8B-B14F-4D97-AF65-F5344CB8AC3E}">
        <p14:creationId xmlns:p14="http://schemas.microsoft.com/office/powerpoint/2010/main" val="1847834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 calcmode="lin" valueType="num">
                                      <p:cBhvr additive="base">
                                        <p:cTn id="7" dur="500" fill="hold"/>
                                        <p:tgtEl>
                                          <p:spTgt spid="228"/>
                                        </p:tgtEl>
                                        <p:attrNameLst>
                                          <p:attrName>ppt_x</p:attrName>
                                        </p:attrNameLst>
                                      </p:cBhvr>
                                      <p:tavLst>
                                        <p:tav tm="0">
                                          <p:val>
                                            <p:strVal val="1+#ppt_w/2"/>
                                          </p:val>
                                        </p:tav>
                                        <p:tav tm="100000">
                                          <p:val>
                                            <p:strVal val="#ppt_x"/>
                                          </p:val>
                                        </p:tav>
                                      </p:tavLst>
                                    </p:anim>
                                    <p:anim calcmode="lin" valueType="num">
                                      <p:cBhvr additive="base">
                                        <p:cTn id="8" dur="500" fill="hold"/>
                                        <p:tgtEl>
                                          <p:spTgt spid="2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29"/>
                                        </p:tgtEl>
                                        <p:attrNameLst>
                                          <p:attrName>style.visibility</p:attrName>
                                        </p:attrNameLst>
                                      </p:cBhvr>
                                      <p:to>
                                        <p:strVal val="visible"/>
                                      </p:to>
                                    </p:set>
                                    <p:anim calcmode="lin" valueType="num">
                                      <p:cBhvr additive="base">
                                        <p:cTn id="13" dur="500" fill="hold"/>
                                        <p:tgtEl>
                                          <p:spTgt spid="229"/>
                                        </p:tgtEl>
                                        <p:attrNameLst>
                                          <p:attrName>ppt_x</p:attrName>
                                        </p:attrNameLst>
                                      </p:cBhvr>
                                      <p:tavLst>
                                        <p:tav tm="0">
                                          <p:val>
                                            <p:strVal val="1+#ppt_w/2"/>
                                          </p:val>
                                        </p:tav>
                                        <p:tav tm="100000">
                                          <p:val>
                                            <p:strVal val="#ppt_x"/>
                                          </p:val>
                                        </p:tav>
                                      </p:tavLst>
                                    </p:anim>
                                    <p:anim calcmode="lin" valueType="num">
                                      <p:cBhvr additive="base">
                                        <p:cTn id="14" dur="500" fill="hold"/>
                                        <p:tgtEl>
                                          <p:spTgt spid="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extLst>
              <p:ext uri="{D42A27DB-BD31-4B8C-83A1-F6EECF244321}">
                <p14:modId xmlns:p14="http://schemas.microsoft.com/office/powerpoint/2010/main" val="1260132333"/>
              </p:ext>
            </p:extLst>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t>&amp; top stack</a:t>
                      </a:r>
                      <a:r>
                        <a:rPr lang="en-CA" baseline="0" dirty="0"/>
                        <a:t> char</a:t>
                      </a:r>
                      <a:endParaRPr lang="en-CA"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String to push on stack,</a:t>
                      </a:r>
                      <a:br>
                        <a:rPr lang="en-CA" dirty="0"/>
                      </a:br>
                      <a:r>
                        <a:rPr lang="en-CA" dirty="0"/>
                        <a:t>&amp; new</a:t>
                      </a:r>
                      <a:r>
                        <a:rPr lang="en-CA" baseline="0" dirty="0"/>
                        <a:t> state</a:t>
                      </a:r>
                      <a:endParaRPr lang="en-CA" dirty="0"/>
                    </a:p>
                    <a:p>
                      <a:pPr algn="l"/>
                      <a:endParaRPr lang="en-CA" dirty="0"/>
                    </a:p>
                  </a:txBody>
                  <a:tcPr/>
                </a:tc>
                <a:tc>
                  <a:txBody>
                    <a:bodyPr/>
                    <a:lstStyle/>
                    <a:p>
                      <a:pPr algn="l"/>
                      <a:r>
                        <a:rPr lang="en-CA" dirty="0"/>
                        <a:t>Context Free Grammars</a:t>
                      </a:r>
                    </a:p>
                  </a:txBody>
                  <a:tcPr/>
                </a:tc>
                <a:extLst>
                  <a:ext uri="{0D108BD9-81ED-4DB2-BD59-A6C34878D82A}">
                    <a16:rowId xmlns:a16="http://schemas.microsoft.com/office/drawing/2014/main" val="10003"/>
                  </a:ext>
                </a:extLst>
              </a:tr>
            </a:tbl>
          </a:graphicData>
        </a:graphic>
      </p:graphicFrame>
      <p:grpSp>
        <p:nvGrpSpPr>
          <p:cNvPr id="2" name="Group 1"/>
          <p:cNvGrpSpPr/>
          <p:nvPr/>
        </p:nvGrpSpPr>
        <p:grpSpPr>
          <a:xfrm>
            <a:off x="152400" y="4221162"/>
            <a:ext cx="8440737" cy="2484438"/>
            <a:chOff x="152400" y="4221162"/>
            <a:chExt cx="8440737" cy="2484438"/>
          </a:xfrm>
        </p:grpSpPr>
        <p:sp>
          <p:nvSpPr>
            <p:cNvPr id="117" name="AutoShape 2"/>
            <p:cNvSpPr>
              <a:spLocks noChangeArrowheads="1"/>
            </p:cNvSpPr>
            <p:nvPr/>
          </p:nvSpPr>
          <p:spPr bwMode="auto">
            <a:xfrm>
              <a:off x="644525" y="4854575"/>
              <a:ext cx="3138488" cy="1843087"/>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Context-Free</a:t>
              </a:r>
            </a:p>
            <a:p>
              <a:pPr algn="ctr"/>
              <a:r>
                <a:rPr lang="en-US" altLang="en-US"/>
                <a:t>Languages</a:t>
              </a:r>
            </a:p>
            <a:p>
              <a:pPr algn="ctr"/>
              <a:r>
                <a:rPr lang="en-US" altLang="en-US"/>
                <a:t>(Grammars)</a:t>
              </a:r>
            </a:p>
          </p:txBody>
        </p:sp>
        <p:sp>
          <p:nvSpPr>
            <p:cNvPr id="118" name="AutoShape 3"/>
            <p:cNvSpPr>
              <a:spLocks noChangeArrowheads="1"/>
            </p:cNvSpPr>
            <p:nvPr/>
          </p:nvSpPr>
          <p:spPr bwMode="auto">
            <a:xfrm>
              <a:off x="5562600" y="4862512"/>
              <a:ext cx="3030537" cy="1843088"/>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Languages</a:t>
              </a:r>
            </a:p>
            <a:p>
              <a:pPr algn="ctr"/>
              <a:r>
                <a:rPr lang="en-US" altLang="en-US"/>
                <a:t>Accepted by</a:t>
              </a:r>
            </a:p>
            <a:p>
              <a:pPr algn="ctr"/>
              <a:r>
                <a:rPr lang="en-US" altLang="en-US"/>
                <a:t>PDAs</a:t>
              </a:r>
            </a:p>
          </p:txBody>
        </p:sp>
        <p:graphicFrame>
          <p:nvGraphicFramePr>
            <p:cNvPr id="119" name="Object 4"/>
            <p:cNvGraphicFramePr>
              <a:graphicFrameLocks noChangeAspect="1"/>
            </p:cNvGraphicFramePr>
            <p:nvPr>
              <p:extLst>
                <p:ext uri="{D42A27DB-BD31-4B8C-83A1-F6EECF244321}">
                  <p14:modId xmlns:p14="http://schemas.microsoft.com/office/powerpoint/2010/main" val="4185900323"/>
                </p:ext>
              </p:extLst>
            </p:nvPr>
          </p:nvGraphicFramePr>
          <p:xfrm>
            <a:off x="4343400" y="5548312"/>
            <a:ext cx="685800" cy="400050"/>
          </p:xfrm>
          <a:graphic>
            <a:graphicData uri="http://schemas.openxmlformats.org/presentationml/2006/ole">
              <mc:AlternateContent xmlns:mc="http://schemas.openxmlformats.org/markup-compatibility/2006">
                <mc:Choice xmlns:v="urn:schemas-microsoft-com:vml" Requires="v">
                  <p:oleObj name="Equation" r:id="rId2" imgW="304560" imgH="177480" progId="Equation.3">
                    <p:embed/>
                  </p:oleObj>
                </mc:Choice>
                <mc:Fallback>
                  <p:oleObj name="Equation" r:id="rId2" imgW="304560" imgH="177480" progId="Equation.3">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43400" y="5548312"/>
                          <a:ext cx="685800" cy="400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0" name="Text Box 5"/>
            <p:cNvSpPr txBox="1">
              <a:spLocks noChangeArrowheads="1"/>
            </p:cNvSpPr>
            <p:nvPr/>
          </p:nvSpPr>
          <p:spPr bwMode="auto">
            <a:xfrm>
              <a:off x="152400" y="4221162"/>
              <a:ext cx="169302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tx2"/>
                  </a:solidFill>
                </a:rPr>
                <a:t>Theorem:</a:t>
              </a:r>
            </a:p>
          </p:txBody>
        </p:sp>
      </p:grpSp>
    </p:spTree>
    <p:extLst>
      <p:ext uri="{BB962C8B-B14F-4D97-AF65-F5344CB8AC3E}">
        <p14:creationId xmlns:p14="http://schemas.microsoft.com/office/powerpoint/2010/main" val="2128787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a:xfrm>
            <a:off x="685800" y="-304800"/>
            <a:ext cx="7772400" cy="1143000"/>
          </a:xfrm>
        </p:spPr>
        <p:txBody>
          <a:bodyPr/>
          <a:lstStyle/>
          <a:p>
            <a:pPr>
              <a:defRPr/>
            </a:pPr>
            <a:r>
              <a:rPr lang="en-US" altLang="en-US"/>
              <a:t>“Chomsky Normal Form”</a:t>
            </a:r>
          </a:p>
        </p:txBody>
      </p:sp>
      <p:sp>
        <p:nvSpPr>
          <p:cNvPr id="30723" name="Text Box 3"/>
          <p:cNvSpPr txBox="1">
            <a:spLocks noChangeArrowheads="1"/>
          </p:cNvSpPr>
          <p:nvPr/>
        </p:nvSpPr>
        <p:spPr bwMode="auto">
          <a:xfrm>
            <a:off x="381000" y="533400"/>
            <a:ext cx="7332663" cy="30464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context-free grammar G = (V,</a:t>
            </a:r>
            <a:r>
              <a:rPr lang="en-US" altLang="en-US" sz="2800">
                <a:latin typeface="Times New Roman" pitchFamily="18" charset="0"/>
                <a:sym typeface="Symbol" pitchFamily="18" charset="2"/>
              </a:rPr>
              <a:t></a:t>
            </a:r>
            <a:r>
              <a:rPr lang="en-US" altLang="en-US" sz="2800">
                <a:latin typeface="Times New Roman" pitchFamily="18" charset="0"/>
              </a:rPr>
              <a:t>,R,S) is in </a:t>
            </a:r>
            <a:br>
              <a:rPr lang="en-US" altLang="en-US" sz="2800">
                <a:latin typeface="Times New Roman" pitchFamily="18" charset="0"/>
              </a:rPr>
            </a:br>
            <a:r>
              <a:rPr lang="en-US" altLang="en-US" sz="2800" u="sng">
                <a:latin typeface="Times New Roman" pitchFamily="18" charset="0"/>
              </a:rPr>
              <a:t>Chomsky normal form</a:t>
            </a:r>
            <a:r>
              <a:rPr lang="en-US" altLang="en-US" sz="2800">
                <a:latin typeface="Times New Roman" pitchFamily="18" charset="0"/>
              </a:rPr>
              <a:t> if every rule is of the form</a:t>
            </a:r>
          </a:p>
          <a:p>
            <a:pPr eaLnBrk="1" hangingPunct="1">
              <a:spcBef>
                <a:spcPct val="0"/>
              </a:spcBef>
            </a:pPr>
            <a:r>
              <a:rPr lang="en-US" altLang="en-US" sz="2800">
                <a:latin typeface="Times New Roman" pitchFamily="18" charset="0"/>
              </a:rPr>
              <a:t>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BC</a:t>
            </a:r>
          </a:p>
          <a:p>
            <a:pPr eaLnBrk="1" hangingPunct="1">
              <a:spcBef>
                <a:spcPct val="0"/>
              </a:spcBef>
            </a:pPr>
            <a:r>
              <a:rPr lang="en-US" altLang="en-US" sz="2800">
                <a:latin typeface="Times New Roman" pitchFamily="18" charset="0"/>
                <a:sym typeface="Symbol" pitchFamily="18" charset="2"/>
              </a:rPr>
              <a:t>or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x</a:t>
            </a:r>
          </a:p>
          <a:p>
            <a:pPr eaLnBrk="1" hangingPunct="1">
              <a:spcBef>
                <a:spcPct val="0"/>
              </a:spcBef>
            </a:pPr>
            <a:r>
              <a:rPr lang="en-US" altLang="en-US" sz="2000">
                <a:latin typeface="Times New Roman" pitchFamily="18" charset="0"/>
                <a:sym typeface="Symbol" pitchFamily="18" charset="2"/>
              </a:rPr>
              <a:t>        with variables AV and B,CV \{S}, and x </a:t>
            </a:r>
          </a:p>
          <a:p>
            <a:pPr eaLnBrk="1" hangingPunct="1">
              <a:spcBef>
                <a:spcPct val="0"/>
              </a:spcBef>
            </a:pPr>
            <a:r>
              <a:rPr lang="en-US" altLang="en-US" sz="2800">
                <a:latin typeface="Times New Roman" pitchFamily="18" charset="0"/>
                <a:sym typeface="Symbol" pitchFamily="18" charset="2"/>
              </a:rPr>
              <a:t>We also allow the rule</a:t>
            </a:r>
          </a:p>
          <a:p>
            <a:pPr eaLnBrk="1" hangingPunct="1">
              <a:spcBef>
                <a:spcPct val="0"/>
              </a:spcBef>
            </a:pPr>
            <a:r>
              <a:rPr lang="en-US" altLang="en-US" sz="2800">
                <a:latin typeface="Times New Roman" pitchFamily="18" charset="0"/>
                <a:sym typeface="Symbol" pitchFamily="18" charset="2"/>
              </a:rPr>
              <a:t>	</a:t>
            </a:r>
            <a:r>
              <a:rPr lang="en-US" altLang="en-US" sz="2800">
                <a:solidFill>
                  <a:srgbClr val="FFC000"/>
                </a:solidFill>
                <a:latin typeface="Times New Roman" pitchFamily="18" charset="0"/>
                <a:sym typeface="Symbol" pitchFamily="18" charset="2"/>
              </a:rPr>
              <a:t>S</a:t>
            </a:r>
            <a:r>
              <a:rPr lang="en-US" altLang="en-US" sz="2800" baseline="-25000">
                <a:solidFill>
                  <a:srgbClr val="FFC000"/>
                </a:solidFill>
                <a:latin typeface="Times New Roman" pitchFamily="18" charset="0"/>
                <a:sym typeface="Symbol" pitchFamily="18" charset="2"/>
              </a:rPr>
              <a:t>start</a:t>
            </a:r>
            <a:r>
              <a:rPr lang="en-US" altLang="en-US" sz="2800">
                <a:solidFill>
                  <a:srgbClr val="FFC000"/>
                </a:solidFill>
                <a:latin typeface="Times New Roman" pitchFamily="18" charset="0"/>
                <a:sym typeface="Symbol" pitchFamily="18" charset="2"/>
              </a:rPr>
              <a:t>  </a:t>
            </a:r>
          </a:p>
        </p:txBody>
      </p:sp>
      <p:sp>
        <p:nvSpPr>
          <p:cNvPr id="30724" name="Text Box 4"/>
          <p:cNvSpPr txBox="1">
            <a:spLocks noChangeArrowheads="1"/>
          </p:cNvSpPr>
          <p:nvPr/>
        </p:nvSpPr>
        <p:spPr bwMode="auto">
          <a:xfrm>
            <a:off x="381000" y="3657600"/>
            <a:ext cx="9144000" cy="5238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Advantage: Grammars in this form are far easier to analyze.</a:t>
            </a:r>
          </a:p>
        </p:txBody>
      </p:sp>
      <p:grpSp>
        <p:nvGrpSpPr>
          <p:cNvPr id="5" name="Group 5"/>
          <p:cNvGrpSpPr>
            <a:grpSpLocks/>
          </p:cNvGrpSpPr>
          <p:nvPr/>
        </p:nvGrpSpPr>
        <p:grpSpPr bwMode="auto">
          <a:xfrm>
            <a:off x="190500" y="5678488"/>
            <a:ext cx="636588" cy="1179512"/>
            <a:chOff x="2013" y="2206"/>
            <a:chExt cx="516" cy="1010"/>
          </a:xfrm>
        </p:grpSpPr>
        <p:sp>
          <p:nvSpPr>
            <p:cNvPr id="88075"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8076" name="Group 7"/>
            <p:cNvGrpSpPr>
              <a:grpSpLocks/>
            </p:cNvGrpSpPr>
            <p:nvPr/>
          </p:nvGrpSpPr>
          <p:grpSpPr bwMode="auto">
            <a:xfrm>
              <a:off x="2013" y="2206"/>
              <a:ext cx="339" cy="1010"/>
              <a:chOff x="240" y="2880"/>
              <a:chExt cx="339" cy="1010"/>
            </a:xfrm>
          </p:grpSpPr>
          <p:sp>
            <p:nvSpPr>
              <p:cNvPr id="8807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7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7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8089"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21" name="AutoShape 41"/>
          <p:cNvSpPr>
            <a:spLocks noChangeArrowheads="1"/>
          </p:cNvSpPr>
          <p:nvPr/>
        </p:nvSpPr>
        <p:spPr bwMode="auto">
          <a:xfrm>
            <a:off x="723900" y="494665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rPr>
              <a:t>We will (not bother to) give an algorithm </a:t>
            </a:r>
          </a:p>
          <a:p>
            <a:pPr algn="ctr" eaLnBrk="1" hangingPunct="1">
              <a:spcBef>
                <a:spcPct val="0"/>
              </a:spcBef>
            </a:pPr>
            <a:r>
              <a:rPr lang="en-US" altLang="en-US" sz="2000">
                <a:latin typeface="Times New Roman" pitchFamily="18" charset="0"/>
              </a:rPr>
              <a:t>G</a:t>
            </a:r>
            <a:r>
              <a:rPr lang="en-US" altLang="en-US" sz="2000" baseline="-25000">
                <a:latin typeface="Times New Roman" pitchFamily="18" charset="0"/>
              </a:rPr>
              <a:t>CCFG </a:t>
            </a:r>
            <a:r>
              <a:rPr lang="en-US" altLang="en-US" sz="2000">
                <a:latin typeface="Times New Roman" pitchFamily="18" charset="0"/>
              </a:rPr>
              <a:t>= CFGtoChomsky(G</a:t>
            </a:r>
            <a:r>
              <a:rPr lang="en-US" altLang="en-US" sz="2000" baseline="-25000">
                <a:latin typeface="Times New Roman" pitchFamily="18" charset="0"/>
              </a:rPr>
              <a:t>CFG</a:t>
            </a:r>
            <a:r>
              <a:rPr lang="en-US" altLang="en-US" sz="2000">
                <a:latin typeface="Times New Roman" pitchFamily="18" charset="0"/>
              </a:rPr>
              <a:t>)</a:t>
            </a:r>
            <a:br>
              <a:rPr lang="en-US" altLang="en-US" sz="2000">
                <a:latin typeface="Times New Roman" pitchFamily="18" charset="0"/>
              </a:rPr>
            </a:br>
            <a:r>
              <a:rPr lang="en-US" altLang="en-US" sz="2000">
                <a:latin typeface="Times New Roman" pitchFamily="18" charset="0"/>
              </a:rPr>
              <a:t>that converts a general form context free grammar into a Chomsky Normal Form one</a:t>
            </a:r>
          </a:p>
          <a:p>
            <a:pPr algn="ctr" eaLnBrk="1" hangingPunct="1">
              <a:spcBef>
                <a:spcPct val="0"/>
              </a:spcBef>
            </a:pPr>
            <a:r>
              <a:rPr lang="en-US" altLang="en-US" sz="2000">
                <a:latin typeface="Times New Roman" pitchFamily="18" charset="0"/>
              </a:rPr>
              <a:t>such that L(G</a:t>
            </a:r>
            <a:r>
              <a:rPr lang="en-US" altLang="en-US" sz="2000" baseline="-25000">
                <a:latin typeface="Times New Roman" pitchFamily="18" charset="0"/>
              </a:rPr>
              <a:t>CCFG</a:t>
            </a:r>
            <a:r>
              <a:rPr lang="en-US" altLang="en-US" sz="2000">
                <a:latin typeface="Times New Roman" pitchFamily="18" charset="0"/>
              </a:rPr>
              <a:t>) = L(G</a:t>
            </a:r>
            <a:r>
              <a:rPr lang="en-US" altLang="en-US" sz="2000" baseline="-25000">
                <a:latin typeface="Times New Roman" pitchFamily="18" charset="0"/>
              </a:rPr>
              <a:t>CFG</a:t>
            </a:r>
            <a:r>
              <a:rPr lang="en-US" altLang="en-US" sz="2000">
                <a:latin typeface="Times New Roman" pitchFamily="18" charset="0"/>
              </a:rPr>
              <a:t>).</a:t>
            </a:r>
          </a:p>
          <a:p>
            <a:pPr algn="ctr" eaLnBrk="1" hangingPunct="1">
              <a:spcBef>
                <a:spcPct val="0"/>
              </a:spcBef>
            </a:pPr>
            <a:endParaRPr lang="en-US" altLang="en-US" sz="2000">
              <a:latin typeface="Times New Roman" pitchFamily="18" charset="0"/>
            </a:endParaRPr>
          </a:p>
        </p:txBody>
      </p:sp>
      <p:grpSp>
        <p:nvGrpSpPr>
          <p:cNvPr id="2" name="Group 1"/>
          <p:cNvGrpSpPr>
            <a:grpSpLocks/>
          </p:cNvGrpSpPr>
          <p:nvPr/>
        </p:nvGrpSpPr>
        <p:grpSpPr bwMode="auto">
          <a:xfrm>
            <a:off x="808038" y="4216400"/>
            <a:ext cx="5211762" cy="584200"/>
            <a:chOff x="76200" y="5029200"/>
            <a:chExt cx="5211762" cy="584200"/>
          </a:xfrm>
        </p:grpSpPr>
        <p:sp>
          <p:nvSpPr>
            <p:cNvPr id="88072" name="Right Arrow 45"/>
            <p:cNvSpPr>
              <a:spLocks noChangeArrowheads="1"/>
            </p:cNvSpPr>
            <p:nvPr/>
          </p:nvSpPr>
          <p:spPr bwMode="auto">
            <a:xfrm>
              <a:off x="2095770" y="5194168"/>
              <a:ext cx="609621" cy="318835"/>
            </a:xfrm>
            <a:prstGeom prst="rightArrow">
              <a:avLst>
                <a:gd name="adj1" fmla="val 50000"/>
                <a:gd name="adj2" fmla="val 49996"/>
              </a:avLst>
            </a:prstGeom>
            <a:solidFill>
              <a:schemeClr val="accent2"/>
            </a:solidFill>
            <a:ln>
              <a:noFill/>
            </a:ln>
            <a:extLst>
              <a:ext uri="{91240B29-F687-4F45-9708-019B960494DF}">
                <a14:hiddenLine xmlns:a14="http://schemas.microsoft.com/office/drawing/2010/main" w="38100" algn="ctr">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5" name="Text Box 8"/>
            <p:cNvSpPr txBox="1">
              <a:spLocks noChangeArrowheads="1"/>
            </p:cNvSpPr>
            <p:nvPr/>
          </p:nvSpPr>
          <p:spPr bwMode="auto">
            <a:xfrm>
              <a:off x="2971800" y="5181600"/>
              <a:ext cx="2316162" cy="338138"/>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Chomsky Normal Form</a:t>
              </a:r>
            </a:p>
          </p:txBody>
        </p:sp>
        <p:sp>
          <p:nvSpPr>
            <p:cNvPr id="129" name="Text Box 8"/>
            <p:cNvSpPr txBox="1">
              <a:spLocks noChangeArrowheads="1"/>
            </p:cNvSpPr>
            <p:nvPr/>
          </p:nvSpPr>
          <p:spPr bwMode="auto">
            <a:xfrm>
              <a:off x="76200" y="5029200"/>
              <a:ext cx="1858962" cy="584200"/>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r>
                <a:rPr lang="en-US" sz="1600" dirty="0">
                  <a:solidFill>
                    <a:schemeClr val="bg2"/>
                  </a:solidFill>
                  <a:cs typeface="+mn-cs"/>
                </a:rPr>
                <a:t> </a:t>
              </a:r>
              <a:r>
                <a:rPr lang="en-US" sz="1600" dirty="0">
                  <a:solidFill>
                    <a:schemeClr val="bg2"/>
                  </a:solidFill>
                  <a:cs typeface="+mn-cs"/>
                  <a:sym typeface="Wingdings"/>
                </a:rPr>
                <a:t> </a:t>
              </a:r>
              <a:r>
                <a:rPr lang="en-US" sz="1600" dirty="0">
                  <a:solidFill>
                    <a:schemeClr val="bg2"/>
                  </a:solidFill>
                  <a:cs typeface="+mn-cs"/>
                  <a:sym typeface="Wingdings" panose="05000000000000000000" pitchFamily="2" charset="2"/>
                </a:rPr>
                <a:t>term</a:t>
              </a:r>
            </a:p>
            <a:p>
              <a:pPr eaLnBrk="0" hangingPunct="0">
                <a:defRPr/>
              </a:pPr>
              <a:r>
                <a:rPr lang="en-US" sz="1600" dirty="0">
                  <a:solidFill>
                    <a:schemeClr val="bg2"/>
                  </a:solidFill>
                  <a:cs typeface="+mn-cs"/>
                  <a:sym typeface="Wingdings" panose="05000000000000000000" pitchFamily="2" charset="2"/>
                </a:rPr>
                <a:t>       </a:t>
              </a:r>
              <a:r>
                <a:rPr lang="en-US" sz="1600" dirty="0">
                  <a:solidFill>
                    <a:schemeClr val="bg2"/>
                  </a:solidFill>
                  <a:sym typeface="Wingdings"/>
                </a:rPr>
                <a:t></a:t>
              </a:r>
              <a:r>
                <a:rPr lang="en-US" sz="1600" dirty="0">
                  <a:solidFill>
                    <a:schemeClr val="bg2"/>
                  </a:solidFill>
                  <a:cs typeface="+mn-cs"/>
                  <a:sym typeface="Wingdings" panose="05000000000000000000" pitchFamily="2" charset="2"/>
                </a:rPr>
                <a:t> term + </a:t>
              </a:r>
              <a:r>
                <a:rPr lang="en-US" sz="1600" dirty="0" err="1">
                  <a:solidFill>
                    <a:schemeClr val="bg2"/>
                  </a:solidFill>
                  <a:cs typeface="+mn-cs"/>
                  <a:sym typeface="Wingdings" panose="05000000000000000000" pitchFamily="2" charset="2"/>
                </a:rPr>
                <a:t>exp</a:t>
              </a:r>
              <a:endParaRPr lang="en-US" sz="1600" dirty="0">
                <a:solidFill>
                  <a:schemeClr val="bg2"/>
                </a:solidFill>
                <a:cs typeface="+mn-cs"/>
              </a:endParaRPr>
            </a:p>
          </p:txBody>
        </p:sp>
      </p:grpSp>
    </p:spTree>
    <p:extLst>
      <p:ext uri="{BB962C8B-B14F-4D97-AF65-F5344CB8AC3E}">
        <p14:creationId xmlns:p14="http://schemas.microsoft.com/office/powerpoint/2010/main" val="32632883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723">
                                            <p:txEl>
                                              <p:pRg st="1" end="1"/>
                                            </p:txEl>
                                          </p:spTgt>
                                        </p:tgtEl>
                                        <p:attrNameLst>
                                          <p:attrName>style.visibility</p:attrName>
                                        </p:attrNameLst>
                                      </p:cBhvr>
                                      <p:to>
                                        <p:strVal val="visible"/>
                                      </p:to>
                                    </p:set>
                                    <p:anim calcmode="lin" valueType="num">
                                      <p:cBhvr additive="base">
                                        <p:cTn id="11" dur="500" fill="hold"/>
                                        <p:tgtEl>
                                          <p:spTgt spid="3072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072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723">
                                            <p:txEl>
                                              <p:pRg st="2" end="2"/>
                                            </p:txEl>
                                          </p:spTgt>
                                        </p:tgtEl>
                                        <p:attrNameLst>
                                          <p:attrName>style.visibility</p:attrName>
                                        </p:attrNameLst>
                                      </p:cBhvr>
                                      <p:to>
                                        <p:strVal val="visible"/>
                                      </p:to>
                                    </p:set>
                                    <p:anim calcmode="lin" valueType="num">
                                      <p:cBhvr additive="base">
                                        <p:cTn id="15" dur="500" fill="hold"/>
                                        <p:tgtEl>
                                          <p:spTgt spid="3072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072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723">
                                            <p:txEl>
                                              <p:pRg st="3" end="3"/>
                                            </p:txEl>
                                          </p:spTgt>
                                        </p:tgtEl>
                                        <p:attrNameLst>
                                          <p:attrName>style.visibility</p:attrName>
                                        </p:attrNameLst>
                                      </p:cBhvr>
                                      <p:to>
                                        <p:strVal val="visible"/>
                                      </p:to>
                                    </p:set>
                                    <p:anim calcmode="lin" valueType="num">
                                      <p:cBhvr additive="base">
                                        <p:cTn id="19" dur="500" fill="hold"/>
                                        <p:tgtEl>
                                          <p:spTgt spid="3072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0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0723">
                                            <p:txEl>
                                              <p:pRg st="4" end="4"/>
                                            </p:txEl>
                                          </p:spTgt>
                                        </p:tgtEl>
                                        <p:attrNameLst>
                                          <p:attrName>style.visibility</p:attrName>
                                        </p:attrNameLst>
                                      </p:cBhvr>
                                      <p:to>
                                        <p:strVal val="visible"/>
                                      </p:to>
                                    </p:set>
                                    <p:anim calcmode="lin" valueType="num">
                                      <p:cBhvr additive="base">
                                        <p:cTn id="25" dur="500" fill="hold"/>
                                        <p:tgtEl>
                                          <p:spTgt spid="3072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072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0723">
                                            <p:txEl>
                                              <p:pRg st="5" end="5"/>
                                            </p:txEl>
                                          </p:spTgt>
                                        </p:tgtEl>
                                        <p:attrNameLst>
                                          <p:attrName>style.visibility</p:attrName>
                                        </p:attrNameLst>
                                      </p:cBhvr>
                                      <p:to>
                                        <p:strVal val="visible"/>
                                      </p:to>
                                    </p:set>
                                    <p:anim calcmode="lin" valueType="num">
                                      <p:cBhvr additive="base">
                                        <p:cTn id="29" dur="500" fill="hold"/>
                                        <p:tgtEl>
                                          <p:spTgt spid="30723">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072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0724"/>
                                        </p:tgtEl>
                                        <p:attrNameLst>
                                          <p:attrName>style.visibility</p:attrName>
                                        </p:attrNameLst>
                                      </p:cBhvr>
                                      <p:to>
                                        <p:strVal val="visible"/>
                                      </p:to>
                                    </p:set>
                                    <p:anim calcmode="lin" valueType="num">
                                      <p:cBhvr additive="base">
                                        <p:cTn id="35" dur="500" fill="hold"/>
                                        <p:tgtEl>
                                          <p:spTgt spid="30724"/>
                                        </p:tgtEl>
                                        <p:attrNameLst>
                                          <p:attrName>ppt_x</p:attrName>
                                        </p:attrNameLst>
                                      </p:cBhvr>
                                      <p:tavLst>
                                        <p:tav tm="0">
                                          <p:val>
                                            <p:strVal val="#ppt_x"/>
                                          </p:val>
                                        </p:tav>
                                        <p:tav tm="100000">
                                          <p:val>
                                            <p:strVal val="#ppt_x"/>
                                          </p:val>
                                        </p:tav>
                                      </p:tavLst>
                                    </p:anim>
                                    <p:anim calcmode="lin" valueType="num">
                                      <p:cBhvr additive="base">
                                        <p:cTn id="36"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500" fill="hold"/>
                                        <p:tgtEl>
                                          <p:spTgt spid="5"/>
                                        </p:tgtEl>
                                        <p:attrNameLst>
                                          <p:attrName>ppt_x</p:attrName>
                                        </p:attrNameLst>
                                      </p:cBhvr>
                                      <p:tavLst>
                                        <p:tav tm="0">
                                          <p:val>
                                            <p:strVal val="#ppt_x"/>
                                          </p:val>
                                        </p:tav>
                                        <p:tav tm="100000">
                                          <p:val>
                                            <p:strVal val="#ppt_x"/>
                                          </p:val>
                                        </p:tav>
                                      </p:tavLst>
                                    </p:anim>
                                    <p:anim calcmode="lin" valueType="num">
                                      <p:cBhvr additive="base">
                                        <p:cTn id="46" dur="500" fill="hold"/>
                                        <p:tgtEl>
                                          <p:spTgt spid="5"/>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p:bldP spid="2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a:xfrm>
            <a:off x="685800" y="-304800"/>
            <a:ext cx="7772400" cy="1143000"/>
          </a:xfrm>
        </p:spPr>
        <p:txBody>
          <a:bodyPr/>
          <a:lstStyle/>
          <a:p>
            <a:pPr>
              <a:defRPr/>
            </a:pPr>
            <a:r>
              <a:rPr lang="en-US" altLang="en-US"/>
              <a:t>“Chomsky Normal Form”</a:t>
            </a:r>
          </a:p>
        </p:txBody>
      </p:sp>
      <p:sp>
        <p:nvSpPr>
          <p:cNvPr id="89091" name="Text Box 3"/>
          <p:cNvSpPr txBox="1">
            <a:spLocks noChangeArrowheads="1"/>
          </p:cNvSpPr>
          <p:nvPr/>
        </p:nvSpPr>
        <p:spPr bwMode="auto">
          <a:xfrm>
            <a:off x="381000" y="533400"/>
            <a:ext cx="7332663" cy="30464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context-free grammar G = (V,</a:t>
            </a:r>
            <a:r>
              <a:rPr lang="en-US" altLang="en-US" sz="2800">
                <a:latin typeface="Times New Roman" pitchFamily="18" charset="0"/>
                <a:sym typeface="Symbol" pitchFamily="18" charset="2"/>
              </a:rPr>
              <a:t></a:t>
            </a:r>
            <a:r>
              <a:rPr lang="en-US" altLang="en-US" sz="2800">
                <a:latin typeface="Times New Roman" pitchFamily="18" charset="0"/>
              </a:rPr>
              <a:t>,R,S) is in </a:t>
            </a:r>
            <a:br>
              <a:rPr lang="en-US" altLang="en-US" sz="2800">
                <a:latin typeface="Times New Roman" pitchFamily="18" charset="0"/>
              </a:rPr>
            </a:br>
            <a:r>
              <a:rPr lang="en-US" altLang="en-US" sz="2800" u="sng">
                <a:latin typeface="Times New Roman" pitchFamily="18" charset="0"/>
              </a:rPr>
              <a:t>Chomsky normal form</a:t>
            </a:r>
            <a:r>
              <a:rPr lang="en-US" altLang="en-US" sz="2800">
                <a:latin typeface="Times New Roman" pitchFamily="18" charset="0"/>
              </a:rPr>
              <a:t> if every rule is of the form</a:t>
            </a:r>
          </a:p>
          <a:p>
            <a:pPr eaLnBrk="1" hangingPunct="1">
              <a:spcBef>
                <a:spcPct val="0"/>
              </a:spcBef>
            </a:pPr>
            <a:r>
              <a:rPr lang="en-US" altLang="en-US" sz="2800">
                <a:latin typeface="Times New Roman" pitchFamily="18" charset="0"/>
              </a:rPr>
              <a:t>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BC</a:t>
            </a:r>
          </a:p>
          <a:p>
            <a:pPr eaLnBrk="1" hangingPunct="1">
              <a:spcBef>
                <a:spcPct val="0"/>
              </a:spcBef>
            </a:pPr>
            <a:r>
              <a:rPr lang="en-US" altLang="en-US" sz="2800">
                <a:latin typeface="Times New Roman" pitchFamily="18" charset="0"/>
                <a:sym typeface="Symbol" pitchFamily="18" charset="2"/>
              </a:rPr>
              <a:t>or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x</a:t>
            </a:r>
          </a:p>
          <a:p>
            <a:pPr eaLnBrk="1" hangingPunct="1">
              <a:spcBef>
                <a:spcPct val="0"/>
              </a:spcBef>
            </a:pPr>
            <a:r>
              <a:rPr lang="en-US" altLang="en-US" sz="2000">
                <a:latin typeface="Times New Roman" pitchFamily="18" charset="0"/>
                <a:sym typeface="Symbol" pitchFamily="18" charset="2"/>
              </a:rPr>
              <a:t>        with variables AV and B,CV \{S}, and x </a:t>
            </a:r>
          </a:p>
          <a:p>
            <a:pPr eaLnBrk="1" hangingPunct="1">
              <a:spcBef>
                <a:spcPct val="0"/>
              </a:spcBef>
            </a:pPr>
            <a:r>
              <a:rPr lang="en-US" altLang="en-US" sz="2800">
                <a:latin typeface="Times New Roman" pitchFamily="18" charset="0"/>
                <a:sym typeface="Symbol" pitchFamily="18" charset="2"/>
              </a:rPr>
              <a:t>We also allow the rule</a:t>
            </a:r>
          </a:p>
          <a:p>
            <a:pPr eaLnBrk="1" hangingPunct="1">
              <a:spcBef>
                <a:spcPct val="0"/>
              </a:spcBef>
            </a:pPr>
            <a:r>
              <a:rPr lang="en-US" altLang="en-US" sz="2800">
                <a:latin typeface="Times New Roman" pitchFamily="18" charset="0"/>
                <a:sym typeface="Symbol" pitchFamily="18" charset="2"/>
              </a:rPr>
              <a:t>	</a:t>
            </a:r>
            <a:r>
              <a:rPr lang="en-US" altLang="en-US" sz="2800">
                <a:solidFill>
                  <a:srgbClr val="FFC000"/>
                </a:solidFill>
                <a:latin typeface="Times New Roman" pitchFamily="18" charset="0"/>
                <a:sym typeface="Symbol" pitchFamily="18" charset="2"/>
              </a:rPr>
              <a:t>S</a:t>
            </a:r>
            <a:r>
              <a:rPr lang="en-US" altLang="en-US" sz="2800" baseline="-25000">
                <a:solidFill>
                  <a:srgbClr val="FFC000"/>
                </a:solidFill>
                <a:latin typeface="Times New Roman" pitchFamily="18" charset="0"/>
                <a:sym typeface="Symbol" pitchFamily="18" charset="2"/>
              </a:rPr>
              <a:t>start</a:t>
            </a:r>
            <a:r>
              <a:rPr lang="en-US" altLang="en-US" sz="2800">
                <a:solidFill>
                  <a:srgbClr val="FFC000"/>
                </a:solidFill>
                <a:latin typeface="Times New Roman" pitchFamily="18" charset="0"/>
                <a:sym typeface="Symbol" pitchFamily="18" charset="2"/>
              </a:rPr>
              <a:t>  </a:t>
            </a:r>
          </a:p>
        </p:txBody>
      </p:sp>
      <p:sp>
        <p:nvSpPr>
          <p:cNvPr id="89092" name="Text Box 4"/>
          <p:cNvSpPr txBox="1">
            <a:spLocks noChangeArrowheads="1"/>
          </p:cNvSpPr>
          <p:nvPr/>
        </p:nvSpPr>
        <p:spPr bwMode="auto">
          <a:xfrm>
            <a:off x="381000" y="3657600"/>
            <a:ext cx="9144000" cy="5238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Advantage: Grammars in this form are far easier to analyze.</a:t>
            </a:r>
          </a:p>
        </p:txBody>
      </p:sp>
      <p:grpSp>
        <p:nvGrpSpPr>
          <p:cNvPr id="89093" name="Group 5"/>
          <p:cNvGrpSpPr>
            <a:grpSpLocks/>
          </p:cNvGrpSpPr>
          <p:nvPr/>
        </p:nvGrpSpPr>
        <p:grpSpPr bwMode="auto">
          <a:xfrm>
            <a:off x="190500" y="5678488"/>
            <a:ext cx="636588" cy="1179512"/>
            <a:chOff x="2013" y="2206"/>
            <a:chExt cx="516" cy="1010"/>
          </a:xfrm>
        </p:grpSpPr>
        <p:sp>
          <p:nvSpPr>
            <p:cNvPr id="89095"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9096" name="Group 7"/>
            <p:cNvGrpSpPr>
              <a:grpSpLocks/>
            </p:cNvGrpSpPr>
            <p:nvPr/>
          </p:nvGrpSpPr>
          <p:grpSpPr bwMode="auto">
            <a:xfrm>
              <a:off x="2013" y="2206"/>
              <a:ext cx="339" cy="1010"/>
              <a:chOff x="240" y="2880"/>
              <a:chExt cx="339" cy="1010"/>
            </a:xfrm>
          </p:grpSpPr>
          <p:sp>
            <p:nvSpPr>
              <p:cNvPr id="8909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9109"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21" name="AutoShape 41"/>
          <p:cNvSpPr>
            <a:spLocks noChangeArrowheads="1"/>
          </p:cNvSpPr>
          <p:nvPr/>
        </p:nvSpPr>
        <p:spPr bwMode="auto">
          <a:xfrm>
            <a:off x="723900" y="4946650"/>
            <a:ext cx="6819900" cy="949325"/>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In 3101 we give a O(n</a:t>
            </a:r>
            <a:r>
              <a:rPr lang="en-US" altLang="en-US" sz="2400" baseline="30000">
                <a:latin typeface="Times New Roman" pitchFamily="18" charset="0"/>
              </a:rPr>
              <a:t>3</a:t>
            </a:r>
            <a:r>
              <a:rPr lang="en-US" altLang="en-US" sz="2400">
                <a:latin typeface="Times New Roman" pitchFamily="18" charset="0"/>
              </a:rPr>
              <a:t>) algorithm for parsing strings using Chomsky Normal Form Grammars.</a:t>
            </a:r>
          </a:p>
        </p:txBody>
      </p:sp>
    </p:spTree>
    <p:extLst>
      <p:ext uri="{BB962C8B-B14F-4D97-AF65-F5344CB8AC3E}">
        <p14:creationId xmlns:p14="http://schemas.microsoft.com/office/powerpoint/2010/main" val="11899402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0211"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0212"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0213"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0214"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0615" name="Text Box 7"/>
          <p:cNvSpPr txBox="1">
            <a:spLocks noChangeArrowheads="1"/>
          </p:cNvSpPr>
          <p:nvPr/>
        </p:nvSpPr>
        <p:spPr bwMode="auto">
          <a:xfrm>
            <a:off x="914400" y="2438400"/>
            <a:ext cx="76708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Context Free Grammar </a:t>
            </a:r>
          </a:p>
          <a:p>
            <a:pPr eaLnBrk="1" hangingPunct="1">
              <a:buFontTx/>
              <a:buNone/>
            </a:pPr>
            <a:r>
              <a:rPr lang="en-US" altLang="en-US" dirty="0"/>
              <a:t>   (Not look ahead one)</a:t>
            </a:r>
          </a:p>
          <a:p>
            <a:pPr eaLnBrk="1" hangingPunct="1">
              <a:buFontTx/>
              <a:buNone/>
            </a:pPr>
            <a:r>
              <a:rPr lang="en-US" altLang="en-US" dirty="0"/>
              <a:t>  For ease, we will assume every non-terminal</a:t>
            </a:r>
          </a:p>
          <a:p>
            <a:pPr eaLnBrk="1" hangingPunct="1">
              <a:buFontTx/>
              <a:buNone/>
            </a:pPr>
            <a:r>
              <a:rPr lang="en-US" altLang="en-US" dirty="0"/>
              <a:t>     either goes to two non-terminals</a:t>
            </a:r>
          </a:p>
          <a:p>
            <a:pPr eaLnBrk="1" hangingPunct="1">
              <a:buFontTx/>
              <a:buNone/>
            </a:pPr>
            <a:r>
              <a:rPr lang="en-US" altLang="en-US" dirty="0"/>
              <a:t>     or to one terminal</a:t>
            </a:r>
          </a:p>
        </p:txBody>
      </p:sp>
    </p:spTree>
    <p:extLst>
      <p:ext uri="{BB962C8B-B14F-4D97-AF65-F5344CB8AC3E}">
        <p14:creationId xmlns:p14="http://schemas.microsoft.com/office/powerpoint/2010/main" val="851434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0615">
                                            <p:txEl>
                                              <p:pRg st="0" end="0"/>
                                            </p:txEl>
                                          </p:spTgt>
                                        </p:tgtEl>
                                        <p:attrNameLst>
                                          <p:attrName>style.visibility</p:attrName>
                                        </p:attrNameLst>
                                      </p:cBhvr>
                                      <p:to>
                                        <p:strVal val="visible"/>
                                      </p:to>
                                    </p:set>
                                    <p:anim calcmode="lin" valueType="num">
                                      <p:cBhvr additive="base">
                                        <p:cTn id="7" dur="500" fill="hold"/>
                                        <p:tgtEl>
                                          <p:spTgt spid="18606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061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60615">
                                            <p:txEl>
                                              <p:pRg st="1" end="1"/>
                                            </p:txEl>
                                          </p:spTgt>
                                        </p:tgtEl>
                                        <p:attrNameLst>
                                          <p:attrName>style.visibility</p:attrName>
                                        </p:attrNameLst>
                                      </p:cBhvr>
                                      <p:to>
                                        <p:strVal val="visible"/>
                                      </p:to>
                                    </p:set>
                                    <p:anim calcmode="lin" valueType="num">
                                      <p:cBhvr additive="base">
                                        <p:cTn id="11" dur="500" fill="hold"/>
                                        <p:tgtEl>
                                          <p:spTgt spid="186061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8606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860615">
                                            <p:txEl>
                                              <p:pRg st="2" end="2"/>
                                            </p:txEl>
                                          </p:spTgt>
                                        </p:tgtEl>
                                        <p:attrNameLst>
                                          <p:attrName>style.visibility</p:attrName>
                                        </p:attrNameLst>
                                      </p:cBhvr>
                                      <p:to>
                                        <p:strVal val="visible"/>
                                      </p:to>
                                    </p:set>
                                    <p:anim calcmode="lin" valueType="num">
                                      <p:cBhvr additive="base">
                                        <p:cTn id="17" dur="500" fill="hold"/>
                                        <p:tgtEl>
                                          <p:spTgt spid="186061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061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60615">
                                            <p:txEl>
                                              <p:pRg st="3" end="3"/>
                                            </p:txEl>
                                          </p:spTgt>
                                        </p:tgtEl>
                                        <p:attrNameLst>
                                          <p:attrName>style.visibility</p:attrName>
                                        </p:attrNameLst>
                                      </p:cBhvr>
                                      <p:to>
                                        <p:strVal val="visible"/>
                                      </p:to>
                                    </p:set>
                                    <p:anim calcmode="lin" valueType="num">
                                      <p:cBhvr additive="base">
                                        <p:cTn id="21" dur="500" fill="hold"/>
                                        <p:tgtEl>
                                          <p:spTgt spid="186061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86061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860615">
                                            <p:txEl>
                                              <p:pRg st="4" end="4"/>
                                            </p:txEl>
                                          </p:spTgt>
                                        </p:tgtEl>
                                        <p:attrNameLst>
                                          <p:attrName>style.visibility</p:attrName>
                                        </p:attrNameLst>
                                      </p:cBhvr>
                                      <p:to>
                                        <p:strVal val="visible"/>
                                      </p:to>
                                    </p:set>
                                    <p:anim calcmode="lin" valueType="num">
                                      <p:cBhvr additive="base">
                                        <p:cTn id="25" dur="500" fill="hold"/>
                                        <p:tgtEl>
                                          <p:spTgt spid="186061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6061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1235"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1236"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1237"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1238" name="Rectangle 6"/>
          <p:cNvSpPr>
            <a:spLocks noChangeArrowheads="1"/>
          </p:cNvSpPr>
          <p:nvPr/>
        </p:nvSpPr>
        <p:spPr bwMode="auto">
          <a:xfrm>
            <a:off x="685800" y="-15562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1686" name="Text Box 54"/>
          <p:cNvSpPr txBox="1">
            <a:spLocks noChangeArrowheads="1"/>
          </p:cNvSpPr>
          <p:nvPr/>
        </p:nvSpPr>
        <p:spPr bwMode="auto">
          <a:xfrm>
            <a:off x="76200" y="2209800"/>
            <a:ext cx="3944938"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a:p>
            <a:pPr eaLnBrk="1" hangingPunct="1">
              <a:buFontTx/>
              <a:buNone/>
            </a:pPr>
            <a:r>
              <a:rPr lang="en-US" altLang="en-US"/>
              <a:t>  start non-terminal = </a:t>
            </a:r>
            <a:r>
              <a:rPr lang="en-US" altLang="en-US" i="1"/>
              <a:t>T</a:t>
            </a:r>
          </a:p>
          <a:p>
            <a:pPr eaLnBrk="1" hangingPunct="1">
              <a:buFontTx/>
              <a:buNone/>
            </a:pPr>
            <a:r>
              <a:rPr lang="en-US" altLang="en-US"/>
              <a:t>  string to parse </a:t>
            </a:r>
          </a:p>
          <a:p>
            <a:pPr eaLnBrk="1" hangingPunct="1">
              <a:buFontTx/>
              <a:buNone/>
            </a:pPr>
            <a:r>
              <a:rPr lang="en-US" altLang="en-US"/>
              <a:t>      =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a:p>
            <a:pPr eaLnBrk="1" hangingPunct="1">
              <a:buFontTx/>
              <a:buNone/>
            </a:pPr>
            <a:r>
              <a:rPr lang="en-US" altLang="en-US"/>
              <a:t>      = </a:t>
            </a:r>
            <a:r>
              <a:rPr lang="en-US" altLang="en-US" i="1"/>
              <a:t>baeaadbda</a:t>
            </a:r>
            <a:r>
              <a:rPr lang="en-US" altLang="en-US"/>
              <a:t> </a:t>
            </a:r>
          </a:p>
        </p:txBody>
      </p:sp>
      <p:sp>
        <p:nvSpPr>
          <p:cNvPr id="1861687" name="Text Box 55"/>
          <p:cNvSpPr txBox="1">
            <a:spLocks noChangeArrowheads="1"/>
          </p:cNvSpPr>
          <p:nvPr/>
        </p:nvSpPr>
        <p:spPr bwMode="auto">
          <a:xfrm>
            <a:off x="228600" y="5029200"/>
            <a:ext cx="808388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Output</a:t>
            </a:r>
            <a:r>
              <a:rPr lang="en-US" altLang="en-US" dirty="0"/>
              <a:t>: A Parsing using Dynamic Programming</a:t>
            </a:r>
          </a:p>
        </p:txBody>
      </p:sp>
      <p:sp>
        <p:nvSpPr>
          <p:cNvPr id="1861688" name="Rectangle 56"/>
          <p:cNvSpPr>
            <a:spLocks noChangeArrowheads="1"/>
          </p:cNvSpPr>
          <p:nvPr/>
        </p:nvSpPr>
        <p:spPr bwMode="auto">
          <a:xfrm>
            <a:off x="1204913" y="2209800"/>
            <a:ext cx="32750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nvGrpSpPr>
          <p:cNvPr id="2" name="Group 111"/>
          <p:cNvGrpSpPr>
            <a:grpSpLocks/>
          </p:cNvGrpSpPr>
          <p:nvPr/>
        </p:nvGrpSpPr>
        <p:grpSpPr bwMode="auto">
          <a:xfrm>
            <a:off x="3976688" y="2381250"/>
            <a:ext cx="5024437" cy="4400550"/>
            <a:chOff x="2505" y="1500"/>
            <a:chExt cx="3165" cy="2772"/>
          </a:xfrm>
        </p:grpSpPr>
        <p:sp>
          <p:nvSpPr>
            <p:cNvPr id="351243" name="Text Box 57"/>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1244" name="Group 58"/>
            <p:cNvGrpSpPr>
              <a:grpSpLocks/>
            </p:cNvGrpSpPr>
            <p:nvPr/>
          </p:nvGrpSpPr>
          <p:grpSpPr bwMode="auto">
            <a:xfrm>
              <a:off x="3441" y="1776"/>
              <a:ext cx="1295" cy="461"/>
              <a:chOff x="3441" y="1776"/>
              <a:chExt cx="1295" cy="461"/>
            </a:xfrm>
          </p:grpSpPr>
          <p:sp>
            <p:nvSpPr>
              <p:cNvPr id="351293" name="Text Box 59"/>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1294" name="Text Box 60"/>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95" name="Line 61"/>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6" name="Line 62"/>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1245" name="Group 63"/>
            <p:cNvGrpSpPr>
              <a:grpSpLocks/>
            </p:cNvGrpSpPr>
            <p:nvPr/>
          </p:nvGrpSpPr>
          <p:grpSpPr bwMode="auto">
            <a:xfrm>
              <a:off x="2505" y="2160"/>
              <a:ext cx="2136" cy="1872"/>
              <a:chOff x="2505" y="2160"/>
              <a:chExt cx="2136" cy="1872"/>
            </a:xfrm>
          </p:grpSpPr>
          <p:sp>
            <p:nvSpPr>
              <p:cNvPr id="351262" name="Text Box 64"/>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3" name="Text Box 65"/>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4" name="Text Box 66"/>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65" name="Text Box 67"/>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6" name="Text Box 68"/>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67" name="Text Box 69"/>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68" name="Text Box 70"/>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69" name="Text Box 71"/>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70" name="Text Box 72"/>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71" name="Text Box 73"/>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1272" name="Text Box 74"/>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73" name="Text Box 75"/>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74" name="Line 76"/>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5" name="Line 77"/>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6" name="Line 78"/>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7" name="Line 79"/>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8" name="Line 80"/>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9" name="Line 81"/>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0" name="Line 82"/>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1" name="Line 83"/>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2" name="Line 84"/>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3" name="Line 85"/>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4" name="Line 86"/>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5" name="Line 87"/>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6" name="Line 88"/>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7" name="Line 89"/>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8" name="Line 90"/>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9" name="Line 91"/>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0" name="Line 92"/>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1" name="Line 93"/>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2" name="Line 94"/>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1246" name="Group 95"/>
            <p:cNvGrpSpPr>
              <a:grpSpLocks/>
            </p:cNvGrpSpPr>
            <p:nvPr/>
          </p:nvGrpSpPr>
          <p:grpSpPr bwMode="auto">
            <a:xfrm>
              <a:off x="4656" y="2112"/>
              <a:ext cx="928" cy="1920"/>
              <a:chOff x="4656" y="2112"/>
              <a:chExt cx="928" cy="1920"/>
            </a:xfrm>
          </p:grpSpPr>
          <p:sp>
            <p:nvSpPr>
              <p:cNvPr id="351251" name="Text Box 96"/>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52" name="Text Box 97"/>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1253" name="Text Box 98"/>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54" name="Text Box 99"/>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55" name="Line 100"/>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6" name="Line 101"/>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7" name="Line 102"/>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8" name="Line 103"/>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9" name="Line 104"/>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60" name="Line 105"/>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61" name="Line 106"/>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1247" name="Text Box 107"/>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1248" name="Group 108"/>
            <p:cNvGrpSpPr>
              <a:grpSpLocks/>
            </p:cNvGrpSpPr>
            <p:nvPr/>
          </p:nvGrpSpPr>
          <p:grpSpPr bwMode="auto">
            <a:xfrm>
              <a:off x="2544" y="3906"/>
              <a:ext cx="2186" cy="366"/>
              <a:chOff x="2544" y="3906"/>
              <a:chExt cx="2186" cy="366"/>
            </a:xfrm>
          </p:grpSpPr>
          <p:sp>
            <p:nvSpPr>
              <p:cNvPr id="351249" name="Text Box 109"/>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1250" name="Text Box 110"/>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spTree>
    <p:extLst>
      <p:ext uri="{BB962C8B-B14F-4D97-AF65-F5344CB8AC3E}">
        <p14:creationId xmlns:p14="http://schemas.microsoft.com/office/powerpoint/2010/main" val="2021301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61686"/>
                                        </p:tgtEl>
                                        <p:attrNameLst>
                                          <p:attrName>style.visibility</p:attrName>
                                        </p:attrNameLst>
                                      </p:cBhvr>
                                      <p:to>
                                        <p:strVal val="visible"/>
                                      </p:to>
                                    </p:set>
                                    <p:anim calcmode="lin" valueType="num">
                                      <p:cBhvr additive="base">
                                        <p:cTn id="7" dur="500" fill="hold"/>
                                        <p:tgtEl>
                                          <p:spTgt spid="1861686"/>
                                        </p:tgtEl>
                                        <p:attrNameLst>
                                          <p:attrName>ppt_x</p:attrName>
                                        </p:attrNameLst>
                                      </p:cBhvr>
                                      <p:tavLst>
                                        <p:tav tm="0">
                                          <p:val>
                                            <p:strVal val="#ppt_x"/>
                                          </p:val>
                                        </p:tav>
                                        <p:tav tm="100000">
                                          <p:val>
                                            <p:strVal val="#ppt_x"/>
                                          </p:val>
                                        </p:tav>
                                      </p:tavLst>
                                    </p:anim>
                                    <p:anim calcmode="lin" valueType="num">
                                      <p:cBhvr additive="base">
                                        <p:cTn id="8" dur="500" fill="hold"/>
                                        <p:tgtEl>
                                          <p:spTgt spid="186168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1688"/>
                                        </p:tgtEl>
                                        <p:attrNameLst>
                                          <p:attrName>style.visibility</p:attrName>
                                        </p:attrNameLst>
                                      </p:cBhvr>
                                      <p:to>
                                        <p:strVal val="visible"/>
                                      </p:to>
                                    </p:set>
                                    <p:anim calcmode="lin" valueType="num">
                                      <p:cBhvr additive="base">
                                        <p:cTn id="11" dur="500" fill="hold"/>
                                        <p:tgtEl>
                                          <p:spTgt spid="1861688"/>
                                        </p:tgtEl>
                                        <p:attrNameLst>
                                          <p:attrName>ppt_x</p:attrName>
                                        </p:attrNameLst>
                                      </p:cBhvr>
                                      <p:tavLst>
                                        <p:tav tm="0">
                                          <p:val>
                                            <p:strVal val="#ppt_x"/>
                                          </p:val>
                                        </p:tav>
                                        <p:tav tm="100000">
                                          <p:val>
                                            <p:strVal val="#ppt_x"/>
                                          </p:val>
                                        </p:tav>
                                      </p:tavLst>
                                    </p:anim>
                                    <p:anim calcmode="lin" valueType="num">
                                      <p:cBhvr additive="base">
                                        <p:cTn id="12" dur="500" fill="hold"/>
                                        <p:tgtEl>
                                          <p:spTgt spid="186168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861687"/>
                                        </p:tgtEl>
                                        <p:attrNameLst>
                                          <p:attrName>style.visibility</p:attrName>
                                        </p:attrNameLst>
                                      </p:cBhvr>
                                      <p:to>
                                        <p:strVal val="visible"/>
                                      </p:to>
                                    </p:set>
                                    <p:anim calcmode="lin" valueType="num">
                                      <p:cBhvr additive="base">
                                        <p:cTn id="17" dur="500" fill="hold"/>
                                        <p:tgtEl>
                                          <p:spTgt spid="1861687"/>
                                        </p:tgtEl>
                                        <p:attrNameLst>
                                          <p:attrName>ppt_x</p:attrName>
                                        </p:attrNameLst>
                                      </p:cBhvr>
                                      <p:tavLst>
                                        <p:tav tm="0">
                                          <p:val>
                                            <p:strVal val="#ppt_x"/>
                                          </p:val>
                                        </p:tav>
                                        <p:tav tm="100000">
                                          <p:val>
                                            <p:strVal val="#ppt_x"/>
                                          </p:val>
                                        </p:tav>
                                      </p:tavLst>
                                    </p:anim>
                                    <p:anim calcmode="lin" valueType="num">
                                      <p:cBhvr additive="base">
                                        <p:cTn id="18" dur="500" fill="hold"/>
                                        <p:tgtEl>
                                          <p:spTgt spid="186168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686" grpId="0"/>
      <p:bldP spid="1861687" grpId="0"/>
      <p:bldP spid="186168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2259"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2260"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i="1"/>
              <a:t> 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2261"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2262"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2710" name="Text Box 54"/>
          <p:cNvSpPr txBox="1">
            <a:spLocks noChangeArrowheads="1"/>
          </p:cNvSpPr>
          <p:nvPr/>
        </p:nvSpPr>
        <p:spPr bwMode="auto">
          <a:xfrm>
            <a:off x="190500" y="3262313"/>
            <a:ext cx="3978275"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Recursive Algorithm:</a:t>
            </a:r>
          </a:p>
          <a:p>
            <a:pPr eaLnBrk="1" hangingPunct="1">
              <a:buFontTx/>
              <a:buNone/>
            </a:pPr>
            <a:r>
              <a:rPr lang="en-US" altLang="en-US"/>
              <a:t>  Get</a:t>
            </a:r>
            <a:r>
              <a:rPr lang="en-US" altLang="en-US" i="1"/>
              <a:t>T</a:t>
            </a:r>
            <a:r>
              <a:rPr lang="en-US" altLang="en-US"/>
              <a:t>   does not know </a:t>
            </a:r>
            <a:br>
              <a:rPr lang="en-US" altLang="en-US"/>
            </a:br>
            <a:r>
              <a:rPr lang="en-US" altLang="en-US"/>
              <a:t>  whether to call</a:t>
            </a:r>
          </a:p>
          <a:p>
            <a:pPr eaLnBrk="1" hangingPunct="1">
              <a:buFontTx/>
              <a:buNone/>
            </a:pPr>
            <a:r>
              <a:rPr lang="en-US" altLang="en-US"/>
              <a:t>  Get</a:t>
            </a:r>
            <a:r>
              <a:rPr lang="en-US" altLang="en-US" i="1"/>
              <a:t>A</a:t>
            </a:r>
            <a:r>
              <a:rPr lang="en-US" altLang="en-US"/>
              <a:t>, Get</a:t>
            </a:r>
            <a:r>
              <a:rPr lang="en-US" altLang="en-US" i="1"/>
              <a:t>C</a:t>
            </a:r>
            <a:r>
              <a:rPr lang="en-US" altLang="en-US"/>
              <a:t>, or Get</a:t>
            </a:r>
            <a:r>
              <a:rPr lang="en-US" altLang="en-US" i="1"/>
              <a:t>T</a:t>
            </a:r>
            <a:r>
              <a:rPr lang="en-US" altLang="en-US"/>
              <a:t>.</a:t>
            </a:r>
          </a:p>
        </p:txBody>
      </p:sp>
      <p:grpSp>
        <p:nvGrpSpPr>
          <p:cNvPr id="352264" name="Group 55"/>
          <p:cNvGrpSpPr>
            <a:grpSpLocks/>
          </p:cNvGrpSpPr>
          <p:nvPr/>
        </p:nvGrpSpPr>
        <p:grpSpPr bwMode="auto">
          <a:xfrm>
            <a:off x="76200" y="2209800"/>
            <a:ext cx="4403725" cy="579438"/>
            <a:chOff x="48" y="1392"/>
            <a:chExt cx="2774" cy="365"/>
          </a:xfrm>
        </p:grpSpPr>
        <p:sp>
          <p:nvSpPr>
            <p:cNvPr id="352321" name="Text Box 56"/>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2322" name="Rectangle 57"/>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2714" name="Oval 58"/>
          <p:cNvSpPr>
            <a:spLocks noChangeArrowheads="1"/>
          </p:cNvSpPr>
          <p:nvPr/>
        </p:nvSpPr>
        <p:spPr bwMode="auto">
          <a:xfrm>
            <a:off x="1314450" y="733425"/>
            <a:ext cx="304800" cy="14478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grpSp>
        <p:nvGrpSpPr>
          <p:cNvPr id="352266" name="Group 59"/>
          <p:cNvGrpSpPr>
            <a:grpSpLocks/>
          </p:cNvGrpSpPr>
          <p:nvPr/>
        </p:nvGrpSpPr>
        <p:grpSpPr bwMode="auto">
          <a:xfrm>
            <a:off x="3976688" y="2381250"/>
            <a:ext cx="5024437" cy="4400550"/>
            <a:chOff x="2505" y="1500"/>
            <a:chExt cx="3165" cy="2772"/>
          </a:xfrm>
        </p:grpSpPr>
        <p:sp>
          <p:nvSpPr>
            <p:cNvPr id="352267" name="Text Box 60"/>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2268" name="Group 61"/>
            <p:cNvGrpSpPr>
              <a:grpSpLocks/>
            </p:cNvGrpSpPr>
            <p:nvPr/>
          </p:nvGrpSpPr>
          <p:grpSpPr bwMode="auto">
            <a:xfrm>
              <a:off x="3441" y="1776"/>
              <a:ext cx="1295" cy="461"/>
              <a:chOff x="3441" y="1776"/>
              <a:chExt cx="1295" cy="461"/>
            </a:xfrm>
          </p:grpSpPr>
          <p:sp>
            <p:nvSpPr>
              <p:cNvPr id="352317" name="Text Box 62"/>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2318" name="Text Box 63"/>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319" name="Line 64"/>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20" name="Line 65"/>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2269" name="Group 66"/>
            <p:cNvGrpSpPr>
              <a:grpSpLocks/>
            </p:cNvGrpSpPr>
            <p:nvPr/>
          </p:nvGrpSpPr>
          <p:grpSpPr bwMode="auto">
            <a:xfrm>
              <a:off x="2505" y="2160"/>
              <a:ext cx="2136" cy="1872"/>
              <a:chOff x="2505" y="2160"/>
              <a:chExt cx="2136" cy="1872"/>
            </a:xfrm>
          </p:grpSpPr>
          <p:sp>
            <p:nvSpPr>
              <p:cNvPr id="352286" name="Text Box 67"/>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87" name="Text Box 68"/>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88" name="Text Box 69"/>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89" name="Text Box 70"/>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0" name="Text Box 71"/>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1" name="Text Box 72"/>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2" name="Text Box 73"/>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93" name="Text Box 74"/>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4" name="Text Box 75"/>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5" name="Text Box 76"/>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2296" name="Text Box 77"/>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7" name="Text Box 78"/>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98" name="Line 79"/>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99" name="Line 80"/>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0" name="Line 81"/>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1" name="Line 82"/>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2" name="Line 83"/>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3" name="Line 84"/>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4" name="Line 85"/>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5" name="Line 86"/>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6" name="Line 87"/>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7" name="Line 88"/>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8" name="Line 89"/>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9" name="Line 90"/>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0" name="Line 91"/>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1" name="Line 92"/>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2" name="Line 93"/>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3" name="Line 94"/>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4" name="Line 95"/>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5" name="Line 96"/>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6" name="Line 97"/>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2270" name="Group 98"/>
            <p:cNvGrpSpPr>
              <a:grpSpLocks/>
            </p:cNvGrpSpPr>
            <p:nvPr/>
          </p:nvGrpSpPr>
          <p:grpSpPr bwMode="auto">
            <a:xfrm>
              <a:off x="4656" y="2112"/>
              <a:ext cx="928" cy="1920"/>
              <a:chOff x="4656" y="2112"/>
              <a:chExt cx="928" cy="1920"/>
            </a:xfrm>
          </p:grpSpPr>
          <p:sp>
            <p:nvSpPr>
              <p:cNvPr id="352275" name="Text Box 99"/>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76" name="Text Box 100"/>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2277" name="Text Box 101"/>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78" name="Text Box 102"/>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79" name="Line 103"/>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0" name="Line 104"/>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1" name="Line 105"/>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2" name="Line 106"/>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3" name="Line 107"/>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4" name="Line 108"/>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5" name="Line 109"/>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2271" name="Text Box 110"/>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2272" name="Group 111"/>
            <p:cNvGrpSpPr>
              <a:grpSpLocks/>
            </p:cNvGrpSpPr>
            <p:nvPr/>
          </p:nvGrpSpPr>
          <p:grpSpPr bwMode="auto">
            <a:xfrm>
              <a:off x="2544" y="3906"/>
              <a:ext cx="2186" cy="366"/>
              <a:chOff x="2544" y="3906"/>
              <a:chExt cx="2186" cy="366"/>
            </a:xfrm>
          </p:grpSpPr>
          <p:sp>
            <p:nvSpPr>
              <p:cNvPr id="352273" name="Text Box 11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2274" name="Text Box 11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spTree>
    <p:extLst>
      <p:ext uri="{BB962C8B-B14F-4D97-AF65-F5344CB8AC3E}">
        <p14:creationId xmlns:p14="http://schemas.microsoft.com/office/powerpoint/2010/main" val="16799501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2710">
                                            <p:txEl>
                                              <p:pRg st="0" end="0"/>
                                            </p:txEl>
                                          </p:spTgt>
                                        </p:tgtEl>
                                        <p:attrNameLst>
                                          <p:attrName>style.visibility</p:attrName>
                                        </p:attrNameLst>
                                      </p:cBhvr>
                                      <p:to>
                                        <p:strVal val="visible"/>
                                      </p:to>
                                    </p:set>
                                    <p:anim calcmode="lin" valueType="num">
                                      <p:cBhvr additive="base">
                                        <p:cTn id="7" dur="500" fill="hold"/>
                                        <p:tgtEl>
                                          <p:spTgt spid="18627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27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2710">
                                            <p:txEl>
                                              <p:pRg st="1" end="1"/>
                                            </p:txEl>
                                          </p:spTgt>
                                        </p:tgtEl>
                                        <p:attrNameLst>
                                          <p:attrName>style.visibility</p:attrName>
                                        </p:attrNameLst>
                                      </p:cBhvr>
                                      <p:to>
                                        <p:strVal val="visible"/>
                                      </p:to>
                                    </p:set>
                                    <p:anim calcmode="lin" valueType="num">
                                      <p:cBhvr additive="base">
                                        <p:cTn id="13" dur="500" fill="hold"/>
                                        <p:tgtEl>
                                          <p:spTgt spid="186271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2710">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862710">
                                            <p:txEl>
                                              <p:pRg st="2" end="2"/>
                                            </p:txEl>
                                          </p:spTgt>
                                        </p:tgtEl>
                                        <p:attrNameLst>
                                          <p:attrName>style.visibility</p:attrName>
                                        </p:attrNameLst>
                                      </p:cBhvr>
                                      <p:to>
                                        <p:strVal val="visible"/>
                                      </p:to>
                                    </p:set>
                                    <p:anim calcmode="lin" valueType="num">
                                      <p:cBhvr additive="base">
                                        <p:cTn id="17" dur="500" fill="hold"/>
                                        <p:tgtEl>
                                          <p:spTgt spid="1862710">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2710">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1862714"/>
                                        </p:tgtEl>
                                        <p:attrNameLst>
                                          <p:attrName>style.visibility</p:attrName>
                                        </p:attrNameLst>
                                      </p:cBhvr>
                                      <p:to>
                                        <p:strVal val="visible"/>
                                      </p:to>
                                    </p:set>
                                    <p:anim calcmode="lin" valueType="num">
                                      <p:cBhvr additive="base">
                                        <p:cTn id="21" dur="500" fill="hold"/>
                                        <p:tgtEl>
                                          <p:spTgt spid="1862714"/>
                                        </p:tgtEl>
                                        <p:attrNameLst>
                                          <p:attrName>ppt_x</p:attrName>
                                        </p:attrNameLst>
                                      </p:cBhvr>
                                      <p:tavLst>
                                        <p:tav tm="0">
                                          <p:val>
                                            <p:strVal val="#ppt_x"/>
                                          </p:val>
                                        </p:tav>
                                        <p:tav tm="100000">
                                          <p:val>
                                            <p:strVal val="#ppt_x"/>
                                          </p:val>
                                        </p:tav>
                                      </p:tavLst>
                                    </p:anim>
                                    <p:anim calcmode="lin" valueType="num">
                                      <p:cBhvr additive="base">
                                        <p:cTn id="22" dur="500" fill="hold"/>
                                        <p:tgtEl>
                                          <p:spTgt spid="186271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271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10" name="Text Box 8"/>
          <p:cNvSpPr txBox="1">
            <a:spLocks noChangeArrowheads="1"/>
          </p:cNvSpPr>
          <p:nvPr/>
        </p:nvSpPr>
        <p:spPr bwMode="auto">
          <a:xfrm>
            <a:off x="152400" y="457200"/>
            <a:ext cx="8610600" cy="5694363"/>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Context Free Grammar:</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Terminals: </a:t>
            </a:r>
            <a:r>
              <a:rPr lang="en-US" dirty="0" err="1">
                <a:effectLst>
                  <a:outerShdw blurRad="38100" dist="38100" dir="2700000" algn="tl">
                    <a:srgbClr val="000000">
                      <a:alpha val="43137"/>
                    </a:srgbClr>
                  </a:outerShdw>
                </a:effectLst>
                <a:cs typeface="+mn-cs"/>
              </a:rPr>
              <a:t>a,b,c</a:t>
            </a:r>
            <a:r>
              <a:rPr lang="en-US" dirty="0">
                <a:effectLst>
                  <a:outerShdw blurRad="38100" dist="38100" dir="2700000" algn="tl">
                    <a:srgbClr val="000000">
                      <a:alpha val="43137"/>
                    </a:srgbClr>
                  </a:outerShdw>
                </a:effectLst>
                <a:cs typeface="+mn-cs"/>
              </a:rPr>
              <a:t>,…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characters in the final string being generated.</a:t>
            </a:r>
          </a:p>
          <a:p>
            <a:pPr lvl="1" eaLnBrk="0" hangingPunct="0">
              <a:buFont typeface="Arial" pitchFamily="34" charset="0"/>
              <a:buChar char="•"/>
              <a:defRPr/>
            </a:pPr>
            <a:r>
              <a:rPr lang="en-US" dirty="0" err="1">
                <a:effectLst>
                  <a:outerShdw blurRad="38100" dist="38100" dir="2700000" algn="tl">
                    <a:srgbClr val="000000">
                      <a:alpha val="43137"/>
                    </a:srgbClr>
                  </a:outerShdw>
                </a:effectLst>
                <a:cs typeface="+mn-cs"/>
              </a:rPr>
              <a:t>NonTerminals</a:t>
            </a:r>
            <a:r>
              <a:rPr lang="en-US" dirty="0">
                <a:effectLst>
                  <a:outerShdw blurRad="38100" dist="38100" dir="2700000" algn="tl">
                    <a:srgbClr val="000000">
                      <a:alpha val="43137"/>
                    </a:srgbClr>
                  </a:outerShdw>
                </a:effectLst>
                <a:cs typeface="+mn-cs"/>
              </a:rPr>
              <a:t>: A,B,C,…</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characters that generate more substrings.</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Rules:  A </a:t>
            </a: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aAb</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 </a:t>
            </a:r>
            <a:r>
              <a:rPr lang="en-US" dirty="0" err="1">
                <a:effectLst>
                  <a:outerShdw blurRad="38100" dist="38100" dir="2700000" algn="tl">
                    <a:srgbClr val="000000">
                      <a:alpha val="43137"/>
                    </a:srgbClr>
                  </a:outerShdw>
                </a:effectLst>
                <a:cs typeface="+mn-cs"/>
                <a:sym typeface="Wingdings" pitchFamily="2" charset="2"/>
              </a:rPr>
              <a:t>cBccBcc</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At any time, you can replace A with </a:t>
            </a:r>
            <a:r>
              <a:rPr lang="en-US" dirty="0" err="1">
                <a:effectLst>
                  <a:outerShdw blurRad="38100" dist="38100" dir="2700000" algn="tl">
                    <a:srgbClr val="000000">
                      <a:alpha val="43137"/>
                    </a:srgbClr>
                  </a:outerShdw>
                </a:effectLst>
                <a:cs typeface="+mn-cs"/>
                <a:sym typeface="Wingdings" pitchFamily="2" charset="2"/>
              </a:rPr>
              <a:t>aAb</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Which rule to use is chosen </a:t>
            </a:r>
            <a:r>
              <a:rPr lang="en-US" dirty="0" err="1">
                <a:effectLst>
                  <a:outerShdw blurRad="38100" dist="38100" dir="2700000" algn="tl">
                    <a:srgbClr val="000000">
                      <a:alpha val="43137"/>
                    </a:srgbClr>
                  </a:outerShdw>
                </a:effectLst>
                <a:cs typeface="+mn-cs"/>
                <a:sym typeface="Wingdings" pitchFamily="2" charset="2"/>
              </a:rPr>
              <a:t>nondeterministically</a:t>
            </a:r>
            <a:r>
              <a:rPr lang="en-US" dirty="0">
                <a:effectLst>
                  <a:outerShdw blurRad="38100" dist="38100" dir="2700000" algn="tl">
                    <a:srgbClr val="000000">
                      <a:alpha val="43137"/>
                    </a:srgbClr>
                  </a:outerShdw>
                </a:effectLst>
                <a:cs typeface="+mn-cs"/>
                <a:sym typeface="Wingdings" pitchFamily="2" charset="2"/>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Start Symbol: S</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Stop when no more </a:t>
            </a:r>
            <a:r>
              <a:rPr lang="en-US" dirty="0" err="1">
                <a:effectLst>
                  <a:outerShdw blurRad="38100" dist="38100" dir="2700000" algn="tl">
                    <a:srgbClr val="000000">
                      <a:alpha val="43137"/>
                    </a:srgbClr>
                  </a:outerShdw>
                </a:effectLst>
                <a:cs typeface="+mn-cs"/>
                <a:sym typeface="Wingdings" pitchFamily="2" charset="2"/>
              </a:rPr>
              <a:t>nonterminals</a:t>
            </a:r>
            <a:r>
              <a:rPr lang="en-US" dirty="0">
                <a:effectLst>
                  <a:outerShdw blurRad="38100" dist="38100" dir="2700000" algn="tl">
                    <a:srgbClr val="000000">
                      <a:alpha val="43137"/>
                    </a:srgbClr>
                  </a:outerShdw>
                </a:effectLst>
                <a:cs typeface="+mn-cs"/>
                <a:sym typeface="Wingdings" pitchFamily="2" charset="2"/>
              </a:rPr>
              <a:t> in your string.</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Examples:</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English, JAVA, …</a:t>
            </a:r>
          </a:p>
        </p:txBody>
      </p:sp>
      <p:grpSp>
        <p:nvGrpSpPr>
          <p:cNvPr id="4" name="Group 28"/>
          <p:cNvGrpSpPr>
            <a:grpSpLocks/>
          </p:cNvGrpSpPr>
          <p:nvPr/>
        </p:nvGrpSpPr>
        <p:grpSpPr bwMode="auto">
          <a:xfrm flipH="1">
            <a:off x="8047038" y="2719388"/>
            <a:ext cx="1020762" cy="2343150"/>
            <a:chOff x="3915" y="446"/>
            <a:chExt cx="678" cy="1433"/>
          </a:xfrm>
        </p:grpSpPr>
        <p:sp>
          <p:nvSpPr>
            <p:cNvPr id="5125" name="Rectangle 4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5126"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7"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8"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9"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0"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1"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2"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3"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4"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5"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6"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7"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8"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9"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0"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1"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2"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3"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4"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5"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6"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7"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8"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9"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0"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1"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2"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3"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4"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5"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6"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7"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8"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9"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0"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1"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2"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3"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4"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5"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6"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7"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8"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9"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0"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1"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2"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3"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4"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5"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6"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7"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8"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9"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0"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1"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2"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3"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4"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5"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6"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7"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8"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9"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0"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1"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2"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3"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4"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5"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6"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7"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8"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9"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0"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1"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2"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3"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4"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5"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6"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7"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8"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9"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0"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1"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2"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3"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4"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5"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6"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7"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8"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9"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0"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1"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2"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3"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 calcmode="lin" valueType="num">
                                      <p:cBhvr additive="base">
                                        <p:cTn id="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 calcmode="lin" valueType="num">
                                      <p:cBhvr additive="base">
                                        <p:cTn id="13"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3" end="3"/>
                                            </p:txEl>
                                          </p:spTgt>
                                        </p:tgtEl>
                                        <p:attrNameLst>
                                          <p:attrName>style.visibility</p:attrName>
                                        </p:attrNameLst>
                                      </p:cBhvr>
                                      <p:to>
                                        <p:strVal val="visible"/>
                                      </p:to>
                                    </p:set>
                                    <p:anim calcmode="lin" valueType="num">
                                      <p:cBhvr additive="base">
                                        <p:cTn id="19"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4" end="4"/>
                                            </p:txEl>
                                          </p:spTgt>
                                        </p:tgtEl>
                                        <p:attrNameLst>
                                          <p:attrName>style.visibility</p:attrName>
                                        </p:attrNameLst>
                                      </p:cBhvr>
                                      <p:to>
                                        <p:strVal val="visible"/>
                                      </p:to>
                                    </p:set>
                                    <p:anim calcmode="lin" valueType="num">
                                      <p:cBhvr additive="base">
                                        <p:cTn id="25"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4" end="4"/>
                                            </p:txEl>
                                          </p:spTgt>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1+#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10">
                                            <p:txEl>
                                              <p:pRg st="5" end="5"/>
                                            </p:txEl>
                                          </p:spTgt>
                                        </p:tgtEl>
                                        <p:attrNameLst>
                                          <p:attrName>style.visibility</p:attrName>
                                        </p:attrNameLst>
                                      </p:cBhvr>
                                      <p:to>
                                        <p:strVal val="visible"/>
                                      </p:to>
                                    </p:set>
                                    <p:anim calcmode="lin" valueType="num">
                                      <p:cBhvr additive="base">
                                        <p:cTn id="35"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0">
                                            <p:txEl>
                                              <p:pRg st="6" end="6"/>
                                            </p:txEl>
                                          </p:spTgt>
                                        </p:tgtEl>
                                        <p:attrNameLst>
                                          <p:attrName>style.visibility</p:attrName>
                                        </p:attrNameLst>
                                      </p:cBhvr>
                                      <p:to>
                                        <p:strVal val="visible"/>
                                      </p:to>
                                    </p:set>
                                    <p:anim calcmode="lin" valueType="num">
                                      <p:cBhvr additive="base">
                                        <p:cTn id="41"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0">
                                            <p:txEl>
                                              <p:pRg st="7" end="7"/>
                                            </p:txEl>
                                          </p:spTgt>
                                        </p:tgtEl>
                                        <p:attrNameLst>
                                          <p:attrName>style.visibility</p:attrName>
                                        </p:attrNameLst>
                                      </p:cBhvr>
                                      <p:to>
                                        <p:strVal val="visible"/>
                                      </p:to>
                                    </p:set>
                                    <p:anim calcmode="lin" valueType="num">
                                      <p:cBhvr additive="base">
                                        <p:cTn id="47"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0">
                                            <p:txEl>
                                              <p:pRg st="8" end="8"/>
                                            </p:txEl>
                                          </p:spTgt>
                                        </p:tgtEl>
                                        <p:attrNameLst>
                                          <p:attrName>style.visibility</p:attrName>
                                        </p:attrNameLst>
                                      </p:cBhvr>
                                      <p:to>
                                        <p:strVal val="visible"/>
                                      </p:to>
                                    </p:set>
                                    <p:anim calcmode="lin" valueType="num">
                                      <p:cBhvr additive="base">
                                        <p:cTn id="53"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3283"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3284"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3285"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3286"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3736" name="Text Box 56"/>
          <p:cNvSpPr txBox="1">
            <a:spLocks noChangeArrowheads="1"/>
          </p:cNvSpPr>
          <p:nvPr/>
        </p:nvSpPr>
        <p:spPr bwMode="auto">
          <a:xfrm>
            <a:off x="152400" y="2927350"/>
            <a:ext cx="3435350"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Ask Friend</a:t>
            </a:r>
          </a:p>
          <a:p>
            <a:pPr eaLnBrk="1" hangingPunct="1"/>
            <a:r>
              <a:rPr lang="en-US" altLang="en-US"/>
              <a:t>Parse left</a:t>
            </a:r>
          </a:p>
          <a:p>
            <a:pPr eaLnBrk="1" hangingPunct="1">
              <a:buFontTx/>
              <a:buNone/>
            </a:pPr>
            <a:r>
              <a:rPr lang="en-US" altLang="en-US">
                <a:solidFill>
                  <a:schemeClr val="accent1"/>
                </a:solidFill>
              </a:rPr>
              <a:t>Ask Another Friend</a:t>
            </a:r>
          </a:p>
          <a:p>
            <a:pPr eaLnBrk="1" hangingPunct="1"/>
            <a:r>
              <a:rPr lang="en-US" altLang="en-US"/>
              <a:t>Parse right.</a:t>
            </a:r>
          </a:p>
        </p:txBody>
      </p:sp>
      <p:grpSp>
        <p:nvGrpSpPr>
          <p:cNvPr id="353288" name="Group 57"/>
          <p:cNvGrpSpPr>
            <a:grpSpLocks/>
          </p:cNvGrpSpPr>
          <p:nvPr/>
        </p:nvGrpSpPr>
        <p:grpSpPr bwMode="auto">
          <a:xfrm>
            <a:off x="76200" y="2209800"/>
            <a:ext cx="4403725" cy="579438"/>
            <a:chOff x="48" y="1392"/>
            <a:chExt cx="2774" cy="365"/>
          </a:xfrm>
        </p:grpSpPr>
        <p:sp>
          <p:nvSpPr>
            <p:cNvPr id="353343" name="Text Box 58"/>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3344" name="Rectangle 59"/>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3289" name="Text Box 170"/>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 name="Group 171"/>
          <p:cNvGrpSpPr>
            <a:grpSpLocks/>
          </p:cNvGrpSpPr>
          <p:nvPr/>
        </p:nvGrpSpPr>
        <p:grpSpPr bwMode="auto">
          <a:xfrm>
            <a:off x="5462588" y="2819400"/>
            <a:ext cx="2055812" cy="731838"/>
            <a:chOff x="3441" y="1776"/>
            <a:chExt cx="1295" cy="461"/>
          </a:xfrm>
        </p:grpSpPr>
        <p:sp>
          <p:nvSpPr>
            <p:cNvPr id="353339" name="Text Box 172"/>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3340" name="Text Box 173"/>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41" name="Line 174"/>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42" name="Line 175"/>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176"/>
          <p:cNvGrpSpPr>
            <a:grpSpLocks/>
          </p:cNvGrpSpPr>
          <p:nvPr/>
        </p:nvGrpSpPr>
        <p:grpSpPr bwMode="auto">
          <a:xfrm>
            <a:off x="3976688" y="3429000"/>
            <a:ext cx="3390900" cy="2971800"/>
            <a:chOff x="2505" y="2160"/>
            <a:chExt cx="2136" cy="1872"/>
          </a:xfrm>
        </p:grpSpPr>
        <p:sp>
          <p:nvSpPr>
            <p:cNvPr id="353308" name="Text Box 177"/>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09" name="Text Box 178"/>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0" name="Text Box 179"/>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11" name="Text Box 180"/>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2" name="Text Box 181"/>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3" name="Text Box 182"/>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4" name="Text Box 183"/>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15" name="Text Box 184"/>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6" name="Text Box 185"/>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7" name="Text Box 186"/>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3318" name="Text Box 187"/>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9" name="Text Box 188"/>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20" name="Line 189"/>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1" name="Line 190"/>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2" name="Line 191"/>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3" name="Line 192"/>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4" name="Line 193"/>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5" name="Line 194"/>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6" name="Line 195"/>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7" name="Line 196"/>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8" name="Line 197"/>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9" name="Line 198"/>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0" name="Line 199"/>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1" name="Line 200"/>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2" name="Line 201"/>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3" name="Line 202"/>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4" name="Line 203"/>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5" name="Line 204"/>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6" name="Line 205"/>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7" name="Line 206"/>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8" name="Line 207"/>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 name="Group 208"/>
          <p:cNvGrpSpPr>
            <a:grpSpLocks/>
          </p:cNvGrpSpPr>
          <p:nvPr/>
        </p:nvGrpSpPr>
        <p:grpSpPr bwMode="auto">
          <a:xfrm>
            <a:off x="7391400" y="3352800"/>
            <a:ext cx="1473200" cy="3048000"/>
            <a:chOff x="4656" y="2112"/>
            <a:chExt cx="928" cy="1920"/>
          </a:xfrm>
        </p:grpSpPr>
        <p:sp>
          <p:nvSpPr>
            <p:cNvPr id="353297" name="Text Box 209"/>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298" name="Text Box 210"/>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3299" name="Text Box 211"/>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00" name="Text Box 212"/>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01" name="Line 213"/>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2" name="Line 214"/>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3" name="Line 215"/>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4" name="Line 216"/>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5" name="Line 217"/>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6" name="Line 218"/>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7" name="Line 219"/>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3293" name="Text Box 220"/>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3294" name="Group 221"/>
          <p:cNvGrpSpPr>
            <a:grpSpLocks/>
          </p:cNvGrpSpPr>
          <p:nvPr/>
        </p:nvGrpSpPr>
        <p:grpSpPr bwMode="auto">
          <a:xfrm>
            <a:off x="4038600" y="6200775"/>
            <a:ext cx="3470275" cy="581025"/>
            <a:chOff x="2544" y="3906"/>
            <a:chExt cx="2186" cy="366"/>
          </a:xfrm>
        </p:grpSpPr>
        <p:sp>
          <p:nvSpPr>
            <p:cNvPr id="353295" name="Text Box 22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3296" name="Text Box 22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804352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3736">
                                            <p:txEl>
                                              <p:pRg st="0" end="0"/>
                                            </p:txEl>
                                          </p:spTgt>
                                        </p:tgtEl>
                                        <p:attrNameLst>
                                          <p:attrName>style.visibility</p:attrName>
                                        </p:attrNameLst>
                                      </p:cBhvr>
                                      <p:to>
                                        <p:strVal val="visible"/>
                                      </p:to>
                                    </p:set>
                                    <p:anim calcmode="lin" valueType="num">
                                      <p:cBhvr additive="base">
                                        <p:cTn id="7" dur="500" fill="hold"/>
                                        <p:tgtEl>
                                          <p:spTgt spid="186373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37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3736">
                                            <p:txEl>
                                              <p:pRg st="1" end="1"/>
                                            </p:txEl>
                                          </p:spTgt>
                                        </p:tgtEl>
                                        <p:attrNameLst>
                                          <p:attrName>style.visibility</p:attrName>
                                        </p:attrNameLst>
                                      </p:cBhvr>
                                      <p:to>
                                        <p:strVal val="visible"/>
                                      </p:to>
                                    </p:set>
                                    <p:anim calcmode="lin" valueType="num">
                                      <p:cBhvr additive="base">
                                        <p:cTn id="13" dur="500" fill="hold"/>
                                        <p:tgtEl>
                                          <p:spTgt spid="186373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373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3736">
                                            <p:txEl>
                                              <p:pRg st="2" end="2"/>
                                            </p:txEl>
                                          </p:spTgt>
                                        </p:tgtEl>
                                        <p:attrNameLst>
                                          <p:attrName>style.visibility</p:attrName>
                                        </p:attrNameLst>
                                      </p:cBhvr>
                                      <p:to>
                                        <p:strVal val="visible"/>
                                      </p:to>
                                    </p:set>
                                    <p:anim calcmode="lin" valueType="num">
                                      <p:cBhvr additive="base">
                                        <p:cTn id="23" dur="500" fill="hold"/>
                                        <p:tgtEl>
                                          <p:spTgt spid="186373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373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863736">
                                            <p:txEl>
                                              <p:pRg st="3" end="3"/>
                                            </p:txEl>
                                          </p:spTgt>
                                        </p:tgtEl>
                                        <p:attrNameLst>
                                          <p:attrName>style.visibility</p:attrName>
                                        </p:attrNameLst>
                                      </p:cBhvr>
                                      <p:to>
                                        <p:strVal val="visible"/>
                                      </p:to>
                                    </p:set>
                                    <p:anim calcmode="lin" valueType="num">
                                      <p:cBhvr additive="base">
                                        <p:cTn id="29" dur="500" fill="hold"/>
                                        <p:tgtEl>
                                          <p:spTgt spid="1863736">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63736">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863736">
                                            <p:txEl>
                                              <p:pRg st="4" end="4"/>
                                            </p:txEl>
                                          </p:spTgt>
                                        </p:tgtEl>
                                        <p:attrNameLst>
                                          <p:attrName>style.visibility</p:attrName>
                                        </p:attrNameLst>
                                      </p:cBhvr>
                                      <p:to>
                                        <p:strVal val="visible"/>
                                      </p:to>
                                    </p:set>
                                    <p:anim calcmode="lin" valueType="num">
                                      <p:cBhvr additive="base">
                                        <p:cTn id="39" dur="500" fill="hold"/>
                                        <p:tgtEl>
                                          <p:spTgt spid="1863736">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86373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863736">
                                            <p:txEl>
                                              <p:pRg st="5" end="5"/>
                                            </p:txEl>
                                          </p:spTgt>
                                        </p:tgtEl>
                                        <p:attrNameLst>
                                          <p:attrName>style.visibility</p:attrName>
                                        </p:attrNameLst>
                                      </p:cBhvr>
                                      <p:to>
                                        <p:strVal val="visible"/>
                                      </p:to>
                                    </p:set>
                                    <p:anim calcmode="lin" valueType="num">
                                      <p:cBhvr additive="base">
                                        <p:cTn id="45" dur="500" fill="hold"/>
                                        <p:tgtEl>
                                          <p:spTgt spid="1863736">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863736">
                                            <p:txEl>
                                              <p:pRg st="5" end="5"/>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8"/>
          <p:cNvSpPr txBox="1">
            <a:spLocks noChangeArrowheads="1"/>
          </p:cNvSpPr>
          <p:nvPr/>
        </p:nvSpPr>
        <p:spPr bwMode="auto">
          <a:xfrm>
            <a:off x="152400" y="795338"/>
            <a:ext cx="8610600" cy="6062662"/>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Context Free Grammar:</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Context does not matter.</a:t>
            </a:r>
          </a:p>
          <a:p>
            <a:pPr eaLnBrk="0" hangingPunct="0">
              <a:defRPr/>
            </a:pPr>
            <a:r>
              <a:rPr lang="en-US" dirty="0">
                <a:effectLst>
                  <a:outerShdw blurRad="38100" dist="38100" dir="2700000" algn="tl">
                    <a:srgbClr val="000000">
                      <a:alpha val="43137"/>
                    </a:srgbClr>
                  </a:outerShdw>
                </a:effectLst>
                <a:cs typeface="+mn-cs"/>
              </a:rPr>
              <a:t>Context Sensitive Grammar:</a:t>
            </a:r>
          </a:p>
          <a:p>
            <a:pPr lvl="1" eaLnBrk="0" hangingPunct="0">
              <a:buFont typeface="Arial" pitchFamily="34" charset="0"/>
              <a:buChar char="•"/>
              <a:defRPr/>
            </a:pPr>
            <a:r>
              <a:rPr lang="en-US" dirty="0" err="1">
                <a:effectLst>
                  <a:outerShdw blurRad="38100" dist="38100" dir="2700000" algn="tl">
                    <a:srgbClr val="000000">
                      <a:alpha val="43137"/>
                    </a:srgbClr>
                  </a:outerShdw>
                </a:effectLst>
                <a:cs typeface="+mn-cs"/>
                <a:sym typeface="Wingdings" pitchFamily="2" charset="2"/>
              </a:rPr>
              <a:t>dCc</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Context </a:t>
            </a:r>
            <a:r>
              <a:rPr lang="en-US" dirty="0">
                <a:solidFill>
                  <a:srgbClr val="FF0000"/>
                </a:solidFill>
                <a:effectLst>
                  <a:outerShdw blurRad="38100" dist="38100" dir="2700000" algn="tl">
                    <a:srgbClr val="000000">
                      <a:alpha val="43137"/>
                    </a:srgbClr>
                  </a:outerShdw>
                </a:effectLst>
                <a:cs typeface="+mn-cs"/>
                <a:sym typeface="Wingdings" pitchFamily="2" charset="2"/>
              </a:rPr>
              <a:t>does</a:t>
            </a:r>
            <a:r>
              <a:rPr lang="en-US" dirty="0">
                <a:effectLst>
                  <a:outerShdw blurRad="38100" dist="38100" dir="2700000" algn="tl">
                    <a:srgbClr val="000000">
                      <a:alpha val="43137"/>
                    </a:srgbClr>
                  </a:outerShdw>
                </a:effectLst>
                <a:cs typeface="+mn-cs"/>
                <a:sym typeface="Wingdings" pitchFamily="2" charset="2"/>
              </a:rPr>
              <a:t> matter.</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We will allow shortening rules</a:t>
            </a:r>
          </a:p>
          <a:p>
            <a:pPr marL="457200" lvl="2" eaLnBrk="0" hangingPunct="0">
              <a:buFont typeface="Arial" pitchFamily="34" charset="0"/>
              <a:buChar char="•"/>
              <a:defRPr/>
            </a:pPr>
            <a:r>
              <a:rPr lang="en-US" dirty="0" err="1">
                <a:effectLst>
                  <a:outerShdw blurRad="38100" dist="38100" dir="2700000" algn="tl">
                    <a:srgbClr val="000000">
                      <a:alpha val="43137"/>
                    </a:srgbClr>
                  </a:outerShdw>
                </a:effectLst>
                <a:sym typeface="Wingdings" pitchFamily="2" charset="2"/>
              </a:rPr>
              <a:t>dCc</a:t>
            </a:r>
            <a:r>
              <a:rPr lang="en-US" dirty="0">
                <a:effectLst>
                  <a:outerShdw blurRad="38100" dist="38100" dir="2700000" algn="tl">
                    <a:srgbClr val="000000">
                      <a:alpha val="43137"/>
                    </a:srgbClr>
                  </a:outerShdw>
                </a:effectLst>
                <a:sym typeface="Wingdings" pitchFamily="2" charset="2"/>
              </a:rPr>
              <a:t></a:t>
            </a:r>
            <a:r>
              <a:rPr lang="en-US" dirty="0">
                <a:solidFill>
                  <a:schemeClr val="accent2"/>
                </a:solidFill>
                <a:effectLst>
                  <a:outerShdw blurRad="38100" dist="38100" dir="2700000" algn="tl">
                    <a:srgbClr val="000000">
                      <a:alpha val="43137"/>
                    </a:srgbClr>
                  </a:outerShdw>
                </a:effectLst>
              </a:rPr>
              <a:t> </a:t>
            </a:r>
            <a:r>
              <a:rPr lang="en-US" dirty="0" err="1">
                <a:effectLst>
                  <a:outerShdw blurRad="38100" dist="38100" dir="2700000" algn="tl">
                    <a:srgbClr val="000000">
                      <a:alpha val="43137"/>
                    </a:srgbClr>
                  </a:outerShdw>
                </a:effectLst>
              </a:rPr>
              <a:t>aB</a:t>
            </a:r>
            <a:endParaRPr lang="en-US" dirty="0">
              <a:effectLst>
                <a:outerShdw blurRad="38100" dist="38100" dir="2700000" algn="tl">
                  <a:srgbClr val="000000">
                    <a:alpha val="43137"/>
                  </a:srgbClr>
                </a:outerShdw>
              </a:effectLst>
            </a:endParaRPr>
          </a:p>
          <a:p>
            <a:pPr marL="0" lvl="1" eaLnBrk="0" hangingPunct="0">
              <a:buFont typeface="Arial" pitchFamily="34" charset="0"/>
              <a:buChar char="•"/>
              <a:defRPr/>
            </a:pPr>
            <a:r>
              <a:rPr lang="en-US" dirty="0">
                <a:effectLst>
                  <a:outerShdw blurRad="38100" dist="38100" dir="2700000" algn="tl">
                    <a:srgbClr val="000000">
                      <a:alpha val="43137"/>
                    </a:srgbClr>
                  </a:outerShdw>
                </a:effectLst>
              </a:rPr>
              <a:t>This allows the grammar to </a:t>
            </a:r>
            <a:br>
              <a:rPr lang="en-US" dirty="0">
                <a:effectLst>
                  <a:outerShdw blurRad="38100" dist="38100" dir="2700000" algn="tl">
                    <a:srgbClr val="000000">
                      <a:alpha val="43137"/>
                    </a:srgbClr>
                  </a:outerShdw>
                </a:effectLst>
              </a:rPr>
            </a:br>
            <a:r>
              <a:rPr lang="en-US" dirty="0">
                <a:effectLst>
                  <a:outerShdw blurRad="38100" dist="38100" dir="2700000" algn="tl">
                    <a:srgbClr val="000000">
                      <a:alpha val="43137"/>
                    </a:srgbClr>
                  </a:outerShdw>
                </a:effectLst>
              </a:rPr>
              <a:t>simulate a TM.</a:t>
            </a:r>
          </a:p>
          <a:p>
            <a:pPr eaLnBrk="0" hangingPunct="0">
              <a:buFont typeface="Arial" pitchFamily="34" charset="0"/>
              <a:buChar char="•"/>
              <a:defRPr/>
            </a:pPr>
            <a:endParaRPr lang="en-CA" sz="2400" dirty="0">
              <a:effectLst>
                <a:outerShdw blurRad="38100" dist="38100" dir="2700000" algn="tl">
                  <a:srgbClr val="000000">
                    <a:alpha val="43137"/>
                  </a:srgbClr>
                </a:outerShdw>
              </a:effectLst>
            </a:endParaRPr>
          </a:p>
          <a:p>
            <a:pPr marL="457200" lvl="2" eaLnBrk="0" hangingPunct="0">
              <a:buFont typeface="Arial" pitchFamily="34" charset="0"/>
              <a:buChar char="•"/>
              <a:defRPr/>
            </a:pPr>
            <a:endParaRPr lang="en-US" dirty="0">
              <a:effectLst>
                <a:outerShdw blurRad="38100" dist="38100" dir="2700000" algn="tl">
                  <a:srgbClr val="000000">
                    <a:alpha val="43137"/>
                  </a:srgbClr>
                </a:outerShdw>
              </a:effectLst>
            </a:endParaRPr>
          </a:p>
          <a:p>
            <a:pPr eaLnBrk="0" hangingPunct="0">
              <a:buFont typeface="Arial" pitchFamily="34" charset="0"/>
              <a:buChar char="•"/>
              <a:defRPr/>
            </a:pPr>
            <a:endParaRPr lang="en-CA"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CA" dirty="0">
              <a:effectLst>
                <a:outerShdw blurRad="38100" dist="38100" dir="2700000" algn="tl">
                  <a:srgbClr val="000000">
                    <a:alpha val="43137"/>
                  </a:srgbClr>
                </a:outerShdw>
              </a:effectLst>
              <a:cs typeface="+mn-cs"/>
            </a:endParaRPr>
          </a:p>
        </p:txBody>
      </p:sp>
      <p:sp>
        <p:nvSpPr>
          <p:cNvPr id="25" name="Rectangle 24"/>
          <p:cNvSpPr/>
          <p:nvPr/>
        </p:nvSpPr>
        <p:spPr>
          <a:xfrm>
            <a:off x="6194425" y="1003300"/>
            <a:ext cx="2492375"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1" name="Rectangle 10"/>
          <p:cNvSpPr/>
          <p:nvPr/>
        </p:nvSpPr>
        <p:spPr>
          <a:xfrm>
            <a:off x="5422900" y="989013"/>
            <a:ext cx="423863" cy="52228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C</a:t>
            </a:r>
            <a:endParaRPr lang="en-CA" dirty="0">
              <a:effectLst>
                <a:outerShdw blurRad="38100" dist="38100" dir="2700000" algn="tl">
                  <a:srgbClr val="000000">
                    <a:alpha val="43137"/>
                  </a:srgbClr>
                </a:outerShdw>
              </a:effectLst>
              <a:cs typeface="+mn-cs"/>
            </a:endParaRPr>
          </a:p>
        </p:txBody>
      </p:sp>
      <p:grpSp>
        <p:nvGrpSpPr>
          <p:cNvPr id="2" name="Group 23"/>
          <p:cNvGrpSpPr>
            <a:grpSpLocks/>
          </p:cNvGrpSpPr>
          <p:nvPr/>
        </p:nvGrpSpPr>
        <p:grpSpPr bwMode="auto">
          <a:xfrm>
            <a:off x="5270500" y="1370013"/>
            <a:ext cx="741363" cy="614362"/>
            <a:chOff x="4267200" y="1524000"/>
            <a:chExt cx="740908" cy="614657"/>
          </a:xfrm>
        </p:grpSpPr>
        <p:sp>
          <p:nvSpPr>
            <p:cNvPr id="13" name="Rectangle 12"/>
            <p:cNvSpPr/>
            <p:nvPr/>
          </p:nvSpPr>
          <p:spPr>
            <a:xfrm>
              <a:off x="4267200" y="1616119"/>
              <a:ext cx="740908" cy="52253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rPr>
                <a:t>aBc</a:t>
              </a:r>
              <a:endParaRPr lang="en-CA" dirty="0">
                <a:effectLst>
                  <a:outerShdw blurRad="38100" dist="38100" dir="2700000" algn="tl">
                    <a:srgbClr val="000000">
                      <a:alpha val="43137"/>
                    </a:srgbClr>
                  </a:outerShdw>
                </a:effectLst>
                <a:cs typeface="+mn-cs"/>
              </a:endParaRPr>
            </a:p>
          </p:txBody>
        </p:sp>
        <p:sp>
          <p:nvSpPr>
            <p:cNvPr id="14" name="Freeform 13"/>
            <p:cNvSpPr/>
            <p:nvPr/>
          </p:nvSpPr>
          <p:spPr bwMode="auto">
            <a:xfrm>
              <a:off x="4630515" y="1524000"/>
              <a:ext cx="0" cy="216004"/>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16"/>
          <p:cNvGrpSpPr>
            <a:grpSpLocks/>
          </p:cNvGrpSpPr>
          <p:nvPr/>
        </p:nvGrpSpPr>
        <p:grpSpPr bwMode="auto">
          <a:xfrm>
            <a:off x="6013450" y="1390650"/>
            <a:ext cx="2989263" cy="585788"/>
            <a:chOff x="6013272" y="1006547"/>
            <a:chExt cx="2989921" cy="585654"/>
          </a:xfrm>
        </p:grpSpPr>
        <p:sp>
          <p:nvSpPr>
            <p:cNvPr id="21" name="Freeform 20"/>
            <p:cNvSpPr/>
            <p:nvPr/>
          </p:nvSpPr>
          <p:spPr bwMode="auto">
            <a:xfrm>
              <a:off x="7293079" y="1006547"/>
              <a:ext cx="0" cy="21585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15"/>
            <p:cNvSpPr/>
            <p:nvPr/>
          </p:nvSpPr>
          <p:spPr>
            <a:xfrm>
              <a:off x="6013272" y="1068446"/>
              <a:ext cx="2989921" cy="52375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cdaBAb</a:t>
              </a:r>
              <a:endParaRPr lang="en-CA" dirty="0">
                <a:effectLst>
                  <a:outerShdw blurRad="38100" dist="38100" dir="2700000" algn="tl">
                    <a:srgbClr val="000000">
                      <a:alpha val="43137"/>
                    </a:srgbClr>
                  </a:outerShdw>
                </a:effectLst>
                <a:cs typeface="+mn-cs"/>
              </a:endParaRPr>
            </a:p>
          </p:txBody>
        </p:sp>
      </p:grpSp>
      <p:sp>
        <p:nvSpPr>
          <p:cNvPr id="18" name="Rectangle 17"/>
          <p:cNvSpPr/>
          <p:nvPr/>
        </p:nvSpPr>
        <p:spPr>
          <a:xfrm>
            <a:off x="6180138" y="2274888"/>
            <a:ext cx="2493962"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9" name="Rectangle 18"/>
          <p:cNvSpPr/>
          <p:nvPr/>
        </p:nvSpPr>
        <p:spPr>
          <a:xfrm>
            <a:off x="5207000" y="2260600"/>
            <a:ext cx="762000"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dCa</a:t>
            </a:r>
            <a:endParaRPr lang="en-CA" dirty="0">
              <a:effectLst>
                <a:outerShdw blurRad="38100" dist="38100" dir="2700000" algn="tl">
                  <a:srgbClr val="000000">
                    <a:alpha val="43137"/>
                  </a:srgbClr>
                </a:outerShdw>
              </a:effectLst>
              <a:cs typeface="+mn-cs"/>
            </a:endParaRPr>
          </a:p>
        </p:txBody>
      </p:sp>
      <p:grpSp>
        <p:nvGrpSpPr>
          <p:cNvPr id="4" name="Group 32"/>
          <p:cNvGrpSpPr>
            <a:grpSpLocks/>
          </p:cNvGrpSpPr>
          <p:nvPr/>
        </p:nvGrpSpPr>
        <p:grpSpPr bwMode="auto">
          <a:xfrm>
            <a:off x="5486400" y="2641600"/>
            <a:ext cx="258763" cy="215900"/>
            <a:chOff x="5486400" y="2256997"/>
            <a:chExt cx="258014" cy="216000"/>
          </a:xfrm>
        </p:grpSpPr>
        <p:sp>
          <p:nvSpPr>
            <p:cNvPr id="24" name="Freeform 23"/>
            <p:cNvSpPr/>
            <p:nvPr/>
          </p:nvSpPr>
          <p:spPr bwMode="auto">
            <a:xfrm>
              <a:off x="5620947" y="2256997"/>
              <a:ext cx="0" cy="2160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cxnSp>
          <p:nvCxnSpPr>
            <p:cNvPr id="90129" name="Straight Connector 30"/>
            <p:cNvCxnSpPr>
              <a:cxnSpLocks noChangeShapeType="1"/>
            </p:cNvCxnSpPr>
            <p:nvPr/>
          </p:nvCxnSpPr>
          <p:spPr bwMode="auto">
            <a:xfrm rot="10800000" flipV="1">
              <a:off x="5486400" y="2312126"/>
              <a:ext cx="258014" cy="58782"/>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grpSp>
        <p:nvGrpSpPr>
          <p:cNvPr id="5" name="Group 36"/>
          <p:cNvGrpSpPr>
            <a:grpSpLocks/>
          </p:cNvGrpSpPr>
          <p:nvPr/>
        </p:nvGrpSpPr>
        <p:grpSpPr bwMode="auto">
          <a:xfrm>
            <a:off x="6092825" y="2746375"/>
            <a:ext cx="2746375" cy="896938"/>
            <a:chOff x="6092935" y="2362200"/>
            <a:chExt cx="2746265" cy="896982"/>
          </a:xfrm>
        </p:grpSpPr>
        <p:sp>
          <p:nvSpPr>
            <p:cNvPr id="28" name="Freeform 27"/>
            <p:cNvSpPr/>
            <p:nvPr/>
          </p:nvSpPr>
          <p:spPr bwMode="auto">
            <a:xfrm>
              <a:off x="7297800" y="2514607"/>
              <a:ext cx="0" cy="21591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Rectangle 28"/>
            <p:cNvSpPr/>
            <p:nvPr/>
          </p:nvSpPr>
          <p:spPr>
            <a:xfrm>
              <a:off x="6092935" y="2735281"/>
              <a:ext cx="2746265" cy="523901"/>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daBAb</a:t>
              </a:r>
              <a:endParaRPr lang="en-CA" dirty="0">
                <a:effectLst>
                  <a:outerShdw blurRad="38100" dist="38100" dir="2700000" algn="tl">
                    <a:srgbClr val="000000">
                      <a:alpha val="43137"/>
                    </a:srgbClr>
                  </a:outerShdw>
                </a:effectLst>
                <a:cs typeface="+mn-cs"/>
              </a:endParaRPr>
            </a:p>
          </p:txBody>
        </p:sp>
        <p:sp>
          <p:nvSpPr>
            <p:cNvPr id="34" name="Right Brace 33"/>
            <p:cNvSpPr/>
            <p:nvPr/>
          </p:nvSpPr>
          <p:spPr bwMode="auto">
            <a:xfrm rot="5400000">
              <a:off x="7231915" y="2194731"/>
              <a:ext cx="122244" cy="457182"/>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Right Brace 35"/>
            <p:cNvSpPr/>
            <p:nvPr/>
          </p:nvSpPr>
          <p:spPr bwMode="auto">
            <a:xfrm rot="16200000" flipV="1">
              <a:off x="7233503" y="2478919"/>
              <a:ext cx="122244" cy="72069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7" name="Rectangle 2">
            <a:extLst>
              <a:ext uri="{FF2B5EF4-FFF2-40B4-BE49-F238E27FC236}">
                <a16:creationId xmlns:a16="http://schemas.microsoft.com/office/drawing/2014/main" id="{38EDE9FA-8D6D-4948-A400-22B3F5E08A1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2" presetClass="entr" presetSubtype="8" fill="hold" nodeType="afterEffect">
                                  <p:stCondLst>
                                    <p:cond delay="0"/>
                                  </p:stCondLst>
                                  <p:childTnLst>
                                    <p:set>
                                      <p:cBhvr>
                                        <p:cTn id="17" dur="1" fill="hold">
                                          <p:stCondLst>
                                            <p:cond delay="0"/>
                                          </p:stCondLst>
                                        </p:cTn>
                                        <p:tgtEl>
                                          <p:spTgt spid="10">
                                            <p:txEl>
                                              <p:pRg st="1" end="1"/>
                                            </p:txEl>
                                          </p:spTgt>
                                        </p:tgtEl>
                                        <p:attrNameLst>
                                          <p:attrName>style.visibility</p:attrName>
                                        </p:attrNameLst>
                                      </p:cBhvr>
                                      <p:to>
                                        <p:strVal val="visible"/>
                                      </p:to>
                                    </p:set>
                                    <p:anim calcmode="lin" valueType="num">
                                      <p:cBhvr additive="base">
                                        <p:cTn id="18"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1000"/>
                            </p:stCondLst>
                            <p:childTnLst>
                              <p:par>
                                <p:cTn id="21" presetID="2" presetClass="entr" presetSubtype="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1500"/>
                            </p:stCondLst>
                            <p:childTnLst>
                              <p:par>
                                <p:cTn id="26" presetID="2" presetClass="entr" presetSubtype="1"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2000"/>
                            </p:stCondLst>
                            <p:childTnLst>
                              <p:par>
                                <p:cTn id="31" presetID="2" presetClass="entr" presetSubtype="1"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ppt_x"/>
                                          </p:val>
                                        </p:tav>
                                        <p:tav tm="100000">
                                          <p:val>
                                            <p:strVal val="#ppt_x"/>
                                          </p:val>
                                        </p:tav>
                                      </p:tavLst>
                                    </p:anim>
                                    <p:anim calcmode="lin" valueType="num">
                                      <p:cBhvr additive="base">
                                        <p:cTn id="34" dur="500" fill="hold"/>
                                        <p:tgtEl>
                                          <p:spTgt spid="25"/>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2500"/>
                            </p:stCondLst>
                            <p:childTnLst>
                              <p:par>
                                <p:cTn id="36" presetID="2" presetClass="entr" presetSubtype="1"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additive="base">
                                        <p:cTn id="38" dur="500" fill="hold"/>
                                        <p:tgtEl>
                                          <p:spTgt spid="3"/>
                                        </p:tgtEl>
                                        <p:attrNameLst>
                                          <p:attrName>ppt_x</p:attrName>
                                        </p:attrNameLst>
                                      </p:cBhvr>
                                      <p:tavLst>
                                        <p:tav tm="0">
                                          <p:val>
                                            <p:strVal val="#ppt_x"/>
                                          </p:val>
                                        </p:tav>
                                        <p:tav tm="100000">
                                          <p:val>
                                            <p:strVal val="#ppt_x"/>
                                          </p:val>
                                        </p:tav>
                                      </p:tavLst>
                                    </p:anim>
                                    <p:anim calcmode="lin" valueType="num">
                                      <p:cBhvr additive="base">
                                        <p:cTn id="39"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nodeType="clickEffect">
                                  <p:stCondLst>
                                    <p:cond delay="0"/>
                                  </p:stCondLst>
                                  <p:childTnLst>
                                    <p:set>
                                      <p:cBhvr>
                                        <p:cTn id="43" dur="1" fill="hold">
                                          <p:stCondLst>
                                            <p:cond delay="0"/>
                                          </p:stCondLst>
                                        </p:cTn>
                                        <p:tgtEl>
                                          <p:spTgt spid="10">
                                            <p:txEl>
                                              <p:pRg st="2" end="2"/>
                                            </p:txEl>
                                          </p:spTgt>
                                        </p:tgtEl>
                                        <p:attrNameLst>
                                          <p:attrName>style.visibility</p:attrName>
                                        </p:attrNameLst>
                                      </p:cBhvr>
                                      <p:to>
                                        <p:strVal val="visible"/>
                                      </p:to>
                                    </p:set>
                                    <p:anim calcmode="lin" valueType="num">
                                      <p:cBhvr additive="base">
                                        <p:cTn id="44"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8" fill="hold" nodeType="clickEffect">
                                  <p:stCondLst>
                                    <p:cond delay="0"/>
                                  </p:stCondLst>
                                  <p:childTnLst>
                                    <p:set>
                                      <p:cBhvr>
                                        <p:cTn id="49" dur="1" fill="hold">
                                          <p:stCondLst>
                                            <p:cond delay="0"/>
                                          </p:stCondLst>
                                        </p:cTn>
                                        <p:tgtEl>
                                          <p:spTgt spid="10">
                                            <p:txEl>
                                              <p:pRg st="3" end="3"/>
                                            </p:txEl>
                                          </p:spTgt>
                                        </p:tgtEl>
                                        <p:attrNameLst>
                                          <p:attrName>style.visibility</p:attrName>
                                        </p:attrNameLst>
                                      </p:cBhvr>
                                      <p:to>
                                        <p:strVal val="visible"/>
                                      </p:to>
                                    </p:set>
                                    <p:anim calcmode="lin" valueType="num">
                                      <p:cBhvr additive="base">
                                        <p:cTn id="50"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nodeType="clickEffect">
                                  <p:stCondLst>
                                    <p:cond delay="0"/>
                                  </p:stCondLst>
                                  <p:childTnLst>
                                    <p:set>
                                      <p:cBhvr>
                                        <p:cTn id="55" dur="1" fill="hold">
                                          <p:stCondLst>
                                            <p:cond delay="0"/>
                                          </p:stCondLst>
                                        </p:cTn>
                                        <p:tgtEl>
                                          <p:spTgt spid="10">
                                            <p:txEl>
                                              <p:pRg st="4" end="4"/>
                                            </p:txEl>
                                          </p:spTgt>
                                        </p:tgtEl>
                                        <p:attrNameLst>
                                          <p:attrName>style.visibility</p:attrName>
                                        </p:attrNameLst>
                                      </p:cBhvr>
                                      <p:to>
                                        <p:strVal val="visible"/>
                                      </p:to>
                                    </p:set>
                                    <p:anim calcmode="lin" valueType="num">
                                      <p:cBhvr additive="base">
                                        <p:cTn id="56"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 presetClass="entr" presetSubtype="1"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500" fill="hold"/>
                                        <p:tgtEl>
                                          <p:spTgt spid="18"/>
                                        </p:tgtEl>
                                        <p:attrNameLst>
                                          <p:attrName>ppt_x</p:attrName>
                                        </p:attrNameLst>
                                      </p:cBhvr>
                                      <p:tavLst>
                                        <p:tav tm="0">
                                          <p:val>
                                            <p:strVal val="#ppt_x"/>
                                          </p:val>
                                        </p:tav>
                                        <p:tav tm="100000">
                                          <p:val>
                                            <p:strVal val="#ppt_x"/>
                                          </p:val>
                                        </p:tav>
                                      </p:tavLst>
                                    </p:anim>
                                    <p:anim calcmode="lin" valueType="num">
                                      <p:cBhvr additive="base">
                                        <p:cTn id="63"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 presetClass="entr" presetSubtype="1" fill="hold" nodeType="clickEffect">
                                  <p:stCondLst>
                                    <p:cond delay="0"/>
                                  </p:stCondLst>
                                  <p:childTnLst>
                                    <p:set>
                                      <p:cBhvr>
                                        <p:cTn id="67" dur="1" fill="hold">
                                          <p:stCondLst>
                                            <p:cond delay="0"/>
                                          </p:stCondLst>
                                        </p:cTn>
                                        <p:tgtEl>
                                          <p:spTgt spid="5"/>
                                        </p:tgtEl>
                                        <p:attrNameLst>
                                          <p:attrName>style.visibility</p:attrName>
                                        </p:attrNameLst>
                                      </p:cBhvr>
                                      <p:to>
                                        <p:strVal val="visible"/>
                                      </p:to>
                                    </p:set>
                                    <p:anim calcmode="lin" valueType="num">
                                      <p:cBhvr additive="base">
                                        <p:cTn id="68" dur="500" fill="hold"/>
                                        <p:tgtEl>
                                          <p:spTgt spid="5"/>
                                        </p:tgtEl>
                                        <p:attrNameLst>
                                          <p:attrName>ppt_x</p:attrName>
                                        </p:attrNameLst>
                                      </p:cBhvr>
                                      <p:tavLst>
                                        <p:tav tm="0">
                                          <p:val>
                                            <p:strVal val="#ppt_x"/>
                                          </p:val>
                                        </p:tav>
                                        <p:tav tm="100000">
                                          <p:val>
                                            <p:strVal val="#ppt_x"/>
                                          </p:val>
                                        </p:tav>
                                      </p:tavLst>
                                    </p:anim>
                                    <p:anim calcmode="lin" valueType="num">
                                      <p:cBhvr additive="base">
                                        <p:cTn id="69"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2" presetClass="entr" presetSubtype="1" fill="hold" grpId="0" nodeType="clickEffect">
                                  <p:stCondLst>
                                    <p:cond delay="0"/>
                                  </p:stCondLst>
                                  <p:childTnLst>
                                    <p:set>
                                      <p:cBhvr>
                                        <p:cTn id="73" dur="1" fill="hold">
                                          <p:stCondLst>
                                            <p:cond delay="0"/>
                                          </p:stCondLst>
                                        </p:cTn>
                                        <p:tgtEl>
                                          <p:spTgt spid="19"/>
                                        </p:tgtEl>
                                        <p:attrNameLst>
                                          <p:attrName>style.visibility</p:attrName>
                                        </p:attrNameLst>
                                      </p:cBhvr>
                                      <p:to>
                                        <p:strVal val="visible"/>
                                      </p:to>
                                    </p:set>
                                    <p:anim calcmode="lin" valueType="num">
                                      <p:cBhvr additive="base">
                                        <p:cTn id="74" dur="500" fill="hold"/>
                                        <p:tgtEl>
                                          <p:spTgt spid="19"/>
                                        </p:tgtEl>
                                        <p:attrNameLst>
                                          <p:attrName>ppt_x</p:attrName>
                                        </p:attrNameLst>
                                      </p:cBhvr>
                                      <p:tavLst>
                                        <p:tav tm="0">
                                          <p:val>
                                            <p:strVal val="#ppt_x"/>
                                          </p:val>
                                        </p:tav>
                                        <p:tav tm="100000">
                                          <p:val>
                                            <p:strVal val="#ppt_x"/>
                                          </p:val>
                                        </p:tav>
                                      </p:tavLst>
                                    </p:anim>
                                    <p:anim calcmode="lin" valueType="num">
                                      <p:cBhvr additive="base">
                                        <p:cTn id="75"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2" presetClass="entr" presetSubtype="1"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 calcmode="lin" valueType="num">
                                      <p:cBhvr additive="base">
                                        <p:cTn id="80" dur="500" fill="hold"/>
                                        <p:tgtEl>
                                          <p:spTgt spid="4"/>
                                        </p:tgtEl>
                                        <p:attrNameLst>
                                          <p:attrName>ppt_x</p:attrName>
                                        </p:attrNameLst>
                                      </p:cBhvr>
                                      <p:tavLst>
                                        <p:tav tm="0">
                                          <p:val>
                                            <p:strVal val="#ppt_x"/>
                                          </p:val>
                                        </p:tav>
                                        <p:tav tm="100000">
                                          <p:val>
                                            <p:strVal val="#ppt_x"/>
                                          </p:val>
                                        </p:tav>
                                      </p:tavLst>
                                    </p:anim>
                                    <p:anim calcmode="lin" valueType="num">
                                      <p:cBhvr additive="base">
                                        <p:cTn id="81"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2" presetClass="entr" presetSubtype="8" fill="hold" nodeType="clickEffect">
                                  <p:stCondLst>
                                    <p:cond delay="0"/>
                                  </p:stCondLst>
                                  <p:childTnLst>
                                    <p:set>
                                      <p:cBhvr>
                                        <p:cTn id="85" dur="1" fill="hold">
                                          <p:stCondLst>
                                            <p:cond delay="0"/>
                                          </p:stCondLst>
                                        </p:cTn>
                                        <p:tgtEl>
                                          <p:spTgt spid="10">
                                            <p:txEl>
                                              <p:pRg st="5" end="5"/>
                                            </p:txEl>
                                          </p:spTgt>
                                        </p:tgtEl>
                                        <p:attrNameLst>
                                          <p:attrName>style.visibility</p:attrName>
                                        </p:attrNameLst>
                                      </p:cBhvr>
                                      <p:to>
                                        <p:strVal val="visible"/>
                                      </p:to>
                                    </p:set>
                                    <p:anim calcmode="lin" valueType="num">
                                      <p:cBhvr additive="base">
                                        <p:cTn id="86"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87"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8" fill="hold" nodeType="clickPar">
                      <p:stCondLst>
                        <p:cond delay="indefinite"/>
                      </p:stCondLst>
                      <p:childTnLst>
                        <p:par>
                          <p:cTn id="89" fill="hold" nodeType="withGroup">
                            <p:stCondLst>
                              <p:cond delay="0"/>
                            </p:stCondLst>
                            <p:childTnLst>
                              <p:par>
                                <p:cTn id="90" presetID="2" presetClass="entr" presetSubtype="8" fill="hold" nodeType="clickEffect">
                                  <p:stCondLst>
                                    <p:cond delay="0"/>
                                  </p:stCondLst>
                                  <p:childTnLst>
                                    <p:set>
                                      <p:cBhvr>
                                        <p:cTn id="91" dur="1" fill="hold">
                                          <p:stCondLst>
                                            <p:cond delay="0"/>
                                          </p:stCondLst>
                                        </p:cTn>
                                        <p:tgtEl>
                                          <p:spTgt spid="10">
                                            <p:txEl>
                                              <p:pRg st="6" end="6"/>
                                            </p:txEl>
                                          </p:spTgt>
                                        </p:tgtEl>
                                        <p:attrNameLst>
                                          <p:attrName>style.visibility</p:attrName>
                                        </p:attrNameLst>
                                      </p:cBhvr>
                                      <p:to>
                                        <p:strVal val="visible"/>
                                      </p:to>
                                    </p:set>
                                    <p:anim calcmode="lin" valueType="num">
                                      <p:cBhvr additive="base">
                                        <p:cTn id="92"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93" dur="500" fill="hold"/>
                                        <p:tgtEl>
                                          <p:spTgt spid="10">
                                            <p:txEl>
                                              <p:pRg st="6" end="6"/>
                                            </p:txEl>
                                          </p:spTgt>
                                        </p:tgtEl>
                                        <p:attrNameLst>
                                          <p:attrName>ppt_y</p:attrName>
                                        </p:attrNameLst>
                                      </p:cBhvr>
                                      <p:tavLst>
                                        <p:tav tm="0">
                                          <p:val>
                                            <p:strVal val="#ppt_y"/>
                                          </p:val>
                                        </p:tav>
                                        <p:tav tm="100000">
                                          <p:val>
                                            <p:strVal val="#ppt_y"/>
                                          </p:val>
                                        </p:tav>
                                      </p:tavLst>
                                    </p:anim>
                                  </p:childTnLst>
                                </p:cTn>
                              </p:par>
                              <p:par>
                                <p:cTn id="94" presetID="2" presetClass="entr" presetSubtype="8" fill="hold" nodeType="withEffect">
                                  <p:stCondLst>
                                    <p:cond delay="0"/>
                                  </p:stCondLst>
                                  <p:childTnLst>
                                    <p:set>
                                      <p:cBhvr>
                                        <p:cTn id="95" dur="1" fill="hold">
                                          <p:stCondLst>
                                            <p:cond delay="0"/>
                                          </p:stCondLst>
                                        </p:cTn>
                                        <p:tgtEl>
                                          <p:spTgt spid="10">
                                            <p:txEl>
                                              <p:pRg st="7" end="7"/>
                                            </p:txEl>
                                          </p:spTgt>
                                        </p:tgtEl>
                                        <p:attrNameLst>
                                          <p:attrName>style.visibility</p:attrName>
                                        </p:attrNameLst>
                                      </p:cBhvr>
                                      <p:to>
                                        <p:strVal val="visible"/>
                                      </p:to>
                                    </p:set>
                                    <p:anim calcmode="lin" valueType="num">
                                      <p:cBhvr additive="base">
                                        <p:cTn id="96"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98" fill="hold" nodeType="clickPar">
                      <p:stCondLst>
                        <p:cond delay="indefinite"/>
                      </p:stCondLst>
                      <p:childTnLst>
                        <p:par>
                          <p:cTn id="99" fill="hold" nodeType="withGroup">
                            <p:stCondLst>
                              <p:cond delay="0"/>
                            </p:stCondLst>
                            <p:childTnLst>
                              <p:par>
                                <p:cTn id="100" presetID="2" presetClass="entr" presetSubtype="8" fill="hold" nodeType="clickEffect">
                                  <p:stCondLst>
                                    <p:cond delay="0"/>
                                  </p:stCondLst>
                                  <p:childTnLst>
                                    <p:set>
                                      <p:cBhvr>
                                        <p:cTn id="101" dur="1" fill="hold">
                                          <p:stCondLst>
                                            <p:cond delay="0"/>
                                          </p:stCondLst>
                                        </p:cTn>
                                        <p:tgtEl>
                                          <p:spTgt spid="10">
                                            <p:txEl>
                                              <p:pRg st="8" end="8"/>
                                            </p:txEl>
                                          </p:spTgt>
                                        </p:tgtEl>
                                        <p:attrNameLst>
                                          <p:attrName>style.visibility</p:attrName>
                                        </p:attrNameLst>
                                      </p:cBhvr>
                                      <p:to>
                                        <p:strVal val="visible"/>
                                      </p:to>
                                    </p:set>
                                    <p:anim calcmode="lin" valueType="num">
                                      <p:cBhvr additive="base">
                                        <p:cTn id="102"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103"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1" grpId="0"/>
      <p:bldP spid="18" grpId="0"/>
      <p:bldP spid="19" grpId="0"/>
      <p:bldP spid="2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9"/>
          <p:cNvGrpSpPr>
            <a:grpSpLocks/>
          </p:cNvGrpSpPr>
          <p:nvPr/>
        </p:nvGrpSpPr>
        <p:grpSpPr bwMode="auto">
          <a:xfrm>
            <a:off x="4938713" y="3032125"/>
            <a:ext cx="4019550" cy="3749675"/>
            <a:chOff x="3019" y="2806"/>
            <a:chExt cx="2014" cy="1450"/>
          </a:xfrm>
        </p:grpSpPr>
        <p:sp>
          <p:nvSpPr>
            <p:cNvPr id="93205"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3206"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3187" name="Group 9"/>
          <p:cNvGrpSpPr>
            <a:grpSpLocks/>
          </p:cNvGrpSpPr>
          <p:nvPr/>
        </p:nvGrpSpPr>
        <p:grpSpPr bwMode="auto">
          <a:xfrm>
            <a:off x="5289550" y="4421188"/>
            <a:ext cx="3379788" cy="2347912"/>
            <a:chOff x="2669" y="2777"/>
            <a:chExt cx="2720" cy="1479"/>
          </a:xfrm>
        </p:grpSpPr>
        <p:sp>
          <p:nvSpPr>
            <p:cNvPr id="93203"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3204"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3190"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3202"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55" name="Rectangle 1"/>
          <p:cNvSpPr>
            <a:spLocks noChangeArrowheads="1"/>
          </p:cNvSpPr>
          <p:nvPr/>
        </p:nvSpPr>
        <p:spPr bwMode="auto">
          <a:xfrm>
            <a:off x="3505200" y="3638550"/>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sp>
        <p:nvSpPr>
          <p:cNvPr id="157" name="Rectangle 1"/>
          <p:cNvSpPr>
            <a:spLocks noChangeArrowheads="1"/>
          </p:cNvSpPr>
          <p:nvPr/>
        </p:nvSpPr>
        <p:spPr bwMode="auto">
          <a:xfrm>
            <a:off x="1970088" y="5715000"/>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pic>
        <p:nvPicPr>
          <p:cNvPr id="93194" name="Picture 2" descr="http://alwaysquestionauthority.files.wordpress.com/2013/06/noam-chmosky.jpg"/>
          <p:cNvPicPr>
            <a:picLocks noChangeAspect="1" noChangeArrowheads="1"/>
          </p:cNvPicPr>
          <p:nvPr/>
        </p:nvPicPr>
        <p:blipFill>
          <a:blip r:embed="rId2">
            <a:extLst>
              <a:ext uri="{28A0092B-C50C-407E-A947-70E740481C1C}">
                <a14:useLocalDpi xmlns:a14="http://schemas.microsoft.com/office/drawing/2010/main" val="0"/>
              </a:ext>
            </a:extLst>
          </a:blip>
          <a:srcRect r="44966"/>
          <a:stretch>
            <a:fillRect/>
          </a:stretch>
        </p:blipFill>
        <p:spPr bwMode="auto">
          <a:xfrm>
            <a:off x="0" y="531813"/>
            <a:ext cx="4430713" cy="520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93197"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3200"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a:solidFill>
                    <a:srgbClr val="FF00FF"/>
                  </a:solidFill>
                  <a:latin typeface="Times New Roman" pitchFamily="18" charset="0"/>
                </a:rPr>
                <a:t>Acceptable/Enumerable </a:t>
              </a:r>
              <a:br>
                <a:rPr lang="en-US" altLang="en-US" sz="2800" dirty="0">
                  <a:solidFill>
                    <a:srgbClr val="FF00FF"/>
                  </a:solidFill>
                  <a:latin typeface="Times New Roman" pitchFamily="18" charset="0"/>
                </a:rPr>
              </a:br>
              <a:r>
                <a:rPr lang="en-US" altLang="en-US" sz="1600" dirty="0">
                  <a:solidFill>
                    <a:srgbClr val="FF00FF"/>
                  </a:solidFill>
                  <a:latin typeface="Times New Roman" pitchFamily="18" charset="0"/>
                </a:rPr>
                <a:t>(Turing Machines)</a:t>
              </a:r>
              <a:endParaRPr lang="en-US" altLang="en-US" sz="1200" dirty="0">
                <a:solidFill>
                  <a:srgbClr val="FF00FF"/>
                </a:solidFill>
                <a:latin typeface="Times New Roman" pitchFamily="18" charset="0"/>
              </a:endParaRPr>
            </a:p>
          </p:txBody>
        </p:sp>
      </p:grpSp>
      <p:sp>
        <p:nvSpPr>
          <p:cNvPr id="16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sp>
        <p:nvSpPr>
          <p:cNvPr id="23" name="Rectangle 2">
            <a:extLst>
              <a:ext uri="{FF2B5EF4-FFF2-40B4-BE49-F238E27FC236}">
                <a16:creationId xmlns:a16="http://schemas.microsoft.com/office/drawing/2014/main" id="{EC2BFFA3-684E-4860-8F30-925B72F5BDF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fill="hold"/>
                                        <p:tgtEl>
                                          <p:spTgt spid="162"/>
                                        </p:tgtEl>
                                        <p:attrNameLst>
                                          <p:attrName>ppt_x</p:attrName>
                                        </p:attrNameLst>
                                      </p:cBhvr>
                                      <p:tavLst>
                                        <p:tav tm="0">
                                          <p:val>
                                            <p:strVal val="#ppt_x"/>
                                          </p:val>
                                        </p:tav>
                                        <p:tav tm="100000">
                                          <p:val>
                                            <p:strVal val="#ppt_x"/>
                                          </p:val>
                                        </p:tav>
                                      </p:tavLst>
                                    </p:anim>
                                    <p:anim calcmode="lin" valueType="num">
                                      <p:cBhvr additive="base">
                                        <p:cTn id="8" dur="500" fill="hold"/>
                                        <p:tgtEl>
                                          <p:spTgt spid="1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9"/>
          <p:cNvGrpSpPr>
            <a:grpSpLocks/>
          </p:cNvGrpSpPr>
          <p:nvPr/>
        </p:nvGrpSpPr>
        <p:grpSpPr bwMode="auto">
          <a:xfrm>
            <a:off x="4938713" y="3032125"/>
            <a:ext cx="4019550" cy="3749675"/>
            <a:chOff x="3019" y="2806"/>
            <a:chExt cx="2014" cy="1450"/>
          </a:xfrm>
        </p:grpSpPr>
        <p:sp>
          <p:nvSpPr>
            <p:cNvPr id="104483"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04484"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104451" name="Group 9"/>
          <p:cNvGrpSpPr>
            <a:grpSpLocks/>
          </p:cNvGrpSpPr>
          <p:nvPr/>
        </p:nvGrpSpPr>
        <p:grpSpPr bwMode="auto">
          <a:xfrm>
            <a:off x="5289550" y="4421188"/>
            <a:ext cx="3379788" cy="2347912"/>
            <a:chOff x="2669" y="2777"/>
            <a:chExt cx="2720" cy="1479"/>
          </a:xfrm>
        </p:grpSpPr>
        <p:sp>
          <p:nvSpPr>
            <p:cNvPr id="104481"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04482"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104454"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104480"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104458"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104478"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16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grpSp>
        <p:nvGrpSpPr>
          <p:cNvPr id="23" name="Group 5"/>
          <p:cNvGrpSpPr>
            <a:grpSpLocks/>
          </p:cNvGrpSpPr>
          <p:nvPr/>
        </p:nvGrpSpPr>
        <p:grpSpPr bwMode="auto">
          <a:xfrm>
            <a:off x="-76200" y="1219200"/>
            <a:ext cx="636588" cy="1179513"/>
            <a:chOff x="2013" y="2206"/>
            <a:chExt cx="516" cy="1010"/>
          </a:xfrm>
        </p:grpSpPr>
        <p:sp>
          <p:nvSpPr>
            <p:cNvPr id="104462"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463" name="Group 7"/>
            <p:cNvGrpSpPr>
              <a:grpSpLocks/>
            </p:cNvGrpSpPr>
            <p:nvPr/>
          </p:nvGrpSpPr>
          <p:grpSpPr bwMode="auto">
            <a:xfrm>
              <a:off x="2013" y="2206"/>
              <a:ext cx="339" cy="1010"/>
              <a:chOff x="240" y="2880"/>
              <a:chExt cx="339" cy="1010"/>
            </a:xfrm>
          </p:grpSpPr>
          <p:sp>
            <p:nvSpPr>
              <p:cNvPr id="104464" name="Freeform 25"/>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5" name="Freeform 26"/>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6" name="Freeform 27"/>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7" name="Freeform 28"/>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8" name="Freeform 29"/>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9" name="Freeform 30"/>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0" name="Freeform 31"/>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1" name="Oval 32"/>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2" name="Oval 33"/>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3" name="Oval 34"/>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4" name="Oval 35"/>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5" name="Oval 36"/>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04476" name="Oval 37"/>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39" name="AutoShape 41"/>
          <p:cNvSpPr>
            <a:spLocks noChangeArrowheads="1"/>
          </p:cNvSpPr>
          <p:nvPr/>
        </p:nvSpPr>
        <p:spPr bwMode="auto">
          <a:xfrm>
            <a:off x="457200" y="99060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We will give an algorithm </a:t>
            </a:r>
          </a:p>
          <a:p>
            <a:pPr algn="ctr" eaLnBrk="1" hangingPunct="1">
              <a:spcBef>
                <a:spcPct val="0"/>
              </a:spcBef>
            </a:pPr>
            <a:r>
              <a:rPr lang="en-US" altLang="en-US" sz="2400">
                <a:latin typeface="Times New Roman" pitchFamily="18" charset="0"/>
              </a:rPr>
              <a:t>G</a:t>
            </a:r>
            <a:r>
              <a:rPr lang="en-US" altLang="en-US" sz="2400" baseline="-25000">
                <a:latin typeface="Times New Roman" pitchFamily="18" charset="0"/>
              </a:rPr>
              <a:t>CFG</a:t>
            </a:r>
            <a:r>
              <a:rPr lang="en-US" altLang="en-US" sz="2400">
                <a:latin typeface="Times New Roman" pitchFamily="18" charset="0"/>
              </a:rPr>
              <a:t>= TM</a:t>
            </a:r>
            <a:r>
              <a:rPr lang="en-US" altLang="en-US" sz="2400" baseline="-25000">
                <a:latin typeface="Times New Roman" pitchFamily="18" charset="0"/>
              </a:rPr>
              <a:t>accept</a:t>
            </a:r>
            <a:r>
              <a:rPr lang="en-US" altLang="en-US" sz="2400">
                <a:latin typeface="Times New Roman" pitchFamily="18" charset="0"/>
              </a:rPr>
              <a:t>toCSG</a:t>
            </a:r>
            <a:r>
              <a:rPr lang="en-US" altLang="en-US" sz="2400">
                <a:latin typeface="Times New Roman" pitchFamily="18" charset="0"/>
                <a:sym typeface="Symbol" pitchFamily="18" charset="2"/>
              </a:rPr>
              <a:t>(M</a:t>
            </a:r>
            <a:r>
              <a:rPr lang="en-US" altLang="en-US" sz="2400" baseline="-25000">
                <a:latin typeface="Times New Roman" pitchFamily="18" charset="0"/>
                <a:sym typeface="Symbol" pitchFamily="18" charset="2"/>
              </a:rPr>
              <a:t>TM</a:t>
            </a:r>
            <a:r>
              <a:rPr lang="en-US" altLang="en-US" sz="2400">
                <a:latin typeface="Times New Roman" pitchFamily="18" charset="0"/>
                <a:sym typeface="Symbol" pitchFamily="18" charset="2"/>
              </a:rPr>
              <a:t>)</a:t>
            </a:r>
            <a:br>
              <a:rPr lang="en-US" altLang="en-US" sz="2400">
                <a:latin typeface="Times New Roman" pitchFamily="18" charset="0"/>
              </a:rPr>
            </a:br>
            <a:r>
              <a:rPr lang="en-US" altLang="en-US" sz="2400">
                <a:latin typeface="Times New Roman" pitchFamily="18" charset="0"/>
              </a:rPr>
              <a:t>such that </a:t>
            </a:r>
            <a:br>
              <a:rPr lang="en-US" altLang="en-US" sz="2400">
                <a:latin typeface="Times New Roman" pitchFamily="18" charset="0"/>
              </a:rPr>
            </a:br>
            <a:r>
              <a:rPr lang="en-US" altLang="en-US" sz="2400">
                <a:latin typeface="Times New Roman" pitchFamily="18" charset="0"/>
              </a:rPr>
              <a:t>L</a:t>
            </a:r>
            <a:r>
              <a:rPr lang="en-US" altLang="en-US" sz="2400" baseline="-25000">
                <a:latin typeface="Times New Roman" pitchFamily="18" charset="0"/>
              </a:rPr>
              <a:t>generate</a:t>
            </a:r>
            <a:r>
              <a:rPr lang="en-US" altLang="en-US" sz="2400">
                <a:latin typeface="Times New Roman" pitchFamily="18" charset="0"/>
              </a:rPr>
              <a:t>(G</a:t>
            </a:r>
            <a:r>
              <a:rPr lang="en-US" altLang="en-US" sz="2400" baseline="-25000">
                <a:latin typeface="Times New Roman" pitchFamily="18" charset="0"/>
              </a:rPr>
              <a:t>CFG</a:t>
            </a:r>
            <a:r>
              <a:rPr lang="en-US" altLang="en-US" sz="2400">
                <a:latin typeface="Times New Roman" pitchFamily="18" charset="0"/>
              </a:rPr>
              <a:t>) = L</a:t>
            </a:r>
            <a:r>
              <a:rPr lang="en-US" altLang="en-US" sz="2400" baseline="-25000">
                <a:latin typeface="Times New Roman" pitchFamily="18" charset="0"/>
              </a:rPr>
              <a:t>accept </a:t>
            </a:r>
            <a:r>
              <a:rPr lang="en-US" altLang="en-US" sz="2400">
                <a:latin typeface="Times New Roman" pitchFamily="18" charset="0"/>
              </a:rPr>
              <a:t>(</a:t>
            </a:r>
            <a:r>
              <a:rPr lang="en-US" altLang="en-US" sz="2400">
                <a:latin typeface="Times New Roman" pitchFamily="18" charset="0"/>
                <a:sym typeface="Symbol" pitchFamily="18" charset="2"/>
              </a:rPr>
              <a:t>M</a:t>
            </a:r>
            <a:r>
              <a:rPr lang="en-US" altLang="en-US" sz="2400" baseline="-25000">
                <a:latin typeface="Times New Roman" pitchFamily="18" charset="0"/>
                <a:sym typeface="Symbol" pitchFamily="18" charset="2"/>
              </a:rPr>
              <a:t>TM</a:t>
            </a:r>
            <a:r>
              <a:rPr lang="en-US" altLang="en-US" sz="2400">
                <a:latin typeface="Times New Roman" pitchFamily="18" charset="0"/>
                <a:sym typeface="Symbol" pitchFamily="18" charset="2"/>
              </a:rPr>
              <a:t>)</a:t>
            </a:r>
            <a:endParaRPr lang="en-US" altLang="en-US" sz="2400">
              <a:latin typeface="Times New Roman" pitchFamily="18" charset="0"/>
            </a:endParaRPr>
          </a:p>
          <a:p>
            <a:pPr algn="ctr" eaLnBrk="1" hangingPunct="1">
              <a:spcBef>
                <a:spcPct val="0"/>
              </a:spcBef>
            </a:pPr>
            <a:endParaRPr lang="en-US" altLang="en-US" sz="2400">
              <a:latin typeface="Times New Roman" pitchFamily="18" charset="0"/>
            </a:endParaRPr>
          </a:p>
        </p:txBody>
      </p:sp>
      <p:sp>
        <p:nvSpPr>
          <p:cNvPr id="37" name="Rectangle 2">
            <a:extLst>
              <a:ext uri="{FF2B5EF4-FFF2-40B4-BE49-F238E27FC236}">
                <a16:creationId xmlns:a16="http://schemas.microsoft.com/office/drawing/2014/main" id="{02EB4D5A-7207-4FAA-BCA6-CDD4FBC6DEAE}"/>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Tree>
    <p:extLst>
      <p:ext uri="{BB962C8B-B14F-4D97-AF65-F5344CB8AC3E}">
        <p14:creationId xmlns:p14="http://schemas.microsoft.com/office/powerpoint/2010/main" val="3023047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76200" y="2743200"/>
            <a:ext cx="8686800" cy="2308324"/>
          </a:xfrm>
          <a:prstGeom prst="rect">
            <a:avLst/>
          </a:prstGeom>
          <a:noFill/>
          <a:ln w="38100" cap="sq">
            <a:noFill/>
            <a:miter lim="800000"/>
            <a:headEnd/>
            <a:tailEnd/>
          </a:ln>
          <a:effectLst/>
        </p:spPr>
        <p:txBody>
          <a:bodyPr lIns="274320" rIns="274320">
            <a:spAutoFit/>
          </a:bodyPr>
          <a:lstStyle/>
          <a:p>
            <a:pPr>
              <a:buFontTx/>
              <a:buChar char="•"/>
              <a:defRPr/>
            </a:pPr>
            <a:r>
              <a:rPr lang="en-US" sz="2400" dirty="0">
                <a:effectLst>
                  <a:outerShdw blurRad="38100" dist="38100" dir="2700000" algn="tl">
                    <a:srgbClr val="000000"/>
                  </a:outerShdw>
                </a:effectLst>
              </a:rPr>
              <a:t>Encode configuration of the TM as a string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 of terminals and </a:t>
            </a:r>
            <a:r>
              <a:rPr lang="en-US" sz="2400" dirty="0" err="1">
                <a:effectLst>
                  <a:outerShdw blurRad="38100" dist="38100" dir="2700000" algn="tl">
                    <a:srgbClr val="000000"/>
                  </a:outerShdw>
                </a:effectLst>
              </a:rPr>
              <a:t>nontermnials</a:t>
            </a:r>
            <a:r>
              <a:rPr lang="en-US" sz="2400" dirty="0">
                <a:effectLst>
                  <a:outerShdw blurRad="38100" dist="38100" dir="2700000" algn="tl">
                    <a:srgbClr val="000000"/>
                  </a:outerShdw>
                </a:effectLst>
              </a:rPr>
              <a:t>.</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tape</a:t>
            </a:r>
            <a:r>
              <a:rPr lang="en-US" sz="2400" dirty="0">
                <a:effectLst>
                  <a:outerShdw blurRad="38100" dist="38100" dir="2700000" algn="tl">
                    <a:srgbClr val="000000"/>
                  </a:outerShdw>
                </a:effectLst>
              </a:rPr>
              <a:t> as string of terminals: 10110100</a:t>
            </a:r>
          </a:p>
          <a:p>
            <a:pPr lvl="1">
              <a:buFontTx/>
              <a:buChar char="•"/>
              <a:defRPr/>
            </a:pPr>
            <a:r>
              <a:rPr lang="en-US" sz="2400" dirty="0">
                <a:effectLst>
                  <a:outerShdw blurRad="38100" dist="38100" dir="2700000" algn="tl">
                    <a:srgbClr val="000000"/>
                  </a:outerShdw>
                </a:effectLst>
              </a:rPr>
              <a:t>Mark the beginning and the end of the tape</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state</a:t>
            </a:r>
            <a:r>
              <a:rPr lang="en-US" sz="2400" dirty="0">
                <a:effectLst>
                  <a:outerShdw blurRad="38100" dist="38100" dir="2700000" algn="tl">
                    <a:srgbClr val="000000"/>
                  </a:outerShdw>
                </a:effectLst>
              </a:rPr>
              <a:t> as </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head location </a:t>
            </a:r>
            <a:r>
              <a:rPr lang="en-US" sz="2400" dirty="0">
                <a:effectLst>
                  <a:outerShdw blurRad="38100" dist="38100" dir="2700000" algn="tl">
                    <a:srgbClr val="000000"/>
                  </a:outerShdw>
                </a:effectLst>
              </a:rPr>
              <a:t>as</a:t>
            </a:r>
          </a:p>
        </p:txBody>
      </p:sp>
      <p:grpSp>
        <p:nvGrpSpPr>
          <p:cNvPr id="2" name="Group 49"/>
          <p:cNvGrpSpPr>
            <a:grpSpLocks/>
          </p:cNvGrpSpPr>
          <p:nvPr/>
        </p:nvGrpSpPr>
        <p:grpSpPr bwMode="auto">
          <a:xfrm>
            <a:off x="284163" y="685800"/>
            <a:ext cx="6192837" cy="1828800"/>
            <a:chOff x="179" y="432"/>
            <a:chExt cx="3901" cy="1152"/>
          </a:xfrm>
        </p:grpSpPr>
        <p:sp>
          <p:nvSpPr>
            <p:cNvPr id="135168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1351688"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3"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pic>
          <p:nvPicPr>
            <p:cNvPr id="96276"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4"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8"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defRPr/>
              </a:pPr>
              <a:r>
                <a:rPr lang="en-US">
                  <a:solidFill>
                    <a:schemeClr val="accent2"/>
                  </a:solidFill>
                  <a:effectLst>
                    <a:outerShdw blurRad="38100" dist="38100" dir="2700000" algn="tl">
                      <a:srgbClr val="000000"/>
                    </a:outerShdw>
                  </a:effectLst>
                </a:rPr>
                <a:t>q</a:t>
              </a:r>
            </a:p>
          </p:txBody>
        </p:sp>
      </p:grpSp>
      <p:sp>
        <p:nvSpPr>
          <p:cNvPr id="23" name="Text Box 43"/>
          <p:cNvSpPr txBox="1">
            <a:spLocks noChangeArrowheads="1"/>
          </p:cNvSpPr>
          <p:nvPr/>
        </p:nvSpPr>
        <p:spPr bwMode="auto">
          <a:xfrm>
            <a:off x="4214813" y="4547766"/>
            <a:ext cx="3086100" cy="461665"/>
          </a:xfrm>
          <a:prstGeom prst="rect">
            <a:avLst/>
          </a:prstGeom>
          <a:noFill/>
          <a:ln w="38100" cap="sq">
            <a:noFill/>
            <a:miter lim="800000"/>
            <a:headEnd/>
            <a:tailEnd/>
          </a:ln>
          <a:effectLst/>
        </p:spPr>
        <p:txBody>
          <a:bodyPr lIns="274320" rIns="274320">
            <a:spAutoFit/>
          </a:bodyPr>
          <a:lstStyle/>
          <a:p>
            <a:pPr>
              <a:defRPr/>
            </a:pPr>
            <a:r>
              <a:rPr lang="en-US" sz="2400" dirty="0">
                <a:effectLst>
                  <a:outerShdw blurRad="38100" dist="38100" dir="2700000" algn="tl">
                    <a:srgbClr val="000000"/>
                  </a:outerShdw>
                </a:effectLst>
                <a:sym typeface="Symbol"/>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err="1">
                <a:effectLst>
                  <a:outerShdw blurRad="38100" dist="38100" dir="2700000" algn="tl">
                    <a:srgbClr val="000000"/>
                  </a:outerShdw>
                </a:effectLst>
              </a:rPr>
              <a:t>11010</a:t>
            </a:r>
            <a:r>
              <a:rPr lang="en-US" sz="2400" dirty="0">
                <a:effectLst>
                  <a:outerShdw blurRad="38100" dist="38100" dir="2700000" algn="tl">
                    <a:srgbClr val="000000"/>
                  </a:outerShdw>
                </a:effectLst>
                <a:sym typeface="Symbol"/>
              </a:rPr>
              <a:t></a:t>
            </a:r>
            <a:endParaRPr lang="en-US" sz="2400" dirty="0">
              <a:effectLst>
                <a:outerShdw blurRad="38100" dist="38100" dir="2700000" algn="tl">
                  <a:srgbClr val="000000"/>
                </a:outerShdw>
              </a:effectLst>
            </a:endParaRPr>
          </a:p>
        </p:txBody>
      </p:sp>
      <p:sp>
        <p:nvSpPr>
          <p:cNvPr id="24" name="Text Box 43"/>
          <p:cNvSpPr txBox="1">
            <a:spLocks noChangeArrowheads="1"/>
          </p:cNvSpPr>
          <p:nvPr/>
        </p:nvSpPr>
        <p:spPr bwMode="auto">
          <a:xfrm>
            <a:off x="2432050" y="4202261"/>
            <a:ext cx="5943600" cy="461665"/>
          </a:xfrm>
          <a:prstGeom prst="rect">
            <a:avLst/>
          </a:prstGeom>
          <a:noFill/>
          <a:ln w="38100" cap="sq">
            <a:noFill/>
            <a:miter lim="800000"/>
            <a:headEnd/>
            <a:tailEnd/>
          </a:ln>
          <a:effectLst/>
        </p:spPr>
        <p:txBody>
          <a:bodyPr lIns="274320" rIns="274320">
            <a:spAutoFit/>
          </a:bodyPr>
          <a:lstStyle/>
          <a:p>
            <a:pPr>
              <a:defRPr/>
            </a:pPr>
            <a:r>
              <a:rPr lang="en-US" sz="2400" dirty="0">
                <a:effectLst>
                  <a:outerShdw blurRad="38100" dist="38100" dir="2700000" algn="tl">
                    <a:srgbClr val="000000"/>
                  </a:outerShdw>
                </a:effectLst>
              </a:rPr>
              <a:t>a </a:t>
            </a:r>
            <a:r>
              <a:rPr lang="en-US" sz="2400" dirty="0" err="1">
                <a:effectLst>
                  <a:outerShdw blurRad="38100" dist="38100" dir="2700000" algn="tl">
                    <a:srgbClr val="000000"/>
                  </a:outerShdw>
                </a:effectLst>
              </a:rPr>
              <a:t>nonterminal</a:t>
            </a:r>
            <a:r>
              <a:rPr lang="en-US" sz="2400" dirty="0">
                <a:effectLst>
                  <a:outerShdw blurRad="38100" dist="38100" dir="2700000" algn="tl">
                    <a:srgbClr val="000000"/>
                  </a:outerShdw>
                </a:effectLst>
              </a:rPr>
              <a:t> </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 for each state </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a:t>
            </a:r>
          </a:p>
        </p:txBody>
      </p:sp>
      <p:sp>
        <p:nvSpPr>
          <p:cNvPr id="26" name="Text Box 43"/>
          <p:cNvSpPr txBox="1">
            <a:spLocks noChangeArrowheads="1"/>
          </p:cNvSpPr>
          <p:nvPr/>
        </p:nvSpPr>
        <p:spPr bwMode="auto">
          <a:xfrm>
            <a:off x="6019800" y="3814663"/>
            <a:ext cx="4289425" cy="461665"/>
          </a:xfrm>
          <a:prstGeom prst="rect">
            <a:avLst/>
          </a:prstGeom>
          <a:noFill/>
          <a:ln w="38100" cap="sq">
            <a:noFill/>
            <a:miter lim="800000"/>
            <a:headEnd/>
            <a:tailEnd/>
          </a:ln>
          <a:effectLst/>
        </p:spPr>
        <p:txBody>
          <a:bodyPr lIns="274320" rIns="274320">
            <a:spAutoFit/>
          </a:bodyPr>
          <a:lstStyle/>
          <a:p>
            <a:pPr>
              <a:defRPr/>
            </a:pPr>
            <a:r>
              <a:rPr lang="en-US" sz="1800" dirty="0" err="1">
                <a:effectLst>
                  <a:outerShdw blurRad="38100" dist="38100" dir="2700000" algn="tl">
                    <a:srgbClr val="000000"/>
                  </a:outerShdw>
                </a:effectLst>
                <a:sym typeface="Symbol"/>
              </a:rPr>
              <a:t>nonterms</a:t>
            </a:r>
            <a:r>
              <a:rPr lang="en-US" sz="1800" dirty="0">
                <a:solidFill>
                  <a:schemeClr val="accent2"/>
                </a:solidFill>
                <a:effectLst>
                  <a:outerShdw blurRad="38100" dist="38100" dir="2700000" algn="tl">
                    <a:srgbClr val="000000"/>
                  </a:outerShdw>
                </a:effectLst>
                <a:sym typeface="Symbol"/>
              </a:rPr>
              <a:t>  </a:t>
            </a:r>
            <a:r>
              <a:rPr lang="en-US" sz="2400" dirty="0">
                <a:solidFill>
                  <a:schemeClr val="accent2"/>
                </a:solidFill>
                <a:effectLst>
                  <a:outerShdw blurRad="38100" dist="38100" dir="2700000" algn="tl">
                    <a:srgbClr val="000000"/>
                  </a:outerShdw>
                </a:effectLst>
                <a:sym typeface="Symbol"/>
              </a:rPr>
              <a:t></a:t>
            </a:r>
            <a:r>
              <a:rPr lang="en-US" sz="2400" dirty="0">
                <a:effectLst>
                  <a:outerShdw blurRad="38100" dist="38100" dir="2700000" algn="tl">
                    <a:srgbClr val="000000"/>
                  </a:outerShdw>
                </a:effectLst>
              </a:rPr>
              <a:t>1011010</a:t>
            </a:r>
            <a:r>
              <a:rPr lang="en-US" sz="2400" dirty="0">
                <a:solidFill>
                  <a:schemeClr val="accent2"/>
                </a:solidFill>
                <a:effectLst>
                  <a:outerShdw blurRad="38100" dist="38100" dir="2700000" algn="tl">
                    <a:srgbClr val="000000"/>
                  </a:outerShdw>
                </a:effectLst>
                <a:sym typeface="Symbol"/>
              </a:rPr>
              <a:t></a:t>
            </a:r>
            <a:endParaRPr lang="en-US" sz="2400" dirty="0">
              <a:solidFill>
                <a:schemeClr val="accent2"/>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1723">
                                            <p:txEl>
                                              <p:pRg st="0" end="0"/>
                                            </p:txEl>
                                          </p:spTgt>
                                        </p:tgtEl>
                                        <p:attrNameLst>
                                          <p:attrName>style.visibility</p:attrName>
                                        </p:attrNameLst>
                                      </p:cBhvr>
                                      <p:to>
                                        <p:strVal val="visible"/>
                                      </p:to>
                                    </p:set>
                                    <p:anim calcmode="lin" valueType="num">
                                      <p:cBhvr additive="base">
                                        <p:cTn id="13" dur="500" fill="hold"/>
                                        <p:tgtEl>
                                          <p:spTgt spid="135172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17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51723">
                                            <p:txEl>
                                              <p:pRg st="1" end="1"/>
                                            </p:txEl>
                                          </p:spTgt>
                                        </p:tgtEl>
                                        <p:attrNameLst>
                                          <p:attrName>style.visibility</p:attrName>
                                        </p:attrNameLst>
                                      </p:cBhvr>
                                      <p:to>
                                        <p:strVal val="visible"/>
                                      </p:to>
                                    </p:set>
                                    <p:anim calcmode="lin" valueType="num">
                                      <p:cBhvr additive="base">
                                        <p:cTn id="19" dur="500" fill="hold"/>
                                        <p:tgtEl>
                                          <p:spTgt spid="135172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517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51723">
                                            <p:txEl>
                                              <p:pRg st="2" end="2"/>
                                            </p:txEl>
                                          </p:spTgt>
                                        </p:tgtEl>
                                        <p:attrNameLst>
                                          <p:attrName>style.visibility</p:attrName>
                                        </p:attrNameLst>
                                      </p:cBhvr>
                                      <p:to>
                                        <p:strVal val="visible"/>
                                      </p:to>
                                    </p:set>
                                    <p:anim calcmode="lin" valueType="num">
                                      <p:cBhvr additive="base">
                                        <p:cTn id="25" dur="500" fill="hold"/>
                                        <p:tgtEl>
                                          <p:spTgt spid="135172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517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6">
                                            <p:txEl>
                                              <p:pRg st="0" end="0"/>
                                            </p:txEl>
                                          </p:spTgt>
                                        </p:tgtEl>
                                        <p:attrNameLst>
                                          <p:attrName>style.visibility</p:attrName>
                                        </p:attrNameLst>
                                      </p:cBhvr>
                                      <p:to>
                                        <p:strVal val="visible"/>
                                      </p:to>
                                    </p:set>
                                    <p:anim calcmode="lin" valueType="num">
                                      <p:cBhvr additive="base">
                                        <p:cTn id="31"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351723">
                                            <p:txEl>
                                              <p:pRg st="3" end="3"/>
                                            </p:txEl>
                                          </p:spTgt>
                                        </p:tgtEl>
                                        <p:attrNameLst>
                                          <p:attrName>style.visibility</p:attrName>
                                        </p:attrNameLst>
                                      </p:cBhvr>
                                      <p:to>
                                        <p:strVal val="visible"/>
                                      </p:to>
                                    </p:set>
                                    <p:anim calcmode="lin" valueType="num">
                                      <p:cBhvr additive="base">
                                        <p:cTn id="37" dur="500" fill="hold"/>
                                        <p:tgtEl>
                                          <p:spTgt spid="1351723">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51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 calcmode="lin" valueType="num">
                                      <p:cBhvr additive="base">
                                        <p:cTn id="4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51723">
                                            <p:txEl>
                                              <p:pRg st="4" end="4"/>
                                            </p:txEl>
                                          </p:spTgt>
                                        </p:tgtEl>
                                        <p:attrNameLst>
                                          <p:attrName>style.visibility</p:attrName>
                                        </p:attrNameLst>
                                      </p:cBhvr>
                                      <p:to>
                                        <p:strVal val="visible"/>
                                      </p:to>
                                    </p:set>
                                    <p:anim calcmode="lin" valueType="num">
                                      <p:cBhvr additive="base">
                                        <p:cTn id="49" dur="500" fill="hold"/>
                                        <p:tgtEl>
                                          <p:spTgt spid="1351723">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5172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3">
                                            <p:txEl>
                                              <p:pRg st="0" end="0"/>
                                            </p:txEl>
                                          </p:spTgt>
                                        </p:tgtEl>
                                        <p:attrNameLst>
                                          <p:attrName>style.visibility</p:attrName>
                                        </p:attrNameLst>
                                      </p:cBhvr>
                                      <p:to>
                                        <p:strVal val="visible"/>
                                      </p:to>
                                    </p:set>
                                    <p:anim calcmode="lin" valueType="num">
                                      <p:cBhvr additive="base">
                                        <p:cTn id="55"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1676400" y="2676525"/>
            <a:ext cx="5334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Transition </a:t>
            </a:r>
            <a:r>
              <a:rPr lang="en-US" dirty="0">
                <a:solidFill>
                  <a:schemeClr val="accent2"/>
                </a:solidFill>
                <a:effectLst>
                  <a:outerShdw blurRad="38100" dist="38100" dir="2700000" algn="tl">
                    <a:srgbClr val="000000"/>
                  </a:outerShdw>
                </a:effectLst>
                <a:sym typeface="Symbol"/>
              </a:rPr>
              <a: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i</a:t>
            </a:r>
            <a:r>
              <a:rPr lang="en-US" dirty="0" err="1">
                <a:solidFill>
                  <a:schemeClr val="accent2"/>
                </a:solidFill>
                <a:effectLst>
                  <a:outerShdw blurRad="38100" dist="38100" dir="2700000" algn="tl">
                    <a:srgbClr val="000000"/>
                  </a:outerShdw>
                </a:effectLst>
                <a:sym typeface="Symbol"/>
              </a:rPr>
              <a:t>,1</a:t>
            </a:r>
            <a:r>
              <a:rPr lang="en-US" dirty="0">
                <a:solidFill>
                  <a:schemeClr val="accent2"/>
                </a:solidFill>
                <a:effectLst>
                  <a:outerShdw blurRad="38100" dist="38100" dir="2700000" algn="tl">
                    <a:srgbClr val="000000"/>
                  </a:outerShdw>
                </a:effectLst>
                <a:sym typeface="Symbol"/>
              </a:rPr>
              <a:t>) = &lt;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j</a:t>
            </a:r>
            <a:r>
              <a:rPr lang="en-US" dirty="0" err="1">
                <a:solidFill>
                  <a:schemeClr val="accent2"/>
                </a:solidFill>
                <a:effectLst>
                  <a:outerShdw blurRad="38100" dist="38100" dir="2700000" algn="tl">
                    <a:srgbClr val="000000"/>
                  </a:outerShdw>
                </a:effectLst>
                <a:sym typeface="Symbol"/>
              </a:rPr>
              <a:t>,c,right</a:t>
            </a:r>
            <a:r>
              <a:rPr lang="en-US" dirty="0">
                <a:solidFill>
                  <a:schemeClr val="accent2"/>
                </a:solidFill>
                <a:effectLst>
                  <a:outerShdw blurRad="38100" dist="38100" dir="2700000" algn="tl">
                    <a:srgbClr val="000000"/>
                  </a:outerShdw>
                </a:effectLst>
                <a:sym typeface="Symbol"/>
              </a:rPr>
              <a:t>&gt;</a:t>
            </a:r>
            <a:endParaRPr lang="en-US" dirty="0">
              <a:solidFill>
                <a:schemeClr val="accent2"/>
              </a:solidFill>
              <a:effectLst>
                <a:outerShdw blurRad="38100" dist="38100" dir="2700000" algn="tl">
                  <a:srgbClr val="000000"/>
                </a:outerShdw>
              </a:effectLst>
            </a:endParaRPr>
          </a:p>
        </p:txBody>
      </p:sp>
      <p:sp>
        <p:nvSpPr>
          <p:cNvPr id="1351683" name="Rectangle 3"/>
          <p:cNvSpPr>
            <a:spLocks noChangeArrowheads="1"/>
          </p:cNvSpPr>
          <p:nvPr/>
        </p:nvSpPr>
        <p:spPr bwMode="auto">
          <a:xfrm>
            <a:off x="284163" y="685800"/>
            <a:ext cx="1092200"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TM</a:t>
            </a:r>
          </a:p>
        </p:txBody>
      </p:sp>
      <p:sp>
        <p:nvSpPr>
          <p:cNvPr id="1351693"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97287" name="Group 50"/>
          <p:cNvGrpSpPr>
            <a:grpSpLocks/>
          </p:cNvGrpSpPr>
          <p:nvPr/>
        </p:nvGrpSpPr>
        <p:grpSpPr bwMode="auto">
          <a:xfrm>
            <a:off x="1752600" y="1368425"/>
            <a:ext cx="4724400" cy="401638"/>
            <a:chOff x="1752600" y="1368425"/>
            <a:chExt cx="4724400" cy="401638"/>
          </a:xfrm>
        </p:grpSpPr>
        <p:sp>
          <p:nvSpPr>
            <p:cNvPr id="135168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97288" name="Group 51"/>
          <p:cNvGrpSpPr>
            <a:grpSpLocks/>
          </p:cNvGrpSpPr>
          <p:nvPr/>
        </p:nvGrpSpPr>
        <p:grpSpPr bwMode="auto">
          <a:xfrm>
            <a:off x="838200" y="1295400"/>
            <a:ext cx="874713" cy="1219200"/>
            <a:chOff x="838200" y="1295400"/>
            <a:chExt cx="875458" cy="1219200"/>
          </a:xfrm>
        </p:grpSpPr>
        <p:pic>
          <p:nvPicPr>
            <p:cNvPr id="97319"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8"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endParaRPr lang="en-US" baseline="-25000" dirty="0">
                <a:solidFill>
                  <a:schemeClr val="accent2"/>
                </a:solidFill>
                <a:effectLst>
                  <a:outerShdw blurRad="38100" dist="38100" dir="2700000" algn="tl">
                    <a:srgbClr val="000000"/>
                  </a:outerShdw>
                </a:effectLst>
              </a:endParaRPr>
            </a:p>
          </p:txBody>
        </p:sp>
      </p:grpSp>
      <p:grpSp>
        <p:nvGrpSpPr>
          <p:cNvPr id="4" name="Group 76"/>
          <p:cNvGrpSpPr>
            <a:grpSpLocks/>
          </p:cNvGrpSpPr>
          <p:nvPr/>
        </p:nvGrpSpPr>
        <p:grpSpPr bwMode="auto">
          <a:xfrm>
            <a:off x="601663" y="4648200"/>
            <a:ext cx="4676775" cy="533400"/>
            <a:chOff x="601507" y="4648200"/>
            <a:chExt cx="4677422" cy="533400"/>
          </a:xfrm>
        </p:grpSpPr>
        <p:sp>
          <p:nvSpPr>
            <p:cNvPr id="23"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7" name="Rectangle 26"/>
            <p:cNvSpPr/>
            <p:nvPr/>
          </p:nvSpPr>
          <p:spPr>
            <a:xfrm>
              <a:off x="601507" y="4657725"/>
              <a:ext cx="1659167" cy="523875"/>
            </a:xfrm>
            <a:prstGeom prst="rect">
              <a:avLst/>
            </a:prstGeom>
          </p:spPr>
          <p:txBody>
            <a:bodyPr wrap="none">
              <a:spAutoFit/>
            </a:bodyPr>
            <a:lstStyle/>
            <a:p>
              <a:pPr>
                <a:defRPr/>
              </a:pPr>
              <a:r>
                <a:rPr lang="en-US" dirty="0">
                  <a:effectLst>
                    <a:outerShdw blurRad="38100" dist="38100" dir="2700000" algn="tl">
                      <a:srgbClr val="000000"/>
                    </a:outerShdw>
                  </a:effectLst>
                </a:rPr>
                <a:t>Grammar:</a:t>
              </a:r>
              <a:endParaRPr lang="en-CA" dirty="0">
                <a:effectLst>
                  <a:outerShdw blurRad="38100" dist="38100" dir="2700000" algn="tl">
                    <a:srgbClr val="000000">
                      <a:alpha val="43137"/>
                    </a:srgbClr>
                  </a:outerShdw>
                </a:effectLst>
              </a:endParaRPr>
            </a:p>
          </p:txBody>
        </p:sp>
      </p:grpSp>
      <p:sp>
        <p:nvSpPr>
          <p:cNvPr id="35" name="Right Brace 34"/>
          <p:cNvSpPr/>
          <p:nvPr/>
        </p:nvSpPr>
        <p:spPr bwMode="auto">
          <a:xfrm rot="5400000">
            <a:off x="3152775" y="4965700"/>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8" name="Rectangle 37"/>
          <p:cNvSpPr/>
          <p:nvPr/>
        </p:nvSpPr>
        <p:spPr>
          <a:xfrm>
            <a:off x="1828800" y="2219325"/>
            <a:ext cx="4402138" cy="523875"/>
          </a:xfrm>
          <a:prstGeom prst="rect">
            <a:avLst/>
          </a:prstGeom>
        </p:spPr>
        <p:txBody>
          <a:bodyPr wrap="none">
            <a:spAutoFit/>
          </a:bodyPr>
          <a:lstStyle/>
          <a:p>
            <a:pPr>
              <a:defRPr/>
            </a:pPr>
            <a:r>
              <a:rPr lang="en-US" dirty="0">
                <a:effectLst>
                  <a:outerShdw blurRad="38100" dist="38100" dir="2700000" algn="tl">
                    <a:srgbClr val="000000"/>
                  </a:outerShdw>
                </a:effectLst>
              </a:rPr>
              <a:t>TM is in state </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 and sees a </a:t>
            </a:r>
            <a:r>
              <a:rPr lang="en-US" dirty="0">
                <a:solidFill>
                  <a:schemeClr val="accent2"/>
                </a:solidFill>
                <a:effectLst>
                  <a:outerShdw blurRad="38100" dist="38100" dir="2700000" algn="tl">
                    <a:srgbClr val="000000"/>
                  </a:outerShdw>
                </a:effectLst>
              </a:rPr>
              <a:t>1</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sp>
        <p:nvSpPr>
          <p:cNvPr id="53" name="AutoShape 20"/>
          <p:cNvSpPr>
            <a:spLocks noChangeArrowheads="1"/>
          </p:cNvSpPr>
          <p:nvPr/>
        </p:nvSpPr>
        <p:spPr bwMode="auto">
          <a:xfrm rot="16200000">
            <a:off x="3146425" y="372427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5" name="Group 53"/>
          <p:cNvGrpSpPr>
            <a:grpSpLocks/>
          </p:cNvGrpSpPr>
          <p:nvPr/>
        </p:nvGrpSpPr>
        <p:grpSpPr bwMode="auto">
          <a:xfrm>
            <a:off x="1774825" y="3340100"/>
            <a:ext cx="4724400" cy="401638"/>
            <a:chOff x="1752600" y="1368425"/>
            <a:chExt cx="4724400" cy="401638"/>
          </a:xfrm>
        </p:grpSpPr>
        <p:sp>
          <p:nvSpPr>
            <p:cNvPr id="55"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c</a:t>
              </a:r>
            </a:p>
          </p:txBody>
        </p:sp>
        <p:sp>
          <p:nvSpPr>
            <p:cNvPr id="56"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7"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58"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59"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0"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1"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2"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3"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6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6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6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6" name="Group 67"/>
          <p:cNvGrpSpPr>
            <a:grpSpLocks/>
          </p:cNvGrpSpPr>
          <p:nvPr/>
        </p:nvGrpSpPr>
        <p:grpSpPr bwMode="auto">
          <a:xfrm>
            <a:off x="860425" y="2819400"/>
            <a:ext cx="874713" cy="1219200"/>
            <a:chOff x="838200" y="1295400"/>
            <a:chExt cx="875458" cy="1219200"/>
          </a:xfrm>
        </p:grpSpPr>
        <p:pic>
          <p:nvPicPr>
            <p:cNvPr id="97302"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endParaRPr lang="en-US" baseline="-25000" dirty="0">
                <a:solidFill>
                  <a:schemeClr val="accent2"/>
                </a:solidFill>
                <a:effectLst>
                  <a:outerShdw blurRad="38100" dist="38100" dir="2700000" algn="tl">
                    <a:srgbClr val="000000"/>
                  </a:outerShdw>
                </a:effectLst>
              </a:endParaRPr>
            </a:p>
          </p:txBody>
        </p:sp>
      </p:grpSp>
      <p:sp>
        <p:nvSpPr>
          <p:cNvPr id="75" name="Rectangle 74"/>
          <p:cNvSpPr/>
          <p:nvPr/>
        </p:nvSpPr>
        <p:spPr>
          <a:xfrm>
            <a:off x="3213100" y="314325"/>
            <a:ext cx="2544763" cy="523875"/>
          </a:xfrm>
          <a:prstGeom prst="rect">
            <a:avLst/>
          </a:prstGeom>
        </p:spPr>
        <p:txBody>
          <a:bodyPr wrap="none">
            <a:spAutoFit/>
          </a:bodyPr>
          <a:lstStyle/>
          <a:p>
            <a:pPr>
              <a:defRPr/>
            </a:pPr>
            <a:r>
              <a:rPr lang="en-US" dirty="0">
                <a:solidFill>
                  <a:srgbClr val="FF0000"/>
                </a:solidFill>
                <a:effectLst>
                  <a:outerShdw blurRad="38100" dist="38100" dir="2700000" algn="tl">
                    <a:srgbClr val="000000"/>
                  </a:outerShdw>
                </a:effectLst>
              </a:rPr>
              <a:t>Transformations</a:t>
            </a:r>
          </a:p>
        </p:txBody>
      </p:sp>
      <p:sp>
        <p:nvSpPr>
          <p:cNvPr id="76" name="Text Box 43"/>
          <p:cNvSpPr txBox="1">
            <a:spLocks noChangeArrowheads="1"/>
          </p:cNvSpPr>
          <p:nvPr/>
        </p:nvSpPr>
        <p:spPr bwMode="auto">
          <a:xfrm>
            <a:off x="2181225" y="5181600"/>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2" name="Text Box 43"/>
          <p:cNvSpPr txBox="1">
            <a:spLocks noChangeArrowheads="1"/>
          </p:cNvSpPr>
          <p:nvPr/>
        </p:nvSpPr>
        <p:spPr bwMode="auto">
          <a:xfrm>
            <a:off x="2173288" y="567531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c1010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3" name="Text Box 43"/>
          <p:cNvSpPr txBox="1">
            <a:spLocks noChangeArrowheads="1"/>
          </p:cNvSpPr>
          <p:nvPr/>
        </p:nvSpPr>
        <p:spPr bwMode="auto">
          <a:xfrm>
            <a:off x="2187575" y="616426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10cQ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5" name="Rectangle 3"/>
          <p:cNvSpPr>
            <a:spLocks noChangeArrowheads="1"/>
          </p:cNvSpPr>
          <p:nvPr/>
        </p:nvSpPr>
        <p:spPr bwMode="auto">
          <a:xfrm>
            <a:off x="4800600" y="5410200"/>
            <a:ext cx="1330325"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Rule:</a:t>
            </a:r>
          </a:p>
        </p:txBody>
      </p:sp>
      <p:sp>
        <p:nvSpPr>
          <p:cNvPr id="86" name="Rectangle 3"/>
          <p:cNvSpPr>
            <a:spLocks noChangeArrowheads="1"/>
          </p:cNvSpPr>
          <p:nvPr/>
        </p:nvSpPr>
        <p:spPr bwMode="auto">
          <a:xfrm>
            <a:off x="5832475" y="5407025"/>
            <a:ext cx="2252663" cy="523875"/>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sym typeface="Wingdings" pitchFamily="2" charset="2"/>
              </a:rPr>
              <a:t>c</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endParaRPr lang="en-US" dirty="0">
              <a:effectLst>
                <a:outerShdw blurRad="38100" dist="38100" dir="2700000" algn="tl">
                  <a:srgbClr val="000000"/>
                </a:outerShdw>
              </a:effectLst>
            </a:endParaRPr>
          </a:p>
        </p:txBody>
      </p:sp>
      <p:sp>
        <p:nvSpPr>
          <p:cNvPr id="54" name="Right Brace 53"/>
          <p:cNvSpPr/>
          <p:nvPr/>
        </p:nvSpPr>
        <p:spPr bwMode="auto">
          <a:xfrm rot="16200000" flipV="1">
            <a:off x="3125788" y="6029325"/>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ppt_x"/>
                                          </p:val>
                                        </p:tav>
                                        <p:tav tm="100000">
                                          <p:val>
                                            <p:strVal val="#ppt_x"/>
                                          </p:val>
                                        </p:tav>
                                      </p:tavLst>
                                    </p:anim>
                                    <p:anim calcmode="lin" valueType="num">
                                      <p:cBhvr additive="base">
                                        <p:cTn id="14" dur="500" fill="hold"/>
                                        <p:tgtEl>
                                          <p:spTgt spid="7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ppt_x"/>
                                          </p:val>
                                        </p:tav>
                                        <p:tav tm="100000">
                                          <p:val>
                                            <p:strVal val="#ppt_x"/>
                                          </p:val>
                                        </p:tav>
                                      </p:tavLst>
                                    </p:anim>
                                    <p:anim calcmode="lin" valueType="num">
                                      <p:cBhvr additive="base">
                                        <p:cTn id="2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351723"/>
                                        </p:tgtEl>
                                        <p:attrNameLst>
                                          <p:attrName>style.visibility</p:attrName>
                                        </p:attrNameLst>
                                      </p:cBhvr>
                                      <p:to>
                                        <p:strVal val="visible"/>
                                      </p:to>
                                    </p:set>
                                    <p:anim calcmode="lin" valueType="num">
                                      <p:cBhvr additive="base">
                                        <p:cTn id="31" dur="500" fill="hold"/>
                                        <p:tgtEl>
                                          <p:spTgt spid="1351723"/>
                                        </p:tgtEl>
                                        <p:attrNameLst>
                                          <p:attrName>ppt_x</p:attrName>
                                        </p:attrNameLst>
                                      </p:cBhvr>
                                      <p:tavLst>
                                        <p:tav tm="0">
                                          <p:val>
                                            <p:strVal val="#ppt_x"/>
                                          </p:val>
                                        </p:tav>
                                        <p:tav tm="100000">
                                          <p:val>
                                            <p:strVal val="#ppt_x"/>
                                          </p:val>
                                        </p:tav>
                                      </p:tavLst>
                                    </p:anim>
                                    <p:anim calcmode="lin" valueType="num">
                                      <p:cBhvr additive="base">
                                        <p:cTn id="32" dur="500" fill="hold"/>
                                        <p:tgtEl>
                                          <p:spTgt spid="1351723"/>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76"/>
                                        </p:tgtEl>
                                        <p:attrNameLst>
                                          <p:attrName>style.visibility</p:attrName>
                                        </p:attrNameLst>
                                      </p:cBhvr>
                                      <p:to>
                                        <p:strVal val="visible"/>
                                      </p:to>
                                    </p:set>
                                    <p:anim calcmode="lin" valueType="num">
                                      <p:cBhvr additive="base">
                                        <p:cTn id="43" dur="500" fill="hold"/>
                                        <p:tgtEl>
                                          <p:spTgt spid="76"/>
                                        </p:tgtEl>
                                        <p:attrNameLst>
                                          <p:attrName>ppt_x</p:attrName>
                                        </p:attrNameLst>
                                      </p:cBhvr>
                                      <p:tavLst>
                                        <p:tav tm="0">
                                          <p:val>
                                            <p:strVal val="#ppt_x"/>
                                          </p:val>
                                        </p:tav>
                                        <p:tav tm="100000">
                                          <p:val>
                                            <p:strVal val="#ppt_x"/>
                                          </p:val>
                                        </p:tav>
                                      </p:tavLst>
                                    </p:anim>
                                    <p:anim calcmode="lin" valueType="num">
                                      <p:cBhvr additive="base">
                                        <p:cTn id="44"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82"/>
                                        </p:tgtEl>
                                        <p:attrNameLst>
                                          <p:attrName>style.visibility</p:attrName>
                                        </p:attrNameLst>
                                      </p:cBhvr>
                                      <p:to>
                                        <p:strVal val="visible"/>
                                      </p:to>
                                    </p:set>
                                    <p:anim calcmode="lin" valueType="num">
                                      <p:cBhvr additive="base">
                                        <p:cTn id="55" dur="500" fill="hold"/>
                                        <p:tgtEl>
                                          <p:spTgt spid="82"/>
                                        </p:tgtEl>
                                        <p:attrNameLst>
                                          <p:attrName>ppt_x</p:attrName>
                                        </p:attrNameLst>
                                      </p:cBhvr>
                                      <p:tavLst>
                                        <p:tav tm="0">
                                          <p:val>
                                            <p:strVal val="#ppt_x"/>
                                          </p:val>
                                        </p:tav>
                                        <p:tav tm="100000">
                                          <p:val>
                                            <p:strVal val="#ppt_x"/>
                                          </p:val>
                                        </p:tav>
                                      </p:tavLst>
                                    </p:anim>
                                    <p:anim calcmode="lin" valueType="num">
                                      <p:cBhvr additive="base">
                                        <p:cTn id="56"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3"/>
                                        </p:tgtEl>
                                        <p:attrNameLst>
                                          <p:attrName>style.visibility</p:attrName>
                                        </p:attrNameLst>
                                      </p:cBhvr>
                                      <p:to>
                                        <p:strVal val="visible"/>
                                      </p:to>
                                    </p:set>
                                    <p:anim calcmode="lin" valueType="num">
                                      <p:cBhvr additive="base">
                                        <p:cTn id="61" dur="500" fill="hold"/>
                                        <p:tgtEl>
                                          <p:spTgt spid="53"/>
                                        </p:tgtEl>
                                        <p:attrNameLst>
                                          <p:attrName>ppt_x</p:attrName>
                                        </p:attrNameLst>
                                      </p:cBhvr>
                                      <p:tavLst>
                                        <p:tav tm="0">
                                          <p:val>
                                            <p:strVal val="#ppt_x"/>
                                          </p:val>
                                        </p:tav>
                                        <p:tav tm="100000">
                                          <p:val>
                                            <p:strVal val="#ppt_x"/>
                                          </p:val>
                                        </p:tav>
                                      </p:tavLst>
                                    </p:anim>
                                    <p:anim calcmode="lin" valueType="num">
                                      <p:cBhvr additive="base">
                                        <p:cTn id="62" dur="500" fill="hold"/>
                                        <p:tgtEl>
                                          <p:spTgt spid="53"/>
                                        </p:tgtEl>
                                        <p:attrNameLst>
                                          <p:attrName>ppt_y</p:attrName>
                                        </p:attrNameLst>
                                      </p:cBhvr>
                                      <p:tavLst>
                                        <p:tav tm="0">
                                          <p:val>
                                            <p:strVal val="0-#ppt_h/2"/>
                                          </p:val>
                                        </p:tav>
                                        <p:tav tm="100000">
                                          <p:val>
                                            <p:strVal val="#ppt_y"/>
                                          </p:val>
                                        </p:tav>
                                      </p:tavLst>
                                    </p:anim>
                                  </p:childTnLst>
                                </p:cTn>
                              </p:par>
                              <p:par>
                                <p:cTn id="63" presetID="63" presetClass="path" presetSubtype="0" accel="50000" decel="50000" fill="hold" grpId="1" nodeType="withEffect">
                                  <p:stCondLst>
                                    <p:cond delay="0"/>
                                  </p:stCondLst>
                                  <p:childTnLst>
                                    <p:animMotion origin="layout" path="M -5.55556E-7 4.50382E-6 L 0.06424 4.50382E-6 " pathEditMode="relative" rAng="0" ptsTypes="AA">
                                      <p:cBhvr>
                                        <p:cTn id="64" dur="2000" fill="hold"/>
                                        <p:tgtEl>
                                          <p:spTgt spid="53"/>
                                        </p:tgtEl>
                                        <p:attrNameLst>
                                          <p:attrName>ppt_x</p:attrName>
                                          <p:attrName>ppt_y</p:attrName>
                                        </p:attrNameLst>
                                      </p:cBhvr>
                                      <p:rCtr x="3212" y="0"/>
                                    </p:animMotion>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83"/>
                                        </p:tgtEl>
                                        <p:attrNameLst>
                                          <p:attrName>style.visibility</p:attrName>
                                        </p:attrNameLst>
                                      </p:cBhvr>
                                      <p:to>
                                        <p:strVal val="visible"/>
                                      </p:to>
                                    </p:set>
                                    <p:anim calcmode="lin" valueType="num">
                                      <p:cBhvr additive="base">
                                        <p:cTn id="69" dur="500" fill="hold"/>
                                        <p:tgtEl>
                                          <p:spTgt spid="83"/>
                                        </p:tgtEl>
                                        <p:attrNameLst>
                                          <p:attrName>ppt_x</p:attrName>
                                        </p:attrNameLst>
                                      </p:cBhvr>
                                      <p:tavLst>
                                        <p:tav tm="0">
                                          <p:val>
                                            <p:strVal val="#ppt_x"/>
                                          </p:val>
                                        </p:tav>
                                        <p:tav tm="100000">
                                          <p:val>
                                            <p:strVal val="#ppt_x"/>
                                          </p:val>
                                        </p:tav>
                                      </p:tavLst>
                                    </p:anim>
                                    <p:anim calcmode="lin" valueType="num">
                                      <p:cBhvr additive="base">
                                        <p:cTn id="70"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54"/>
                                        </p:tgtEl>
                                        <p:attrNameLst>
                                          <p:attrName>style.visibility</p:attrName>
                                        </p:attrNameLst>
                                      </p:cBhvr>
                                      <p:to>
                                        <p:strVal val="visible"/>
                                      </p:to>
                                    </p:set>
                                    <p:anim calcmode="lin" valueType="num">
                                      <p:cBhvr additive="base">
                                        <p:cTn id="75" dur="500" fill="hold"/>
                                        <p:tgtEl>
                                          <p:spTgt spid="54"/>
                                        </p:tgtEl>
                                        <p:attrNameLst>
                                          <p:attrName>ppt_x</p:attrName>
                                        </p:attrNameLst>
                                      </p:cBhvr>
                                      <p:tavLst>
                                        <p:tav tm="0">
                                          <p:val>
                                            <p:strVal val="#ppt_x"/>
                                          </p:val>
                                        </p:tav>
                                        <p:tav tm="100000">
                                          <p:val>
                                            <p:strVal val="#ppt_x"/>
                                          </p:val>
                                        </p:tav>
                                      </p:tavLst>
                                    </p:anim>
                                    <p:anim calcmode="lin" valueType="num">
                                      <p:cBhvr additive="base">
                                        <p:cTn id="76" dur="500" fill="hold"/>
                                        <p:tgtEl>
                                          <p:spTgt spid="54"/>
                                        </p:tgtEl>
                                        <p:attrNameLst>
                                          <p:attrName>ppt_y</p:attrName>
                                        </p:attrNameLst>
                                      </p:cBhvr>
                                      <p:tavLst>
                                        <p:tav tm="0">
                                          <p:val>
                                            <p:strVal val="1+#ppt_h/2"/>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76"/>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82"/>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85"/>
                                        </p:tgtEl>
                                        <p:attrNameLst>
                                          <p:attrName>style.visibility</p:attrName>
                                        </p:attrNameLst>
                                      </p:cBhvr>
                                      <p:to>
                                        <p:strVal val="visible"/>
                                      </p:to>
                                    </p:set>
                                    <p:anim calcmode="lin" valueType="num">
                                      <p:cBhvr additive="base">
                                        <p:cTn id="85" dur="500" fill="hold"/>
                                        <p:tgtEl>
                                          <p:spTgt spid="85"/>
                                        </p:tgtEl>
                                        <p:attrNameLst>
                                          <p:attrName>ppt_x</p:attrName>
                                        </p:attrNameLst>
                                      </p:cBhvr>
                                      <p:tavLst>
                                        <p:tav tm="0">
                                          <p:val>
                                            <p:strVal val="1+#ppt_w/2"/>
                                          </p:val>
                                        </p:tav>
                                        <p:tav tm="100000">
                                          <p:val>
                                            <p:strVal val="#ppt_x"/>
                                          </p:val>
                                        </p:tav>
                                      </p:tavLst>
                                    </p:anim>
                                    <p:anim calcmode="lin" valueType="num">
                                      <p:cBhvr additive="base">
                                        <p:cTn id="86"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2" fill="hold" grpId="0" nodeType="clickEffect">
                                  <p:stCondLst>
                                    <p:cond delay="0"/>
                                  </p:stCondLst>
                                  <p:childTnLst>
                                    <p:set>
                                      <p:cBhvr>
                                        <p:cTn id="90" dur="1" fill="hold">
                                          <p:stCondLst>
                                            <p:cond delay="0"/>
                                          </p:stCondLst>
                                        </p:cTn>
                                        <p:tgtEl>
                                          <p:spTgt spid="86"/>
                                        </p:tgtEl>
                                        <p:attrNameLst>
                                          <p:attrName>style.visibility</p:attrName>
                                        </p:attrNameLst>
                                      </p:cBhvr>
                                      <p:to>
                                        <p:strVal val="visible"/>
                                      </p:to>
                                    </p:set>
                                    <p:anim calcmode="lin" valueType="num">
                                      <p:cBhvr additive="base">
                                        <p:cTn id="91" dur="500" fill="hold"/>
                                        <p:tgtEl>
                                          <p:spTgt spid="86"/>
                                        </p:tgtEl>
                                        <p:attrNameLst>
                                          <p:attrName>ppt_x</p:attrName>
                                        </p:attrNameLst>
                                      </p:cBhvr>
                                      <p:tavLst>
                                        <p:tav tm="0">
                                          <p:val>
                                            <p:strVal val="1+#ppt_w/2"/>
                                          </p:val>
                                        </p:tav>
                                        <p:tav tm="100000">
                                          <p:val>
                                            <p:strVal val="#ppt_x"/>
                                          </p:val>
                                        </p:tav>
                                      </p:tavLst>
                                    </p:anim>
                                    <p:anim calcmode="lin" valueType="num">
                                      <p:cBhvr additive="base">
                                        <p:cTn id="92"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3" grpId="0"/>
      <p:bldP spid="35" grpId="0" animBg="1"/>
      <p:bldP spid="38" grpId="0"/>
      <p:bldP spid="53" grpId="0" animBg="1"/>
      <p:bldP spid="53" grpId="1" animBg="1"/>
      <p:bldP spid="75" grpId="0"/>
      <p:bldP spid="76" grpId="0"/>
      <p:bldP spid="76" grpId="1"/>
      <p:bldP spid="82" grpId="0"/>
      <p:bldP spid="82" grpId="1"/>
      <p:bldP spid="83" grpId="0"/>
      <p:bldP spid="85" grpId="0"/>
      <p:bldP spid="86" grpId="0"/>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474" name="Rectangle 2"/>
          <p:cNvSpPr>
            <a:spLocks noGrp="1" noChangeArrowheads="1"/>
          </p:cNvSpPr>
          <p:nvPr>
            <p:ph type="ctrTitle" idx="4294967295"/>
          </p:nvPr>
        </p:nvSpPr>
        <p:spPr>
          <a:xfrm>
            <a:off x="685800" y="2286000"/>
            <a:ext cx="7772400" cy="1143000"/>
          </a:xfrm>
        </p:spPr>
        <p:txBody>
          <a:bodyPr/>
          <a:lstStyle/>
          <a:p>
            <a:pPr eaLnBrk="1" hangingPunct="1">
              <a:defRPr/>
            </a:pPr>
            <a:r>
              <a:rPr lang="en-US" sz="7200" dirty="0"/>
              <a:t>End </a:t>
            </a:r>
            <a:br>
              <a:rPr lang="en-US" sz="7200" dirty="0"/>
            </a:br>
            <a:r>
              <a:rPr lang="en-US" sz="4400" dirty="0"/>
              <a:t>(Longer Versions to Follow)</a:t>
            </a:r>
            <a:endParaRPr lang="en-CA" sz="7200" dirty="0"/>
          </a:p>
        </p:txBody>
      </p:sp>
    </p:spTree>
    <p:extLst>
      <p:ext uri="{BB962C8B-B14F-4D97-AF65-F5344CB8AC3E}">
        <p14:creationId xmlns:p14="http://schemas.microsoft.com/office/powerpoint/2010/main" val="73478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85474"/>
                                        </p:tgtEl>
                                        <p:attrNameLst>
                                          <p:attrName>style.visibility</p:attrName>
                                        </p:attrNameLst>
                                      </p:cBhvr>
                                      <p:to>
                                        <p:strVal val="visible"/>
                                      </p:to>
                                    </p:set>
                                    <p:anim calcmode="lin" valueType="num">
                                      <p:cBhvr additive="base">
                                        <p:cTn id="7" dur="500" fill="hold"/>
                                        <p:tgtEl>
                                          <p:spTgt spid="1385474"/>
                                        </p:tgtEl>
                                        <p:attrNameLst>
                                          <p:attrName>ppt_x</p:attrName>
                                        </p:attrNameLst>
                                      </p:cBhvr>
                                      <p:tavLst>
                                        <p:tav tm="0">
                                          <p:val>
                                            <p:strVal val="#ppt_x"/>
                                          </p:val>
                                        </p:tav>
                                        <p:tav tm="100000">
                                          <p:val>
                                            <p:strVal val="#ppt_x"/>
                                          </p:val>
                                        </p:tav>
                                      </p:tavLst>
                                    </p:anim>
                                    <p:anim calcmode="lin" valueType="num">
                                      <p:cBhvr additive="base">
                                        <p:cTn id="8" dur="500" fill="hold"/>
                                        <p:tgtEl>
                                          <p:spTgt spid="13854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547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3"/>
          <p:cNvSpPr>
            <a:spLocks noGrp="1" noChangeArrowheads="1"/>
          </p:cNvSpPr>
          <p:nvPr>
            <p:ph type="subTitle" idx="1"/>
          </p:nvPr>
        </p:nvSpPr>
        <p:spPr>
          <a:xfrm>
            <a:off x="1271588" y="6019800"/>
            <a:ext cx="6400800" cy="1752600"/>
          </a:xfrm>
        </p:spPr>
        <p:txBody>
          <a:bodyPr/>
          <a:lstStyle/>
          <a:p>
            <a:pPr>
              <a:defRPr/>
            </a:pPr>
            <a:r>
              <a:rPr lang="en-US" sz="2400" b="1" dirty="0">
                <a:solidFill>
                  <a:schemeClr val="tx2"/>
                </a:solidFill>
              </a:rPr>
              <a:t>Jeff Edmonds</a:t>
            </a:r>
          </a:p>
          <a:p>
            <a:pPr>
              <a:defRPr/>
            </a:pPr>
            <a:r>
              <a:rPr lang="en-US" sz="2400" b="1" dirty="0">
                <a:solidFill>
                  <a:schemeClr val="tx2"/>
                </a:solidFill>
              </a:rPr>
              <a:t>York University</a:t>
            </a:r>
            <a:endParaRPr lang="en-US" sz="2400" dirty="0">
              <a:solidFill>
                <a:schemeClr val="accent2"/>
              </a:solidFill>
            </a:endParaRPr>
          </a:p>
          <a:p>
            <a:pPr>
              <a:defRPr/>
            </a:pPr>
            <a:endParaRPr lang="en-US" dirty="0">
              <a:solidFill>
                <a:schemeClr val="accent2"/>
              </a:solidFill>
            </a:endParaRPr>
          </a:p>
          <a:p>
            <a:pPr>
              <a:defRPr/>
            </a:pPr>
            <a:endParaRPr lang="en-US" dirty="0"/>
          </a:p>
        </p:txBody>
      </p:sp>
      <p:sp>
        <p:nvSpPr>
          <p:cNvPr id="575503" name="Rectangle 15"/>
          <p:cNvSpPr>
            <a:spLocks noChangeArrowheads="1"/>
          </p:cNvSpPr>
          <p:nvPr/>
        </p:nvSpPr>
        <p:spPr bwMode="auto">
          <a:xfrm>
            <a:off x="914400" y="3810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Times New Roman" pitchFamily="18" charset="0"/>
                <a:ea typeface="+mn-ea"/>
                <a:cs typeface="Times New Roman" pitchFamily="18" charset="0"/>
              </a:rPr>
              <a:t>Building a Computer</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Times New Roman" pitchFamily="18" charset="0"/>
                <a:ea typeface="+mn-ea"/>
                <a:cs typeface="Times New Roman" pitchFamily="18" charset="0"/>
              </a:rPr>
            </a:b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Times New Roman" pitchFamily="18" charset="0"/>
                <a:ea typeface="+mn-ea"/>
                <a:cs typeface="Times New Roman" pitchFamily="18" charset="0"/>
              </a:rPr>
              <a:t>From Sand</a:t>
            </a:r>
          </a:p>
        </p:txBody>
      </p:sp>
      <p:sp>
        <p:nvSpPr>
          <p:cNvPr id="12" name="Text Box 14"/>
          <p:cNvSpPr txBox="1">
            <a:spLocks noChangeArrowheads="1"/>
          </p:cNvSpPr>
          <p:nvPr/>
        </p:nvSpPr>
        <p:spPr bwMode="auto">
          <a:xfrm>
            <a:off x="381000" y="1659483"/>
            <a:ext cx="5181600" cy="3416320"/>
          </a:xfrm>
          <a:prstGeom prst="rect">
            <a:avLst/>
          </a:prstGeom>
          <a:noFill/>
          <a:ln w="38100" cap="sq">
            <a:noFill/>
            <a:miter lim="800000"/>
            <a:headEnd/>
            <a:tailEn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2" action="ppaction://hlinksldjump"/>
              </a:rPr>
              <a:t>History of Computing</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 action="ppaction://noaction"/>
            </a:endParaRP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 action="ppaction://noaction"/>
              </a:rPr>
              <a:t>Layers </a:t>
            </a:r>
            <a:r>
              <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3" action="ppaction://hlinksldjump"/>
              </a:rPr>
              <a:t>of Abstraction</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4" action="ppaction://hlinksldjump"/>
              </a:rPr>
              <a:t>Building an AND Gate from </a:t>
            </a:r>
            <a:r>
              <a:rPr kumimoji="0" lang="en-US" sz="24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4" action="ppaction://hlinksldjump"/>
              </a:rPr>
              <a:t>Silcon</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5" action="ppaction://hlinksldjump"/>
              </a:rPr>
              <a:t>AND/OR/NOT Circuits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6" action="ppaction://hlinksldjump"/>
              </a:rPr>
              <a:t>Building a CPU</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7" action="ppaction://hlinksldjump"/>
              </a:rPr>
              <a:t>Parsing/Compiling</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8" action="ppaction://hlinksldjump"/>
              </a:rPr>
              <a:t>Abstract Data Types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9" action="ppaction://hlinksldjump"/>
              </a:rPr>
              <a:t>Algorithms</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10" action="ppaction://hlinksldjump"/>
            </a:endParaRP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hlinkClick r:id="rId11" action="ppaction://hlinksldjump"/>
              </a:rPr>
              <a:t>AI</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p:txBody>
      </p:sp>
      <p:pic>
        <p:nvPicPr>
          <p:cNvPr id="20485" name="Picture 8" descr="http://www.bmvi.de/SharedDocs/DE/Bilder/Digitales/digitale-infrastrukturen.jpg?__blob=poste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900613" y="3736975"/>
            <a:ext cx="3786187" cy="213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6" name="Picture 6" descr="http://www.designforunity.com/free-photos/48-2/Wide-beach-with-white-sand.jp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354638" y="1563688"/>
            <a:ext cx="2798762" cy="209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Oval 1">
            <a:extLst>
              <a:ext uri="{FF2B5EF4-FFF2-40B4-BE49-F238E27FC236}">
                <a16:creationId xmlns:a16="http://schemas.microsoft.com/office/drawing/2014/main" id="{DADE4075-6279-E1BE-F618-0F0D425D4E45}"/>
              </a:ext>
            </a:extLst>
          </p:cNvPr>
          <p:cNvSpPr/>
          <p:nvPr/>
        </p:nvSpPr>
        <p:spPr>
          <a:xfrm>
            <a:off x="381000" y="3429000"/>
            <a:ext cx="3048000" cy="685800"/>
          </a:xfrm>
          <a:prstGeom prst="ellipse">
            <a:avLst/>
          </a:prstGeom>
          <a:ln w="381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4" name="Picture 3">
            <a:extLst>
              <a:ext uri="{FF2B5EF4-FFF2-40B4-BE49-F238E27FC236}">
                <a16:creationId xmlns:a16="http://schemas.microsoft.com/office/drawing/2014/main" id="{C8E4D2A9-C517-5B53-8039-4A8FF0BC96D8}"/>
              </a:ext>
            </a:extLst>
          </p:cNvPr>
          <p:cNvPicPr>
            <a:picLocks noChangeAspect="1"/>
          </p:cNvPicPr>
          <p:nvPr/>
        </p:nvPicPr>
        <p:blipFill>
          <a:blip r:embed="rId14"/>
          <a:stretch>
            <a:fillRect/>
          </a:stretch>
        </p:blipFill>
        <p:spPr>
          <a:xfrm>
            <a:off x="457200" y="4876800"/>
            <a:ext cx="4724809" cy="1603387"/>
          </a:xfrm>
          <a:prstGeom prst="rect">
            <a:avLst/>
          </a:prstGeom>
        </p:spPr>
      </p:pic>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7"/>
          <p:cNvSpPr txBox="1">
            <a:spLocks noChangeArrowheads="1"/>
          </p:cNvSpPr>
          <p:nvPr/>
        </p:nvSpPr>
        <p:spPr bwMode="auto">
          <a:xfrm>
            <a:off x="76200" y="857250"/>
            <a:ext cx="1154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rPr>
              <a:t>Input:</a:t>
            </a:r>
          </a:p>
        </p:txBody>
      </p:sp>
      <p:sp>
        <p:nvSpPr>
          <p:cNvPr id="123909" name="Text Box 16"/>
          <p:cNvSpPr txBox="1">
            <a:spLocks noChangeArrowheads="1"/>
          </p:cNvSpPr>
          <p:nvPr/>
        </p:nvSpPr>
        <p:spPr bwMode="auto">
          <a:xfrm>
            <a:off x="1371600" y="882650"/>
            <a:ext cx="1666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Java Code</a:t>
            </a:r>
          </a:p>
        </p:txBody>
      </p:sp>
      <p:sp>
        <p:nvSpPr>
          <p:cNvPr id="116740" name="Rectangle 18"/>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pic>
        <p:nvPicPr>
          <p:cNvPr id="2129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2438400"/>
            <a:ext cx="6172200" cy="387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68614" name="Text Box 8"/>
          <p:cNvSpPr txBox="1">
            <a:spLocks noChangeArrowheads="1"/>
          </p:cNvSpPr>
          <p:nvPr/>
        </p:nvSpPr>
        <p:spPr bwMode="auto">
          <a:xfrm>
            <a:off x="76200" y="14017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rPr>
              <a:t>Output:</a:t>
            </a:r>
          </a:p>
        </p:txBody>
      </p:sp>
      <p:sp>
        <p:nvSpPr>
          <p:cNvPr id="11" name="Text Box 16"/>
          <p:cNvSpPr txBox="1">
            <a:spLocks noChangeArrowheads="1"/>
          </p:cNvSpPr>
          <p:nvPr/>
        </p:nvSpPr>
        <p:spPr bwMode="auto">
          <a:xfrm>
            <a:off x="1524000" y="1447800"/>
            <a:ext cx="38877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Machine Code</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simulating the Java code.</a:t>
            </a:r>
          </a:p>
        </p:txBody>
      </p:sp>
      <p:sp>
        <p:nvSpPr>
          <p:cNvPr id="2" name="Text Box 16">
            <a:extLst>
              <a:ext uri="{FF2B5EF4-FFF2-40B4-BE49-F238E27FC236}">
                <a16:creationId xmlns:a16="http://schemas.microsoft.com/office/drawing/2014/main" id="{55DD7733-A821-9F4F-0AE2-EA0FC029D0F5}"/>
              </a:ext>
            </a:extLst>
          </p:cNvPr>
          <p:cNvSpPr txBox="1">
            <a:spLocks noChangeArrowheads="1"/>
          </p:cNvSpPr>
          <p:nvPr/>
        </p:nvSpPr>
        <p:spPr bwMode="auto">
          <a:xfrm>
            <a:off x="914400" y="6248400"/>
            <a:ext cx="7395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See https://</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www.eecs.yorku.ca</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/~jeff/courses/fun/compiler/</a:t>
            </a:r>
          </a:p>
        </p:txBody>
      </p:sp>
    </p:spTree>
    <p:extLst>
      <p:ext uri="{BB962C8B-B14F-4D97-AF65-F5344CB8AC3E}">
        <p14:creationId xmlns:p14="http://schemas.microsoft.com/office/powerpoint/2010/main" val="1697941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3909"/>
                                        </p:tgtEl>
                                        <p:attrNameLst>
                                          <p:attrName>style.visibility</p:attrName>
                                        </p:attrNameLst>
                                      </p:cBhvr>
                                      <p:to>
                                        <p:strVal val="visible"/>
                                      </p:to>
                                    </p:set>
                                    <p:anim calcmode="lin" valueType="num">
                                      <p:cBhvr additive="base">
                                        <p:cTn id="7" dur="500" fill="hold"/>
                                        <p:tgtEl>
                                          <p:spTgt spid="123909"/>
                                        </p:tgtEl>
                                        <p:attrNameLst>
                                          <p:attrName>ppt_x</p:attrName>
                                        </p:attrNameLst>
                                      </p:cBhvr>
                                      <p:tavLst>
                                        <p:tav tm="0">
                                          <p:val>
                                            <p:strVal val="1+#ppt_w/2"/>
                                          </p:val>
                                        </p:tav>
                                        <p:tav tm="100000">
                                          <p:val>
                                            <p:strVal val="#ppt_x"/>
                                          </p:val>
                                        </p:tav>
                                      </p:tavLst>
                                    </p:anim>
                                    <p:anim calcmode="lin" valueType="num">
                                      <p:cBhvr additive="base">
                                        <p:cTn id="8" dur="500" fill="hold"/>
                                        <p:tgtEl>
                                          <p:spTgt spid="1239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1+#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212994"/>
                                        </p:tgtEl>
                                        <p:attrNameLst>
                                          <p:attrName>style.visibility</p:attrName>
                                        </p:attrNameLst>
                                      </p:cBhvr>
                                      <p:to>
                                        <p:strVal val="visible"/>
                                      </p:to>
                                    </p:set>
                                    <p:anim calcmode="lin" valueType="num">
                                      <p:cBhvr additive="base">
                                        <p:cTn id="17" dur="500" fill="hold"/>
                                        <p:tgtEl>
                                          <p:spTgt spid="212994"/>
                                        </p:tgtEl>
                                        <p:attrNameLst>
                                          <p:attrName>ppt_x</p:attrName>
                                        </p:attrNameLst>
                                      </p:cBhvr>
                                      <p:tavLst>
                                        <p:tav tm="0">
                                          <p:val>
                                            <p:strVal val="1+#ppt_w/2"/>
                                          </p:val>
                                        </p:tav>
                                        <p:tav tm="100000">
                                          <p:val>
                                            <p:strVal val="#ppt_x"/>
                                          </p:val>
                                        </p:tav>
                                      </p:tavLst>
                                    </p:anim>
                                    <p:anim calcmode="lin" valueType="num">
                                      <p:cBhvr additive="base">
                                        <p:cTn id="18" dur="500" fill="hold"/>
                                        <p:tgtEl>
                                          <p:spTgt spid="21299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1+#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9" grpId="0"/>
      <p:bldP spid="11" grpId="0"/>
      <p:bldP spid="2"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7"/>
          <p:cNvSpPr txBox="1">
            <a:spLocks noChangeArrowheads="1"/>
          </p:cNvSpPr>
          <p:nvPr/>
        </p:nvSpPr>
        <p:spPr bwMode="auto">
          <a:xfrm>
            <a:off x="76200" y="857250"/>
            <a:ext cx="1154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rPr>
              <a:t>Input:</a:t>
            </a:r>
          </a:p>
        </p:txBody>
      </p:sp>
      <p:sp>
        <p:nvSpPr>
          <p:cNvPr id="69635" name="Text Box 16"/>
          <p:cNvSpPr txBox="1">
            <a:spLocks noChangeArrowheads="1"/>
          </p:cNvSpPr>
          <p:nvPr/>
        </p:nvSpPr>
        <p:spPr bwMode="auto">
          <a:xfrm>
            <a:off x="1371600" y="882650"/>
            <a:ext cx="1666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Java Code</a:t>
            </a:r>
          </a:p>
        </p:txBody>
      </p:sp>
      <p:sp>
        <p:nvSpPr>
          <p:cNvPr id="117764" name="Rectangle 18"/>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sp>
        <p:nvSpPr>
          <p:cNvPr id="69637" name="Text Box 8"/>
          <p:cNvSpPr txBox="1">
            <a:spLocks noChangeArrowheads="1"/>
          </p:cNvSpPr>
          <p:nvPr/>
        </p:nvSpPr>
        <p:spPr bwMode="auto">
          <a:xfrm>
            <a:off x="76200" y="14017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rPr>
              <a:t>Output:</a:t>
            </a:r>
          </a:p>
        </p:txBody>
      </p:sp>
      <p:sp>
        <p:nvSpPr>
          <p:cNvPr id="69638" name="Text Box 16"/>
          <p:cNvSpPr txBox="1">
            <a:spLocks noChangeArrowheads="1"/>
          </p:cNvSpPr>
          <p:nvPr/>
        </p:nvSpPr>
        <p:spPr bwMode="auto">
          <a:xfrm>
            <a:off x="1524000" y="1447800"/>
            <a:ext cx="38877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Machine Code</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simulating the Java code.</a:t>
            </a:r>
          </a:p>
        </p:txBody>
      </p:sp>
      <p:sp>
        <p:nvSpPr>
          <p:cNvPr id="8" name="Text Box 16"/>
          <p:cNvSpPr txBox="1">
            <a:spLocks noChangeArrowheads="1"/>
          </p:cNvSpPr>
          <p:nvPr/>
        </p:nvSpPr>
        <p:spPr bwMode="auto">
          <a:xfrm>
            <a:off x="457200" y="2743200"/>
            <a:ext cx="85582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Challenge: Keep track of three algorithms simultaneously </a:t>
            </a:r>
          </a:p>
          <a:p>
            <a:pPr marL="457200" marR="0" lvl="1" indent="0" algn="l" defTabSz="914400" rtl="0" eaLnBrk="0" fontAlgn="base" latinLnBrk="0" hangingPunct="0">
              <a:lnSpc>
                <a:spcPct val="100000"/>
              </a:lnSpc>
              <a:spcBef>
                <a:spcPct val="0"/>
              </a:spcBef>
              <a:spcAft>
                <a:spcPct val="0"/>
              </a:spcAft>
              <a:buClrTx/>
              <a:buSzTx/>
              <a:buFontTx/>
              <a:buChar char="•"/>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 The compiler</a:t>
            </a:r>
          </a:p>
          <a:p>
            <a:pPr marL="457200" marR="0" lvl="1" indent="0" algn="l" defTabSz="914400" rtl="0" eaLnBrk="0" fontAlgn="base" latinLnBrk="0" hangingPunct="0">
              <a:lnSpc>
                <a:spcPct val="100000"/>
              </a:lnSpc>
              <a:spcBef>
                <a:spcPct val="0"/>
              </a:spcBef>
              <a:spcAft>
                <a:spcPct val="0"/>
              </a:spcAft>
              <a:buClrTx/>
              <a:buSzTx/>
              <a:buFontTx/>
              <a:buChar char="•"/>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 The Java code being compiled</a:t>
            </a:r>
          </a:p>
          <a:p>
            <a:pPr marL="457200" marR="0" lvl="1" indent="0" algn="l" defTabSz="914400" rtl="0" eaLnBrk="0" fontAlgn="base" latinLnBrk="0" hangingPunct="0">
              <a:lnSpc>
                <a:spcPct val="100000"/>
              </a:lnSpc>
              <a:spcBef>
                <a:spcPct val="0"/>
              </a:spcBef>
              <a:spcAft>
                <a:spcPct val="0"/>
              </a:spcAft>
              <a:buClrTx/>
              <a:buSzTx/>
              <a:buFontTx/>
              <a:buChar char="•"/>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  The MARIE code being produced.</a:t>
            </a:r>
          </a:p>
        </p:txBody>
      </p:sp>
      <p:grpSp>
        <p:nvGrpSpPr>
          <p:cNvPr id="2" name="Group 1">
            <a:extLst>
              <a:ext uri="{FF2B5EF4-FFF2-40B4-BE49-F238E27FC236}">
                <a16:creationId xmlns:a16="http://schemas.microsoft.com/office/drawing/2014/main" id="{73316288-D69A-E050-0B1F-D868866DF37A}"/>
              </a:ext>
            </a:extLst>
          </p:cNvPr>
          <p:cNvGrpSpPr/>
          <p:nvPr/>
        </p:nvGrpSpPr>
        <p:grpSpPr>
          <a:xfrm>
            <a:off x="1066800" y="5270747"/>
            <a:ext cx="6947547" cy="977653"/>
            <a:chOff x="0" y="2222748"/>
            <a:chExt cx="6947547" cy="977653"/>
          </a:xfrm>
        </p:grpSpPr>
        <p:pic>
          <p:nvPicPr>
            <p:cNvPr id="3" name="Picture 5" descr="j0116172">
              <a:extLst>
                <a:ext uri="{FF2B5EF4-FFF2-40B4-BE49-F238E27FC236}">
                  <a16:creationId xmlns:a16="http://schemas.microsoft.com/office/drawing/2014/main" id="{5B72EE64-C6AE-FD75-6B36-8E98A1E5662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2248078"/>
              <a:ext cx="700121" cy="952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AutoShape 8">
              <a:extLst>
                <a:ext uri="{FF2B5EF4-FFF2-40B4-BE49-F238E27FC236}">
                  <a16:creationId xmlns:a16="http://schemas.microsoft.com/office/drawing/2014/main" id="{2F10A84C-E924-E68C-B549-AB489CAEF700}"/>
                </a:ext>
              </a:extLst>
            </p:cNvPr>
            <p:cNvSpPr>
              <a:spLocks noChangeArrowheads="1"/>
            </p:cNvSpPr>
            <p:nvPr/>
          </p:nvSpPr>
          <p:spPr bwMode="auto">
            <a:xfrm>
              <a:off x="762000" y="2222748"/>
              <a:ext cx="6185547" cy="932172"/>
            </a:xfrm>
            <a:prstGeom prst="wedgeRectCallout">
              <a:avLst>
                <a:gd name="adj1" fmla="val -54260"/>
                <a:gd name="adj2" fmla="val -2696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This is my favorite algorithm.</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So I teach it in 2001, 3101, and 6111</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Tree>
    <p:extLst>
      <p:ext uri="{BB962C8B-B14F-4D97-AF65-F5344CB8AC3E}">
        <p14:creationId xmlns:p14="http://schemas.microsoft.com/office/powerpoint/2010/main" val="33253128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11" name="Rectangle 10"/>
          <p:cNvSpPr/>
          <p:nvPr/>
        </p:nvSpPr>
        <p:spPr>
          <a:xfrm>
            <a:off x="6240463" y="609600"/>
            <a:ext cx="384175"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23"/>
          <p:cNvGrpSpPr>
            <a:grpSpLocks/>
          </p:cNvGrpSpPr>
          <p:nvPr/>
        </p:nvGrpSpPr>
        <p:grpSpPr bwMode="auto">
          <a:xfrm>
            <a:off x="7134225" y="1103313"/>
            <a:ext cx="603250" cy="614362"/>
            <a:chOff x="4267195" y="1524000"/>
            <a:chExt cx="602679" cy="615589"/>
          </a:xfrm>
        </p:grpSpPr>
        <p:sp>
          <p:nvSpPr>
            <p:cNvPr id="13" name="Rectangle 12"/>
            <p:cNvSpPr/>
            <p:nvPr/>
          </p:nvSpPr>
          <p:spPr>
            <a:xfrm>
              <a:off x="4267195" y="1616259"/>
              <a:ext cx="602679" cy="523330"/>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B</a:t>
              </a:r>
              <a:endParaRPr lang="en-CA" dirty="0">
                <a:effectLst>
                  <a:outerShdw blurRad="38100" dist="38100" dir="2700000" algn="tl">
                    <a:srgbClr val="000000">
                      <a:alpha val="43137"/>
                    </a:srgbClr>
                  </a:outerShdw>
                </a:effectLst>
                <a:cs typeface="+mn-cs"/>
              </a:endParaRPr>
            </a:p>
          </p:txBody>
        </p:sp>
        <p:sp>
          <p:nvSpPr>
            <p:cNvPr id="14" name="Freeform 13"/>
            <p:cNvSpPr/>
            <p:nvPr/>
          </p:nvSpPr>
          <p:spPr bwMode="auto">
            <a:xfrm>
              <a:off x="4630389" y="1524000"/>
              <a:ext cx="0" cy="21633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2" name="Rectangle 41"/>
          <p:cNvSpPr>
            <a:spLocks noChangeArrowheads="1"/>
          </p:cNvSpPr>
          <p:nvPr/>
        </p:nvSpPr>
        <p:spPr bwMode="auto">
          <a:xfrm>
            <a:off x="152400" y="3394075"/>
            <a:ext cx="8839200"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CA" altLang="en-US" sz="2800">
                <a:latin typeface="Times New Roman" pitchFamily="18" charset="0"/>
                <a:cs typeface="Times New Roman" pitchFamily="18" charset="0"/>
              </a:rPr>
              <a:t> Start with the start symbol, S.</a:t>
            </a:r>
          </a:p>
          <a:p>
            <a:pPr>
              <a:spcBef>
                <a:spcPct val="0"/>
              </a:spcBef>
              <a:buFontTx/>
              <a:buChar char="•"/>
            </a:pPr>
            <a:r>
              <a:rPr lang="en-CA" altLang="en-US" sz="2800">
                <a:latin typeface="Times New Roman" pitchFamily="18" charset="0"/>
                <a:cs typeface="Times New Roman" pitchFamily="18" charset="0"/>
              </a:rPr>
              <a:t> You can think of choosing which rule to apply </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a:t>
            </a:r>
            <a:r>
              <a:rPr lang="en-CA" altLang="en-US" sz="2800">
                <a:solidFill>
                  <a:schemeClr val="accent2"/>
                </a:solidFill>
                <a:latin typeface="Times New Roman" pitchFamily="18" charset="0"/>
                <a:cs typeface="Times New Roman" pitchFamily="18" charset="0"/>
              </a:rPr>
              <a:t>Non-Deterministically. </a:t>
            </a:r>
          </a:p>
          <a:p>
            <a:pPr>
              <a:spcBef>
                <a:spcPct val="0"/>
              </a:spcBef>
              <a:buFontTx/>
              <a:buChar char="•"/>
            </a:pPr>
            <a:r>
              <a:rPr lang="en-CA" altLang="en-US" sz="2800">
                <a:latin typeface="Times New Roman" pitchFamily="18" charset="0"/>
                <a:cs typeface="Times New Roman" pitchFamily="18" charset="0"/>
              </a:rPr>
              <a:t> If all characters in the string become terminal symbols,</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then this string is </a:t>
            </a:r>
            <a:r>
              <a:rPr lang="en-CA" altLang="en-US" sz="2800" i="1">
                <a:solidFill>
                  <a:srgbClr val="FF0000"/>
                </a:solidFill>
                <a:latin typeface="Times New Roman" pitchFamily="18" charset="0"/>
                <a:cs typeface="Times New Roman" pitchFamily="18" charset="0"/>
              </a:rPr>
              <a:t>generated</a:t>
            </a:r>
            <a:r>
              <a:rPr lang="en-CA" altLang="en-US" sz="2800">
                <a:latin typeface="Times New Roman" pitchFamily="18" charset="0"/>
                <a:cs typeface="Times New Roman" pitchFamily="18" charset="0"/>
              </a:rPr>
              <a:t> </a:t>
            </a:r>
          </a:p>
          <a:p>
            <a:pPr>
              <a:spcBef>
                <a:spcPct val="0"/>
              </a:spcBef>
              <a:buFontTx/>
              <a:buChar char="•"/>
            </a:pPr>
            <a:r>
              <a:rPr lang="en-CA" altLang="en-US" sz="2800">
                <a:latin typeface="Times New Roman" pitchFamily="18" charset="0"/>
                <a:cs typeface="Times New Roman" pitchFamily="18" charset="0"/>
              </a:rPr>
              <a:t> If the process ends because no rule can be applied</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then this process fails to generate a string.</a:t>
            </a:r>
          </a:p>
          <a:p>
            <a:pPr>
              <a:spcBef>
                <a:spcPct val="0"/>
              </a:spcBef>
              <a:buFontTx/>
              <a:buChar char="•"/>
            </a:pPr>
            <a:r>
              <a:rPr lang="en-CA" altLang="en-US" sz="2800">
                <a:latin typeface="Times New Roman" pitchFamily="18" charset="0"/>
                <a:cs typeface="Times New Roman" pitchFamily="18" charset="0"/>
              </a:rPr>
              <a:t> or if it continues forever.</a:t>
            </a:r>
          </a:p>
        </p:txBody>
      </p:sp>
      <p:grpSp>
        <p:nvGrpSpPr>
          <p:cNvPr id="3" name="Group 28"/>
          <p:cNvGrpSpPr>
            <a:grpSpLocks/>
          </p:cNvGrpSpPr>
          <p:nvPr/>
        </p:nvGrpSpPr>
        <p:grpSpPr bwMode="auto">
          <a:xfrm flipH="1">
            <a:off x="8148638" y="565150"/>
            <a:ext cx="1076325" cy="2274888"/>
            <a:chOff x="3915" y="446"/>
            <a:chExt cx="678" cy="1433"/>
          </a:xfrm>
        </p:grpSpPr>
        <p:sp>
          <p:nvSpPr>
            <p:cNvPr id="6181"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182"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3"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4"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5"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6"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7"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8"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9"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0"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1"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2"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3"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4"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5"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6"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7"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8"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9"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0"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1"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2"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3"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4"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5"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6"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7"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8"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9"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0"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1"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2"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3"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4"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5"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6"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7"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8"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9"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0"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1"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2"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3"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4"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5"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6"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7"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8"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9"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0"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1"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2"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3"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4"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5"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 name="Group 23"/>
          <p:cNvGrpSpPr>
            <a:grpSpLocks/>
          </p:cNvGrpSpPr>
          <p:nvPr/>
        </p:nvGrpSpPr>
        <p:grpSpPr bwMode="auto">
          <a:xfrm>
            <a:off x="6081713" y="1103313"/>
            <a:ext cx="623887" cy="614362"/>
            <a:chOff x="4267195" y="1524000"/>
            <a:chExt cx="623505" cy="615589"/>
          </a:xfrm>
        </p:grpSpPr>
        <p:sp>
          <p:nvSpPr>
            <p:cNvPr id="146" name="Rectangle 145"/>
            <p:cNvSpPr/>
            <p:nvPr/>
          </p:nvSpPr>
          <p:spPr>
            <a:xfrm>
              <a:off x="4267195" y="1616259"/>
              <a:ext cx="623505" cy="523330"/>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D</a:t>
              </a:r>
              <a:endParaRPr lang="en-CA" dirty="0">
                <a:effectLst>
                  <a:outerShdw blurRad="38100" dist="38100" dir="2700000" algn="tl">
                    <a:srgbClr val="000000">
                      <a:alpha val="43137"/>
                    </a:srgbClr>
                  </a:outerShdw>
                </a:effectLst>
                <a:cs typeface="+mn-cs"/>
              </a:endParaRPr>
            </a:p>
          </p:txBody>
        </p:sp>
        <p:sp>
          <p:nvSpPr>
            <p:cNvPr id="147" name="Freeform 146"/>
            <p:cNvSpPr/>
            <p:nvPr/>
          </p:nvSpPr>
          <p:spPr bwMode="auto">
            <a:xfrm>
              <a:off x="4630509" y="1524000"/>
              <a:ext cx="0" cy="21633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5" name="Group 23"/>
          <p:cNvGrpSpPr>
            <a:grpSpLocks/>
          </p:cNvGrpSpPr>
          <p:nvPr/>
        </p:nvGrpSpPr>
        <p:grpSpPr bwMode="auto">
          <a:xfrm>
            <a:off x="5029200" y="1103313"/>
            <a:ext cx="604838" cy="614362"/>
            <a:chOff x="4267195" y="1524000"/>
            <a:chExt cx="603704" cy="615589"/>
          </a:xfrm>
        </p:grpSpPr>
        <p:sp>
          <p:nvSpPr>
            <p:cNvPr id="149" name="Rectangle 148"/>
            <p:cNvSpPr/>
            <p:nvPr/>
          </p:nvSpPr>
          <p:spPr>
            <a:xfrm>
              <a:off x="4267195" y="1616259"/>
              <a:ext cx="603704" cy="523330"/>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150" name="Freeform 149"/>
            <p:cNvSpPr/>
            <p:nvPr/>
          </p:nvSpPr>
          <p:spPr bwMode="auto">
            <a:xfrm>
              <a:off x="4630051" y="1524000"/>
              <a:ext cx="0" cy="21633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6" name="Group 175"/>
          <p:cNvGrpSpPr>
            <a:grpSpLocks/>
          </p:cNvGrpSpPr>
          <p:nvPr/>
        </p:nvGrpSpPr>
        <p:grpSpPr bwMode="auto">
          <a:xfrm>
            <a:off x="152400" y="398463"/>
            <a:ext cx="4876800" cy="2246312"/>
            <a:chOff x="152400" y="457200"/>
            <a:chExt cx="4876800" cy="2246769"/>
          </a:xfrm>
        </p:grpSpPr>
        <p:sp>
          <p:nvSpPr>
            <p:cNvPr id="10" name="Text Box 8"/>
            <p:cNvSpPr txBox="1">
              <a:spLocks noChangeArrowheads="1"/>
            </p:cNvSpPr>
            <p:nvPr/>
          </p:nvSpPr>
          <p:spPr bwMode="auto">
            <a:xfrm>
              <a:off x="152400" y="457200"/>
              <a:ext cx="4876800" cy="2246769"/>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Which strings the does the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following grammar generate? </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S</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A</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D</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B</a:t>
              </a:r>
            </a:p>
          </p:txBody>
        </p:sp>
        <p:sp>
          <p:nvSpPr>
            <p:cNvPr id="151" name="Rectangle 150"/>
            <p:cNvSpPr/>
            <p:nvPr/>
          </p:nvSpPr>
          <p:spPr>
            <a:xfrm>
              <a:off x="1828800" y="1295571"/>
              <a:ext cx="1958975" cy="1384582"/>
            </a:xfrm>
            <a:prstGeom prst="rect">
              <a:avLst/>
            </a:prstGeom>
          </p:spPr>
          <p:txBody>
            <a:bodyPr wrap="none">
              <a:spAutoFit/>
            </a:bodyPr>
            <a:lstStyle/>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A</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a</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B</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bB</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US" dirty="0">
                <a:effectLst>
                  <a:outerShdw blurRad="38100" dist="38100" dir="2700000" algn="tl">
                    <a:srgbClr val="000000">
                      <a:alpha val="43137"/>
                    </a:srgbClr>
                  </a:outerShdw>
                </a:effectLst>
                <a:cs typeface="+mn-cs"/>
              </a:endParaRPr>
            </a:p>
          </p:txBody>
        </p:sp>
      </p:grpSp>
      <p:grpSp>
        <p:nvGrpSpPr>
          <p:cNvPr id="7" name="Group 23"/>
          <p:cNvGrpSpPr>
            <a:grpSpLocks/>
          </p:cNvGrpSpPr>
          <p:nvPr/>
        </p:nvGrpSpPr>
        <p:grpSpPr bwMode="auto">
          <a:xfrm>
            <a:off x="5029200" y="1687513"/>
            <a:ext cx="522288" cy="615950"/>
            <a:chOff x="4267200" y="1524000"/>
            <a:chExt cx="522579" cy="615589"/>
          </a:xfrm>
        </p:grpSpPr>
        <p:sp>
          <p:nvSpPr>
            <p:cNvPr id="153" name="Rectangle 152"/>
            <p:cNvSpPr/>
            <p:nvPr/>
          </p:nvSpPr>
          <p:spPr>
            <a:xfrm>
              <a:off x="4267200" y="1616021"/>
              <a:ext cx="522579" cy="523568"/>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154" name="Freeform 153"/>
            <p:cNvSpPr/>
            <p:nvPr/>
          </p:nvSpPr>
          <p:spPr bwMode="auto">
            <a:xfrm>
              <a:off x="4630941" y="1524000"/>
              <a:ext cx="0" cy="21577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8" name="Group 162"/>
          <p:cNvGrpSpPr>
            <a:grpSpLocks/>
          </p:cNvGrpSpPr>
          <p:nvPr/>
        </p:nvGrpSpPr>
        <p:grpSpPr bwMode="auto">
          <a:xfrm>
            <a:off x="6342063" y="1787525"/>
            <a:ext cx="258762" cy="117475"/>
            <a:chOff x="6369664" y="1676400"/>
            <a:chExt cx="259736" cy="117896"/>
          </a:xfrm>
        </p:grpSpPr>
        <p:cxnSp>
          <p:nvCxnSpPr>
            <p:cNvPr id="6170" name="Straight Connector 158"/>
            <p:cNvCxnSpPr>
              <a:cxnSpLocks noChangeShapeType="1"/>
            </p:cNvCxnSpPr>
            <p:nvPr/>
          </p:nvCxnSpPr>
          <p:spPr bwMode="auto">
            <a:xfrm>
              <a:off x="6369664" y="1676400"/>
              <a:ext cx="259736"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6171" name="Straight Connector 160"/>
            <p:cNvCxnSpPr>
              <a:cxnSpLocks noChangeShapeType="1"/>
            </p:cNvCxnSpPr>
            <p:nvPr/>
          </p:nvCxnSpPr>
          <p:spPr bwMode="auto">
            <a:xfrm>
              <a:off x="6427532" y="1735348"/>
              <a:ext cx="144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6172" name="Straight Connector 161"/>
            <p:cNvCxnSpPr>
              <a:cxnSpLocks noChangeShapeType="1"/>
            </p:cNvCxnSpPr>
            <p:nvPr/>
          </p:nvCxnSpPr>
          <p:spPr bwMode="auto">
            <a:xfrm>
              <a:off x="6463532" y="1794296"/>
              <a:ext cx="72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165" name="Rectangle 164"/>
          <p:cNvSpPr/>
          <p:nvPr/>
        </p:nvSpPr>
        <p:spPr>
          <a:xfrm>
            <a:off x="6972300" y="1870075"/>
            <a:ext cx="782638"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a:t>
            </a:r>
            <a:endParaRPr lang="en-CA" dirty="0">
              <a:effectLst>
                <a:outerShdw blurRad="38100" dist="38100" dir="2700000" algn="tl">
                  <a:srgbClr val="000000">
                    <a:alpha val="43137"/>
                  </a:srgbClr>
                </a:outerShdw>
              </a:effectLst>
              <a:cs typeface="+mn-cs"/>
            </a:endParaRPr>
          </a:p>
        </p:txBody>
      </p:sp>
      <p:sp>
        <p:nvSpPr>
          <p:cNvPr id="166" name="Rectangle 165"/>
          <p:cNvSpPr/>
          <p:nvPr/>
        </p:nvSpPr>
        <p:spPr>
          <a:xfrm>
            <a:off x="6792913" y="2224088"/>
            <a:ext cx="962025" cy="522287"/>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a:t>
            </a:r>
            <a:endParaRPr lang="en-CA" dirty="0">
              <a:effectLst>
                <a:outerShdw blurRad="38100" dist="38100" dir="2700000" algn="tl">
                  <a:srgbClr val="000000">
                    <a:alpha val="43137"/>
                  </a:srgbClr>
                </a:outerShdw>
              </a:effectLst>
              <a:cs typeface="+mn-cs"/>
            </a:endParaRPr>
          </a:p>
        </p:txBody>
      </p:sp>
      <p:sp>
        <p:nvSpPr>
          <p:cNvPr id="167" name="Rectangle 166"/>
          <p:cNvSpPr/>
          <p:nvPr/>
        </p:nvSpPr>
        <p:spPr>
          <a:xfrm>
            <a:off x="6613525" y="2538413"/>
            <a:ext cx="1141413" cy="522287"/>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a:t>
            </a:r>
            <a:endParaRPr lang="en-CA" dirty="0">
              <a:effectLst>
                <a:outerShdw blurRad="38100" dist="38100" dir="2700000" algn="tl">
                  <a:srgbClr val="000000">
                    <a:alpha val="43137"/>
                  </a:srgbClr>
                </a:outerShdw>
              </a:effectLst>
              <a:cs typeface="+mn-cs"/>
            </a:endParaRPr>
          </a:p>
        </p:txBody>
      </p:sp>
      <p:sp>
        <p:nvSpPr>
          <p:cNvPr id="168" name="Rectangle 167"/>
          <p:cNvSpPr/>
          <p:nvPr/>
        </p:nvSpPr>
        <p:spPr>
          <a:xfrm>
            <a:off x="6434138" y="2851150"/>
            <a:ext cx="1320800"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bbbbbB</a:t>
            </a:r>
            <a:endParaRPr lang="en-CA" dirty="0">
              <a:effectLst>
                <a:outerShdw blurRad="38100" dist="38100" dir="2700000" algn="tl">
                  <a:srgbClr val="000000">
                    <a:alpha val="43137"/>
                  </a:srgbClr>
                </a:outerShdw>
              </a:effectLst>
              <a:cs typeface="+mn-cs"/>
            </a:endParaRPr>
          </a:p>
        </p:txBody>
      </p:sp>
      <p:sp>
        <p:nvSpPr>
          <p:cNvPr id="169" name="Rectangle 168"/>
          <p:cNvSpPr/>
          <p:nvPr/>
        </p:nvSpPr>
        <p:spPr>
          <a:xfrm>
            <a:off x="7151688" y="1557338"/>
            <a:ext cx="603250" cy="522287"/>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a:t>
            </a:r>
            <a:endParaRPr lang="en-CA" dirty="0">
              <a:effectLst>
                <a:outerShdw blurRad="38100" dist="38100" dir="2700000" algn="tl">
                  <a:srgbClr val="000000">
                    <a:alpha val="43137"/>
                  </a:srgbClr>
                </a:outerShdw>
              </a:effectLst>
              <a:cs typeface="+mn-cs"/>
            </a:endParaRPr>
          </a:p>
        </p:txBody>
      </p:sp>
      <p:sp>
        <p:nvSpPr>
          <p:cNvPr id="170" name="Freeform 169"/>
          <p:cNvSpPr/>
          <p:nvPr/>
        </p:nvSpPr>
        <p:spPr bwMode="auto">
          <a:xfrm>
            <a:off x="7459663" y="1630363"/>
            <a:ext cx="71437" cy="17938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1" name="Freeform 170"/>
          <p:cNvSpPr/>
          <p:nvPr/>
        </p:nvSpPr>
        <p:spPr bwMode="auto">
          <a:xfrm>
            <a:off x="7475538" y="1928813"/>
            <a:ext cx="71437" cy="17938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2" name="Freeform 171"/>
          <p:cNvSpPr/>
          <p:nvPr/>
        </p:nvSpPr>
        <p:spPr bwMode="auto">
          <a:xfrm>
            <a:off x="7483475" y="2225675"/>
            <a:ext cx="71438" cy="18097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3" name="Freeform 172"/>
          <p:cNvSpPr/>
          <p:nvPr/>
        </p:nvSpPr>
        <p:spPr bwMode="auto">
          <a:xfrm>
            <a:off x="7485063" y="2598738"/>
            <a:ext cx="73025" cy="17938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4" name="Freeform 173"/>
          <p:cNvSpPr/>
          <p:nvPr/>
        </p:nvSpPr>
        <p:spPr bwMode="auto">
          <a:xfrm>
            <a:off x="7469188" y="2892425"/>
            <a:ext cx="71437" cy="18097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5" name="Freeform 174"/>
          <p:cNvSpPr/>
          <p:nvPr/>
        </p:nvSpPr>
        <p:spPr bwMode="auto">
          <a:xfrm>
            <a:off x="7477125" y="3187700"/>
            <a:ext cx="71438" cy="17938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7" name="Rectangle 176"/>
          <p:cNvSpPr/>
          <p:nvPr/>
        </p:nvSpPr>
        <p:spPr>
          <a:xfrm>
            <a:off x="246063" y="2506663"/>
            <a:ext cx="4572000" cy="954087"/>
          </a:xfrm>
          <a:prstGeom prst="rect">
            <a:avLst/>
          </a:prstGeom>
        </p:spPr>
        <p:txBody>
          <a:bodyPr>
            <a:spAutoFit/>
          </a:bodyPr>
          <a:lstStyle/>
          <a:p>
            <a:pPr algn="ctr" eaLnBrk="0" hangingPunct="0">
              <a:defRPr/>
            </a:pPr>
            <a:r>
              <a:rPr lang="en-US" dirty="0">
                <a:effectLst>
                  <a:outerShdw blurRad="38100" dist="38100" dir="2700000" algn="tl">
                    <a:srgbClr val="000000">
                      <a:alpha val="43137"/>
                    </a:srgbClr>
                  </a:outerShdw>
                </a:effectLst>
                <a:cs typeface="+mn-cs"/>
              </a:rPr>
              <a:t>This grammar only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generates the one string a.</a:t>
            </a:r>
          </a:p>
        </p:txBody>
      </p:sp>
      <p:sp>
        <p:nvSpPr>
          <p:cNvPr id="138" name="Rectangle 137"/>
          <p:cNvSpPr/>
          <p:nvPr/>
        </p:nvSpPr>
        <p:spPr>
          <a:xfrm>
            <a:off x="5688013" y="685800"/>
            <a:ext cx="484187"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
        <p:nvSpPr>
          <p:cNvPr id="139" name="Rectangle 138"/>
          <p:cNvSpPr/>
          <p:nvPr/>
        </p:nvSpPr>
        <p:spPr>
          <a:xfrm>
            <a:off x="6727825" y="673100"/>
            <a:ext cx="484188"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2">
                                            <p:txEl>
                                              <p:pRg st="0" end="0"/>
                                            </p:txEl>
                                          </p:spTgt>
                                        </p:tgtEl>
                                        <p:attrNameLst>
                                          <p:attrName>style.visibility</p:attrName>
                                        </p:attrNameLst>
                                      </p:cBhvr>
                                      <p:to>
                                        <p:strVal val="visible"/>
                                      </p:to>
                                    </p:set>
                                    <p:anim calcmode="lin" valueType="num">
                                      <p:cBhvr additive="base">
                                        <p:cTn id="13"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2">
                                            <p:txEl>
                                              <p:pRg st="1" end="1"/>
                                            </p:txEl>
                                          </p:spTgt>
                                        </p:tgtEl>
                                        <p:attrNameLst>
                                          <p:attrName>style.visibility</p:attrName>
                                        </p:attrNameLst>
                                      </p:cBhvr>
                                      <p:to>
                                        <p:strVal val="visible"/>
                                      </p:to>
                                    </p:set>
                                    <p:anim calcmode="lin" valueType="num">
                                      <p:cBhvr additive="base">
                                        <p:cTn id="25" dur="500" fill="hold"/>
                                        <p:tgtEl>
                                          <p:spTgt spid="42">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2">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1+#ppt_w/2"/>
                                          </p:val>
                                        </p:tav>
                                        <p:tav tm="100000">
                                          <p:val>
                                            <p:strVal val="#ppt_x"/>
                                          </p:val>
                                        </p:tav>
                                      </p:tavLst>
                                    </p:anim>
                                    <p:anim calcmode="lin" valueType="num">
                                      <p:cBhvr additive="base">
                                        <p:cTn id="3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1"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ppt_x"/>
                                          </p:val>
                                        </p:tav>
                                        <p:tav tm="100000">
                                          <p:val>
                                            <p:strVal val="#ppt_x"/>
                                          </p:val>
                                        </p:tav>
                                      </p:tavLst>
                                    </p:anim>
                                    <p:anim calcmode="lin" valueType="num">
                                      <p:cBhvr additive="base">
                                        <p:cTn id="36" dur="500" fill="hold"/>
                                        <p:tgtEl>
                                          <p:spTgt spid="2"/>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38"/>
                                        </p:tgtEl>
                                        <p:attrNameLst>
                                          <p:attrName>style.visibility</p:attrName>
                                        </p:attrNameLst>
                                      </p:cBhvr>
                                      <p:to>
                                        <p:strVal val="visible"/>
                                      </p:to>
                                    </p:set>
                                    <p:anim calcmode="lin" valueType="num">
                                      <p:cBhvr additive="base">
                                        <p:cTn id="47" dur="500" fill="hold"/>
                                        <p:tgtEl>
                                          <p:spTgt spid="138"/>
                                        </p:tgtEl>
                                        <p:attrNameLst>
                                          <p:attrName>ppt_x</p:attrName>
                                        </p:attrNameLst>
                                      </p:cBhvr>
                                      <p:tavLst>
                                        <p:tav tm="0">
                                          <p:val>
                                            <p:strVal val="#ppt_x"/>
                                          </p:val>
                                        </p:tav>
                                        <p:tav tm="100000">
                                          <p:val>
                                            <p:strVal val="#ppt_x"/>
                                          </p:val>
                                        </p:tav>
                                      </p:tavLst>
                                    </p:anim>
                                    <p:anim calcmode="lin" valueType="num">
                                      <p:cBhvr additive="base">
                                        <p:cTn id="48" dur="500" fill="hold"/>
                                        <p:tgtEl>
                                          <p:spTgt spid="138"/>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39"/>
                                        </p:tgtEl>
                                        <p:attrNameLst>
                                          <p:attrName>style.visibility</p:attrName>
                                        </p:attrNameLst>
                                      </p:cBhvr>
                                      <p:to>
                                        <p:strVal val="visible"/>
                                      </p:to>
                                    </p:set>
                                    <p:anim calcmode="lin" valueType="num">
                                      <p:cBhvr additive="base">
                                        <p:cTn id="51" dur="500" fill="hold"/>
                                        <p:tgtEl>
                                          <p:spTgt spid="139"/>
                                        </p:tgtEl>
                                        <p:attrNameLst>
                                          <p:attrName>ppt_x</p:attrName>
                                        </p:attrNameLst>
                                      </p:cBhvr>
                                      <p:tavLst>
                                        <p:tav tm="0">
                                          <p:val>
                                            <p:strVal val="#ppt_x"/>
                                          </p:val>
                                        </p:tav>
                                        <p:tav tm="100000">
                                          <p:val>
                                            <p:strVal val="#ppt_x"/>
                                          </p:val>
                                        </p:tav>
                                      </p:tavLst>
                                    </p:anim>
                                    <p:anim calcmode="lin" valueType="num">
                                      <p:cBhvr additive="base">
                                        <p:cTn id="52" dur="500" fill="hold"/>
                                        <p:tgtEl>
                                          <p:spTgt spid="139"/>
                                        </p:tgtEl>
                                        <p:attrNameLst>
                                          <p:attrName>ppt_y</p:attrName>
                                        </p:attrNameLst>
                                      </p:cBhvr>
                                      <p:tavLst>
                                        <p:tav tm="0">
                                          <p:val>
                                            <p:strVal val="0-#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42">
                                            <p:txEl>
                                              <p:pRg st="2" end="2"/>
                                            </p:txEl>
                                          </p:spTgt>
                                        </p:tgtEl>
                                        <p:attrNameLst>
                                          <p:attrName>style.visibility</p:attrName>
                                        </p:attrNameLst>
                                      </p:cBhvr>
                                      <p:to>
                                        <p:strVal val="visible"/>
                                      </p:to>
                                    </p:set>
                                    <p:anim calcmode="lin" valueType="num">
                                      <p:cBhvr additive="base">
                                        <p:cTn id="57" dur="500" fill="hold"/>
                                        <p:tgtEl>
                                          <p:spTgt spid="42">
                                            <p:txEl>
                                              <p:pRg st="2" end="2"/>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4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1"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500" fill="hold"/>
                                        <p:tgtEl>
                                          <p:spTgt spid="7"/>
                                        </p:tgtEl>
                                        <p:attrNameLst>
                                          <p:attrName>ppt_x</p:attrName>
                                        </p:attrNameLst>
                                      </p:cBhvr>
                                      <p:tavLst>
                                        <p:tav tm="0">
                                          <p:val>
                                            <p:strVal val="#ppt_x"/>
                                          </p:val>
                                        </p:tav>
                                        <p:tav tm="100000">
                                          <p:val>
                                            <p:strVal val="#ppt_x"/>
                                          </p:val>
                                        </p:tav>
                                      </p:tavLst>
                                    </p:anim>
                                    <p:anim calcmode="lin" valueType="num">
                                      <p:cBhvr additive="base">
                                        <p:cTn id="64"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nodeType="clickEffect">
                                  <p:stCondLst>
                                    <p:cond delay="0"/>
                                  </p:stCondLst>
                                  <p:childTnLst>
                                    <p:set>
                                      <p:cBhvr>
                                        <p:cTn id="68" dur="1" fill="hold">
                                          <p:stCondLst>
                                            <p:cond delay="0"/>
                                          </p:stCondLst>
                                        </p:cTn>
                                        <p:tgtEl>
                                          <p:spTgt spid="42">
                                            <p:txEl>
                                              <p:pRg st="3" end="3"/>
                                            </p:txEl>
                                          </p:spTgt>
                                        </p:tgtEl>
                                        <p:attrNameLst>
                                          <p:attrName>style.visibility</p:attrName>
                                        </p:attrNameLst>
                                      </p:cBhvr>
                                      <p:to>
                                        <p:strVal val="visible"/>
                                      </p:to>
                                    </p:set>
                                    <p:anim calcmode="lin" valueType="num">
                                      <p:cBhvr additive="base">
                                        <p:cTn id="69" dur="500" fill="hold"/>
                                        <p:tgtEl>
                                          <p:spTgt spid="42">
                                            <p:txEl>
                                              <p:pRg st="3" end="3"/>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4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1" fill="hold" nodeType="clickEffect">
                                  <p:stCondLst>
                                    <p:cond delay="0"/>
                                  </p:stCondLst>
                                  <p:childTnLst>
                                    <p:set>
                                      <p:cBhvr>
                                        <p:cTn id="74" dur="1" fill="hold">
                                          <p:stCondLst>
                                            <p:cond delay="0"/>
                                          </p:stCondLst>
                                        </p:cTn>
                                        <p:tgtEl>
                                          <p:spTgt spid="8"/>
                                        </p:tgtEl>
                                        <p:attrNameLst>
                                          <p:attrName>style.visibility</p:attrName>
                                        </p:attrNameLst>
                                      </p:cBhvr>
                                      <p:to>
                                        <p:strVal val="visible"/>
                                      </p:to>
                                    </p:set>
                                    <p:anim calcmode="lin" valueType="num">
                                      <p:cBhvr additive="base">
                                        <p:cTn id="75" dur="500" fill="hold"/>
                                        <p:tgtEl>
                                          <p:spTgt spid="8"/>
                                        </p:tgtEl>
                                        <p:attrNameLst>
                                          <p:attrName>ppt_x</p:attrName>
                                        </p:attrNameLst>
                                      </p:cBhvr>
                                      <p:tavLst>
                                        <p:tav tm="0">
                                          <p:val>
                                            <p:strVal val="#ppt_x"/>
                                          </p:val>
                                        </p:tav>
                                        <p:tav tm="100000">
                                          <p:val>
                                            <p:strVal val="#ppt_x"/>
                                          </p:val>
                                        </p:tav>
                                      </p:tavLst>
                                    </p:anim>
                                    <p:anim calcmode="lin" valueType="num">
                                      <p:cBhvr additive="base">
                                        <p:cTn id="76"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nodeType="clickEffect">
                                  <p:stCondLst>
                                    <p:cond delay="0"/>
                                  </p:stCondLst>
                                  <p:childTnLst>
                                    <p:set>
                                      <p:cBhvr>
                                        <p:cTn id="80" dur="1" fill="hold">
                                          <p:stCondLst>
                                            <p:cond delay="0"/>
                                          </p:stCondLst>
                                        </p:cTn>
                                        <p:tgtEl>
                                          <p:spTgt spid="42">
                                            <p:txEl>
                                              <p:pRg st="4" end="4"/>
                                            </p:txEl>
                                          </p:spTgt>
                                        </p:tgtEl>
                                        <p:attrNameLst>
                                          <p:attrName>style.visibility</p:attrName>
                                        </p:attrNameLst>
                                      </p:cBhvr>
                                      <p:to>
                                        <p:strVal val="visible"/>
                                      </p:to>
                                    </p:set>
                                    <p:anim calcmode="lin" valueType="num">
                                      <p:cBhvr additive="base">
                                        <p:cTn id="81" dur="500" fill="hold"/>
                                        <p:tgtEl>
                                          <p:spTgt spid="42">
                                            <p:txEl>
                                              <p:pRg st="4" end="4"/>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4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1" fill="hold" nodeType="clickEffect">
                                  <p:stCondLst>
                                    <p:cond delay="0"/>
                                  </p:stCondLst>
                                  <p:childTnLst>
                                    <p:set>
                                      <p:cBhvr>
                                        <p:cTn id="86" dur="1" fill="hold">
                                          <p:stCondLst>
                                            <p:cond delay="0"/>
                                          </p:stCondLst>
                                        </p:cTn>
                                        <p:tgtEl>
                                          <p:spTgt spid="169"/>
                                        </p:tgtEl>
                                        <p:attrNameLst>
                                          <p:attrName>style.visibility</p:attrName>
                                        </p:attrNameLst>
                                      </p:cBhvr>
                                      <p:to>
                                        <p:strVal val="visible"/>
                                      </p:to>
                                    </p:set>
                                    <p:anim calcmode="lin" valueType="num">
                                      <p:cBhvr additive="base">
                                        <p:cTn id="87" dur="500" fill="hold"/>
                                        <p:tgtEl>
                                          <p:spTgt spid="169"/>
                                        </p:tgtEl>
                                        <p:attrNameLst>
                                          <p:attrName>ppt_x</p:attrName>
                                        </p:attrNameLst>
                                      </p:cBhvr>
                                      <p:tavLst>
                                        <p:tav tm="0">
                                          <p:val>
                                            <p:strVal val="#ppt_x"/>
                                          </p:val>
                                        </p:tav>
                                        <p:tav tm="100000">
                                          <p:val>
                                            <p:strVal val="#ppt_x"/>
                                          </p:val>
                                        </p:tav>
                                      </p:tavLst>
                                    </p:anim>
                                    <p:anim calcmode="lin" valueType="num">
                                      <p:cBhvr additive="base">
                                        <p:cTn id="88" dur="500" fill="hold"/>
                                        <p:tgtEl>
                                          <p:spTgt spid="169"/>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0"/>
                                  </p:stCondLst>
                                  <p:childTnLst>
                                    <p:set>
                                      <p:cBhvr>
                                        <p:cTn id="90" dur="1" fill="hold">
                                          <p:stCondLst>
                                            <p:cond delay="0"/>
                                          </p:stCondLst>
                                        </p:cTn>
                                        <p:tgtEl>
                                          <p:spTgt spid="170"/>
                                        </p:tgtEl>
                                        <p:attrNameLst>
                                          <p:attrName>style.visibility</p:attrName>
                                        </p:attrNameLst>
                                      </p:cBhvr>
                                      <p:to>
                                        <p:strVal val="visible"/>
                                      </p:to>
                                    </p:set>
                                    <p:anim calcmode="lin" valueType="num">
                                      <p:cBhvr additive="base">
                                        <p:cTn id="91" dur="500" fill="hold"/>
                                        <p:tgtEl>
                                          <p:spTgt spid="170"/>
                                        </p:tgtEl>
                                        <p:attrNameLst>
                                          <p:attrName>ppt_x</p:attrName>
                                        </p:attrNameLst>
                                      </p:cBhvr>
                                      <p:tavLst>
                                        <p:tav tm="0">
                                          <p:val>
                                            <p:strVal val="#ppt_x"/>
                                          </p:val>
                                        </p:tav>
                                        <p:tav tm="100000">
                                          <p:val>
                                            <p:strVal val="#ppt_x"/>
                                          </p:val>
                                        </p:tav>
                                      </p:tavLst>
                                    </p:anim>
                                    <p:anim calcmode="lin" valueType="num">
                                      <p:cBhvr additive="base">
                                        <p:cTn id="92" dur="500" fill="hold"/>
                                        <p:tgtEl>
                                          <p:spTgt spid="170"/>
                                        </p:tgtEl>
                                        <p:attrNameLst>
                                          <p:attrName>ppt_y</p:attrName>
                                        </p:attrNameLst>
                                      </p:cBhvr>
                                      <p:tavLst>
                                        <p:tav tm="0">
                                          <p:val>
                                            <p:strVal val="0-#ppt_h/2"/>
                                          </p:val>
                                        </p:tav>
                                        <p:tav tm="100000">
                                          <p:val>
                                            <p:strVal val="#ppt_y"/>
                                          </p:val>
                                        </p:tav>
                                      </p:tavLst>
                                    </p:anim>
                                  </p:childTnLst>
                                </p:cTn>
                              </p:par>
                            </p:childTnLst>
                          </p:cTn>
                        </p:par>
                        <p:par>
                          <p:cTn id="93" fill="hold" nodeType="afterGroup">
                            <p:stCondLst>
                              <p:cond delay="500"/>
                            </p:stCondLst>
                            <p:childTnLst>
                              <p:par>
                                <p:cTn id="94" presetID="2" presetClass="entr" presetSubtype="1" fill="hold" grpId="0" nodeType="afterEffect">
                                  <p:stCondLst>
                                    <p:cond delay="0"/>
                                  </p:stCondLst>
                                  <p:childTnLst>
                                    <p:set>
                                      <p:cBhvr>
                                        <p:cTn id="95" dur="1" fill="hold">
                                          <p:stCondLst>
                                            <p:cond delay="0"/>
                                          </p:stCondLst>
                                        </p:cTn>
                                        <p:tgtEl>
                                          <p:spTgt spid="165"/>
                                        </p:tgtEl>
                                        <p:attrNameLst>
                                          <p:attrName>style.visibility</p:attrName>
                                        </p:attrNameLst>
                                      </p:cBhvr>
                                      <p:to>
                                        <p:strVal val="visible"/>
                                      </p:to>
                                    </p:set>
                                    <p:anim calcmode="lin" valueType="num">
                                      <p:cBhvr additive="base">
                                        <p:cTn id="96" dur="500" fill="hold"/>
                                        <p:tgtEl>
                                          <p:spTgt spid="165"/>
                                        </p:tgtEl>
                                        <p:attrNameLst>
                                          <p:attrName>ppt_x</p:attrName>
                                        </p:attrNameLst>
                                      </p:cBhvr>
                                      <p:tavLst>
                                        <p:tav tm="0">
                                          <p:val>
                                            <p:strVal val="#ppt_x"/>
                                          </p:val>
                                        </p:tav>
                                        <p:tav tm="100000">
                                          <p:val>
                                            <p:strVal val="#ppt_x"/>
                                          </p:val>
                                        </p:tav>
                                      </p:tavLst>
                                    </p:anim>
                                    <p:anim calcmode="lin" valueType="num">
                                      <p:cBhvr additive="base">
                                        <p:cTn id="97" dur="500" fill="hold"/>
                                        <p:tgtEl>
                                          <p:spTgt spid="165"/>
                                        </p:tgtEl>
                                        <p:attrNameLst>
                                          <p:attrName>ppt_y</p:attrName>
                                        </p:attrNameLst>
                                      </p:cBhvr>
                                      <p:tavLst>
                                        <p:tav tm="0">
                                          <p:val>
                                            <p:strVal val="0-#ppt_h/2"/>
                                          </p:val>
                                        </p:tav>
                                        <p:tav tm="100000">
                                          <p:val>
                                            <p:strVal val="#ppt_y"/>
                                          </p:val>
                                        </p:tav>
                                      </p:tavLst>
                                    </p:anim>
                                  </p:childTnLst>
                                </p:cTn>
                              </p:par>
                              <p:par>
                                <p:cTn id="98" presetID="2" presetClass="entr" presetSubtype="1" fill="hold" nodeType="with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additive="base">
                                        <p:cTn id="100" dur="500" fill="hold"/>
                                        <p:tgtEl>
                                          <p:spTgt spid="171"/>
                                        </p:tgtEl>
                                        <p:attrNameLst>
                                          <p:attrName>ppt_x</p:attrName>
                                        </p:attrNameLst>
                                      </p:cBhvr>
                                      <p:tavLst>
                                        <p:tav tm="0">
                                          <p:val>
                                            <p:strVal val="#ppt_x"/>
                                          </p:val>
                                        </p:tav>
                                        <p:tav tm="100000">
                                          <p:val>
                                            <p:strVal val="#ppt_x"/>
                                          </p:val>
                                        </p:tav>
                                      </p:tavLst>
                                    </p:anim>
                                    <p:anim calcmode="lin" valueType="num">
                                      <p:cBhvr additive="base">
                                        <p:cTn id="101" dur="500" fill="hold"/>
                                        <p:tgtEl>
                                          <p:spTgt spid="171"/>
                                        </p:tgtEl>
                                        <p:attrNameLst>
                                          <p:attrName>ppt_y</p:attrName>
                                        </p:attrNameLst>
                                      </p:cBhvr>
                                      <p:tavLst>
                                        <p:tav tm="0">
                                          <p:val>
                                            <p:strVal val="0-#ppt_h/2"/>
                                          </p:val>
                                        </p:tav>
                                        <p:tav tm="100000">
                                          <p:val>
                                            <p:strVal val="#ppt_y"/>
                                          </p:val>
                                        </p:tav>
                                      </p:tavLst>
                                    </p:anim>
                                  </p:childTnLst>
                                </p:cTn>
                              </p:par>
                            </p:childTnLst>
                          </p:cTn>
                        </p:par>
                        <p:par>
                          <p:cTn id="102" fill="hold" nodeType="afterGroup">
                            <p:stCondLst>
                              <p:cond delay="1000"/>
                            </p:stCondLst>
                            <p:childTnLst>
                              <p:par>
                                <p:cTn id="103" presetID="2" presetClass="entr" presetSubtype="1" fill="hold" grpId="0" nodeType="afterEffect">
                                  <p:stCondLst>
                                    <p:cond delay="0"/>
                                  </p:stCondLst>
                                  <p:childTnLst>
                                    <p:set>
                                      <p:cBhvr>
                                        <p:cTn id="104" dur="1" fill="hold">
                                          <p:stCondLst>
                                            <p:cond delay="0"/>
                                          </p:stCondLst>
                                        </p:cTn>
                                        <p:tgtEl>
                                          <p:spTgt spid="166"/>
                                        </p:tgtEl>
                                        <p:attrNameLst>
                                          <p:attrName>style.visibility</p:attrName>
                                        </p:attrNameLst>
                                      </p:cBhvr>
                                      <p:to>
                                        <p:strVal val="visible"/>
                                      </p:to>
                                    </p:set>
                                    <p:anim calcmode="lin" valueType="num">
                                      <p:cBhvr additive="base">
                                        <p:cTn id="105" dur="500" fill="hold"/>
                                        <p:tgtEl>
                                          <p:spTgt spid="166"/>
                                        </p:tgtEl>
                                        <p:attrNameLst>
                                          <p:attrName>ppt_x</p:attrName>
                                        </p:attrNameLst>
                                      </p:cBhvr>
                                      <p:tavLst>
                                        <p:tav tm="0">
                                          <p:val>
                                            <p:strVal val="#ppt_x"/>
                                          </p:val>
                                        </p:tav>
                                        <p:tav tm="100000">
                                          <p:val>
                                            <p:strVal val="#ppt_x"/>
                                          </p:val>
                                        </p:tav>
                                      </p:tavLst>
                                    </p:anim>
                                    <p:anim calcmode="lin" valueType="num">
                                      <p:cBhvr additive="base">
                                        <p:cTn id="106" dur="500" fill="hold"/>
                                        <p:tgtEl>
                                          <p:spTgt spid="166"/>
                                        </p:tgtEl>
                                        <p:attrNameLst>
                                          <p:attrName>ppt_y</p:attrName>
                                        </p:attrNameLst>
                                      </p:cBhvr>
                                      <p:tavLst>
                                        <p:tav tm="0">
                                          <p:val>
                                            <p:strVal val="0-#ppt_h/2"/>
                                          </p:val>
                                        </p:tav>
                                        <p:tav tm="100000">
                                          <p:val>
                                            <p:strVal val="#ppt_y"/>
                                          </p:val>
                                        </p:tav>
                                      </p:tavLst>
                                    </p:anim>
                                  </p:childTnLst>
                                </p:cTn>
                              </p:par>
                              <p:par>
                                <p:cTn id="107" presetID="2" presetClass="entr" presetSubtype="1" fill="hold" nodeType="withEffect">
                                  <p:stCondLst>
                                    <p:cond delay="0"/>
                                  </p:stCondLst>
                                  <p:childTnLst>
                                    <p:set>
                                      <p:cBhvr>
                                        <p:cTn id="108" dur="1" fill="hold">
                                          <p:stCondLst>
                                            <p:cond delay="0"/>
                                          </p:stCondLst>
                                        </p:cTn>
                                        <p:tgtEl>
                                          <p:spTgt spid="172"/>
                                        </p:tgtEl>
                                        <p:attrNameLst>
                                          <p:attrName>style.visibility</p:attrName>
                                        </p:attrNameLst>
                                      </p:cBhvr>
                                      <p:to>
                                        <p:strVal val="visible"/>
                                      </p:to>
                                    </p:set>
                                    <p:anim calcmode="lin" valueType="num">
                                      <p:cBhvr additive="base">
                                        <p:cTn id="109" dur="500" fill="hold"/>
                                        <p:tgtEl>
                                          <p:spTgt spid="172"/>
                                        </p:tgtEl>
                                        <p:attrNameLst>
                                          <p:attrName>ppt_x</p:attrName>
                                        </p:attrNameLst>
                                      </p:cBhvr>
                                      <p:tavLst>
                                        <p:tav tm="0">
                                          <p:val>
                                            <p:strVal val="#ppt_x"/>
                                          </p:val>
                                        </p:tav>
                                        <p:tav tm="100000">
                                          <p:val>
                                            <p:strVal val="#ppt_x"/>
                                          </p:val>
                                        </p:tav>
                                      </p:tavLst>
                                    </p:anim>
                                    <p:anim calcmode="lin" valueType="num">
                                      <p:cBhvr additive="base">
                                        <p:cTn id="110" dur="500" fill="hold"/>
                                        <p:tgtEl>
                                          <p:spTgt spid="172"/>
                                        </p:tgtEl>
                                        <p:attrNameLst>
                                          <p:attrName>ppt_y</p:attrName>
                                        </p:attrNameLst>
                                      </p:cBhvr>
                                      <p:tavLst>
                                        <p:tav tm="0">
                                          <p:val>
                                            <p:strVal val="0-#ppt_h/2"/>
                                          </p:val>
                                        </p:tav>
                                        <p:tav tm="100000">
                                          <p:val>
                                            <p:strVal val="#ppt_y"/>
                                          </p:val>
                                        </p:tav>
                                      </p:tavLst>
                                    </p:anim>
                                  </p:childTnLst>
                                </p:cTn>
                              </p:par>
                            </p:childTnLst>
                          </p:cTn>
                        </p:par>
                        <p:par>
                          <p:cTn id="111" fill="hold" nodeType="afterGroup">
                            <p:stCondLst>
                              <p:cond delay="1500"/>
                            </p:stCondLst>
                            <p:childTnLst>
                              <p:par>
                                <p:cTn id="112" presetID="2" presetClass="entr" presetSubtype="1" fill="hold" grpId="0" nodeType="afterEffect">
                                  <p:stCondLst>
                                    <p:cond delay="0"/>
                                  </p:stCondLst>
                                  <p:childTnLst>
                                    <p:set>
                                      <p:cBhvr>
                                        <p:cTn id="113" dur="1" fill="hold">
                                          <p:stCondLst>
                                            <p:cond delay="0"/>
                                          </p:stCondLst>
                                        </p:cTn>
                                        <p:tgtEl>
                                          <p:spTgt spid="167"/>
                                        </p:tgtEl>
                                        <p:attrNameLst>
                                          <p:attrName>style.visibility</p:attrName>
                                        </p:attrNameLst>
                                      </p:cBhvr>
                                      <p:to>
                                        <p:strVal val="visible"/>
                                      </p:to>
                                    </p:set>
                                    <p:anim calcmode="lin" valueType="num">
                                      <p:cBhvr additive="base">
                                        <p:cTn id="114" dur="500" fill="hold"/>
                                        <p:tgtEl>
                                          <p:spTgt spid="167"/>
                                        </p:tgtEl>
                                        <p:attrNameLst>
                                          <p:attrName>ppt_x</p:attrName>
                                        </p:attrNameLst>
                                      </p:cBhvr>
                                      <p:tavLst>
                                        <p:tav tm="0">
                                          <p:val>
                                            <p:strVal val="#ppt_x"/>
                                          </p:val>
                                        </p:tav>
                                        <p:tav tm="100000">
                                          <p:val>
                                            <p:strVal val="#ppt_x"/>
                                          </p:val>
                                        </p:tav>
                                      </p:tavLst>
                                    </p:anim>
                                    <p:anim calcmode="lin" valueType="num">
                                      <p:cBhvr additive="base">
                                        <p:cTn id="115" dur="500" fill="hold"/>
                                        <p:tgtEl>
                                          <p:spTgt spid="167"/>
                                        </p:tgtEl>
                                        <p:attrNameLst>
                                          <p:attrName>ppt_y</p:attrName>
                                        </p:attrNameLst>
                                      </p:cBhvr>
                                      <p:tavLst>
                                        <p:tav tm="0">
                                          <p:val>
                                            <p:strVal val="0-#ppt_h/2"/>
                                          </p:val>
                                        </p:tav>
                                        <p:tav tm="100000">
                                          <p:val>
                                            <p:strVal val="#ppt_y"/>
                                          </p:val>
                                        </p:tav>
                                      </p:tavLst>
                                    </p:anim>
                                  </p:childTnLst>
                                </p:cTn>
                              </p:par>
                              <p:par>
                                <p:cTn id="116" presetID="2" presetClass="entr" presetSubtype="1" fill="hold" nodeType="withEffect">
                                  <p:stCondLst>
                                    <p:cond delay="0"/>
                                  </p:stCondLst>
                                  <p:childTnLst>
                                    <p:set>
                                      <p:cBhvr>
                                        <p:cTn id="117" dur="1" fill="hold">
                                          <p:stCondLst>
                                            <p:cond delay="0"/>
                                          </p:stCondLst>
                                        </p:cTn>
                                        <p:tgtEl>
                                          <p:spTgt spid="173"/>
                                        </p:tgtEl>
                                        <p:attrNameLst>
                                          <p:attrName>style.visibility</p:attrName>
                                        </p:attrNameLst>
                                      </p:cBhvr>
                                      <p:to>
                                        <p:strVal val="visible"/>
                                      </p:to>
                                    </p:set>
                                    <p:anim calcmode="lin" valueType="num">
                                      <p:cBhvr additive="base">
                                        <p:cTn id="118" dur="500" fill="hold"/>
                                        <p:tgtEl>
                                          <p:spTgt spid="173"/>
                                        </p:tgtEl>
                                        <p:attrNameLst>
                                          <p:attrName>ppt_x</p:attrName>
                                        </p:attrNameLst>
                                      </p:cBhvr>
                                      <p:tavLst>
                                        <p:tav tm="0">
                                          <p:val>
                                            <p:strVal val="#ppt_x"/>
                                          </p:val>
                                        </p:tav>
                                        <p:tav tm="100000">
                                          <p:val>
                                            <p:strVal val="#ppt_x"/>
                                          </p:val>
                                        </p:tav>
                                      </p:tavLst>
                                    </p:anim>
                                    <p:anim calcmode="lin" valueType="num">
                                      <p:cBhvr additive="base">
                                        <p:cTn id="119" dur="500" fill="hold"/>
                                        <p:tgtEl>
                                          <p:spTgt spid="173"/>
                                        </p:tgtEl>
                                        <p:attrNameLst>
                                          <p:attrName>ppt_y</p:attrName>
                                        </p:attrNameLst>
                                      </p:cBhvr>
                                      <p:tavLst>
                                        <p:tav tm="0">
                                          <p:val>
                                            <p:strVal val="0-#ppt_h/2"/>
                                          </p:val>
                                        </p:tav>
                                        <p:tav tm="100000">
                                          <p:val>
                                            <p:strVal val="#ppt_y"/>
                                          </p:val>
                                        </p:tav>
                                      </p:tavLst>
                                    </p:anim>
                                  </p:childTnLst>
                                </p:cTn>
                              </p:par>
                            </p:childTnLst>
                          </p:cTn>
                        </p:par>
                        <p:par>
                          <p:cTn id="120" fill="hold" nodeType="afterGroup">
                            <p:stCondLst>
                              <p:cond delay="2000"/>
                            </p:stCondLst>
                            <p:childTnLst>
                              <p:par>
                                <p:cTn id="121" presetID="2" presetClass="entr" presetSubtype="1" fill="hold" nodeType="afterEffect">
                                  <p:stCondLst>
                                    <p:cond delay="0"/>
                                  </p:stCondLst>
                                  <p:childTnLst>
                                    <p:set>
                                      <p:cBhvr>
                                        <p:cTn id="122" dur="1" fill="hold">
                                          <p:stCondLst>
                                            <p:cond delay="0"/>
                                          </p:stCondLst>
                                        </p:cTn>
                                        <p:tgtEl>
                                          <p:spTgt spid="168"/>
                                        </p:tgtEl>
                                        <p:attrNameLst>
                                          <p:attrName>style.visibility</p:attrName>
                                        </p:attrNameLst>
                                      </p:cBhvr>
                                      <p:to>
                                        <p:strVal val="visible"/>
                                      </p:to>
                                    </p:set>
                                    <p:anim calcmode="lin" valueType="num">
                                      <p:cBhvr additive="base">
                                        <p:cTn id="123" dur="500" fill="hold"/>
                                        <p:tgtEl>
                                          <p:spTgt spid="168"/>
                                        </p:tgtEl>
                                        <p:attrNameLst>
                                          <p:attrName>ppt_x</p:attrName>
                                        </p:attrNameLst>
                                      </p:cBhvr>
                                      <p:tavLst>
                                        <p:tav tm="0">
                                          <p:val>
                                            <p:strVal val="#ppt_x"/>
                                          </p:val>
                                        </p:tav>
                                        <p:tav tm="100000">
                                          <p:val>
                                            <p:strVal val="#ppt_x"/>
                                          </p:val>
                                        </p:tav>
                                      </p:tavLst>
                                    </p:anim>
                                    <p:anim calcmode="lin" valueType="num">
                                      <p:cBhvr additive="base">
                                        <p:cTn id="124" dur="500" fill="hold"/>
                                        <p:tgtEl>
                                          <p:spTgt spid="168"/>
                                        </p:tgtEl>
                                        <p:attrNameLst>
                                          <p:attrName>ppt_y</p:attrName>
                                        </p:attrNameLst>
                                      </p:cBhvr>
                                      <p:tavLst>
                                        <p:tav tm="0">
                                          <p:val>
                                            <p:strVal val="0-#ppt_h/2"/>
                                          </p:val>
                                        </p:tav>
                                        <p:tav tm="100000">
                                          <p:val>
                                            <p:strVal val="#ppt_y"/>
                                          </p:val>
                                        </p:tav>
                                      </p:tavLst>
                                    </p:anim>
                                  </p:childTnLst>
                                </p:cTn>
                              </p:par>
                              <p:par>
                                <p:cTn id="125" presetID="2" presetClass="entr" presetSubtype="1" fill="hold" nodeType="withEffect">
                                  <p:stCondLst>
                                    <p:cond delay="0"/>
                                  </p:stCondLst>
                                  <p:childTnLst>
                                    <p:set>
                                      <p:cBhvr>
                                        <p:cTn id="126" dur="1" fill="hold">
                                          <p:stCondLst>
                                            <p:cond delay="0"/>
                                          </p:stCondLst>
                                        </p:cTn>
                                        <p:tgtEl>
                                          <p:spTgt spid="174"/>
                                        </p:tgtEl>
                                        <p:attrNameLst>
                                          <p:attrName>style.visibility</p:attrName>
                                        </p:attrNameLst>
                                      </p:cBhvr>
                                      <p:to>
                                        <p:strVal val="visible"/>
                                      </p:to>
                                    </p:set>
                                    <p:anim calcmode="lin" valueType="num">
                                      <p:cBhvr additive="base">
                                        <p:cTn id="127" dur="500" fill="hold"/>
                                        <p:tgtEl>
                                          <p:spTgt spid="174"/>
                                        </p:tgtEl>
                                        <p:attrNameLst>
                                          <p:attrName>ppt_x</p:attrName>
                                        </p:attrNameLst>
                                      </p:cBhvr>
                                      <p:tavLst>
                                        <p:tav tm="0">
                                          <p:val>
                                            <p:strVal val="#ppt_x"/>
                                          </p:val>
                                        </p:tav>
                                        <p:tav tm="100000">
                                          <p:val>
                                            <p:strVal val="#ppt_x"/>
                                          </p:val>
                                        </p:tav>
                                      </p:tavLst>
                                    </p:anim>
                                    <p:anim calcmode="lin" valueType="num">
                                      <p:cBhvr additive="base">
                                        <p:cTn id="128" dur="500" fill="hold"/>
                                        <p:tgtEl>
                                          <p:spTgt spid="174"/>
                                        </p:tgtEl>
                                        <p:attrNameLst>
                                          <p:attrName>ppt_y</p:attrName>
                                        </p:attrNameLst>
                                      </p:cBhvr>
                                      <p:tavLst>
                                        <p:tav tm="0">
                                          <p:val>
                                            <p:strVal val="0-#ppt_h/2"/>
                                          </p:val>
                                        </p:tav>
                                        <p:tav tm="100000">
                                          <p:val>
                                            <p:strVal val="#ppt_y"/>
                                          </p:val>
                                        </p:tav>
                                      </p:tavLst>
                                    </p:anim>
                                  </p:childTnLst>
                                </p:cTn>
                              </p:par>
                            </p:childTnLst>
                          </p:cTn>
                        </p:par>
                        <p:par>
                          <p:cTn id="129" fill="hold" nodeType="afterGroup">
                            <p:stCondLst>
                              <p:cond delay="2500"/>
                            </p:stCondLst>
                            <p:childTnLst>
                              <p:par>
                                <p:cTn id="130" presetID="2" presetClass="entr" presetSubtype="1" fill="hold" nodeType="afterEffect">
                                  <p:stCondLst>
                                    <p:cond delay="0"/>
                                  </p:stCondLst>
                                  <p:childTnLst>
                                    <p:set>
                                      <p:cBhvr>
                                        <p:cTn id="131" dur="1" fill="hold">
                                          <p:stCondLst>
                                            <p:cond delay="0"/>
                                          </p:stCondLst>
                                        </p:cTn>
                                        <p:tgtEl>
                                          <p:spTgt spid="175"/>
                                        </p:tgtEl>
                                        <p:attrNameLst>
                                          <p:attrName>style.visibility</p:attrName>
                                        </p:attrNameLst>
                                      </p:cBhvr>
                                      <p:to>
                                        <p:strVal val="visible"/>
                                      </p:to>
                                    </p:set>
                                    <p:anim calcmode="lin" valueType="num">
                                      <p:cBhvr additive="base">
                                        <p:cTn id="132" dur="500" fill="hold"/>
                                        <p:tgtEl>
                                          <p:spTgt spid="175"/>
                                        </p:tgtEl>
                                        <p:attrNameLst>
                                          <p:attrName>ppt_x</p:attrName>
                                        </p:attrNameLst>
                                      </p:cBhvr>
                                      <p:tavLst>
                                        <p:tav tm="0">
                                          <p:val>
                                            <p:strVal val="#ppt_x"/>
                                          </p:val>
                                        </p:tav>
                                        <p:tav tm="100000">
                                          <p:val>
                                            <p:strVal val="#ppt_x"/>
                                          </p:val>
                                        </p:tav>
                                      </p:tavLst>
                                    </p:anim>
                                    <p:anim calcmode="lin" valueType="num">
                                      <p:cBhvr additive="base">
                                        <p:cTn id="133" dur="500" fill="hold"/>
                                        <p:tgtEl>
                                          <p:spTgt spid="175"/>
                                        </p:tgtEl>
                                        <p:attrNameLst>
                                          <p:attrName>ppt_y</p:attrName>
                                        </p:attrNameLst>
                                      </p:cBhvr>
                                      <p:tavLst>
                                        <p:tav tm="0">
                                          <p:val>
                                            <p:strVal val="0-#ppt_h/2"/>
                                          </p:val>
                                        </p:tav>
                                        <p:tav tm="100000">
                                          <p:val>
                                            <p:strVal val="#ppt_y"/>
                                          </p:val>
                                        </p:tav>
                                      </p:tavLst>
                                    </p:anim>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 presetClass="entr" presetSubtype="8" fill="hold" grpId="0" nodeType="clickEffect">
                                  <p:stCondLst>
                                    <p:cond delay="0"/>
                                  </p:stCondLst>
                                  <p:childTnLst>
                                    <p:set>
                                      <p:cBhvr>
                                        <p:cTn id="137" dur="1" fill="hold">
                                          <p:stCondLst>
                                            <p:cond delay="0"/>
                                          </p:stCondLst>
                                        </p:cTn>
                                        <p:tgtEl>
                                          <p:spTgt spid="177"/>
                                        </p:tgtEl>
                                        <p:attrNameLst>
                                          <p:attrName>style.visibility</p:attrName>
                                        </p:attrNameLst>
                                      </p:cBhvr>
                                      <p:to>
                                        <p:strVal val="visible"/>
                                      </p:to>
                                    </p:set>
                                    <p:anim calcmode="lin" valueType="num">
                                      <p:cBhvr additive="base">
                                        <p:cTn id="138" dur="500" fill="hold"/>
                                        <p:tgtEl>
                                          <p:spTgt spid="177"/>
                                        </p:tgtEl>
                                        <p:attrNameLst>
                                          <p:attrName>ppt_x</p:attrName>
                                        </p:attrNameLst>
                                      </p:cBhvr>
                                      <p:tavLst>
                                        <p:tav tm="0">
                                          <p:val>
                                            <p:strVal val="0-#ppt_w/2"/>
                                          </p:val>
                                        </p:tav>
                                        <p:tav tm="100000">
                                          <p:val>
                                            <p:strVal val="#ppt_x"/>
                                          </p:val>
                                        </p:tav>
                                      </p:tavLst>
                                    </p:anim>
                                    <p:anim calcmode="lin" valueType="num">
                                      <p:cBhvr additive="base">
                                        <p:cTn id="139" dur="500" fill="hold"/>
                                        <p:tgtEl>
                                          <p:spTgt spid="1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5" grpId="0"/>
      <p:bldP spid="166" grpId="0"/>
      <p:bldP spid="167" grpId="0"/>
      <p:bldP spid="177" grpId="0"/>
      <p:bldP spid="138" grpId="0"/>
      <p:bldP spid="13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903" name="Picture 10" descr="capture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685800"/>
            <a:ext cx="6472447"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TextBox 32"/>
          <p:cNvSpPr txBox="1">
            <a:spLocks noChangeArrowheads="1"/>
          </p:cNvSpPr>
          <p:nvPr/>
        </p:nvSpPr>
        <p:spPr bwMode="auto">
          <a:xfrm>
            <a:off x="7124960" y="513546"/>
            <a:ext cx="1988324" cy="95410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Input :   </a:t>
            </a: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(3+4)7  </a:t>
            </a:r>
            <a:endPar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27" name="Rectangle 18">
            <a:extLst>
              <a:ext uri="{FF2B5EF4-FFF2-40B4-BE49-F238E27FC236}">
                <a16:creationId xmlns:a16="http://schemas.microsoft.com/office/drawing/2014/main" id="{1FE3CFBF-01B1-58B1-2F0D-09E86E065C29}"/>
              </a:ext>
            </a:extLst>
          </p:cNvPr>
          <p:cNvSpPr>
            <a:spLocks noGrp="1" noChangeArrowheads="1"/>
          </p:cNvSpPr>
          <p:nvPr>
            <p:ph type="title"/>
          </p:nvPr>
        </p:nvSpPr>
        <p:spPr>
          <a:xfrm>
            <a:off x="685800" y="-152400"/>
            <a:ext cx="7772400" cy="1143000"/>
          </a:xfrm>
        </p:spPr>
        <p:txBody>
          <a:bodyPr/>
          <a:lstStyle/>
          <a:p>
            <a:pPr eaLnBrk="1" hangingPunct="1">
              <a:defRPr/>
            </a:pPr>
            <a:r>
              <a:rPr lang="en-US" dirty="0"/>
              <a:t>Parsing/Compiling</a:t>
            </a:r>
          </a:p>
        </p:txBody>
      </p:sp>
      <p:sp>
        <p:nvSpPr>
          <p:cNvPr id="28" name="Text Box 8"/>
          <p:cNvSpPr txBox="1">
            <a:spLocks noChangeArrowheads="1"/>
          </p:cNvSpPr>
          <p:nvPr/>
        </p:nvSpPr>
        <p:spPr bwMode="auto">
          <a:xfrm>
            <a:off x="152400" y="3505200"/>
            <a:ext cx="8610600" cy="3046988"/>
          </a:xfrm>
          <a:prstGeom prst="rect">
            <a:avLst/>
          </a:prstGeom>
          <a:noFill/>
          <a:ln w="38100">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Context Free Grammar: </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400" b="0" i="0" u="none" strike="noStrike" kern="1200" cap="none" spc="0" normalizeH="0" baseline="0" noProof="0" dirty="0" err="1">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NonTerminals</a:t>
            </a: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 exp, term, fact,…</a:t>
            </a:r>
            <a:b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  Each generates a class of substrings.</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Rules:  exp </a:t>
            </a: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 term + term + … + term</a:t>
            </a:r>
          </a:p>
          <a:p>
            <a:pPr marL="914400" marR="0" lvl="2"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Says “An expression is a sum of terms”</a:t>
            </a:r>
            <a:b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b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          “A term is a product of factors”</a:t>
            </a:r>
          </a:p>
          <a:p>
            <a:pPr marL="914400" marR="0" lvl="2"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          “A factor is either an integer </a:t>
            </a:r>
            <a:b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b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               or an expression in brackets.”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8"/>
                                        </p:tgtEl>
                                        <p:attrNameLst>
                                          <p:attrName>style.visibility</p:attrName>
                                        </p:attrNameLst>
                                      </p:cBhvr>
                                      <p:to>
                                        <p:strVal val="visible"/>
                                      </p:to>
                                    </p:set>
                                    <p:anim calcmode="lin" valueType="num">
                                      <p:cBhvr additive="base">
                                        <p:cTn id="7" dur="500" fill="hold"/>
                                        <p:tgtEl>
                                          <p:spTgt spid="118"/>
                                        </p:tgtEl>
                                        <p:attrNameLst>
                                          <p:attrName>ppt_x</p:attrName>
                                        </p:attrNameLst>
                                      </p:cBhvr>
                                      <p:tavLst>
                                        <p:tav tm="0">
                                          <p:val>
                                            <p:strVal val="#ppt_x"/>
                                          </p:val>
                                        </p:tav>
                                        <p:tav tm="100000">
                                          <p:val>
                                            <p:strVal val="#ppt_x"/>
                                          </p:val>
                                        </p:tav>
                                      </p:tavLst>
                                    </p:anim>
                                    <p:anim calcmode="lin" valueType="num">
                                      <p:cBhvr additive="base">
                                        <p:cTn id="8" dur="500" fill="hold"/>
                                        <p:tgtEl>
                                          <p:spTgt spid="11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08903"/>
                                        </p:tgtEl>
                                        <p:attrNameLst>
                                          <p:attrName>style.visibility</p:attrName>
                                        </p:attrNameLst>
                                      </p:cBhvr>
                                      <p:to>
                                        <p:strVal val="visible"/>
                                      </p:to>
                                    </p:set>
                                    <p:anim calcmode="lin" valueType="num">
                                      <p:cBhvr additive="base">
                                        <p:cTn id="13" dur="500" fill="hold"/>
                                        <p:tgtEl>
                                          <p:spTgt spid="208903"/>
                                        </p:tgtEl>
                                        <p:attrNameLst>
                                          <p:attrName>ppt_x</p:attrName>
                                        </p:attrNameLst>
                                      </p:cBhvr>
                                      <p:tavLst>
                                        <p:tav tm="0">
                                          <p:val>
                                            <p:strVal val="#ppt_x"/>
                                          </p:val>
                                        </p:tav>
                                        <p:tav tm="100000">
                                          <p:val>
                                            <p:strVal val="#ppt_x"/>
                                          </p:val>
                                        </p:tav>
                                      </p:tavLst>
                                    </p:anim>
                                    <p:anim calcmode="lin" valueType="num">
                                      <p:cBhvr additive="base">
                                        <p:cTn id="14" dur="500" fill="hold"/>
                                        <p:tgtEl>
                                          <p:spTgt spid="208903"/>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8">
                                            <p:txEl>
                                              <p:pRg st="0" end="0"/>
                                            </p:txEl>
                                          </p:spTgt>
                                        </p:tgtEl>
                                        <p:attrNameLst>
                                          <p:attrName>style.visibility</p:attrName>
                                        </p:attrNameLst>
                                      </p:cBhvr>
                                      <p:to>
                                        <p:strVal val="visible"/>
                                      </p:to>
                                    </p:set>
                                    <p:anim calcmode="lin" valueType="num">
                                      <p:cBhvr additive="base">
                                        <p:cTn id="1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8">
                                            <p:txEl>
                                              <p:pRg st="1" end="1"/>
                                            </p:txEl>
                                          </p:spTgt>
                                        </p:tgtEl>
                                        <p:attrNameLst>
                                          <p:attrName>style.visibility</p:attrName>
                                        </p:attrNameLst>
                                      </p:cBhvr>
                                      <p:to>
                                        <p:strVal val="visible"/>
                                      </p:to>
                                    </p:set>
                                    <p:anim calcmode="lin" valueType="num">
                                      <p:cBhvr additive="base">
                                        <p:cTn id="23"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8">
                                            <p:txEl>
                                              <p:pRg st="2" end="2"/>
                                            </p:txEl>
                                          </p:spTgt>
                                        </p:tgtEl>
                                        <p:attrNameLst>
                                          <p:attrName>style.visibility</p:attrName>
                                        </p:attrNameLst>
                                      </p:cBhvr>
                                      <p:to>
                                        <p:strVal val="visible"/>
                                      </p:to>
                                    </p:set>
                                    <p:anim calcmode="lin" valueType="num">
                                      <p:cBhvr additive="base">
                                        <p:cTn id="29" dur="500" fill="hold"/>
                                        <p:tgtEl>
                                          <p:spTgt spid="28">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8">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8">
                                            <p:txEl>
                                              <p:pRg st="3" end="3"/>
                                            </p:txEl>
                                          </p:spTgt>
                                        </p:tgtEl>
                                        <p:attrNameLst>
                                          <p:attrName>style.visibility</p:attrName>
                                        </p:attrNameLst>
                                      </p:cBhvr>
                                      <p:to>
                                        <p:strVal val="visible"/>
                                      </p:to>
                                    </p:set>
                                    <p:anim calcmode="lin" valueType="num">
                                      <p:cBhvr additive="base">
                                        <p:cTn id="33" dur="500" fill="hold"/>
                                        <p:tgtEl>
                                          <p:spTgt spid="28">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8">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8">
                                            <p:txEl>
                                              <p:pRg st="4" end="4"/>
                                            </p:txEl>
                                          </p:spTgt>
                                        </p:tgtEl>
                                        <p:attrNameLst>
                                          <p:attrName>style.visibility</p:attrName>
                                        </p:attrNameLst>
                                      </p:cBhvr>
                                      <p:to>
                                        <p:strVal val="visible"/>
                                      </p:to>
                                    </p:set>
                                    <p:anim calcmode="lin" valueType="num">
                                      <p:cBhvr additive="base">
                                        <p:cTn id="37" dur="500" fill="hold"/>
                                        <p:tgtEl>
                                          <p:spTgt spid="28">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8">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903" name="Picture 10" descr="capture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685800"/>
            <a:ext cx="6472447"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45"/>
          <p:cNvSpPr txBox="1">
            <a:spLocks noChangeArrowheads="1"/>
          </p:cNvSpPr>
          <p:nvPr/>
        </p:nvSpPr>
        <p:spPr bwMode="auto">
          <a:xfrm>
            <a:off x="7555327" y="1629228"/>
            <a:ext cx="702436"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exp</a:t>
            </a:r>
          </a:p>
        </p:txBody>
      </p:sp>
      <p:grpSp>
        <p:nvGrpSpPr>
          <p:cNvPr id="3" name="Group 64"/>
          <p:cNvGrpSpPr/>
          <p:nvPr/>
        </p:nvGrpSpPr>
        <p:grpSpPr>
          <a:xfrm>
            <a:off x="7493533" y="2133600"/>
            <a:ext cx="841898" cy="664507"/>
            <a:chOff x="7493533" y="2133600"/>
            <a:chExt cx="841898" cy="664507"/>
          </a:xfrm>
        </p:grpSpPr>
        <p:sp>
          <p:nvSpPr>
            <p:cNvPr id="62" name="Text Box 45"/>
            <p:cNvSpPr txBox="1">
              <a:spLocks noChangeArrowheads="1"/>
            </p:cNvSpPr>
            <p:nvPr/>
          </p:nvSpPr>
          <p:spPr bwMode="auto">
            <a:xfrm>
              <a:off x="7493533" y="2274887"/>
              <a:ext cx="841898"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term</a:t>
              </a:r>
            </a:p>
          </p:txBody>
        </p:sp>
        <p:sp>
          <p:nvSpPr>
            <p:cNvPr id="64" name="Line 47"/>
            <p:cNvSpPr>
              <a:spLocks noChangeShapeType="1"/>
            </p:cNvSpPr>
            <p:nvPr/>
          </p:nvSpPr>
          <p:spPr bwMode="auto">
            <a:xfrm flipH="1">
              <a:off x="7924800" y="2133600"/>
              <a:ext cx="0" cy="1524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4" name="Group 73"/>
          <p:cNvGrpSpPr/>
          <p:nvPr/>
        </p:nvGrpSpPr>
        <p:grpSpPr>
          <a:xfrm>
            <a:off x="6858000" y="2819400"/>
            <a:ext cx="2120254" cy="773365"/>
            <a:chOff x="6858000" y="2819400"/>
            <a:chExt cx="2120254" cy="773365"/>
          </a:xfrm>
        </p:grpSpPr>
        <p:grpSp>
          <p:nvGrpSpPr>
            <p:cNvPr id="8" name="Group 65"/>
            <p:cNvGrpSpPr/>
            <p:nvPr/>
          </p:nvGrpSpPr>
          <p:grpSpPr>
            <a:xfrm>
              <a:off x="6858000" y="2819400"/>
              <a:ext cx="721672" cy="773365"/>
              <a:chOff x="7553646" y="2024742"/>
              <a:chExt cx="721672" cy="773365"/>
            </a:xfrm>
          </p:grpSpPr>
          <p:sp>
            <p:nvSpPr>
              <p:cNvPr id="67" name="Text Box 45"/>
              <p:cNvSpPr txBox="1">
                <a:spLocks noChangeArrowheads="1"/>
              </p:cNvSpPr>
              <p:nvPr/>
            </p:nvSpPr>
            <p:spPr bwMode="auto">
              <a:xfrm>
                <a:off x="7553646" y="2274887"/>
                <a:ext cx="721672"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fact</a:t>
                </a:r>
              </a:p>
            </p:txBody>
          </p:sp>
          <p:sp>
            <p:nvSpPr>
              <p:cNvPr id="68" name="Line 47"/>
              <p:cNvSpPr>
                <a:spLocks noChangeShapeType="1"/>
              </p:cNvSpPr>
              <p:nvPr/>
            </p:nvSpPr>
            <p:spPr bwMode="auto">
              <a:xfrm flipH="1">
                <a:off x="7924800" y="2024742"/>
                <a:ext cx="314646" cy="26125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9" name="Group 69"/>
            <p:cNvGrpSpPr/>
            <p:nvPr/>
          </p:nvGrpSpPr>
          <p:grpSpPr>
            <a:xfrm>
              <a:off x="7734560" y="2819400"/>
              <a:ext cx="381836" cy="764975"/>
              <a:chOff x="7842250" y="2939142"/>
              <a:chExt cx="381836" cy="764975"/>
            </a:xfrm>
          </p:grpSpPr>
          <p:sp>
            <p:nvSpPr>
              <p:cNvPr id="52" name="Text Box 64"/>
              <p:cNvSpPr txBox="1">
                <a:spLocks noChangeArrowheads="1"/>
              </p:cNvSpPr>
              <p:nvPr/>
            </p:nvSpPr>
            <p:spPr bwMode="auto">
              <a:xfrm>
                <a:off x="7842250" y="3180897"/>
                <a:ext cx="381836"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69"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 name="Group 70"/>
            <p:cNvGrpSpPr/>
            <p:nvPr/>
          </p:nvGrpSpPr>
          <p:grpSpPr>
            <a:xfrm>
              <a:off x="8229600" y="2819400"/>
              <a:ext cx="748654" cy="758851"/>
              <a:chOff x="7526664" y="2039256"/>
              <a:chExt cx="748654" cy="758851"/>
            </a:xfrm>
          </p:grpSpPr>
          <p:sp>
            <p:nvSpPr>
              <p:cNvPr id="72" name="Text Box 45"/>
              <p:cNvSpPr txBox="1">
                <a:spLocks noChangeArrowheads="1"/>
              </p:cNvSpPr>
              <p:nvPr/>
            </p:nvSpPr>
            <p:spPr bwMode="auto">
              <a:xfrm>
                <a:off x="7553646" y="2274887"/>
                <a:ext cx="721672"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fact</a:t>
                </a:r>
              </a:p>
            </p:txBody>
          </p:sp>
          <p:sp>
            <p:nvSpPr>
              <p:cNvPr id="73" name="Line 47"/>
              <p:cNvSpPr>
                <a:spLocks noChangeShapeType="1"/>
              </p:cNvSpPr>
              <p:nvPr/>
            </p:nvSpPr>
            <p:spPr bwMode="auto">
              <a:xfrm>
                <a:off x="7526664" y="2039256"/>
                <a:ext cx="398136" cy="2467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1" name="Group 116"/>
          <p:cNvGrpSpPr/>
          <p:nvPr/>
        </p:nvGrpSpPr>
        <p:grpSpPr>
          <a:xfrm>
            <a:off x="6393936" y="3581400"/>
            <a:ext cx="1703474" cy="773365"/>
            <a:chOff x="6393936" y="3581400"/>
            <a:chExt cx="1703474" cy="773365"/>
          </a:xfrm>
        </p:grpSpPr>
        <p:grpSp>
          <p:nvGrpSpPr>
            <p:cNvPr id="12" name="Group 75"/>
            <p:cNvGrpSpPr/>
            <p:nvPr/>
          </p:nvGrpSpPr>
          <p:grpSpPr>
            <a:xfrm>
              <a:off x="6393936" y="3581400"/>
              <a:ext cx="477410" cy="773365"/>
              <a:chOff x="7762036" y="2024742"/>
              <a:chExt cx="477410" cy="773365"/>
            </a:xfrm>
          </p:grpSpPr>
          <p:sp>
            <p:nvSpPr>
              <p:cNvPr id="83" name="Text Box 45"/>
              <p:cNvSpPr txBox="1">
                <a:spLocks noChangeArrowheads="1"/>
              </p:cNvSpPr>
              <p:nvPr/>
            </p:nvSpPr>
            <p:spPr bwMode="auto">
              <a:xfrm>
                <a:off x="7762036" y="2274887"/>
                <a:ext cx="30489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p>
            </p:txBody>
          </p:sp>
          <p:sp>
            <p:nvSpPr>
              <p:cNvPr id="84" name="Line 47"/>
              <p:cNvSpPr>
                <a:spLocks noChangeShapeType="1"/>
              </p:cNvSpPr>
              <p:nvPr/>
            </p:nvSpPr>
            <p:spPr bwMode="auto">
              <a:xfrm flipH="1">
                <a:off x="7924800" y="2024742"/>
                <a:ext cx="314646" cy="261258"/>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00"/>
                  </a:solidFill>
                  <a:effectLst/>
                  <a:uLnTx/>
                  <a:uFillTx/>
                  <a:latin typeface="Times New Roman" pitchFamily="18" charset="0"/>
                  <a:ea typeface="+mn-ea"/>
                  <a:cs typeface="Arial" charset="0"/>
                </a:endParaRPr>
              </a:p>
            </p:txBody>
          </p:sp>
        </p:grpSp>
        <p:grpSp>
          <p:nvGrpSpPr>
            <p:cNvPr id="13" name="Group 76"/>
            <p:cNvGrpSpPr/>
            <p:nvPr/>
          </p:nvGrpSpPr>
          <p:grpSpPr>
            <a:xfrm>
              <a:off x="6903050" y="3581400"/>
              <a:ext cx="702436" cy="764975"/>
              <a:chOff x="7683194" y="2939142"/>
              <a:chExt cx="702436" cy="764975"/>
            </a:xfrm>
          </p:grpSpPr>
          <p:sp>
            <p:nvSpPr>
              <p:cNvPr id="81" name="Text Box 64"/>
              <p:cNvSpPr txBox="1">
                <a:spLocks noChangeArrowheads="1"/>
              </p:cNvSpPr>
              <p:nvPr/>
            </p:nvSpPr>
            <p:spPr bwMode="auto">
              <a:xfrm>
                <a:off x="7683194" y="3180897"/>
                <a:ext cx="702436"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exp</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2" name="Line 47"/>
              <p:cNvSpPr>
                <a:spLocks noChangeShapeType="1"/>
              </p:cNvSpPr>
              <p:nvPr/>
            </p:nvSpPr>
            <p:spPr bwMode="auto">
              <a:xfrm>
                <a:off x="8032490" y="2939142"/>
                <a:ext cx="1168" cy="2286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00"/>
                  </a:solidFill>
                  <a:effectLst/>
                  <a:uLnTx/>
                  <a:uFillTx/>
                  <a:latin typeface="Times New Roman" pitchFamily="18" charset="0"/>
                  <a:ea typeface="+mn-ea"/>
                  <a:cs typeface="Arial" charset="0"/>
                </a:endParaRPr>
              </a:p>
            </p:txBody>
          </p:sp>
        </p:grpSp>
        <p:grpSp>
          <p:nvGrpSpPr>
            <p:cNvPr id="14" name="Group 77"/>
            <p:cNvGrpSpPr/>
            <p:nvPr/>
          </p:nvGrpSpPr>
          <p:grpSpPr>
            <a:xfrm>
              <a:off x="7557146" y="3581400"/>
              <a:ext cx="540264" cy="758851"/>
              <a:chOff x="7526664" y="2039256"/>
              <a:chExt cx="540264" cy="758851"/>
            </a:xfrm>
          </p:grpSpPr>
          <p:sp>
            <p:nvSpPr>
              <p:cNvPr id="79" name="Text Box 45"/>
              <p:cNvSpPr txBox="1">
                <a:spLocks noChangeArrowheads="1"/>
              </p:cNvSpPr>
              <p:nvPr/>
            </p:nvSpPr>
            <p:spPr bwMode="auto">
              <a:xfrm>
                <a:off x="7762036" y="2274887"/>
                <a:ext cx="30489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p>
            </p:txBody>
          </p:sp>
          <p:sp>
            <p:nvSpPr>
              <p:cNvPr id="80" name="Line 47"/>
              <p:cNvSpPr>
                <a:spLocks noChangeShapeType="1"/>
              </p:cNvSpPr>
              <p:nvPr/>
            </p:nvSpPr>
            <p:spPr bwMode="auto">
              <a:xfrm>
                <a:off x="7526664" y="2039256"/>
                <a:ext cx="398136" cy="246744"/>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00"/>
                  </a:solidFill>
                  <a:effectLst/>
                  <a:uLnTx/>
                  <a:uFillTx/>
                  <a:latin typeface="Times New Roman" pitchFamily="18" charset="0"/>
                  <a:ea typeface="+mn-ea"/>
                  <a:cs typeface="Arial" charset="0"/>
                </a:endParaRPr>
              </a:p>
            </p:txBody>
          </p:sp>
        </p:grpSp>
      </p:grpSp>
      <p:grpSp>
        <p:nvGrpSpPr>
          <p:cNvPr id="15" name="Group 86"/>
          <p:cNvGrpSpPr/>
          <p:nvPr/>
        </p:nvGrpSpPr>
        <p:grpSpPr>
          <a:xfrm>
            <a:off x="8627398" y="3581400"/>
            <a:ext cx="364202" cy="779489"/>
            <a:chOff x="7842250" y="2939142"/>
            <a:chExt cx="364202" cy="764975"/>
          </a:xfrm>
        </p:grpSpPr>
        <p:sp>
          <p:nvSpPr>
            <p:cNvPr id="91" name="Text Box 64"/>
            <p:cNvSpPr txBox="1">
              <a:spLocks noChangeArrowheads="1"/>
            </p:cNvSpPr>
            <p:nvPr/>
          </p:nvSpPr>
          <p:spPr bwMode="auto">
            <a:xfrm>
              <a:off x="7842250" y="3180897"/>
              <a:ext cx="36420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7</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92"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6" name="Group 94"/>
          <p:cNvGrpSpPr/>
          <p:nvPr/>
        </p:nvGrpSpPr>
        <p:grpSpPr>
          <a:xfrm>
            <a:off x="6188288" y="4343400"/>
            <a:ext cx="2240480" cy="773365"/>
            <a:chOff x="6797888" y="2819400"/>
            <a:chExt cx="2240480" cy="773365"/>
          </a:xfrm>
        </p:grpSpPr>
        <p:grpSp>
          <p:nvGrpSpPr>
            <p:cNvPr id="17" name="Group 95"/>
            <p:cNvGrpSpPr/>
            <p:nvPr/>
          </p:nvGrpSpPr>
          <p:grpSpPr>
            <a:xfrm>
              <a:off x="6797888" y="2819400"/>
              <a:ext cx="841898" cy="773365"/>
              <a:chOff x="7493534" y="2024742"/>
              <a:chExt cx="841898" cy="773365"/>
            </a:xfrm>
          </p:grpSpPr>
          <p:sp>
            <p:nvSpPr>
              <p:cNvPr id="103" name="Text Box 45"/>
              <p:cNvSpPr txBox="1">
                <a:spLocks noChangeArrowheads="1"/>
              </p:cNvSpPr>
              <p:nvPr/>
            </p:nvSpPr>
            <p:spPr bwMode="auto">
              <a:xfrm>
                <a:off x="7493534" y="2274887"/>
                <a:ext cx="841898"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term</a:t>
                </a:r>
              </a:p>
            </p:txBody>
          </p:sp>
          <p:sp>
            <p:nvSpPr>
              <p:cNvPr id="104" name="Line 47"/>
              <p:cNvSpPr>
                <a:spLocks noChangeShapeType="1"/>
              </p:cNvSpPr>
              <p:nvPr/>
            </p:nvSpPr>
            <p:spPr bwMode="auto">
              <a:xfrm flipH="1">
                <a:off x="7924800" y="2024742"/>
                <a:ext cx="314646" cy="26125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8" name="Group 96"/>
            <p:cNvGrpSpPr/>
            <p:nvPr/>
          </p:nvGrpSpPr>
          <p:grpSpPr>
            <a:xfrm>
              <a:off x="7734560" y="2819400"/>
              <a:ext cx="386644" cy="764975"/>
              <a:chOff x="7842250" y="2939142"/>
              <a:chExt cx="386644" cy="764975"/>
            </a:xfrm>
          </p:grpSpPr>
          <p:sp>
            <p:nvSpPr>
              <p:cNvPr id="101" name="Text Box 64"/>
              <p:cNvSpPr txBox="1">
                <a:spLocks noChangeArrowheads="1"/>
              </p:cNvSpPr>
              <p:nvPr/>
            </p:nvSpPr>
            <p:spPr bwMode="auto">
              <a:xfrm>
                <a:off x="7842250" y="3180897"/>
                <a:ext cx="386644"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102"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9" name="Group 97"/>
            <p:cNvGrpSpPr/>
            <p:nvPr/>
          </p:nvGrpSpPr>
          <p:grpSpPr>
            <a:xfrm>
              <a:off x="8196470" y="2819400"/>
              <a:ext cx="841898" cy="758851"/>
              <a:chOff x="7493534" y="2039256"/>
              <a:chExt cx="841898" cy="758851"/>
            </a:xfrm>
          </p:grpSpPr>
          <p:sp>
            <p:nvSpPr>
              <p:cNvPr id="99" name="Text Box 45"/>
              <p:cNvSpPr txBox="1">
                <a:spLocks noChangeArrowheads="1"/>
              </p:cNvSpPr>
              <p:nvPr/>
            </p:nvSpPr>
            <p:spPr bwMode="auto">
              <a:xfrm>
                <a:off x="7493534" y="2274887"/>
                <a:ext cx="841898"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term</a:t>
                </a:r>
              </a:p>
            </p:txBody>
          </p:sp>
          <p:sp>
            <p:nvSpPr>
              <p:cNvPr id="100" name="Line 47"/>
              <p:cNvSpPr>
                <a:spLocks noChangeShapeType="1"/>
              </p:cNvSpPr>
              <p:nvPr/>
            </p:nvSpPr>
            <p:spPr bwMode="auto">
              <a:xfrm>
                <a:off x="7526664" y="2039256"/>
                <a:ext cx="398136" cy="2467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20" name="Group 104"/>
          <p:cNvGrpSpPr/>
          <p:nvPr/>
        </p:nvGrpSpPr>
        <p:grpSpPr>
          <a:xfrm>
            <a:off x="6250458" y="5138058"/>
            <a:ext cx="721672" cy="664507"/>
            <a:chOff x="7553647" y="2133600"/>
            <a:chExt cx="721672" cy="664507"/>
          </a:xfrm>
        </p:grpSpPr>
        <p:sp>
          <p:nvSpPr>
            <p:cNvPr id="106" name="Text Box 45"/>
            <p:cNvSpPr txBox="1">
              <a:spLocks noChangeArrowheads="1"/>
            </p:cNvSpPr>
            <p:nvPr/>
          </p:nvSpPr>
          <p:spPr bwMode="auto">
            <a:xfrm>
              <a:off x="7553647" y="2274887"/>
              <a:ext cx="721672"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fact</a:t>
              </a:r>
            </a:p>
          </p:txBody>
        </p:sp>
        <p:sp>
          <p:nvSpPr>
            <p:cNvPr id="107" name="Line 47"/>
            <p:cNvSpPr>
              <a:spLocks noChangeShapeType="1"/>
            </p:cNvSpPr>
            <p:nvPr/>
          </p:nvSpPr>
          <p:spPr bwMode="auto">
            <a:xfrm flipH="1">
              <a:off x="7924800" y="2133600"/>
              <a:ext cx="0" cy="1524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1" name="Group 107"/>
          <p:cNvGrpSpPr/>
          <p:nvPr/>
        </p:nvGrpSpPr>
        <p:grpSpPr>
          <a:xfrm>
            <a:off x="6400800" y="5820883"/>
            <a:ext cx="364202" cy="779489"/>
            <a:chOff x="7842250" y="2939142"/>
            <a:chExt cx="364202" cy="764975"/>
          </a:xfrm>
        </p:grpSpPr>
        <p:sp>
          <p:nvSpPr>
            <p:cNvPr id="109" name="Text Box 64"/>
            <p:cNvSpPr txBox="1">
              <a:spLocks noChangeArrowheads="1"/>
            </p:cNvSpPr>
            <p:nvPr/>
          </p:nvSpPr>
          <p:spPr bwMode="auto">
            <a:xfrm>
              <a:off x="7842250" y="3180897"/>
              <a:ext cx="36420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3</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110"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2" name="Group 110"/>
          <p:cNvGrpSpPr/>
          <p:nvPr/>
        </p:nvGrpSpPr>
        <p:grpSpPr>
          <a:xfrm>
            <a:off x="7631300" y="5119914"/>
            <a:ext cx="721672" cy="664507"/>
            <a:chOff x="7553647" y="2133600"/>
            <a:chExt cx="721672" cy="664507"/>
          </a:xfrm>
        </p:grpSpPr>
        <p:sp>
          <p:nvSpPr>
            <p:cNvPr id="112" name="Text Box 45"/>
            <p:cNvSpPr txBox="1">
              <a:spLocks noChangeArrowheads="1"/>
            </p:cNvSpPr>
            <p:nvPr/>
          </p:nvSpPr>
          <p:spPr bwMode="auto">
            <a:xfrm>
              <a:off x="7553647" y="2274887"/>
              <a:ext cx="721672"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fact</a:t>
              </a:r>
            </a:p>
          </p:txBody>
        </p:sp>
        <p:sp>
          <p:nvSpPr>
            <p:cNvPr id="113" name="Line 47"/>
            <p:cNvSpPr>
              <a:spLocks noChangeShapeType="1"/>
            </p:cNvSpPr>
            <p:nvPr/>
          </p:nvSpPr>
          <p:spPr bwMode="auto">
            <a:xfrm flipH="1">
              <a:off x="7924800" y="2133600"/>
              <a:ext cx="0" cy="1524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3" name="Group 113"/>
          <p:cNvGrpSpPr/>
          <p:nvPr/>
        </p:nvGrpSpPr>
        <p:grpSpPr>
          <a:xfrm>
            <a:off x="7781642" y="5802739"/>
            <a:ext cx="364202" cy="779489"/>
            <a:chOff x="7842250" y="2939142"/>
            <a:chExt cx="364202" cy="764975"/>
          </a:xfrm>
        </p:grpSpPr>
        <p:sp>
          <p:nvSpPr>
            <p:cNvPr id="115" name="Text Box 64"/>
            <p:cNvSpPr txBox="1">
              <a:spLocks noChangeArrowheads="1"/>
            </p:cNvSpPr>
            <p:nvPr/>
          </p:nvSpPr>
          <p:spPr bwMode="auto">
            <a:xfrm>
              <a:off x="7842250" y="3180897"/>
              <a:ext cx="36420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4</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116"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18" name="TextBox 32"/>
          <p:cNvSpPr txBox="1">
            <a:spLocks noChangeArrowheads="1"/>
          </p:cNvSpPr>
          <p:nvPr/>
        </p:nvSpPr>
        <p:spPr bwMode="auto">
          <a:xfrm>
            <a:off x="7124960" y="513546"/>
            <a:ext cx="1988324" cy="95410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Input :   </a:t>
            </a: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(3+4)7  </a:t>
            </a:r>
            <a:endPar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27" name="Rectangle 18">
            <a:extLst>
              <a:ext uri="{FF2B5EF4-FFF2-40B4-BE49-F238E27FC236}">
                <a16:creationId xmlns:a16="http://schemas.microsoft.com/office/drawing/2014/main" id="{1FE3CFBF-01B1-58B1-2F0D-09E86E065C29}"/>
              </a:ext>
            </a:extLst>
          </p:cNvPr>
          <p:cNvSpPr>
            <a:spLocks noGrp="1" noChangeArrowheads="1"/>
          </p:cNvSpPr>
          <p:nvPr>
            <p:ph type="title"/>
          </p:nvPr>
        </p:nvSpPr>
        <p:spPr>
          <a:xfrm>
            <a:off x="685800" y="-152400"/>
            <a:ext cx="7772400" cy="1143000"/>
          </a:xfrm>
        </p:spPr>
        <p:txBody>
          <a:bodyPr/>
          <a:lstStyle/>
          <a:p>
            <a:pPr eaLnBrk="1" hangingPunct="1">
              <a:defRPr/>
            </a:pPr>
            <a:r>
              <a:rPr lang="en-US" dirty="0"/>
              <a:t>Parsing/Compiling</a:t>
            </a:r>
          </a:p>
        </p:txBody>
      </p:sp>
      <p:sp>
        <p:nvSpPr>
          <p:cNvPr id="28" name="Text Box 8"/>
          <p:cNvSpPr txBox="1">
            <a:spLocks noChangeArrowheads="1"/>
          </p:cNvSpPr>
          <p:nvPr/>
        </p:nvSpPr>
        <p:spPr bwMode="auto">
          <a:xfrm>
            <a:off x="152400" y="3505200"/>
            <a:ext cx="8610600" cy="3046988"/>
          </a:xfrm>
          <a:prstGeom prst="rect">
            <a:avLst/>
          </a:prstGeom>
          <a:noFill/>
          <a:ln w="38100">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Context Free Grammar: </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400" b="0" i="0" u="none" strike="noStrike" kern="1200" cap="none" spc="0" normalizeH="0" baseline="0" noProof="0" dirty="0" err="1">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NonTerminals</a:t>
            </a: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 exp, term, fact,…</a:t>
            </a:r>
            <a:b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  Each generates a class of substrings.</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Rules:  exp </a:t>
            </a: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 term + term + … + term</a:t>
            </a:r>
          </a:p>
          <a:p>
            <a:pPr marL="914400" marR="0" lvl="2"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Says “An exp is a sum of terms”</a:t>
            </a:r>
          </a:p>
          <a:p>
            <a:pPr marL="914400" marR="0" lvl="2"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One can replace exp with term + term</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Terminals: +, *, 37, … </a:t>
            </a:r>
          </a:p>
          <a:p>
            <a:pPr marL="914400" marR="0" lvl="2"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characters in the final string</a:t>
            </a:r>
          </a:p>
        </p:txBody>
      </p:sp>
    </p:spTree>
    <p:extLst>
      <p:ext uri="{BB962C8B-B14F-4D97-AF65-F5344CB8AC3E}">
        <p14:creationId xmlns:p14="http://schemas.microsoft.com/office/powerpoint/2010/main" val="2356002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8">
                                            <p:txEl>
                                              <p:pRg st="4" end="4"/>
                                            </p:txEl>
                                          </p:spTgt>
                                        </p:tgtEl>
                                        <p:attrNameLst>
                                          <p:attrName>style.visibility</p:attrName>
                                        </p:attrNameLst>
                                      </p:cBhvr>
                                      <p:to>
                                        <p:strVal val="visible"/>
                                      </p:to>
                                    </p:set>
                                    <p:anim calcmode="lin" valueType="num">
                                      <p:cBhvr additive="base">
                                        <p:cTn id="7" dur="500" fill="hold"/>
                                        <p:tgtEl>
                                          <p:spTgt spid="28">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ppt_x"/>
                                          </p:val>
                                        </p:tav>
                                        <p:tav tm="100000">
                                          <p:val>
                                            <p:strVal val="#ppt_x"/>
                                          </p:val>
                                        </p:tav>
                                      </p:tavLst>
                                    </p:anim>
                                    <p:anim calcmode="lin" valueType="num">
                                      <p:cBhvr additive="base">
                                        <p:cTn id="1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ppt_x"/>
                                          </p:val>
                                        </p:tav>
                                        <p:tav tm="100000">
                                          <p:val>
                                            <p:strVal val="#ppt_x"/>
                                          </p:val>
                                        </p:tav>
                                      </p:tavLst>
                                    </p:anim>
                                    <p:anim calcmode="lin" valueType="num">
                                      <p:cBhvr additive="base">
                                        <p:cTn id="3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500" fill="hold"/>
                                        <p:tgtEl>
                                          <p:spTgt spid="20"/>
                                        </p:tgtEl>
                                        <p:attrNameLst>
                                          <p:attrName>ppt_x</p:attrName>
                                        </p:attrNameLst>
                                      </p:cBhvr>
                                      <p:tavLst>
                                        <p:tav tm="0">
                                          <p:val>
                                            <p:strVal val="#ppt_x"/>
                                          </p:val>
                                        </p:tav>
                                        <p:tav tm="100000">
                                          <p:val>
                                            <p:strVal val="#ppt_x"/>
                                          </p:val>
                                        </p:tav>
                                      </p:tavLst>
                                    </p:anim>
                                    <p:anim calcmode="lin" valueType="num">
                                      <p:cBhvr additive="base">
                                        <p:cTn id="4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22"/>
                                        </p:tgtEl>
                                        <p:attrNameLst>
                                          <p:attrName>style.visibility</p:attrName>
                                        </p:attrNameLst>
                                      </p:cBhvr>
                                      <p:to>
                                        <p:strVal val="visible"/>
                                      </p:to>
                                    </p:set>
                                    <p:anim calcmode="lin" valueType="num">
                                      <p:cBhvr additive="base">
                                        <p:cTn id="55" dur="500" fill="hold"/>
                                        <p:tgtEl>
                                          <p:spTgt spid="22"/>
                                        </p:tgtEl>
                                        <p:attrNameLst>
                                          <p:attrName>ppt_x</p:attrName>
                                        </p:attrNameLst>
                                      </p:cBhvr>
                                      <p:tavLst>
                                        <p:tav tm="0">
                                          <p:val>
                                            <p:strVal val="#ppt_x"/>
                                          </p:val>
                                        </p:tav>
                                        <p:tav tm="100000">
                                          <p:val>
                                            <p:strVal val="#ppt_x"/>
                                          </p:val>
                                        </p:tav>
                                      </p:tavLst>
                                    </p:anim>
                                    <p:anim calcmode="lin" valueType="num">
                                      <p:cBhvr additive="base">
                                        <p:cTn id="5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500" fill="hold"/>
                                        <p:tgtEl>
                                          <p:spTgt spid="15"/>
                                        </p:tgtEl>
                                        <p:attrNameLst>
                                          <p:attrName>ppt_x</p:attrName>
                                        </p:attrNameLst>
                                      </p:cBhvr>
                                      <p:tavLst>
                                        <p:tav tm="0">
                                          <p:val>
                                            <p:strVal val="#ppt_x"/>
                                          </p:val>
                                        </p:tav>
                                        <p:tav tm="100000">
                                          <p:val>
                                            <p:strVal val="#ppt_x"/>
                                          </p:val>
                                        </p:tav>
                                      </p:tavLst>
                                    </p:anim>
                                    <p:anim calcmode="lin" valueType="num">
                                      <p:cBhvr additive="base">
                                        <p:cTn id="6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28">
                                            <p:txEl>
                                              <p:pRg st="5" end="5"/>
                                            </p:txEl>
                                          </p:spTgt>
                                        </p:tgtEl>
                                        <p:attrNameLst>
                                          <p:attrName>style.visibility</p:attrName>
                                        </p:attrNameLst>
                                      </p:cBhvr>
                                      <p:to>
                                        <p:strVal val="visible"/>
                                      </p:to>
                                    </p:set>
                                    <p:anim calcmode="lin" valueType="num">
                                      <p:cBhvr additive="base">
                                        <p:cTn id="73" dur="500" fill="hold"/>
                                        <p:tgtEl>
                                          <p:spTgt spid="28">
                                            <p:txEl>
                                              <p:pRg st="5" end="5"/>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8">
                                            <p:txEl>
                                              <p:pRg st="5" end="5"/>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28">
                                            <p:txEl>
                                              <p:pRg st="6" end="6"/>
                                            </p:txEl>
                                          </p:spTgt>
                                        </p:tgtEl>
                                        <p:attrNameLst>
                                          <p:attrName>style.visibility</p:attrName>
                                        </p:attrNameLst>
                                      </p:cBhvr>
                                      <p:to>
                                        <p:strVal val="visible"/>
                                      </p:to>
                                    </p:set>
                                    <p:anim calcmode="lin" valueType="num">
                                      <p:cBhvr additive="base">
                                        <p:cTn id="77" dur="500" fill="hold"/>
                                        <p:tgtEl>
                                          <p:spTgt spid="28">
                                            <p:txEl>
                                              <p:pRg st="6" end="6"/>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8">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903" name="Picture 10" descr="capture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685800"/>
            <a:ext cx="6472447"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45"/>
          <p:cNvSpPr txBox="1">
            <a:spLocks noChangeArrowheads="1"/>
          </p:cNvSpPr>
          <p:nvPr/>
        </p:nvSpPr>
        <p:spPr bwMode="auto">
          <a:xfrm>
            <a:off x="7555327" y="1629228"/>
            <a:ext cx="702436"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exp</a:t>
            </a:r>
          </a:p>
        </p:txBody>
      </p:sp>
      <p:grpSp>
        <p:nvGrpSpPr>
          <p:cNvPr id="3" name="Group 64"/>
          <p:cNvGrpSpPr/>
          <p:nvPr/>
        </p:nvGrpSpPr>
        <p:grpSpPr>
          <a:xfrm>
            <a:off x="7493533" y="2133600"/>
            <a:ext cx="841898" cy="664507"/>
            <a:chOff x="7493533" y="2133600"/>
            <a:chExt cx="841898" cy="664507"/>
          </a:xfrm>
        </p:grpSpPr>
        <p:sp>
          <p:nvSpPr>
            <p:cNvPr id="62" name="Text Box 45"/>
            <p:cNvSpPr txBox="1">
              <a:spLocks noChangeArrowheads="1"/>
            </p:cNvSpPr>
            <p:nvPr/>
          </p:nvSpPr>
          <p:spPr bwMode="auto">
            <a:xfrm>
              <a:off x="7493533" y="2274887"/>
              <a:ext cx="841898"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term</a:t>
              </a:r>
            </a:p>
          </p:txBody>
        </p:sp>
        <p:sp>
          <p:nvSpPr>
            <p:cNvPr id="64" name="Line 47"/>
            <p:cNvSpPr>
              <a:spLocks noChangeShapeType="1"/>
            </p:cNvSpPr>
            <p:nvPr/>
          </p:nvSpPr>
          <p:spPr bwMode="auto">
            <a:xfrm flipH="1">
              <a:off x="7924800" y="2133600"/>
              <a:ext cx="0" cy="1524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4" name="Group 73"/>
          <p:cNvGrpSpPr/>
          <p:nvPr/>
        </p:nvGrpSpPr>
        <p:grpSpPr>
          <a:xfrm>
            <a:off x="6858000" y="2819400"/>
            <a:ext cx="2120254" cy="773365"/>
            <a:chOff x="6858000" y="2819400"/>
            <a:chExt cx="2120254" cy="773365"/>
          </a:xfrm>
        </p:grpSpPr>
        <p:grpSp>
          <p:nvGrpSpPr>
            <p:cNvPr id="8" name="Group 65"/>
            <p:cNvGrpSpPr/>
            <p:nvPr/>
          </p:nvGrpSpPr>
          <p:grpSpPr>
            <a:xfrm>
              <a:off x="6858000" y="2819400"/>
              <a:ext cx="721672" cy="773365"/>
              <a:chOff x="7553646" y="2024742"/>
              <a:chExt cx="721672" cy="773365"/>
            </a:xfrm>
          </p:grpSpPr>
          <p:sp>
            <p:nvSpPr>
              <p:cNvPr id="67" name="Text Box 45"/>
              <p:cNvSpPr txBox="1">
                <a:spLocks noChangeArrowheads="1"/>
              </p:cNvSpPr>
              <p:nvPr/>
            </p:nvSpPr>
            <p:spPr bwMode="auto">
              <a:xfrm>
                <a:off x="7553646" y="2274887"/>
                <a:ext cx="721672"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fact</a:t>
                </a:r>
              </a:p>
            </p:txBody>
          </p:sp>
          <p:sp>
            <p:nvSpPr>
              <p:cNvPr id="68" name="Line 47"/>
              <p:cNvSpPr>
                <a:spLocks noChangeShapeType="1"/>
              </p:cNvSpPr>
              <p:nvPr/>
            </p:nvSpPr>
            <p:spPr bwMode="auto">
              <a:xfrm flipH="1">
                <a:off x="7924800" y="2024742"/>
                <a:ext cx="314646" cy="26125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9" name="Group 69"/>
            <p:cNvGrpSpPr/>
            <p:nvPr/>
          </p:nvGrpSpPr>
          <p:grpSpPr>
            <a:xfrm>
              <a:off x="7734560" y="2819400"/>
              <a:ext cx="381836" cy="764975"/>
              <a:chOff x="7842250" y="2939142"/>
              <a:chExt cx="381836" cy="764975"/>
            </a:xfrm>
          </p:grpSpPr>
          <p:sp>
            <p:nvSpPr>
              <p:cNvPr id="52" name="Text Box 64"/>
              <p:cNvSpPr txBox="1">
                <a:spLocks noChangeArrowheads="1"/>
              </p:cNvSpPr>
              <p:nvPr/>
            </p:nvSpPr>
            <p:spPr bwMode="auto">
              <a:xfrm>
                <a:off x="7842250" y="3180897"/>
                <a:ext cx="381836"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69"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 name="Group 70"/>
            <p:cNvGrpSpPr/>
            <p:nvPr/>
          </p:nvGrpSpPr>
          <p:grpSpPr>
            <a:xfrm>
              <a:off x="8229600" y="2819400"/>
              <a:ext cx="748654" cy="758851"/>
              <a:chOff x="7526664" y="2039256"/>
              <a:chExt cx="748654" cy="758851"/>
            </a:xfrm>
          </p:grpSpPr>
          <p:sp>
            <p:nvSpPr>
              <p:cNvPr id="72" name="Text Box 45"/>
              <p:cNvSpPr txBox="1">
                <a:spLocks noChangeArrowheads="1"/>
              </p:cNvSpPr>
              <p:nvPr/>
            </p:nvSpPr>
            <p:spPr bwMode="auto">
              <a:xfrm>
                <a:off x="7553646" y="2274887"/>
                <a:ext cx="721672"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fact</a:t>
                </a:r>
              </a:p>
            </p:txBody>
          </p:sp>
          <p:sp>
            <p:nvSpPr>
              <p:cNvPr id="73" name="Line 47"/>
              <p:cNvSpPr>
                <a:spLocks noChangeShapeType="1"/>
              </p:cNvSpPr>
              <p:nvPr/>
            </p:nvSpPr>
            <p:spPr bwMode="auto">
              <a:xfrm>
                <a:off x="7526664" y="2039256"/>
                <a:ext cx="398136" cy="2467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1" name="Group 116"/>
          <p:cNvGrpSpPr/>
          <p:nvPr/>
        </p:nvGrpSpPr>
        <p:grpSpPr>
          <a:xfrm>
            <a:off x="6393936" y="3581400"/>
            <a:ext cx="1703474" cy="773365"/>
            <a:chOff x="6393936" y="3581400"/>
            <a:chExt cx="1703474" cy="773365"/>
          </a:xfrm>
        </p:grpSpPr>
        <p:grpSp>
          <p:nvGrpSpPr>
            <p:cNvPr id="12" name="Group 75"/>
            <p:cNvGrpSpPr/>
            <p:nvPr/>
          </p:nvGrpSpPr>
          <p:grpSpPr>
            <a:xfrm>
              <a:off x="6393936" y="3581400"/>
              <a:ext cx="477410" cy="773365"/>
              <a:chOff x="7762036" y="2024742"/>
              <a:chExt cx="477410" cy="773365"/>
            </a:xfrm>
          </p:grpSpPr>
          <p:sp>
            <p:nvSpPr>
              <p:cNvPr id="83" name="Text Box 45"/>
              <p:cNvSpPr txBox="1">
                <a:spLocks noChangeArrowheads="1"/>
              </p:cNvSpPr>
              <p:nvPr/>
            </p:nvSpPr>
            <p:spPr bwMode="auto">
              <a:xfrm>
                <a:off x="7762036" y="2274887"/>
                <a:ext cx="30489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p>
            </p:txBody>
          </p:sp>
          <p:sp>
            <p:nvSpPr>
              <p:cNvPr id="84" name="Line 47"/>
              <p:cNvSpPr>
                <a:spLocks noChangeShapeType="1"/>
              </p:cNvSpPr>
              <p:nvPr/>
            </p:nvSpPr>
            <p:spPr bwMode="auto">
              <a:xfrm flipH="1">
                <a:off x="7924800" y="2024742"/>
                <a:ext cx="314646" cy="261258"/>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00"/>
                  </a:solidFill>
                  <a:effectLst/>
                  <a:uLnTx/>
                  <a:uFillTx/>
                  <a:latin typeface="Times New Roman" pitchFamily="18" charset="0"/>
                  <a:ea typeface="+mn-ea"/>
                  <a:cs typeface="Arial" charset="0"/>
                </a:endParaRPr>
              </a:p>
            </p:txBody>
          </p:sp>
        </p:grpSp>
        <p:grpSp>
          <p:nvGrpSpPr>
            <p:cNvPr id="13" name="Group 76"/>
            <p:cNvGrpSpPr/>
            <p:nvPr/>
          </p:nvGrpSpPr>
          <p:grpSpPr>
            <a:xfrm>
              <a:off x="6903050" y="3581400"/>
              <a:ext cx="702436" cy="764975"/>
              <a:chOff x="7683194" y="2939142"/>
              <a:chExt cx="702436" cy="764975"/>
            </a:xfrm>
          </p:grpSpPr>
          <p:sp>
            <p:nvSpPr>
              <p:cNvPr id="81" name="Text Box 64"/>
              <p:cNvSpPr txBox="1">
                <a:spLocks noChangeArrowheads="1"/>
              </p:cNvSpPr>
              <p:nvPr/>
            </p:nvSpPr>
            <p:spPr bwMode="auto">
              <a:xfrm>
                <a:off x="7683194" y="3180897"/>
                <a:ext cx="702436"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exp</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2" name="Line 47"/>
              <p:cNvSpPr>
                <a:spLocks noChangeShapeType="1"/>
              </p:cNvSpPr>
              <p:nvPr/>
            </p:nvSpPr>
            <p:spPr bwMode="auto">
              <a:xfrm>
                <a:off x="8032490" y="2939142"/>
                <a:ext cx="1168" cy="2286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00"/>
                  </a:solidFill>
                  <a:effectLst/>
                  <a:uLnTx/>
                  <a:uFillTx/>
                  <a:latin typeface="Times New Roman" pitchFamily="18" charset="0"/>
                  <a:ea typeface="+mn-ea"/>
                  <a:cs typeface="Arial" charset="0"/>
                </a:endParaRPr>
              </a:p>
            </p:txBody>
          </p:sp>
        </p:grpSp>
        <p:grpSp>
          <p:nvGrpSpPr>
            <p:cNvPr id="14" name="Group 77"/>
            <p:cNvGrpSpPr/>
            <p:nvPr/>
          </p:nvGrpSpPr>
          <p:grpSpPr>
            <a:xfrm>
              <a:off x="7557146" y="3581400"/>
              <a:ext cx="540264" cy="758851"/>
              <a:chOff x="7526664" y="2039256"/>
              <a:chExt cx="540264" cy="758851"/>
            </a:xfrm>
          </p:grpSpPr>
          <p:sp>
            <p:nvSpPr>
              <p:cNvPr id="79" name="Text Box 45"/>
              <p:cNvSpPr txBox="1">
                <a:spLocks noChangeArrowheads="1"/>
              </p:cNvSpPr>
              <p:nvPr/>
            </p:nvSpPr>
            <p:spPr bwMode="auto">
              <a:xfrm>
                <a:off x="7762036" y="2274887"/>
                <a:ext cx="30489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p>
            </p:txBody>
          </p:sp>
          <p:sp>
            <p:nvSpPr>
              <p:cNvPr id="80" name="Line 47"/>
              <p:cNvSpPr>
                <a:spLocks noChangeShapeType="1"/>
              </p:cNvSpPr>
              <p:nvPr/>
            </p:nvSpPr>
            <p:spPr bwMode="auto">
              <a:xfrm>
                <a:off x="7526664" y="2039256"/>
                <a:ext cx="398136" cy="246744"/>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00"/>
                  </a:solidFill>
                  <a:effectLst/>
                  <a:uLnTx/>
                  <a:uFillTx/>
                  <a:latin typeface="Times New Roman" pitchFamily="18" charset="0"/>
                  <a:ea typeface="+mn-ea"/>
                  <a:cs typeface="Arial" charset="0"/>
                </a:endParaRPr>
              </a:p>
            </p:txBody>
          </p:sp>
        </p:grpSp>
      </p:grpSp>
      <p:grpSp>
        <p:nvGrpSpPr>
          <p:cNvPr id="15" name="Group 86"/>
          <p:cNvGrpSpPr/>
          <p:nvPr/>
        </p:nvGrpSpPr>
        <p:grpSpPr>
          <a:xfrm>
            <a:off x="8627398" y="3581400"/>
            <a:ext cx="364202" cy="779489"/>
            <a:chOff x="7842250" y="2939142"/>
            <a:chExt cx="364202" cy="764975"/>
          </a:xfrm>
        </p:grpSpPr>
        <p:sp>
          <p:nvSpPr>
            <p:cNvPr id="91" name="Text Box 64"/>
            <p:cNvSpPr txBox="1">
              <a:spLocks noChangeArrowheads="1"/>
            </p:cNvSpPr>
            <p:nvPr/>
          </p:nvSpPr>
          <p:spPr bwMode="auto">
            <a:xfrm>
              <a:off x="7842250" y="3180897"/>
              <a:ext cx="36420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7</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92"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6" name="Group 94"/>
          <p:cNvGrpSpPr/>
          <p:nvPr/>
        </p:nvGrpSpPr>
        <p:grpSpPr>
          <a:xfrm>
            <a:off x="6188288" y="4343400"/>
            <a:ext cx="2240480" cy="773365"/>
            <a:chOff x="6797888" y="2819400"/>
            <a:chExt cx="2240480" cy="773365"/>
          </a:xfrm>
        </p:grpSpPr>
        <p:grpSp>
          <p:nvGrpSpPr>
            <p:cNvPr id="17" name="Group 95"/>
            <p:cNvGrpSpPr/>
            <p:nvPr/>
          </p:nvGrpSpPr>
          <p:grpSpPr>
            <a:xfrm>
              <a:off x="6797888" y="2819400"/>
              <a:ext cx="841898" cy="773365"/>
              <a:chOff x="7493534" y="2024742"/>
              <a:chExt cx="841898" cy="773365"/>
            </a:xfrm>
          </p:grpSpPr>
          <p:sp>
            <p:nvSpPr>
              <p:cNvPr id="103" name="Text Box 45"/>
              <p:cNvSpPr txBox="1">
                <a:spLocks noChangeArrowheads="1"/>
              </p:cNvSpPr>
              <p:nvPr/>
            </p:nvSpPr>
            <p:spPr bwMode="auto">
              <a:xfrm>
                <a:off x="7493534" y="2274887"/>
                <a:ext cx="841898"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term</a:t>
                </a:r>
              </a:p>
            </p:txBody>
          </p:sp>
          <p:sp>
            <p:nvSpPr>
              <p:cNvPr id="104" name="Line 47"/>
              <p:cNvSpPr>
                <a:spLocks noChangeShapeType="1"/>
              </p:cNvSpPr>
              <p:nvPr/>
            </p:nvSpPr>
            <p:spPr bwMode="auto">
              <a:xfrm flipH="1">
                <a:off x="7924800" y="2024742"/>
                <a:ext cx="314646" cy="26125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8" name="Group 96"/>
            <p:cNvGrpSpPr/>
            <p:nvPr/>
          </p:nvGrpSpPr>
          <p:grpSpPr>
            <a:xfrm>
              <a:off x="7734560" y="2819400"/>
              <a:ext cx="386644" cy="764975"/>
              <a:chOff x="7842250" y="2939142"/>
              <a:chExt cx="386644" cy="764975"/>
            </a:xfrm>
          </p:grpSpPr>
          <p:sp>
            <p:nvSpPr>
              <p:cNvPr id="101" name="Text Box 64"/>
              <p:cNvSpPr txBox="1">
                <a:spLocks noChangeArrowheads="1"/>
              </p:cNvSpPr>
              <p:nvPr/>
            </p:nvSpPr>
            <p:spPr bwMode="auto">
              <a:xfrm>
                <a:off x="7842250" y="3180897"/>
                <a:ext cx="386644"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102"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9" name="Group 97"/>
            <p:cNvGrpSpPr/>
            <p:nvPr/>
          </p:nvGrpSpPr>
          <p:grpSpPr>
            <a:xfrm>
              <a:off x="8196470" y="2819400"/>
              <a:ext cx="841898" cy="758851"/>
              <a:chOff x="7493534" y="2039256"/>
              <a:chExt cx="841898" cy="758851"/>
            </a:xfrm>
          </p:grpSpPr>
          <p:sp>
            <p:nvSpPr>
              <p:cNvPr id="99" name="Text Box 45"/>
              <p:cNvSpPr txBox="1">
                <a:spLocks noChangeArrowheads="1"/>
              </p:cNvSpPr>
              <p:nvPr/>
            </p:nvSpPr>
            <p:spPr bwMode="auto">
              <a:xfrm>
                <a:off x="7493534" y="2274887"/>
                <a:ext cx="841898"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term</a:t>
                </a:r>
              </a:p>
            </p:txBody>
          </p:sp>
          <p:sp>
            <p:nvSpPr>
              <p:cNvPr id="100" name="Line 47"/>
              <p:cNvSpPr>
                <a:spLocks noChangeShapeType="1"/>
              </p:cNvSpPr>
              <p:nvPr/>
            </p:nvSpPr>
            <p:spPr bwMode="auto">
              <a:xfrm>
                <a:off x="7526664" y="2039256"/>
                <a:ext cx="398136" cy="2467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20" name="Group 104"/>
          <p:cNvGrpSpPr/>
          <p:nvPr/>
        </p:nvGrpSpPr>
        <p:grpSpPr>
          <a:xfrm>
            <a:off x="6250458" y="5138058"/>
            <a:ext cx="721672" cy="664507"/>
            <a:chOff x="7553647" y="2133600"/>
            <a:chExt cx="721672" cy="664507"/>
          </a:xfrm>
        </p:grpSpPr>
        <p:sp>
          <p:nvSpPr>
            <p:cNvPr id="106" name="Text Box 45"/>
            <p:cNvSpPr txBox="1">
              <a:spLocks noChangeArrowheads="1"/>
            </p:cNvSpPr>
            <p:nvPr/>
          </p:nvSpPr>
          <p:spPr bwMode="auto">
            <a:xfrm>
              <a:off x="7553647" y="2274887"/>
              <a:ext cx="721672"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fact</a:t>
              </a:r>
            </a:p>
          </p:txBody>
        </p:sp>
        <p:sp>
          <p:nvSpPr>
            <p:cNvPr id="107" name="Line 47"/>
            <p:cNvSpPr>
              <a:spLocks noChangeShapeType="1"/>
            </p:cNvSpPr>
            <p:nvPr/>
          </p:nvSpPr>
          <p:spPr bwMode="auto">
            <a:xfrm flipH="1">
              <a:off x="7924800" y="2133600"/>
              <a:ext cx="0" cy="1524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1" name="Group 107"/>
          <p:cNvGrpSpPr/>
          <p:nvPr/>
        </p:nvGrpSpPr>
        <p:grpSpPr>
          <a:xfrm>
            <a:off x="6400800" y="5820883"/>
            <a:ext cx="364202" cy="779489"/>
            <a:chOff x="7842250" y="2939142"/>
            <a:chExt cx="364202" cy="764975"/>
          </a:xfrm>
        </p:grpSpPr>
        <p:sp>
          <p:nvSpPr>
            <p:cNvPr id="109" name="Text Box 64"/>
            <p:cNvSpPr txBox="1">
              <a:spLocks noChangeArrowheads="1"/>
            </p:cNvSpPr>
            <p:nvPr/>
          </p:nvSpPr>
          <p:spPr bwMode="auto">
            <a:xfrm>
              <a:off x="7842250" y="3180897"/>
              <a:ext cx="36420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3</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110"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2" name="Group 110"/>
          <p:cNvGrpSpPr/>
          <p:nvPr/>
        </p:nvGrpSpPr>
        <p:grpSpPr>
          <a:xfrm>
            <a:off x="7631300" y="5119914"/>
            <a:ext cx="721672" cy="664507"/>
            <a:chOff x="7553647" y="2133600"/>
            <a:chExt cx="721672" cy="664507"/>
          </a:xfrm>
        </p:grpSpPr>
        <p:sp>
          <p:nvSpPr>
            <p:cNvPr id="112" name="Text Box 45"/>
            <p:cNvSpPr txBox="1">
              <a:spLocks noChangeArrowheads="1"/>
            </p:cNvSpPr>
            <p:nvPr/>
          </p:nvSpPr>
          <p:spPr bwMode="auto">
            <a:xfrm>
              <a:off x="7553647" y="2274887"/>
              <a:ext cx="721672" cy="523220"/>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fact</a:t>
              </a:r>
            </a:p>
          </p:txBody>
        </p:sp>
        <p:sp>
          <p:nvSpPr>
            <p:cNvPr id="113" name="Line 47"/>
            <p:cNvSpPr>
              <a:spLocks noChangeShapeType="1"/>
            </p:cNvSpPr>
            <p:nvPr/>
          </p:nvSpPr>
          <p:spPr bwMode="auto">
            <a:xfrm flipH="1">
              <a:off x="7924800" y="2133600"/>
              <a:ext cx="0" cy="1524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3" name="Group 113"/>
          <p:cNvGrpSpPr/>
          <p:nvPr/>
        </p:nvGrpSpPr>
        <p:grpSpPr>
          <a:xfrm>
            <a:off x="7781642" y="5802739"/>
            <a:ext cx="364202" cy="779489"/>
            <a:chOff x="7842250" y="2939142"/>
            <a:chExt cx="364202" cy="764975"/>
          </a:xfrm>
        </p:grpSpPr>
        <p:sp>
          <p:nvSpPr>
            <p:cNvPr id="115" name="Text Box 64"/>
            <p:cNvSpPr txBox="1">
              <a:spLocks noChangeArrowheads="1"/>
            </p:cNvSpPr>
            <p:nvPr/>
          </p:nvSpPr>
          <p:spPr bwMode="auto">
            <a:xfrm>
              <a:off x="7842250" y="3180897"/>
              <a:ext cx="364202" cy="52322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4</a:t>
              </a:r>
              <a:endPar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116" name="Line 47"/>
            <p:cNvSpPr>
              <a:spLocks noChangeShapeType="1"/>
            </p:cNvSpPr>
            <p:nvPr/>
          </p:nvSpPr>
          <p:spPr bwMode="auto">
            <a:xfrm>
              <a:off x="8032490" y="2939142"/>
              <a:ext cx="1168" cy="228600"/>
            </a:xfrm>
            <a:prstGeom prst="line">
              <a:avLst/>
            </a:prstGeom>
            <a:noFill/>
            <a:ln w="25400">
              <a:solidFill>
                <a:schemeClr val="tx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18" name="TextBox 32"/>
          <p:cNvSpPr txBox="1">
            <a:spLocks noChangeArrowheads="1"/>
          </p:cNvSpPr>
          <p:nvPr/>
        </p:nvSpPr>
        <p:spPr bwMode="auto">
          <a:xfrm>
            <a:off x="7003276" y="939225"/>
            <a:ext cx="1988324" cy="58477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itchFamily="18" charset="2"/>
              </a:rPr>
              <a:t>(3+4)7</a:t>
            </a:r>
            <a:endPar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27" name="Rectangle 18">
            <a:extLst>
              <a:ext uri="{FF2B5EF4-FFF2-40B4-BE49-F238E27FC236}">
                <a16:creationId xmlns:a16="http://schemas.microsoft.com/office/drawing/2014/main" id="{1FE3CFBF-01B1-58B1-2F0D-09E86E065C29}"/>
              </a:ext>
            </a:extLst>
          </p:cNvPr>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sp>
        <p:nvSpPr>
          <p:cNvPr id="29" name="Text Box 8">
            <a:extLst>
              <a:ext uri="{FF2B5EF4-FFF2-40B4-BE49-F238E27FC236}">
                <a16:creationId xmlns:a16="http://schemas.microsoft.com/office/drawing/2014/main" id="{3B6221BD-052D-6804-C4CD-84C5120CEE59}"/>
              </a:ext>
            </a:extLst>
          </p:cNvPr>
          <p:cNvSpPr txBox="1">
            <a:spLocks noChangeArrowheads="1"/>
          </p:cNvSpPr>
          <p:nvPr/>
        </p:nvSpPr>
        <p:spPr bwMode="auto">
          <a:xfrm>
            <a:off x="293733" y="3525982"/>
            <a:ext cx="5497467" cy="2677656"/>
          </a:xfrm>
          <a:prstGeom prst="rect">
            <a:avLst/>
          </a:prstGeom>
          <a:noFill/>
          <a:ln w="381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Syntax: Do the characters in the input </a:t>
            </a:r>
            <a:b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  form a valid “exp”?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Semantics: The Parse Tree adds “meaning”</a:t>
            </a:r>
          </a:p>
          <a:p>
            <a:pPr marL="342900" marR="0" lvl="0" indent="-3429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order of operations to evaluate it</a:t>
            </a:r>
          </a:p>
          <a:p>
            <a:pPr marL="342900" marR="0" lvl="0" indent="-3429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machine code to evaluate it.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30" name="Group 35">
            <a:extLst>
              <a:ext uri="{FF2B5EF4-FFF2-40B4-BE49-F238E27FC236}">
                <a16:creationId xmlns:a16="http://schemas.microsoft.com/office/drawing/2014/main" id="{089D119C-22A2-0D44-13EF-7505103539CF}"/>
              </a:ext>
            </a:extLst>
          </p:cNvPr>
          <p:cNvGrpSpPr/>
          <p:nvPr/>
        </p:nvGrpSpPr>
        <p:grpSpPr>
          <a:xfrm>
            <a:off x="4983482" y="4762500"/>
            <a:ext cx="2971800" cy="1905000"/>
            <a:chOff x="533400" y="3581400"/>
            <a:chExt cx="5286494" cy="3194614"/>
          </a:xfrm>
        </p:grpSpPr>
        <p:pic>
          <p:nvPicPr>
            <p:cNvPr id="31" name="Picture 2" descr="capture5">
              <a:extLst>
                <a:ext uri="{FF2B5EF4-FFF2-40B4-BE49-F238E27FC236}">
                  <a16:creationId xmlns:a16="http://schemas.microsoft.com/office/drawing/2014/main" id="{96F6B4D9-172D-78D0-F656-2C65ED6555B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3400" y="3581400"/>
              <a:ext cx="5286494" cy="319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TextBox 30">
              <a:extLst>
                <a:ext uri="{FF2B5EF4-FFF2-40B4-BE49-F238E27FC236}">
                  <a16:creationId xmlns:a16="http://schemas.microsoft.com/office/drawing/2014/main" id="{4B5029E4-A05B-BB40-21DA-AA7D229861AF}"/>
                </a:ext>
              </a:extLst>
            </p:cNvPr>
            <p:cNvSpPr txBox="1">
              <a:spLocks noChangeArrowheads="1"/>
            </p:cNvSpPr>
            <p:nvPr/>
          </p:nvSpPr>
          <p:spPr bwMode="auto">
            <a:xfrm>
              <a:off x="3414396" y="3621803"/>
              <a:ext cx="394003" cy="66916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itchFamily="18" charset="2"/>
                </a:rPr>
                <a:t></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33" name="TextBox 31">
              <a:extLst>
                <a:ext uri="{FF2B5EF4-FFF2-40B4-BE49-F238E27FC236}">
                  <a16:creationId xmlns:a16="http://schemas.microsoft.com/office/drawing/2014/main" id="{0AC05752-4CF2-2C03-CFF3-F204EEB4C68E}"/>
                </a:ext>
              </a:extLst>
            </p:cNvPr>
            <p:cNvSpPr txBox="1">
              <a:spLocks noChangeArrowheads="1"/>
            </p:cNvSpPr>
            <p:nvPr/>
          </p:nvSpPr>
          <p:spPr bwMode="auto">
            <a:xfrm>
              <a:off x="1830815" y="4790202"/>
              <a:ext cx="394004" cy="66916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itchFamily="18" charset="2"/>
                </a:rPr>
                <a:t>+</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p:pic>
        <p:nvPicPr>
          <p:cNvPr id="34" name="Picture 4" descr="http://thestarman.pcministry.com/asm/BOCHSdebugGUI.png"/>
          <p:cNvPicPr>
            <a:picLocks noChangeAspect="1" noChangeArrowheads="1"/>
          </p:cNvPicPr>
          <p:nvPr/>
        </p:nvPicPr>
        <p:blipFill>
          <a:blip r:embed="rId5" cstate="print">
            <a:extLst>
              <a:ext uri="{28A0092B-C50C-407E-A947-70E740481C1C}">
                <a14:useLocalDpi xmlns:a14="http://schemas.microsoft.com/office/drawing/2010/main" val="0"/>
              </a:ext>
            </a:extLst>
          </a:blip>
          <a:srcRect l="14679" t="9518" r="52293" b="21979"/>
          <a:stretch>
            <a:fillRect/>
          </a:stretch>
        </p:blipFill>
        <p:spPr bwMode="auto">
          <a:xfrm>
            <a:off x="762000" y="5562600"/>
            <a:ext cx="4114800" cy="491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96068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9">
                                            <p:txEl>
                                              <p:pRg st="1" end="1"/>
                                            </p:txEl>
                                          </p:spTgt>
                                        </p:tgtEl>
                                        <p:attrNameLst>
                                          <p:attrName>style.visibility</p:attrName>
                                        </p:attrNameLst>
                                      </p:cBhvr>
                                      <p:to>
                                        <p:strVal val="visible"/>
                                      </p:to>
                                    </p:set>
                                    <p:anim calcmode="lin" valueType="num">
                                      <p:cBhvr additive="base">
                                        <p:cTn id="13" dur="500" fill="hold"/>
                                        <p:tgtEl>
                                          <p:spTgt spid="2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9">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9">
                                            <p:txEl>
                                              <p:pRg st="2" end="2"/>
                                            </p:txEl>
                                          </p:spTgt>
                                        </p:tgtEl>
                                        <p:attrNameLst>
                                          <p:attrName>style.visibility</p:attrName>
                                        </p:attrNameLst>
                                      </p:cBhvr>
                                      <p:to>
                                        <p:strVal val="visible"/>
                                      </p:to>
                                    </p:set>
                                    <p:anim calcmode="lin" valueType="num">
                                      <p:cBhvr additive="base">
                                        <p:cTn id="17" dur="500" fill="hold"/>
                                        <p:tgtEl>
                                          <p:spTgt spid="2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9">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ppt_x"/>
                                          </p:val>
                                        </p:tav>
                                        <p:tav tm="100000">
                                          <p:val>
                                            <p:strVal val="#ppt_x"/>
                                          </p:val>
                                        </p:tav>
                                      </p:tavLst>
                                    </p:anim>
                                    <p:anim calcmode="lin" valueType="num">
                                      <p:cBhvr additive="base">
                                        <p:cTn id="2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 calcmode="lin" valueType="num">
                                      <p:cBhvr additive="base">
                                        <p:cTn id="27" dur="500" fill="hold"/>
                                        <p:tgtEl>
                                          <p:spTgt spid="29">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9">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500" fill="hold"/>
                                        <p:tgtEl>
                                          <p:spTgt spid="34"/>
                                        </p:tgtEl>
                                        <p:attrNameLst>
                                          <p:attrName>ppt_x</p:attrName>
                                        </p:attrNameLst>
                                      </p:cBhvr>
                                      <p:tavLst>
                                        <p:tav tm="0">
                                          <p:val>
                                            <p:strVal val="#ppt_x"/>
                                          </p:val>
                                        </p:tav>
                                        <p:tav tm="100000">
                                          <p:val>
                                            <p:strVal val="#ppt_x"/>
                                          </p:val>
                                        </p:tav>
                                      </p:tavLst>
                                    </p:anim>
                                    <p:anim calcmode="lin" valueType="num">
                                      <p:cBhvr additive="base">
                                        <p:cTn id="32"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903" name="Picture 10" descr="capture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685800"/>
            <a:ext cx="6472447"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8">
            <a:extLst>
              <a:ext uri="{FF2B5EF4-FFF2-40B4-BE49-F238E27FC236}">
                <a16:creationId xmlns:a16="http://schemas.microsoft.com/office/drawing/2014/main" id="{1FE3CFBF-01B1-58B1-2F0D-09E86E065C29}"/>
              </a:ext>
            </a:extLst>
          </p:cNvPr>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grpSp>
        <p:nvGrpSpPr>
          <p:cNvPr id="2" name="Group 1"/>
          <p:cNvGrpSpPr>
            <a:grpSpLocks/>
          </p:cNvGrpSpPr>
          <p:nvPr/>
        </p:nvGrpSpPr>
        <p:grpSpPr bwMode="auto">
          <a:xfrm>
            <a:off x="76200" y="3630613"/>
            <a:ext cx="8839200" cy="3200400"/>
            <a:chOff x="76201" y="3429000"/>
            <a:chExt cx="8839199" cy="3200400"/>
          </a:xfrm>
        </p:grpSpPr>
        <p:sp>
          <p:nvSpPr>
            <p:cNvPr id="49" name="Rectangle 14"/>
            <p:cNvSpPr>
              <a:spLocks noChangeArrowheads="1"/>
            </p:cNvSpPr>
            <p:nvPr/>
          </p:nvSpPr>
          <p:spPr bwMode="auto">
            <a:xfrm>
              <a:off x="76201" y="3524250"/>
              <a:ext cx="8839199" cy="3105150"/>
            </a:xfrm>
            <a:prstGeom prst="rect">
              <a:avLst/>
            </a:prstGeom>
            <a:solidFill>
              <a:schemeClr val="tx1"/>
            </a:solidFill>
            <a:ln w="38100">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pic>
          <p:nvPicPr>
            <p:cNvPr id="13320" name="Picture 12" descr="pars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1" y="3429000"/>
              <a:ext cx="8690641" cy="3095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644944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457200"/>
            <a:ext cx="8610600" cy="1816100"/>
          </a:xfrm>
          <a:prstGeom prst="rect">
            <a:avLst/>
          </a:prstGeom>
          <a:noFill/>
          <a:ln w="38100">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All</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 a CFG can do is </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union, </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concatenate, </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and spew &amp; plop.</a:t>
            </a:r>
          </a:p>
        </p:txBody>
      </p:sp>
      <p:sp>
        <p:nvSpPr>
          <p:cNvPr id="2" name="Rectangle 1"/>
          <p:cNvSpPr>
            <a:spLocks noChangeArrowheads="1"/>
          </p:cNvSpPr>
          <p:nvPr/>
        </p:nvSpPr>
        <p:spPr bwMode="auto">
          <a:xfrm>
            <a:off x="609600" y="2555875"/>
            <a:ext cx="71628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a:ln>
                  <a:noFill/>
                </a:ln>
                <a:solidFill>
                  <a:srgbClr val="FFFF00"/>
                </a:solidFill>
                <a:effectLst/>
                <a:uLnTx/>
                <a:uFillTx/>
                <a:latin typeface="Times New Roman" pitchFamily="18" charset="0"/>
                <a:ea typeface="+mn-ea"/>
                <a:cs typeface="Arial" charset="0"/>
              </a:rPr>
              <a:t>spew: </a:t>
            </a:r>
            <a:r>
              <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to vomit, to ooze out, to come forth in a ﬂood or gush with violence or in great quantity.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a:ln>
                  <a:noFill/>
                </a:ln>
                <a:solidFill>
                  <a:srgbClr val="FFFF00"/>
                </a:solidFill>
                <a:effectLst/>
                <a:uLnTx/>
                <a:uFillTx/>
                <a:latin typeface="Times New Roman" pitchFamily="18" charset="0"/>
                <a:ea typeface="+mn-ea"/>
                <a:cs typeface="Arial" charset="0"/>
              </a:rPr>
              <a:t>plop: </a:t>
            </a:r>
            <a:r>
              <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to drop suddenly with a sound like that of something dropping into water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anim calcmode="lin" valueType="num">
                                      <p:cBhvr additive="base">
                                        <p:cTn id="19"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3" end="3"/>
                                            </p:txEl>
                                          </p:spTgt>
                                        </p:tgtEl>
                                        <p:attrNameLst>
                                          <p:attrName>style.visibility</p:attrName>
                                        </p:attrNameLst>
                                      </p:cBhvr>
                                      <p:to>
                                        <p:strVal val="visible"/>
                                      </p:to>
                                    </p:set>
                                    <p:anim calcmode="lin" valueType="num">
                                      <p:cBhvr additive="base">
                                        <p:cTn id="25"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xEl>
                                              <p:pRg st="0" end="0"/>
                                            </p:txEl>
                                          </p:spTgt>
                                        </p:tgtEl>
                                        <p:attrNameLst>
                                          <p:attrName>style.visibility</p:attrName>
                                        </p:attrNameLst>
                                      </p:cBhvr>
                                      <p:to>
                                        <p:strVal val="visible"/>
                                      </p:to>
                                    </p:set>
                                    <p:anim calcmode="lin" valueType="num">
                                      <p:cBhvr additive="base">
                                        <p:cTn id="3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
                                            <p:txEl>
                                              <p:pRg st="1" end="1"/>
                                            </p:txEl>
                                          </p:spTgt>
                                        </p:tgtEl>
                                        <p:attrNameLst>
                                          <p:attrName>style.visibility</p:attrName>
                                        </p:attrNameLst>
                                      </p:cBhvr>
                                      <p:to>
                                        <p:strVal val="visible"/>
                                      </p:to>
                                    </p:set>
                                    <p:anim calcmode="lin" valueType="num">
                                      <p:cBhvr additive="base">
                                        <p:cTn id="37"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457200"/>
            <a:ext cx="8610600" cy="1384300"/>
          </a:xfrm>
          <a:prstGeom prst="rect">
            <a:avLst/>
          </a:prstGeom>
          <a:noFill/>
          <a:ln w="38100">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Grammar for </a:t>
            </a: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t>union</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 </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L</a:t>
            </a:r>
            <a:r>
              <a:rPr kumimoji="0" lang="en-US" sz="2800" b="0" i="0" u="none" strike="noStrike" kern="1200" cap="none" spc="0" normalizeH="0" baseline="-2500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1</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 </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sym typeface="Symbol"/>
              </a:rPr>
              <a:t> L</a:t>
            </a:r>
            <a:r>
              <a:rPr kumimoji="0" lang="en-US" sz="2800" b="0" i="0" u="none" strike="noStrike" kern="1200" cap="none" spc="0" normalizeH="0" baseline="-2500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sym typeface="Symbol"/>
              </a:rPr>
              <a:t>2</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1</a:t>
            </a:r>
            <a:b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b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    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2</a:t>
            </a:r>
            <a:endPar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endParaRPr>
          </a:p>
        </p:txBody>
      </p:sp>
      <p:sp>
        <p:nvSpPr>
          <p:cNvPr id="15" name="Rectangle 14"/>
          <p:cNvSpPr/>
          <p:nvPr/>
        </p:nvSpPr>
        <p:spPr>
          <a:xfrm>
            <a:off x="2946400" y="1143000"/>
            <a:ext cx="385763" cy="5238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S</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2" name="Group 92"/>
          <p:cNvGrpSpPr>
            <a:grpSpLocks/>
          </p:cNvGrpSpPr>
          <p:nvPr/>
        </p:nvGrpSpPr>
        <p:grpSpPr bwMode="auto">
          <a:xfrm>
            <a:off x="2133600" y="1993900"/>
            <a:ext cx="2016125" cy="1739900"/>
            <a:chOff x="3590109" y="1993800"/>
            <a:chExt cx="2016036" cy="1740000"/>
          </a:xfrm>
        </p:grpSpPr>
        <p:sp>
          <p:nvSpPr>
            <p:cNvPr id="84" name="Freeform 83"/>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89" name="Isosceles Triangle 88"/>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3" name="Group 91"/>
          <p:cNvGrpSpPr>
            <a:grpSpLocks/>
          </p:cNvGrpSpPr>
          <p:nvPr/>
        </p:nvGrpSpPr>
        <p:grpSpPr bwMode="auto">
          <a:xfrm>
            <a:off x="2906713" y="1524000"/>
            <a:ext cx="504825" cy="614363"/>
            <a:chOff x="4362824" y="1524000"/>
            <a:chExt cx="505267" cy="614657"/>
          </a:xfrm>
        </p:grpSpPr>
        <p:sp>
          <p:nvSpPr>
            <p:cNvPr id="88" name="Rectangle 87"/>
            <p:cNvSpPr/>
            <p:nvPr/>
          </p:nvSpPr>
          <p:spPr>
            <a:xfrm>
              <a:off x="4362824" y="1616119"/>
              <a:ext cx="505267" cy="522538"/>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1</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91" name="Freeform 90"/>
            <p:cNvSpPr/>
            <p:nvPr/>
          </p:nvSpPr>
          <p:spPr bwMode="auto">
            <a:xfrm>
              <a:off x="4590035" y="1524000"/>
              <a:ext cx="0" cy="21600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94" name="Rectangle 93"/>
          <p:cNvSpPr/>
          <p:nvPr/>
        </p:nvSpPr>
        <p:spPr>
          <a:xfrm>
            <a:off x="2887663" y="3657600"/>
            <a:ext cx="523875" cy="5238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L</a:t>
            </a:r>
            <a:r>
              <a:rPr kumimoji="0" lang="en-US" sz="2800" b="0" i="0" u="none" strike="noStrike" kern="1200" cap="none" spc="0" normalizeH="0" baseline="-2500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1</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95" name="Rectangle 94"/>
          <p:cNvSpPr/>
          <p:nvPr/>
        </p:nvSpPr>
        <p:spPr>
          <a:xfrm>
            <a:off x="5807075" y="1152525"/>
            <a:ext cx="385763" cy="5238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S</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4" name="Group 95"/>
          <p:cNvGrpSpPr>
            <a:grpSpLocks/>
          </p:cNvGrpSpPr>
          <p:nvPr/>
        </p:nvGrpSpPr>
        <p:grpSpPr bwMode="auto">
          <a:xfrm>
            <a:off x="4994275" y="2003425"/>
            <a:ext cx="2016125" cy="1739900"/>
            <a:chOff x="3590109" y="1993800"/>
            <a:chExt cx="2016036" cy="1740000"/>
          </a:xfrm>
        </p:grpSpPr>
        <p:sp>
          <p:nvSpPr>
            <p:cNvPr id="97" name="Freeform 96"/>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98" name="Isosceles Triangle 97"/>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5" name="Group 98"/>
          <p:cNvGrpSpPr>
            <a:grpSpLocks/>
          </p:cNvGrpSpPr>
          <p:nvPr/>
        </p:nvGrpSpPr>
        <p:grpSpPr bwMode="auto">
          <a:xfrm>
            <a:off x="5767388" y="1533525"/>
            <a:ext cx="504825" cy="615950"/>
            <a:chOff x="4362824" y="1524000"/>
            <a:chExt cx="505267" cy="614657"/>
          </a:xfrm>
        </p:grpSpPr>
        <p:sp>
          <p:nvSpPr>
            <p:cNvPr id="100" name="Rectangle 99"/>
            <p:cNvSpPr/>
            <p:nvPr/>
          </p:nvSpPr>
          <p:spPr>
            <a:xfrm>
              <a:off x="4362824" y="1615882"/>
              <a:ext cx="505267" cy="5227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2</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01" name="Freeform 100"/>
            <p:cNvSpPr/>
            <p:nvPr/>
          </p:nvSpPr>
          <p:spPr bwMode="auto">
            <a:xfrm>
              <a:off x="4590035" y="1524000"/>
              <a:ext cx="0" cy="21544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102" name="Rectangle 101"/>
          <p:cNvSpPr/>
          <p:nvPr/>
        </p:nvSpPr>
        <p:spPr>
          <a:xfrm>
            <a:off x="5748338" y="3667125"/>
            <a:ext cx="523875" cy="5238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L</a:t>
            </a:r>
            <a:r>
              <a:rPr kumimoji="0" lang="en-US" sz="2800" b="0" i="0" u="none" strike="noStrike" kern="1200" cap="none" spc="0" normalizeH="0" baseline="-2500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2</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03" name="Rectangle 102"/>
          <p:cNvSpPr/>
          <p:nvPr/>
        </p:nvSpPr>
        <p:spPr>
          <a:xfrm>
            <a:off x="4240213" y="1295400"/>
            <a:ext cx="484187" cy="5238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or</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 calcmode="lin" valueType="num">
                                      <p:cBhvr additive="base">
                                        <p:cTn id="34" dur="500" fill="hold"/>
                                        <p:tgtEl>
                                          <p:spTgt spid="94"/>
                                        </p:tgtEl>
                                        <p:attrNameLst>
                                          <p:attrName>ppt_x</p:attrName>
                                        </p:attrNameLst>
                                      </p:cBhvr>
                                      <p:tavLst>
                                        <p:tav tm="0">
                                          <p:val>
                                            <p:strVal val="#ppt_x"/>
                                          </p:val>
                                        </p:tav>
                                        <p:tav tm="100000">
                                          <p:val>
                                            <p:strVal val="#ppt_x"/>
                                          </p:val>
                                        </p:tav>
                                      </p:tavLst>
                                    </p:anim>
                                    <p:anim calcmode="lin" valueType="num">
                                      <p:cBhvr additive="base">
                                        <p:cTn id="35" dur="500" fill="hold"/>
                                        <p:tgtEl>
                                          <p:spTgt spid="94"/>
                                        </p:tgtEl>
                                        <p:attrNameLst>
                                          <p:attrName>ppt_y</p:attrName>
                                        </p:attrNameLst>
                                      </p:cBhvr>
                                      <p:tavLst>
                                        <p:tav tm="0">
                                          <p:val>
                                            <p:strVal val="0-#ppt_h/2"/>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103"/>
                                        </p:tgtEl>
                                        <p:attrNameLst>
                                          <p:attrName>style.visibility</p:attrName>
                                        </p:attrNameLst>
                                      </p:cBhvr>
                                      <p:to>
                                        <p:strVal val="visible"/>
                                      </p:to>
                                    </p:set>
                                    <p:anim calcmode="lin" valueType="num">
                                      <p:cBhvr additive="base">
                                        <p:cTn id="40" dur="500" fill="hold"/>
                                        <p:tgtEl>
                                          <p:spTgt spid="103"/>
                                        </p:tgtEl>
                                        <p:attrNameLst>
                                          <p:attrName>ppt_x</p:attrName>
                                        </p:attrNameLst>
                                      </p:cBhvr>
                                      <p:tavLst>
                                        <p:tav tm="0">
                                          <p:val>
                                            <p:strVal val="#ppt_x"/>
                                          </p:val>
                                        </p:tav>
                                        <p:tav tm="100000">
                                          <p:val>
                                            <p:strVal val="#ppt_x"/>
                                          </p:val>
                                        </p:tav>
                                      </p:tavLst>
                                    </p:anim>
                                    <p:anim calcmode="lin" valueType="num">
                                      <p:cBhvr additive="base">
                                        <p:cTn id="41" dur="500" fill="hold"/>
                                        <p:tgtEl>
                                          <p:spTgt spid="103"/>
                                        </p:tgtEl>
                                        <p:attrNameLst>
                                          <p:attrName>ppt_y</p:attrName>
                                        </p:attrNameLst>
                                      </p:cBhvr>
                                      <p:tavLst>
                                        <p:tav tm="0">
                                          <p:val>
                                            <p:strVal val="0-#ppt_h/2"/>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1" fill="hold" grpId="0" nodeType="clickEffect">
                                  <p:stCondLst>
                                    <p:cond delay="0"/>
                                  </p:stCondLst>
                                  <p:childTnLst>
                                    <p:set>
                                      <p:cBhvr>
                                        <p:cTn id="45" dur="1" fill="hold">
                                          <p:stCondLst>
                                            <p:cond delay="0"/>
                                          </p:stCondLst>
                                        </p:cTn>
                                        <p:tgtEl>
                                          <p:spTgt spid="95"/>
                                        </p:tgtEl>
                                        <p:attrNameLst>
                                          <p:attrName>style.visibility</p:attrName>
                                        </p:attrNameLst>
                                      </p:cBhvr>
                                      <p:to>
                                        <p:strVal val="visible"/>
                                      </p:to>
                                    </p:set>
                                    <p:anim calcmode="lin" valueType="num">
                                      <p:cBhvr additive="base">
                                        <p:cTn id="46" dur="500" fill="hold"/>
                                        <p:tgtEl>
                                          <p:spTgt spid="95"/>
                                        </p:tgtEl>
                                        <p:attrNameLst>
                                          <p:attrName>ppt_x</p:attrName>
                                        </p:attrNameLst>
                                      </p:cBhvr>
                                      <p:tavLst>
                                        <p:tav tm="0">
                                          <p:val>
                                            <p:strVal val="#ppt_x"/>
                                          </p:val>
                                        </p:tav>
                                        <p:tav tm="100000">
                                          <p:val>
                                            <p:strVal val="#ppt_x"/>
                                          </p:val>
                                        </p:tav>
                                      </p:tavLst>
                                    </p:anim>
                                    <p:anim calcmode="lin" valueType="num">
                                      <p:cBhvr additive="base">
                                        <p:cTn id="47" dur="500" fill="hold"/>
                                        <p:tgtEl>
                                          <p:spTgt spid="95"/>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500"/>
                            </p:stCondLst>
                            <p:childTnLst>
                              <p:par>
                                <p:cTn id="49" presetID="2" presetClass="entr" presetSubtype="1" fill="hold" nodeType="after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500" fill="hold"/>
                                        <p:tgtEl>
                                          <p:spTgt spid="5"/>
                                        </p:tgtEl>
                                        <p:attrNameLst>
                                          <p:attrName>ppt_x</p:attrName>
                                        </p:attrNameLst>
                                      </p:cBhvr>
                                      <p:tavLst>
                                        <p:tav tm="0">
                                          <p:val>
                                            <p:strVal val="#ppt_x"/>
                                          </p:val>
                                        </p:tav>
                                        <p:tav tm="100000">
                                          <p:val>
                                            <p:strVal val="#ppt_x"/>
                                          </p:val>
                                        </p:tav>
                                      </p:tavLst>
                                    </p:anim>
                                    <p:anim calcmode="lin" valueType="num">
                                      <p:cBhvr additive="base">
                                        <p:cTn id="52" dur="500" fill="hold"/>
                                        <p:tgtEl>
                                          <p:spTgt spid="5"/>
                                        </p:tgtEl>
                                        <p:attrNameLst>
                                          <p:attrName>ppt_y</p:attrName>
                                        </p:attrNameLst>
                                      </p:cBhvr>
                                      <p:tavLst>
                                        <p:tav tm="0">
                                          <p:val>
                                            <p:strVal val="0-#ppt_h/2"/>
                                          </p:val>
                                        </p:tav>
                                        <p:tav tm="100000">
                                          <p:val>
                                            <p:strVal val="#ppt_y"/>
                                          </p:val>
                                        </p:tav>
                                      </p:tavLst>
                                    </p:anim>
                                  </p:childTnLst>
                                </p:cTn>
                              </p:par>
                            </p:childTnLst>
                          </p:cTn>
                        </p:par>
                        <p:par>
                          <p:cTn id="53" fill="hold" nodeType="afterGroup">
                            <p:stCondLst>
                              <p:cond delay="1000"/>
                            </p:stCondLst>
                            <p:childTnLst>
                              <p:par>
                                <p:cTn id="54" presetID="2" presetClass="entr" presetSubtype="1" fill="hold" nodeType="after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additive="base">
                                        <p:cTn id="56" dur="500" fill="hold"/>
                                        <p:tgtEl>
                                          <p:spTgt spid="4"/>
                                        </p:tgtEl>
                                        <p:attrNameLst>
                                          <p:attrName>ppt_x</p:attrName>
                                        </p:attrNameLst>
                                      </p:cBhvr>
                                      <p:tavLst>
                                        <p:tav tm="0">
                                          <p:val>
                                            <p:strVal val="#ppt_x"/>
                                          </p:val>
                                        </p:tav>
                                        <p:tav tm="100000">
                                          <p:val>
                                            <p:strVal val="#ppt_x"/>
                                          </p:val>
                                        </p:tav>
                                      </p:tavLst>
                                    </p:anim>
                                    <p:anim calcmode="lin" valueType="num">
                                      <p:cBhvr additive="base">
                                        <p:cTn id="57" dur="500" fill="hold"/>
                                        <p:tgtEl>
                                          <p:spTgt spid="4"/>
                                        </p:tgtEl>
                                        <p:attrNameLst>
                                          <p:attrName>ppt_y</p:attrName>
                                        </p:attrNameLst>
                                      </p:cBhvr>
                                      <p:tavLst>
                                        <p:tav tm="0">
                                          <p:val>
                                            <p:strVal val="0-#ppt_h/2"/>
                                          </p:val>
                                        </p:tav>
                                        <p:tav tm="100000">
                                          <p:val>
                                            <p:strVal val="#ppt_y"/>
                                          </p:val>
                                        </p:tav>
                                      </p:tavLst>
                                    </p:anim>
                                  </p:childTnLst>
                                </p:cTn>
                              </p:par>
                            </p:childTnLst>
                          </p:cTn>
                        </p:par>
                        <p:par>
                          <p:cTn id="58" fill="hold" nodeType="afterGroup">
                            <p:stCondLst>
                              <p:cond delay="1500"/>
                            </p:stCondLst>
                            <p:childTnLst>
                              <p:par>
                                <p:cTn id="59" presetID="2" presetClass="entr" presetSubtype="1" fill="hold" grpId="0" nodeType="afterEffect">
                                  <p:stCondLst>
                                    <p:cond delay="0"/>
                                  </p:stCondLst>
                                  <p:childTnLst>
                                    <p:set>
                                      <p:cBhvr>
                                        <p:cTn id="60" dur="1" fill="hold">
                                          <p:stCondLst>
                                            <p:cond delay="0"/>
                                          </p:stCondLst>
                                        </p:cTn>
                                        <p:tgtEl>
                                          <p:spTgt spid="102"/>
                                        </p:tgtEl>
                                        <p:attrNameLst>
                                          <p:attrName>style.visibility</p:attrName>
                                        </p:attrNameLst>
                                      </p:cBhvr>
                                      <p:to>
                                        <p:strVal val="visible"/>
                                      </p:to>
                                    </p:set>
                                    <p:anim calcmode="lin" valueType="num">
                                      <p:cBhvr additive="base">
                                        <p:cTn id="61" dur="500" fill="hold"/>
                                        <p:tgtEl>
                                          <p:spTgt spid="102"/>
                                        </p:tgtEl>
                                        <p:attrNameLst>
                                          <p:attrName>ppt_x</p:attrName>
                                        </p:attrNameLst>
                                      </p:cBhvr>
                                      <p:tavLst>
                                        <p:tav tm="0">
                                          <p:val>
                                            <p:strVal val="#ppt_x"/>
                                          </p:val>
                                        </p:tav>
                                        <p:tav tm="100000">
                                          <p:val>
                                            <p:strVal val="#ppt_x"/>
                                          </p:val>
                                        </p:tav>
                                      </p:tavLst>
                                    </p:anim>
                                    <p:anim calcmode="lin" valueType="num">
                                      <p:cBhvr additive="base">
                                        <p:cTn id="62" dur="500" fill="hold"/>
                                        <p:tgtEl>
                                          <p:spTgt spid="1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94" grpId="0"/>
      <p:bldP spid="95" grpId="0"/>
      <p:bldP spid="102" grpId="0"/>
      <p:bldP spid="103"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533400"/>
            <a:ext cx="8610600" cy="954088"/>
          </a:xfrm>
          <a:prstGeom prst="rect">
            <a:avLst/>
          </a:prstGeom>
          <a:noFill/>
          <a:ln w="38100">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Grammar for </a:t>
            </a: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t>concatenation</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 </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L</a:t>
            </a:r>
            <a:r>
              <a:rPr kumimoji="0" lang="en-US" sz="2800" b="0" i="0" u="none" strike="noStrike" kern="1200" cap="none" spc="0" normalizeH="0" baseline="-2500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1</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 </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sym typeface="Symbol"/>
              </a:rPr>
              <a:t> L</a:t>
            </a:r>
            <a:r>
              <a:rPr kumimoji="0" lang="en-US" sz="2800" b="0" i="0" u="none" strike="noStrike" kern="1200" cap="none" spc="0" normalizeH="0" baseline="-2500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sym typeface="Symbol"/>
              </a:rPr>
              <a:t>2</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1</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2</a:t>
            </a:r>
            <a:endPar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endParaRPr>
          </a:p>
        </p:txBody>
      </p:sp>
      <p:sp>
        <p:nvSpPr>
          <p:cNvPr id="15" name="Rectangle 14"/>
          <p:cNvSpPr/>
          <p:nvPr/>
        </p:nvSpPr>
        <p:spPr>
          <a:xfrm>
            <a:off x="4419600" y="1219200"/>
            <a:ext cx="385763" cy="5238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S</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2" name="Group 92"/>
          <p:cNvGrpSpPr>
            <a:grpSpLocks/>
          </p:cNvGrpSpPr>
          <p:nvPr/>
        </p:nvGrpSpPr>
        <p:grpSpPr bwMode="auto">
          <a:xfrm>
            <a:off x="2555875" y="2070100"/>
            <a:ext cx="2016125" cy="1739900"/>
            <a:chOff x="3590109" y="1993800"/>
            <a:chExt cx="2016036" cy="1740000"/>
          </a:xfrm>
        </p:grpSpPr>
        <p:sp>
          <p:nvSpPr>
            <p:cNvPr id="84" name="Freeform 83"/>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89" name="Isosceles Triangle 88"/>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94" name="Rectangle 93"/>
          <p:cNvSpPr/>
          <p:nvPr/>
        </p:nvSpPr>
        <p:spPr>
          <a:xfrm>
            <a:off x="3309938" y="3733800"/>
            <a:ext cx="523875" cy="5238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L</a:t>
            </a:r>
            <a:r>
              <a:rPr kumimoji="0" lang="en-US" sz="2800" b="0" i="0" u="none" strike="noStrike" kern="1200" cap="none" spc="0" normalizeH="0" baseline="-2500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1</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3" name="Group 95"/>
          <p:cNvGrpSpPr>
            <a:grpSpLocks/>
          </p:cNvGrpSpPr>
          <p:nvPr/>
        </p:nvGrpSpPr>
        <p:grpSpPr bwMode="auto">
          <a:xfrm>
            <a:off x="4703763" y="2079625"/>
            <a:ext cx="2016125" cy="1739900"/>
            <a:chOff x="3590109" y="1993800"/>
            <a:chExt cx="2016036" cy="1740000"/>
          </a:xfrm>
        </p:grpSpPr>
        <p:sp>
          <p:nvSpPr>
            <p:cNvPr id="97" name="Freeform 96"/>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98" name="Isosceles Triangle 97"/>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102" name="Rectangle 101"/>
          <p:cNvSpPr/>
          <p:nvPr/>
        </p:nvSpPr>
        <p:spPr>
          <a:xfrm>
            <a:off x="5457825" y="3743325"/>
            <a:ext cx="523875" cy="5238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L</a:t>
            </a:r>
            <a:r>
              <a:rPr kumimoji="0" lang="en-US" sz="2800" b="0" i="0" u="none" strike="noStrike" kern="1200" cap="none" spc="0" normalizeH="0" baseline="-2500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2</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4" name="Group 23"/>
          <p:cNvGrpSpPr>
            <a:grpSpLocks/>
          </p:cNvGrpSpPr>
          <p:nvPr/>
        </p:nvGrpSpPr>
        <p:grpSpPr bwMode="auto">
          <a:xfrm>
            <a:off x="3328988" y="1617663"/>
            <a:ext cx="2652712" cy="608012"/>
            <a:chOff x="3328679" y="1541418"/>
            <a:chExt cx="2653402" cy="607419"/>
          </a:xfrm>
        </p:grpSpPr>
        <p:sp>
          <p:nvSpPr>
            <p:cNvPr id="88" name="Rectangle 87"/>
            <p:cNvSpPr/>
            <p:nvPr/>
          </p:nvSpPr>
          <p:spPr>
            <a:xfrm>
              <a:off x="3328679" y="1615957"/>
              <a:ext cx="504956" cy="523364"/>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1</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00" name="Rectangle 99"/>
            <p:cNvSpPr/>
            <p:nvPr/>
          </p:nvSpPr>
          <p:spPr>
            <a:xfrm>
              <a:off x="5477125" y="1625473"/>
              <a:ext cx="504956" cy="523364"/>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2500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2</a:t>
              </a: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24588" name="Group 43"/>
            <p:cNvGrpSpPr>
              <a:grpSpLocks/>
            </p:cNvGrpSpPr>
            <p:nvPr/>
          </p:nvGrpSpPr>
          <p:grpSpPr bwMode="auto">
            <a:xfrm>
              <a:off x="4413072" y="1541418"/>
              <a:ext cx="372291" cy="228054"/>
              <a:chOff x="4191000" y="2186400"/>
              <a:chExt cx="372291" cy="228054"/>
            </a:xfrm>
          </p:grpSpPr>
          <p:sp>
            <p:nvSpPr>
              <p:cNvPr id="22" name="Freeform 21"/>
              <p:cNvSpPr/>
              <p:nvPr/>
            </p:nvSpPr>
            <p:spPr bwMode="auto">
              <a:xfrm>
                <a:off x="4191151" y="2186400"/>
                <a:ext cx="144501" cy="21568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23" name="Freeform 22"/>
              <p:cNvSpPr/>
              <p:nvPr/>
            </p:nvSpPr>
            <p:spPr bwMode="auto">
              <a:xfrm flipH="1">
                <a:off x="4418223" y="2199088"/>
                <a:ext cx="144500" cy="21568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 calcmode="lin" valueType="num">
                                      <p:cBhvr additive="base">
                                        <p:cTn id="34" dur="500" fill="hold"/>
                                        <p:tgtEl>
                                          <p:spTgt spid="94"/>
                                        </p:tgtEl>
                                        <p:attrNameLst>
                                          <p:attrName>ppt_x</p:attrName>
                                        </p:attrNameLst>
                                      </p:cBhvr>
                                      <p:tavLst>
                                        <p:tav tm="0">
                                          <p:val>
                                            <p:strVal val="#ppt_x"/>
                                          </p:val>
                                        </p:tav>
                                        <p:tav tm="100000">
                                          <p:val>
                                            <p:strVal val="#ppt_x"/>
                                          </p:val>
                                        </p:tav>
                                      </p:tavLst>
                                    </p:anim>
                                    <p:anim calcmode="lin" valueType="num">
                                      <p:cBhvr additive="base">
                                        <p:cTn id="35" dur="500" fill="hold"/>
                                        <p:tgtEl>
                                          <p:spTgt spid="94"/>
                                        </p:tgtEl>
                                        <p:attrNameLst>
                                          <p:attrName>ppt_y</p:attrName>
                                        </p:attrNameLst>
                                      </p:cBhvr>
                                      <p:tavLst>
                                        <p:tav tm="0">
                                          <p:val>
                                            <p:strVal val="0-#ppt_h/2"/>
                                          </p:val>
                                        </p:tav>
                                        <p:tav tm="100000">
                                          <p:val>
                                            <p:strVal val="#ppt_y"/>
                                          </p:val>
                                        </p:tav>
                                      </p:tavLst>
                                    </p:anim>
                                  </p:childTnLst>
                                </p:cTn>
                              </p:par>
                            </p:childTnLst>
                          </p:cTn>
                        </p:par>
                        <p:par>
                          <p:cTn id="36" fill="hold" nodeType="afterGroup">
                            <p:stCondLst>
                              <p:cond delay="2000"/>
                            </p:stCondLst>
                            <p:childTnLst>
                              <p:par>
                                <p:cTn id="37" presetID="2" presetClass="entr" presetSubtype="1"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500"/>
                            </p:stCondLst>
                            <p:childTnLst>
                              <p:par>
                                <p:cTn id="42" presetID="2" presetClass="entr" presetSubtype="1"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additive="base">
                                        <p:cTn id="44" dur="500" fill="hold"/>
                                        <p:tgtEl>
                                          <p:spTgt spid="102"/>
                                        </p:tgtEl>
                                        <p:attrNameLst>
                                          <p:attrName>ppt_x</p:attrName>
                                        </p:attrNameLst>
                                      </p:cBhvr>
                                      <p:tavLst>
                                        <p:tav tm="0">
                                          <p:val>
                                            <p:strVal val="#ppt_x"/>
                                          </p:val>
                                        </p:tav>
                                        <p:tav tm="100000">
                                          <p:val>
                                            <p:strVal val="#ppt_x"/>
                                          </p:val>
                                        </p:tav>
                                      </p:tavLst>
                                    </p:anim>
                                    <p:anim calcmode="lin" valueType="num">
                                      <p:cBhvr additive="base">
                                        <p:cTn id="45" dur="500" fill="hold"/>
                                        <p:tgtEl>
                                          <p:spTgt spid="1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94" grpId="0"/>
      <p:bldP spid="102"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457200"/>
            <a:ext cx="8610600" cy="1384300"/>
          </a:xfrm>
          <a:prstGeom prst="rect">
            <a:avLst/>
          </a:prstGeom>
          <a:noFill/>
          <a:ln w="38100">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Grammar for </a:t>
            </a: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t>spew &amp; plop  </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a</a:t>
            </a:r>
            <a:r>
              <a:rPr kumimoji="0" lang="en-US" sz="2800" b="0" i="0" u="none" strike="noStrike" kern="1200" cap="none" spc="0" normalizeH="0" baseline="3000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n</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 # </a:t>
            </a:r>
            <a:r>
              <a:rPr kumimoji="0" lang="en-US" sz="2800" b="0" i="0" u="none" strike="noStrike" kern="1200" cap="none" spc="0" normalizeH="0" baseline="0" noProof="0" dirty="0" err="1">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b</a:t>
            </a:r>
            <a:r>
              <a:rPr kumimoji="0" lang="en-US" sz="2800" b="0" i="0" u="none" strike="noStrike" kern="1200" cap="none" spc="0" normalizeH="0" baseline="30000" noProof="0" dirty="0" err="1">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n</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Spew: </a:t>
            </a:r>
            <a:r>
              <a:rPr kumimoji="0" lang="en-US" sz="2800" b="0" i="0" u="none" strike="noStrike" kern="1200" cap="none" spc="0" normalizeH="0" baseline="0" noProof="0" dirty="0" err="1">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rPr>
              <a:t>S</a:t>
            </a:r>
            <a:r>
              <a:rPr kumimoji="0" lang="en-US" sz="2800" b="0" i="0" u="none" strike="noStrike" kern="1200" cap="none" spc="0" normalizeH="0" baseline="0" noProof="0" dirty="0" err="1">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aSb</a:t>
            </a:r>
            <a:endParaRPr kumimoji="0" lang="en-US"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endParaRP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Plop:  </a:t>
            </a:r>
            <a:r>
              <a:rPr kumimoji="0" lang="en-US"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S #</a:t>
            </a:r>
          </a:p>
        </p:txBody>
      </p:sp>
      <p:sp>
        <p:nvSpPr>
          <p:cNvPr id="15" name="Rectangle 14"/>
          <p:cNvSpPr/>
          <p:nvPr/>
        </p:nvSpPr>
        <p:spPr>
          <a:xfrm>
            <a:off x="4402138" y="1143000"/>
            <a:ext cx="385762" cy="52387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S</a:t>
            </a:r>
            <a:endParaRPr kumimoji="0" lang="en-CA"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7" name="Rectangle 16"/>
          <p:cNvSpPr/>
          <p:nvPr/>
        </p:nvSpPr>
        <p:spPr>
          <a:xfrm>
            <a:off x="4081463" y="1760538"/>
            <a:ext cx="1062037" cy="522287"/>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err="1">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aaSbb</a:t>
            </a:r>
            <a:endParaRPr kumimoji="0" lang="en-CA"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8" name="Rectangle 17"/>
          <p:cNvSpPr/>
          <p:nvPr/>
        </p:nvSpPr>
        <p:spPr>
          <a:xfrm>
            <a:off x="3933825" y="2114550"/>
            <a:ext cx="1400175" cy="52387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err="1">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aaaSbbb</a:t>
            </a:r>
            <a:endParaRPr kumimoji="0" lang="en-CA"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53" name="Rectangle 52"/>
          <p:cNvSpPr/>
          <p:nvPr/>
        </p:nvSpPr>
        <p:spPr>
          <a:xfrm>
            <a:off x="3748088" y="2428875"/>
            <a:ext cx="1738312" cy="522288"/>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err="1">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aaaaSbbbb</a:t>
            </a:r>
            <a:endParaRPr kumimoji="0" lang="en-CA"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57" name="Rectangle 56"/>
          <p:cNvSpPr/>
          <p:nvPr/>
        </p:nvSpPr>
        <p:spPr>
          <a:xfrm>
            <a:off x="3562350" y="2741613"/>
            <a:ext cx="2076450" cy="52387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err="1">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aaaaaSbbbbb</a:t>
            </a:r>
            <a:endParaRPr kumimoji="0" lang="en-CA"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6" name="Rectangle 15"/>
          <p:cNvSpPr/>
          <p:nvPr/>
        </p:nvSpPr>
        <p:spPr>
          <a:xfrm>
            <a:off x="4152900" y="1447800"/>
            <a:ext cx="893763" cy="523875"/>
          </a:xfrm>
          <a:prstGeom prst="rect">
            <a:avLst/>
          </a:prstGeom>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err="1">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aSb</a:t>
            </a:r>
            <a:endParaRPr kumimoji="0" lang="en-CA"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2" name="Group 43"/>
          <p:cNvGrpSpPr>
            <a:grpSpLocks/>
          </p:cNvGrpSpPr>
          <p:nvPr/>
        </p:nvGrpSpPr>
        <p:grpSpPr bwMode="auto">
          <a:xfrm>
            <a:off x="4368800" y="1479550"/>
            <a:ext cx="450850" cy="187325"/>
            <a:chOff x="4191000" y="2186400"/>
            <a:chExt cx="372291" cy="534639"/>
          </a:xfrm>
        </p:grpSpPr>
        <p:sp>
          <p:nvSpPr>
            <p:cNvPr id="45" name="Freeform 44"/>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46" name="Freeform 45"/>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66" name="Rectangle 65"/>
          <p:cNvSpPr/>
          <p:nvPr/>
        </p:nvSpPr>
        <p:spPr bwMode="auto">
          <a:xfrm>
            <a:off x="3567113" y="3036888"/>
            <a:ext cx="2054225" cy="52387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err="1">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aaaaa#bbbbb</a:t>
            </a:r>
            <a:endParaRPr kumimoji="0" lang="en-CA" sz="2800" b="0" i="0" u="none" strike="noStrike" kern="1200" cap="none" spc="0" normalizeH="0" baseline="0" noProof="0" dirty="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3" name="Group 43"/>
          <p:cNvGrpSpPr>
            <a:grpSpLocks/>
          </p:cNvGrpSpPr>
          <p:nvPr/>
        </p:nvGrpSpPr>
        <p:grpSpPr bwMode="auto">
          <a:xfrm>
            <a:off x="4368800" y="1844675"/>
            <a:ext cx="450850" cy="187325"/>
            <a:chOff x="4191000" y="2186400"/>
            <a:chExt cx="372291" cy="534639"/>
          </a:xfrm>
        </p:grpSpPr>
        <p:sp>
          <p:nvSpPr>
            <p:cNvPr id="44" name="Freeform 43"/>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47" name="Freeform 46"/>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4" name="Group 43"/>
          <p:cNvGrpSpPr>
            <a:grpSpLocks/>
          </p:cNvGrpSpPr>
          <p:nvPr/>
        </p:nvGrpSpPr>
        <p:grpSpPr bwMode="auto">
          <a:xfrm>
            <a:off x="4368800" y="2197100"/>
            <a:ext cx="450850" cy="187325"/>
            <a:chOff x="4191000" y="2186400"/>
            <a:chExt cx="372291" cy="534639"/>
          </a:xfrm>
        </p:grpSpPr>
        <p:sp>
          <p:nvSpPr>
            <p:cNvPr id="54" name="Freeform 53"/>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58" name="Freeform 57"/>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5" name="Group 43"/>
          <p:cNvGrpSpPr>
            <a:grpSpLocks/>
          </p:cNvGrpSpPr>
          <p:nvPr/>
        </p:nvGrpSpPr>
        <p:grpSpPr bwMode="auto">
          <a:xfrm>
            <a:off x="4368800" y="2536825"/>
            <a:ext cx="450850" cy="187325"/>
            <a:chOff x="4191000" y="2186400"/>
            <a:chExt cx="372291" cy="534639"/>
          </a:xfrm>
        </p:grpSpPr>
        <p:sp>
          <p:nvSpPr>
            <p:cNvPr id="60" name="Freeform 59"/>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61" name="Freeform 60"/>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6" name="Group 43"/>
          <p:cNvGrpSpPr>
            <a:grpSpLocks/>
          </p:cNvGrpSpPr>
          <p:nvPr/>
        </p:nvGrpSpPr>
        <p:grpSpPr bwMode="auto">
          <a:xfrm>
            <a:off x="4356100" y="2876550"/>
            <a:ext cx="450850" cy="187325"/>
            <a:chOff x="4191000" y="2186400"/>
            <a:chExt cx="372291" cy="534639"/>
          </a:xfrm>
        </p:grpSpPr>
        <p:sp>
          <p:nvSpPr>
            <p:cNvPr id="63" name="Freeform 62"/>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65" name="Freeform 64"/>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E7B95C"/>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7" name="Group 17">
            <a:extLst>
              <a:ext uri="{FF2B5EF4-FFF2-40B4-BE49-F238E27FC236}">
                <a16:creationId xmlns:a16="http://schemas.microsoft.com/office/drawing/2014/main" id="{B5E687C7-86EF-552D-ABD8-B67DD813390C}"/>
              </a:ext>
            </a:extLst>
          </p:cNvPr>
          <p:cNvGrpSpPr>
            <a:grpSpLocks/>
          </p:cNvGrpSpPr>
          <p:nvPr/>
        </p:nvGrpSpPr>
        <p:grpSpPr bwMode="auto">
          <a:xfrm>
            <a:off x="3810000" y="3505202"/>
            <a:ext cx="1524000" cy="1169713"/>
            <a:chOff x="3086100" y="3016248"/>
            <a:chExt cx="3200400" cy="1574017"/>
          </a:xfrm>
        </p:grpSpPr>
        <p:grpSp>
          <p:nvGrpSpPr>
            <p:cNvPr id="8" name="Group 79">
              <a:extLst>
                <a:ext uri="{FF2B5EF4-FFF2-40B4-BE49-F238E27FC236}">
                  <a16:creationId xmlns:a16="http://schemas.microsoft.com/office/drawing/2014/main" id="{81BC55BD-3760-EAA5-A54F-7E09B1C2C386}"/>
                </a:ext>
              </a:extLst>
            </p:cNvPr>
            <p:cNvGrpSpPr>
              <a:grpSpLocks/>
            </p:cNvGrpSpPr>
            <p:nvPr/>
          </p:nvGrpSpPr>
          <p:grpSpPr bwMode="auto">
            <a:xfrm>
              <a:off x="3086100" y="3016248"/>
              <a:ext cx="3200400" cy="869951"/>
              <a:chOff x="3200400" y="889000"/>
              <a:chExt cx="1566863" cy="787401"/>
            </a:xfrm>
          </p:grpSpPr>
          <p:cxnSp>
            <p:nvCxnSpPr>
              <p:cNvPr id="19" name="Straight Arrow Connector 43">
                <a:extLst>
                  <a:ext uri="{FF2B5EF4-FFF2-40B4-BE49-F238E27FC236}">
                    <a16:creationId xmlns:a16="http://schemas.microsoft.com/office/drawing/2014/main" id="{495029C3-718A-858A-B169-3419B6ACF1D2}"/>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0" name="Straight Arrow Connector 49">
                <a:extLst>
                  <a:ext uri="{FF2B5EF4-FFF2-40B4-BE49-F238E27FC236}">
                    <a16:creationId xmlns:a16="http://schemas.microsoft.com/office/drawing/2014/main" id="{BC266E1A-579B-27F6-85CE-14C3CB3C87AA}"/>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 name="Rectangle 8">
              <a:extLst>
                <a:ext uri="{FF2B5EF4-FFF2-40B4-BE49-F238E27FC236}">
                  <a16:creationId xmlns:a16="http://schemas.microsoft.com/office/drawing/2014/main" id="{06CAB7DF-DCE2-C98E-8CAD-788F05D0E5F0}"/>
                </a:ext>
              </a:extLst>
            </p:cNvPr>
            <p:cNvSpPr/>
            <p:nvPr/>
          </p:nvSpPr>
          <p:spPr>
            <a:xfrm>
              <a:off x="3353249" y="3886197"/>
              <a:ext cx="2710552" cy="704068"/>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t>Linked</a:t>
              </a:r>
              <a:r>
                <a:rPr kumimoji="0" lang="en-US" sz="28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itchFamily="18" charset="0"/>
                  <a:ea typeface="+mn-ea"/>
                  <a:cs typeface="Arial" charset="0"/>
                </a:rPr>
                <a:t> </a:t>
              </a:r>
            </a:p>
          </p:txBody>
        </p:sp>
        <p:grpSp>
          <p:nvGrpSpPr>
            <p:cNvPr id="11" name="Group 79">
              <a:extLst>
                <a:ext uri="{FF2B5EF4-FFF2-40B4-BE49-F238E27FC236}">
                  <a16:creationId xmlns:a16="http://schemas.microsoft.com/office/drawing/2014/main" id="{AF0C6004-755A-B035-0E93-AAA8030752FD}"/>
                </a:ext>
              </a:extLst>
            </p:cNvPr>
            <p:cNvGrpSpPr>
              <a:grpSpLocks/>
            </p:cNvGrpSpPr>
            <p:nvPr/>
          </p:nvGrpSpPr>
          <p:grpSpPr bwMode="auto">
            <a:xfrm>
              <a:off x="4343400" y="3048001"/>
              <a:ext cx="533400" cy="228600"/>
              <a:chOff x="3200400" y="889000"/>
              <a:chExt cx="1566863" cy="787401"/>
            </a:xfrm>
          </p:grpSpPr>
          <p:cxnSp>
            <p:nvCxnSpPr>
              <p:cNvPr id="13" name="Straight Arrow Connector 43">
                <a:extLst>
                  <a:ext uri="{FF2B5EF4-FFF2-40B4-BE49-F238E27FC236}">
                    <a16:creationId xmlns:a16="http://schemas.microsoft.com/office/drawing/2014/main" id="{80855846-6C0E-FFD3-9456-39AE589946D5}"/>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4" name="Straight Arrow Connector 49">
                <a:extLst>
                  <a:ext uri="{FF2B5EF4-FFF2-40B4-BE49-F238E27FC236}">
                    <a16:creationId xmlns:a16="http://schemas.microsoft.com/office/drawing/2014/main" id="{C4E061A5-7730-EFD1-D713-E4B402AB8C58}"/>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2" name="Rectangle 11">
              <a:extLst>
                <a:ext uri="{FF2B5EF4-FFF2-40B4-BE49-F238E27FC236}">
                  <a16:creationId xmlns:a16="http://schemas.microsoft.com/office/drawing/2014/main" id="{C9DFBA00-446B-DF14-6451-F56BAF72FCF6}"/>
                </a:ext>
              </a:extLst>
            </p:cNvPr>
            <p:cNvSpPr/>
            <p:nvPr/>
          </p:nvSpPr>
          <p:spPr>
            <a:xfrm rot="16200000">
              <a:off x="4266407" y="3275804"/>
              <a:ext cx="544512" cy="52387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fill="hold"/>
                                        <p:tgtEl>
                                          <p:spTgt spid="2"/>
                                        </p:tgtEl>
                                        <p:attrNameLst>
                                          <p:attrName>ppt_x</p:attrName>
                                        </p:attrNameLst>
                                      </p:cBhvr>
                                      <p:tavLst>
                                        <p:tav tm="0">
                                          <p:val>
                                            <p:strVal val="#ppt_x"/>
                                          </p:val>
                                        </p:tav>
                                        <p:tav tm="100000">
                                          <p:val>
                                            <p:strVal val="#ppt_x"/>
                                          </p:val>
                                        </p:tav>
                                      </p:tavLst>
                                    </p:anim>
                                    <p:anim calcmode="lin" valueType="num">
                                      <p:cBhvr additive="base">
                                        <p:cTn id="25" dur="500" fill="hold"/>
                                        <p:tgtEl>
                                          <p:spTgt spid="2"/>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500" fill="hold"/>
                                        <p:tgtEl>
                                          <p:spTgt spid="3"/>
                                        </p:tgtEl>
                                        <p:attrNameLst>
                                          <p:attrName>ppt_x</p:attrName>
                                        </p:attrNameLst>
                                      </p:cBhvr>
                                      <p:tavLst>
                                        <p:tav tm="0">
                                          <p:val>
                                            <p:strVal val="#ppt_x"/>
                                          </p:val>
                                        </p:tav>
                                        <p:tav tm="100000">
                                          <p:val>
                                            <p:strVal val="#ppt_x"/>
                                          </p:val>
                                        </p:tav>
                                      </p:tavLst>
                                    </p:anim>
                                    <p:anim calcmode="lin" valueType="num">
                                      <p:cBhvr additive="base">
                                        <p:cTn id="35" dur="500" fill="hold"/>
                                        <p:tgtEl>
                                          <p:spTgt spid="3"/>
                                        </p:tgtEl>
                                        <p:attrNameLst>
                                          <p:attrName>ppt_y</p:attrName>
                                        </p:attrNameLst>
                                      </p:cBhvr>
                                      <p:tavLst>
                                        <p:tav tm="0">
                                          <p:val>
                                            <p:strVal val="0-#ppt_h/2"/>
                                          </p:val>
                                        </p:tav>
                                        <p:tav tm="100000">
                                          <p:val>
                                            <p:strVal val="#ppt_y"/>
                                          </p:val>
                                        </p:tav>
                                      </p:tavLst>
                                    </p:anim>
                                  </p:childTnLst>
                                </p:cTn>
                              </p:par>
                            </p:childTnLst>
                          </p:cTn>
                        </p:par>
                        <p:par>
                          <p:cTn id="36" fill="hold" nodeType="afterGroup">
                            <p:stCondLst>
                              <p:cond delay="2000"/>
                            </p:stCondLst>
                            <p:childTnLst>
                              <p:par>
                                <p:cTn id="37" presetID="2" presetClass="entr" presetSubtype="1"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500" fill="hold"/>
                                        <p:tgtEl>
                                          <p:spTgt spid="17"/>
                                        </p:tgtEl>
                                        <p:attrNameLst>
                                          <p:attrName>ppt_x</p:attrName>
                                        </p:attrNameLst>
                                      </p:cBhvr>
                                      <p:tavLst>
                                        <p:tav tm="0">
                                          <p:val>
                                            <p:strVal val="#ppt_x"/>
                                          </p:val>
                                        </p:tav>
                                        <p:tav tm="100000">
                                          <p:val>
                                            <p:strVal val="#ppt_x"/>
                                          </p:val>
                                        </p:tav>
                                      </p:tavLst>
                                    </p:anim>
                                    <p:anim calcmode="lin" valueType="num">
                                      <p:cBhvr additive="base">
                                        <p:cTn id="40" dur="500" fill="hold"/>
                                        <p:tgtEl>
                                          <p:spTgt spid="17"/>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500"/>
                            </p:stCondLst>
                            <p:childTnLst>
                              <p:par>
                                <p:cTn id="42" presetID="2" presetClass="entr" presetSubtype="1" fill="hold" nodeType="afterEffect">
                                  <p:stCondLst>
                                    <p:cond delay="0"/>
                                  </p:stCondLst>
                                  <p:childTnLst>
                                    <p:set>
                                      <p:cBhvr>
                                        <p:cTn id="43" dur="1" fill="hold">
                                          <p:stCondLst>
                                            <p:cond delay="0"/>
                                          </p:stCondLst>
                                        </p:cTn>
                                        <p:tgtEl>
                                          <p:spTgt spid="4"/>
                                        </p:tgtEl>
                                        <p:attrNameLst>
                                          <p:attrName>style.visibility</p:attrName>
                                        </p:attrNameLst>
                                      </p:cBhvr>
                                      <p:to>
                                        <p:strVal val="visible"/>
                                      </p:to>
                                    </p:set>
                                    <p:anim calcmode="lin" valueType="num">
                                      <p:cBhvr additive="base">
                                        <p:cTn id="44" dur="500" fill="hold"/>
                                        <p:tgtEl>
                                          <p:spTgt spid="4"/>
                                        </p:tgtEl>
                                        <p:attrNameLst>
                                          <p:attrName>ppt_x</p:attrName>
                                        </p:attrNameLst>
                                      </p:cBhvr>
                                      <p:tavLst>
                                        <p:tav tm="0">
                                          <p:val>
                                            <p:strVal val="#ppt_x"/>
                                          </p:val>
                                        </p:tav>
                                        <p:tav tm="100000">
                                          <p:val>
                                            <p:strVal val="#ppt_x"/>
                                          </p:val>
                                        </p:tav>
                                      </p:tavLst>
                                    </p:anim>
                                    <p:anim calcmode="lin" valueType="num">
                                      <p:cBhvr additive="base">
                                        <p:cTn id="45" dur="500" fill="hold"/>
                                        <p:tgtEl>
                                          <p:spTgt spid="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3000"/>
                            </p:stCondLst>
                            <p:childTnLst>
                              <p:par>
                                <p:cTn id="47" presetID="2" presetClass="entr" presetSubtype="1" fill="hold" grpId="0"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ppt_x"/>
                                          </p:val>
                                        </p:tav>
                                        <p:tav tm="100000">
                                          <p:val>
                                            <p:strVal val="#ppt_x"/>
                                          </p:val>
                                        </p:tav>
                                      </p:tavLst>
                                    </p:anim>
                                    <p:anim calcmode="lin" valueType="num">
                                      <p:cBhvr additive="base">
                                        <p:cTn id="50" dur="500" fill="hold"/>
                                        <p:tgtEl>
                                          <p:spTgt spid="18"/>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3500"/>
                            </p:stCondLst>
                            <p:childTnLst>
                              <p:par>
                                <p:cTn id="52" presetID="2" presetClass="entr" presetSubtype="1"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ppt_x"/>
                                          </p:val>
                                        </p:tav>
                                        <p:tav tm="100000">
                                          <p:val>
                                            <p:strVal val="#ppt_x"/>
                                          </p:val>
                                        </p:tav>
                                      </p:tavLst>
                                    </p:anim>
                                    <p:anim calcmode="lin" valueType="num">
                                      <p:cBhvr additive="base">
                                        <p:cTn id="55" dur="500" fill="hold"/>
                                        <p:tgtEl>
                                          <p:spTgt spid="5"/>
                                        </p:tgtEl>
                                        <p:attrNameLst>
                                          <p:attrName>ppt_y</p:attrName>
                                        </p:attrNameLst>
                                      </p:cBhvr>
                                      <p:tavLst>
                                        <p:tav tm="0">
                                          <p:val>
                                            <p:strVal val="0-#ppt_h/2"/>
                                          </p:val>
                                        </p:tav>
                                        <p:tav tm="100000">
                                          <p:val>
                                            <p:strVal val="#ppt_y"/>
                                          </p:val>
                                        </p:tav>
                                      </p:tavLst>
                                    </p:anim>
                                  </p:childTnLst>
                                </p:cTn>
                              </p:par>
                            </p:childTnLst>
                          </p:cTn>
                        </p:par>
                        <p:par>
                          <p:cTn id="56" fill="hold" nodeType="afterGroup">
                            <p:stCondLst>
                              <p:cond delay="4000"/>
                            </p:stCondLst>
                            <p:childTnLst>
                              <p:par>
                                <p:cTn id="57" presetID="2" presetClass="entr" presetSubtype="1" fill="hold" grpId="0" nodeType="afterEffect">
                                  <p:stCondLst>
                                    <p:cond delay="0"/>
                                  </p:stCondLst>
                                  <p:childTnLst>
                                    <p:set>
                                      <p:cBhvr>
                                        <p:cTn id="58" dur="1" fill="hold">
                                          <p:stCondLst>
                                            <p:cond delay="0"/>
                                          </p:stCondLst>
                                        </p:cTn>
                                        <p:tgtEl>
                                          <p:spTgt spid="53"/>
                                        </p:tgtEl>
                                        <p:attrNameLst>
                                          <p:attrName>style.visibility</p:attrName>
                                        </p:attrNameLst>
                                      </p:cBhvr>
                                      <p:to>
                                        <p:strVal val="visible"/>
                                      </p:to>
                                    </p:set>
                                    <p:anim calcmode="lin" valueType="num">
                                      <p:cBhvr additive="base">
                                        <p:cTn id="59" dur="500" fill="hold"/>
                                        <p:tgtEl>
                                          <p:spTgt spid="53"/>
                                        </p:tgtEl>
                                        <p:attrNameLst>
                                          <p:attrName>ppt_x</p:attrName>
                                        </p:attrNameLst>
                                      </p:cBhvr>
                                      <p:tavLst>
                                        <p:tav tm="0">
                                          <p:val>
                                            <p:strVal val="#ppt_x"/>
                                          </p:val>
                                        </p:tav>
                                        <p:tav tm="100000">
                                          <p:val>
                                            <p:strVal val="#ppt_x"/>
                                          </p:val>
                                        </p:tav>
                                      </p:tavLst>
                                    </p:anim>
                                    <p:anim calcmode="lin" valueType="num">
                                      <p:cBhvr additive="base">
                                        <p:cTn id="60" dur="500" fill="hold"/>
                                        <p:tgtEl>
                                          <p:spTgt spid="53"/>
                                        </p:tgtEl>
                                        <p:attrNameLst>
                                          <p:attrName>ppt_y</p:attrName>
                                        </p:attrNameLst>
                                      </p:cBhvr>
                                      <p:tavLst>
                                        <p:tav tm="0">
                                          <p:val>
                                            <p:strVal val="0-#ppt_h/2"/>
                                          </p:val>
                                        </p:tav>
                                        <p:tav tm="100000">
                                          <p:val>
                                            <p:strVal val="#ppt_y"/>
                                          </p:val>
                                        </p:tav>
                                      </p:tavLst>
                                    </p:anim>
                                  </p:childTnLst>
                                </p:cTn>
                              </p:par>
                            </p:childTnLst>
                          </p:cTn>
                        </p:par>
                        <p:par>
                          <p:cTn id="61" fill="hold" nodeType="afterGroup">
                            <p:stCondLst>
                              <p:cond delay="4500"/>
                            </p:stCondLst>
                            <p:childTnLst>
                              <p:par>
                                <p:cTn id="62" presetID="2" presetClass="entr" presetSubtype="1" fill="hold" nodeType="afterEffect">
                                  <p:stCondLst>
                                    <p:cond delay="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500" fill="hold"/>
                                        <p:tgtEl>
                                          <p:spTgt spid="6"/>
                                        </p:tgtEl>
                                        <p:attrNameLst>
                                          <p:attrName>ppt_x</p:attrName>
                                        </p:attrNameLst>
                                      </p:cBhvr>
                                      <p:tavLst>
                                        <p:tav tm="0">
                                          <p:val>
                                            <p:strVal val="#ppt_x"/>
                                          </p:val>
                                        </p:tav>
                                        <p:tav tm="100000">
                                          <p:val>
                                            <p:strVal val="#ppt_x"/>
                                          </p:val>
                                        </p:tav>
                                      </p:tavLst>
                                    </p:anim>
                                    <p:anim calcmode="lin" valueType="num">
                                      <p:cBhvr additive="base">
                                        <p:cTn id="65" dur="500" fill="hold"/>
                                        <p:tgtEl>
                                          <p:spTgt spid="6"/>
                                        </p:tgtEl>
                                        <p:attrNameLst>
                                          <p:attrName>ppt_y</p:attrName>
                                        </p:attrNameLst>
                                      </p:cBhvr>
                                      <p:tavLst>
                                        <p:tav tm="0">
                                          <p:val>
                                            <p:strVal val="0-#ppt_h/2"/>
                                          </p:val>
                                        </p:tav>
                                        <p:tav tm="100000">
                                          <p:val>
                                            <p:strVal val="#ppt_y"/>
                                          </p:val>
                                        </p:tav>
                                      </p:tavLst>
                                    </p:anim>
                                  </p:childTnLst>
                                </p:cTn>
                              </p:par>
                            </p:childTnLst>
                          </p:cTn>
                        </p:par>
                        <p:par>
                          <p:cTn id="66" fill="hold" nodeType="afterGroup">
                            <p:stCondLst>
                              <p:cond delay="5000"/>
                            </p:stCondLst>
                            <p:childTnLst>
                              <p:par>
                                <p:cTn id="67" presetID="2" presetClass="entr" presetSubtype="1" fill="hold" grpId="0" nodeType="after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additive="base">
                                        <p:cTn id="69" dur="500" fill="hold"/>
                                        <p:tgtEl>
                                          <p:spTgt spid="57"/>
                                        </p:tgtEl>
                                        <p:attrNameLst>
                                          <p:attrName>ppt_x</p:attrName>
                                        </p:attrNameLst>
                                      </p:cBhvr>
                                      <p:tavLst>
                                        <p:tav tm="0">
                                          <p:val>
                                            <p:strVal val="#ppt_x"/>
                                          </p:val>
                                        </p:tav>
                                        <p:tav tm="100000">
                                          <p:val>
                                            <p:strVal val="#ppt_x"/>
                                          </p:val>
                                        </p:tav>
                                      </p:tavLst>
                                    </p:anim>
                                    <p:anim calcmode="lin" valueType="num">
                                      <p:cBhvr additive="base">
                                        <p:cTn id="70"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nodeType="clickEffect">
                                  <p:stCondLst>
                                    <p:cond delay="0"/>
                                  </p:stCondLst>
                                  <p:childTnLst>
                                    <p:set>
                                      <p:cBhvr>
                                        <p:cTn id="74" dur="1" fill="hold">
                                          <p:stCondLst>
                                            <p:cond delay="0"/>
                                          </p:stCondLst>
                                        </p:cTn>
                                        <p:tgtEl>
                                          <p:spTgt spid="10">
                                            <p:txEl>
                                              <p:pRg st="2" end="2"/>
                                            </p:txEl>
                                          </p:spTgt>
                                        </p:tgtEl>
                                        <p:attrNameLst>
                                          <p:attrName>style.visibility</p:attrName>
                                        </p:attrNameLst>
                                      </p:cBhvr>
                                      <p:to>
                                        <p:strVal val="visible"/>
                                      </p:to>
                                    </p:set>
                                    <p:anim calcmode="lin" valueType="num">
                                      <p:cBhvr additive="base">
                                        <p:cTn id="7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1" fill="hold" grpId="0" nodeType="clickEffect">
                                  <p:stCondLst>
                                    <p:cond delay="0"/>
                                  </p:stCondLst>
                                  <p:childTnLst>
                                    <p:set>
                                      <p:cBhvr>
                                        <p:cTn id="80" dur="1" fill="hold">
                                          <p:stCondLst>
                                            <p:cond delay="0"/>
                                          </p:stCondLst>
                                        </p:cTn>
                                        <p:tgtEl>
                                          <p:spTgt spid="66"/>
                                        </p:tgtEl>
                                        <p:attrNameLst>
                                          <p:attrName>style.visibility</p:attrName>
                                        </p:attrNameLst>
                                      </p:cBhvr>
                                      <p:to>
                                        <p:strVal val="visible"/>
                                      </p:to>
                                    </p:set>
                                    <p:anim calcmode="lin" valueType="num">
                                      <p:cBhvr additive="base">
                                        <p:cTn id="81" dur="500" fill="hold"/>
                                        <p:tgtEl>
                                          <p:spTgt spid="66"/>
                                        </p:tgtEl>
                                        <p:attrNameLst>
                                          <p:attrName>ppt_x</p:attrName>
                                        </p:attrNameLst>
                                      </p:cBhvr>
                                      <p:tavLst>
                                        <p:tav tm="0">
                                          <p:val>
                                            <p:strVal val="#ppt_x"/>
                                          </p:val>
                                        </p:tav>
                                        <p:tav tm="100000">
                                          <p:val>
                                            <p:strVal val="#ppt_x"/>
                                          </p:val>
                                        </p:tav>
                                      </p:tavLst>
                                    </p:anim>
                                    <p:anim calcmode="lin" valueType="num">
                                      <p:cBhvr additive="base">
                                        <p:cTn id="82" dur="500" fill="hold"/>
                                        <p:tgtEl>
                                          <p:spTgt spid="66"/>
                                        </p:tgtEl>
                                        <p:attrNameLst>
                                          <p:attrName>ppt_y</p:attrName>
                                        </p:attrNameLst>
                                      </p:cBhvr>
                                      <p:tavLst>
                                        <p:tav tm="0">
                                          <p:val>
                                            <p:strVal val="0-#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additive="base">
                                        <p:cTn id="87" dur="500" fill="hold"/>
                                        <p:tgtEl>
                                          <p:spTgt spid="7"/>
                                        </p:tgtEl>
                                        <p:attrNameLst>
                                          <p:attrName>ppt_x</p:attrName>
                                        </p:attrNameLst>
                                      </p:cBhvr>
                                      <p:tavLst>
                                        <p:tav tm="0">
                                          <p:val>
                                            <p:strVal val="#ppt_x"/>
                                          </p:val>
                                        </p:tav>
                                        <p:tav tm="100000">
                                          <p:val>
                                            <p:strVal val="#ppt_x"/>
                                          </p:val>
                                        </p:tav>
                                      </p:tavLst>
                                    </p:anim>
                                    <p:anim calcmode="lin" valueType="num">
                                      <p:cBhvr additive="base">
                                        <p:cTn id="8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17" grpId="0"/>
      <p:bldP spid="18" grpId="0"/>
      <p:bldP spid="53" grpId="0"/>
      <p:bldP spid="57" grpId="0"/>
      <p:bldP spid="16" grpId="0"/>
      <p:bldP spid="6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grpSp>
        <p:nvGrpSpPr>
          <p:cNvPr id="2" name="Group 79"/>
          <p:cNvGrpSpPr>
            <a:grpSpLocks/>
          </p:cNvGrpSpPr>
          <p:nvPr/>
        </p:nvGrpSpPr>
        <p:grpSpPr bwMode="auto">
          <a:xfrm>
            <a:off x="3414713" y="3638550"/>
            <a:ext cx="384175" cy="304800"/>
            <a:chOff x="3200400" y="889000"/>
            <a:chExt cx="1566863" cy="787401"/>
          </a:xfrm>
        </p:grpSpPr>
        <p:cxnSp>
          <p:nvCxnSpPr>
            <p:cNvPr id="4200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200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1412875"/>
            <a:ext cx="3340100" cy="3540125"/>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S </a:t>
            </a: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sym typeface="Wingdings" pitchFamily="2" charset="2"/>
              </a:rPr>
              <a:t></a:t>
            </a:r>
            <a:endPar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begin </a:t>
            </a:r>
            <a:r>
              <a:rPr kumimoji="0" lang="en-US" sz="2800" b="0" i="0" u="none" strike="noStrike" kern="1200" cap="none" spc="0" normalizeH="0" baseline="0" noProof="0" dirty="0" err="1">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Alg</a:t>
            </a:r>
            <a:endPar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endParaRP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x = 5</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begin loop</a:t>
            </a:r>
          </a:p>
          <a:p>
            <a:pPr marL="914400" marR="0" lvl="2"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x = ( [ { 3 } ] )</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exit loop</a:t>
            </a:r>
          </a:p>
          <a:p>
            <a:pPr marL="457200" marR="0" lvl="1"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return x</a:t>
            </a:r>
          </a:p>
          <a:p>
            <a:pPr marL="0" marR="0" lvl="0"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end </a:t>
            </a:r>
            <a:r>
              <a:rPr kumimoji="0" lang="en-US" sz="2800" b="0" i="0" u="none" strike="noStrike" kern="1200" cap="none" spc="0" normalizeH="0" baseline="0" noProof="0" dirty="0" err="1">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rPr>
              <a:t>Alg</a:t>
            </a:r>
            <a:endParaRPr kumimoji="0" lang="en-US" sz="2800" b="0" i="0" u="none" strike="noStrike" kern="1200" cap="none" spc="0" normalizeH="0" baseline="0" noProof="0" dirty="0">
              <a:ln>
                <a:noFill/>
              </a:ln>
              <a:solidFill>
                <a:srgbClr val="FFCC66"/>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20" name="Rectangle 19"/>
          <p:cNvSpPr/>
          <p:nvPr/>
        </p:nvSpPr>
        <p:spPr>
          <a:xfrm>
            <a:off x="5953125" y="3175000"/>
            <a:ext cx="1200150" cy="52387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t>Linked</a:t>
            </a:r>
            <a:endParaRPr kumimoji="0" lang="en-US" sz="28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3" name="Group 79"/>
          <p:cNvGrpSpPr>
            <a:grpSpLocks/>
          </p:cNvGrpSpPr>
          <p:nvPr/>
        </p:nvGrpSpPr>
        <p:grpSpPr bwMode="auto">
          <a:xfrm rot="-5400000">
            <a:off x="3066257" y="2096293"/>
            <a:ext cx="2590800" cy="2627313"/>
            <a:chOff x="3200400" y="889000"/>
            <a:chExt cx="1566863" cy="787401"/>
          </a:xfrm>
        </p:grpSpPr>
        <p:cxnSp>
          <p:nvCxnSpPr>
            <p:cNvPr id="42002"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2003"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8" name="Rectangle 17"/>
          <p:cNvSpPr/>
          <p:nvPr/>
        </p:nvSpPr>
        <p:spPr>
          <a:xfrm>
            <a:off x="1219200" y="5562600"/>
            <a:ext cx="5187950" cy="52387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This is what CFG is really good at!</a:t>
            </a:r>
          </a:p>
        </p:txBody>
      </p:sp>
      <p:grpSp>
        <p:nvGrpSpPr>
          <p:cNvPr id="4" name="Group 79"/>
          <p:cNvGrpSpPr>
            <a:grpSpLocks/>
          </p:cNvGrpSpPr>
          <p:nvPr/>
        </p:nvGrpSpPr>
        <p:grpSpPr bwMode="auto">
          <a:xfrm rot="-5400000">
            <a:off x="4102100" y="2965450"/>
            <a:ext cx="808038" cy="935038"/>
            <a:chOff x="3200400" y="889000"/>
            <a:chExt cx="1566863" cy="787401"/>
          </a:xfrm>
        </p:grpSpPr>
        <p:cxnSp>
          <p:nvCxnSpPr>
            <p:cNvPr id="4200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200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5" name="Group 79"/>
          <p:cNvGrpSpPr>
            <a:grpSpLocks/>
          </p:cNvGrpSpPr>
          <p:nvPr/>
        </p:nvGrpSpPr>
        <p:grpSpPr bwMode="auto">
          <a:xfrm>
            <a:off x="3124200" y="3638550"/>
            <a:ext cx="914400" cy="609600"/>
            <a:chOff x="3200400" y="889000"/>
            <a:chExt cx="1566863" cy="787401"/>
          </a:xfrm>
        </p:grpSpPr>
        <p:cxnSp>
          <p:nvCxnSpPr>
            <p:cNvPr id="4199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199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6" name="Group 79"/>
          <p:cNvGrpSpPr>
            <a:grpSpLocks/>
          </p:cNvGrpSpPr>
          <p:nvPr/>
        </p:nvGrpSpPr>
        <p:grpSpPr bwMode="auto">
          <a:xfrm>
            <a:off x="2895600" y="3638550"/>
            <a:ext cx="1371600" cy="838200"/>
            <a:chOff x="3200400" y="889000"/>
            <a:chExt cx="1566863" cy="787401"/>
          </a:xfrm>
        </p:grpSpPr>
        <p:cxnSp>
          <p:nvCxnSpPr>
            <p:cNvPr id="41996"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1997"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1" name="Rectangle 30"/>
          <p:cNvSpPr/>
          <p:nvPr/>
        </p:nvSpPr>
        <p:spPr>
          <a:xfrm>
            <a:off x="1143000" y="669925"/>
            <a:ext cx="5391219" cy="52322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 typeface="Arial" pitchFamily="34" charset="0"/>
              <a:buChar char="•"/>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rPr>
              <a:t>Look for links and concatenations</a:t>
            </a:r>
          </a:p>
        </p:txBody>
      </p:sp>
      <p:grpSp>
        <p:nvGrpSpPr>
          <p:cNvPr id="11" name="Group 10">
            <a:extLst>
              <a:ext uri="{FF2B5EF4-FFF2-40B4-BE49-F238E27FC236}">
                <a16:creationId xmlns:a16="http://schemas.microsoft.com/office/drawing/2014/main" id="{F562612D-3BC5-3564-28CA-2ACF94637896}"/>
              </a:ext>
            </a:extLst>
          </p:cNvPr>
          <p:cNvGrpSpPr/>
          <p:nvPr/>
        </p:nvGrpSpPr>
        <p:grpSpPr>
          <a:xfrm>
            <a:off x="2667000" y="2514600"/>
            <a:ext cx="2303836" cy="533400"/>
            <a:chOff x="2667000" y="2514600"/>
            <a:chExt cx="2303836" cy="533400"/>
          </a:xfrm>
        </p:grpSpPr>
        <p:cxnSp>
          <p:nvCxnSpPr>
            <p:cNvPr id="7" name="Straight Arrow Connector 49">
              <a:extLst>
                <a:ext uri="{FF2B5EF4-FFF2-40B4-BE49-F238E27FC236}">
                  <a16:creationId xmlns:a16="http://schemas.microsoft.com/office/drawing/2014/main" id="{45D4A0AB-0A71-4B94-5594-C474E6050EBA}"/>
                </a:ext>
              </a:extLst>
            </p:cNvPr>
            <p:cNvCxnSpPr>
              <a:cxnSpLocks noChangeShapeType="1"/>
            </p:cNvCxnSpPr>
            <p:nvPr/>
          </p:nvCxnSpPr>
          <p:spPr bwMode="auto">
            <a:xfrm flipV="1">
              <a:off x="2667000" y="2514600"/>
              <a:ext cx="0" cy="533400"/>
            </a:xfrm>
            <a:prstGeom prst="straightConnector1">
              <a:avLst/>
            </a:prstGeom>
            <a:noFill/>
            <a:ln w="38100" cap="sq" algn="ctr">
              <a:solidFill>
                <a:schemeClr val="hlink"/>
              </a:solidFill>
              <a:round/>
              <a:headEnd type="arrow" w="med" len="med"/>
              <a:tailEnd type="arrow" w="med" len="med"/>
            </a:ln>
            <a:extLst>
              <a:ext uri="{909E8E84-426E-40DD-AFC4-6F175D3DCCD1}">
                <a14:hiddenFill xmlns:a14="http://schemas.microsoft.com/office/drawing/2010/main">
                  <a:noFill/>
                </a14:hiddenFill>
              </a:ext>
            </a:extLst>
          </p:spPr>
        </p:cxnSp>
        <p:sp>
          <p:nvSpPr>
            <p:cNvPr id="10" name="Rectangle 9">
              <a:extLst>
                <a:ext uri="{FF2B5EF4-FFF2-40B4-BE49-F238E27FC236}">
                  <a16:creationId xmlns:a16="http://schemas.microsoft.com/office/drawing/2014/main" id="{134E77EA-B044-C04A-CFE8-3FB299AF4AB9}"/>
                </a:ext>
              </a:extLst>
            </p:cNvPr>
            <p:cNvSpPr/>
            <p:nvPr/>
          </p:nvSpPr>
          <p:spPr>
            <a:xfrm>
              <a:off x="2716693" y="2514600"/>
              <a:ext cx="2254143" cy="523220"/>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t>Concatenation</a:t>
              </a:r>
              <a:endParaRPr kumimoji="0" lang="en-US" sz="28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12" name="Rectangle 11">
            <a:extLst>
              <a:ext uri="{FF2B5EF4-FFF2-40B4-BE49-F238E27FC236}">
                <a16:creationId xmlns:a16="http://schemas.microsoft.com/office/drawing/2014/main" id="{CA23C95D-7604-7696-01C3-14884644C9D6}"/>
              </a:ext>
            </a:extLst>
          </p:cNvPr>
          <p:cNvSpPr/>
          <p:nvPr/>
        </p:nvSpPr>
        <p:spPr>
          <a:xfrm>
            <a:off x="4753521" y="3629025"/>
            <a:ext cx="3631122" cy="954107"/>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t>These were spewed out </a:t>
            </a:r>
            <a:b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b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t>by grammar.</a:t>
            </a:r>
            <a:endParaRPr kumimoji="0" lang="en-US" sz="28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16" name="Group 15">
            <a:extLst>
              <a:ext uri="{FF2B5EF4-FFF2-40B4-BE49-F238E27FC236}">
                <a16:creationId xmlns:a16="http://schemas.microsoft.com/office/drawing/2014/main" id="{E324047A-FAEE-17D1-6520-3767BBF7204F}"/>
              </a:ext>
            </a:extLst>
          </p:cNvPr>
          <p:cNvGrpSpPr/>
          <p:nvPr/>
        </p:nvGrpSpPr>
        <p:grpSpPr>
          <a:xfrm>
            <a:off x="2916641" y="3581400"/>
            <a:ext cx="1361270" cy="1905000"/>
            <a:chOff x="2916641" y="3581400"/>
            <a:chExt cx="1361270" cy="1905000"/>
          </a:xfrm>
        </p:grpSpPr>
        <p:cxnSp>
          <p:nvCxnSpPr>
            <p:cNvPr id="13" name="Straight Arrow Connector 49">
              <a:extLst>
                <a:ext uri="{FF2B5EF4-FFF2-40B4-BE49-F238E27FC236}">
                  <a16:creationId xmlns:a16="http://schemas.microsoft.com/office/drawing/2014/main" id="{CB7593F4-781C-B869-6605-533E7A105013}"/>
                </a:ext>
              </a:extLst>
            </p:cNvPr>
            <p:cNvCxnSpPr>
              <a:cxnSpLocks noChangeShapeType="1"/>
            </p:cNvCxnSpPr>
            <p:nvPr/>
          </p:nvCxnSpPr>
          <p:spPr bwMode="auto">
            <a:xfrm flipV="1">
              <a:off x="3581401" y="3581400"/>
              <a:ext cx="0" cy="15240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5" name="Rectangle 14">
              <a:extLst>
                <a:ext uri="{FF2B5EF4-FFF2-40B4-BE49-F238E27FC236}">
                  <a16:creationId xmlns:a16="http://schemas.microsoft.com/office/drawing/2014/main" id="{404841D9-2295-EF14-A843-09CEBE7C55EF}"/>
                </a:ext>
              </a:extLst>
            </p:cNvPr>
            <p:cNvSpPr/>
            <p:nvPr/>
          </p:nvSpPr>
          <p:spPr>
            <a:xfrm>
              <a:off x="2916641" y="4963180"/>
              <a:ext cx="1361270" cy="523220"/>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Times New Roman" pitchFamily="18" charset="0"/>
                  <a:ea typeface="+mn-ea"/>
                  <a:cs typeface="Arial" charset="0"/>
                </a:rPr>
                <a:t>Plopped</a:t>
              </a:r>
              <a:endParaRPr kumimoji="0" lang="en-US" sz="28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additive="base">
                                        <p:cTn id="7" dur="500" fill="hold"/>
                                        <p:tgtEl>
                                          <p:spTgt spid="93"/>
                                        </p:tgtEl>
                                        <p:attrNameLst>
                                          <p:attrName>ppt_x</p:attrName>
                                        </p:attrNameLst>
                                      </p:cBhvr>
                                      <p:tavLst>
                                        <p:tav tm="0">
                                          <p:val>
                                            <p:strVal val="0-#ppt_w/2"/>
                                          </p:val>
                                        </p:tav>
                                        <p:tav tm="100000">
                                          <p:val>
                                            <p:strVal val="#ppt_x"/>
                                          </p:val>
                                        </p:tav>
                                      </p:tavLst>
                                    </p:anim>
                                    <p:anim calcmode="lin" valueType="num">
                                      <p:cBhvr additive="base">
                                        <p:cTn id="8"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additive="base">
                                        <p:cTn id="13" dur="500" fill="hold"/>
                                        <p:tgtEl>
                                          <p:spTgt spid="31"/>
                                        </p:tgtEl>
                                        <p:attrNameLst>
                                          <p:attrName>ppt_x</p:attrName>
                                        </p:attrNameLst>
                                      </p:cBhvr>
                                      <p:tavLst>
                                        <p:tav tm="0">
                                          <p:val>
                                            <p:strVal val="0-#ppt_w/2"/>
                                          </p:val>
                                        </p:tav>
                                        <p:tav tm="100000">
                                          <p:val>
                                            <p:strVal val="#ppt_x"/>
                                          </p:val>
                                        </p:tav>
                                      </p:tavLst>
                                    </p:anim>
                                    <p:anim calcmode="lin" valueType="num">
                                      <p:cBhvr additive="base">
                                        <p:cTn id="14"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1+#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1+#ppt_w/2"/>
                                          </p:val>
                                        </p:tav>
                                        <p:tav tm="100000">
                                          <p:val>
                                            <p:strVal val="#ppt_x"/>
                                          </p:val>
                                        </p:tav>
                                      </p:tavLst>
                                    </p:anim>
                                    <p:anim calcmode="lin" valueType="num">
                                      <p:cBhvr additive="base">
                                        <p:cTn id="2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ppt_x"/>
                                          </p:val>
                                        </p:tav>
                                        <p:tav tm="100000">
                                          <p:val>
                                            <p:strVal val="#ppt_x"/>
                                          </p:val>
                                        </p:tav>
                                      </p:tavLst>
                                    </p:anim>
                                    <p:anim calcmode="lin" valueType="num">
                                      <p:cBhvr additive="base">
                                        <p:cTn id="3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1+#ppt_w/2"/>
                                          </p:val>
                                        </p:tav>
                                        <p:tav tm="100000">
                                          <p:val>
                                            <p:strVal val="#ppt_x"/>
                                          </p:val>
                                        </p:tav>
                                      </p:tavLst>
                                    </p:anim>
                                    <p:anim calcmode="lin" valueType="num">
                                      <p:cBhvr additive="base">
                                        <p:cTn id="4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500" fill="hold"/>
                                        <p:tgtEl>
                                          <p:spTgt spid="2"/>
                                        </p:tgtEl>
                                        <p:attrNameLst>
                                          <p:attrName>ppt_x</p:attrName>
                                        </p:attrNameLst>
                                      </p:cBhvr>
                                      <p:tavLst>
                                        <p:tav tm="0">
                                          <p:val>
                                            <p:strVal val="#ppt_x"/>
                                          </p:val>
                                        </p:tav>
                                        <p:tav tm="100000">
                                          <p:val>
                                            <p:strVal val="#ppt_x"/>
                                          </p:val>
                                        </p:tav>
                                      </p:tavLst>
                                    </p:anim>
                                    <p:anim calcmode="lin" valueType="num">
                                      <p:cBhvr additive="base">
                                        <p:cTn id="6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additive="base">
                                        <p:cTn id="65" dur="500" fill="hold"/>
                                        <p:tgtEl>
                                          <p:spTgt spid="16"/>
                                        </p:tgtEl>
                                        <p:attrNameLst>
                                          <p:attrName>ppt_x</p:attrName>
                                        </p:attrNameLst>
                                      </p:cBhvr>
                                      <p:tavLst>
                                        <p:tav tm="0">
                                          <p:val>
                                            <p:strVal val="#ppt_x"/>
                                          </p:val>
                                        </p:tav>
                                        <p:tav tm="100000">
                                          <p:val>
                                            <p:strVal val="#ppt_x"/>
                                          </p:val>
                                        </p:tav>
                                      </p:tavLst>
                                    </p:anim>
                                    <p:anim calcmode="lin" valueType="num">
                                      <p:cBhvr additive="base">
                                        <p:cTn id="66"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500" fill="hold"/>
                                        <p:tgtEl>
                                          <p:spTgt spid="18"/>
                                        </p:tgtEl>
                                        <p:attrNameLst>
                                          <p:attrName>ppt_x</p:attrName>
                                        </p:attrNameLst>
                                      </p:cBhvr>
                                      <p:tavLst>
                                        <p:tav tm="0">
                                          <p:val>
                                            <p:strVal val="#ppt_x"/>
                                          </p:val>
                                        </p:tav>
                                        <p:tav tm="100000">
                                          <p:val>
                                            <p:strVal val="#ppt_x"/>
                                          </p:val>
                                        </p:tav>
                                      </p:tavLst>
                                    </p:anim>
                                    <p:anim calcmode="lin" valueType="num">
                                      <p:cBhvr additive="base">
                                        <p:cTn id="7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20" grpId="0"/>
      <p:bldP spid="18" grpId="0"/>
      <p:bldP spid="31"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dirty="0"/>
              <a:t>Java like Example</a:t>
            </a:r>
          </a:p>
        </p:txBody>
      </p:sp>
      <p:pic>
        <p:nvPicPr>
          <p:cNvPr id="1945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460"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rPr>
              <a:t>Op</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a:t>
            </a: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pic>
        <p:nvPicPr>
          <p:cNvPr id="1946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09963"/>
            <a:ext cx="1917700" cy="12906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4" name="Group 43"/>
          <p:cNvGrpSpPr>
            <a:grpSpLocks/>
          </p:cNvGrpSpPr>
          <p:nvPr/>
        </p:nvGrpSpPr>
        <p:grpSpPr bwMode="auto">
          <a:xfrm>
            <a:off x="6477000" y="836613"/>
            <a:ext cx="1143000" cy="558800"/>
            <a:chOff x="6477000" y="1071563"/>
            <a:chExt cx="1143000" cy="558860"/>
          </a:xfrm>
        </p:grpSpPr>
        <p:sp>
          <p:nvSpPr>
            <p:cNvPr id="19512" name="Text Box 25"/>
            <p:cNvSpPr txBox="1">
              <a:spLocks noChangeArrowheads="1"/>
            </p:cNvSpPr>
            <p:nvPr/>
          </p:nvSpPr>
          <p:spPr bwMode="auto">
            <a:xfrm>
              <a:off x="6477000" y="1230313"/>
              <a:ext cx="11430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rPr>
                <a:t>IfElse</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a:t>
              </a: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513"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47" name="Group 46"/>
          <p:cNvGrpSpPr>
            <a:grpSpLocks/>
          </p:cNvGrpSpPr>
          <p:nvPr/>
        </p:nvGrpSpPr>
        <p:grpSpPr bwMode="auto">
          <a:xfrm>
            <a:off x="6064250" y="2576513"/>
            <a:ext cx="2651125" cy="547687"/>
            <a:chOff x="5671857" y="1600200"/>
            <a:chExt cx="2651688" cy="547748"/>
          </a:xfrm>
        </p:grpSpPr>
        <p:sp>
          <p:nvSpPr>
            <p:cNvPr id="19510"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FF"/>
                  </a:solidFill>
                  <a:effectLst/>
                  <a:uLnTx/>
                  <a:uFillTx/>
                  <a:latin typeface="Times New Roman" pitchFamily="18" charset="0"/>
                  <a:ea typeface="+mn-ea"/>
                  <a:cs typeface="Arial" charset="0"/>
                </a:rPr>
                <a:t>if (</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Boolean</a:t>
              </a:r>
              <a:r>
                <a:rPr kumimoji="0" lang="en-US" altLang="en-US" sz="2000" b="0" i="0" u="none" strike="noStrike" kern="1200" cap="none" spc="0" normalizeH="0" baseline="0" noProof="0">
                  <a:ln>
                    <a:noFill/>
                  </a:ln>
                  <a:solidFill>
                    <a:srgbClr val="FF00FF"/>
                  </a:solidFill>
                  <a:effectLst/>
                  <a:uLnTx/>
                  <a:uFillTx/>
                  <a:latin typeface="Times New Roman" pitchFamily="18" charset="0"/>
                  <a:ea typeface="+mn-ea"/>
                  <a:cs typeface="Arial" charset="0"/>
                  <a:sym typeface="Symbol" pitchFamily="18" charset="2"/>
                </a:rPr>
                <a:t>) then </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Op</a:t>
              </a: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511"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66" name="Group 65"/>
          <p:cNvGrpSpPr>
            <a:grpSpLocks/>
          </p:cNvGrpSpPr>
          <p:nvPr/>
        </p:nvGrpSpPr>
        <p:grpSpPr bwMode="auto">
          <a:xfrm>
            <a:off x="5334000" y="1862138"/>
            <a:ext cx="1157288" cy="547687"/>
            <a:chOff x="6553338" y="1600260"/>
            <a:chExt cx="1157944" cy="547688"/>
          </a:xfrm>
        </p:grpSpPr>
        <p:sp>
          <p:nvSpPr>
            <p:cNvPr id="19507"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FF"/>
                  </a:solidFill>
                  <a:effectLst/>
                  <a:uLnTx/>
                  <a:uFillTx/>
                  <a:latin typeface="Times New Roman" pitchFamily="18" charset="0"/>
                  <a:ea typeface="+mn-ea"/>
                  <a:cs typeface="Arial" charset="0"/>
                </a:rPr>
                <a:t>i=y</a:t>
              </a: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508"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509"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96" name="Group 95"/>
          <p:cNvGrpSpPr>
            <a:grpSpLocks/>
          </p:cNvGrpSpPr>
          <p:nvPr/>
        </p:nvGrpSpPr>
        <p:grpSpPr bwMode="auto">
          <a:xfrm>
            <a:off x="5319713" y="1395413"/>
            <a:ext cx="3660775" cy="585787"/>
            <a:chOff x="5166911" y="1561684"/>
            <a:chExt cx="3661580" cy="586264"/>
          </a:xfrm>
        </p:grpSpPr>
        <p:sp>
          <p:nvSpPr>
            <p:cNvPr id="19505" name="Text Box 25"/>
            <p:cNvSpPr txBox="1">
              <a:spLocks noChangeArrowheads="1"/>
            </p:cNvSpPr>
            <p:nvPr/>
          </p:nvSpPr>
          <p:spPr bwMode="auto">
            <a:xfrm>
              <a:off x="5166911" y="1747838"/>
              <a:ext cx="366158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FF"/>
                  </a:solidFill>
                  <a:effectLst/>
                  <a:uLnTx/>
                  <a:uFillTx/>
                  <a:latin typeface="Times New Roman" pitchFamily="18" charset="0"/>
                  <a:ea typeface="+mn-ea"/>
                  <a:cs typeface="Arial" charset="0"/>
                </a:rPr>
                <a:t>if (</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Boolean</a:t>
              </a:r>
              <a:r>
                <a:rPr kumimoji="0" lang="en-US" altLang="en-US" sz="2000" b="0" i="0" u="none" strike="noStrike" kern="1200" cap="none" spc="0" normalizeH="0" baseline="0" noProof="0">
                  <a:ln>
                    <a:noFill/>
                  </a:ln>
                  <a:solidFill>
                    <a:srgbClr val="FF00FF"/>
                  </a:solidFill>
                  <a:effectLst/>
                  <a:uLnTx/>
                  <a:uFillTx/>
                  <a:latin typeface="Times New Roman" pitchFamily="18" charset="0"/>
                  <a:ea typeface="+mn-ea"/>
                  <a:cs typeface="Arial" charset="0"/>
                  <a:sym typeface="Symbol" pitchFamily="18" charset="2"/>
                </a:rPr>
                <a:t>) then </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Op</a:t>
              </a:r>
              <a:r>
                <a:rPr kumimoji="0" lang="en-US" altLang="en-US" sz="2000" b="0" i="0" u="none" strike="noStrike" kern="1200" cap="none" spc="0" normalizeH="0" baseline="0" noProof="0">
                  <a:ln>
                    <a:noFill/>
                  </a:ln>
                  <a:solidFill>
                    <a:srgbClr val="FF00FF"/>
                  </a:solidFill>
                  <a:effectLst/>
                  <a:uLnTx/>
                  <a:uFillTx/>
                  <a:latin typeface="Times New Roman" pitchFamily="18" charset="0"/>
                  <a:ea typeface="+mn-ea"/>
                  <a:cs typeface="Arial" charset="0"/>
                  <a:sym typeface="Symbol" pitchFamily="18" charset="2"/>
                </a:rPr>
                <a:t> else </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Op</a:t>
              </a: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506" name="Line 27"/>
            <p:cNvSpPr>
              <a:spLocks noChangeShapeType="1"/>
            </p:cNvSpPr>
            <p:nvPr/>
          </p:nvSpPr>
          <p:spPr bwMode="auto">
            <a:xfrm flipH="1">
              <a:off x="6781800" y="1561684"/>
              <a:ext cx="0" cy="26235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99" name="Group 98"/>
          <p:cNvGrpSpPr>
            <a:grpSpLocks/>
          </p:cNvGrpSpPr>
          <p:nvPr/>
        </p:nvGrpSpPr>
        <p:grpSpPr bwMode="auto">
          <a:xfrm>
            <a:off x="6781800" y="1968500"/>
            <a:ext cx="990600" cy="558800"/>
            <a:chOff x="6387921" y="1071563"/>
            <a:chExt cx="990600" cy="558860"/>
          </a:xfrm>
        </p:grpSpPr>
        <p:sp>
          <p:nvSpPr>
            <p:cNvPr id="19503" name="Text Box 25"/>
            <p:cNvSpPr txBox="1">
              <a:spLocks noChangeArrowheads="1"/>
            </p:cNvSpPr>
            <p:nvPr/>
          </p:nvSpPr>
          <p:spPr bwMode="auto">
            <a:xfrm>
              <a:off x="6387921" y="1230313"/>
              <a:ext cx="9906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sym typeface="Symbol" pitchFamily="18" charset="2"/>
                </a:rPr>
                <a:t>If</a:t>
              </a: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504" name="Line 27"/>
            <p:cNvSpPr>
              <a:spLocks noChangeShapeType="1"/>
            </p:cNvSpPr>
            <p:nvPr/>
          </p:nvSpPr>
          <p:spPr bwMode="auto">
            <a:xfrm flipH="1">
              <a:off x="6883399" y="1071563"/>
              <a:ext cx="266521"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3" name="Group 2"/>
          <p:cNvGrpSpPr>
            <a:grpSpLocks/>
          </p:cNvGrpSpPr>
          <p:nvPr/>
        </p:nvGrpSpPr>
        <p:grpSpPr bwMode="auto">
          <a:xfrm>
            <a:off x="5767388" y="3186113"/>
            <a:ext cx="2540000" cy="547687"/>
            <a:chOff x="5768036" y="3186112"/>
            <a:chExt cx="2539284" cy="547688"/>
          </a:xfrm>
        </p:grpSpPr>
        <p:grpSp>
          <p:nvGrpSpPr>
            <p:cNvPr id="19496" name="Group 105"/>
            <p:cNvGrpSpPr>
              <a:grpSpLocks/>
            </p:cNvGrpSpPr>
            <p:nvPr/>
          </p:nvGrpSpPr>
          <p:grpSpPr bwMode="auto">
            <a:xfrm>
              <a:off x="5768036" y="3186112"/>
              <a:ext cx="1157944" cy="547688"/>
              <a:chOff x="6553338" y="1600260"/>
              <a:chExt cx="1157944" cy="547688"/>
            </a:xfrm>
          </p:grpSpPr>
          <p:sp>
            <p:nvSpPr>
              <p:cNvPr id="19500"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FF"/>
                    </a:solidFill>
                    <a:effectLst/>
                    <a:uLnTx/>
                    <a:uFillTx/>
                    <a:latin typeface="Times New Roman" pitchFamily="18" charset="0"/>
                    <a:ea typeface="+mn-ea"/>
                    <a:cs typeface="Arial" charset="0"/>
                  </a:rPr>
                  <a:t>i=x</a:t>
                </a: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501"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502"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9497" name="Text Box 25"/>
            <p:cNvSpPr txBox="1">
              <a:spLocks noChangeArrowheads="1"/>
            </p:cNvSpPr>
            <p:nvPr/>
          </p:nvSpPr>
          <p:spPr bwMode="auto">
            <a:xfrm>
              <a:off x="7520636" y="3333690"/>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FF"/>
                  </a:solidFill>
                  <a:effectLst/>
                  <a:uLnTx/>
                  <a:uFillTx/>
                  <a:latin typeface="Times New Roman" pitchFamily="18" charset="0"/>
                  <a:ea typeface="+mn-ea"/>
                  <a:cs typeface="Arial" charset="0"/>
                </a:rPr>
                <a:t>i=0</a:t>
              </a: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98" name="Line 27"/>
            <p:cNvSpPr>
              <a:spLocks noChangeShapeType="1"/>
            </p:cNvSpPr>
            <p:nvPr/>
          </p:nvSpPr>
          <p:spPr bwMode="auto">
            <a:xfrm flipH="1">
              <a:off x="7773842"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99" name="Line 27"/>
            <p:cNvSpPr>
              <a:spLocks noChangeShapeType="1"/>
            </p:cNvSpPr>
            <p:nvPr/>
          </p:nvSpPr>
          <p:spPr bwMode="auto">
            <a:xfrm flipH="1">
              <a:off x="7874726"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9468" name="Group 21"/>
          <p:cNvGrpSpPr>
            <a:grpSpLocks/>
          </p:cNvGrpSpPr>
          <p:nvPr/>
        </p:nvGrpSpPr>
        <p:grpSpPr bwMode="auto">
          <a:xfrm>
            <a:off x="-185738" y="4953000"/>
            <a:ext cx="981076" cy="1833563"/>
            <a:chOff x="4560" y="1645"/>
            <a:chExt cx="849" cy="1475"/>
          </a:xfrm>
        </p:grpSpPr>
        <p:grpSp>
          <p:nvGrpSpPr>
            <p:cNvPr id="19480" name="Group 22"/>
            <p:cNvGrpSpPr>
              <a:grpSpLocks/>
            </p:cNvGrpSpPr>
            <p:nvPr/>
          </p:nvGrpSpPr>
          <p:grpSpPr bwMode="auto">
            <a:xfrm>
              <a:off x="4560" y="2056"/>
              <a:ext cx="849" cy="1064"/>
              <a:chOff x="2593" y="1179"/>
              <a:chExt cx="849" cy="1064"/>
            </a:xfrm>
          </p:grpSpPr>
          <p:sp>
            <p:nvSpPr>
              <p:cNvPr id="1948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9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9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9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9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9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9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9481" name="Group 30"/>
            <p:cNvGrpSpPr>
              <a:grpSpLocks/>
            </p:cNvGrpSpPr>
            <p:nvPr/>
          </p:nvGrpSpPr>
          <p:grpSpPr bwMode="auto">
            <a:xfrm>
              <a:off x="4703" y="1645"/>
              <a:ext cx="230" cy="1456"/>
              <a:chOff x="2720" y="768"/>
              <a:chExt cx="230" cy="1456"/>
            </a:xfrm>
          </p:grpSpPr>
          <p:sp>
            <p:nvSpPr>
              <p:cNvPr id="1948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8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9482" name="Group 33"/>
            <p:cNvGrpSpPr>
              <a:grpSpLocks/>
            </p:cNvGrpSpPr>
            <p:nvPr/>
          </p:nvGrpSpPr>
          <p:grpSpPr bwMode="auto">
            <a:xfrm>
              <a:off x="5125" y="2204"/>
              <a:ext cx="77" cy="68"/>
              <a:chOff x="1747" y="2620"/>
              <a:chExt cx="44" cy="73"/>
            </a:xfrm>
          </p:grpSpPr>
          <p:sp>
            <p:nvSpPr>
              <p:cNvPr id="1948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8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8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8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19469" name="AutoShape 41"/>
          <p:cNvSpPr>
            <a:spLocks noChangeArrowheads="1"/>
          </p:cNvSpPr>
          <p:nvPr/>
        </p:nvSpPr>
        <p:spPr bwMode="auto">
          <a:xfrm>
            <a:off x="990600" y="4911725"/>
            <a:ext cx="3581400" cy="650875"/>
          </a:xfrm>
          <a:prstGeom prst="wedgeRoundRectCallout">
            <a:avLst>
              <a:gd name="adj1" fmla="val -53065"/>
              <a:gd name="adj2" fmla="val 5064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There is a second parsing.</a:t>
            </a:r>
          </a:p>
        </p:txBody>
      </p:sp>
      <p:grpSp>
        <p:nvGrpSpPr>
          <p:cNvPr id="4" name="Group 3"/>
          <p:cNvGrpSpPr>
            <a:grpSpLocks/>
          </p:cNvGrpSpPr>
          <p:nvPr/>
        </p:nvGrpSpPr>
        <p:grpSpPr bwMode="auto">
          <a:xfrm>
            <a:off x="8602663" y="1993900"/>
            <a:ext cx="593725" cy="1739900"/>
            <a:chOff x="8603087" y="1994079"/>
            <a:chExt cx="592931" cy="1739721"/>
          </a:xfrm>
        </p:grpSpPr>
        <p:sp>
          <p:nvSpPr>
            <p:cNvPr id="19477" name="Text Box 25"/>
            <p:cNvSpPr txBox="1">
              <a:spLocks noChangeArrowheads="1"/>
            </p:cNvSpPr>
            <p:nvPr/>
          </p:nvSpPr>
          <p:spPr bwMode="auto">
            <a:xfrm>
              <a:off x="8610600" y="3333690"/>
              <a:ext cx="58541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FF"/>
                  </a:solidFill>
                  <a:effectLst/>
                  <a:uLnTx/>
                  <a:uFillTx/>
                  <a:latin typeface="Times New Roman" pitchFamily="18" charset="0"/>
                  <a:ea typeface="+mn-ea"/>
                  <a:cs typeface="Arial" charset="0"/>
                </a:rPr>
                <a:t>y=7</a:t>
              </a: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78" name="Line 27"/>
            <p:cNvSpPr>
              <a:spLocks noChangeShapeType="1"/>
            </p:cNvSpPr>
            <p:nvPr/>
          </p:nvSpPr>
          <p:spPr bwMode="auto">
            <a:xfrm>
              <a:off x="8603087" y="2034863"/>
              <a:ext cx="264967" cy="135409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479" name="Line 27"/>
            <p:cNvSpPr>
              <a:spLocks noChangeShapeType="1"/>
            </p:cNvSpPr>
            <p:nvPr/>
          </p:nvSpPr>
          <p:spPr bwMode="auto">
            <a:xfrm>
              <a:off x="8663312" y="1994079"/>
              <a:ext cx="264967" cy="135409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52" name="AutoShape 41"/>
          <p:cNvSpPr>
            <a:spLocks noChangeArrowheads="1"/>
          </p:cNvSpPr>
          <p:nvPr/>
        </p:nvSpPr>
        <p:spPr bwMode="auto">
          <a:xfrm>
            <a:off x="990600" y="5638800"/>
            <a:ext cx="2197100" cy="650875"/>
          </a:xfrm>
          <a:prstGeom prst="wedgeRoundRectCallout">
            <a:avLst>
              <a:gd name="adj1" fmla="val -54269"/>
              <a:gd name="adj2" fmla="val -14699"/>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Brackets help.</a:t>
            </a:r>
          </a:p>
        </p:txBody>
      </p:sp>
      <p:pic>
        <p:nvPicPr>
          <p:cNvPr id="19474" name="Picture 5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1100" y="3521075"/>
            <a:ext cx="1828800" cy="12684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 name="Group 1">
            <a:extLst>
              <a:ext uri="{FF2B5EF4-FFF2-40B4-BE49-F238E27FC236}">
                <a16:creationId xmlns:a16="http://schemas.microsoft.com/office/drawing/2014/main" id="{0BD577C4-57FC-9A09-2EA7-E3CA80767F06}"/>
              </a:ext>
            </a:extLst>
          </p:cNvPr>
          <p:cNvGrpSpPr/>
          <p:nvPr/>
        </p:nvGrpSpPr>
        <p:grpSpPr>
          <a:xfrm>
            <a:off x="622300" y="3578225"/>
            <a:ext cx="2565400" cy="1450975"/>
            <a:chOff x="622300" y="3578225"/>
            <a:chExt cx="2565400" cy="1450975"/>
          </a:xfrm>
        </p:grpSpPr>
        <p:sp>
          <p:nvSpPr>
            <p:cNvPr id="53" name="Rectangle 52"/>
            <p:cNvSpPr>
              <a:spLocks noChangeArrowheads="1"/>
            </p:cNvSpPr>
            <p:nvPr/>
          </p:nvSpPr>
          <p:spPr bwMode="auto">
            <a:xfrm>
              <a:off x="622300" y="3657600"/>
              <a:ext cx="357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charset="0"/>
                </a:rPr>
                <a:t>{</a:t>
              </a:r>
              <a:endParaRPr kumimoji="0" lang="en-CA" altLang="en-US" sz="2800" b="0" i="0" u="none" strike="noStrike" kern="1200" cap="none" spc="0" normalizeH="0" baseline="0" noProof="0">
                <a:ln>
                  <a:noFill/>
                </a:ln>
                <a:solidFill>
                  <a:srgbClr val="FF0000"/>
                </a:solidFill>
                <a:effectLst/>
                <a:uLnTx/>
                <a:uFillTx/>
                <a:latin typeface="Times New Roman" pitchFamily="18" charset="0"/>
                <a:ea typeface="+mn-ea"/>
                <a:cs typeface="Arial" charset="0"/>
              </a:endParaRPr>
            </a:p>
          </p:txBody>
        </p:sp>
        <p:sp>
          <p:nvSpPr>
            <p:cNvPr id="54" name="Rectangle 53"/>
            <p:cNvSpPr>
              <a:spLocks noChangeArrowheads="1"/>
            </p:cNvSpPr>
            <p:nvPr/>
          </p:nvSpPr>
          <p:spPr bwMode="auto">
            <a:xfrm>
              <a:off x="633413" y="4505325"/>
              <a:ext cx="357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charset="0"/>
                </a:rPr>
                <a:t>}</a:t>
              </a:r>
              <a:endParaRPr kumimoji="0" lang="en-CA" altLang="en-US" sz="2800" b="0" i="0" u="none" strike="noStrike" kern="1200" cap="none" spc="0" normalizeH="0" baseline="0" noProof="0">
                <a:ln>
                  <a:noFill/>
                </a:ln>
                <a:solidFill>
                  <a:srgbClr val="FF0000"/>
                </a:solidFill>
                <a:effectLst/>
                <a:uLnTx/>
                <a:uFillTx/>
                <a:latin typeface="Times New Roman" pitchFamily="18" charset="0"/>
                <a:ea typeface="+mn-ea"/>
                <a:cs typeface="Arial" charset="0"/>
              </a:endParaRPr>
            </a:p>
          </p:txBody>
        </p:sp>
        <p:sp>
          <p:nvSpPr>
            <p:cNvPr id="56" name="Rectangle 55"/>
            <p:cNvSpPr>
              <a:spLocks noChangeArrowheads="1"/>
            </p:cNvSpPr>
            <p:nvPr/>
          </p:nvSpPr>
          <p:spPr bwMode="auto">
            <a:xfrm>
              <a:off x="2755900" y="3578225"/>
              <a:ext cx="357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charset="0"/>
                </a:rPr>
                <a:t>{</a:t>
              </a:r>
              <a:endParaRPr kumimoji="0" lang="en-CA" altLang="en-US" sz="2800" b="0" i="0" u="none" strike="noStrike" kern="1200" cap="none" spc="0" normalizeH="0" baseline="0" noProof="0">
                <a:ln>
                  <a:noFill/>
                </a:ln>
                <a:solidFill>
                  <a:srgbClr val="FF0000"/>
                </a:solidFill>
                <a:effectLst/>
                <a:uLnTx/>
                <a:uFillTx/>
                <a:latin typeface="Times New Roman" pitchFamily="18" charset="0"/>
                <a:ea typeface="+mn-ea"/>
                <a:cs typeface="Arial" charset="0"/>
              </a:endParaRPr>
            </a:p>
          </p:txBody>
        </p:sp>
        <p:sp>
          <p:nvSpPr>
            <p:cNvPr id="57" name="Rectangle 56"/>
            <p:cNvSpPr>
              <a:spLocks noChangeArrowheads="1"/>
            </p:cNvSpPr>
            <p:nvPr/>
          </p:nvSpPr>
          <p:spPr bwMode="auto">
            <a:xfrm>
              <a:off x="2830513" y="3910013"/>
              <a:ext cx="357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charset="0"/>
                </a:rPr>
                <a:t>}</a:t>
              </a:r>
              <a:endParaRPr kumimoji="0" lang="en-CA" altLang="en-US" sz="2800" b="0" i="0" u="none" strike="noStrike" kern="1200" cap="none" spc="0" normalizeH="0" baseline="0" noProof="0">
                <a:ln>
                  <a:noFill/>
                </a:ln>
                <a:solidFill>
                  <a:srgbClr val="FF0000"/>
                </a:solidFill>
                <a:effectLst/>
                <a:uLnTx/>
                <a:uFillTx/>
                <a:latin typeface="Times New Roman" pitchFamily="18" charset="0"/>
                <a:ea typeface="+mn-ea"/>
                <a:cs typeface="Arial" charset="0"/>
              </a:endParaRPr>
            </a:p>
          </p:txBody>
        </p:sp>
      </p:grpSp>
    </p:spTree>
    <p:extLst>
      <p:ext uri="{BB962C8B-B14F-4D97-AF65-F5344CB8AC3E}">
        <p14:creationId xmlns:p14="http://schemas.microsoft.com/office/powerpoint/2010/main" val="10152533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459"/>
                                        </p:tgtEl>
                                        <p:attrNameLst>
                                          <p:attrName>style.visibility</p:attrName>
                                        </p:attrNameLst>
                                      </p:cBhvr>
                                      <p:to>
                                        <p:strVal val="visible"/>
                                      </p:to>
                                    </p:set>
                                    <p:anim calcmode="lin" valueType="num">
                                      <p:cBhvr additive="base">
                                        <p:cTn id="7" dur="500" fill="hold"/>
                                        <p:tgtEl>
                                          <p:spTgt spid="19459"/>
                                        </p:tgtEl>
                                        <p:attrNameLst>
                                          <p:attrName>ppt_x</p:attrName>
                                        </p:attrNameLst>
                                      </p:cBhvr>
                                      <p:tavLst>
                                        <p:tav tm="0">
                                          <p:val>
                                            <p:strVal val="#ppt_x"/>
                                          </p:val>
                                        </p:tav>
                                        <p:tav tm="100000">
                                          <p:val>
                                            <p:strVal val="#ppt_x"/>
                                          </p:val>
                                        </p:tav>
                                      </p:tavLst>
                                    </p:anim>
                                    <p:anim calcmode="lin" valueType="num">
                                      <p:cBhvr additive="base">
                                        <p:cTn id="8" dur="500" fill="hold"/>
                                        <p:tgtEl>
                                          <p:spTgt spid="1945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19138"/>
                                        </p:tgtEl>
                                        <p:attrNameLst>
                                          <p:attrName>style.visibility</p:attrName>
                                        </p:attrNameLst>
                                      </p:cBhvr>
                                      <p:to>
                                        <p:strVal val="visible"/>
                                      </p:to>
                                    </p:set>
                                    <p:anim calcmode="lin" valueType="num">
                                      <p:cBhvr additive="base">
                                        <p:cTn id="11" dur="500" fill="hold"/>
                                        <p:tgtEl>
                                          <p:spTgt spid="219138"/>
                                        </p:tgtEl>
                                        <p:attrNameLst>
                                          <p:attrName>ppt_x</p:attrName>
                                        </p:attrNameLst>
                                      </p:cBhvr>
                                      <p:tavLst>
                                        <p:tav tm="0">
                                          <p:val>
                                            <p:strVal val="#ppt_x"/>
                                          </p:val>
                                        </p:tav>
                                        <p:tav tm="100000">
                                          <p:val>
                                            <p:strVal val="#ppt_x"/>
                                          </p:val>
                                        </p:tav>
                                      </p:tavLst>
                                    </p:anim>
                                    <p:anim calcmode="lin" valueType="num">
                                      <p:cBhvr additive="base">
                                        <p:cTn id="12" dur="500" fill="hold"/>
                                        <p:tgtEl>
                                          <p:spTgt spid="21913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9461"/>
                                        </p:tgtEl>
                                        <p:attrNameLst>
                                          <p:attrName>style.visibility</p:attrName>
                                        </p:attrNameLst>
                                      </p:cBhvr>
                                      <p:to>
                                        <p:strVal val="visible"/>
                                      </p:to>
                                    </p:set>
                                    <p:anim calcmode="lin" valueType="num">
                                      <p:cBhvr additive="base">
                                        <p:cTn id="17" dur="500" fill="hold"/>
                                        <p:tgtEl>
                                          <p:spTgt spid="19461"/>
                                        </p:tgtEl>
                                        <p:attrNameLst>
                                          <p:attrName>ppt_x</p:attrName>
                                        </p:attrNameLst>
                                      </p:cBhvr>
                                      <p:tavLst>
                                        <p:tav tm="0">
                                          <p:val>
                                            <p:strVal val="#ppt_x"/>
                                          </p:val>
                                        </p:tav>
                                        <p:tav tm="100000">
                                          <p:val>
                                            <p:strVal val="#ppt_x"/>
                                          </p:val>
                                        </p:tav>
                                      </p:tavLst>
                                    </p:anim>
                                    <p:anim calcmode="lin" valueType="num">
                                      <p:cBhvr additive="base">
                                        <p:cTn id="18" dur="500" fill="hold"/>
                                        <p:tgtEl>
                                          <p:spTgt spid="1946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9469"/>
                                        </p:tgtEl>
                                        <p:attrNameLst>
                                          <p:attrName>style.visibility</p:attrName>
                                        </p:attrNameLst>
                                      </p:cBhvr>
                                      <p:to>
                                        <p:strVal val="visible"/>
                                      </p:to>
                                    </p:set>
                                    <p:anim calcmode="lin" valueType="num">
                                      <p:cBhvr additive="base">
                                        <p:cTn id="23" dur="500" fill="hold"/>
                                        <p:tgtEl>
                                          <p:spTgt spid="19469"/>
                                        </p:tgtEl>
                                        <p:attrNameLst>
                                          <p:attrName>ppt_x</p:attrName>
                                        </p:attrNameLst>
                                      </p:cBhvr>
                                      <p:tavLst>
                                        <p:tav tm="0">
                                          <p:val>
                                            <p:strVal val="#ppt_x"/>
                                          </p:val>
                                        </p:tav>
                                        <p:tav tm="100000">
                                          <p:val>
                                            <p:strVal val="#ppt_x"/>
                                          </p:val>
                                        </p:tav>
                                      </p:tavLst>
                                    </p:anim>
                                    <p:anim calcmode="lin" valueType="num">
                                      <p:cBhvr additive="base">
                                        <p:cTn id="24" dur="500" fill="hold"/>
                                        <p:tgtEl>
                                          <p:spTgt spid="1946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9468"/>
                                        </p:tgtEl>
                                        <p:attrNameLst>
                                          <p:attrName>style.visibility</p:attrName>
                                        </p:attrNameLst>
                                      </p:cBhvr>
                                      <p:to>
                                        <p:strVal val="visible"/>
                                      </p:to>
                                    </p:set>
                                    <p:anim calcmode="lin" valueType="num">
                                      <p:cBhvr additive="base">
                                        <p:cTn id="27" dur="500" fill="hold"/>
                                        <p:tgtEl>
                                          <p:spTgt spid="19468"/>
                                        </p:tgtEl>
                                        <p:attrNameLst>
                                          <p:attrName>ppt_x</p:attrName>
                                        </p:attrNameLst>
                                      </p:cBhvr>
                                      <p:tavLst>
                                        <p:tav tm="0">
                                          <p:val>
                                            <p:strVal val="#ppt_x"/>
                                          </p:val>
                                        </p:tav>
                                        <p:tav tm="100000">
                                          <p:val>
                                            <p:strVal val="#ppt_x"/>
                                          </p:val>
                                        </p:tav>
                                      </p:tavLst>
                                    </p:anim>
                                    <p:anim calcmode="lin" valueType="num">
                                      <p:cBhvr additive="base">
                                        <p:cTn id="28" dur="500" fill="hold"/>
                                        <p:tgtEl>
                                          <p:spTgt spid="1946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9474"/>
                                        </p:tgtEl>
                                        <p:attrNameLst>
                                          <p:attrName>style.visibility</p:attrName>
                                        </p:attrNameLst>
                                      </p:cBhvr>
                                      <p:to>
                                        <p:strVal val="visible"/>
                                      </p:to>
                                    </p:set>
                                    <p:anim calcmode="lin" valueType="num">
                                      <p:cBhvr additive="base">
                                        <p:cTn id="31" dur="500" fill="hold"/>
                                        <p:tgtEl>
                                          <p:spTgt spid="19474"/>
                                        </p:tgtEl>
                                        <p:attrNameLst>
                                          <p:attrName>ppt_x</p:attrName>
                                        </p:attrNameLst>
                                      </p:cBhvr>
                                      <p:tavLst>
                                        <p:tav tm="0">
                                          <p:val>
                                            <p:strVal val="#ppt_x"/>
                                          </p:val>
                                        </p:tav>
                                        <p:tav tm="100000">
                                          <p:val>
                                            <p:strVal val="#ppt_x"/>
                                          </p:val>
                                        </p:tav>
                                      </p:tavLst>
                                    </p:anim>
                                    <p:anim calcmode="lin" valueType="num">
                                      <p:cBhvr additive="base">
                                        <p:cTn id="32" dur="500" fill="hold"/>
                                        <p:tgtEl>
                                          <p:spTgt spid="1947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 calcmode="lin" valueType="num">
                                      <p:cBhvr additive="base">
                                        <p:cTn id="37" dur="500" fill="hold"/>
                                        <p:tgtEl>
                                          <p:spTgt spid="52"/>
                                        </p:tgtEl>
                                        <p:attrNameLst>
                                          <p:attrName>ppt_x</p:attrName>
                                        </p:attrNameLst>
                                      </p:cBhvr>
                                      <p:tavLst>
                                        <p:tav tm="0">
                                          <p:val>
                                            <p:strVal val="#ppt_x"/>
                                          </p:val>
                                        </p:tav>
                                        <p:tav tm="100000">
                                          <p:val>
                                            <p:strVal val="#ppt_x"/>
                                          </p:val>
                                        </p:tav>
                                      </p:tavLst>
                                    </p:anim>
                                    <p:anim calcmode="lin" valueType="num">
                                      <p:cBhvr additive="base">
                                        <p:cTn id="38" dur="500" fill="hold"/>
                                        <p:tgtEl>
                                          <p:spTgt spid="52"/>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9460"/>
                                        </p:tgtEl>
                                        <p:attrNameLst>
                                          <p:attrName>style.visibility</p:attrName>
                                        </p:attrNameLst>
                                      </p:cBhvr>
                                      <p:to>
                                        <p:strVal val="visible"/>
                                      </p:to>
                                    </p:set>
                                    <p:anim calcmode="lin" valueType="num">
                                      <p:cBhvr additive="base">
                                        <p:cTn id="47" dur="500" fill="hold"/>
                                        <p:tgtEl>
                                          <p:spTgt spid="19460"/>
                                        </p:tgtEl>
                                        <p:attrNameLst>
                                          <p:attrName>ppt_x</p:attrName>
                                        </p:attrNameLst>
                                      </p:cBhvr>
                                      <p:tavLst>
                                        <p:tav tm="0">
                                          <p:val>
                                            <p:strVal val="#ppt_x"/>
                                          </p:val>
                                        </p:tav>
                                        <p:tav tm="100000">
                                          <p:val>
                                            <p:strVal val="#ppt_x"/>
                                          </p:val>
                                        </p:tav>
                                      </p:tavLst>
                                    </p:anim>
                                    <p:anim calcmode="lin" valueType="num">
                                      <p:cBhvr additive="base">
                                        <p:cTn id="48" dur="500" fill="hold"/>
                                        <p:tgtEl>
                                          <p:spTgt spid="19460"/>
                                        </p:tgtEl>
                                        <p:attrNameLst>
                                          <p:attrName>ppt_y</p:attrName>
                                        </p:attrNameLst>
                                      </p:cBhvr>
                                      <p:tavLst>
                                        <p:tav tm="0">
                                          <p:val>
                                            <p:strVal val="1+#ppt_h/2"/>
                                          </p:val>
                                        </p:tav>
                                        <p:tav tm="100000">
                                          <p:val>
                                            <p:strVal val="#ppt_y"/>
                                          </p:val>
                                        </p:tav>
                                      </p:tavLst>
                                    </p:anim>
                                  </p:childTnLst>
                                </p:cTn>
                              </p:par>
                              <p:par>
                                <p:cTn id="49" presetID="1" presetClass="exit" presetSubtype="0" fill="hold" nodeType="withEffect">
                                  <p:stCondLst>
                                    <p:cond delay="0"/>
                                  </p:stCondLst>
                                  <p:childTnLst>
                                    <p:set>
                                      <p:cBhvr>
                                        <p:cTn id="50" dur="1" fill="hold">
                                          <p:stCondLst>
                                            <p:cond delay="0"/>
                                          </p:stCondLst>
                                        </p:cTn>
                                        <p:tgtEl>
                                          <p:spTgt spid="19461"/>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1946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19468"/>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additive="base">
                                        <p:cTn id="63" dur="500" fill="hold"/>
                                        <p:tgtEl>
                                          <p:spTgt spid="44"/>
                                        </p:tgtEl>
                                        <p:attrNameLst>
                                          <p:attrName>ppt_x</p:attrName>
                                        </p:attrNameLst>
                                      </p:cBhvr>
                                      <p:tavLst>
                                        <p:tav tm="0">
                                          <p:val>
                                            <p:strVal val="#ppt_x"/>
                                          </p:val>
                                        </p:tav>
                                        <p:tav tm="100000">
                                          <p:val>
                                            <p:strVal val="#ppt_x"/>
                                          </p:val>
                                        </p:tav>
                                      </p:tavLst>
                                    </p:anim>
                                    <p:anim calcmode="lin" valueType="num">
                                      <p:cBhvr additive="base">
                                        <p:cTn id="64" dur="500" fill="hold"/>
                                        <p:tgtEl>
                                          <p:spTgt spid="44"/>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96"/>
                                        </p:tgtEl>
                                        <p:attrNameLst>
                                          <p:attrName>style.visibility</p:attrName>
                                        </p:attrNameLst>
                                      </p:cBhvr>
                                      <p:to>
                                        <p:strVal val="visible"/>
                                      </p:to>
                                    </p:set>
                                    <p:anim calcmode="lin" valueType="num">
                                      <p:cBhvr additive="base">
                                        <p:cTn id="67" dur="500" fill="hold"/>
                                        <p:tgtEl>
                                          <p:spTgt spid="96"/>
                                        </p:tgtEl>
                                        <p:attrNameLst>
                                          <p:attrName>ppt_x</p:attrName>
                                        </p:attrNameLst>
                                      </p:cBhvr>
                                      <p:tavLst>
                                        <p:tav tm="0">
                                          <p:val>
                                            <p:strVal val="#ppt_x"/>
                                          </p:val>
                                        </p:tav>
                                        <p:tav tm="100000">
                                          <p:val>
                                            <p:strVal val="#ppt_x"/>
                                          </p:val>
                                        </p:tav>
                                      </p:tavLst>
                                    </p:anim>
                                    <p:anim calcmode="lin" valueType="num">
                                      <p:cBhvr additive="base">
                                        <p:cTn id="68"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66"/>
                                        </p:tgtEl>
                                        <p:attrNameLst>
                                          <p:attrName>style.visibility</p:attrName>
                                        </p:attrNameLst>
                                      </p:cBhvr>
                                      <p:to>
                                        <p:strVal val="visible"/>
                                      </p:to>
                                    </p:set>
                                    <p:anim calcmode="lin" valueType="num">
                                      <p:cBhvr additive="base">
                                        <p:cTn id="73" dur="500" fill="hold"/>
                                        <p:tgtEl>
                                          <p:spTgt spid="66"/>
                                        </p:tgtEl>
                                        <p:attrNameLst>
                                          <p:attrName>ppt_x</p:attrName>
                                        </p:attrNameLst>
                                      </p:cBhvr>
                                      <p:tavLst>
                                        <p:tav tm="0">
                                          <p:val>
                                            <p:strVal val="#ppt_x"/>
                                          </p:val>
                                        </p:tav>
                                        <p:tav tm="100000">
                                          <p:val>
                                            <p:strVal val="#ppt_x"/>
                                          </p:val>
                                        </p:tav>
                                      </p:tavLst>
                                    </p:anim>
                                    <p:anim calcmode="lin" valueType="num">
                                      <p:cBhvr additive="base">
                                        <p:cTn id="74"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nodeType="clickEffect">
                                  <p:stCondLst>
                                    <p:cond delay="0"/>
                                  </p:stCondLst>
                                  <p:childTnLst>
                                    <p:set>
                                      <p:cBhvr>
                                        <p:cTn id="78" dur="1" fill="hold">
                                          <p:stCondLst>
                                            <p:cond delay="0"/>
                                          </p:stCondLst>
                                        </p:cTn>
                                        <p:tgtEl>
                                          <p:spTgt spid="99"/>
                                        </p:tgtEl>
                                        <p:attrNameLst>
                                          <p:attrName>style.visibility</p:attrName>
                                        </p:attrNameLst>
                                      </p:cBhvr>
                                      <p:to>
                                        <p:strVal val="visible"/>
                                      </p:to>
                                    </p:set>
                                    <p:anim calcmode="lin" valueType="num">
                                      <p:cBhvr additive="base">
                                        <p:cTn id="79" dur="500" fill="hold"/>
                                        <p:tgtEl>
                                          <p:spTgt spid="99"/>
                                        </p:tgtEl>
                                        <p:attrNameLst>
                                          <p:attrName>ppt_x</p:attrName>
                                        </p:attrNameLst>
                                      </p:cBhvr>
                                      <p:tavLst>
                                        <p:tav tm="0">
                                          <p:val>
                                            <p:strVal val="#ppt_x"/>
                                          </p:val>
                                        </p:tav>
                                        <p:tav tm="100000">
                                          <p:val>
                                            <p:strVal val="#ppt_x"/>
                                          </p:val>
                                        </p:tav>
                                      </p:tavLst>
                                    </p:anim>
                                    <p:anim calcmode="lin" valueType="num">
                                      <p:cBhvr additive="base">
                                        <p:cTn id="80" dur="500" fill="hold"/>
                                        <p:tgtEl>
                                          <p:spTgt spid="99"/>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additive="base">
                                        <p:cTn id="83" dur="500" fill="hold"/>
                                        <p:tgtEl>
                                          <p:spTgt spid="47"/>
                                        </p:tgtEl>
                                        <p:attrNameLst>
                                          <p:attrName>ppt_x</p:attrName>
                                        </p:attrNameLst>
                                      </p:cBhvr>
                                      <p:tavLst>
                                        <p:tav tm="0">
                                          <p:val>
                                            <p:strVal val="#ppt_x"/>
                                          </p:val>
                                        </p:tav>
                                        <p:tav tm="100000">
                                          <p:val>
                                            <p:strVal val="#ppt_x"/>
                                          </p:val>
                                        </p:tav>
                                      </p:tavLst>
                                    </p:anim>
                                    <p:anim calcmode="lin" valueType="num">
                                      <p:cBhvr additive="base">
                                        <p:cTn id="84" dur="500" fill="hold"/>
                                        <p:tgtEl>
                                          <p:spTgt spid="47"/>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3"/>
                                        </p:tgtEl>
                                        <p:attrNameLst>
                                          <p:attrName>style.visibility</p:attrName>
                                        </p:attrNameLst>
                                      </p:cBhvr>
                                      <p:to>
                                        <p:strVal val="visible"/>
                                      </p:to>
                                    </p:set>
                                    <p:anim calcmode="lin" valueType="num">
                                      <p:cBhvr additive="base">
                                        <p:cTn id="87" dur="500" fill="hold"/>
                                        <p:tgtEl>
                                          <p:spTgt spid="3"/>
                                        </p:tgtEl>
                                        <p:attrNameLst>
                                          <p:attrName>ppt_x</p:attrName>
                                        </p:attrNameLst>
                                      </p:cBhvr>
                                      <p:tavLst>
                                        <p:tav tm="0">
                                          <p:val>
                                            <p:strVal val="#ppt_x"/>
                                          </p:val>
                                        </p:tav>
                                        <p:tav tm="100000">
                                          <p:val>
                                            <p:strVal val="#ppt_x"/>
                                          </p:val>
                                        </p:tav>
                                      </p:tavLst>
                                    </p:anim>
                                    <p:anim calcmode="lin" valueType="num">
                                      <p:cBhvr additive="base">
                                        <p:cTn id="8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nodeType="clickEffect">
                                  <p:stCondLst>
                                    <p:cond delay="0"/>
                                  </p:stCondLst>
                                  <p:childTnLst>
                                    <p:set>
                                      <p:cBhvr>
                                        <p:cTn id="92" dur="1" fill="hold">
                                          <p:stCondLst>
                                            <p:cond delay="0"/>
                                          </p:stCondLst>
                                        </p:cTn>
                                        <p:tgtEl>
                                          <p:spTgt spid="4"/>
                                        </p:tgtEl>
                                        <p:attrNameLst>
                                          <p:attrName>style.visibility</p:attrName>
                                        </p:attrNameLst>
                                      </p:cBhvr>
                                      <p:to>
                                        <p:strVal val="visible"/>
                                      </p:to>
                                    </p:set>
                                    <p:anim calcmode="lin" valueType="num">
                                      <p:cBhvr additive="base">
                                        <p:cTn id="93" dur="500" fill="hold"/>
                                        <p:tgtEl>
                                          <p:spTgt spid="4"/>
                                        </p:tgtEl>
                                        <p:attrNameLst>
                                          <p:attrName>ppt_x</p:attrName>
                                        </p:attrNameLst>
                                      </p:cBhvr>
                                      <p:tavLst>
                                        <p:tav tm="0">
                                          <p:val>
                                            <p:strVal val="#ppt_x"/>
                                          </p:val>
                                        </p:tav>
                                        <p:tav tm="100000">
                                          <p:val>
                                            <p:strVal val="#ppt_x"/>
                                          </p:val>
                                        </p:tav>
                                      </p:tavLst>
                                    </p:anim>
                                    <p:anim calcmode="lin" valueType="num">
                                      <p:cBhvr additive="base">
                                        <p:cTn id="9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38" grpId="0"/>
      <p:bldP spid="19460" grpId="0"/>
      <p:bldP spid="19469" grpId="0" animBg="1"/>
      <p:bldP spid="19469" grpId="1" animBg="1"/>
      <p:bldP spid="52" grpId="0" animBg="1"/>
      <p:bldP spid="52"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 name="Rectangle 1"/>
          <p:cNvSpPr>
            <a:spLocks noChangeArrowheads="1"/>
          </p:cNvSpPr>
          <p:nvPr/>
        </p:nvSpPr>
        <p:spPr bwMode="auto">
          <a:xfrm>
            <a:off x="1970088" y="5715000"/>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pic>
        <p:nvPicPr>
          <p:cNvPr id="7171" name="Picture 2" descr="http://alwaysquestionauthority.files.wordpress.com/2013/06/noam-chmosky.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4188" y="531813"/>
            <a:ext cx="8050212" cy="520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Chomsky Hierarchy</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52400" y="87868"/>
            <a:ext cx="8938846" cy="1283732"/>
            <a:chOff x="152400" y="3962400"/>
            <a:chExt cx="8938846" cy="1283732"/>
          </a:xfrm>
        </p:grpSpPr>
        <p:pic>
          <p:nvPicPr>
            <p:cNvPr id="33794"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96200" y="3962400"/>
              <a:ext cx="1068537" cy="96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6"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3401" y="4017898"/>
              <a:ext cx="609599" cy="889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Rectangle 7"/>
            <p:cNvSpPr>
              <a:spLocks noChangeArrowheads="1"/>
            </p:cNvSpPr>
            <p:nvPr/>
          </p:nvSpPr>
          <p:spPr bwMode="auto">
            <a:xfrm>
              <a:off x="152400" y="4876800"/>
              <a:ext cx="1660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1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Precondition</a:t>
              </a:r>
            </a:p>
          </p:txBody>
        </p:sp>
        <p:sp>
          <p:nvSpPr>
            <p:cNvPr id="137" name="Rectangle 7"/>
            <p:cNvSpPr>
              <a:spLocks noChangeArrowheads="1"/>
            </p:cNvSpPr>
            <p:nvPr/>
          </p:nvSpPr>
          <p:spPr bwMode="auto">
            <a:xfrm>
              <a:off x="7430721" y="4876800"/>
              <a:ext cx="1660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1800" b="0" i="0" u="none" strike="noStrike" kern="1200" cap="none" spc="0" normalizeH="0" baseline="0" noProof="0" dirty="0" err="1">
                  <a:ln>
                    <a:noFill/>
                  </a:ln>
                  <a:solidFill>
                    <a:srgbClr val="FFFF00"/>
                  </a:solidFill>
                  <a:effectLst/>
                  <a:uLnTx/>
                  <a:uFillTx/>
                  <a:latin typeface="Times New Roman" pitchFamily="18" charset="0"/>
                  <a:ea typeface="+mn-ea"/>
                  <a:cs typeface="Arial" charset="0"/>
                </a:rPr>
                <a:t>Postcondition</a:t>
              </a:r>
              <a:endParaRPr kumimoji="0" lang="en-US" altLang="en-US" sz="1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grpSp>
      <p:sp>
        <p:nvSpPr>
          <p:cNvPr id="138" name="Text Box 6"/>
          <p:cNvSpPr txBox="1">
            <a:spLocks noChangeArrowheads="1"/>
          </p:cNvSpPr>
          <p:nvPr/>
        </p:nvSpPr>
        <p:spPr bwMode="auto">
          <a:xfrm>
            <a:off x="3086048" y="58738"/>
            <a:ext cx="362278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Arial" charset="0"/>
              </a:rPr>
              <a:t>On Step At a Time</a:t>
            </a:r>
          </a:p>
        </p:txBody>
      </p:sp>
      <p:pic>
        <p:nvPicPr>
          <p:cNvPr id="140" name="Picture 20" descr="C:\Users\Jeff\Documents\154512_10150923856771030_83636976029_9805650_440571230_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08682" y="8534400"/>
            <a:ext cx="30480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Rectangle 140"/>
          <p:cNvSpPr>
            <a:spLocks noChangeArrowheads="1"/>
          </p:cNvSpPr>
          <p:nvPr/>
        </p:nvSpPr>
        <p:spPr bwMode="auto">
          <a:xfrm>
            <a:off x="4645025" y="10565606"/>
            <a:ext cx="841375" cy="523875"/>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empus Sans ITC" pitchFamily="82" charset="0"/>
                <a:ea typeface="+mn-ea"/>
                <a:cs typeface="Arial" charset="0"/>
              </a:rPr>
              <a:t>next</a:t>
            </a:r>
            <a:endParaRPr kumimoji="0" lang="en-CA" altLang="en-US" sz="2800" b="0" i="0" u="none" strike="noStrike" kern="1200" cap="none" spc="0" normalizeH="0" baseline="0" noProof="0" dirty="0">
              <a:ln>
                <a:noFill/>
              </a:ln>
              <a:solidFill>
                <a:srgbClr val="FFFFFF"/>
              </a:solidFill>
              <a:effectLst/>
              <a:uLnTx/>
              <a:uFillTx/>
              <a:latin typeface="Tempus Sans ITC" pitchFamily="82" charset="0"/>
              <a:ea typeface="+mn-ea"/>
              <a:cs typeface="Arial" charset="0"/>
            </a:endParaRPr>
          </a:p>
        </p:txBody>
      </p:sp>
      <p:grpSp>
        <p:nvGrpSpPr>
          <p:cNvPr id="142" name="Group 141"/>
          <p:cNvGrpSpPr/>
          <p:nvPr/>
        </p:nvGrpSpPr>
        <p:grpSpPr>
          <a:xfrm>
            <a:off x="341821" y="2819400"/>
            <a:ext cx="5828507" cy="1371600"/>
            <a:chOff x="648493" y="1752600"/>
            <a:chExt cx="5828507" cy="1371600"/>
          </a:xfrm>
        </p:grpSpPr>
        <p:grpSp>
          <p:nvGrpSpPr>
            <p:cNvPr id="143" name="Group 8"/>
            <p:cNvGrpSpPr>
              <a:grpSpLocks/>
            </p:cNvGrpSpPr>
            <p:nvPr/>
          </p:nvGrpSpPr>
          <p:grpSpPr bwMode="auto">
            <a:xfrm>
              <a:off x="5486400" y="1752600"/>
              <a:ext cx="990600" cy="1371600"/>
              <a:chOff x="2065" y="1551"/>
              <a:chExt cx="1628" cy="1988"/>
            </a:xfrm>
          </p:grpSpPr>
          <p:sp>
            <p:nvSpPr>
              <p:cNvPr id="145" name="Freeform 9"/>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46" name="Freeform 10"/>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47" name="Freeform 11"/>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48" name="Freeform 12"/>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49" name="Freeform 13"/>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0" name="Freeform 14"/>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1" name="Freeform 15"/>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2" name="Freeform 16"/>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3" name="Freeform 17"/>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4" name="Freeform 18"/>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5" name="Freeform 19"/>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6" name="Freeform 20"/>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7" name="Freeform 21"/>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8" name="Freeform 22"/>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9" name="Freeform 23"/>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60" name="Freeform 24"/>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61" name="Freeform 25"/>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44" name="Rounded Rectangular Callout 143"/>
            <p:cNvSpPr/>
            <p:nvPr/>
          </p:nvSpPr>
          <p:spPr bwMode="auto">
            <a:xfrm>
              <a:off x="648493" y="1828800"/>
              <a:ext cx="4773794" cy="1066800"/>
            </a:xfrm>
            <a:prstGeom prst="wedgeRoundRectCallout">
              <a:avLst>
                <a:gd name="adj1" fmla="val 60105"/>
                <a:gd name="adj2" fmla="val -17516"/>
                <a:gd name="adj3" fmla="val 16667"/>
              </a:avLst>
            </a:prstGeom>
            <a:noFill/>
            <a:ln w="25400"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implored you to not worry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about the entire computation.</a:t>
              </a:r>
            </a:p>
          </p:txBody>
        </p:sp>
      </p:grpSp>
      <p:pic>
        <p:nvPicPr>
          <p:cNvPr id="183" name="Picture 20" descr="C:\Users\Jeff\Documents\154512_10150923856771030_83636976029_9805650_440571230_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3003" y="4119990"/>
            <a:ext cx="2591117" cy="2591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Rectangle 183"/>
          <p:cNvSpPr>
            <a:spLocks noChangeArrowheads="1"/>
          </p:cNvSpPr>
          <p:nvPr/>
        </p:nvSpPr>
        <p:spPr bwMode="auto">
          <a:xfrm>
            <a:off x="685800" y="5792583"/>
            <a:ext cx="651794" cy="400110"/>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empus Sans ITC" pitchFamily="82" charset="0"/>
                <a:ea typeface="+mn-ea"/>
                <a:cs typeface="Arial" charset="0"/>
              </a:rPr>
              <a:t>next</a:t>
            </a:r>
            <a:endParaRPr kumimoji="0" lang="en-CA" altLang="en-US" sz="2000" b="0" i="0" u="none" strike="noStrike" kern="1200" cap="none" spc="0" normalizeH="0" baseline="0" noProof="0" dirty="0">
              <a:ln>
                <a:noFill/>
              </a:ln>
              <a:solidFill>
                <a:srgbClr val="FFFFFF"/>
              </a:solidFill>
              <a:effectLst/>
              <a:uLnTx/>
              <a:uFillTx/>
              <a:latin typeface="Tempus Sans ITC" pitchFamily="82" charset="0"/>
              <a:ea typeface="+mn-ea"/>
              <a:cs typeface="Arial" charset="0"/>
            </a:endParaRPr>
          </a:p>
        </p:txBody>
      </p:sp>
      <p:grpSp>
        <p:nvGrpSpPr>
          <p:cNvPr id="5" name="Group 4"/>
          <p:cNvGrpSpPr/>
          <p:nvPr/>
        </p:nvGrpSpPr>
        <p:grpSpPr>
          <a:xfrm>
            <a:off x="609600" y="1371600"/>
            <a:ext cx="7971082" cy="1612901"/>
            <a:chOff x="609600" y="1371600"/>
            <a:chExt cx="7971082" cy="1612901"/>
          </a:xfrm>
        </p:grpSpPr>
        <p:grpSp>
          <p:nvGrpSpPr>
            <p:cNvPr id="2" name="Group 1"/>
            <p:cNvGrpSpPr/>
            <p:nvPr/>
          </p:nvGrpSpPr>
          <p:grpSpPr>
            <a:xfrm>
              <a:off x="5181600" y="1371600"/>
              <a:ext cx="3399082" cy="1612901"/>
              <a:chOff x="2133600" y="2209800"/>
              <a:chExt cx="4945063" cy="2514600"/>
            </a:xfrm>
          </p:grpSpPr>
          <p:grpSp>
            <p:nvGrpSpPr>
              <p:cNvPr id="33795" name="Group 197"/>
              <p:cNvGrpSpPr>
                <a:grpSpLocks/>
              </p:cNvGrpSpPr>
              <p:nvPr/>
            </p:nvGrpSpPr>
            <p:grpSpPr bwMode="auto">
              <a:xfrm>
                <a:off x="3886200" y="3276600"/>
                <a:ext cx="1181100" cy="1447800"/>
                <a:chOff x="2448" y="2064"/>
                <a:chExt cx="744" cy="912"/>
              </a:xfrm>
            </p:grpSpPr>
            <p:sp>
              <p:nvSpPr>
                <p:cNvPr id="33922" name="Freeform 191"/>
                <p:cNvSpPr>
                  <a:spLocks/>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23" name="Freeform 192"/>
                <p:cNvSpPr>
                  <a:spLocks/>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24" name="Freeform 193"/>
                <p:cNvSpPr>
                  <a:spLocks/>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25" name="Freeform 194"/>
                <p:cNvSpPr>
                  <a:spLocks/>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26" name="Freeform 195"/>
                <p:cNvSpPr>
                  <a:spLocks/>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27" name="Freeform 196"/>
                <p:cNvSpPr>
                  <a:spLocks/>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pic>
            <p:nvPicPr>
              <p:cNvPr id="33799" name="Picture 10" descr="na01476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24400" y="2209800"/>
                <a:ext cx="1881188" cy="136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800" name="Group 190"/>
              <p:cNvGrpSpPr>
                <a:grpSpLocks/>
              </p:cNvGrpSpPr>
              <p:nvPr/>
            </p:nvGrpSpPr>
            <p:grpSpPr bwMode="auto">
              <a:xfrm flipH="1">
                <a:off x="5562600" y="3505200"/>
                <a:ext cx="1516063" cy="1141413"/>
                <a:chOff x="3744" y="2740"/>
                <a:chExt cx="955" cy="719"/>
              </a:xfrm>
            </p:grpSpPr>
            <p:sp>
              <p:nvSpPr>
                <p:cNvPr id="33857" name="Freeform 125"/>
                <p:cNvSpPr>
                  <a:spLocks/>
                </p:cNvSpPr>
                <p:nvPr/>
              </p:nvSpPr>
              <p:spPr bwMode="auto">
                <a:xfrm>
                  <a:off x="3744" y="2740"/>
                  <a:ext cx="955" cy="673"/>
                </a:xfrm>
                <a:custGeom>
                  <a:avLst/>
                  <a:gdLst>
                    <a:gd name="T0" fmla="*/ 0 w 3819"/>
                    <a:gd name="T1" fmla="*/ 0 h 2690"/>
                    <a:gd name="T2" fmla="*/ 0 w 3819"/>
                    <a:gd name="T3" fmla="*/ 0 h 2690"/>
                    <a:gd name="T4" fmla="*/ 0 w 3819"/>
                    <a:gd name="T5" fmla="*/ 0 h 2690"/>
                    <a:gd name="T6" fmla="*/ 0 w 3819"/>
                    <a:gd name="T7" fmla="*/ 0 h 2690"/>
                    <a:gd name="T8" fmla="*/ 0 w 3819"/>
                    <a:gd name="T9" fmla="*/ 0 h 2690"/>
                    <a:gd name="T10" fmla="*/ 0 w 3819"/>
                    <a:gd name="T11" fmla="*/ 0 h 2690"/>
                    <a:gd name="T12" fmla="*/ 0 w 3819"/>
                    <a:gd name="T13" fmla="*/ 0 h 2690"/>
                    <a:gd name="T14" fmla="*/ 0 w 3819"/>
                    <a:gd name="T15" fmla="*/ 0 h 2690"/>
                    <a:gd name="T16" fmla="*/ 0 w 3819"/>
                    <a:gd name="T17" fmla="*/ 0 h 2690"/>
                    <a:gd name="T18" fmla="*/ 0 w 3819"/>
                    <a:gd name="T19" fmla="*/ 0 h 2690"/>
                    <a:gd name="T20" fmla="*/ 0 w 3819"/>
                    <a:gd name="T21" fmla="*/ 0 h 2690"/>
                    <a:gd name="T22" fmla="*/ 0 w 3819"/>
                    <a:gd name="T23" fmla="*/ 0 h 2690"/>
                    <a:gd name="T24" fmla="*/ 0 w 3819"/>
                    <a:gd name="T25" fmla="*/ 0 h 2690"/>
                    <a:gd name="T26" fmla="*/ 0 w 3819"/>
                    <a:gd name="T27" fmla="*/ 0 h 2690"/>
                    <a:gd name="T28" fmla="*/ 0 w 3819"/>
                    <a:gd name="T29" fmla="*/ 0 h 2690"/>
                    <a:gd name="T30" fmla="*/ 0 w 3819"/>
                    <a:gd name="T31" fmla="*/ 0 h 2690"/>
                    <a:gd name="T32" fmla="*/ 0 w 3819"/>
                    <a:gd name="T33" fmla="*/ 0 h 2690"/>
                    <a:gd name="T34" fmla="*/ 0 w 3819"/>
                    <a:gd name="T35" fmla="*/ 0 h 2690"/>
                    <a:gd name="T36" fmla="*/ 0 w 3819"/>
                    <a:gd name="T37" fmla="*/ 0 h 2690"/>
                    <a:gd name="T38" fmla="*/ 0 w 3819"/>
                    <a:gd name="T39" fmla="*/ 0 h 2690"/>
                    <a:gd name="T40" fmla="*/ 0 w 3819"/>
                    <a:gd name="T41" fmla="*/ 0 h 2690"/>
                    <a:gd name="T42" fmla="*/ 0 w 3819"/>
                    <a:gd name="T43" fmla="*/ 0 h 2690"/>
                    <a:gd name="T44" fmla="*/ 0 w 3819"/>
                    <a:gd name="T45" fmla="*/ 0 h 2690"/>
                    <a:gd name="T46" fmla="*/ 0 w 3819"/>
                    <a:gd name="T47" fmla="*/ 0 h 2690"/>
                    <a:gd name="T48" fmla="*/ 0 w 3819"/>
                    <a:gd name="T49" fmla="*/ 0 h 2690"/>
                    <a:gd name="T50" fmla="*/ 0 w 3819"/>
                    <a:gd name="T51" fmla="*/ 0 h 2690"/>
                    <a:gd name="T52" fmla="*/ 0 w 3819"/>
                    <a:gd name="T53" fmla="*/ 0 h 2690"/>
                    <a:gd name="T54" fmla="*/ 0 w 3819"/>
                    <a:gd name="T55" fmla="*/ 0 h 2690"/>
                    <a:gd name="T56" fmla="*/ 0 w 3819"/>
                    <a:gd name="T57" fmla="*/ 0 h 2690"/>
                    <a:gd name="T58" fmla="*/ 0 w 3819"/>
                    <a:gd name="T59" fmla="*/ 0 h 2690"/>
                    <a:gd name="T60" fmla="*/ 0 w 3819"/>
                    <a:gd name="T61" fmla="*/ 0 h 2690"/>
                    <a:gd name="T62" fmla="*/ 0 w 3819"/>
                    <a:gd name="T63" fmla="*/ 0 h 2690"/>
                    <a:gd name="T64" fmla="*/ 0 w 3819"/>
                    <a:gd name="T65" fmla="*/ 0 h 26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19"/>
                    <a:gd name="T100" fmla="*/ 0 h 2690"/>
                    <a:gd name="T101" fmla="*/ 3819 w 3819"/>
                    <a:gd name="T102" fmla="*/ 2690 h 26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19" h="2690">
                      <a:moveTo>
                        <a:pt x="151" y="257"/>
                      </a:moveTo>
                      <a:lnTo>
                        <a:pt x="968" y="99"/>
                      </a:lnTo>
                      <a:lnTo>
                        <a:pt x="1791" y="111"/>
                      </a:lnTo>
                      <a:lnTo>
                        <a:pt x="2383" y="250"/>
                      </a:lnTo>
                      <a:lnTo>
                        <a:pt x="1987" y="0"/>
                      </a:lnTo>
                      <a:lnTo>
                        <a:pt x="2567" y="78"/>
                      </a:lnTo>
                      <a:lnTo>
                        <a:pt x="3344" y="567"/>
                      </a:lnTo>
                      <a:lnTo>
                        <a:pt x="3819" y="1107"/>
                      </a:lnTo>
                      <a:lnTo>
                        <a:pt x="3522" y="1113"/>
                      </a:lnTo>
                      <a:lnTo>
                        <a:pt x="3666" y="1614"/>
                      </a:lnTo>
                      <a:lnTo>
                        <a:pt x="2705" y="1120"/>
                      </a:lnTo>
                      <a:lnTo>
                        <a:pt x="2804" y="1476"/>
                      </a:lnTo>
                      <a:lnTo>
                        <a:pt x="3200" y="1833"/>
                      </a:lnTo>
                      <a:lnTo>
                        <a:pt x="2909" y="1899"/>
                      </a:lnTo>
                      <a:lnTo>
                        <a:pt x="3299" y="2123"/>
                      </a:lnTo>
                      <a:lnTo>
                        <a:pt x="3456" y="2439"/>
                      </a:lnTo>
                      <a:lnTo>
                        <a:pt x="3192" y="2485"/>
                      </a:lnTo>
                      <a:lnTo>
                        <a:pt x="2804" y="2373"/>
                      </a:lnTo>
                      <a:lnTo>
                        <a:pt x="3008" y="2597"/>
                      </a:lnTo>
                      <a:lnTo>
                        <a:pt x="2429" y="2472"/>
                      </a:lnTo>
                      <a:lnTo>
                        <a:pt x="1836" y="2400"/>
                      </a:lnTo>
                      <a:lnTo>
                        <a:pt x="2159" y="2690"/>
                      </a:lnTo>
                      <a:lnTo>
                        <a:pt x="1342" y="2676"/>
                      </a:lnTo>
                      <a:lnTo>
                        <a:pt x="263" y="2189"/>
                      </a:lnTo>
                      <a:lnTo>
                        <a:pt x="1554" y="2004"/>
                      </a:lnTo>
                      <a:lnTo>
                        <a:pt x="243" y="1647"/>
                      </a:lnTo>
                      <a:lnTo>
                        <a:pt x="566" y="1463"/>
                      </a:lnTo>
                      <a:lnTo>
                        <a:pt x="1507" y="1476"/>
                      </a:lnTo>
                      <a:lnTo>
                        <a:pt x="533" y="765"/>
                      </a:lnTo>
                      <a:lnTo>
                        <a:pt x="0" y="527"/>
                      </a:lnTo>
                      <a:lnTo>
                        <a:pt x="533" y="402"/>
                      </a:lnTo>
                      <a:lnTo>
                        <a:pt x="151" y="257"/>
                      </a:lnTo>
                      <a:close/>
                    </a:path>
                  </a:pathLst>
                </a:custGeom>
                <a:solidFill>
                  <a:srgbClr val="99DB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58" name="Freeform 126"/>
                <p:cNvSpPr>
                  <a:spLocks/>
                </p:cNvSpPr>
                <p:nvPr/>
              </p:nvSpPr>
              <p:spPr bwMode="auto">
                <a:xfrm>
                  <a:off x="4073" y="3313"/>
                  <a:ext cx="29" cy="26"/>
                </a:xfrm>
                <a:custGeom>
                  <a:avLst/>
                  <a:gdLst>
                    <a:gd name="T0" fmla="*/ 0 w 116"/>
                    <a:gd name="T1" fmla="*/ 0 h 103"/>
                    <a:gd name="T2" fmla="*/ 0 w 116"/>
                    <a:gd name="T3" fmla="*/ 0 h 103"/>
                    <a:gd name="T4" fmla="*/ 0 w 116"/>
                    <a:gd name="T5" fmla="*/ 0 h 103"/>
                    <a:gd name="T6" fmla="*/ 0 w 116"/>
                    <a:gd name="T7" fmla="*/ 0 h 103"/>
                    <a:gd name="T8" fmla="*/ 0 w 116"/>
                    <a:gd name="T9" fmla="*/ 0 h 103"/>
                    <a:gd name="T10" fmla="*/ 0 w 116"/>
                    <a:gd name="T11" fmla="*/ 0 h 103"/>
                    <a:gd name="T12" fmla="*/ 0 w 116"/>
                    <a:gd name="T13" fmla="*/ 0 h 103"/>
                    <a:gd name="T14" fmla="*/ 0 w 116"/>
                    <a:gd name="T15" fmla="*/ 0 h 103"/>
                    <a:gd name="T16" fmla="*/ 0 w 116"/>
                    <a:gd name="T17" fmla="*/ 0 h 103"/>
                    <a:gd name="T18" fmla="*/ 0 w 116"/>
                    <a:gd name="T19" fmla="*/ 0 h 103"/>
                    <a:gd name="T20" fmla="*/ 0 w 116"/>
                    <a:gd name="T21" fmla="*/ 0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
                    <a:gd name="T34" fmla="*/ 0 h 103"/>
                    <a:gd name="T35" fmla="*/ 116 w 116"/>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 h="103">
                      <a:moveTo>
                        <a:pt x="41" y="0"/>
                      </a:moveTo>
                      <a:lnTo>
                        <a:pt x="0" y="19"/>
                      </a:lnTo>
                      <a:lnTo>
                        <a:pt x="3" y="74"/>
                      </a:lnTo>
                      <a:lnTo>
                        <a:pt x="23" y="84"/>
                      </a:lnTo>
                      <a:lnTo>
                        <a:pt x="45" y="42"/>
                      </a:lnTo>
                      <a:lnTo>
                        <a:pt x="67" y="94"/>
                      </a:lnTo>
                      <a:lnTo>
                        <a:pt x="94" y="103"/>
                      </a:lnTo>
                      <a:lnTo>
                        <a:pt x="116" y="58"/>
                      </a:lnTo>
                      <a:lnTo>
                        <a:pt x="74" y="0"/>
                      </a:lnTo>
                      <a:lnTo>
                        <a:pt x="41" y="0"/>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59" name="Freeform 127"/>
                <p:cNvSpPr>
                  <a:spLocks/>
                </p:cNvSpPr>
                <p:nvPr/>
              </p:nvSpPr>
              <p:spPr bwMode="auto">
                <a:xfrm>
                  <a:off x="4366" y="3302"/>
                  <a:ext cx="27" cy="31"/>
                </a:xfrm>
                <a:custGeom>
                  <a:avLst/>
                  <a:gdLst>
                    <a:gd name="T0" fmla="*/ 0 w 106"/>
                    <a:gd name="T1" fmla="*/ 0 h 126"/>
                    <a:gd name="T2" fmla="*/ 0 w 106"/>
                    <a:gd name="T3" fmla="*/ 0 h 126"/>
                    <a:gd name="T4" fmla="*/ 0 w 106"/>
                    <a:gd name="T5" fmla="*/ 0 h 126"/>
                    <a:gd name="T6" fmla="*/ 0 w 106"/>
                    <a:gd name="T7" fmla="*/ 0 h 126"/>
                    <a:gd name="T8" fmla="*/ 0 w 106"/>
                    <a:gd name="T9" fmla="*/ 0 h 126"/>
                    <a:gd name="T10" fmla="*/ 0 w 106"/>
                    <a:gd name="T11" fmla="*/ 0 h 126"/>
                    <a:gd name="T12" fmla="*/ 0 w 106"/>
                    <a:gd name="T13" fmla="*/ 0 h 126"/>
                    <a:gd name="T14" fmla="*/ 0 60000 65536"/>
                    <a:gd name="T15" fmla="*/ 0 60000 65536"/>
                    <a:gd name="T16" fmla="*/ 0 60000 65536"/>
                    <a:gd name="T17" fmla="*/ 0 60000 65536"/>
                    <a:gd name="T18" fmla="*/ 0 60000 65536"/>
                    <a:gd name="T19" fmla="*/ 0 60000 65536"/>
                    <a:gd name="T20" fmla="*/ 0 60000 65536"/>
                    <a:gd name="T21" fmla="*/ 0 w 106"/>
                    <a:gd name="T22" fmla="*/ 0 h 126"/>
                    <a:gd name="T23" fmla="*/ 106 w 106"/>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126">
                      <a:moveTo>
                        <a:pt x="71" y="0"/>
                      </a:moveTo>
                      <a:lnTo>
                        <a:pt x="0" y="42"/>
                      </a:lnTo>
                      <a:lnTo>
                        <a:pt x="34" y="115"/>
                      </a:lnTo>
                      <a:lnTo>
                        <a:pt x="77" y="126"/>
                      </a:lnTo>
                      <a:lnTo>
                        <a:pt x="106" y="93"/>
                      </a:lnTo>
                      <a:lnTo>
                        <a:pt x="71" y="0"/>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0" name="Freeform 128"/>
                <p:cNvSpPr>
                  <a:spLocks/>
                </p:cNvSpPr>
                <p:nvPr/>
              </p:nvSpPr>
              <p:spPr bwMode="auto">
                <a:xfrm>
                  <a:off x="4493" y="3293"/>
                  <a:ext cx="19" cy="18"/>
                </a:xfrm>
                <a:custGeom>
                  <a:avLst/>
                  <a:gdLst>
                    <a:gd name="T0" fmla="*/ 0 w 77"/>
                    <a:gd name="T1" fmla="*/ 0 h 73"/>
                    <a:gd name="T2" fmla="*/ 0 w 77"/>
                    <a:gd name="T3" fmla="*/ 0 h 73"/>
                    <a:gd name="T4" fmla="*/ 0 w 77"/>
                    <a:gd name="T5" fmla="*/ 0 h 73"/>
                    <a:gd name="T6" fmla="*/ 0 w 77"/>
                    <a:gd name="T7" fmla="*/ 0 h 73"/>
                    <a:gd name="T8" fmla="*/ 0 w 77"/>
                    <a:gd name="T9" fmla="*/ 0 h 73"/>
                    <a:gd name="T10" fmla="*/ 0 w 77"/>
                    <a:gd name="T11" fmla="*/ 0 h 73"/>
                    <a:gd name="T12" fmla="*/ 0 w 77"/>
                    <a:gd name="T13" fmla="*/ 0 h 73"/>
                    <a:gd name="T14" fmla="*/ 0 60000 65536"/>
                    <a:gd name="T15" fmla="*/ 0 60000 65536"/>
                    <a:gd name="T16" fmla="*/ 0 60000 65536"/>
                    <a:gd name="T17" fmla="*/ 0 60000 65536"/>
                    <a:gd name="T18" fmla="*/ 0 60000 65536"/>
                    <a:gd name="T19" fmla="*/ 0 60000 65536"/>
                    <a:gd name="T20" fmla="*/ 0 60000 65536"/>
                    <a:gd name="T21" fmla="*/ 0 w 77"/>
                    <a:gd name="T22" fmla="*/ 0 h 73"/>
                    <a:gd name="T23" fmla="*/ 77 w 7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73">
                      <a:moveTo>
                        <a:pt x="0" y="4"/>
                      </a:moveTo>
                      <a:lnTo>
                        <a:pt x="48" y="0"/>
                      </a:lnTo>
                      <a:lnTo>
                        <a:pt x="45" y="31"/>
                      </a:lnTo>
                      <a:lnTo>
                        <a:pt x="77" y="48"/>
                      </a:lnTo>
                      <a:lnTo>
                        <a:pt x="50" y="73"/>
                      </a:lnTo>
                      <a:lnTo>
                        <a:pt x="0" y="4"/>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1" name="Freeform 129"/>
                <p:cNvSpPr>
                  <a:spLocks/>
                </p:cNvSpPr>
                <p:nvPr/>
              </p:nvSpPr>
              <p:spPr bwMode="auto">
                <a:xfrm>
                  <a:off x="4422" y="3080"/>
                  <a:ext cx="88" cy="80"/>
                </a:xfrm>
                <a:custGeom>
                  <a:avLst/>
                  <a:gdLst>
                    <a:gd name="T0" fmla="*/ 0 w 353"/>
                    <a:gd name="T1" fmla="*/ 0 h 321"/>
                    <a:gd name="T2" fmla="*/ 0 w 353"/>
                    <a:gd name="T3" fmla="*/ 0 h 321"/>
                    <a:gd name="T4" fmla="*/ 0 w 353"/>
                    <a:gd name="T5" fmla="*/ 0 h 321"/>
                    <a:gd name="T6" fmla="*/ 0 w 353"/>
                    <a:gd name="T7" fmla="*/ 0 h 321"/>
                    <a:gd name="T8" fmla="*/ 0 w 353"/>
                    <a:gd name="T9" fmla="*/ 0 h 321"/>
                    <a:gd name="T10" fmla="*/ 0 w 353"/>
                    <a:gd name="T11" fmla="*/ 0 h 321"/>
                    <a:gd name="T12" fmla="*/ 0 w 353"/>
                    <a:gd name="T13" fmla="*/ 0 h 321"/>
                    <a:gd name="T14" fmla="*/ 0 w 353"/>
                    <a:gd name="T15" fmla="*/ 0 h 321"/>
                    <a:gd name="T16" fmla="*/ 0 w 353"/>
                    <a:gd name="T17" fmla="*/ 0 h 321"/>
                    <a:gd name="T18" fmla="*/ 0 w 353"/>
                    <a:gd name="T19" fmla="*/ 0 h 321"/>
                    <a:gd name="T20" fmla="*/ 0 w 353"/>
                    <a:gd name="T21" fmla="*/ 0 h 321"/>
                    <a:gd name="T22" fmla="*/ 0 w 353"/>
                    <a:gd name="T23" fmla="*/ 0 h 3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3"/>
                    <a:gd name="T37" fmla="*/ 0 h 321"/>
                    <a:gd name="T38" fmla="*/ 353 w 353"/>
                    <a:gd name="T39" fmla="*/ 321 h 3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3" h="321">
                      <a:moveTo>
                        <a:pt x="127" y="13"/>
                      </a:moveTo>
                      <a:lnTo>
                        <a:pt x="0" y="90"/>
                      </a:lnTo>
                      <a:lnTo>
                        <a:pt x="11" y="189"/>
                      </a:lnTo>
                      <a:lnTo>
                        <a:pt x="113" y="276"/>
                      </a:lnTo>
                      <a:lnTo>
                        <a:pt x="136" y="157"/>
                      </a:lnTo>
                      <a:lnTo>
                        <a:pt x="163" y="273"/>
                      </a:lnTo>
                      <a:lnTo>
                        <a:pt x="301" y="321"/>
                      </a:lnTo>
                      <a:lnTo>
                        <a:pt x="353" y="160"/>
                      </a:lnTo>
                      <a:lnTo>
                        <a:pt x="259" y="90"/>
                      </a:lnTo>
                      <a:lnTo>
                        <a:pt x="263" y="0"/>
                      </a:lnTo>
                      <a:lnTo>
                        <a:pt x="127" y="13"/>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2" name="Freeform 130"/>
                <p:cNvSpPr>
                  <a:spLocks/>
                </p:cNvSpPr>
                <p:nvPr/>
              </p:nvSpPr>
              <p:spPr bwMode="auto">
                <a:xfrm>
                  <a:off x="4093" y="3274"/>
                  <a:ext cx="82" cy="165"/>
                </a:xfrm>
                <a:custGeom>
                  <a:avLst/>
                  <a:gdLst>
                    <a:gd name="T0" fmla="*/ 0 w 326"/>
                    <a:gd name="T1" fmla="*/ 0 h 657"/>
                    <a:gd name="T2" fmla="*/ 0 w 326"/>
                    <a:gd name="T3" fmla="*/ 0 h 657"/>
                    <a:gd name="T4" fmla="*/ 0 w 326"/>
                    <a:gd name="T5" fmla="*/ 0 h 657"/>
                    <a:gd name="T6" fmla="*/ 0 w 326"/>
                    <a:gd name="T7" fmla="*/ 0 h 657"/>
                    <a:gd name="T8" fmla="*/ 0 w 326"/>
                    <a:gd name="T9" fmla="*/ 0 h 657"/>
                    <a:gd name="T10" fmla="*/ 0 w 326"/>
                    <a:gd name="T11" fmla="*/ 0 h 657"/>
                    <a:gd name="T12" fmla="*/ 0 w 326"/>
                    <a:gd name="T13" fmla="*/ 0 h 657"/>
                    <a:gd name="T14" fmla="*/ 0 w 326"/>
                    <a:gd name="T15" fmla="*/ 0 h 657"/>
                    <a:gd name="T16" fmla="*/ 0 w 326"/>
                    <a:gd name="T17" fmla="*/ 0 h 657"/>
                    <a:gd name="T18" fmla="*/ 0 w 326"/>
                    <a:gd name="T19" fmla="*/ 0 h 657"/>
                    <a:gd name="T20" fmla="*/ 0 w 326"/>
                    <a:gd name="T21" fmla="*/ 0 h 6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6"/>
                    <a:gd name="T34" fmla="*/ 0 h 657"/>
                    <a:gd name="T35" fmla="*/ 326 w 326"/>
                    <a:gd name="T36" fmla="*/ 657 h 6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6" h="657">
                      <a:moveTo>
                        <a:pt x="62" y="54"/>
                      </a:moveTo>
                      <a:lnTo>
                        <a:pt x="149" y="271"/>
                      </a:lnTo>
                      <a:lnTo>
                        <a:pt x="246" y="489"/>
                      </a:lnTo>
                      <a:lnTo>
                        <a:pt x="326" y="615"/>
                      </a:lnTo>
                      <a:lnTo>
                        <a:pt x="279" y="657"/>
                      </a:lnTo>
                      <a:lnTo>
                        <a:pt x="233" y="611"/>
                      </a:lnTo>
                      <a:lnTo>
                        <a:pt x="91" y="302"/>
                      </a:lnTo>
                      <a:lnTo>
                        <a:pt x="0" y="113"/>
                      </a:lnTo>
                      <a:lnTo>
                        <a:pt x="0" y="0"/>
                      </a:lnTo>
                      <a:lnTo>
                        <a:pt x="62" y="54"/>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3" name="Freeform 131"/>
                <p:cNvSpPr>
                  <a:spLocks/>
                </p:cNvSpPr>
                <p:nvPr/>
              </p:nvSpPr>
              <p:spPr bwMode="auto">
                <a:xfrm>
                  <a:off x="4307" y="3370"/>
                  <a:ext cx="25" cy="80"/>
                </a:xfrm>
                <a:custGeom>
                  <a:avLst/>
                  <a:gdLst>
                    <a:gd name="T0" fmla="*/ 0 w 100"/>
                    <a:gd name="T1" fmla="*/ 0 h 322"/>
                    <a:gd name="T2" fmla="*/ 0 w 100"/>
                    <a:gd name="T3" fmla="*/ 0 h 322"/>
                    <a:gd name="T4" fmla="*/ 0 w 100"/>
                    <a:gd name="T5" fmla="*/ 0 h 322"/>
                    <a:gd name="T6" fmla="*/ 0 w 100"/>
                    <a:gd name="T7" fmla="*/ 0 h 322"/>
                    <a:gd name="T8" fmla="*/ 0 w 100"/>
                    <a:gd name="T9" fmla="*/ 0 h 322"/>
                    <a:gd name="T10" fmla="*/ 0 60000 65536"/>
                    <a:gd name="T11" fmla="*/ 0 60000 65536"/>
                    <a:gd name="T12" fmla="*/ 0 60000 65536"/>
                    <a:gd name="T13" fmla="*/ 0 60000 65536"/>
                    <a:gd name="T14" fmla="*/ 0 60000 65536"/>
                    <a:gd name="T15" fmla="*/ 0 w 100"/>
                    <a:gd name="T16" fmla="*/ 0 h 322"/>
                    <a:gd name="T17" fmla="*/ 100 w 100"/>
                    <a:gd name="T18" fmla="*/ 322 h 322"/>
                  </a:gdLst>
                  <a:ahLst/>
                  <a:cxnLst>
                    <a:cxn ang="T10">
                      <a:pos x="T0" y="T1"/>
                    </a:cxn>
                    <a:cxn ang="T11">
                      <a:pos x="T2" y="T3"/>
                    </a:cxn>
                    <a:cxn ang="T12">
                      <a:pos x="T4" y="T5"/>
                    </a:cxn>
                    <a:cxn ang="T13">
                      <a:pos x="T6" y="T7"/>
                    </a:cxn>
                    <a:cxn ang="T14">
                      <a:pos x="T8" y="T9"/>
                    </a:cxn>
                  </a:cxnLst>
                  <a:rect l="T15" t="T16" r="T17" b="T18"/>
                  <a:pathLst>
                    <a:path w="100" h="322">
                      <a:moveTo>
                        <a:pt x="0" y="0"/>
                      </a:moveTo>
                      <a:lnTo>
                        <a:pt x="100" y="273"/>
                      </a:lnTo>
                      <a:lnTo>
                        <a:pt x="62" y="322"/>
                      </a:lnTo>
                      <a:lnTo>
                        <a:pt x="0"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4" name="Freeform 132"/>
                <p:cNvSpPr>
                  <a:spLocks/>
                </p:cNvSpPr>
                <p:nvPr/>
              </p:nvSpPr>
              <p:spPr bwMode="auto">
                <a:xfrm>
                  <a:off x="4375" y="3242"/>
                  <a:ext cx="93" cy="217"/>
                </a:xfrm>
                <a:custGeom>
                  <a:avLst/>
                  <a:gdLst>
                    <a:gd name="T0" fmla="*/ 0 w 373"/>
                    <a:gd name="T1" fmla="*/ 0 h 867"/>
                    <a:gd name="T2" fmla="*/ 0 w 373"/>
                    <a:gd name="T3" fmla="*/ 0 h 867"/>
                    <a:gd name="T4" fmla="*/ 0 w 373"/>
                    <a:gd name="T5" fmla="*/ 0 h 867"/>
                    <a:gd name="T6" fmla="*/ 0 w 373"/>
                    <a:gd name="T7" fmla="*/ 0 h 867"/>
                    <a:gd name="T8" fmla="*/ 0 w 373"/>
                    <a:gd name="T9" fmla="*/ 0 h 867"/>
                    <a:gd name="T10" fmla="*/ 0 w 373"/>
                    <a:gd name="T11" fmla="*/ 0 h 867"/>
                    <a:gd name="T12" fmla="*/ 0 w 373"/>
                    <a:gd name="T13" fmla="*/ 0 h 867"/>
                    <a:gd name="T14" fmla="*/ 0 w 373"/>
                    <a:gd name="T15" fmla="*/ 0 h 867"/>
                    <a:gd name="T16" fmla="*/ 0 w 373"/>
                    <a:gd name="T17" fmla="*/ 0 h 867"/>
                    <a:gd name="T18" fmla="*/ 0 w 373"/>
                    <a:gd name="T19" fmla="*/ 0 h 867"/>
                    <a:gd name="T20" fmla="*/ 0 w 373"/>
                    <a:gd name="T21" fmla="*/ 0 h 8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3"/>
                    <a:gd name="T34" fmla="*/ 0 h 867"/>
                    <a:gd name="T35" fmla="*/ 373 w 373"/>
                    <a:gd name="T36" fmla="*/ 867 h 8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3" h="867">
                      <a:moveTo>
                        <a:pt x="29" y="126"/>
                      </a:moveTo>
                      <a:lnTo>
                        <a:pt x="0" y="0"/>
                      </a:lnTo>
                      <a:lnTo>
                        <a:pt x="100" y="117"/>
                      </a:lnTo>
                      <a:lnTo>
                        <a:pt x="142" y="251"/>
                      </a:lnTo>
                      <a:lnTo>
                        <a:pt x="189" y="397"/>
                      </a:lnTo>
                      <a:lnTo>
                        <a:pt x="280" y="632"/>
                      </a:lnTo>
                      <a:lnTo>
                        <a:pt x="373" y="812"/>
                      </a:lnTo>
                      <a:lnTo>
                        <a:pt x="297" y="867"/>
                      </a:lnTo>
                      <a:lnTo>
                        <a:pt x="171" y="539"/>
                      </a:lnTo>
                      <a:lnTo>
                        <a:pt x="29" y="126"/>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5" name="Freeform 133"/>
                <p:cNvSpPr>
                  <a:spLocks/>
                </p:cNvSpPr>
                <p:nvPr/>
              </p:nvSpPr>
              <p:spPr bwMode="auto">
                <a:xfrm>
                  <a:off x="4481" y="3265"/>
                  <a:ext cx="68" cy="163"/>
                </a:xfrm>
                <a:custGeom>
                  <a:avLst/>
                  <a:gdLst>
                    <a:gd name="T0" fmla="*/ 0 w 272"/>
                    <a:gd name="T1" fmla="*/ 0 h 653"/>
                    <a:gd name="T2" fmla="*/ 0 w 272"/>
                    <a:gd name="T3" fmla="*/ 0 h 653"/>
                    <a:gd name="T4" fmla="*/ 0 w 272"/>
                    <a:gd name="T5" fmla="*/ 0 h 653"/>
                    <a:gd name="T6" fmla="*/ 0 w 272"/>
                    <a:gd name="T7" fmla="*/ 0 h 653"/>
                    <a:gd name="T8" fmla="*/ 0 w 272"/>
                    <a:gd name="T9" fmla="*/ 0 h 653"/>
                    <a:gd name="T10" fmla="*/ 0 w 272"/>
                    <a:gd name="T11" fmla="*/ 0 h 653"/>
                    <a:gd name="T12" fmla="*/ 0 w 272"/>
                    <a:gd name="T13" fmla="*/ 0 h 653"/>
                    <a:gd name="T14" fmla="*/ 0 w 272"/>
                    <a:gd name="T15" fmla="*/ 0 h 653"/>
                    <a:gd name="T16" fmla="*/ 0 60000 65536"/>
                    <a:gd name="T17" fmla="*/ 0 60000 65536"/>
                    <a:gd name="T18" fmla="*/ 0 60000 65536"/>
                    <a:gd name="T19" fmla="*/ 0 60000 65536"/>
                    <a:gd name="T20" fmla="*/ 0 60000 65536"/>
                    <a:gd name="T21" fmla="*/ 0 60000 65536"/>
                    <a:gd name="T22" fmla="*/ 0 60000 65536"/>
                    <a:gd name="T23" fmla="*/ 0 60000 65536"/>
                    <a:gd name="T24" fmla="*/ 0 w 272"/>
                    <a:gd name="T25" fmla="*/ 0 h 653"/>
                    <a:gd name="T26" fmla="*/ 272 w 272"/>
                    <a:gd name="T27" fmla="*/ 653 h 6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2" h="653">
                      <a:moveTo>
                        <a:pt x="13" y="0"/>
                      </a:moveTo>
                      <a:lnTo>
                        <a:pt x="64" y="109"/>
                      </a:lnTo>
                      <a:lnTo>
                        <a:pt x="109" y="255"/>
                      </a:lnTo>
                      <a:lnTo>
                        <a:pt x="272" y="607"/>
                      </a:lnTo>
                      <a:lnTo>
                        <a:pt x="213" y="653"/>
                      </a:lnTo>
                      <a:lnTo>
                        <a:pt x="0" y="83"/>
                      </a:lnTo>
                      <a:lnTo>
                        <a:pt x="13"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6" name="Freeform 134"/>
                <p:cNvSpPr>
                  <a:spLocks/>
                </p:cNvSpPr>
                <p:nvPr/>
              </p:nvSpPr>
              <p:spPr bwMode="auto">
                <a:xfrm>
                  <a:off x="4501" y="3052"/>
                  <a:ext cx="149" cy="391"/>
                </a:xfrm>
                <a:custGeom>
                  <a:avLst/>
                  <a:gdLst>
                    <a:gd name="T0" fmla="*/ 0 w 598"/>
                    <a:gd name="T1" fmla="*/ 0 h 1561"/>
                    <a:gd name="T2" fmla="*/ 0 w 598"/>
                    <a:gd name="T3" fmla="*/ 0 h 1561"/>
                    <a:gd name="T4" fmla="*/ 0 w 598"/>
                    <a:gd name="T5" fmla="*/ 0 h 1561"/>
                    <a:gd name="T6" fmla="*/ 0 w 598"/>
                    <a:gd name="T7" fmla="*/ 0 h 1561"/>
                    <a:gd name="T8" fmla="*/ 0 w 598"/>
                    <a:gd name="T9" fmla="*/ 0 h 1561"/>
                    <a:gd name="T10" fmla="*/ 0 w 598"/>
                    <a:gd name="T11" fmla="*/ 0 h 1561"/>
                    <a:gd name="T12" fmla="*/ 0 w 598"/>
                    <a:gd name="T13" fmla="*/ 0 h 1561"/>
                    <a:gd name="T14" fmla="*/ 0 w 598"/>
                    <a:gd name="T15" fmla="*/ 0 h 1561"/>
                    <a:gd name="T16" fmla="*/ 0 w 598"/>
                    <a:gd name="T17" fmla="*/ 0 h 1561"/>
                    <a:gd name="T18" fmla="*/ 0 w 598"/>
                    <a:gd name="T19" fmla="*/ 0 h 1561"/>
                    <a:gd name="T20" fmla="*/ 0 w 598"/>
                    <a:gd name="T21" fmla="*/ 0 h 1561"/>
                    <a:gd name="T22" fmla="*/ 0 w 598"/>
                    <a:gd name="T23" fmla="*/ 0 h 1561"/>
                    <a:gd name="T24" fmla="*/ 0 w 598"/>
                    <a:gd name="T25" fmla="*/ 0 h 1561"/>
                    <a:gd name="T26" fmla="*/ 0 w 598"/>
                    <a:gd name="T27" fmla="*/ 0 h 1561"/>
                    <a:gd name="T28" fmla="*/ 0 w 598"/>
                    <a:gd name="T29" fmla="*/ 0 h 1561"/>
                    <a:gd name="T30" fmla="*/ 0 w 598"/>
                    <a:gd name="T31" fmla="*/ 0 h 15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8"/>
                    <a:gd name="T49" fmla="*/ 0 h 1561"/>
                    <a:gd name="T50" fmla="*/ 598 w 598"/>
                    <a:gd name="T51" fmla="*/ 1561 h 15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8" h="1561">
                      <a:moveTo>
                        <a:pt x="0" y="0"/>
                      </a:moveTo>
                      <a:lnTo>
                        <a:pt x="107" y="84"/>
                      </a:lnTo>
                      <a:lnTo>
                        <a:pt x="185" y="209"/>
                      </a:lnTo>
                      <a:lnTo>
                        <a:pt x="272" y="365"/>
                      </a:lnTo>
                      <a:lnTo>
                        <a:pt x="230" y="482"/>
                      </a:lnTo>
                      <a:lnTo>
                        <a:pt x="330" y="644"/>
                      </a:lnTo>
                      <a:lnTo>
                        <a:pt x="381" y="766"/>
                      </a:lnTo>
                      <a:lnTo>
                        <a:pt x="449" y="1007"/>
                      </a:lnTo>
                      <a:lnTo>
                        <a:pt x="539" y="1294"/>
                      </a:lnTo>
                      <a:lnTo>
                        <a:pt x="598" y="1470"/>
                      </a:lnTo>
                      <a:lnTo>
                        <a:pt x="501" y="1561"/>
                      </a:lnTo>
                      <a:lnTo>
                        <a:pt x="352" y="1465"/>
                      </a:lnTo>
                      <a:lnTo>
                        <a:pt x="142" y="469"/>
                      </a:lnTo>
                      <a:lnTo>
                        <a:pt x="50" y="240"/>
                      </a:lnTo>
                      <a:lnTo>
                        <a:pt x="0"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7" name="Freeform 135"/>
                <p:cNvSpPr>
                  <a:spLocks/>
                </p:cNvSpPr>
                <p:nvPr/>
              </p:nvSpPr>
              <p:spPr bwMode="auto">
                <a:xfrm>
                  <a:off x="4093" y="3290"/>
                  <a:ext cx="67" cy="145"/>
                </a:xfrm>
                <a:custGeom>
                  <a:avLst/>
                  <a:gdLst>
                    <a:gd name="T0" fmla="*/ 0 w 266"/>
                    <a:gd name="T1" fmla="*/ 0 h 579"/>
                    <a:gd name="T2" fmla="*/ 0 w 266"/>
                    <a:gd name="T3" fmla="*/ 0 h 579"/>
                    <a:gd name="T4" fmla="*/ 0 w 266"/>
                    <a:gd name="T5" fmla="*/ 0 h 579"/>
                    <a:gd name="T6" fmla="*/ 0 w 266"/>
                    <a:gd name="T7" fmla="*/ 0 h 579"/>
                    <a:gd name="T8" fmla="*/ 0 w 266"/>
                    <a:gd name="T9" fmla="*/ 0 h 579"/>
                    <a:gd name="T10" fmla="*/ 0 w 266"/>
                    <a:gd name="T11" fmla="*/ 0 h 579"/>
                    <a:gd name="T12" fmla="*/ 0 w 266"/>
                    <a:gd name="T13" fmla="*/ 0 h 579"/>
                    <a:gd name="T14" fmla="*/ 0 w 266"/>
                    <a:gd name="T15" fmla="*/ 0 h 579"/>
                    <a:gd name="T16" fmla="*/ 0 w 266"/>
                    <a:gd name="T17" fmla="*/ 0 h 579"/>
                    <a:gd name="T18" fmla="*/ 0 w 266"/>
                    <a:gd name="T19" fmla="*/ 0 h 579"/>
                    <a:gd name="T20" fmla="*/ 0 w 266"/>
                    <a:gd name="T21" fmla="*/ 0 h 579"/>
                    <a:gd name="T22" fmla="*/ 0 w 266"/>
                    <a:gd name="T23" fmla="*/ 0 h 579"/>
                    <a:gd name="T24" fmla="*/ 0 w 266"/>
                    <a:gd name="T25" fmla="*/ 0 h 579"/>
                    <a:gd name="T26" fmla="*/ 0 w 266"/>
                    <a:gd name="T27" fmla="*/ 0 h 5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6"/>
                    <a:gd name="T43" fmla="*/ 0 h 579"/>
                    <a:gd name="T44" fmla="*/ 266 w 266"/>
                    <a:gd name="T45" fmla="*/ 579 h 57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6" h="579">
                      <a:moveTo>
                        <a:pt x="31" y="0"/>
                      </a:moveTo>
                      <a:lnTo>
                        <a:pt x="104" y="105"/>
                      </a:lnTo>
                      <a:lnTo>
                        <a:pt x="114" y="234"/>
                      </a:lnTo>
                      <a:lnTo>
                        <a:pt x="164" y="330"/>
                      </a:lnTo>
                      <a:lnTo>
                        <a:pt x="206" y="455"/>
                      </a:lnTo>
                      <a:lnTo>
                        <a:pt x="260" y="521"/>
                      </a:lnTo>
                      <a:lnTo>
                        <a:pt x="266" y="579"/>
                      </a:lnTo>
                      <a:lnTo>
                        <a:pt x="222" y="575"/>
                      </a:lnTo>
                      <a:lnTo>
                        <a:pt x="143" y="383"/>
                      </a:lnTo>
                      <a:lnTo>
                        <a:pt x="50" y="178"/>
                      </a:lnTo>
                      <a:lnTo>
                        <a:pt x="0" y="66"/>
                      </a:lnTo>
                      <a:lnTo>
                        <a:pt x="26" y="61"/>
                      </a:lnTo>
                      <a:lnTo>
                        <a:pt x="31"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8" name="Freeform 136"/>
                <p:cNvSpPr>
                  <a:spLocks/>
                </p:cNvSpPr>
                <p:nvPr/>
              </p:nvSpPr>
              <p:spPr bwMode="auto">
                <a:xfrm>
                  <a:off x="4313" y="3400"/>
                  <a:ext cx="14" cy="48"/>
                </a:xfrm>
                <a:custGeom>
                  <a:avLst/>
                  <a:gdLst>
                    <a:gd name="T0" fmla="*/ 0 w 57"/>
                    <a:gd name="T1" fmla="*/ 0 h 189"/>
                    <a:gd name="T2" fmla="*/ 0 w 57"/>
                    <a:gd name="T3" fmla="*/ 0 h 189"/>
                    <a:gd name="T4" fmla="*/ 0 w 57"/>
                    <a:gd name="T5" fmla="*/ 0 h 189"/>
                    <a:gd name="T6" fmla="*/ 0 w 57"/>
                    <a:gd name="T7" fmla="*/ 0 h 189"/>
                    <a:gd name="T8" fmla="*/ 0 w 57"/>
                    <a:gd name="T9" fmla="*/ 0 h 189"/>
                    <a:gd name="T10" fmla="*/ 0 60000 65536"/>
                    <a:gd name="T11" fmla="*/ 0 60000 65536"/>
                    <a:gd name="T12" fmla="*/ 0 60000 65536"/>
                    <a:gd name="T13" fmla="*/ 0 60000 65536"/>
                    <a:gd name="T14" fmla="*/ 0 60000 65536"/>
                    <a:gd name="T15" fmla="*/ 0 w 57"/>
                    <a:gd name="T16" fmla="*/ 0 h 189"/>
                    <a:gd name="T17" fmla="*/ 57 w 57"/>
                    <a:gd name="T18" fmla="*/ 189 h 189"/>
                  </a:gdLst>
                  <a:ahLst/>
                  <a:cxnLst>
                    <a:cxn ang="T10">
                      <a:pos x="T0" y="T1"/>
                    </a:cxn>
                    <a:cxn ang="T11">
                      <a:pos x="T2" y="T3"/>
                    </a:cxn>
                    <a:cxn ang="T12">
                      <a:pos x="T4" y="T5"/>
                    </a:cxn>
                    <a:cxn ang="T13">
                      <a:pos x="T6" y="T7"/>
                    </a:cxn>
                    <a:cxn ang="T14">
                      <a:pos x="T8" y="T9"/>
                    </a:cxn>
                  </a:cxnLst>
                  <a:rect l="T15" t="T16" r="T17" b="T18"/>
                  <a:pathLst>
                    <a:path w="57" h="189">
                      <a:moveTo>
                        <a:pt x="0" y="0"/>
                      </a:moveTo>
                      <a:lnTo>
                        <a:pt x="57" y="151"/>
                      </a:lnTo>
                      <a:lnTo>
                        <a:pt x="4" y="189"/>
                      </a:lnTo>
                      <a:lnTo>
                        <a:pt x="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69" name="Freeform 137"/>
                <p:cNvSpPr>
                  <a:spLocks/>
                </p:cNvSpPr>
                <p:nvPr/>
              </p:nvSpPr>
              <p:spPr bwMode="auto">
                <a:xfrm>
                  <a:off x="4371" y="3261"/>
                  <a:ext cx="85" cy="195"/>
                </a:xfrm>
                <a:custGeom>
                  <a:avLst/>
                  <a:gdLst>
                    <a:gd name="T0" fmla="*/ 0 w 341"/>
                    <a:gd name="T1" fmla="*/ 0 h 779"/>
                    <a:gd name="T2" fmla="*/ 0 w 341"/>
                    <a:gd name="T3" fmla="*/ 0 h 779"/>
                    <a:gd name="T4" fmla="*/ 0 w 341"/>
                    <a:gd name="T5" fmla="*/ 0 h 779"/>
                    <a:gd name="T6" fmla="*/ 0 w 341"/>
                    <a:gd name="T7" fmla="*/ 0 h 779"/>
                    <a:gd name="T8" fmla="*/ 0 w 341"/>
                    <a:gd name="T9" fmla="*/ 0 h 779"/>
                    <a:gd name="T10" fmla="*/ 0 w 341"/>
                    <a:gd name="T11" fmla="*/ 0 h 779"/>
                    <a:gd name="T12" fmla="*/ 0 w 341"/>
                    <a:gd name="T13" fmla="*/ 0 h 779"/>
                    <a:gd name="T14" fmla="*/ 0 w 341"/>
                    <a:gd name="T15" fmla="*/ 0 h 779"/>
                    <a:gd name="T16" fmla="*/ 0 w 341"/>
                    <a:gd name="T17" fmla="*/ 0 h 779"/>
                    <a:gd name="T18" fmla="*/ 0 w 341"/>
                    <a:gd name="T19" fmla="*/ 0 h 779"/>
                    <a:gd name="T20" fmla="*/ 0 w 341"/>
                    <a:gd name="T21" fmla="*/ 0 h 779"/>
                    <a:gd name="T22" fmla="*/ 0 w 341"/>
                    <a:gd name="T23" fmla="*/ 0 h 779"/>
                    <a:gd name="T24" fmla="*/ 0 w 341"/>
                    <a:gd name="T25" fmla="*/ 0 h 779"/>
                    <a:gd name="T26" fmla="*/ 0 w 341"/>
                    <a:gd name="T27" fmla="*/ 0 h 779"/>
                    <a:gd name="T28" fmla="*/ 0 w 341"/>
                    <a:gd name="T29" fmla="*/ 0 h 779"/>
                    <a:gd name="T30" fmla="*/ 0 w 341"/>
                    <a:gd name="T31" fmla="*/ 0 h 779"/>
                    <a:gd name="T32" fmla="*/ 0 w 341"/>
                    <a:gd name="T33" fmla="*/ 0 h 779"/>
                    <a:gd name="T34" fmla="*/ 0 w 341"/>
                    <a:gd name="T35" fmla="*/ 0 h 779"/>
                    <a:gd name="T36" fmla="*/ 0 w 341"/>
                    <a:gd name="T37" fmla="*/ 0 h 779"/>
                    <a:gd name="T38" fmla="*/ 0 w 341"/>
                    <a:gd name="T39" fmla="*/ 0 h 77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1"/>
                    <a:gd name="T61" fmla="*/ 0 h 779"/>
                    <a:gd name="T62" fmla="*/ 341 w 341"/>
                    <a:gd name="T63" fmla="*/ 779 h 77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1" h="779">
                      <a:moveTo>
                        <a:pt x="60" y="84"/>
                      </a:moveTo>
                      <a:lnTo>
                        <a:pt x="48" y="0"/>
                      </a:lnTo>
                      <a:lnTo>
                        <a:pt x="113" y="106"/>
                      </a:lnTo>
                      <a:lnTo>
                        <a:pt x="117" y="210"/>
                      </a:lnTo>
                      <a:lnTo>
                        <a:pt x="177" y="300"/>
                      </a:lnTo>
                      <a:lnTo>
                        <a:pt x="177" y="381"/>
                      </a:lnTo>
                      <a:lnTo>
                        <a:pt x="227" y="443"/>
                      </a:lnTo>
                      <a:lnTo>
                        <a:pt x="243" y="546"/>
                      </a:lnTo>
                      <a:lnTo>
                        <a:pt x="279" y="570"/>
                      </a:lnTo>
                      <a:lnTo>
                        <a:pt x="288" y="636"/>
                      </a:lnTo>
                      <a:lnTo>
                        <a:pt x="341" y="717"/>
                      </a:lnTo>
                      <a:lnTo>
                        <a:pt x="303" y="779"/>
                      </a:lnTo>
                      <a:lnTo>
                        <a:pt x="231" y="720"/>
                      </a:lnTo>
                      <a:lnTo>
                        <a:pt x="128" y="306"/>
                      </a:lnTo>
                      <a:lnTo>
                        <a:pt x="71" y="225"/>
                      </a:lnTo>
                      <a:lnTo>
                        <a:pt x="40" y="255"/>
                      </a:lnTo>
                      <a:lnTo>
                        <a:pt x="0" y="216"/>
                      </a:lnTo>
                      <a:lnTo>
                        <a:pt x="60" y="153"/>
                      </a:lnTo>
                      <a:lnTo>
                        <a:pt x="60" y="84"/>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0" name="Freeform 138"/>
                <p:cNvSpPr>
                  <a:spLocks/>
                </p:cNvSpPr>
                <p:nvPr/>
              </p:nvSpPr>
              <p:spPr bwMode="auto">
                <a:xfrm>
                  <a:off x="4476" y="3274"/>
                  <a:ext cx="60" cy="153"/>
                </a:xfrm>
                <a:custGeom>
                  <a:avLst/>
                  <a:gdLst>
                    <a:gd name="T0" fmla="*/ 0 w 239"/>
                    <a:gd name="T1" fmla="*/ 0 h 609"/>
                    <a:gd name="T2" fmla="*/ 0 w 239"/>
                    <a:gd name="T3" fmla="*/ 0 h 609"/>
                    <a:gd name="T4" fmla="*/ 0 w 239"/>
                    <a:gd name="T5" fmla="*/ 0 h 609"/>
                    <a:gd name="T6" fmla="*/ 0 w 239"/>
                    <a:gd name="T7" fmla="*/ 0 h 609"/>
                    <a:gd name="T8" fmla="*/ 0 w 239"/>
                    <a:gd name="T9" fmla="*/ 0 h 609"/>
                    <a:gd name="T10" fmla="*/ 0 w 239"/>
                    <a:gd name="T11" fmla="*/ 0 h 609"/>
                    <a:gd name="T12" fmla="*/ 0 w 239"/>
                    <a:gd name="T13" fmla="*/ 0 h 609"/>
                    <a:gd name="T14" fmla="*/ 0 w 239"/>
                    <a:gd name="T15" fmla="*/ 0 h 609"/>
                    <a:gd name="T16" fmla="*/ 0 w 239"/>
                    <a:gd name="T17" fmla="*/ 0 h 609"/>
                    <a:gd name="T18" fmla="*/ 0 w 239"/>
                    <a:gd name="T19" fmla="*/ 0 h 609"/>
                    <a:gd name="T20" fmla="*/ 0 w 239"/>
                    <a:gd name="T21" fmla="*/ 0 h 609"/>
                    <a:gd name="T22" fmla="*/ 0 w 239"/>
                    <a:gd name="T23" fmla="*/ 0 h 609"/>
                    <a:gd name="T24" fmla="*/ 0 w 239"/>
                    <a:gd name="T25" fmla="*/ 0 h 609"/>
                    <a:gd name="T26" fmla="*/ 0 w 239"/>
                    <a:gd name="T27" fmla="*/ 0 h 609"/>
                    <a:gd name="T28" fmla="*/ 0 w 239"/>
                    <a:gd name="T29" fmla="*/ 0 h 609"/>
                    <a:gd name="T30" fmla="*/ 0 w 239"/>
                    <a:gd name="T31" fmla="*/ 0 h 6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9"/>
                    <a:gd name="T49" fmla="*/ 0 h 609"/>
                    <a:gd name="T50" fmla="*/ 239 w 239"/>
                    <a:gd name="T51" fmla="*/ 609 h 6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9" h="609">
                      <a:moveTo>
                        <a:pt x="30" y="0"/>
                      </a:moveTo>
                      <a:lnTo>
                        <a:pt x="52" y="30"/>
                      </a:lnTo>
                      <a:lnTo>
                        <a:pt x="41" y="72"/>
                      </a:lnTo>
                      <a:lnTo>
                        <a:pt x="99" y="184"/>
                      </a:lnTo>
                      <a:lnTo>
                        <a:pt x="105" y="222"/>
                      </a:lnTo>
                      <a:lnTo>
                        <a:pt x="156" y="340"/>
                      </a:lnTo>
                      <a:lnTo>
                        <a:pt x="156" y="369"/>
                      </a:lnTo>
                      <a:lnTo>
                        <a:pt x="208" y="437"/>
                      </a:lnTo>
                      <a:lnTo>
                        <a:pt x="197" y="485"/>
                      </a:lnTo>
                      <a:lnTo>
                        <a:pt x="239" y="539"/>
                      </a:lnTo>
                      <a:lnTo>
                        <a:pt x="232" y="609"/>
                      </a:lnTo>
                      <a:lnTo>
                        <a:pt x="151" y="417"/>
                      </a:lnTo>
                      <a:lnTo>
                        <a:pt x="41" y="132"/>
                      </a:lnTo>
                      <a:lnTo>
                        <a:pt x="0" y="61"/>
                      </a:lnTo>
                      <a:lnTo>
                        <a:pt x="3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1" name="Freeform 139"/>
                <p:cNvSpPr>
                  <a:spLocks/>
                </p:cNvSpPr>
                <p:nvPr/>
              </p:nvSpPr>
              <p:spPr bwMode="auto">
                <a:xfrm>
                  <a:off x="4437" y="3045"/>
                  <a:ext cx="190" cy="397"/>
                </a:xfrm>
                <a:custGeom>
                  <a:avLst/>
                  <a:gdLst>
                    <a:gd name="T0" fmla="*/ 0 w 760"/>
                    <a:gd name="T1" fmla="*/ 0 h 1588"/>
                    <a:gd name="T2" fmla="*/ 0 w 760"/>
                    <a:gd name="T3" fmla="*/ 0 h 1588"/>
                    <a:gd name="T4" fmla="*/ 0 w 760"/>
                    <a:gd name="T5" fmla="*/ 0 h 1588"/>
                    <a:gd name="T6" fmla="*/ 0 w 760"/>
                    <a:gd name="T7" fmla="*/ 0 h 1588"/>
                    <a:gd name="T8" fmla="*/ 0 w 760"/>
                    <a:gd name="T9" fmla="*/ 0 h 1588"/>
                    <a:gd name="T10" fmla="*/ 0 w 760"/>
                    <a:gd name="T11" fmla="*/ 0 h 1588"/>
                    <a:gd name="T12" fmla="*/ 0 w 760"/>
                    <a:gd name="T13" fmla="*/ 0 h 1588"/>
                    <a:gd name="T14" fmla="*/ 0 w 760"/>
                    <a:gd name="T15" fmla="*/ 0 h 1588"/>
                    <a:gd name="T16" fmla="*/ 0 w 760"/>
                    <a:gd name="T17" fmla="*/ 0 h 1588"/>
                    <a:gd name="T18" fmla="*/ 0 w 760"/>
                    <a:gd name="T19" fmla="*/ 0 h 1588"/>
                    <a:gd name="T20" fmla="*/ 0 w 760"/>
                    <a:gd name="T21" fmla="*/ 0 h 1588"/>
                    <a:gd name="T22" fmla="*/ 0 w 760"/>
                    <a:gd name="T23" fmla="*/ 0 h 1588"/>
                    <a:gd name="T24" fmla="*/ 0 w 760"/>
                    <a:gd name="T25" fmla="*/ 0 h 1588"/>
                    <a:gd name="T26" fmla="*/ 0 w 760"/>
                    <a:gd name="T27" fmla="*/ 0 h 1588"/>
                    <a:gd name="T28" fmla="*/ 0 w 760"/>
                    <a:gd name="T29" fmla="*/ 0 h 1588"/>
                    <a:gd name="T30" fmla="*/ 0 w 760"/>
                    <a:gd name="T31" fmla="*/ 0 h 1588"/>
                    <a:gd name="T32" fmla="*/ 0 w 760"/>
                    <a:gd name="T33" fmla="*/ 0 h 1588"/>
                    <a:gd name="T34" fmla="*/ 0 w 760"/>
                    <a:gd name="T35" fmla="*/ 0 h 1588"/>
                    <a:gd name="T36" fmla="*/ 0 w 760"/>
                    <a:gd name="T37" fmla="*/ 0 h 1588"/>
                    <a:gd name="T38" fmla="*/ 0 w 760"/>
                    <a:gd name="T39" fmla="*/ 0 h 1588"/>
                    <a:gd name="T40" fmla="*/ 0 w 760"/>
                    <a:gd name="T41" fmla="*/ 0 h 1588"/>
                    <a:gd name="T42" fmla="*/ 0 w 760"/>
                    <a:gd name="T43" fmla="*/ 0 h 1588"/>
                    <a:gd name="T44" fmla="*/ 0 w 760"/>
                    <a:gd name="T45" fmla="*/ 0 h 1588"/>
                    <a:gd name="T46" fmla="*/ 0 w 760"/>
                    <a:gd name="T47" fmla="*/ 0 h 1588"/>
                    <a:gd name="T48" fmla="*/ 0 w 760"/>
                    <a:gd name="T49" fmla="*/ 0 h 1588"/>
                    <a:gd name="T50" fmla="*/ 0 w 760"/>
                    <a:gd name="T51" fmla="*/ 0 h 1588"/>
                    <a:gd name="T52" fmla="*/ 0 w 760"/>
                    <a:gd name="T53" fmla="*/ 0 h 15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60"/>
                    <a:gd name="T82" fmla="*/ 0 h 1588"/>
                    <a:gd name="T83" fmla="*/ 760 w 760"/>
                    <a:gd name="T84" fmla="*/ 1588 h 15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60" h="1588">
                      <a:moveTo>
                        <a:pt x="180" y="0"/>
                      </a:moveTo>
                      <a:lnTo>
                        <a:pt x="273" y="27"/>
                      </a:lnTo>
                      <a:lnTo>
                        <a:pt x="339" y="145"/>
                      </a:lnTo>
                      <a:lnTo>
                        <a:pt x="308" y="185"/>
                      </a:lnTo>
                      <a:lnTo>
                        <a:pt x="435" y="335"/>
                      </a:lnTo>
                      <a:lnTo>
                        <a:pt x="396" y="365"/>
                      </a:lnTo>
                      <a:lnTo>
                        <a:pt x="492" y="611"/>
                      </a:lnTo>
                      <a:lnTo>
                        <a:pt x="514" y="814"/>
                      </a:lnTo>
                      <a:lnTo>
                        <a:pt x="567" y="889"/>
                      </a:lnTo>
                      <a:lnTo>
                        <a:pt x="581" y="994"/>
                      </a:lnTo>
                      <a:lnTo>
                        <a:pt x="690" y="1148"/>
                      </a:lnTo>
                      <a:lnTo>
                        <a:pt x="672" y="1297"/>
                      </a:lnTo>
                      <a:lnTo>
                        <a:pt x="760" y="1408"/>
                      </a:lnTo>
                      <a:lnTo>
                        <a:pt x="720" y="1486"/>
                      </a:lnTo>
                      <a:lnTo>
                        <a:pt x="708" y="1588"/>
                      </a:lnTo>
                      <a:lnTo>
                        <a:pt x="589" y="1500"/>
                      </a:lnTo>
                      <a:lnTo>
                        <a:pt x="540" y="1060"/>
                      </a:lnTo>
                      <a:lnTo>
                        <a:pt x="351" y="488"/>
                      </a:lnTo>
                      <a:lnTo>
                        <a:pt x="260" y="278"/>
                      </a:lnTo>
                      <a:lnTo>
                        <a:pt x="180" y="365"/>
                      </a:lnTo>
                      <a:lnTo>
                        <a:pt x="84" y="269"/>
                      </a:lnTo>
                      <a:lnTo>
                        <a:pt x="44" y="335"/>
                      </a:lnTo>
                      <a:lnTo>
                        <a:pt x="0" y="242"/>
                      </a:lnTo>
                      <a:lnTo>
                        <a:pt x="75" y="150"/>
                      </a:lnTo>
                      <a:lnTo>
                        <a:pt x="171" y="114"/>
                      </a:lnTo>
                      <a:lnTo>
                        <a:pt x="18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2" name="Freeform 140"/>
                <p:cNvSpPr>
                  <a:spLocks/>
                </p:cNvSpPr>
                <p:nvPr/>
              </p:nvSpPr>
              <p:spPr bwMode="auto">
                <a:xfrm>
                  <a:off x="4146" y="3120"/>
                  <a:ext cx="352" cy="186"/>
                </a:xfrm>
                <a:custGeom>
                  <a:avLst/>
                  <a:gdLst>
                    <a:gd name="T0" fmla="*/ 0 w 1406"/>
                    <a:gd name="T1" fmla="*/ 0 h 743"/>
                    <a:gd name="T2" fmla="*/ 0 w 1406"/>
                    <a:gd name="T3" fmla="*/ 0 h 743"/>
                    <a:gd name="T4" fmla="*/ 0 w 1406"/>
                    <a:gd name="T5" fmla="*/ 0 h 743"/>
                    <a:gd name="T6" fmla="*/ 0 w 1406"/>
                    <a:gd name="T7" fmla="*/ 0 h 743"/>
                    <a:gd name="T8" fmla="*/ 0 w 1406"/>
                    <a:gd name="T9" fmla="*/ 0 h 743"/>
                    <a:gd name="T10" fmla="*/ 0 w 1406"/>
                    <a:gd name="T11" fmla="*/ 0 h 743"/>
                    <a:gd name="T12" fmla="*/ 0 w 1406"/>
                    <a:gd name="T13" fmla="*/ 0 h 743"/>
                    <a:gd name="T14" fmla="*/ 0 w 1406"/>
                    <a:gd name="T15" fmla="*/ 0 h 743"/>
                    <a:gd name="T16" fmla="*/ 0 w 1406"/>
                    <a:gd name="T17" fmla="*/ 0 h 743"/>
                    <a:gd name="T18" fmla="*/ 0 w 1406"/>
                    <a:gd name="T19" fmla="*/ 0 h 743"/>
                    <a:gd name="T20" fmla="*/ 0 w 1406"/>
                    <a:gd name="T21" fmla="*/ 0 h 743"/>
                    <a:gd name="T22" fmla="*/ 0 w 1406"/>
                    <a:gd name="T23" fmla="*/ 0 h 743"/>
                    <a:gd name="T24" fmla="*/ 0 w 1406"/>
                    <a:gd name="T25" fmla="*/ 0 h 743"/>
                    <a:gd name="T26" fmla="*/ 0 w 1406"/>
                    <a:gd name="T27" fmla="*/ 0 h 743"/>
                    <a:gd name="T28" fmla="*/ 0 w 1406"/>
                    <a:gd name="T29" fmla="*/ 0 h 743"/>
                    <a:gd name="T30" fmla="*/ 0 w 1406"/>
                    <a:gd name="T31" fmla="*/ 0 h 743"/>
                    <a:gd name="T32" fmla="*/ 0 w 1406"/>
                    <a:gd name="T33" fmla="*/ 0 h 743"/>
                    <a:gd name="T34" fmla="*/ 0 w 1406"/>
                    <a:gd name="T35" fmla="*/ 0 h 743"/>
                    <a:gd name="T36" fmla="*/ 0 w 1406"/>
                    <a:gd name="T37" fmla="*/ 0 h 743"/>
                    <a:gd name="T38" fmla="*/ 0 w 1406"/>
                    <a:gd name="T39" fmla="*/ 0 h 743"/>
                    <a:gd name="T40" fmla="*/ 0 w 1406"/>
                    <a:gd name="T41" fmla="*/ 0 h 743"/>
                    <a:gd name="T42" fmla="*/ 0 w 1406"/>
                    <a:gd name="T43" fmla="*/ 0 h 743"/>
                    <a:gd name="T44" fmla="*/ 0 w 1406"/>
                    <a:gd name="T45" fmla="*/ 0 h 743"/>
                    <a:gd name="T46" fmla="*/ 0 w 1406"/>
                    <a:gd name="T47" fmla="*/ 0 h 743"/>
                    <a:gd name="T48" fmla="*/ 0 w 1406"/>
                    <a:gd name="T49" fmla="*/ 0 h 743"/>
                    <a:gd name="T50" fmla="*/ 0 w 1406"/>
                    <a:gd name="T51" fmla="*/ 0 h 743"/>
                    <a:gd name="T52" fmla="*/ 0 w 1406"/>
                    <a:gd name="T53" fmla="*/ 0 h 743"/>
                    <a:gd name="T54" fmla="*/ 0 w 1406"/>
                    <a:gd name="T55" fmla="*/ 0 h 743"/>
                    <a:gd name="T56" fmla="*/ 0 w 1406"/>
                    <a:gd name="T57" fmla="*/ 0 h 743"/>
                    <a:gd name="T58" fmla="*/ 0 w 1406"/>
                    <a:gd name="T59" fmla="*/ 0 h 743"/>
                    <a:gd name="T60" fmla="*/ 0 w 1406"/>
                    <a:gd name="T61" fmla="*/ 0 h 743"/>
                    <a:gd name="T62" fmla="*/ 0 w 1406"/>
                    <a:gd name="T63" fmla="*/ 0 h 743"/>
                    <a:gd name="T64" fmla="*/ 0 w 1406"/>
                    <a:gd name="T65" fmla="*/ 0 h 743"/>
                    <a:gd name="T66" fmla="*/ 0 w 1406"/>
                    <a:gd name="T67" fmla="*/ 0 h 743"/>
                    <a:gd name="T68" fmla="*/ 0 w 1406"/>
                    <a:gd name="T69" fmla="*/ 0 h 743"/>
                    <a:gd name="T70" fmla="*/ 0 w 1406"/>
                    <a:gd name="T71" fmla="*/ 0 h 743"/>
                    <a:gd name="T72" fmla="*/ 0 w 1406"/>
                    <a:gd name="T73" fmla="*/ 0 h 743"/>
                    <a:gd name="T74" fmla="*/ 0 w 1406"/>
                    <a:gd name="T75" fmla="*/ 0 h 743"/>
                    <a:gd name="T76" fmla="*/ 0 w 1406"/>
                    <a:gd name="T77" fmla="*/ 0 h 743"/>
                    <a:gd name="T78" fmla="*/ 0 w 1406"/>
                    <a:gd name="T79" fmla="*/ 0 h 743"/>
                    <a:gd name="T80" fmla="*/ 0 w 1406"/>
                    <a:gd name="T81" fmla="*/ 0 h 743"/>
                    <a:gd name="T82" fmla="*/ 0 w 1406"/>
                    <a:gd name="T83" fmla="*/ 0 h 743"/>
                    <a:gd name="T84" fmla="*/ 0 w 1406"/>
                    <a:gd name="T85" fmla="*/ 0 h 743"/>
                    <a:gd name="T86" fmla="*/ 0 w 1406"/>
                    <a:gd name="T87" fmla="*/ 0 h 743"/>
                    <a:gd name="T88" fmla="*/ 0 w 1406"/>
                    <a:gd name="T89" fmla="*/ 0 h 7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06"/>
                    <a:gd name="T136" fmla="*/ 0 h 743"/>
                    <a:gd name="T137" fmla="*/ 1406 w 1406"/>
                    <a:gd name="T138" fmla="*/ 743 h 7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06" h="743">
                      <a:moveTo>
                        <a:pt x="952" y="652"/>
                      </a:moveTo>
                      <a:lnTo>
                        <a:pt x="943" y="527"/>
                      </a:lnTo>
                      <a:lnTo>
                        <a:pt x="979" y="554"/>
                      </a:lnTo>
                      <a:lnTo>
                        <a:pt x="1045" y="697"/>
                      </a:lnTo>
                      <a:lnTo>
                        <a:pt x="1081" y="697"/>
                      </a:lnTo>
                      <a:lnTo>
                        <a:pt x="1077" y="719"/>
                      </a:lnTo>
                      <a:lnTo>
                        <a:pt x="1151" y="715"/>
                      </a:lnTo>
                      <a:lnTo>
                        <a:pt x="1138" y="743"/>
                      </a:lnTo>
                      <a:lnTo>
                        <a:pt x="1213" y="730"/>
                      </a:lnTo>
                      <a:lnTo>
                        <a:pt x="1299" y="686"/>
                      </a:lnTo>
                      <a:lnTo>
                        <a:pt x="1354" y="649"/>
                      </a:lnTo>
                      <a:lnTo>
                        <a:pt x="1351" y="583"/>
                      </a:lnTo>
                      <a:lnTo>
                        <a:pt x="1390" y="635"/>
                      </a:lnTo>
                      <a:lnTo>
                        <a:pt x="1406" y="541"/>
                      </a:lnTo>
                      <a:lnTo>
                        <a:pt x="1395" y="446"/>
                      </a:lnTo>
                      <a:lnTo>
                        <a:pt x="1378" y="469"/>
                      </a:lnTo>
                      <a:lnTo>
                        <a:pt x="1329" y="383"/>
                      </a:lnTo>
                      <a:lnTo>
                        <a:pt x="1309" y="286"/>
                      </a:lnTo>
                      <a:lnTo>
                        <a:pt x="1246" y="227"/>
                      </a:lnTo>
                      <a:lnTo>
                        <a:pt x="1270" y="312"/>
                      </a:lnTo>
                      <a:lnTo>
                        <a:pt x="1233" y="281"/>
                      </a:lnTo>
                      <a:lnTo>
                        <a:pt x="1135" y="218"/>
                      </a:lnTo>
                      <a:lnTo>
                        <a:pt x="1177" y="272"/>
                      </a:lnTo>
                      <a:lnTo>
                        <a:pt x="1054" y="209"/>
                      </a:lnTo>
                      <a:lnTo>
                        <a:pt x="997" y="206"/>
                      </a:lnTo>
                      <a:lnTo>
                        <a:pt x="922" y="129"/>
                      </a:lnTo>
                      <a:lnTo>
                        <a:pt x="927" y="180"/>
                      </a:lnTo>
                      <a:lnTo>
                        <a:pt x="841" y="119"/>
                      </a:lnTo>
                      <a:lnTo>
                        <a:pt x="760" y="86"/>
                      </a:lnTo>
                      <a:lnTo>
                        <a:pt x="798" y="167"/>
                      </a:lnTo>
                      <a:lnTo>
                        <a:pt x="732" y="146"/>
                      </a:lnTo>
                      <a:lnTo>
                        <a:pt x="679" y="66"/>
                      </a:lnTo>
                      <a:lnTo>
                        <a:pt x="673" y="101"/>
                      </a:lnTo>
                      <a:lnTo>
                        <a:pt x="626" y="64"/>
                      </a:lnTo>
                      <a:lnTo>
                        <a:pt x="444" y="24"/>
                      </a:lnTo>
                      <a:lnTo>
                        <a:pt x="470" y="57"/>
                      </a:lnTo>
                      <a:lnTo>
                        <a:pt x="334" y="30"/>
                      </a:lnTo>
                      <a:lnTo>
                        <a:pt x="281" y="0"/>
                      </a:lnTo>
                      <a:lnTo>
                        <a:pt x="343" y="75"/>
                      </a:lnTo>
                      <a:lnTo>
                        <a:pt x="178" y="24"/>
                      </a:lnTo>
                      <a:lnTo>
                        <a:pt x="64" y="59"/>
                      </a:lnTo>
                      <a:lnTo>
                        <a:pt x="154" y="80"/>
                      </a:lnTo>
                      <a:lnTo>
                        <a:pt x="0" y="137"/>
                      </a:lnTo>
                      <a:lnTo>
                        <a:pt x="952" y="652"/>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3" name="Freeform 141"/>
                <p:cNvSpPr>
                  <a:spLocks/>
                </p:cNvSpPr>
                <p:nvPr/>
              </p:nvSpPr>
              <p:spPr bwMode="auto">
                <a:xfrm>
                  <a:off x="4028" y="3147"/>
                  <a:ext cx="94" cy="166"/>
                </a:xfrm>
                <a:custGeom>
                  <a:avLst/>
                  <a:gdLst>
                    <a:gd name="T0" fmla="*/ 0 w 374"/>
                    <a:gd name="T1" fmla="*/ 0 h 664"/>
                    <a:gd name="T2" fmla="*/ 0 w 374"/>
                    <a:gd name="T3" fmla="*/ 0 h 664"/>
                    <a:gd name="T4" fmla="*/ 0 w 374"/>
                    <a:gd name="T5" fmla="*/ 0 h 664"/>
                    <a:gd name="T6" fmla="*/ 0 w 374"/>
                    <a:gd name="T7" fmla="*/ 0 h 664"/>
                    <a:gd name="T8" fmla="*/ 0 w 374"/>
                    <a:gd name="T9" fmla="*/ 0 h 664"/>
                    <a:gd name="T10" fmla="*/ 0 w 374"/>
                    <a:gd name="T11" fmla="*/ 0 h 664"/>
                    <a:gd name="T12" fmla="*/ 0 w 374"/>
                    <a:gd name="T13" fmla="*/ 0 h 664"/>
                    <a:gd name="T14" fmla="*/ 0 w 374"/>
                    <a:gd name="T15" fmla="*/ 0 h 664"/>
                    <a:gd name="T16" fmla="*/ 0 w 374"/>
                    <a:gd name="T17" fmla="*/ 0 h 664"/>
                    <a:gd name="T18" fmla="*/ 0 w 374"/>
                    <a:gd name="T19" fmla="*/ 0 h 664"/>
                    <a:gd name="T20" fmla="*/ 0 w 374"/>
                    <a:gd name="T21" fmla="*/ 0 h 664"/>
                    <a:gd name="T22" fmla="*/ 0 w 374"/>
                    <a:gd name="T23" fmla="*/ 0 h 664"/>
                    <a:gd name="T24" fmla="*/ 0 w 374"/>
                    <a:gd name="T25" fmla="*/ 0 h 664"/>
                    <a:gd name="T26" fmla="*/ 0 w 374"/>
                    <a:gd name="T27" fmla="*/ 0 h 664"/>
                    <a:gd name="T28" fmla="*/ 0 w 374"/>
                    <a:gd name="T29" fmla="*/ 0 h 664"/>
                    <a:gd name="T30" fmla="*/ 0 w 374"/>
                    <a:gd name="T31" fmla="*/ 0 h 664"/>
                    <a:gd name="T32" fmla="*/ 0 w 374"/>
                    <a:gd name="T33" fmla="*/ 0 h 664"/>
                    <a:gd name="T34" fmla="*/ 0 w 374"/>
                    <a:gd name="T35" fmla="*/ 0 h 664"/>
                    <a:gd name="T36" fmla="*/ 0 w 374"/>
                    <a:gd name="T37" fmla="*/ 0 h 664"/>
                    <a:gd name="T38" fmla="*/ 0 w 374"/>
                    <a:gd name="T39" fmla="*/ 0 h 664"/>
                    <a:gd name="T40" fmla="*/ 0 w 374"/>
                    <a:gd name="T41" fmla="*/ 0 h 6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4"/>
                    <a:gd name="T64" fmla="*/ 0 h 664"/>
                    <a:gd name="T65" fmla="*/ 374 w 374"/>
                    <a:gd name="T66" fmla="*/ 664 h 6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4" h="664">
                      <a:moveTo>
                        <a:pt x="194" y="643"/>
                      </a:moveTo>
                      <a:lnTo>
                        <a:pt x="80" y="620"/>
                      </a:lnTo>
                      <a:lnTo>
                        <a:pt x="128" y="575"/>
                      </a:lnTo>
                      <a:lnTo>
                        <a:pt x="0" y="511"/>
                      </a:lnTo>
                      <a:lnTo>
                        <a:pt x="173" y="475"/>
                      </a:lnTo>
                      <a:lnTo>
                        <a:pt x="132" y="237"/>
                      </a:lnTo>
                      <a:lnTo>
                        <a:pt x="194" y="110"/>
                      </a:lnTo>
                      <a:lnTo>
                        <a:pt x="159" y="0"/>
                      </a:lnTo>
                      <a:lnTo>
                        <a:pt x="251" y="79"/>
                      </a:lnTo>
                      <a:lnTo>
                        <a:pt x="273" y="21"/>
                      </a:lnTo>
                      <a:lnTo>
                        <a:pt x="291" y="171"/>
                      </a:lnTo>
                      <a:lnTo>
                        <a:pt x="330" y="171"/>
                      </a:lnTo>
                      <a:lnTo>
                        <a:pt x="296" y="317"/>
                      </a:lnTo>
                      <a:lnTo>
                        <a:pt x="339" y="320"/>
                      </a:lnTo>
                      <a:lnTo>
                        <a:pt x="344" y="461"/>
                      </a:lnTo>
                      <a:lnTo>
                        <a:pt x="374" y="664"/>
                      </a:lnTo>
                      <a:lnTo>
                        <a:pt x="282" y="532"/>
                      </a:lnTo>
                      <a:lnTo>
                        <a:pt x="287" y="602"/>
                      </a:lnTo>
                      <a:lnTo>
                        <a:pt x="260" y="659"/>
                      </a:lnTo>
                      <a:lnTo>
                        <a:pt x="194" y="643"/>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4" name="Freeform 142"/>
                <p:cNvSpPr>
                  <a:spLocks/>
                </p:cNvSpPr>
                <p:nvPr/>
              </p:nvSpPr>
              <p:spPr bwMode="auto">
                <a:xfrm>
                  <a:off x="3913" y="2798"/>
                  <a:ext cx="617" cy="302"/>
                </a:xfrm>
                <a:custGeom>
                  <a:avLst/>
                  <a:gdLst>
                    <a:gd name="T0" fmla="*/ 0 w 2469"/>
                    <a:gd name="T1" fmla="*/ 0 h 1208"/>
                    <a:gd name="T2" fmla="*/ 0 w 2469"/>
                    <a:gd name="T3" fmla="*/ 0 h 1208"/>
                    <a:gd name="T4" fmla="*/ 0 w 2469"/>
                    <a:gd name="T5" fmla="*/ 0 h 1208"/>
                    <a:gd name="T6" fmla="*/ 0 w 2469"/>
                    <a:gd name="T7" fmla="*/ 0 h 1208"/>
                    <a:gd name="T8" fmla="*/ 0 w 2469"/>
                    <a:gd name="T9" fmla="*/ 0 h 1208"/>
                    <a:gd name="T10" fmla="*/ 0 w 2469"/>
                    <a:gd name="T11" fmla="*/ 0 h 1208"/>
                    <a:gd name="T12" fmla="*/ 0 w 2469"/>
                    <a:gd name="T13" fmla="*/ 0 h 1208"/>
                    <a:gd name="T14" fmla="*/ 0 w 2469"/>
                    <a:gd name="T15" fmla="*/ 0 h 1208"/>
                    <a:gd name="T16" fmla="*/ 0 w 2469"/>
                    <a:gd name="T17" fmla="*/ 0 h 1208"/>
                    <a:gd name="T18" fmla="*/ 0 w 2469"/>
                    <a:gd name="T19" fmla="*/ 0 h 1208"/>
                    <a:gd name="T20" fmla="*/ 0 w 2469"/>
                    <a:gd name="T21" fmla="*/ 0 h 1208"/>
                    <a:gd name="T22" fmla="*/ 0 w 2469"/>
                    <a:gd name="T23" fmla="*/ 0 h 1208"/>
                    <a:gd name="T24" fmla="*/ 0 w 2469"/>
                    <a:gd name="T25" fmla="*/ 0 h 1208"/>
                    <a:gd name="T26" fmla="*/ 0 w 2469"/>
                    <a:gd name="T27" fmla="*/ 0 h 1208"/>
                    <a:gd name="T28" fmla="*/ 0 w 2469"/>
                    <a:gd name="T29" fmla="*/ 0 h 1208"/>
                    <a:gd name="T30" fmla="*/ 0 w 2469"/>
                    <a:gd name="T31" fmla="*/ 0 h 1208"/>
                    <a:gd name="T32" fmla="*/ 0 w 2469"/>
                    <a:gd name="T33" fmla="*/ 0 h 1208"/>
                    <a:gd name="T34" fmla="*/ 0 w 2469"/>
                    <a:gd name="T35" fmla="*/ 0 h 1208"/>
                    <a:gd name="T36" fmla="*/ 0 w 2469"/>
                    <a:gd name="T37" fmla="*/ 0 h 1208"/>
                    <a:gd name="T38" fmla="*/ 0 w 2469"/>
                    <a:gd name="T39" fmla="*/ 0 h 1208"/>
                    <a:gd name="T40" fmla="*/ 0 w 2469"/>
                    <a:gd name="T41" fmla="*/ 0 h 1208"/>
                    <a:gd name="T42" fmla="*/ 0 w 2469"/>
                    <a:gd name="T43" fmla="*/ 0 h 1208"/>
                    <a:gd name="T44" fmla="*/ 0 w 2469"/>
                    <a:gd name="T45" fmla="*/ 0 h 1208"/>
                    <a:gd name="T46" fmla="*/ 0 w 2469"/>
                    <a:gd name="T47" fmla="*/ 0 h 1208"/>
                    <a:gd name="T48" fmla="*/ 0 w 2469"/>
                    <a:gd name="T49" fmla="*/ 0 h 1208"/>
                    <a:gd name="T50" fmla="*/ 0 w 2469"/>
                    <a:gd name="T51" fmla="*/ 0 h 1208"/>
                    <a:gd name="T52" fmla="*/ 0 w 2469"/>
                    <a:gd name="T53" fmla="*/ 0 h 1208"/>
                    <a:gd name="T54" fmla="*/ 0 w 2469"/>
                    <a:gd name="T55" fmla="*/ 0 h 1208"/>
                    <a:gd name="T56" fmla="*/ 0 w 2469"/>
                    <a:gd name="T57" fmla="*/ 0 h 1208"/>
                    <a:gd name="T58" fmla="*/ 0 w 2469"/>
                    <a:gd name="T59" fmla="*/ 0 h 1208"/>
                    <a:gd name="T60" fmla="*/ 0 w 2469"/>
                    <a:gd name="T61" fmla="*/ 0 h 1208"/>
                    <a:gd name="T62" fmla="*/ 0 w 2469"/>
                    <a:gd name="T63" fmla="*/ 0 h 12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9"/>
                    <a:gd name="T97" fmla="*/ 0 h 1208"/>
                    <a:gd name="T98" fmla="*/ 2469 w 2469"/>
                    <a:gd name="T99" fmla="*/ 1208 h 12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9" h="1208">
                      <a:moveTo>
                        <a:pt x="2469" y="1112"/>
                      </a:moveTo>
                      <a:lnTo>
                        <a:pt x="2434" y="861"/>
                      </a:lnTo>
                      <a:lnTo>
                        <a:pt x="2380" y="893"/>
                      </a:lnTo>
                      <a:lnTo>
                        <a:pt x="2284" y="615"/>
                      </a:lnTo>
                      <a:lnTo>
                        <a:pt x="2266" y="704"/>
                      </a:lnTo>
                      <a:lnTo>
                        <a:pt x="2113" y="483"/>
                      </a:lnTo>
                      <a:lnTo>
                        <a:pt x="1845" y="272"/>
                      </a:lnTo>
                      <a:lnTo>
                        <a:pt x="1972" y="438"/>
                      </a:lnTo>
                      <a:lnTo>
                        <a:pt x="1687" y="206"/>
                      </a:lnTo>
                      <a:lnTo>
                        <a:pt x="1678" y="258"/>
                      </a:lnTo>
                      <a:lnTo>
                        <a:pt x="1519" y="180"/>
                      </a:lnTo>
                      <a:lnTo>
                        <a:pt x="1264" y="0"/>
                      </a:lnTo>
                      <a:lnTo>
                        <a:pt x="1278" y="126"/>
                      </a:lnTo>
                      <a:lnTo>
                        <a:pt x="988" y="109"/>
                      </a:lnTo>
                      <a:lnTo>
                        <a:pt x="658" y="57"/>
                      </a:lnTo>
                      <a:lnTo>
                        <a:pt x="715" y="153"/>
                      </a:lnTo>
                      <a:lnTo>
                        <a:pt x="443" y="91"/>
                      </a:lnTo>
                      <a:lnTo>
                        <a:pt x="514" y="158"/>
                      </a:lnTo>
                      <a:lnTo>
                        <a:pt x="280" y="162"/>
                      </a:lnTo>
                      <a:lnTo>
                        <a:pt x="0" y="223"/>
                      </a:lnTo>
                      <a:lnTo>
                        <a:pt x="360" y="321"/>
                      </a:lnTo>
                      <a:lnTo>
                        <a:pt x="1788" y="787"/>
                      </a:lnTo>
                      <a:lnTo>
                        <a:pt x="1951" y="1064"/>
                      </a:lnTo>
                      <a:lnTo>
                        <a:pt x="1756" y="1174"/>
                      </a:lnTo>
                      <a:lnTo>
                        <a:pt x="1933" y="1174"/>
                      </a:lnTo>
                      <a:lnTo>
                        <a:pt x="1954" y="1208"/>
                      </a:lnTo>
                      <a:lnTo>
                        <a:pt x="2200" y="1112"/>
                      </a:lnTo>
                      <a:lnTo>
                        <a:pt x="2332" y="1121"/>
                      </a:lnTo>
                      <a:lnTo>
                        <a:pt x="2271" y="989"/>
                      </a:lnTo>
                      <a:lnTo>
                        <a:pt x="2363" y="989"/>
                      </a:lnTo>
                      <a:lnTo>
                        <a:pt x="2469" y="1112"/>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5" name="Freeform 143"/>
                <p:cNvSpPr>
                  <a:spLocks/>
                </p:cNvSpPr>
                <p:nvPr/>
              </p:nvSpPr>
              <p:spPr bwMode="auto">
                <a:xfrm>
                  <a:off x="3843" y="2813"/>
                  <a:ext cx="633" cy="297"/>
                </a:xfrm>
                <a:custGeom>
                  <a:avLst/>
                  <a:gdLst>
                    <a:gd name="T0" fmla="*/ 0 w 2536"/>
                    <a:gd name="T1" fmla="*/ 0 h 1191"/>
                    <a:gd name="T2" fmla="*/ 0 w 2536"/>
                    <a:gd name="T3" fmla="*/ 0 h 1191"/>
                    <a:gd name="T4" fmla="*/ 0 w 2536"/>
                    <a:gd name="T5" fmla="*/ 0 h 1191"/>
                    <a:gd name="T6" fmla="*/ 0 w 2536"/>
                    <a:gd name="T7" fmla="*/ 0 h 1191"/>
                    <a:gd name="T8" fmla="*/ 0 w 2536"/>
                    <a:gd name="T9" fmla="*/ 0 h 1191"/>
                    <a:gd name="T10" fmla="*/ 0 w 2536"/>
                    <a:gd name="T11" fmla="*/ 0 h 1191"/>
                    <a:gd name="T12" fmla="*/ 0 w 2536"/>
                    <a:gd name="T13" fmla="*/ 0 h 1191"/>
                    <a:gd name="T14" fmla="*/ 0 w 2536"/>
                    <a:gd name="T15" fmla="*/ 0 h 1191"/>
                    <a:gd name="T16" fmla="*/ 0 w 2536"/>
                    <a:gd name="T17" fmla="*/ 0 h 1191"/>
                    <a:gd name="T18" fmla="*/ 0 w 2536"/>
                    <a:gd name="T19" fmla="*/ 0 h 1191"/>
                    <a:gd name="T20" fmla="*/ 0 w 2536"/>
                    <a:gd name="T21" fmla="*/ 0 h 1191"/>
                    <a:gd name="T22" fmla="*/ 0 w 2536"/>
                    <a:gd name="T23" fmla="*/ 0 h 1191"/>
                    <a:gd name="T24" fmla="*/ 0 w 2536"/>
                    <a:gd name="T25" fmla="*/ 0 h 1191"/>
                    <a:gd name="T26" fmla="*/ 0 w 2536"/>
                    <a:gd name="T27" fmla="*/ 0 h 1191"/>
                    <a:gd name="T28" fmla="*/ 0 w 2536"/>
                    <a:gd name="T29" fmla="*/ 0 h 1191"/>
                    <a:gd name="T30" fmla="*/ 0 w 2536"/>
                    <a:gd name="T31" fmla="*/ 0 h 1191"/>
                    <a:gd name="T32" fmla="*/ 0 w 2536"/>
                    <a:gd name="T33" fmla="*/ 0 h 1191"/>
                    <a:gd name="T34" fmla="*/ 0 w 2536"/>
                    <a:gd name="T35" fmla="*/ 0 h 1191"/>
                    <a:gd name="T36" fmla="*/ 0 w 2536"/>
                    <a:gd name="T37" fmla="*/ 0 h 1191"/>
                    <a:gd name="T38" fmla="*/ 0 w 2536"/>
                    <a:gd name="T39" fmla="*/ 0 h 1191"/>
                    <a:gd name="T40" fmla="*/ 0 w 2536"/>
                    <a:gd name="T41" fmla="*/ 0 h 1191"/>
                    <a:gd name="T42" fmla="*/ 0 w 2536"/>
                    <a:gd name="T43" fmla="*/ 0 h 1191"/>
                    <a:gd name="T44" fmla="*/ 0 w 2536"/>
                    <a:gd name="T45" fmla="*/ 0 h 1191"/>
                    <a:gd name="T46" fmla="*/ 0 w 2536"/>
                    <a:gd name="T47" fmla="*/ 0 h 1191"/>
                    <a:gd name="T48" fmla="*/ 0 w 2536"/>
                    <a:gd name="T49" fmla="*/ 0 h 1191"/>
                    <a:gd name="T50" fmla="*/ 0 w 2536"/>
                    <a:gd name="T51" fmla="*/ 0 h 1191"/>
                    <a:gd name="T52" fmla="*/ 0 w 2536"/>
                    <a:gd name="T53" fmla="*/ 0 h 1191"/>
                    <a:gd name="T54" fmla="*/ 0 w 2536"/>
                    <a:gd name="T55" fmla="*/ 0 h 1191"/>
                    <a:gd name="T56" fmla="*/ 0 w 2536"/>
                    <a:gd name="T57" fmla="*/ 0 h 1191"/>
                    <a:gd name="T58" fmla="*/ 0 w 2536"/>
                    <a:gd name="T59" fmla="*/ 0 h 1191"/>
                    <a:gd name="T60" fmla="*/ 0 w 2536"/>
                    <a:gd name="T61" fmla="*/ 0 h 1191"/>
                    <a:gd name="T62" fmla="*/ 0 w 2536"/>
                    <a:gd name="T63" fmla="*/ 0 h 1191"/>
                    <a:gd name="T64" fmla="*/ 0 w 2536"/>
                    <a:gd name="T65" fmla="*/ 0 h 1191"/>
                    <a:gd name="T66" fmla="*/ 0 w 2536"/>
                    <a:gd name="T67" fmla="*/ 0 h 1191"/>
                    <a:gd name="T68" fmla="*/ 0 w 2536"/>
                    <a:gd name="T69" fmla="*/ 0 h 1191"/>
                    <a:gd name="T70" fmla="*/ 0 w 2536"/>
                    <a:gd name="T71" fmla="*/ 0 h 1191"/>
                    <a:gd name="T72" fmla="*/ 0 w 2536"/>
                    <a:gd name="T73" fmla="*/ 0 h 1191"/>
                    <a:gd name="T74" fmla="*/ 0 w 2536"/>
                    <a:gd name="T75" fmla="*/ 0 h 1191"/>
                    <a:gd name="T76" fmla="*/ 0 w 2536"/>
                    <a:gd name="T77" fmla="*/ 0 h 1191"/>
                    <a:gd name="T78" fmla="*/ 0 w 2536"/>
                    <a:gd name="T79" fmla="*/ 0 h 1191"/>
                    <a:gd name="T80" fmla="*/ 0 w 2536"/>
                    <a:gd name="T81" fmla="*/ 0 h 1191"/>
                    <a:gd name="T82" fmla="*/ 0 w 2536"/>
                    <a:gd name="T83" fmla="*/ 0 h 1191"/>
                    <a:gd name="T84" fmla="*/ 0 w 2536"/>
                    <a:gd name="T85" fmla="*/ 0 h 1191"/>
                    <a:gd name="T86" fmla="*/ 0 w 2536"/>
                    <a:gd name="T87" fmla="*/ 0 h 1191"/>
                    <a:gd name="T88" fmla="*/ 0 w 2536"/>
                    <a:gd name="T89" fmla="*/ 0 h 1191"/>
                    <a:gd name="T90" fmla="*/ 0 w 2536"/>
                    <a:gd name="T91" fmla="*/ 0 h 1191"/>
                    <a:gd name="T92" fmla="*/ 0 w 2536"/>
                    <a:gd name="T93" fmla="*/ 0 h 1191"/>
                    <a:gd name="T94" fmla="*/ 0 w 2536"/>
                    <a:gd name="T95" fmla="*/ 0 h 1191"/>
                    <a:gd name="T96" fmla="*/ 0 w 2536"/>
                    <a:gd name="T97" fmla="*/ 0 h 1191"/>
                    <a:gd name="T98" fmla="*/ 0 w 2536"/>
                    <a:gd name="T99" fmla="*/ 0 h 1191"/>
                    <a:gd name="T100" fmla="*/ 0 w 2536"/>
                    <a:gd name="T101" fmla="*/ 0 h 1191"/>
                    <a:gd name="T102" fmla="*/ 0 w 2536"/>
                    <a:gd name="T103" fmla="*/ 0 h 1191"/>
                    <a:gd name="T104" fmla="*/ 0 w 2536"/>
                    <a:gd name="T105" fmla="*/ 0 h 1191"/>
                    <a:gd name="T106" fmla="*/ 0 w 2536"/>
                    <a:gd name="T107" fmla="*/ 0 h 1191"/>
                    <a:gd name="T108" fmla="*/ 0 w 2536"/>
                    <a:gd name="T109" fmla="*/ 0 h 1191"/>
                    <a:gd name="T110" fmla="*/ 0 w 2536"/>
                    <a:gd name="T111" fmla="*/ 0 h 1191"/>
                    <a:gd name="T112" fmla="*/ 0 w 2536"/>
                    <a:gd name="T113" fmla="*/ 0 h 1191"/>
                    <a:gd name="T114" fmla="*/ 0 w 2536"/>
                    <a:gd name="T115" fmla="*/ 0 h 1191"/>
                    <a:gd name="T116" fmla="*/ 0 w 2536"/>
                    <a:gd name="T117" fmla="*/ 0 h 11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36"/>
                    <a:gd name="T178" fmla="*/ 0 h 1191"/>
                    <a:gd name="T179" fmla="*/ 2536 w 2536"/>
                    <a:gd name="T180" fmla="*/ 1191 h 11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36" h="1191">
                      <a:moveTo>
                        <a:pt x="1999" y="257"/>
                      </a:moveTo>
                      <a:lnTo>
                        <a:pt x="1838" y="172"/>
                      </a:lnTo>
                      <a:lnTo>
                        <a:pt x="1634" y="0"/>
                      </a:lnTo>
                      <a:lnTo>
                        <a:pt x="1621" y="126"/>
                      </a:lnTo>
                      <a:lnTo>
                        <a:pt x="1314" y="16"/>
                      </a:lnTo>
                      <a:lnTo>
                        <a:pt x="1007" y="20"/>
                      </a:lnTo>
                      <a:lnTo>
                        <a:pt x="1234" y="134"/>
                      </a:lnTo>
                      <a:lnTo>
                        <a:pt x="1006" y="143"/>
                      </a:lnTo>
                      <a:lnTo>
                        <a:pt x="742" y="126"/>
                      </a:lnTo>
                      <a:lnTo>
                        <a:pt x="840" y="200"/>
                      </a:lnTo>
                      <a:lnTo>
                        <a:pt x="603" y="139"/>
                      </a:lnTo>
                      <a:lnTo>
                        <a:pt x="361" y="205"/>
                      </a:lnTo>
                      <a:lnTo>
                        <a:pt x="553" y="263"/>
                      </a:lnTo>
                      <a:lnTo>
                        <a:pt x="241" y="451"/>
                      </a:lnTo>
                      <a:lnTo>
                        <a:pt x="466" y="460"/>
                      </a:lnTo>
                      <a:lnTo>
                        <a:pt x="290" y="491"/>
                      </a:lnTo>
                      <a:lnTo>
                        <a:pt x="558" y="548"/>
                      </a:lnTo>
                      <a:lnTo>
                        <a:pt x="348" y="548"/>
                      </a:lnTo>
                      <a:lnTo>
                        <a:pt x="430" y="610"/>
                      </a:lnTo>
                      <a:lnTo>
                        <a:pt x="168" y="575"/>
                      </a:lnTo>
                      <a:lnTo>
                        <a:pt x="0" y="619"/>
                      </a:lnTo>
                      <a:lnTo>
                        <a:pt x="154" y="689"/>
                      </a:lnTo>
                      <a:lnTo>
                        <a:pt x="45" y="724"/>
                      </a:lnTo>
                      <a:lnTo>
                        <a:pt x="343" y="764"/>
                      </a:lnTo>
                      <a:lnTo>
                        <a:pt x="123" y="821"/>
                      </a:lnTo>
                      <a:lnTo>
                        <a:pt x="286" y="860"/>
                      </a:lnTo>
                      <a:lnTo>
                        <a:pt x="541" y="852"/>
                      </a:lnTo>
                      <a:lnTo>
                        <a:pt x="378" y="944"/>
                      </a:lnTo>
                      <a:lnTo>
                        <a:pt x="694" y="931"/>
                      </a:lnTo>
                      <a:lnTo>
                        <a:pt x="514" y="970"/>
                      </a:lnTo>
                      <a:lnTo>
                        <a:pt x="742" y="1006"/>
                      </a:lnTo>
                      <a:lnTo>
                        <a:pt x="616" y="1050"/>
                      </a:lnTo>
                      <a:lnTo>
                        <a:pt x="879" y="1059"/>
                      </a:lnTo>
                      <a:lnTo>
                        <a:pt x="835" y="1120"/>
                      </a:lnTo>
                      <a:lnTo>
                        <a:pt x="1059" y="1093"/>
                      </a:lnTo>
                      <a:lnTo>
                        <a:pt x="1226" y="1086"/>
                      </a:lnTo>
                      <a:lnTo>
                        <a:pt x="1116" y="1147"/>
                      </a:lnTo>
                      <a:lnTo>
                        <a:pt x="1446" y="1143"/>
                      </a:lnTo>
                      <a:lnTo>
                        <a:pt x="1345" y="1191"/>
                      </a:lnTo>
                      <a:lnTo>
                        <a:pt x="1792" y="1168"/>
                      </a:lnTo>
                      <a:lnTo>
                        <a:pt x="2188" y="1050"/>
                      </a:lnTo>
                      <a:lnTo>
                        <a:pt x="2531" y="1050"/>
                      </a:lnTo>
                      <a:lnTo>
                        <a:pt x="2298" y="869"/>
                      </a:lnTo>
                      <a:lnTo>
                        <a:pt x="2434" y="865"/>
                      </a:lnTo>
                      <a:lnTo>
                        <a:pt x="2324" y="746"/>
                      </a:lnTo>
                      <a:lnTo>
                        <a:pt x="2536" y="799"/>
                      </a:lnTo>
                      <a:lnTo>
                        <a:pt x="2329" y="592"/>
                      </a:lnTo>
                      <a:lnTo>
                        <a:pt x="2316" y="685"/>
                      </a:lnTo>
                      <a:lnTo>
                        <a:pt x="2038" y="526"/>
                      </a:lnTo>
                      <a:lnTo>
                        <a:pt x="1758" y="451"/>
                      </a:lnTo>
                      <a:lnTo>
                        <a:pt x="1525" y="412"/>
                      </a:lnTo>
                      <a:lnTo>
                        <a:pt x="1657" y="377"/>
                      </a:lnTo>
                      <a:lnTo>
                        <a:pt x="1546" y="311"/>
                      </a:lnTo>
                      <a:lnTo>
                        <a:pt x="1669" y="298"/>
                      </a:lnTo>
                      <a:lnTo>
                        <a:pt x="1824" y="323"/>
                      </a:lnTo>
                      <a:lnTo>
                        <a:pt x="1894" y="284"/>
                      </a:lnTo>
                      <a:lnTo>
                        <a:pt x="2109" y="359"/>
                      </a:lnTo>
                      <a:lnTo>
                        <a:pt x="1999" y="257"/>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6" name="Freeform 144"/>
                <p:cNvSpPr>
                  <a:spLocks/>
                </p:cNvSpPr>
                <p:nvPr/>
              </p:nvSpPr>
              <p:spPr bwMode="auto">
                <a:xfrm>
                  <a:off x="3864" y="3125"/>
                  <a:ext cx="106" cy="111"/>
                </a:xfrm>
                <a:custGeom>
                  <a:avLst/>
                  <a:gdLst>
                    <a:gd name="T0" fmla="*/ 0 w 424"/>
                    <a:gd name="T1" fmla="*/ 0 h 446"/>
                    <a:gd name="T2" fmla="*/ 0 w 424"/>
                    <a:gd name="T3" fmla="*/ 0 h 446"/>
                    <a:gd name="T4" fmla="*/ 0 w 424"/>
                    <a:gd name="T5" fmla="*/ 0 h 446"/>
                    <a:gd name="T6" fmla="*/ 0 w 424"/>
                    <a:gd name="T7" fmla="*/ 0 h 446"/>
                    <a:gd name="T8" fmla="*/ 0 w 424"/>
                    <a:gd name="T9" fmla="*/ 0 h 446"/>
                    <a:gd name="T10" fmla="*/ 0 w 424"/>
                    <a:gd name="T11" fmla="*/ 0 h 446"/>
                    <a:gd name="T12" fmla="*/ 0 w 424"/>
                    <a:gd name="T13" fmla="*/ 0 h 446"/>
                    <a:gd name="T14" fmla="*/ 0 w 424"/>
                    <a:gd name="T15" fmla="*/ 0 h 446"/>
                    <a:gd name="T16" fmla="*/ 0 w 424"/>
                    <a:gd name="T17" fmla="*/ 0 h 446"/>
                    <a:gd name="T18" fmla="*/ 0 w 424"/>
                    <a:gd name="T19" fmla="*/ 0 h 446"/>
                    <a:gd name="T20" fmla="*/ 0 w 424"/>
                    <a:gd name="T21" fmla="*/ 0 h 446"/>
                    <a:gd name="T22" fmla="*/ 0 w 424"/>
                    <a:gd name="T23" fmla="*/ 0 h 446"/>
                    <a:gd name="T24" fmla="*/ 0 w 424"/>
                    <a:gd name="T25" fmla="*/ 0 h 446"/>
                    <a:gd name="T26" fmla="*/ 0 w 424"/>
                    <a:gd name="T27" fmla="*/ 0 h 446"/>
                    <a:gd name="T28" fmla="*/ 0 w 424"/>
                    <a:gd name="T29" fmla="*/ 0 h 446"/>
                    <a:gd name="T30" fmla="*/ 0 w 424"/>
                    <a:gd name="T31" fmla="*/ 0 h 446"/>
                    <a:gd name="T32" fmla="*/ 0 w 424"/>
                    <a:gd name="T33" fmla="*/ 0 h 446"/>
                    <a:gd name="T34" fmla="*/ 0 w 424"/>
                    <a:gd name="T35" fmla="*/ 0 h 446"/>
                    <a:gd name="T36" fmla="*/ 0 w 424"/>
                    <a:gd name="T37" fmla="*/ 0 h 446"/>
                    <a:gd name="T38" fmla="*/ 0 w 424"/>
                    <a:gd name="T39" fmla="*/ 0 h 446"/>
                    <a:gd name="T40" fmla="*/ 0 w 424"/>
                    <a:gd name="T41" fmla="*/ 0 h 4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4"/>
                    <a:gd name="T64" fmla="*/ 0 h 446"/>
                    <a:gd name="T65" fmla="*/ 424 w 424"/>
                    <a:gd name="T66" fmla="*/ 446 h 4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4" h="446">
                      <a:moveTo>
                        <a:pt x="309" y="18"/>
                      </a:moveTo>
                      <a:lnTo>
                        <a:pt x="114" y="0"/>
                      </a:lnTo>
                      <a:lnTo>
                        <a:pt x="207" y="72"/>
                      </a:lnTo>
                      <a:lnTo>
                        <a:pt x="101" y="61"/>
                      </a:lnTo>
                      <a:lnTo>
                        <a:pt x="186" y="114"/>
                      </a:lnTo>
                      <a:lnTo>
                        <a:pt x="46" y="112"/>
                      </a:lnTo>
                      <a:lnTo>
                        <a:pt x="119" y="165"/>
                      </a:lnTo>
                      <a:lnTo>
                        <a:pt x="0" y="185"/>
                      </a:lnTo>
                      <a:lnTo>
                        <a:pt x="156" y="266"/>
                      </a:lnTo>
                      <a:lnTo>
                        <a:pt x="114" y="294"/>
                      </a:lnTo>
                      <a:lnTo>
                        <a:pt x="330" y="341"/>
                      </a:lnTo>
                      <a:lnTo>
                        <a:pt x="200" y="332"/>
                      </a:lnTo>
                      <a:lnTo>
                        <a:pt x="53" y="341"/>
                      </a:lnTo>
                      <a:lnTo>
                        <a:pt x="138" y="383"/>
                      </a:lnTo>
                      <a:lnTo>
                        <a:pt x="24" y="422"/>
                      </a:lnTo>
                      <a:lnTo>
                        <a:pt x="237" y="446"/>
                      </a:lnTo>
                      <a:lnTo>
                        <a:pt x="416" y="351"/>
                      </a:lnTo>
                      <a:lnTo>
                        <a:pt x="317" y="189"/>
                      </a:lnTo>
                      <a:lnTo>
                        <a:pt x="424" y="171"/>
                      </a:lnTo>
                      <a:lnTo>
                        <a:pt x="309" y="18"/>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7" name="Freeform 145"/>
                <p:cNvSpPr>
                  <a:spLocks/>
                </p:cNvSpPr>
                <p:nvPr/>
              </p:nvSpPr>
              <p:spPr bwMode="auto">
                <a:xfrm>
                  <a:off x="3968" y="3110"/>
                  <a:ext cx="130" cy="152"/>
                </a:xfrm>
                <a:custGeom>
                  <a:avLst/>
                  <a:gdLst>
                    <a:gd name="T0" fmla="*/ 0 w 516"/>
                    <a:gd name="T1" fmla="*/ 0 h 605"/>
                    <a:gd name="T2" fmla="*/ 0 w 516"/>
                    <a:gd name="T3" fmla="*/ 0 h 605"/>
                    <a:gd name="T4" fmla="*/ 0 w 516"/>
                    <a:gd name="T5" fmla="*/ 0 h 605"/>
                    <a:gd name="T6" fmla="*/ 0 w 516"/>
                    <a:gd name="T7" fmla="*/ 0 h 605"/>
                    <a:gd name="T8" fmla="*/ 0 w 516"/>
                    <a:gd name="T9" fmla="*/ 0 h 605"/>
                    <a:gd name="T10" fmla="*/ 0 w 516"/>
                    <a:gd name="T11" fmla="*/ 0 h 605"/>
                    <a:gd name="T12" fmla="*/ 0 w 516"/>
                    <a:gd name="T13" fmla="*/ 0 h 605"/>
                    <a:gd name="T14" fmla="*/ 0 w 516"/>
                    <a:gd name="T15" fmla="*/ 0 h 605"/>
                    <a:gd name="T16" fmla="*/ 0 w 516"/>
                    <a:gd name="T17" fmla="*/ 0 h 605"/>
                    <a:gd name="T18" fmla="*/ 0 w 516"/>
                    <a:gd name="T19" fmla="*/ 0 h 605"/>
                    <a:gd name="T20" fmla="*/ 0 w 516"/>
                    <a:gd name="T21" fmla="*/ 0 h 605"/>
                    <a:gd name="T22" fmla="*/ 0 w 516"/>
                    <a:gd name="T23" fmla="*/ 0 h 605"/>
                    <a:gd name="T24" fmla="*/ 0 w 516"/>
                    <a:gd name="T25" fmla="*/ 0 h 605"/>
                    <a:gd name="T26" fmla="*/ 0 w 516"/>
                    <a:gd name="T27" fmla="*/ 0 h 605"/>
                    <a:gd name="T28" fmla="*/ 0 w 516"/>
                    <a:gd name="T29" fmla="*/ 0 h 605"/>
                    <a:gd name="T30" fmla="*/ 0 w 516"/>
                    <a:gd name="T31" fmla="*/ 0 h 605"/>
                    <a:gd name="T32" fmla="*/ 0 w 516"/>
                    <a:gd name="T33" fmla="*/ 0 h 605"/>
                    <a:gd name="T34" fmla="*/ 0 w 516"/>
                    <a:gd name="T35" fmla="*/ 0 h 605"/>
                    <a:gd name="T36" fmla="*/ 0 w 516"/>
                    <a:gd name="T37" fmla="*/ 0 h 605"/>
                    <a:gd name="T38" fmla="*/ 0 w 516"/>
                    <a:gd name="T39" fmla="*/ 0 h 605"/>
                    <a:gd name="T40" fmla="*/ 0 w 516"/>
                    <a:gd name="T41" fmla="*/ 0 h 605"/>
                    <a:gd name="T42" fmla="*/ 0 w 516"/>
                    <a:gd name="T43" fmla="*/ 0 h 605"/>
                    <a:gd name="T44" fmla="*/ 0 w 516"/>
                    <a:gd name="T45" fmla="*/ 0 h 605"/>
                    <a:gd name="T46" fmla="*/ 0 w 516"/>
                    <a:gd name="T47" fmla="*/ 0 h 6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16"/>
                    <a:gd name="T73" fmla="*/ 0 h 605"/>
                    <a:gd name="T74" fmla="*/ 516 w 516"/>
                    <a:gd name="T75" fmla="*/ 605 h 60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16" h="605">
                      <a:moveTo>
                        <a:pt x="507" y="408"/>
                      </a:moveTo>
                      <a:lnTo>
                        <a:pt x="516" y="270"/>
                      </a:lnTo>
                      <a:lnTo>
                        <a:pt x="492" y="325"/>
                      </a:lnTo>
                      <a:lnTo>
                        <a:pt x="483" y="224"/>
                      </a:lnTo>
                      <a:lnTo>
                        <a:pt x="340" y="60"/>
                      </a:lnTo>
                      <a:lnTo>
                        <a:pt x="375" y="174"/>
                      </a:lnTo>
                      <a:lnTo>
                        <a:pt x="328" y="127"/>
                      </a:lnTo>
                      <a:lnTo>
                        <a:pt x="199" y="28"/>
                      </a:lnTo>
                      <a:lnTo>
                        <a:pt x="270" y="123"/>
                      </a:lnTo>
                      <a:lnTo>
                        <a:pt x="193" y="99"/>
                      </a:lnTo>
                      <a:lnTo>
                        <a:pt x="99" y="0"/>
                      </a:lnTo>
                      <a:lnTo>
                        <a:pt x="205" y="193"/>
                      </a:lnTo>
                      <a:lnTo>
                        <a:pt x="37" y="186"/>
                      </a:lnTo>
                      <a:lnTo>
                        <a:pt x="72" y="259"/>
                      </a:lnTo>
                      <a:lnTo>
                        <a:pt x="0" y="336"/>
                      </a:lnTo>
                      <a:lnTo>
                        <a:pt x="129" y="432"/>
                      </a:lnTo>
                      <a:lnTo>
                        <a:pt x="105" y="507"/>
                      </a:lnTo>
                      <a:lnTo>
                        <a:pt x="309" y="605"/>
                      </a:lnTo>
                      <a:lnTo>
                        <a:pt x="489" y="569"/>
                      </a:lnTo>
                      <a:lnTo>
                        <a:pt x="423" y="413"/>
                      </a:lnTo>
                      <a:lnTo>
                        <a:pt x="474" y="462"/>
                      </a:lnTo>
                      <a:lnTo>
                        <a:pt x="430" y="336"/>
                      </a:lnTo>
                      <a:lnTo>
                        <a:pt x="507" y="408"/>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8" name="Freeform 146"/>
                <p:cNvSpPr>
                  <a:spLocks/>
                </p:cNvSpPr>
                <p:nvPr/>
              </p:nvSpPr>
              <p:spPr bwMode="auto">
                <a:xfrm>
                  <a:off x="4145" y="3288"/>
                  <a:ext cx="146" cy="68"/>
                </a:xfrm>
                <a:custGeom>
                  <a:avLst/>
                  <a:gdLst>
                    <a:gd name="T0" fmla="*/ 0 w 586"/>
                    <a:gd name="T1" fmla="*/ 0 h 273"/>
                    <a:gd name="T2" fmla="*/ 0 w 586"/>
                    <a:gd name="T3" fmla="*/ 0 h 273"/>
                    <a:gd name="T4" fmla="*/ 0 w 586"/>
                    <a:gd name="T5" fmla="*/ 0 h 273"/>
                    <a:gd name="T6" fmla="*/ 0 w 586"/>
                    <a:gd name="T7" fmla="*/ 0 h 273"/>
                    <a:gd name="T8" fmla="*/ 0 w 586"/>
                    <a:gd name="T9" fmla="*/ 0 h 273"/>
                    <a:gd name="T10" fmla="*/ 0 w 586"/>
                    <a:gd name="T11" fmla="*/ 0 h 273"/>
                    <a:gd name="T12" fmla="*/ 0 w 586"/>
                    <a:gd name="T13" fmla="*/ 0 h 273"/>
                    <a:gd name="T14" fmla="*/ 0 w 586"/>
                    <a:gd name="T15" fmla="*/ 0 h 273"/>
                    <a:gd name="T16" fmla="*/ 0 w 586"/>
                    <a:gd name="T17" fmla="*/ 0 h 273"/>
                    <a:gd name="T18" fmla="*/ 0 w 586"/>
                    <a:gd name="T19" fmla="*/ 0 h 273"/>
                    <a:gd name="T20" fmla="*/ 0 w 586"/>
                    <a:gd name="T21" fmla="*/ 0 h 273"/>
                    <a:gd name="T22" fmla="*/ 0 w 586"/>
                    <a:gd name="T23" fmla="*/ 0 h 273"/>
                    <a:gd name="T24" fmla="*/ 0 w 586"/>
                    <a:gd name="T25" fmla="*/ 0 h 273"/>
                    <a:gd name="T26" fmla="*/ 0 w 586"/>
                    <a:gd name="T27" fmla="*/ 0 h 273"/>
                    <a:gd name="T28" fmla="*/ 0 w 586"/>
                    <a:gd name="T29" fmla="*/ 0 h 273"/>
                    <a:gd name="T30" fmla="*/ 0 w 586"/>
                    <a:gd name="T31" fmla="*/ 0 h 273"/>
                    <a:gd name="T32" fmla="*/ 0 w 586"/>
                    <a:gd name="T33" fmla="*/ 0 h 273"/>
                    <a:gd name="T34" fmla="*/ 0 w 586"/>
                    <a:gd name="T35" fmla="*/ 0 h 273"/>
                    <a:gd name="T36" fmla="*/ 0 w 586"/>
                    <a:gd name="T37" fmla="*/ 0 h 273"/>
                    <a:gd name="T38" fmla="*/ 0 w 586"/>
                    <a:gd name="T39" fmla="*/ 0 h 273"/>
                    <a:gd name="T40" fmla="*/ 0 w 586"/>
                    <a:gd name="T41" fmla="*/ 0 h 273"/>
                    <a:gd name="T42" fmla="*/ 0 w 586"/>
                    <a:gd name="T43" fmla="*/ 0 h 273"/>
                    <a:gd name="T44" fmla="*/ 0 w 586"/>
                    <a:gd name="T45" fmla="*/ 0 h 273"/>
                    <a:gd name="T46" fmla="*/ 0 w 586"/>
                    <a:gd name="T47" fmla="*/ 0 h 273"/>
                    <a:gd name="T48" fmla="*/ 0 w 586"/>
                    <a:gd name="T49" fmla="*/ 0 h 2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86"/>
                    <a:gd name="T76" fmla="*/ 0 h 273"/>
                    <a:gd name="T77" fmla="*/ 586 w 586"/>
                    <a:gd name="T78" fmla="*/ 273 h 2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86" h="273">
                      <a:moveTo>
                        <a:pt x="586" y="222"/>
                      </a:moveTo>
                      <a:lnTo>
                        <a:pt x="538" y="136"/>
                      </a:lnTo>
                      <a:lnTo>
                        <a:pt x="417" y="28"/>
                      </a:lnTo>
                      <a:lnTo>
                        <a:pt x="301" y="0"/>
                      </a:lnTo>
                      <a:lnTo>
                        <a:pt x="336" y="28"/>
                      </a:lnTo>
                      <a:lnTo>
                        <a:pt x="241" y="7"/>
                      </a:lnTo>
                      <a:lnTo>
                        <a:pt x="180" y="24"/>
                      </a:lnTo>
                      <a:lnTo>
                        <a:pt x="74" y="18"/>
                      </a:lnTo>
                      <a:lnTo>
                        <a:pt x="160" y="69"/>
                      </a:lnTo>
                      <a:lnTo>
                        <a:pt x="55" y="64"/>
                      </a:lnTo>
                      <a:lnTo>
                        <a:pt x="108" y="90"/>
                      </a:lnTo>
                      <a:lnTo>
                        <a:pt x="0" y="111"/>
                      </a:lnTo>
                      <a:lnTo>
                        <a:pt x="114" y="135"/>
                      </a:lnTo>
                      <a:lnTo>
                        <a:pt x="13" y="151"/>
                      </a:lnTo>
                      <a:lnTo>
                        <a:pt x="103" y="174"/>
                      </a:lnTo>
                      <a:lnTo>
                        <a:pt x="57" y="187"/>
                      </a:lnTo>
                      <a:lnTo>
                        <a:pt x="153" y="218"/>
                      </a:lnTo>
                      <a:lnTo>
                        <a:pt x="90" y="235"/>
                      </a:lnTo>
                      <a:lnTo>
                        <a:pt x="285" y="231"/>
                      </a:lnTo>
                      <a:lnTo>
                        <a:pt x="186" y="253"/>
                      </a:lnTo>
                      <a:lnTo>
                        <a:pt x="274" y="273"/>
                      </a:lnTo>
                      <a:lnTo>
                        <a:pt x="403" y="240"/>
                      </a:lnTo>
                      <a:lnTo>
                        <a:pt x="534" y="202"/>
                      </a:lnTo>
                      <a:lnTo>
                        <a:pt x="586" y="222"/>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79" name="Freeform 147"/>
                <p:cNvSpPr>
                  <a:spLocks/>
                </p:cNvSpPr>
                <p:nvPr/>
              </p:nvSpPr>
              <p:spPr bwMode="auto">
                <a:xfrm>
                  <a:off x="4218" y="3354"/>
                  <a:ext cx="64" cy="24"/>
                </a:xfrm>
                <a:custGeom>
                  <a:avLst/>
                  <a:gdLst>
                    <a:gd name="T0" fmla="*/ 0 w 257"/>
                    <a:gd name="T1" fmla="*/ 0 h 96"/>
                    <a:gd name="T2" fmla="*/ 0 w 257"/>
                    <a:gd name="T3" fmla="*/ 0 h 96"/>
                    <a:gd name="T4" fmla="*/ 0 w 257"/>
                    <a:gd name="T5" fmla="*/ 0 h 96"/>
                    <a:gd name="T6" fmla="*/ 0 w 257"/>
                    <a:gd name="T7" fmla="*/ 0 h 96"/>
                    <a:gd name="T8" fmla="*/ 0 w 257"/>
                    <a:gd name="T9" fmla="*/ 0 h 96"/>
                    <a:gd name="T10" fmla="*/ 0 w 257"/>
                    <a:gd name="T11" fmla="*/ 0 h 96"/>
                    <a:gd name="T12" fmla="*/ 0 w 257"/>
                    <a:gd name="T13" fmla="*/ 0 h 96"/>
                    <a:gd name="T14" fmla="*/ 0 w 257"/>
                    <a:gd name="T15" fmla="*/ 0 h 96"/>
                    <a:gd name="T16" fmla="*/ 0 w 257"/>
                    <a:gd name="T17" fmla="*/ 0 h 96"/>
                    <a:gd name="T18" fmla="*/ 0 w 257"/>
                    <a:gd name="T19" fmla="*/ 0 h 96"/>
                    <a:gd name="T20" fmla="*/ 0 w 257"/>
                    <a:gd name="T21" fmla="*/ 0 h 96"/>
                    <a:gd name="T22" fmla="*/ 0 w 257"/>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7"/>
                    <a:gd name="T37" fmla="*/ 0 h 96"/>
                    <a:gd name="T38" fmla="*/ 257 w 257"/>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7" h="96">
                      <a:moveTo>
                        <a:pt x="257" y="39"/>
                      </a:moveTo>
                      <a:lnTo>
                        <a:pt x="186" y="0"/>
                      </a:lnTo>
                      <a:lnTo>
                        <a:pt x="94" y="3"/>
                      </a:lnTo>
                      <a:lnTo>
                        <a:pt x="132" y="29"/>
                      </a:lnTo>
                      <a:lnTo>
                        <a:pt x="29" y="24"/>
                      </a:lnTo>
                      <a:lnTo>
                        <a:pt x="68" y="44"/>
                      </a:lnTo>
                      <a:lnTo>
                        <a:pt x="0" y="63"/>
                      </a:lnTo>
                      <a:lnTo>
                        <a:pt x="96" y="71"/>
                      </a:lnTo>
                      <a:lnTo>
                        <a:pt x="59" y="96"/>
                      </a:lnTo>
                      <a:lnTo>
                        <a:pt x="217" y="63"/>
                      </a:lnTo>
                      <a:lnTo>
                        <a:pt x="257" y="39"/>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0" name="Freeform 148"/>
                <p:cNvSpPr>
                  <a:spLocks/>
                </p:cNvSpPr>
                <p:nvPr/>
              </p:nvSpPr>
              <p:spPr bwMode="auto">
                <a:xfrm>
                  <a:off x="4338" y="3149"/>
                  <a:ext cx="143" cy="136"/>
                </a:xfrm>
                <a:custGeom>
                  <a:avLst/>
                  <a:gdLst>
                    <a:gd name="T0" fmla="*/ 0 w 574"/>
                    <a:gd name="T1" fmla="*/ 0 h 546"/>
                    <a:gd name="T2" fmla="*/ 0 w 574"/>
                    <a:gd name="T3" fmla="*/ 0 h 546"/>
                    <a:gd name="T4" fmla="*/ 0 w 574"/>
                    <a:gd name="T5" fmla="*/ 0 h 546"/>
                    <a:gd name="T6" fmla="*/ 0 w 574"/>
                    <a:gd name="T7" fmla="*/ 0 h 546"/>
                    <a:gd name="T8" fmla="*/ 0 w 574"/>
                    <a:gd name="T9" fmla="*/ 0 h 546"/>
                    <a:gd name="T10" fmla="*/ 0 w 574"/>
                    <a:gd name="T11" fmla="*/ 0 h 546"/>
                    <a:gd name="T12" fmla="*/ 0 w 574"/>
                    <a:gd name="T13" fmla="*/ 0 h 546"/>
                    <a:gd name="T14" fmla="*/ 0 w 574"/>
                    <a:gd name="T15" fmla="*/ 0 h 546"/>
                    <a:gd name="T16" fmla="*/ 0 w 574"/>
                    <a:gd name="T17" fmla="*/ 0 h 546"/>
                    <a:gd name="T18" fmla="*/ 0 w 574"/>
                    <a:gd name="T19" fmla="*/ 0 h 546"/>
                    <a:gd name="T20" fmla="*/ 0 w 574"/>
                    <a:gd name="T21" fmla="*/ 0 h 546"/>
                    <a:gd name="T22" fmla="*/ 0 w 574"/>
                    <a:gd name="T23" fmla="*/ 0 h 546"/>
                    <a:gd name="T24" fmla="*/ 0 w 574"/>
                    <a:gd name="T25" fmla="*/ 0 h 546"/>
                    <a:gd name="T26" fmla="*/ 0 w 574"/>
                    <a:gd name="T27" fmla="*/ 0 h 546"/>
                    <a:gd name="T28" fmla="*/ 0 w 574"/>
                    <a:gd name="T29" fmla="*/ 0 h 546"/>
                    <a:gd name="T30" fmla="*/ 0 w 574"/>
                    <a:gd name="T31" fmla="*/ 0 h 546"/>
                    <a:gd name="T32" fmla="*/ 0 w 574"/>
                    <a:gd name="T33" fmla="*/ 0 h 546"/>
                    <a:gd name="T34" fmla="*/ 0 w 574"/>
                    <a:gd name="T35" fmla="*/ 0 h 546"/>
                    <a:gd name="T36" fmla="*/ 0 w 574"/>
                    <a:gd name="T37" fmla="*/ 0 h 546"/>
                    <a:gd name="T38" fmla="*/ 0 w 574"/>
                    <a:gd name="T39" fmla="*/ 0 h 546"/>
                    <a:gd name="T40" fmla="*/ 0 w 574"/>
                    <a:gd name="T41" fmla="*/ 0 h 546"/>
                    <a:gd name="T42" fmla="*/ 0 w 574"/>
                    <a:gd name="T43" fmla="*/ 0 h 5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4"/>
                    <a:gd name="T67" fmla="*/ 0 h 546"/>
                    <a:gd name="T68" fmla="*/ 574 w 574"/>
                    <a:gd name="T69" fmla="*/ 546 h 5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4" h="546">
                      <a:moveTo>
                        <a:pt x="45" y="0"/>
                      </a:moveTo>
                      <a:lnTo>
                        <a:pt x="192" y="104"/>
                      </a:lnTo>
                      <a:lnTo>
                        <a:pt x="407" y="172"/>
                      </a:lnTo>
                      <a:lnTo>
                        <a:pt x="359" y="177"/>
                      </a:lnTo>
                      <a:lnTo>
                        <a:pt x="372" y="216"/>
                      </a:lnTo>
                      <a:lnTo>
                        <a:pt x="236" y="159"/>
                      </a:lnTo>
                      <a:lnTo>
                        <a:pt x="279" y="201"/>
                      </a:lnTo>
                      <a:lnTo>
                        <a:pt x="212" y="207"/>
                      </a:lnTo>
                      <a:lnTo>
                        <a:pt x="390" y="262"/>
                      </a:lnTo>
                      <a:lnTo>
                        <a:pt x="333" y="279"/>
                      </a:lnTo>
                      <a:lnTo>
                        <a:pt x="475" y="337"/>
                      </a:lnTo>
                      <a:lnTo>
                        <a:pt x="435" y="366"/>
                      </a:lnTo>
                      <a:lnTo>
                        <a:pt x="486" y="387"/>
                      </a:lnTo>
                      <a:lnTo>
                        <a:pt x="498" y="368"/>
                      </a:lnTo>
                      <a:lnTo>
                        <a:pt x="570" y="447"/>
                      </a:lnTo>
                      <a:lnTo>
                        <a:pt x="574" y="546"/>
                      </a:lnTo>
                      <a:lnTo>
                        <a:pt x="286" y="503"/>
                      </a:lnTo>
                      <a:lnTo>
                        <a:pt x="139" y="231"/>
                      </a:lnTo>
                      <a:lnTo>
                        <a:pt x="0" y="63"/>
                      </a:lnTo>
                      <a:lnTo>
                        <a:pt x="89" y="84"/>
                      </a:lnTo>
                      <a:lnTo>
                        <a:pt x="45" y="0"/>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1" name="Freeform 149"/>
                <p:cNvSpPr>
                  <a:spLocks/>
                </p:cNvSpPr>
                <p:nvPr/>
              </p:nvSpPr>
              <p:spPr bwMode="auto">
                <a:xfrm>
                  <a:off x="4152" y="3132"/>
                  <a:ext cx="237" cy="178"/>
                </a:xfrm>
                <a:custGeom>
                  <a:avLst/>
                  <a:gdLst>
                    <a:gd name="T0" fmla="*/ 0 w 948"/>
                    <a:gd name="T1" fmla="*/ 0 h 713"/>
                    <a:gd name="T2" fmla="*/ 0 w 948"/>
                    <a:gd name="T3" fmla="*/ 0 h 713"/>
                    <a:gd name="T4" fmla="*/ 0 w 948"/>
                    <a:gd name="T5" fmla="*/ 0 h 713"/>
                    <a:gd name="T6" fmla="*/ 0 w 948"/>
                    <a:gd name="T7" fmla="*/ 0 h 713"/>
                    <a:gd name="T8" fmla="*/ 0 w 948"/>
                    <a:gd name="T9" fmla="*/ 0 h 713"/>
                    <a:gd name="T10" fmla="*/ 0 w 948"/>
                    <a:gd name="T11" fmla="*/ 0 h 713"/>
                    <a:gd name="T12" fmla="*/ 0 w 948"/>
                    <a:gd name="T13" fmla="*/ 0 h 713"/>
                    <a:gd name="T14" fmla="*/ 0 w 948"/>
                    <a:gd name="T15" fmla="*/ 0 h 713"/>
                    <a:gd name="T16" fmla="*/ 0 w 948"/>
                    <a:gd name="T17" fmla="*/ 0 h 713"/>
                    <a:gd name="T18" fmla="*/ 0 w 948"/>
                    <a:gd name="T19" fmla="*/ 0 h 713"/>
                    <a:gd name="T20" fmla="*/ 0 w 948"/>
                    <a:gd name="T21" fmla="*/ 0 h 713"/>
                    <a:gd name="T22" fmla="*/ 0 w 948"/>
                    <a:gd name="T23" fmla="*/ 0 h 713"/>
                    <a:gd name="T24" fmla="*/ 0 w 948"/>
                    <a:gd name="T25" fmla="*/ 0 h 713"/>
                    <a:gd name="T26" fmla="*/ 0 w 948"/>
                    <a:gd name="T27" fmla="*/ 0 h 713"/>
                    <a:gd name="T28" fmla="*/ 0 w 948"/>
                    <a:gd name="T29" fmla="*/ 0 h 713"/>
                    <a:gd name="T30" fmla="*/ 0 w 948"/>
                    <a:gd name="T31" fmla="*/ 0 h 713"/>
                    <a:gd name="T32" fmla="*/ 0 w 948"/>
                    <a:gd name="T33" fmla="*/ 0 h 713"/>
                    <a:gd name="T34" fmla="*/ 0 w 948"/>
                    <a:gd name="T35" fmla="*/ 0 h 713"/>
                    <a:gd name="T36" fmla="*/ 0 w 948"/>
                    <a:gd name="T37" fmla="*/ 0 h 713"/>
                    <a:gd name="T38" fmla="*/ 0 w 948"/>
                    <a:gd name="T39" fmla="*/ 0 h 713"/>
                    <a:gd name="T40" fmla="*/ 0 w 948"/>
                    <a:gd name="T41" fmla="*/ 0 h 713"/>
                    <a:gd name="T42" fmla="*/ 0 w 948"/>
                    <a:gd name="T43" fmla="*/ 0 h 713"/>
                    <a:gd name="T44" fmla="*/ 0 w 948"/>
                    <a:gd name="T45" fmla="*/ 0 h 713"/>
                    <a:gd name="T46" fmla="*/ 0 w 948"/>
                    <a:gd name="T47" fmla="*/ 0 h 713"/>
                    <a:gd name="T48" fmla="*/ 0 w 948"/>
                    <a:gd name="T49" fmla="*/ 0 h 713"/>
                    <a:gd name="T50" fmla="*/ 0 w 948"/>
                    <a:gd name="T51" fmla="*/ 0 h 713"/>
                    <a:gd name="T52" fmla="*/ 0 w 948"/>
                    <a:gd name="T53" fmla="*/ 0 h 713"/>
                    <a:gd name="T54" fmla="*/ 0 w 948"/>
                    <a:gd name="T55" fmla="*/ 0 h 713"/>
                    <a:gd name="T56" fmla="*/ 0 w 948"/>
                    <a:gd name="T57" fmla="*/ 0 h 713"/>
                    <a:gd name="T58" fmla="*/ 0 w 948"/>
                    <a:gd name="T59" fmla="*/ 0 h 713"/>
                    <a:gd name="T60" fmla="*/ 0 w 948"/>
                    <a:gd name="T61" fmla="*/ 0 h 713"/>
                    <a:gd name="T62" fmla="*/ 0 w 948"/>
                    <a:gd name="T63" fmla="*/ 0 h 713"/>
                    <a:gd name="T64" fmla="*/ 0 w 948"/>
                    <a:gd name="T65" fmla="*/ 0 h 713"/>
                    <a:gd name="T66" fmla="*/ 0 w 948"/>
                    <a:gd name="T67" fmla="*/ 0 h 713"/>
                    <a:gd name="T68" fmla="*/ 0 w 948"/>
                    <a:gd name="T69" fmla="*/ 0 h 713"/>
                    <a:gd name="T70" fmla="*/ 0 w 948"/>
                    <a:gd name="T71" fmla="*/ 0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48"/>
                    <a:gd name="T109" fmla="*/ 0 h 713"/>
                    <a:gd name="T110" fmla="*/ 948 w 948"/>
                    <a:gd name="T111" fmla="*/ 713 h 7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48" h="713">
                      <a:moveTo>
                        <a:pt x="682" y="131"/>
                      </a:moveTo>
                      <a:lnTo>
                        <a:pt x="595" y="51"/>
                      </a:lnTo>
                      <a:lnTo>
                        <a:pt x="471" y="16"/>
                      </a:lnTo>
                      <a:lnTo>
                        <a:pt x="517" y="56"/>
                      </a:lnTo>
                      <a:lnTo>
                        <a:pt x="343" y="0"/>
                      </a:lnTo>
                      <a:lnTo>
                        <a:pt x="414" y="56"/>
                      </a:lnTo>
                      <a:lnTo>
                        <a:pt x="184" y="56"/>
                      </a:lnTo>
                      <a:lnTo>
                        <a:pt x="264" y="126"/>
                      </a:lnTo>
                      <a:lnTo>
                        <a:pt x="160" y="143"/>
                      </a:lnTo>
                      <a:lnTo>
                        <a:pt x="208" y="200"/>
                      </a:lnTo>
                      <a:lnTo>
                        <a:pt x="156" y="427"/>
                      </a:lnTo>
                      <a:lnTo>
                        <a:pt x="0" y="425"/>
                      </a:lnTo>
                      <a:lnTo>
                        <a:pt x="93" y="482"/>
                      </a:lnTo>
                      <a:lnTo>
                        <a:pt x="33" y="493"/>
                      </a:lnTo>
                      <a:lnTo>
                        <a:pt x="145" y="536"/>
                      </a:lnTo>
                      <a:lnTo>
                        <a:pt x="91" y="559"/>
                      </a:lnTo>
                      <a:lnTo>
                        <a:pt x="229" y="566"/>
                      </a:lnTo>
                      <a:lnTo>
                        <a:pt x="189" y="599"/>
                      </a:lnTo>
                      <a:lnTo>
                        <a:pt x="358" y="614"/>
                      </a:lnTo>
                      <a:lnTo>
                        <a:pt x="536" y="601"/>
                      </a:lnTo>
                      <a:lnTo>
                        <a:pt x="475" y="667"/>
                      </a:lnTo>
                      <a:lnTo>
                        <a:pt x="657" y="640"/>
                      </a:lnTo>
                      <a:lnTo>
                        <a:pt x="580" y="667"/>
                      </a:lnTo>
                      <a:lnTo>
                        <a:pt x="697" y="667"/>
                      </a:lnTo>
                      <a:lnTo>
                        <a:pt x="652" y="713"/>
                      </a:lnTo>
                      <a:lnTo>
                        <a:pt x="765" y="703"/>
                      </a:lnTo>
                      <a:lnTo>
                        <a:pt x="948" y="619"/>
                      </a:lnTo>
                      <a:lnTo>
                        <a:pt x="886" y="503"/>
                      </a:lnTo>
                      <a:lnTo>
                        <a:pt x="769" y="431"/>
                      </a:lnTo>
                      <a:lnTo>
                        <a:pt x="890" y="455"/>
                      </a:lnTo>
                      <a:lnTo>
                        <a:pt x="783" y="326"/>
                      </a:lnTo>
                      <a:lnTo>
                        <a:pt x="763" y="287"/>
                      </a:lnTo>
                      <a:lnTo>
                        <a:pt x="670" y="200"/>
                      </a:lnTo>
                      <a:lnTo>
                        <a:pt x="778" y="216"/>
                      </a:lnTo>
                      <a:lnTo>
                        <a:pt x="682" y="131"/>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2" name="Freeform 150"/>
                <p:cNvSpPr>
                  <a:spLocks/>
                </p:cNvSpPr>
                <p:nvPr/>
              </p:nvSpPr>
              <p:spPr bwMode="auto">
                <a:xfrm>
                  <a:off x="4212" y="3262"/>
                  <a:ext cx="174" cy="45"/>
                </a:xfrm>
                <a:custGeom>
                  <a:avLst/>
                  <a:gdLst>
                    <a:gd name="T0" fmla="*/ 0 w 694"/>
                    <a:gd name="T1" fmla="*/ 0 h 182"/>
                    <a:gd name="T2" fmla="*/ 0 w 694"/>
                    <a:gd name="T3" fmla="*/ 0 h 182"/>
                    <a:gd name="T4" fmla="*/ 0 w 694"/>
                    <a:gd name="T5" fmla="*/ 0 h 182"/>
                    <a:gd name="T6" fmla="*/ 0 w 694"/>
                    <a:gd name="T7" fmla="*/ 0 h 182"/>
                    <a:gd name="T8" fmla="*/ 0 w 694"/>
                    <a:gd name="T9" fmla="*/ 0 h 182"/>
                    <a:gd name="T10" fmla="*/ 0 w 694"/>
                    <a:gd name="T11" fmla="*/ 0 h 182"/>
                    <a:gd name="T12" fmla="*/ 0 w 694"/>
                    <a:gd name="T13" fmla="*/ 0 h 182"/>
                    <a:gd name="T14" fmla="*/ 0 w 694"/>
                    <a:gd name="T15" fmla="*/ 0 h 182"/>
                    <a:gd name="T16" fmla="*/ 0 w 694"/>
                    <a:gd name="T17" fmla="*/ 0 h 182"/>
                    <a:gd name="T18" fmla="*/ 0 w 694"/>
                    <a:gd name="T19" fmla="*/ 0 h 182"/>
                    <a:gd name="T20" fmla="*/ 0 w 694"/>
                    <a:gd name="T21" fmla="*/ 0 h 182"/>
                    <a:gd name="T22" fmla="*/ 0 w 694"/>
                    <a:gd name="T23" fmla="*/ 0 h 182"/>
                    <a:gd name="T24" fmla="*/ 0 w 694"/>
                    <a:gd name="T25" fmla="*/ 0 h 182"/>
                    <a:gd name="T26" fmla="*/ 0 w 694"/>
                    <a:gd name="T27" fmla="*/ 0 h 182"/>
                    <a:gd name="T28" fmla="*/ 0 w 694"/>
                    <a:gd name="T29" fmla="*/ 0 h 182"/>
                    <a:gd name="T30" fmla="*/ 0 w 694"/>
                    <a:gd name="T31" fmla="*/ 0 h 182"/>
                    <a:gd name="T32" fmla="*/ 0 w 694"/>
                    <a:gd name="T33" fmla="*/ 0 h 182"/>
                    <a:gd name="T34" fmla="*/ 0 w 694"/>
                    <a:gd name="T35" fmla="*/ 0 h 182"/>
                    <a:gd name="T36" fmla="*/ 0 w 694"/>
                    <a:gd name="T37" fmla="*/ 0 h 182"/>
                    <a:gd name="T38" fmla="*/ 0 w 694"/>
                    <a:gd name="T39" fmla="*/ 0 h 1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94"/>
                    <a:gd name="T61" fmla="*/ 0 h 182"/>
                    <a:gd name="T62" fmla="*/ 694 w 694"/>
                    <a:gd name="T63" fmla="*/ 182 h 1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94" h="182">
                      <a:moveTo>
                        <a:pt x="690" y="140"/>
                      </a:moveTo>
                      <a:lnTo>
                        <a:pt x="666" y="123"/>
                      </a:lnTo>
                      <a:lnTo>
                        <a:pt x="525" y="152"/>
                      </a:lnTo>
                      <a:lnTo>
                        <a:pt x="444" y="182"/>
                      </a:lnTo>
                      <a:lnTo>
                        <a:pt x="501" y="140"/>
                      </a:lnTo>
                      <a:lnTo>
                        <a:pt x="417" y="135"/>
                      </a:lnTo>
                      <a:lnTo>
                        <a:pt x="457" y="102"/>
                      </a:lnTo>
                      <a:lnTo>
                        <a:pt x="362" y="98"/>
                      </a:lnTo>
                      <a:lnTo>
                        <a:pt x="280" y="132"/>
                      </a:lnTo>
                      <a:lnTo>
                        <a:pt x="312" y="83"/>
                      </a:lnTo>
                      <a:lnTo>
                        <a:pt x="182" y="102"/>
                      </a:lnTo>
                      <a:lnTo>
                        <a:pt x="0" y="83"/>
                      </a:lnTo>
                      <a:lnTo>
                        <a:pt x="108" y="21"/>
                      </a:lnTo>
                      <a:lnTo>
                        <a:pt x="246" y="33"/>
                      </a:lnTo>
                      <a:lnTo>
                        <a:pt x="406" y="0"/>
                      </a:lnTo>
                      <a:lnTo>
                        <a:pt x="360" y="60"/>
                      </a:lnTo>
                      <a:lnTo>
                        <a:pt x="610" y="74"/>
                      </a:lnTo>
                      <a:lnTo>
                        <a:pt x="694" y="86"/>
                      </a:lnTo>
                      <a:lnTo>
                        <a:pt x="690" y="14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3" name="Freeform 151"/>
                <p:cNvSpPr>
                  <a:spLocks/>
                </p:cNvSpPr>
                <p:nvPr/>
              </p:nvSpPr>
              <p:spPr bwMode="auto">
                <a:xfrm>
                  <a:off x="4358" y="3191"/>
                  <a:ext cx="131" cy="110"/>
                </a:xfrm>
                <a:custGeom>
                  <a:avLst/>
                  <a:gdLst>
                    <a:gd name="T0" fmla="*/ 0 w 525"/>
                    <a:gd name="T1" fmla="*/ 0 h 441"/>
                    <a:gd name="T2" fmla="*/ 0 w 525"/>
                    <a:gd name="T3" fmla="*/ 0 h 441"/>
                    <a:gd name="T4" fmla="*/ 0 w 525"/>
                    <a:gd name="T5" fmla="*/ 0 h 441"/>
                    <a:gd name="T6" fmla="*/ 0 w 525"/>
                    <a:gd name="T7" fmla="*/ 0 h 441"/>
                    <a:gd name="T8" fmla="*/ 0 w 525"/>
                    <a:gd name="T9" fmla="*/ 0 h 441"/>
                    <a:gd name="T10" fmla="*/ 0 w 525"/>
                    <a:gd name="T11" fmla="*/ 0 h 441"/>
                    <a:gd name="T12" fmla="*/ 0 w 525"/>
                    <a:gd name="T13" fmla="*/ 0 h 441"/>
                    <a:gd name="T14" fmla="*/ 0 w 525"/>
                    <a:gd name="T15" fmla="*/ 0 h 441"/>
                    <a:gd name="T16" fmla="*/ 0 w 525"/>
                    <a:gd name="T17" fmla="*/ 0 h 441"/>
                    <a:gd name="T18" fmla="*/ 0 w 525"/>
                    <a:gd name="T19" fmla="*/ 0 h 441"/>
                    <a:gd name="T20" fmla="*/ 0 w 525"/>
                    <a:gd name="T21" fmla="*/ 0 h 441"/>
                    <a:gd name="T22" fmla="*/ 0 w 525"/>
                    <a:gd name="T23" fmla="*/ 0 h 441"/>
                    <a:gd name="T24" fmla="*/ 0 w 525"/>
                    <a:gd name="T25" fmla="*/ 0 h 441"/>
                    <a:gd name="T26" fmla="*/ 0 w 525"/>
                    <a:gd name="T27" fmla="*/ 0 h 441"/>
                    <a:gd name="T28" fmla="*/ 0 w 525"/>
                    <a:gd name="T29" fmla="*/ 0 h 441"/>
                    <a:gd name="T30" fmla="*/ 0 w 525"/>
                    <a:gd name="T31" fmla="*/ 0 h 441"/>
                    <a:gd name="T32" fmla="*/ 0 w 525"/>
                    <a:gd name="T33" fmla="*/ 0 h 441"/>
                    <a:gd name="T34" fmla="*/ 0 w 525"/>
                    <a:gd name="T35" fmla="*/ 0 h 441"/>
                    <a:gd name="T36" fmla="*/ 0 w 525"/>
                    <a:gd name="T37" fmla="*/ 0 h 441"/>
                    <a:gd name="T38" fmla="*/ 0 w 525"/>
                    <a:gd name="T39" fmla="*/ 0 h 441"/>
                    <a:gd name="T40" fmla="*/ 0 w 525"/>
                    <a:gd name="T41" fmla="*/ 0 h 441"/>
                    <a:gd name="T42" fmla="*/ 0 w 525"/>
                    <a:gd name="T43" fmla="*/ 0 h 441"/>
                    <a:gd name="T44" fmla="*/ 0 w 525"/>
                    <a:gd name="T45" fmla="*/ 0 h 441"/>
                    <a:gd name="T46" fmla="*/ 0 w 525"/>
                    <a:gd name="T47" fmla="*/ 0 h 441"/>
                    <a:gd name="T48" fmla="*/ 0 w 525"/>
                    <a:gd name="T49" fmla="*/ 0 h 441"/>
                    <a:gd name="T50" fmla="*/ 0 w 525"/>
                    <a:gd name="T51" fmla="*/ 0 h 4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5"/>
                    <a:gd name="T79" fmla="*/ 0 h 441"/>
                    <a:gd name="T80" fmla="*/ 525 w 525"/>
                    <a:gd name="T81" fmla="*/ 441 h 4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5" h="441">
                      <a:moveTo>
                        <a:pt x="0" y="0"/>
                      </a:moveTo>
                      <a:lnTo>
                        <a:pt x="101" y="44"/>
                      </a:lnTo>
                      <a:lnTo>
                        <a:pt x="266" y="87"/>
                      </a:lnTo>
                      <a:lnTo>
                        <a:pt x="206" y="123"/>
                      </a:lnTo>
                      <a:lnTo>
                        <a:pt x="374" y="177"/>
                      </a:lnTo>
                      <a:lnTo>
                        <a:pt x="301" y="191"/>
                      </a:lnTo>
                      <a:lnTo>
                        <a:pt x="383" y="267"/>
                      </a:lnTo>
                      <a:lnTo>
                        <a:pt x="386" y="227"/>
                      </a:lnTo>
                      <a:lnTo>
                        <a:pt x="431" y="270"/>
                      </a:lnTo>
                      <a:lnTo>
                        <a:pt x="433" y="235"/>
                      </a:lnTo>
                      <a:lnTo>
                        <a:pt x="492" y="306"/>
                      </a:lnTo>
                      <a:lnTo>
                        <a:pt x="525" y="363"/>
                      </a:lnTo>
                      <a:lnTo>
                        <a:pt x="433" y="380"/>
                      </a:lnTo>
                      <a:lnTo>
                        <a:pt x="497" y="440"/>
                      </a:lnTo>
                      <a:lnTo>
                        <a:pt x="431" y="422"/>
                      </a:lnTo>
                      <a:lnTo>
                        <a:pt x="325" y="441"/>
                      </a:lnTo>
                      <a:lnTo>
                        <a:pt x="362" y="416"/>
                      </a:lnTo>
                      <a:lnTo>
                        <a:pt x="257" y="417"/>
                      </a:lnTo>
                      <a:lnTo>
                        <a:pt x="279" y="402"/>
                      </a:lnTo>
                      <a:lnTo>
                        <a:pt x="194" y="407"/>
                      </a:lnTo>
                      <a:lnTo>
                        <a:pt x="218" y="383"/>
                      </a:lnTo>
                      <a:lnTo>
                        <a:pt x="187" y="378"/>
                      </a:lnTo>
                      <a:lnTo>
                        <a:pt x="176" y="293"/>
                      </a:lnTo>
                      <a:lnTo>
                        <a:pt x="106" y="136"/>
                      </a:lnTo>
                      <a:lnTo>
                        <a:pt x="0" y="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4" name="Freeform 152"/>
                <p:cNvSpPr>
                  <a:spLocks/>
                </p:cNvSpPr>
                <p:nvPr/>
              </p:nvSpPr>
              <p:spPr bwMode="auto">
                <a:xfrm>
                  <a:off x="4103" y="3132"/>
                  <a:ext cx="225" cy="130"/>
                </a:xfrm>
                <a:custGeom>
                  <a:avLst/>
                  <a:gdLst>
                    <a:gd name="T0" fmla="*/ 0 w 900"/>
                    <a:gd name="T1" fmla="*/ 0 h 519"/>
                    <a:gd name="T2" fmla="*/ 0 w 900"/>
                    <a:gd name="T3" fmla="*/ 0 h 519"/>
                    <a:gd name="T4" fmla="*/ 0 w 900"/>
                    <a:gd name="T5" fmla="*/ 0 h 519"/>
                    <a:gd name="T6" fmla="*/ 0 w 900"/>
                    <a:gd name="T7" fmla="*/ 0 h 519"/>
                    <a:gd name="T8" fmla="*/ 0 w 900"/>
                    <a:gd name="T9" fmla="*/ 0 h 519"/>
                    <a:gd name="T10" fmla="*/ 0 w 900"/>
                    <a:gd name="T11" fmla="*/ 0 h 519"/>
                    <a:gd name="T12" fmla="*/ 0 w 900"/>
                    <a:gd name="T13" fmla="*/ 0 h 519"/>
                    <a:gd name="T14" fmla="*/ 0 w 900"/>
                    <a:gd name="T15" fmla="*/ 0 h 519"/>
                    <a:gd name="T16" fmla="*/ 0 w 900"/>
                    <a:gd name="T17" fmla="*/ 0 h 519"/>
                    <a:gd name="T18" fmla="*/ 0 w 900"/>
                    <a:gd name="T19" fmla="*/ 0 h 519"/>
                    <a:gd name="T20" fmla="*/ 0 w 900"/>
                    <a:gd name="T21" fmla="*/ 0 h 519"/>
                    <a:gd name="T22" fmla="*/ 0 w 900"/>
                    <a:gd name="T23" fmla="*/ 0 h 519"/>
                    <a:gd name="T24" fmla="*/ 0 w 900"/>
                    <a:gd name="T25" fmla="*/ 0 h 519"/>
                    <a:gd name="T26" fmla="*/ 0 w 900"/>
                    <a:gd name="T27" fmla="*/ 0 h 519"/>
                    <a:gd name="T28" fmla="*/ 0 w 900"/>
                    <a:gd name="T29" fmla="*/ 0 h 519"/>
                    <a:gd name="T30" fmla="*/ 0 w 900"/>
                    <a:gd name="T31" fmla="*/ 0 h 519"/>
                    <a:gd name="T32" fmla="*/ 0 w 900"/>
                    <a:gd name="T33" fmla="*/ 0 h 519"/>
                    <a:gd name="T34" fmla="*/ 0 w 900"/>
                    <a:gd name="T35" fmla="*/ 0 h 519"/>
                    <a:gd name="T36" fmla="*/ 0 w 900"/>
                    <a:gd name="T37" fmla="*/ 0 h 519"/>
                    <a:gd name="T38" fmla="*/ 0 w 900"/>
                    <a:gd name="T39" fmla="*/ 0 h 519"/>
                    <a:gd name="T40" fmla="*/ 0 w 900"/>
                    <a:gd name="T41" fmla="*/ 0 h 519"/>
                    <a:gd name="T42" fmla="*/ 0 w 900"/>
                    <a:gd name="T43" fmla="*/ 0 h 519"/>
                    <a:gd name="T44" fmla="*/ 0 w 900"/>
                    <a:gd name="T45" fmla="*/ 0 h 519"/>
                    <a:gd name="T46" fmla="*/ 0 w 900"/>
                    <a:gd name="T47" fmla="*/ 0 h 519"/>
                    <a:gd name="T48" fmla="*/ 0 w 900"/>
                    <a:gd name="T49" fmla="*/ 0 h 519"/>
                    <a:gd name="T50" fmla="*/ 0 w 900"/>
                    <a:gd name="T51" fmla="*/ 0 h 519"/>
                    <a:gd name="T52" fmla="*/ 0 w 900"/>
                    <a:gd name="T53" fmla="*/ 0 h 519"/>
                    <a:gd name="T54" fmla="*/ 0 w 900"/>
                    <a:gd name="T55" fmla="*/ 0 h 519"/>
                    <a:gd name="T56" fmla="*/ 0 w 900"/>
                    <a:gd name="T57" fmla="*/ 0 h 519"/>
                    <a:gd name="T58" fmla="*/ 0 w 900"/>
                    <a:gd name="T59" fmla="*/ 0 h 519"/>
                    <a:gd name="T60" fmla="*/ 0 w 900"/>
                    <a:gd name="T61" fmla="*/ 0 h 519"/>
                    <a:gd name="T62" fmla="*/ 0 w 900"/>
                    <a:gd name="T63" fmla="*/ 0 h 519"/>
                    <a:gd name="T64" fmla="*/ 0 w 900"/>
                    <a:gd name="T65" fmla="*/ 0 h 519"/>
                    <a:gd name="T66" fmla="*/ 0 w 900"/>
                    <a:gd name="T67" fmla="*/ 0 h 519"/>
                    <a:gd name="T68" fmla="*/ 0 w 900"/>
                    <a:gd name="T69" fmla="*/ 0 h 519"/>
                    <a:gd name="T70" fmla="*/ 0 w 900"/>
                    <a:gd name="T71" fmla="*/ 0 h 519"/>
                    <a:gd name="T72" fmla="*/ 0 w 900"/>
                    <a:gd name="T73" fmla="*/ 0 h 519"/>
                    <a:gd name="T74" fmla="*/ 0 w 900"/>
                    <a:gd name="T75" fmla="*/ 0 h 519"/>
                    <a:gd name="T76" fmla="*/ 0 w 900"/>
                    <a:gd name="T77" fmla="*/ 0 h 5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0"/>
                    <a:gd name="T118" fmla="*/ 0 h 519"/>
                    <a:gd name="T119" fmla="*/ 900 w 900"/>
                    <a:gd name="T120" fmla="*/ 519 h 51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0" h="519">
                      <a:moveTo>
                        <a:pt x="549" y="66"/>
                      </a:moveTo>
                      <a:lnTo>
                        <a:pt x="315" y="0"/>
                      </a:lnTo>
                      <a:lnTo>
                        <a:pt x="162" y="22"/>
                      </a:lnTo>
                      <a:lnTo>
                        <a:pt x="329" y="49"/>
                      </a:lnTo>
                      <a:lnTo>
                        <a:pt x="149" y="84"/>
                      </a:lnTo>
                      <a:lnTo>
                        <a:pt x="0" y="102"/>
                      </a:lnTo>
                      <a:lnTo>
                        <a:pt x="149" y="132"/>
                      </a:lnTo>
                      <a:lnTo>
                        <a:pt x="69" y="155"/>
                      </a:lnTo>
                      <a:lnTo>
                        <a:pt x="224" y="203"/>
                      </a:lnTo>
                      <a:lnTo>
                        <a:pt x="105" y="221"/>
                      </a:lnTo>
                      <a:lnTo>
                        <a:pt x="290" y="252"/>
                      </a:lnTo>
                      <a:lnTo>
                        <a:pt x="189" y="278"/>
                      </a:lnTo>
                      <a:lnTo>
                        <a:pt x="303" y="335"/>
                      </a:lnTo>
                      <a:lnTo>
                        <a:pt x="224" y="339"/>
                      </a:lnTo>
                      <a:lnTo>
                        <a:pt x="118" y="348"/>
                      </a:lnTo>
                      <a:lnTo>
                        <a:pt x="228" y="396"/>
                      </a:lnTo>
                      <a:lnTo>
                        <a:pt x="315" y="419"/>
                      </a:lnTo>
                      <a:lnTo>
                        <a:pt x="267" y="436"/>
                      </a:lnTo>
                      <a:lnTo>
                        <a:pt x="347" y="515"/>
                      </a:lnTo>
                      <a:lnTo>
                        <a:pt x="479" y="519"/>
                      </a:lnTo>
                      <a:lnTo>
                        <a:pt x="381" y="414"/>
                      </a:lnTo>
                      <a:lnTo>
                        <a:pt x="531" y="444"/>
                      </a:lnTo>
                      <a:lnTo>
                        <a:pt x="474" y="378"/>
                      </a:lnTo>
                      <a:lnTo>
                        <a:pt x="681" y="441"/>
                      </a:lnTo>
                      <a:lnTo>
                        <a:pt x="681" y="401"/>
                      </a:lnTo>
                      <a:lnTo>
                        <a:pt x="839" y="344"/>
                      </a:lnTo>
                      <a:lnTo>
                        <a:pt x="813" y="309"/>
                      </a:lnTo>
                      <a:lnTo>
                        <a:pt x="900" y="295"/>
                      </a:lnTo>
                      <a:lnTo>
                        <a:pt x="693" y="141"/>
                      </a:lnTo>
                      <a:lnTo>
                        <a:pt x="720" y="212"/>
                      </a:lnTo>
                      <a:lnTo>
                        <a:pt x="593" y="186"/>
                      </a:lnTo>
                      <a:lnTo>
                        <a:pt x="641" y="229"/>
                      </a:lnTo>
                      <a:lnTo>
                        <a:pt x="426" y="234"/>
                      </a:lnTo>
                      <a:lnTo>
                        <a:pt x="492" y="181"/>
                      </a:lnTo>
                      <a:lnTo>
                        <a:pt x="435" y="141"/>
                      </a:lnTo>
                      <a:lnTo>
                        <a:pt x="545" y="129"/>
                      </a:lnTo>
                      <a:lnTo>
                        <a:pt x="461" y="97"/>
                      </a:lnTo>
                      <a:lnTo>
                        <a:pt x="549" y="66"/>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5" name="Freeform 153"/>
                <p:cNvSpPr>
                  <a:spLocks/>
                </p:cNvSpPr>
                <p:nvPr/>
              </p:nvSpPr>
              <p:spPr bwMode="auto">
                <a:xfrm>
                  <a:off x="3877" y="3103"/>
                  <a:ext cx="224" cy="193"/>
                </a:xfrm>
                <a:custGeom>
                  <a:avLst/>
                  <a:gdLst>
                    <a:gd name="T0" fmla="*/ 0 w 897"/>
                    <a:gd name="T1" fmla="*/ 0 h 775"/>
                    <a:gd name="T2" fmla="*/ 0 w 897"/>
                    <a:gd name="T3" fmla="*/ 0 h 775"/>
                    <a:gd name="T4" fmla="*/ 0 w 897"/>
                    <a:gd name="T5" fmla="*/ 0 h 775"/>
                    <a:gd name="T6" fmla="*/ 0 w 897"/>
                    <a:gd name="T7" fmla="*/ 0 h 775"/>
                    <a:gd name="T8" fmla="*/ 0 w 897"/>
                    <a:gd name="T9" fmla="*/ 0 h 775"/>
                    <a:gd name="T10" fmla="*/ 0 w 897"/>
                    <a:gd name="T11" fmla="*/ 0 h 775"/>
                    <a:gd name="T12" fmla="*/ 0 w 897"/>
                    <a:gd name="T13" fmla="*/ 0 h 775"/>
                    <a:gd name="T14" fmla="*/ 0 w 897"/>
                    <a:gd name="T15" fmla="*/ 0 h 775"/>
                    <a:gd name="T16" fmla="*/ 0 w 897"/>
                    <a:gd name="T17" fmla="*/ 0 h 775"/>
                    <a:gd name="T18" fmla="*/ 0 w 897"/>
                    <a:gd name="T19" fmla="*/ 0 h 775"/>
                    <a:gd name="T20" fmla="*/ 0 w 897"/>
                    <a:gd name="T21" fmla="*/ 0 h 775"/>
                    <a:gd name="T22" fmla="*/ 0 w 897"/>
                    <a:gd name="T23" fmla="*/ 0 h 775"/>
                    <a:gd name="T24" fmla="*/ 0 w 897"/>
                    <a:gd name="T25" fmla="*/ 0 h 775"/>
                    <a:gd name="T26" fmla="*/ 0 w 897"/>
                    <a:gd name="T27" fmla="*/ 0 h 775"/>
                    <a:gd name="T28" fmla="*/ 0 w 897"/>
                    <a:gd name="T29" fmla="*/ 0 h 775"/>
                    <a:gd name="T30" fmla="*/ 0 w 897"/>
                    <a:gd name="T31" fmla="*/ 0 h 775"/>
                    <a:gd name="T32" fmla="*/ 0 w 897"/>
                    <a:gd name="T33" fmla="*/ 0 h 775"/>
                    <a:gd name="T34" fmla="*/ 0 w 897"/>
                    <a:gd name="T35" fmla="*/ 0 h 775"/>
                    <a:gd name="T36" fmla="*/ 0 w 897"/>
                    <a:gd name="T37" fmla="*/ 0 h 775"/>
                    <a:gd name="T38" fmla="*/ 0 w 897"/>
                    <a:gd name="T39" fmla="*/ 0 h 775"/>
                    <a:gd name="T40" fmla="*/ 0 w 897"/>
                    <a:gd name="T41" fmla="*/ 0 h 775"/>
                    <a:gd name="T42" fmla="*/ 0 w 897"/>
                    <a:gd name="T43" fmla="*/ 0 h 775"/>
                    <a:gd name="T44" fmla="*/ 0 w 897"/>
                    <a:gd name="T45" fmla="*/ 0 h 775"/>
                    <a:gd name="T46" fmla="*/ 0 w 897"/>
                    <a:gd name="T47" fmla="*/ 0 h 775"/>
                    <a:gd name="T48" fmla="*/ 0 w 897"/>
                    <a:gd name="T49" fmla="*/ 0 h 775"/>
                    <a:gd name="T50" fmla="*/ 0 w 897"/>
                    <a:gd name="T51" fmla="*/ 0 h 775"/>
                    <a:gd name="T52" fmla="*/ 0 w 897"/>
                    <a:gd name="T53" fmla="*/ 0 h 775"/>
                    <a:gd name="T54" fmla="*/ 0 w 897"/>
                    <a:gd name="T55" fmla="*/ 0 h 775"/>
                    <a:gd name="T56" fmla="*/ 0 w 897"/>
                    <a:gd name="T57" fmla="*/ 0 h 775"/>
                    <a:gd name="T58" fmla="*/ 0 w 897"/>
                    <a:gd name="T59" fmla="*/ 0 h 775"/>
                    <a:gd name="T60" fmla="*/ 0 w 897"/>
                    <a:gd name="T61" fmla="*/ 0 h 775"/>
                    <a:gd name="T62" fmla="*/ 0 w 897"/>
                    <a:gd name="T63" fmla="*/ 0 h 775"/>
                    <a:gd name="T64" fmla="*/ 0 w 897"/>
                    <a:gd name="T65" fmla="*/ 0 h 775"/>
                    <a:gd name="T66" fmla="*/ 0 w 897"/>
                    <a:gd name="T67" fmla="*/ 0 h 775"/>
                    <a:gd name="T68" fmla="*/ 0 w 897"/>
                    <a:gd name="T69" fmla="*/ 0 h 775"/>
                    <a:gd name="T70" fmla="*/ 0 w 897"/>
                    <a:gd name="T71" fmla="*/ 0 h 775"/>
                    <a:gd name="T72" fmla="*/ 0 w 897"/>
                    <a:gd name="T73" fmla="*/ 0 h 775"/>
                    <a:gd name="T74" fmla="*/ 0 w 897"/>
                    <a:gd name="T75" fmla="*/ 0 h 775"/>
                    <a:gd name="T76" fmla="*/ 0 w 897"/>
                    <a:gd name="T77" fmla="*/ 0 h 775"/>
                    <a:gd name="T78" fmla="*/ 0 w 897"/>
                    <a:gd name="T79" fmla="*/ 0 h 775"/>
                    <a:gd name="T80" fmla="*/ 0 w 897"/>
                    <a:gd name="T81" fmla="*/ 0 h 775"/>
                    <a:gd name="T82" fmla="*/ 0 w 897"/>
                    <a:gd name="T83" fmla="*/ 0 h 775"/>
                    <a:gd name="T84" fmla="*/ 0 w 897"/>
                    <a:gd name="T85" fmla="*/ 0 h 775"/>
                    <a:gd name="T86" fmla="*/ 0 w 897"/>
                    <a:gd name="T87" fmla="*/ 0 h 775"/>
                    <a:gd name="T88" fmla="*/ 0 w 897"/>
                    <a:gd name="T89" fmla="*/ 0 h 7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97"/>
                    <a:gd name="T136" fmla="*/ 0 h 775"/>
                    <a:gd name="T137" fmla="*/ 897 w 897"/>
                    <a:gd name="T138" fmla="*/ 775 h 7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97" h="775">
                      <a:moveTo>
                        <a:pt x="563" y="198"/>
                      </a:moveTo>
                      <a:lnTo>
                        <a:pt x="528" y="155"/>
                      </a:lnTo>
                      <a:lnTo>
                        <a:pt x="515" y="93"/>
                      </a:lnTo>
                      <a:lnTo>
                        <a:pt x="308" y="0"/>
                      </a:lnTo>
                      <a:lnTo>
                        <a:pt x="351" y="71"/>
                      </a:lnTo>
                      <a:lnTo>
                        <a:pt x="168" y="45"/>
                      </a:lnTo>
                      <a:lnTo>
                        <a:pt x="246" y="89"/>
                      </a:lnTo>
                      <a:lnTo>
                        <a:pt x="146" y="133"/>
                      </a:lnTo>
                      <a:lnTo>
                        <a:pt x="308" y="155"/>
                      </a:lnTo>
                      <a:lnTo>
                        <a:pt x="194" y="182"/>
                      </a:lnTo>
                      <a:lnTo>
                        <a:pt x="383" y="251"/>
                      </a:lnTo>
                      <a:lnTo>
                        <a:pt x="48" y="207"/>
                      </a:lnTo>
                      <a:lnTo>
                        <a:pt x="137" y="260"/>
                      </a:lnTo>
                      <a:lnTo>
                        <a:pt x="0" y="282"/>
                      </a:lnTo>
                      <a:lnTo>
                        <a:pt x="180" y="353"/>
                      </a:lnTo>
                      <a:lnTo>
                        <a:pt x="114" y="374"/>
                      </a:lnTo>
                      <a:lnTo>
                        <a:pt x="277" y="445"/>
                      </a:lnTo>
                      <a:lnTo>
                        <a:pt x="57" y="428"/>
                      </a:lnTo>
                      <a:lnTo>
                        <a:pt x="128" y="481"/>
                      </a:lnTo>
                      <a:lnTo>
                        <a:pt x="32" y="511"/>
                      </a:lnTo>
                      <a:lnTo>
                        <a:pt x="194" y="551"/>
                      </a:lnTo>
                      <a:lnTo>
                        <a:pt x="132" y="577"/>
                      </a:lnTo>
                      <a:lnTo>
                        <a:pt x="299" y="595"/>
                      </a:lnTo>
                      <a:lnTo>
                        <a:pt x="189" y="634"/>
                      </a:lnTo>
                      <a:lnTo>
                        <a:pt x="369" y="656"/>
                      </a:lnTo>
                      <a:lnTo>
                        <a:pt x="242" y="679"/>
                      </a:lnTo>
                      <a:lnTo>
                        <a:pt x="405" y="745"/>
                      </a:lnTo>
                      <a:lnTo>
                        <a:pt x="524" y="736"/>
                      </a:lnTo>
                      <a:lnTo>
                        <a:pt x="492" y="775"/>
                      </a:lnTo>
                      <a:lnTo>
                        <a:pt x="603" y="727"/>
                      </a:lnTo>
                      <a:lnTo>
                        <a:pt x="875" y="749"/>
                      </a:lnTo>
                      <a:lnTo>
                        <a:pt x="822" y="652"/>
                      </a:lnTo>
                      <a:lnTo>
                        <a:pt x="897" y="695"/>
                      </a:lnTo>
                      <a:lnTo>
                        <a:pt x="822" y="572"/>
                      </a:lnTo>
                      <a:lnTo>
                        <a:pt x="624" y="572"/>
                      </a:lnTo>
                      <a:lnTo>
                        <a:pt x="549" y="489"/>
                      </a:lnTo>
                      <a:lnTo>
                        <a:pt x="633" y="503"/>
                      </a:lnTo>
                      <a:lnTo>
                        <a:pt x="554" y="437"/>
                      </a:lnTo>
                      <a:lnTo>
                        <a:pt x="638" y="449"/>
                      </a:lnTo>
                      <a:lnTo>
                        <a:pt x="431" y="362"/>
                      </a:lnTo>
                      <a:lnTo>
                        <a:pt x="528" y="322"/>
                      </a:lnTo>
                      <a:lnTo>
                        <a:pt x="471" y="260"/>
                      </a:lnTo>
                      <a:lnTo>
                        <a:pt x="603" y="256"/>
                      </a:lnTo>
                      <a:lnTo>
                        <a:pt x="563" y="198"/>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6" name="Freeform 154"/>
                <p:cNvSpPr>
                  <a:spLocks/>
                </p:cNvSpPr>
                <p:nvPr/>
              </p:nvSpPr>
              <p:spPr bwMode="auto">
                <a:xfrm>
                  <a:off x="3852" y="2865"/>
                  <a:ext cx="588" cy="204"/>
                </a:xfrm>
                <a:custGeom>
                  <a:avLst/>
                  <a:gdLst>
                    <a:gd name="T0" fmla="*/ 0 w 2351"/>
                    <a:gd name="T1" fmla="*/ 0 h 815"/>
                    <a:gd name="T2" fmla="*/ 0 w 2351"/>
                    <a:gd name="T3" fmla="*/ 0 h 815"/>
                    <a:gd name="T4" fmla="*/ 0 w 2351"/>
                    <a:gd name="T5" fmla="*/ 0 h 815"/>
                    <a:gd name="T6" fmla="*/ 0 w 2351"/>
                    <a:gd name="T7" fmla="*/ 0 h 815"/>
                    <a:gd name="T8" fmla="*/ 0 w 2351"/>
                    <a:gd name="T9" fmla="*/ 0 h 815"/>
                    <a:gd name="T10" fmla="*/ 0 w 2351"/>
                    <a:gd name="T11" fmla="*/ 0 h 815"/>
                    <a:gd name="T12" fmla="*/ 0 w 2351"/>
                    <a:gd name="T13" fmla="*/ 0 h 815"/>
                    <a:gd name="T14" fmla="*/ 0 w 2351"/>
                    <a:gd name="T15" fmla="*/ 0 h 815"/>
                    <a:gd name="T16" fmla="*/ 0 w 2351"/>
                    <a:gd name="T17" fmla="*/ 0 h 815"/>
                    <a:gd name="T18" fmla="*/ 0 w 2351"/>
                    <a:gd name="T19" fmla="*/ 0 h 815"/>
                    <a:gd name="T20" fmla="*/ 0 w 2351"/>
                    <a:gd name="T21" fmla="*/ 0 h 815"/>
                    <a:gd name="T22" fmla="*/ 0 w 2351"/>
                    <a:gd name="T23" fmla="*/ 0 h 815"/>
                    <a:gd name="T24" fmla="*/ 0 w 2351"/>
                    <a:gd name="T25" fmla="*/ 0 h 815"/>
                    <a:gd name="T26" fmla="*/ 0 w 2351"/>
                    <a:gd name="T27" fmla="*/ 0 h 815"/>
                    <a:gd name="T28" fmla="*/ 0 w 2351"/>
                    <a:gd name="T29" fmla="*/ 0 h 815"/>
                    <a:gd name="T30" fmla="*/ 0 w 2351"/>
                    <a:gd name="T31" fmla="*/ 0 h 815"/>
                    <a:gd name="T32" fmla="*/ 0 w 2351"/>
                    <a:gd name="T33" fmla="*/ 0 h 815"/>
                    <a:gd name="T34" fmla="*/ 0 w 2351"/>
                    <a:gd name="T35" fmla="*/ 0 h 815"/>
                    <a:gd name="T36" fmla="*/ 0 w 2351"/>
                    <a:gd name="T37" fmla="*/ 0 h 815"/>
                    <a:gd name="T38" fmla="*/ 0 w 2351"/>
                    <a:gd name="T39" fmla="*/ 0 h 815"/>
                    <a:gd name="T40" fmla="*/ 0 w 2351"/>
                    <a:gd name="T41" fmla="*/ 0 h 815"/>
                    <a:gd name="T42" fmla="*/ 0 w 2351"/>
                    <a:gd name="T43" fmla="*/ 0 h 815"/>
                    <a:gd name="T44" fmla="*/ 0 w 2351"/>
                    <a:gd name="T45" fmla="*/ 0 h 815"/>
                    <a:gd name="T46" fmla="*/ 0 w 2351"/>
                    <a:gd name="T47" fmla="*/ 0 h 815"/>
                    <a:gd name="T48" fmla="*/ 0 w 2351"/>
                    <a:gd name="T49" fmla="*/ 0 h 815"/>
                    <a:gd name="T50" fmla="*/ 0 w 2351"/>
                    <a:gd name="T51" fmla="*/ 0 h 815"/>
                    <a:gd name="T52" fmla="*/ 0 w 2351"/>
                    <a:gd name="T53" fmla="*/ 0 h 815"/>
                    <a:gd name="T54" fmla="*/ 0 w 2351"/>
                    <a:gd name="T55" fmla="*/ 0 h 815"/>
                    <a:gd name="T56" fmla="*/ 0 w 2351"/>
                    <a:gd name="T57" fmla="*/ 0 h 815"/>
                    <a:gd name="T58" fmla="*/ 0 w 2351"/>
                    <a:gd name="T59" fmla="*/ 0 h 815"/>
                    <a:gd name="T60" fmla="*/ 0 w 2351"/>
                    <a:gd name="T61" fmla="*/ 0 h 815"/>
                    <a:gd name="T62" fmla="*/ 0 w 2351"/>
                    <a:gd name="T63" fmla="*/ 0 h 815"/>
                    <a:gd name="T64" fmla="*/ 0 w 2351"/>
                    <a:gd name="T65" fmla="*/ 0 h 815"/>
                    <a:gd name="T66" fmla="*/ 0 w 2351"/>
                    <a:gd name="T67" fmla="*/ 0 h 815"/>
                    <a:gd name="T68" fmla="*/ 0 w 2351"/>
                    <a:gd name="T69" fmla="*/ 0 h 815"/>
                    <a:gd name="T70" fmla="*/ 0 w 2351"/>
                    <a:gd name="T71" fmla="*/ 0 h 815"/>
                    <a:gd name="T72" fmla="*/ 0 w 2351"/>
                    <a:gd name="T73" fmla="*/ 0 h 815"/>
                    <a:gd name="T74" fmla="*/ 0 w 2351"/>
                    <a:gd name="T75" fmla="*/ 0 h 815"/>
                    <a:gd name="T76" fmla="*/ 0 w 2351"/>
                    <a:gd name="T77" fmla="*/ 0 h 815"/>
                    <a:gd name="T78" fmla="*/ 0 w 2351"/>
                    <a:gd name="T79" fmla="*/ 0 h 815"/>
                    <a:gd name="T80" fmla="*/ 0 w 2351"/>
                    <a:gd name="T81" fmla="*/ 0 h 815"/>
                    <a:gd name="T82" fmla="*/ 0 w 2351"/>
                    <a:gd name="T83" fmla="*/ 0 h 815"/>
                    <a:gd name="T84" fmla="*/ 0 w 2351"/>
                    <a:gd name="T85" fmla="*/ 0 h 815"/>
                    <a:gd name="T86" fmla="*/ 0 w 2351"/>
                    <a:gd name="T87" fmla="*/ 0 h 815"/>
                    <a:gd name="T88" fmla="*/ 0 w 2351"/>
                    <a:gd name="T89" fmla="*/ 0 h 815"/>
                    <a:gd name="T90" fmla="*/ 0 w 2351"/>
                    <a:gd name="T91" fmla="*/ 0 h 815"/>
                    <a:gd name="T92" fmla="*/ 0 w 2351"/>
                    <a:gd name="T93" fmla="*/ 0 h 815"/>
                    <a:gd name="T94" fmla="*/ 0 w 2351"/>
                    <a:gd name="T95" fmla="*/ 0 h 815"/>
                    <a:gd name="T96" fmla="*/ 0 w 2351"/>
                    <a:gd name="T97" fmla="*/ 0 h 815"/>
                    <a:gd name="T98" fmla="*/ 0 w 2351"/>
                    <a:gd name="T99" fmla="*/ 0 h 815"/>
                    <a:gd name="T100" fmla="*/ 0 w 2351"/>
                    <a:gd name="T101" fmla="*/ 0 h 815"/>
                    <a:gd name="T102" fmla="*/ 0 w 2351"/>
                    <a:gd name="T103" fmla="*/ 0 h 815"/>
                    <a:gd name="T104" fmla="*/ 0 w 2351"/>
                    <a:gd name="T105" fmla="*/ 0 h 815"/>
                    <a:gd name="T106" fmla="*/ 0 w 2351"/>
                    <a:gd name="T107" fmla="*/ 0 h 815"/>
                    <a:gd name="T108" fmla="*/ 0 w 2351"/>
                    <a:gd name="T109" fmla="*/ 0 h 81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51"/>
                    <a:gd name="T166" fmla="*/ 0 h 815"/>
                    <a:gd name="T167" fmla="*/ 2351 w 2351"/>
                    <a:gd name="T168" fmla="*/ 815 h 81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51" h="815">
                      <a:moveTo>
                        <a:pt x="839" y="66"/>
                      </a:moveTo>
                      <a:lnTo>
                        <a:pt x="602" y="0"/>
                      </a:lnTo>
                      <a:lnTo>
                        <a:pt x="276" y="84"/>
                      </a:lnTo>
                      <a:lnTo>
                        <a:pt x="387" y="98"/>
                      </a:lnTo>
                      <a:lnTo>
                        <a:pt x="135" y="146"/>
                      </a:lnTo>
                      <a:lnTo>
                        <a:pt x="316" y="189"/>
                      </a:lnTo>
                      <a:lnTo>
                        <a:pt x="456" y="198"/>
                      </a:lnTo>
                      <a:lnTo>
                        <a:pt x="250" y="246"/>
                      </a:lnTo>
                      <a:lnTo>
                        <a:pt x="456" y="255"/>
                      </a:lnTo>
                      <a:lnTo>
                        <a:pt x="356" y="287"/>
                      </a:lnTo>
                      <a:lnTo>
                        <a:pt x="654" y="326"/>
                      </a:lnTo>
                      <a:lnTo>
                        <a:pt x="825" y="291"/>
                      </a:lnTo>
                      <a:lnTo>
                        <a:pt x="650" y="440"/>
                      </a:lnTo>
                      <a:lnTo>
                        <a:pt x="242" y="401"/>
                      </a:lnTo>
                      <a:lnTo>
                        <a:pt x="0" y="423"/>
                      </a:lnTo>
                      <a:lnTo>
                        <a:pt x="193" y="471"/>
                      </a:lnTo>
                      <a:lnTo>
                        <a:pt x="53" y="528"/>
                      </a:lnTo>
                      <a:lnTo>
                        <a:pt x="329" y="563"/>
                      </a:lnTo>
                      <a:lnTo>
                        <a:pt x="144" y="608"/>
                      </a:lnTo>
                      <a:lnTo>
                        <a:pt x="250" y="647"/>
                      </a:lnTo>
                      <a:lnTo>
                        <a:pt x="497" y="660"/>
                      </a:lnTo>
                      <a:lnTo>
                        <a:pt x="413" y="700"/>
                      </a:lnTo>
                      <a:lnTo>
                        <a:pt x="685" y="727"/>
                      </a:lnTo>
                      <a:lnTo>
                        <a:pt x="584" y="784"/>
                      </a:lnTo>
                      <a:lnTo>
                        <a:pt x="734" y="815"/>
                      </a:lnTo>
                      <a:lnTo>
                        <a:pt x="716" y="766"/>
                      </a:lnTo>
                      <a:lnTo>
                        <a:pt x="843" y="709"/>
                      </a:lnTo>
                      <a:lnTo>
                        <a:pt x="751" y="678"/>
                      </a:lnTo>
                      <a:lnTo>
                        <a:pt x="957" y="620"/>
                      </a:lnTo>
                      <a:lnTo>
                        <a:pt x="1142" y="669"/>
                      </a:lnTo>
                      <a:lnTo>
                        <a:pt x="1094" y="586"/>
                      </a:lnTo>
                      <a:lnTo>
                        <a:pt x="1467" y="669"/>
                      </a:lnTo>
                      <a:lnTo>
                        <a:pt x="1770" y="669"/>
                      </a:lnTo>
                      <a:lnTo>
                        <a:pt x="1634" y="743"/>
                      </a:lnTo>
                      <a:lnTo>
                        <a:pt x="1854" y="731"/>
                      </a:lnTo>
                      <a:lnTo>
                        <a:pt x="1841" y="784"/>
                      </a:lnTo>
                      <a:lnTo>
                        <a:pt x="2064" y="695"/>
                      </a:lnTo>
                      <a:lnTo>
                        <a:pt x="2276" y="757"/>
                      </a:lnTo>
                      <a:lnTo>
                        <a:pt x="2113" y="599"/>
                      </a:lnTo>
                      <a:lnTo>
                        <a:pt x="2351" y="638"/>
                      </a:lnTo>
                      <a:lnTo>
                        <a:pt x="2139" y="510"/>
                      </a:lnTo>
                      <a:lnTo>
                        <a:pt x="2284" y="515"/>
                      </a:lnTo>
                      <a:lnTo>
                        <a:pt x="2007" y="383"/>
                      </a:lnTo>
                      <a:lnTo>
                        <a:pt x="1823" y="296"/>
                      </a:lnTo>
                      <a:lnTo>
                        <a:pt x="1841" y="379"/>
                      </a:lnTo>
                      <a:lnTo>
                        <a:pt x="1674" y="366"/>
                      </a:lnTo>
                      <a:lnTo>
                        <a:pt x="1410" y="237"/>
                      </a:lnTo>
                      <a:lnTo>
                        <a:pt x="1419" y="287"/>
                      </a:lnTo>
                      <a:lnTo>
                        <a:pt x="1257" y="251"/>
                      </a:lnTo>
                      <a:lnTo>
                        <a:pt x="1383" y="163"/>
                      </a:lnTo>
                      <a:lnTo>
                        <a:pt x="1542" y="171"/>
                      </a:lnTo>
                      <a:lnTo>
                        <a:pt x="1362" y="89"/>
                      </a:lnTo>
                      <a:lnTo>
                        <a:pt x="1046" y="93"/>
                      </a:lnTo>
                      <a:lnTo>
                        <a:pt x="839" y="66"/>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7" name="Freeform 155"/>
                <p:cNvSpPr>
                  <a:spLocks/>
                </p:cNvSpPr>
                <p:nvPr/>
              </p:nvSpPr>
              <p:spPr bwMode="auto">
                <a:xfrm>
                  <a:off x="4050" y="3037"/>
                  <a:ext cx="154" cy="42"/>
                </a:xfrm>
                <a:custGeom>
                  <a:avLst/>
                  <a:gdLst>
                    <a:gd name="T0" fmla="*/ 0 w 615"/>
                    <a:gd name="T1" fmla="*/ 0 h 172"/>
                    <a:gd name="T2" fmla="*/ 0 w 615"/>
                    <a:gd name="T3" fmla="*/ 0 h 172"/>
                    <a:gd name="T4" fmla="*/ 0 w 615"/>
                    <a:gd name="T5" fmla="*/ 0 h 172"/>
                    <a:gd name="T6" fmla="*/ 0 w 615"/>
                    <a:gd name="T7" fmla="*/ 0 h 172"/>
                    <a:gd name="T8" fmla="*/ 0 w 615"/>
                    <a:gd name="T9" fmla="*/ 0 h 172"/>
                    <a:gd name="T10" fmla="*/ 0 w 615"/>
                    <a:gd name="T11" fmla="*/ 0 h 172"/>
                    <a:gd name="T12" fmla="*/ 0 w 615"/>
                    <a:gd name="T13" fmla="*/ 0 h 172"/>
                    <a:gd name="T14" fmla="*/ 0 w 615"/>
                    <a:gd name="T15" fmla="*/ 0 h 172"/>
                    <a:gd name="T16" fmla="*/ 0 w 615"/>
                    <a:gd name="T17" fmla="*/ 0 h 172"/>
                    <a:gd name="T18" fmla="*/ 0 w 615"/>
                    <a:gd name="T19" fmla="*/ 0 h 172"/>
                    <a:gd name="T20" fmla="*/ 0 w 615"/>
                    <a:gd name="T21" fmla="*/ 0 h 172"/>
                    <a:gd name="T22" fmla="*/ 0 w 615"/>
                    <a:gd name="T23" fmla="*/ 0 h 172"/>
                    <a:gd name="T24" fmla="*/ 0 w 615"/>
                    <a:gd name="T25" fmla="*/ 0 h 172"/>
                    <a:gd name="T26" fmla="*/ 0 w 615"/>
                    <a:gd name="T27" fmla="*/ 0 h 172"/>
                    <a:gd name="T28" fmla="*/ 0 w 615"/>
                    <a:gd name="T29" fmla="*/ 0 h 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5"/>
                    <a:gd name="T46" fmla="*/ 0 h 172"/>
                    <a:gd name="T47" fmla="*/ 615 w 615"/>
                    <a:gd name="T48" fmla="*/ 172 h 1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5" h="172">
                      <a:moveTo>
                        <a:pt x="378" y="45"/>
                      </a:moveTo>
                      <a:lnTo>
                        <a:pt x="237" y="5"/>
                      </a:lnTo>
                      <a:lnTo>
                        <a:pt x="123" y="0"/>
                      </a:lnTo>
                      <a:lnTo>
                        <a:pt x="211" y="41"/>
                      </a:lnTo>
                      <a:lnTo>
                        <a:pt x="34" y="57"/>
                      </a:lnTo>
                      <a:lnTo>
                        <a:pt x="136" y="84"/>
                      </a:lnTo>
                      <a:lnTo>
                        <a:pt x="0" y="137"/>
                      </a:lnTo>
                      <a:lnTo>
                        <a:pt x="118" y="132"/>
                      </a:lnTo>
                      <a:lnTo>
                        <a:pt x="79" y="172"/>
                      </a:lnTo>
                      <a:lnTo>
                        <a:pt x="198" y="168"/>
                      </a:lnTo>
                      <a:lnTo>
                        <a:pt x="329" y="132"/>
                      </a:lnTo>
                      <a:lnTo>
                        <a:pt x="460" y="89"/>
                      </a:lnTo>
                      <a:lnTo>
                        <a:pt x="615" y="80"/>
                      </a:lnTo>
                      <a:lnTo>
                        <a:pt x="378"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8" name="Freeform 156"/>
                <p:cNvSpPr>
                  <a:spLocks/>
                </p:cNvSpPr>
                <p:nvPr/>
              </p:nvSpPr>
              <p:spPr bwMode="auto">
                <a:xfrm>
                  <a:off x="3915" y="2835"/>
                  <a:ext cx="390" cy="105"/>
                </a:xfrm>
                <a:custGeom>
                  <a:avLst/>
                  <a:gdLst>
                    <a:gd name="T0" fmla="*/ 0 w 1559"/>
                    <a:gd name="T1" fmla="*/ 0 h 418"/>
                    <a:gd name="T2" fmla="*/ 0 w 1559"/>
                    <a:gd name="T3" fmla="*/ 0 h 418"/>
                    <a:gd name="T4" fmla="*/ 0 w 1559"/>
                    <a:gd name="T5" fmla="*/ 0 h 418"/>
                    <a:gd name="T6" fmla="*/ 0 w 1559"/>
                    <a:gd name="T7" fmla="*/ 0 h 418"/>
                    <a:gd name="T8" fmla="*/ 0 w 1559"/>
                    <a:gd name="T9" fmla="*/ 0 h 418"/>
                    <a:gd name="T10" fmla="*/ 0 w 1559"/>
                    <a:gd name="T11" fmla="*/ 0 h 418"/>
                    <a:gd name="T12" fmla="*/ 0 w 1559"/>
                    <a:gd name="T13" fmla="*/ 0 h 418"/>
                    <a:gd name="T14" fmla="*/ 0 w 1559"/>
                    <a:gd name="T15" fmla="*/ 0 h 418"/>
                    <a:gd name="T16" fmla="*/ 0 w 1559"/>
                    <a:gd name="T17" fmla="*/ 0 h 418"/>
                    <a:gd name="T18" fmla="*/ 0 w 1559"/>
                    <a:gd name="T19" fmla="*/ 0 h 418"/>
                    <a:gd name="T20" fmla="*/ 0 w 1559"/>
                    <a:gd name="T21" fmla="*/ 0 h 418"/>
                    <a:gd name="T22" fmla="*/ 0 w 1559"/>
                    <a:gd name="T23" fmla="*/ 0 h 418"/>
                    <a:gd name="T24" fmla="*/ 0 w 1559"/>
                    <a:gd name="T25" fmla="*/ 0 h 418"/>
                    <a:gd name="T26" fmla="*/ 0 w 1559"/>
                    <a:gd name="T27" fmla="*/ 0 h 418"/>
                    <a:gd name="T28" fmla="*/ 0 w 1559"/>
                    <a:gd name="T29" fmla="*/ 0 h 418"/>
                    <a:gd name="T30" fmla="*/ 0 w 1559"/>
                    <a:gd name="T31" fmla="*/ 0 h 418"/>
                    <a:gd name="T32" fmla="*/ 0 w 1559"/>
                    <a:gd name="T33" fmla="*/ 0 h 418"/>
                    <a:gd name="T34" fmla="*/ 0 w 1559"/>
                    <a:gd name="T35" fmla="*/ 0 h 418"/>
                    <a:gd name="T36" fmla="*/ 0 w 1559"/>
                    <a:gd name="T37" fmla="*/ 0 h 418"/>
                    <a:gd name="T38" fmla="*/ 0 w 1559"/>
                    <a:gd name="T39" fmla="*/ 0 h 418"/>
                    <a:gd name="T40" fmla="*/ 0 w 1559"/>
                    <a:gd name="T41" fmla="*/ 0 h 418"/>
                    <a:gd name="T42" fmla="*/ 0 w 1559"/>
                    <a:gd name="T43" fmla="*/ 0 h 418"/>
                    <a:gd name="T44" fmla="*/ 0 w 1559"/>
                    <a:gd name="T45" fmla="*/ 0 h 418"/>
                    <a:gd name="T46" fmla="*/ 0 w 1559"/>
                    <a:gd name="T47" fmla="*/ 0 h 418"/>
                    <a:gd name="T48" fmla="*/ 0 w 1559"/>
                    <a:gd name="T49" fmla="*/ 0 h 418"/>
                    <a:gd name="T50" fmla="*/ 0 w 1559"/>
                    <a:gd name="T51" fmla="*/ 0 h 418"/>
                    <a:gd name="T52" fmla="*/ 0 w 1559"/>
                    <a:gd name="T53" fmla="*/ 0 h 418"/>
                    <a:gd name="T54" fmla="*/ 0 w 1559"/>
                    <a:gd name="T55" fmla="*/ 0 h 4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59"/>
                    <a:gd name="T85" fmla="*/ 0 h 418"/>
                    <a:gd name="T86" fmla="*/ 1559 w 1559"/>
                    <a:gd name="T87" fmla="*/ 418 h 4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59" h="418">
                      <a:moveTo>
                        <a:pt x="1043" y="100"/>
                      </a:moveTo>
                      <a:lnTo>
                        <a:pt x="556" y="125"/>
                      </a:lnTo>
                      <a:lnTo>
                        <a:pt x="710" y="170"/>
                      </a:lnTo>
                      <a:lnTo>
                        <a:pt x="417" y="165"/>
                      </a:lnTo>
                      <a:lnTo>
                        <a:pt x="159" y="214"/>
                      </a:lnTo>
                      <a:lnTo>
                        <a:pt x="378" y="219"/>
                      </a:lnTo>
                      <a:lnTo>
                        <a:pt x="0" y="274"/>
                      </a:lnTo>
                      <a:lnTo>
                        <a:pt x="129" y="299"/>
                      </a:lnTo>
                      <a:lnTo>
                        <a:pt x="338" y="299"/>
                      </a:lnTo>
                      <a:lnTo>
                        <a:pt x="149" y="354"/>
                      </a:lnTo>
                      <a:lnTo>
                        <a:pt x="352" y="349"/>
                      </a:lnTo>
                      <a:lnTo>
                        <a:pt x="228" y="388"/>
                      </a:lnTo>
                      <a:lnTo>
                        <a:pt x="407" y="398"/>
                      </a:lnTo>
                      <a:lnTo>
                        <a:pt x="715" y="359"/>
                      </a:lnTo>
                      <a:lnTo>
                        <a:pt x="591" y="418"/>
                      </a:lnTo>
                      <a:lnTo>
                        <a:pt x="870" y="364"/>
                      </a:lnTo>
                      <a:lnTo>
                        <a:pt x="1127" y="314"/>
                      </a:lnTo>
                      <a:lnTo>
                        <a:pt x="815" y="284"/>
                      </a:lnTo>
                      <a:lnTo>
                        <a:pt x="591" y="299"/>
                      </a:lnTo>
                      <a:lnTo>
                        <a:pt x="432" y="253"/>
                      </a:lnTo>
                      <a:lnTo>
                        <a:pt x="621" y="239"/>
                      </a:lnTo>
                      <a:lnTo>
                        <a:pt x="725" y="260"/>
                      </a:lnTo>
                      <a:lnTo>
                        <a:pt x="934" y="214"/>
                      </a:lnTo>
                      <a:lnTo>
                        <a:pt x="1142" y="154"/>
                      </a:lnTo>
                      <a:lnTo>
                        <a:pt x="1559" y="170"/>
                      </a:lnTo>
                      <a:lnTo>
                        <a:pt x="1033" y="0"/>
                      </a:lnTo>
                      <a:lnTo>
                        <a:pt x="104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89" name="Freeform 157"/>
                <p:cNvSpPr>
                  <a:spLocks/>
                </p:cNvSpPr>
                <p:nvPr/>
              </p:nvSpPr>
              <p:spPr bwMode="auto">
                <a:xfrm>
                  <a:off x="3879" y="2953"/>
                  <a:ext cx="184" cy="71"/>
                </a:xfrm>
                <a:custGeom>
                  <a:avLst/>
                  <a:gdLst>
                    <a:gd name="T0" fmla="*/ 0 w 738"/>
                    <a:gd name="T1" fmla="*/ 0 h 282"/>
                    <a:gd name="T2" fmla="*/ 0 w 738"/>
                    <a:gd name="T3" fmla="*/ 0 h 282"/>
                    <a:gd name="T4" fmla="*/ 0 w 738"/>
                    <a:gd name="T5" fmla="*/ 0 h 282"/>
                    <a:gd name="T6" fmla="*/ 0 w 738"/>
                    <a:gd name="T7" fmla="*/ 0 h 282"/>
                    <a:gd name="T8" fmla="*/ 0 w 738"/>
                    <a:gd name="T9" fmla="*/ 0 h 282"/>
                    <a:gd name="T10" fmla="*/ 0 w 738"/>
                    <a:gd name="T11" fmla="*/ 0 h 282"/>
                    <a:gd name="T12" fmla="*/ 0 w 738"/>
                    <a:gd name="T13" fmla="*/ 0 h 282"/>
                    <a:gd name="T14" fmla="*/ 0 w 738"/>
                    <a:gd name="T15" fmla="*/ 0 h 282"/>
                    <a:gd name="T16" fmla="*/ 0 w 738"/>
                    <a:gd name="T17" fmla="*/ 0 h 282"/>
                    <a:gd name="T18" fmla="*/ 0 w 738"/>
                    <a:gd name="T19" fmla="*/ 0 h 282"/>
                    <a:gd name="T20" fmla="*/ 0 w 738"/>
                    <a:gd name="T21" fmla="*/ 0 h 282"/>
                    <a:gd name="T22" fmla="*/ 0 w 738"/>
                    <a:gd name="T23" fmla="*/ 0 h 282"/>
                    <a:gd name="T24" fmla="*/ 0 w 738"/>
                    <a:gd name="T25" fmla="*/ 0 h 282"/>
                    <a:gd name="T26" fmla="*/ 0 w 738"/>
                    <a:gd name="T27" fmla="*/ 0 h 282"/>
                    <a:gd name="T28" fmla="*/ 0 w 738"/>
                    <a:gd name="T29" fmla="*/ 0 h 282"/>
                    <a:gd name="T30" fmla="*/ 0 w 738"/>
                    <a:gd name="T31" fmla="*/ 0 h 282"/>
                    <a:gd name="T32" fmla="*/ 0 w 738"/>
                    <a:gd name="T33" fmla="*/ 0 h 282"/>
                    <a:gd name="T34" fmla="*/ 0 w 738"/>
                    <a:gd name="T35" fmla="*/ 0 h 282"/>
                    <a:gd name="T36" fmla="*/ 0 w 738"/>
                    <a:gd name="T37" fmla="*/ 0 h 2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8"/>
                    <a:gd name="T58" fmla="*/ 0 h 282"/>
                    <a:gd name="T59" fmla="*/ 738 w 738"/>
                    <a:gd name="T60" fmla="*/ 282 h 2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8" h="282">
                      <a:moveTo>
                        <a:pt x="738" y="19"/>
                      </a:moveTo>
                      <a:lnTo>
                        <a:pt x="474" y="47"/>
                      </a:lnTo>
                      <a:lnTo>
                        <a:pt x="269" y="0"/>
                      </a:lnTo>
                      <a:lnTo>
                        <a:pt x="402" y="86"/>
                      </a:lnTo>
                      <a:lnTo>
                        <a:pt x="190" y="68"/>
                      </a:lnTo>
                      <a:lnTo>
                        <a:pt x="0" y="81"/>
                      </a:lnTo>
                      <a:lnTo>
                        <a:pt x="217" y="121"/>
                      </a:lnTo>
                      <a:lnTo>
                        <a:pt x="70" y="171"/>
                      </a:lnTo>
                      <a:lnTo>
                        <a:pt x="302" y="209"/>
                      </a:lnTo>
                      <a:lnTo>
                        <a:pt x="214" y="277"/>
                      </a:lnTo>
                      <a:lnTo>
                        <a:pt x="410" y="282"/>
                      </a:lnTo>
                      <a:lnTo>
                        <a:pt x="365" y="177"/>
                      </a:lnTo>
                      <a:lnTo>
                        <a:pt x="558" y="262"/>
                      </a:lnTo>
                      <a:lnTo>
                        <a:pt x="733" y="268"/>
                      </a:lnTo>
                      <a:lnTo>
                        <a:pt x="553" y="178"/>
                      </a:lnTo>
                      <a:lnTo>
                        <a:pt x="708" y="154"/>
                      </a:lnTo>
                      <a:lnTo>
                        <a:pt x="580" y="102"/>
                      </a:lnTo>
                      <a:lnTo>
                        <a:pt x="73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0" name="Freeform 158"/>
                <p:cNvSpPr>
                  <a:spLocks/>
                </p:cNvSpPr>
                <p:nvPr/>
              </p:nvSpPr>
              <p:spPr bwMode="auto">
                <a:xfrm>
                  <a:off x="4227" y="2898"/>
                  <a:ext cx="240" cy="78"/>
                </a:xfrm>
                <a:custGeom>
                  <a:avLst/>
                  <a:gdLst>
                    <a:gd name="T0" fmla="*/ 0 w 958"/>
                    <a:gd name="T1" fmla="*/ 0 h 310"/>
                    <a:gd name="T2" fmla="*/ 0 w 958"/>
                    <a:gd name="T3" fmla="*/ 0 h 310"/>
                    <a:gd name="T4" fmla="*/ 0 w 958"/>
                    <a:gd name="T5" fmla="*/ 0 h 310"/>
                    <a:gd name="T6" fmla="*/ 0 w 958"/>
                    <a:gd name="T7" fmla="*/ 0 h 310"/>
                    <a:gd name="T8" fmla="*/ 0 w 958"/>
                    <a:gd name="T9" fmla="*/ 0 h 310"/>
                    <a:gd name="T10" fmla="*/ 0 w 958"/>
                    <a:gd name="T11" fmla="*/ 0 h 310"/>
                    <a:gd name="T12" fmla="*/ 0 w 958"/>
                    <a:gd name="T13" fmla="*/ 0 h 310"/>
                    <a:gd name="T14" fmla="*/ 0 w 958"/>
                    <a:gd name="T15" fmla="*/ 0 h 310"/>
                    <a:gd name="T16" fmla="*/ 0 w 958"/>
                    <a:gd name="T17" fmla="*/ 0 h 310"/>
                    <a:gd name="T18" fmla="*/ 0 w 958"/>
                    <a:gd name="T19" fmla="*/ 0 h 310"/>
                    <a:gd name="T20" fmla="*/ 0 w 958"/>
                    <a:gd name="T21" fmla="*/ 0 h 310"/>
                    <a:gd name="T22" fmla="*/ 0 w 958"/>
                    <a:gd name="T23" fmla="*/ 0 h 310"/>
                    <a:gd name="T24" fmla="*/ 0 w 958"/>
                    <a:gd name="T25" fmla="*/ 0 h 310"/>
                    <a:gd name="T26" fmla="*/ 0 w 958"/>
                    <a:gd name="T27" fmla="*/ 0 h 310"/>
                    <a:gd name="T28" fmla="*/ 0 w 958"/>
                    <a:gd name="T29" fmla="*/ 0 h 310"/>
                    <a:gd name="T30" fmla="*/ 0 w 958"/>
                    <a:gd name="T31" fmla="*/ 0 h 310"/>
                    <a:gd name="T32" fmla="*/ 0 w 958"/>
                    <a:gd name="T33" fmla="*/ 0 h 310"/>
                    <a:gd name="T34" fmla="*/ 0 w 958"/>
                    <a:gd name="T35" fmla="*/ 0 h 310"/>
                    <a:gd name="T36" fmla="*/ 0 w 958"/>
                    <a:gd name="T37" fmla="*/ 0 h 310"/>
                    <a:gd name="T38" fmla="*/ 0 w 958"/>
                    <a:gd name="T39" fmla="*/ 0 h 310"/>
                    <a:gd name="T40" fmla="*/ 0 w 958"/>
                    <a:gd name="T41" fmla="*/ 0 h 310"/>
                    <a:gd name="T42" fmla="*/ 0 w 958"/>
                    <a:gd name="T43" fmla="*/ 0 h 310"/>
                    <a:gd name="T44" fmla="*/ 0 w 958"/>
                    <a:gd name="T45" fmla="*/ 0 h 310"/>
                    <a:gd name="T46" fmla="*/ 0 w 958"/>
                    <a:gd name="T47" fmla="*/ 0 h 3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58"/>
                    <a:gd name="T73" fmla="*/ 0 h 310"/>
                    <a:gd name="T74" fmla="*/ 958 w 958"/>
                    <a:gd name="T75" fmla="*/ 310 h 3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58" h="310">
                      <a:moveTo>
                        <a:pt x="660" y="126"/>
                      </a:moveTo>
                      <a:lnTo>
                        <a:pt x="526" y="41"/>
                      </a:lnTo>
                      <a:lnTo>
                        <a:pt x="371" y="0"/>
                      </a:lnTo>
                      <a:lnTo>
                        <a:pt x="471" y="80"/>
                      </a:lnTo>
                      <a:lnTo>
                        <a:pt x="267" y="26"/>
                      </a:lnTo>
                      <a:lnTo>
                        <a:pt x="317" y="96"/>
                      </a:lnTo>
                      <a:lnTo>
                        <a:pt x="192" y="61"/>
                      </a:lnTo>
                      <a:lnTo>
                        <a:pt x="0" y="96"/>
                      </a:lnTo>
                      <a:lnTo>
                        <a:pt x="187" y="116"/>
                      </a:lnTo>
                      <a:lnTo>
                        <a:pt x="64" y="140"/>
                      </a:lnTo>
                      <a:lnTo>
                        <a:pt x="298" y="181"/>
                      </a:lnTo>
                      <a:lnTo>
                        <a:pt x="292" y="126"/>
                      </a:lnTo>
                      <a:lnTo>
                        <a:pt x="471" y="191"/>
                      </a:lnTo>
                      <a:lnTo>
                        <a:pt x="421" y="111"/>
                      </a:lnTo>
                      <a:lnTo>
                        <a:pt x="610" y="181"/>
                      </a:lnTo>
                      <a:lnTo>
                        <a:pt x="560" y="215"/>
                      </a:lnTo>
                      <a:lnTo>
                        <a:pt x="729" y="245"/>
                      </a:lnTo>
                      <a:lnTo>
                        <a:pt x="695" y="191"/>
                      </a:lnTo>
                      <a:lnTo>
                        <a:pt x="819" y="205"/>
                      </a:lnTo>
                      <a:lnTo>
                        <a:pt x="958" y="310"/>
                      </a:lnTo>
                      <a:lnTo>
                        <a:pt x="793" y="131"/>
                      </a:lnTo>
                      <a:lnTo>
                        <a:pt x="620" y="36"/>
                      </a:lnTo>
                      <a:lnTo>
                        <a:pt x="66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1" name="Freeform 159"/>
                <p:cNvSpPr>
                  <a:spLocks/>
                </p:cNvSpPr>
                <p:nvPr/>
              </p:nvSpPr>
              <p:spPr bwMode="auto">
                <a:xfrm>
                  <a:off x="4099" y="3017"/>
                  <a:ext cx="320" cy="69"/>
                </a:xfrm>
                <a:custGeom>
                  <a:avLst/>
                  <a:gdLst>
                    <a:gd name="T0" fmla="*/ 0 w 1277"/>
                    <a:gd name="T1" fmla="*/ 0 h 275"/>
                    <a:gd name="T2" fmla="*/ 0 w 1277"/>
                    <a:gd name="T3" fmla="*/ 0 h 275"/>
                    <a:gd name="T4" fmla="*/ 0 w 1277"/>
                    <a:gd name="T5" fmla="*/ 0 h 275"/>
                    <a:gd name="T6" fmla="*/ 0 w 1277"/>
                    <a:gd name="T7" fmla="*/ 0 h 275"/>
                    <a:gd name="T8" fmla="*/ 0 w 1277"/>
                    <a:gd name="T9" fmla="*/ 0 h 275"/>
                    <a:gd name="T10" fmla="*/ 0 w 1277"/>
                    <a:gd name="T11" fmla="*/ 0 h 275"/>
                    <a:gd name="T12" fmla="*/ 0 w 1277"/>
                    <a:gd name="T13" fmla="*/ 0 h 275"/>
                    <a:gd name="T14" fmla="*/ 0 w 1277"/>
                    <a:gd name="T15" fmla="*/ 0 h 275"/>
                    <a:gd name="T16" fmla="*/ 0 w 1277"/>
                    <a:gd name="T17" fmla="*/ 0 h 275"/>
                    <a:gd name="T18" fmla="*/ 0 w 1277"/>
                    <a:gd name="T19" fmla="*/ 0 h 275"/>
                    <a:gd name="T20" fmla="*/ 0 w 1277"/>
                    <a:gd name="T21" fmla="*/ 0 h 275"/>
                    <a:gd name="T22" fmla="*/ 0 w 1277"/>
                    <a:gd name="T23" fmla="*/ 0 h 275"/>
                    <a:gd name="T24" fmla="*/ 0 w 1277"/>
                    <a:gd name="T25" fmla="*/ 0 h 275"/>
                    <a:gd name="T26" fmla="*/ 0 w 1277"/>
                    <a:gd name="T27" fmla="*/ 0 h 275"/>
                    <a:gd name="T28" fmla="*/ 0 w 1277"/>
                    <a:gd name="T29" fmla="*/ 0 h 275"/>
                    <a:gd name="T30" fmla="*/ 0 w 1277"/>
                    <a:gd name="T31" fmla="*/ 0 h 275"/>
                    <a:gd name="T32" fmla="*/ 0 w 1277"/>
                    <a:gd name="T33" fmla="*/ 0 h 275"/>
                    <a:gd name="T34" fmla="*/ 0 w 1277"/>
                    <a:gd name="T35" fmla="*/ 0 h 275"/>
                    <a:gd name="T36" fmla="*/ 0 w 1277"/>
                    <a:gd name="T37" fmla="*/ 0 h 275"/>
                    <a:gd name="T38" fmla="*/ 0 w 1277"/>
                    <a:gd name="T39" fmla="*/ 0 h 275"/>
                    <a:gd name="T40" fmla="*/ 0 w 1277"/>
                    <a:gd name="T41" fmla="*/ 0 h 275"/>
                    <a:gd name="T42" fmla="*/ 0 w 1277"/>
                    <a:gd name="T43" fmla="*/ 0 h 2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77"/>
                    <a:gd name="T67" fmla="*/ 0 h 275"/>
                    <a:gd name="T68" fmla="*/ 1277 w 1277"/>
                    <a:gd name="T69" fmla="*/ 275 h 2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77" h="275">
                      <a:moveTo>
                        <a:pt x="450" y="20"/>
                      </a:moveTo>
                      <a:lnTo>
                        <a:pt x="386" y="69"/>
                      </a:lnTo>
                      <a:lnTo>
                        <a:pt x="535" y="85"/>
                      </a:lnTo>
                      <a:lnTo>
                        <a:pt x="487" y="133"/>
                      </a:lnTo>
                      <a:lnTo>
                        <a:pt x="805" y="84"/>
                      </a:lnTo>
                      <a:lnTo>
                        <a:pt x="687" y="137"/>
                      </a:lnTo>
                      <a:lnTo>
                        <a:pt x="877" y="146"/>
                      </a:lnTo>
                      <a:lnTo>
                        <a:pt x="1103" y="60"/>
                      </a:lnTo>
                      <a:lnTo>
                        <a:pt x="1277" y="148"/>
                      </a:lnTo>
                      <a:lnTo>
                        <a:pt x="1085" y="113"/>
                      </a:lnTo>
                      <a:lnTo>
                        <a:pt x="861" y="206"/>
                      </a:lnTo>
                      <a:lnTo>
                        <a:pt x="468" y="275"/>
                      </a:lnTo>
                      <a:lnTo>
                        <a:pt x="522" y="217"/>
                      </a:lnTo>
                      <a:lnTo>
                        <a:pt x="233" y="231"/>
                      </a:lnTo>
                      <a:lnTo>
                        <a:pt x="270" y="157"/>
                      </a:lnTo>
                      <a:lnTo>
                        <a:pt x="34" y="161"/>
                      </a:lnTo>
                      <a:lnTo>
                        <a:pt x="165" y="104"/>
                      </a:lnTo>
                      <a:lnTo>
                        <a:pt x="0" y="47"/>
                      </a:lnTo>
                      <a:lnTo>
                        <a:pt x="348" y="48"/>
                      </a:lnTo>
                      <a:lnTo>
                        <a:pt x="257" y="0"/>
                      </a:lnTo>
                      <a:lnTo>
                        <a:pt x="45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2" name="Freeform 160"/>
                <p:cNvSpPr>
                  <a:spLocks/>
                </p:cNvSpPr>
                <p:nvPr/>
              </p:nvSpPr>
              <p:spPr bwMode="auto">
                <a:xfrm>
                  <a:off x="4392" y="3031"/>
                  <a:ext cx="204" cy="392"/>
                </a:xfrm>
                <a:custGeom>
                  <a:avLst/>
                  <a:gdLst>
                    <a:gd name="T0" fmla="*/ 0 w 817"/>
                    <a:gd name="T1" fmla="*/ 0 h 1566"/>
                    <a:gd name="T2" fmla="*/ 0 w 817"/>
                    <a:gd name="T3" fmla="*/ 0 h 1566"/>
                    <a:gd name="T4" fmla="*/ 0 w 817"/>
                    <a:gd name="T5" fmla="*/ 0 h 1566"/>
                    <a:gd name="T6" fmla="*/ 0 w 817"/>
                    <a:gd name="T7" fmla="*/ 0 h 1566"/>
                    <a:gd name="T8" fmla="*/ 0 w 817"/>
                    <a:gd name="T9" fmla="*/ 0 h 1566"/>
                    <a:gd name="T10" fmla="*/ 0 w 817"/>
                    <a:gd name="T11" fmla="*/ 0 h 1566"/>
                    <a:gd name="T12" fmla="*/ 0 w 817"/>
                    <a:gd name="T13" fmla="*/ 0 h 1566"/>
                    <a:gd name="T14" fmla="*/ 0 w 817"/>
                    <a:gd name="T15" fmla="*/ 0 h 1566"/>
                    <a:gd name="T16" fmla="*/ 0 w 817"/>
                    <a:gd name="T17" fmla="*/ 0 h 1566"/>
                    <a:gd name="T18" fmla="*/ 0 w 817"/>
                    <a:gd name="T19" fmla="*/ 0 h 1566"/>
                    <a:gd name="T20" fmla="*/ 0 w 817"/>
                    <a:gd name="T21" fmla="*/ 0 h 1566"/>
                    <a:gd name="T22" fmla="*/ 0 w 817"/>
                    <a:gd name="T23" fmla="*/ 0 h 1566"/>
                    <a:gd name="T24" fmla="*/ 0 w 817"/>
                    <a:gd name="T25" fmla="*/ 0 h 1566"/>
                    <a:gd name="T26" fmla="*/ 0 w 817"/>
                    <a:gd name="T27" fmla="*/ 0 h 1566"/>
                    <a:gd name="T28" fmla="*/ 0 w 817"/>
                    <a:gd name="T29" fmla="*/ 0 h 1566"/>
                    <a:gd name="T30" fmla="*/ 0 w 817"/>
                    <a:gd name="T31" fmla="*/ 0 h 1566"/>
                    <a:gd name="T32" fmla="*/ 0 w 817"/>
                    <a:gd name="T33" fmla="*/ 0 h 1566"/>
                    <a:gd name="T34" fmla="*/ 0 w 817"/>
                    <a:gd name="T35" fmla="*/ 0 h 1566"/>
                    <a:gd name="T36" fmla="*/ 0 w 817"/>
                    <a:gd name="T37" fmla="*/ 0 h 1566"/>
                    <a:gd name="T38" fmla="*/ 0 w 817"/>
                    <a:gd name="T39" fmla="*/ 0 h 1566"/>
                    <a:gd name="T40" fmla="*/ 0 w 817"/>
                    <a:gd name="T41" fmla="*/ 0 h 1566"/>
                    <a:gd name="T42" fmla="*/ 0 w 817"/>
                    <a:gd name="T43" fmla="*/ 0 h 1566"/>
                    <a:gd name="T44" fmla="*/ 0 w 817"/>
                    <a:gd name="T45" fmla="*/ 0 h 1566"/>
                    <a:gd name="T46" fmla="*/ 0 w 817"/>
                    <a:gd name="T47" fmla="*/ 0 h 1566"/>
                    <a:gd name="T48" fmla="*/ 0 w 817"/>
                    <a:gd name="T49" fmla="*/ 0 h 1566"/>
                    <a:gd name="T50" fmla="*/ 0 w 817"/>
                    <a:gd name="T51" fmla="*/ 0 h 1566"/>
                    <a:gd name="T52" fmla="*/ 0 w 817"/>
                    <a:gd name="T53" fmla="*/ 0 h 1566"/>
                    <a:gd name="T54" fmla="*/ 0 w 817"/>
                    <a:gd name="T55" fmla="*/ 0 h 1566"/>
                    <a:gd name="T56" fmla="*/ 0 w 817"/>
                    <a:gd name="T57" fmla="*/ 0 h 1566"/>
                    <a:gd name="T58" fmla="*/ 0 w 817"/>
                    <a:gd name="T59" fmla="*/ 0 h 1566"/>
                    <a:gd name="T60" fmla="*/ 0 w 817"/>
                    <a:gd name="T61" fmla="*/ 0 h 1566"/>
                    <a:gd name="T62" fmla="*/ 0 w 817"/>
                    <a:gd name="T63" fmla="*/ 0 h 1566"/>
                    <a:gd name="T64" fmla="*/ 0 w 817"/>
                    <a:gd name="T65" fmla="*/ 0 h 1566"/>
                    <a:gd name="T66" fmla="*/ 0 w 817"/>
                    <a:gd name="T67" fmla="*/ 0 h 1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7"/>
                    <a:gd name="T103" fmla="*/ 0 h 1566"/>
                    <a:gd name="T104" fmla="*/ 817 w 817"/>
                    <a:gd name="T105" fmla="*/ 1566 h 1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7" h="1566">
                      <a:moveTo>
                        <a:pt x="378" y="237"/>
                      </a:moveTo>
                      <a:lnTo>
                        <a:pt x="316" y="191"/>
                      </a:lnTo>
                      <a:lnTo>
                        <a:pt x="161" y="238"/>
                      </a:lnTo>
                      <a:lnTo>
                        <a:pt x="180" y="205"/>
                      </a:lnTo>
                      <a:lnTo>
                        <a:pt x="0" y="221"/>
                      </a:lnTo>
                      <a:lnTo>
                        <a:pt x="85" y="185"/>
                      </a:lnTo>
                      <a:lnTo>
                        <a:pt x="31" y="169"/>
                      </a:lnTo>
                      <a:lnTo>
                        <a:pt x="85" y="141"/>
                      </a:lnTo>
                      <a:lnTo>
                        <a:pt x="237" y="163"/>
                      </a:lnTo>
                      <a:lnTo>
                        <a:pt x="189" y="120"/>
                      </a:lnTo>
                      <a:lnTo>
                        <a:pt x="320" y="151"/>
                      </a:lnTo>
                      <a:lnTo>
                        <a:pt x="297" y="91"/>
                      </a:lnTo>
                      <a:lnTo>
                        <a:pt x="201" y="21"/>
                      </a:lnTo>
                      <a:lnTo>
                        <a:pt x="314" y="40"/>
                      </a:lnTo>
                      <a:lnTo>
                        <a:pt x="322" y="0"/>
                      </a:lnTo>
                      <a:lnTo>
                        <a:pt x="478" y="58"/>
                      </a:lnTo>
                      <a:lnTo>
                        <a:pt x="539" y="172"/>
                      </a:lnTo>
                      <a:lnTo>
                        <a:pt x="445" y="80"/>
                      </a:lnTo>
                      <a:lnTo>
                        <a:pt x="374" y="70"/>
                      </a:lnTo>
                      <a:lnTo>
                        <a:pt x="461" y="198"/>
                      </a:lnTo>
                      <a:lnTo>
                        <a:pt x="418" y="237"/>
                      </a:lnTo>
                      <a:lnTo>
                        <a:pt x="589" y="392"/>
                      </a:lnTo>
                      <a:lnTo>
                        <a:pt x="522" y="385"/>
                      </a:lnTo>
                      <a:lnTo>
                        <a:pt x="601" y="488"/>
                      </a:lnTo>
                      <a:lnTo>
                        <a:pt x="670" y="826"/>
                      </a:lnTo>
                      <a:lnTo>
                        <a:pt x="680" y="957"/>
                      </a:lnTo>
                      <a:lnTo>
                        <a:pt x="817" y="1113"/>
                      </a:lnTo>
                      <a:lnTo>
                        <a:pt x="764" y="1135"/>
                      </a:lnTo>
                      <a:lnTo>
                        <a:pt x="755" y="1566"/>
                      </a:lnTo>
                      <a:lnTo>
                        <a:pt x="670" y="1034"/>
                      </a:lnTo>
                      <a:lnTo>
                        <a:pt x="591" y="706"/>
                      </a:lnTo>
                      <a:lnTo>
                        <a:pt x="494" y="491"/>
                      </a:lnTo>
                      <a:lnTo>
                        <a:pt x="378"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3" name="Freeform 161"/>
                <p:cNvSpPr>
                  <a:spLocks/>
                </p:cNvSpPr>
                <p:nvPr/>
              </p:nvSpPr>
              <p:spPr bwMode="auto">
                <a:xfrm>
                  <a:off x="4130" y="3144"/>
                  <a:ext cx="153" cy="98"/>
                </a:xfrm>
                <a:custGeom>
                  <a:avLst/>
                  <a:gdLst>
                    <a:gd name="T0" fmla="*/ 0 w 610"/>
                    <a:gd name="T1" fmla="*/ 0 h 392"/>
                    <a:gd name="T2" fmla="*/ 0 w 610"/>
                    <a:gd name="T3" fmla="*/ 0 h 392"/>
                    <a:gd name="T4" fmla="*/ 0 w 610"/>
                    <a:gd name="T5" fmla="*/ 0 h 392"/>
                    <a:gd name="T6" fmla="*/ 0 w 610"/>
                    <a:gd name="T7" fmla="*/ 0 h 392"/>
                    <a:gd name="T8" fmla="*/ 0 w 610"/>
                    <a:gd name="T9" fmla="*/ 0 h 392"/>
                    <a:gd name="T10" fmla="*/ 0 w 610"/>
                    <a:gd name="T11" fmla="*/ 0 h 392"/>
                    <a:gd name="T12" fmla="*/ 0 w 610"/>
                    <a:gd name="T13" fmla="*/ 0 h 392"/>
                    <a:gd name="T14" fmla="*/ 0 w 610"/>
                    <a:gd name="T15" fmla="*/ 0 h 392"/>
                    <a:gd name="T16" fmla="*/ 0 w 610"/>
                    <a:gd name="T17" fmla="*/ 0 h 392"/>
                    <a:gd name="T18" fmla="*/ 0 w 610"/>
                    <a:gd name="T19" fmla="*/ 0 h 392"/>
                    <a:gd name="T20" fmla="*/ 0 w 610"/>
                    <a:gd name="T21" fmla="*/ 0 h 392"/>
                    <a:gd name="T22" fmla="*/ 0 w 610"/>
                    <a:gd name="T23" fmla="*/ 0 h 392"/>
                    <a:gd name="T24" fmla="*/ 0 w 610"/>
                    <a:gd name="T25" fmla="*/ 0 h 392"/>
                    <a:gd name="T26" fmla="*/ 0 w 610"/>
                    <a:gd name="T27" fmla="*/ 0 h 392"/>
                    <a:gd name="T28" fmla="*/ 0 w 610"/>
                    <a:gd name="T29" fmla="*/ 0 h 392"/>
                    <a:gd name="T30" fmla="*/ 0 w 610"/>
                    <a:gd name="T31" fmla="*/ 0 h 392"/>
                    <a:gd name="T32" fmla="*/ 0 w 610"/>
                    <a:gd name="T33" fmla="*/ 0 h 392"/>
                    <a:gd name="T34" fmla="*/ 0 w 610"/>
                    <a:gd name="T35" fmla="*/ 0 h 392"/>
                    <a:gd name="T36" fmla="*/ 0 w 610"/>
                    <a:gd name="T37" fmla="*/ 0 h 392"/>
                    <a:gd name="T38" fmla="*/ 0 w 610"/>
                    <a:gd name="T39" fmla="*/ 0 h 392"/>
                    <a:gd name="T40" fmla="*/ 0 w 610"/>
                    <a:gd name="T41" fmla="*/ 0 h 392"/>
                    <a:gd name="T42" fmla="*/ 0 w 610"/>
                    <a:gd name="T43" fmla="*/ 0 h 392"/>
                    <a:gd name="T44" fmla="*/ 0 w 610"/>
                    <a:gd name="T45" fmla="*/ 0 h 392"/>
                    <a:gd name="T46" fmla="*/ 0 w 610"/>
                    <a:gd name="T47" fmla="*/ 0 h 392"/>
                    <a:gd name="T48" fmla="*/ 0 w 610"/>
                    <a:gd name="T49" fmla="*/ 0 h 392"/>
                    <a:gd name="T50" fmla="*/ 0 w 610"/>
                    <a:gd name="T51" fmla="*/ 0 h 392"/>
                    <a:gd name="T52" fmla="*/ 0 w 610"/>
                    <a:gd name="T53" fmla="*/ 0 h 392"/>
                    <a:gd name="T54" fmla="*/ 0 w 610"/>
                    <a:gd name="T55" fmla="*/ 0 h 392"/>
                    <a:gd name="T56" fmla="*/ 0 w 610"/>
                    <a:gd name="T57" fmla="*/ 0 h 392"/>
                    <a:gd name="T58" fmla="*/ 0 w 610"/>
                    <a:gd name="T59" fmla="*/ 0 h 392"/>
                    <a:gd name="T60" fmla="*/ 0 w 610"/>
                    <a:gd name="T61" fmla="*/ 0 h 392"/>
                    <a:gd name="T62" fmla="*/ 0 w 610"/>
                    <a:gd name="T63" fmla="*/ 0 h 3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0"/>
                    <a:gd name="T97" fmla="*/ 0 h 392"/>
                    <a:gd name="T98" fmla="*/ 610 w 610"/>
                    <a:gd name="T99" fmla="*/ 392 h 3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0" h="392">
                      <a:moveTo>
                        <a:pt x="435" y="26"/>
                      </a:moveTo>
                      <a:lnTo>
                        <a:pt x="250" y="0"/>
                      </a:lnTo>
                      <a:lnTo>
                        <a:pt x="285" y="48"/>
                      </a:lnTo>
                      <a:lnTo>
                        <a:pt x="123" y="35"/>
                      </a:lnTo>
                      <a:lnTo>
                        <a:pt x="0" y="66"/>
                      </a:lnTo>
                      <a:lnTo>
                        <a:pt x="153" y="88"/>
                      </a:lnTo>
                      <a:lnTo>
                        <a:pt x="39" y="106"/>
                      </a:lnTo>
                      <a:lnTo>
                        <a:pt x="139" y="128"/>
                      </a:lnTo>
                      <a:lnTo>
                        <a:pt x="100" y="154"/>
                      </a:lnTo>
                      <a:lnTo>
                        <a:pt x="214" y="203"/>
                      </a:lnTo>
                      <a:lnTo>
                        <a:pt x="153" y="242"/>
                      </a:lnTo>
                      <a:lnTo>
                        <a:pt x="259" y="277"/>
                      </a:lnTo>
                      <a:lnTo>
                        <a:pt x="197" y="313"/>
                      </a:lnTo>
                      <a:lnTo>
                        <a:pt x="105" y="326"/>
                      </a:lnTo>
                      <a:lnTo>
                        <a:pt x="223" y="352"/>
                      </a:lnTo>
                      <a:lnTo>
                        <a:pt x="294" y="392"/>
                      </a:lnTo>
                      <a:lnTo>
                        <a:pt x="280" y="335"/>
                      </a:lnTo>
                      <a:lnTo>
                        <a:pt x="355" y="343"/>
                      </a:lnTo>
                      <a:lnTo>
                        <a:pt x="325" y="299"/>
                      </a:lnTo>
                      <a:lnTo>
                        <a:pt x="469" y="299"/>
                      </a:lnTo>
                      <a:lnTo>
                        <a:pt x="303" y="242"/>
                      </a:lnTo>
                      <a:lnTo>
                        <a:pt x="501" y="237"/>
                      </a:lnTo>
                      <a:lnTo>
                        <a:pt x="610" y="194"/>
                      </a:lnTo>
                      <a:lnTo>
                        <a:pt x="426" y="203"/>
                      </a:lnTo>
                      <a:lnTo>
                        <a:pt x="439" y="167"/>
                      </a:lnTo>
                      <a:lnTo>
                        <a:pt x="255" y="176"/>
                      </a:lnTo>
                      <a:lnTo>
                        <a:pt x="298" y="128"/>
                      </a:lnTo>
                      <a:lnTo>
                        <a:pt x="197" y="66"/>
                      </a:lnTo>
                      <a:lnTo>
                        <a:pt x="391" y="83"/>
                      </a:lnTo>
                      <a:lnTo>
                        <a:pt x="328" y="44"/>
                      </a:lnTo>
                      <a:lnTo>
                        <a:pt x="435"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4" name="Freeform 162"/>
                <p:cNvSpPr>
                  <a:spLocks/>
                </p:cNvSpPr>
                <p:nvPr/>
              </p:nvSpPr>
              <p:spPr bwMode="auto">
                <a:xfrm>
                  <a:off x="4180" y="3240"/>
                  <a:ext cx="178" cy="43"/>
                </a:xfrm>
                <a:custGeom>
                  <a:avLst/>
                  <a:gdLst>
                    <a:gd name="T0" fmla="*/ 0 w 712"/>
                    <a:gd name="T1" fmla="*/ 0 h 171"/>
                    <a:gd name="T2" fmla="*/ 0 w 712"/>
                    <a:gd name="T3" fmla="*/ 0 h 171"/>
                    <a:gd name="T4" fmla="*/ 0 w 712"/>
                    <a:gd name="T5" fmla="*/ 0 h 171"/>
                    <a:gd name="T6" fmla="*/ 0 w 712"/>
                    <a:gd name="T7" fmla="*/ 0 h 171"/>
                    <a:gd name="T8" fmla="*/ 0 w 712"/>
                    <a:gd name="T9" fmla="*/ 0 h 171"/>
                    <a:gd name="T10" fmla="*/ 0 w 712"/>
                    <a:gd name="T11" fmla="*/ 0 h 171"/>
                    <a:gd name="T12" fmla="*/ 0 w 712"/>
                    <a:gd name="T13" fmla="*/ 0 h 171"/>
                    <a:gd name="T14" fmla="*/ 0 w 712"/>
                    <a:gd name="T15" fmla="*/ 0 h 171"/>
                    <a:gd name="T16" fmla="*/ 0 w 712"/>
                    <a:gd name="T17" fmla="*/ 0 h 171"/>
                    <a:gd name="T18" fmla="*/ 0 w 712"/>
                    <a:gd name="T19" fmla="*/ 0 h 171"/>
                    <a:gd name="T20" fmla="*/ 0 w 712"/>
                    <a:gd name="T21" fmla="*/ 0 h 171"/>
                    <a:gd name="T22" fmla="*/ 0 w 712"/>
                    <a:gd name="T23" fmla="*/ 0 h 171"/>
                    <a:gd name="T24" fmla="*/ 0 w 712"/>
                    <a:gd name="T25" fmla="*/ 0 h 171"/>
                    <a:gd name="T26" fmla="*/ 0 w 712"/>
                    <a:gd name="T27" fmla="*/ 0 h 171"/>
                    <a:gd name="T28" fmla="*/ 0 w 712"/>
                    <a:gd name="T29" fmla="*/ 0 h 171"/>
                    <a:gd name="T30" fmla="*/ 0 w 712"/>
                    <a:gd name="T31" fmla="*/ 0 h 171"/>
                    <a:gd name="T32" fmla="*/ 0 w 712"/>
                    <a:gd name="T33" fmla="*/ 0 h 171"/>
                    <a:gd name="T34" fmla="*/ 0 w 712"/>
                    <a:gd name="T35" fmla="*/ 0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2"/>
                    <a:gd name="T55" fmla="*/ 0 h 171"/>
                    <a:gd name="T56" fmla="*/ 712 w 712"/>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2" h="171">
                      <a:moveTo>
                        <a:pt x="0" y="30"/>
                      </a:moveTo>
                      <a:lnTo>
                        <a:pt x="101" y="83"/>
                      </a:lnTo>
                      <a:lnTo>
                        <a:pt x="71" y="110"/>
                      </a:lnTo>
                      <a:lnTo>
                        <a:pt x="254" y="128"/>
                      </a:lnTo>
                      <a:lnTo>
                        <a:pt x="189" y="158"/>
                      </a:lnTo>
                      <a:lnTo>
                        <a:pt x="369" y="171"/>
                      </a:lnTo>
                      <a:lnTo>
                        <a:pt x="575" y="83"/>
                      </a:lnTo>
                      <a:lnTo>
                        <a:pt x="712" y="83"/>
                      </a:lnTo>
                      <a:lnTo>
                        <a:pt x="435" y="0"/>
                      </a:lnTo>
                      <a:lnTo>
                        <a:pt x="488" y="62"/>
                      </a:lnTo>
                      <a:lnTo>
                        <a:pt x="431" y="75"/>
                      </a:lnTo>
                      <a:lnTo>
                        <a:pt x="251" y="9"/>
                      </a:lnTo>
                      <a:lnTo>
                        <a:pt x="334" y="69"/>
                      </a:lnTo>
                      <a:lnTo>
                        <a:pt x="260" y="62"/>
                      </a:lnTo>
                      <a:lnTo>
                        <a:pt x="154" y="30"/>
                      </a:lnTo>
                      <a:lnTo>
                        <a:pt x="185" y="69"/>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5" name="Freeform 163"/>
                <p:cNvSpPr>
                  <a:spLocks/>
                </p:cNvSpPr>
                <p:nvPr/>
              </p:nvSpPr>
              <p:spPr bwMode="auto">
                <a:xfrm>
                  <a:off x="4347" y="3188"/>
                  <a:ext cx="181" cy="238"/>
                </a:xfrm>
                <a:custGeom>
                  <a:avLst/>
                  <a:gdLst>
                    <a:gd name="T0" fmla="*/ 0 w 725"/>
                    <a:gd name="T1" fmla="*/ 0 h 950"/>
                    <a:gd name="T2" fmla="*/ 0 w 725"/>
                    <a:gd name="T3" fmla="*/ 0 h 950"/>
                    <a:gd name="T4" fmla="*/ 0 w 725"/>
                    <a:gd name="T5" fmla="*/ 0 h 950"/>
                    <a:gd name="T6" fmla="*/ 0 w 725"/>
                    <a:gd name="T7" fmla="*/ 0 h 950"/>
                    <a:gd name="T8" fmla="*/ 0 w 725"/>
                    <a:gd name="T9" fmla="*/ 0 h 950"/>
                    <a:gd name="T10" fmla="*/ 0 w 725"/>
                    <a:gd name="T11" fmla="*/ 0 h 950"/>
                    <a:gd name="T12" fmla="*/ 0 w 725"/>
                    <a:gd name="T13" fmla="*/ 0 h 950"/>
                    <a:gd name="T14" fmla="*/ 0 w 725"/>
                    <a:gd name="T15" fmla="*/ 0 h 950"/>
                    <a:gd name="T16" fmla="*/ 0 w 725"/>
                    <a:gd name="T17" fmla="*/ 0 h 950"/>
                    <a:gd name="T18" fmla="*/ 0 w 725"/>
                    <a:gd name="T19" fmla="*/ 0 h 950"/>
                    <a:gd name="T20" fmla="*/ 0 w 725"/>
                    <a:gd name="T21" fmla="*/ 0 h 950"/>
                    <a:gd name="T22" fmla="*/ 0 w 725"/>
                    <a:gd name="T23" fmla="*/ 0 h 950"/>
                    <a:gd name="T24" fmla="*/ 0 w 725"/>
                    <a:gd name="T25" fmla="*/ 0 h 950"/>
                    <a:gd name="T26" fmla="*/ 0 w 725"/>
                    <a:gd name="T27" fmla="*/ 0 h 950"/>
                    <a:gd name="T28" fmla="*/ 0 w 725"/>
                    <a:gd name="T29" fmla="*/ 0 h 950"/>
                    <a:gd name="T30" fmla="*/ 0 w 725"/>
                    <a:gd name="T31" fmla="*/ 0 h 950"/>
                    <a:gd name="T32" fmla="*/ 0 w 725"/>
                    <a:gd name="T33" fmla="*/ 0 h 950"/>
                    <a:gd name="T34" fmla="*/ 0 w 725"/>
                    <a:gd name="T35" fmla="*/ 0 h 950"/>
                    <a:gd name="T36" fmla="*/ 0 w 725"/>
                    <a:gd name="T37" fmla="*/ 0 h 950"/>
                    <a:gd name="T38" fmla="*/ 0 w 725"/>
                    <a:gd name="T39" fmla="*/ 0 h 950"/>
                    <a:gd name="T40" fmla="*/ 0 w 725"/>
                    <a:gd name="T41" fmla="*/ 0 h 950"/>
                    <a:gd name="T42" fmla="*/ 0 w 725"/>
                    <a:gd name="T43" fmla="*/ 0 h 950"/>
                    <a:gd name="T44" fmla="*/ 0 w 725"/>
                    <a:gd name="T45" fmla="*/ 0 h 950"/>
                    <a:gd name="T46" fmla="*/ 0 w 725"/>
                    <a:gd name="T47" fmla="*/ 0 h 950"/>
                    <a:gd name="T48" fmla="*/ 0 w 725"/>
                    <a:gd name="T49" fmla="*/ 0 h 950"/>
                    <a:gd name="T50" fmla="*/ 0 w 725"/>
                    <a:gd name="T51" fmla="*/ 0 h 950"/>
                    <a:gd name="T52" fmla="*/ 0 w 725"/>
                    <a:gd name="T53" fmla="*/ 0 h 950"/>
                    <a:gd name="T54" fmla="*/ 0 w 725"/>
                    <a:gd name="T55" fmla="*/ 0 h 950"/>
                    <a:gd name="T56" fmla="*/ 0 w 725"/>
                    <a:gd name="T57" fmla="*/ 0 h 950"/>
                    <a:gd name="T58" fmla="*/ 0 w 725"/>
                    <a:gd name="T59" fmla="*/ 0 h 950"/>
                    <a:gd name="T60" fmla="*/ 0 w 725"/>
                    <a:gd name="T61" fmla="*/ 0 h 950"/>
                    <a:gd name="T62" fmla="*/ 0 w 725"/>
                    <a:gd name="T63" fmla="*/ 0 h 950"/>
                    <a:gd name="T64" fmla="*/ 0 w 725"/>
                    <a:gd name="T65" fmla="*/ 0 h 950"/>
                    <a:gd name="T66" fmla="*/ 0 w 725"/>
                    <a:gd name="T67" fmla="*/ 0 h 950"/>
                    <a:gd name="T68" fmla="*/ 0 w 725"/>
                    <a:gd name="T69" fmla="*/ 0 h 950"/>
                    <a:gd name="T70" fmla="*/ 0 w 725"/>
                    <a:gd name="T71" fmla="*/ 0 h 9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5"/>
                    <a:gd name="T109" fmla="*/ 0 h 950"/>
                    <a:gd name="T110" fmla="*/ 725 w 725"/>
                    <a:gd name="T111" fmla="*/ 950 h 9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5" h="950">
                      <a:moveTo>
                        <a:pt x="0" y="44"/>
                      </a:moveTo>
                      <a:lnTo>
                        <a:pt x="155" y="181"/>
                      </a:lnTo>
                      <a:lnTo>
                        <a:pt x="213" y="298"/>
                      </a:lnTo>
                      <a:lnTo>
                        <a:pt x="223" y="363"/>
                      </a:lnTo>
                      <a:lnTo>
                        <a:pt x="323" y="378"/>
                      </a:lnTo>
                      <a:lnTo>
                        <a:pt x="295" y="396"/>
                      </a:lnTo>
                      <a:lnTo>
                        <a:pt x="371" y="393"/>
                      </a:lnTo>
                      <a:lnTo>
                        <a:pt x="318" y="427"/>
                      </a:lnTo>
                      <a:lnTo>
                        <a:pt x="472" y="406"/>
                      </a:lnTo>
                      <a:lnTo>
                        <a:pt x="533" y="443"/>
                      </a:lnTo>
                      <a:lnTo>
                        <a:pt x="725" y="950"/>
                      </a:lnTo>
                      <a:lnTo>
                        <a:pt x="710" y="855"/>
                      </a:lnTo>
                      <a:lnTo>
                        <a:pt x="586" y="498"/>
                      </a:lnTo>
                      <a:lnTo>
                        <a:pt x="531" y="408"/>
                      </a:lnTo>
                      <a:lnTo>
                        <a:pt x="572" y="374"/>
                      </a:lnTo>
                      <a:lnTo>
                        <a:pt x="540" y="341"/>
                      </a:lnTo>
                      <a:lnTo>
                        <a:pt x="533" y="361"/>
                      </a:lnTo>
                      <a:lnTo>
                        <a:pt x="493" y="296"/>
                      </a:lnTo>
                      <a:lnTo>
                        <a:pt x="481" y="344"/>
                      </a:lnTo>
                      <a:lnTo>
                        <a:pt x="440" y="328"/>
                      </a:lnTo>
                      <a:lnTo>
                        <a:pt x="392" y="275"/>
                      </a:lnTo>
                      <a:lnTo>
                        <a:pt x="399" y="339"/>
                      </a:lnTo>
                      <a:lnTo>
                        <a:pt x="336" y="287"/>
                      </a:lnTo>
                      <a:lnTo>
                        <a:pt x="290" y="259"/>
                      </a:lnTo>
                      <a:lnTo>
                        <a:pt x="270" y="301"/>
                      </a:lnTo>
                      <a:lnTo>
                        <a:pt x="207" y="224"/>
                      </a:lnTo>
                      <a:lnTo>
                        <a:pt x="352" y="226"/>
                      </a:lnTo>
                      <a:lnTo>
                        <a:pt x="274" y="194"/>
                      </a:lnTo>
                      <a:lnTo>
                        <a:pt x="379" y="185"/>
                      </a:lnTo>
                      <a:lnTo>
                        <a:pt x="190" y="137"/>
                      </a:lnTo>
                      <a:lnTo>
                        <a:pt x="247" y="110"/>
                      </a:lnTo>
                      <a:lnTo>
                        <a:pt x="179" y="93"/>
                      </a:lnTo>
                      <a:lnTo>
                        <a:pt x="37" y="0"/>
                      </a:lnTo>
                      <a:lnTo>
                        <a:pt x="114" y="85"/>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6" name="Freeform 164"/>
                <p:cNvSpPr>
                  <a:spLocks/>
                </p:cNvSpPr>
                <p:nvPr/>
              </p:nvSpPr>
              <p:spPr bwMode="auto">
                <a:xfrm>
                  <a:off x="3897" y="3159"/>
                  <a:ext cx="251" cy="281"/>
                </a:xfrm>
                <a:custGeom>
                  <a:avLst/>
                  <a:gdLst>
                    <a:gd name="T0" fmla="*/ 0 w 1005"/>
                    <a:gd name="T1" fmla="*/ 0 h 1125"/>
                    <a:gd name="T2" fmla="*/ 0 w 1005"/>
                    <a:gd name="T3" fmla="*/ 0 h 1125"/>
                    <a:gd name="T4" fmla="*/ 0 w 1005"/>
                    <a:gd name="T5" fmla="*/ 0 h 1125"/>
                    <a:gd name="T6" fmla="*/ 0 w 1005"/>
                    <a:gd name="T7" fmla="*/ 0 h 1125"/>
                    <a:gd name="T8" fmla="*/ 0 w 1005"/>
                    <a:gd name="T9" fmla="*/ 0 h 1125"/>
                    <a:gd name="T10" fmla="*/ 0 w 1005"/>
                    <a:gd name="T11" fmla="*/ 0 h 1125"/>
                    <a:gd name="T12" fmla="*/ 0 w 1005"/>
                    <a:gd name="T13" fmla="*/ 0 h 1125"/>
                    <a:gd name="T14" fmla="*/ 0 w 1005"/>
                    <a:gd name="T15" fmla="*/ 0 h 1125"/>
                    <a:gd name="T16" fmla="*/ 0 w 1005"/>
                    <a:gd name="T17" fmla="*/ 0 h 1125"/>
                    <a:gd name="T18" fmla="*/ 0 w 1005"/>
                    <a:gd name="T19" fmla="*/ 0 h 1125"/>
                    <a:gd name="T20" fmla="*/ 0 w 1005"/>
                    <a:gd name="T21" fmla="*/ 0 h 1125"/>
                    <a:gd name="T22" fmla="*/ 0 w 1005"/>
                    <a:gd name="T23" fmla="*/ 0 h 1125"/>
                    <a:gd name="T24" fmla="*/ 0 w 1005"/>
                    <a:gd name="T25" fmla="*/ 0 h 1125"/>
                    <a:gd name="T26" fmla="*/ 0 w 1005"/>
                    <a:gd name="T27" fmla="*/ 0 h 1125"/>
                    <a:gd name="T28" fmla="*/ 0 w 1005"/>
                    <a:gd name="T29" fmla="*/ 0 h 1125"/>
                    <a:gd name="T30" fmla="*/ 0 w 1005"/>
                    <a:gd name="T31" fmla="*/ 0 h 1125"/>
                    <a:gd name="T32" fmla="*/ 0 w 1005"/>
                    <a:gd name="T33" fmla="*/ 0 h 1125"/>
                    <a:gd name="T34" fmla="*/ 0 w 1005"/>
                    <a:gd name="T35" fmla="*/ 0 h 1125"/>
                    <a:gd name="T36" fmla="*/ 0 w 1005"/>
                    <a:gd name="T37" fmla="*/ 0 h 1125"/>
                    <a:gd name="T38" fmla="*/ 0 w 1005"/>
                    <a:gd name="T39" fmla="*/ 0 h 1125"/>
                    <a:gd name="T40" fmla="*/ 0 w 1005"/>
                    <a:gd name="T41" fmla="*/ 0 h 1125"/>
                    <a:gd name="T42" fmla="*/ 0 w 1005"/>
                    <a:gd name="T43" fmla="*/ 0 h 1125"/>
                    <a:gd name="T44" fmla="*/ 0 w 1005"/>
                    <a:gd name="T45" fmla="*/ 0 h 1125"/>
                    <a:gd name="T46" fmla="*/ 0 w 1005"/>
                    <a:gd name="T47" fmla="*/ 0 h 1125"/>
                    <a:gd name="T48" fmla="*/ 0 w 1005"/>
                    <a:gd name="T49" fmla="*/ 0 h 1125"/>
                    <a:gd name="T50" fmla="*/ 0 w 1005"/>
                    <a:gd name="T51" fmla="*/ 0 h 1125"/>
                    <a:gd name="T52" fmla="*/ 0 w 1005"/>
                    <a:gd name="T53" fmla="*/ 0 h 1125"/>
                    <a:gd name="T54" fmla="*/ 0 w 1005"/>
                    <a:gd name="T55" fmla="*/ 0 h 1125"/>
                    <a:gd name="T56" fmla="*/ 0 w 1005"/>
                    <a:gd name="T57" fmla="*/ 0 h 1125"/>
                    <a:gd name="T58" fmla="*/ 0 w 1005"/>
                    <a:gd name="T59" fmla="*/ 0 h 1125"/>
                    <a:gd name="T60" fmla="*/ 0 w 1005"/>
                    <a:gd name="T61" fmla="*/ 0 h 1125"/>
                    <a:gd name="T62" fmla="*/ 0 w 1005"/>
                    <a:gd name="T63" fmla="*/ 0 h 1125"/>
                    <a:gd name="T64" fmla="*/ 0 w 1005"/>
                    <a:gd name="T65" fmla="*/ 0 h 1125"/>
                    <a:gd name="T66" fmla="*/ 0 w 1005"/>
                    <a:gd name="T67" fmla="*/ 0 h 1125"/>
                    <a:gd name="T68" fmla="*/ 0 w 1005"/>
                    <a:gd name="T69" fmla="*/ 0 h 1125"/>
                    <a:gd name="T70" fmla="*/ 0 w 1005"/>
                    <a:gd name="T71" fmla="*/ 0 h 1125"/>
                    <a:gd name="T72" fmla="*/ 0 w 1005"/>
                    <a:gd name="T73" fmla="*/ 0 h 1125"/>
                    <a:gd name="T74" fmla="*/ 0 w 1005"/>
                    <a:gd name="T75" fmla="*/ 0 h 1125"/>
                    <a:gd name="T76" fmla="*/ 0 w 1005"/>
                    <a:gd name="T77" fmla="*/ 0 h 1125"/>
                    <a:gd name="T78" fmla="*/ 0 w 1005"/>
                    <a:gd name="T79" fmla="*/ 0 h 1125"/>
                    <a:gd name="T80" fmla="*/ 0 w 1005"/>
                    <a:gd name="T81" fmla="*/ 0 h 1125"/>
                    <a:gd name="T82" fmla="*/ 0 w 1005"/>
                    <a:gd name="T83" fmla="*/ 0 h 1125"/>
                    <a:gd name="T84" fmla="*/ 0 w 1005"/>
                    <a:gd name="T85" fmla="*/ 0 h 1125"/>
                    <a:gd name="T86" fmla="*/ 0 w 1005"/>
                    <a:gd name="T87" fmla="*/ 0 h 1125"/>
                    <a:gd name="T88" fmla="*/ 0 w 1005"/>
                    <a:gd name="T89" fmla="*/ 0 h 1125"/>
                    <a:gd name="T90" fmla="*/ 0 w 1005"/>
                    <a:gd name="T91" fmla="*/ 0 h 1125"/>
                    <a:gd name="T92" fmla="*/ 0 w 1005"/>
                    <a:gd name="T93" fmla="*/ 0 h 1125"/>
                    <a:gd name="T94" fmla="*/ 0 w 1005"/>
                    <a:gd name="T95" fmla="*/ 0 h 1125"/>
                    <a:gd name="T96" fmla="*/ 0 w 1005"/>
                    <a:gd name="T97" fmla="*/ 0 h 1125"/>
                    <a:gd name="T98" fmla="*/ 0 w 1005"/>
                    <a:gd name="T99" fmla="*/ 0 h 1125"/>
                    <a:gd name="T100" fmla="*/ 0 w 1005"/>
                    <a:gd name="T101" fmla="*/ 0 h 1125"/>
                    <a:gd name="T102" fmla="*/ 0 w 1005"/>
                    <a:gd name="T103" fmla="*/ 0 h 1125"/>
                    <a:gd name="T104" fmla="*/ 0 w 1005"/>
                    <a:gd name="T105" fmla="*/ 0 h 1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5"/>
                    <a:gd name="T160" fmla="*/ 0 h 1125"/>
                    <a:gd name="T161" fmla="*/ 1005 w 1005"/>
                    <a:gd name="T162" fmla="*/ 1125 h 1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5" h="1125">
                      <a:moveTo>
                        <a:pt x="180" y="18"/>
                      </a:moveTo>
                      <a:lnTo>
                        <a:pt x="36" y="0"/>
                      </a:lnTo>
                      <a:lnTo>
                        <a:pt x="106" y="53"/>
                      </a:lnTo>
                      <a:lnTo>
                        <a:pt x="0" y="71"/>
                      </a:lnTo>
                      <a:lnTo>
                        <a:pt x="155" y="115"/>
                      </a:lnTo>
                      <a:lnTo>
                        <a:pt x="114" y="158"/>
                      </a:lnTo>
                      <a:lnTo>
                        <a:pt x="212" y="189"/>
                      </a:lnTo>
                      <a:lnTo>
                        <a:pt x="128" y="229"/>
                      </a:lnTo>
                      <a:lnTo>
                        <a:pt x="41" y="215"/>
                      </a:lnTo>
                      <a:lnTo>
                        <a:pt x="111" y="260"/>
                      </a:lnTo>
                      <a:lnTo>
                        <a:pt x="18" y="286"/>
                      </a:lnTo>
                      <a:lnTo>
                        <a:pt x="146" y="317"/>
                      </a:lnTo>
                      <a:lnTo>
                        <a:pt x="114" y="343"/>
                      </a:lnTo>
                      <a:lnTo>
                        <a:pt x="229" y="356"/>
                      </a:lnTo>
                      <a:lnTo>
                        <a:pt x="282" y="388"/>
                      </a:lnTo>
                      <a:lnTo>
                        <a:pt x="185" y="409"/>
                      </a:lnTo>
                      <a:lnTo>
                        <a:pt x="282" y="427"/>
                      </a:lnTo>
                      <a:lnTo>
                        <a:pt x="339" y="454"/>
                      </a:lnTo>
                      <a:lnTo>
                        <a:pt x="264" y="475"/>
                      </a:lnTo>
                      <a:lnTo>
                        <a:pt x="366" y="499"/>
                      </a:lnTo>
                      <a:lnTo>
                        <a:pt x="541" y="477"/>
                      </a:lnTo>
                      <a:lnTo>
                        <a:pt x="717" y="524"/>
                      </a:lnTo>
                      <a:lnTo>
                        <a:pt x="664" y="553"/>
                      </a:lnTo>
                      <a:lnTo>
                        <a:pt x="737" y="567"/>
                      </a:lnTo>
                      <a:lnTo>
                        <a:pt x="806" y="639"/>
                      </a:lnTo>
                      <a:lnTo>
                        <a:pt x="1005" y="1125"/>
                      </a:lnTo>
                      <a:lnTo>
                        <a:pt x="998" y="1056"/>
                      </a:lnTo>
                      <a:lnTo>
                        <a:pt x="968" y="928"/>
                      </a:lnTo>
                      <a:lnTo>
                        <a:pt x="884" y="770"/>
                      </a:lnTo>
                      <a:lnTo>
                        <a:pt x="872" y="677"/>
                      </a:lnTo>
                      <a:lnTo>
                        <a:pt x="757" y="531"/>
                      </a:lnTo>
                      <a:lnTo>
                        <a:pt x="798" y="522"/>
                      </a:lnTo>
                      <a:lnTo>
                        <a:pt x="749" y="449"/>
                      </a:lnTo>
                      <a:lnTo>
                        <a:pt x="638" y="413"/>
                      </a:lnTo>
                      <a:lnTo>
                        <a:pt x="690" y="479"/>
                      </a:lnTo>
                      <a:lnTo>
                        <a:pt x="525" y="406"/>
                      </a:lnTo>
                      <a:lnTo>
                        <a:pt x="438" y="436"/>
                      </a:lnTo>
                      <a:lnTo>
                        <a:pt x="399" y="395"/>
                      </a:lnTo>
                      <a:lnTo>
                        <a:pt x="468" y="356"/>
                      </a:lnTo>
                      <a:lnTo>
                        <a:pt x="372" y="313"/>
                      </a:lnTo>
                      <a:lnTo>
                        <a:pt x="213" y="299"/>
                      </a:lnTo>
                      <a:lnTo>
                        <a:pt x="269" y="251"/>
                      </a:lnTo>
                      <a:lnTo>
                        <a:pt x="212" y="229"/>
                      </a:lnTo>
                      <a:lnTo>
                        <a:pt x="330" y="212"/>
                      </a:lnTo>
                      <a:lnTo>
                        <a:pt x="418" y="229"/>
                      </a:lnTo>
                      <a:lnTo>
                        <a:pt x="374" y="172"/>
                      </a:lnTo>
                      <a:lnTo>
                        <a:pt x="220" y="128"/>
                      </a:lnTo>
                      <a:lnTo>
                        <a:pt x="300" y="123"/>
                      </a:lnTo>
                      <a:lnTo>
                        <a:pt x="155" y="44"/>
                      </a:lnTo>
                      <a:lnTo>
                        <a:pt x="229" y="49"/>
                      </a:lnTo>
                      <a:lnTo>
                        <a:pt x="378" y="14"/>
                      </a:lnTo>
                      <a:lnTo>
                        <a:pt x="18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7" name="Freeform 165"/>
                <p:cNvSpPr>
                  <a:spLocks/>
                </p:cNvSpPr>
                <p:nvPr/>
              </p:nvSpPr>
              <p:spPr bwMode="auto">
                <a:xfrm>
                  <a:off x="4254" y="3174"/>
                  <a:ext cx="112" cy="67"/>
                </a:xfrm>
                <a:custGeom>
                  <a:avLst/>
                  <a:gdLst>
                    <a:gd name="T0" fmla="*/ 0 w 448"/>
                    <a:gd name="T1" fmla="*/ 0 h 268"/>
                    <a:gd name="T2" fmla="*/ 0 w 448"/>
                    <a:gd name="T3" fmla="*/ 0 h 268"/>
                    <a:gd name="T4" fmla="*/ 0 w 448"/>
                    <a:gd name="T5" fmla="*/ 0 h 268"/>
                    <a:gd name="T6" fmla="*/ 0 w 448"/>
                    <a:gd name="T7" fmla="*/ 0 h 268"/>
                    <a:gd name="T8" fmla="*/ 0 w 448"/>
                    <a:gd name="T9" fmla="*/ 0 h 268"/>
                    <a:gd name="T10" fmla="*/ 0 w 448"/>
                    <a:gd name="T11" fmla="*/ 0 h 268"/>
                    <a:gd name="T12" fmla="*/ 0 w 448"/>
                    <a:gd name="T13" fmla="*/ 0 h 268"/>
                    <a:gd name="T14" fmla="*/ 0 w 448"/>
                    <a:gd name="T15" fmla="*/ 0 h 268"/>
                    <a:gd name="T16" fmla="*/ 0 w 448"/>
                    <a:gd name="T17" fmla="*/ 0 h 268"/>
                    <a:gd name="T18" fmla="*/ 0 w 448"/>
                    <a:gd name="T19" fmla="*/ 0 h 268"/>
                    <a:gd name="T20" fmla="*/ 0 w 448"/>
                    <a:gd name="T21" fmla="*/ 0 h 268"/>
                    <a:gd name="T22" fmla="*/ 0 w 448"/>
                    <a:gd name="T23" fmla="*/ 0 h 268"/>
                    <a:gd name="T24" fmla="*/ 0 w 448"/>
                    <a:gd name="T25" fmla="*/ 0 h 268"/>
                    <a:gd name="T26" fmla="*/ 0 w 448"/>
                    <a:gd name="T27" fmla="*/ 0 h 268"/>
                    <a:gd name="T28" fmla="*/ 0 w 448"/>
                    <a:gd name="T29" fmla="*/ 0 h 268"/>
                    <a:gd name="T30" fmla="*/ 0 w 448"/>
                    <a:gd name="T31" fmla="*/ 0 h 268"/>
                    <a:gd name="T32" fmla="*/ 0 w 448"/>
                    <a:gd name="T33" fmla="*/ 0 h 268"/>
                    <a:gd name="T34" fmla="*/ 0 w 448"/>
                    <a:gd name="T35" fmla="*/ 0 h 268"/>
                    <a:gd name="T36" fmla="*/ 0 w 448"/>
                    <a:gd name="T37" fmla="*/ 0 h 2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8"/>
                    <a:gd name="T58" fmla="*/ 0 h 268"/>
                    <a:gd name="T59" fmla="*/ 448 w 448"/>
                    <a:gd name="T60" fmla="*/ 268 h 2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8" h="268">
                      <a:moveTo>
                        <a:pt x="224" y="110"/>
                      </a:moveTo>
                      <a:lnTo>
                        <a:pt x="136" y="101"/>
                      </a:lnTo>
                      <a:lnTo>
                        <a:pt x="180" y="158"/>
                      </a:lnTo>
                      <a:lnTo>
                        <a:pt x="62" y="167"/>
                      </a:lnTo>
                      <a:lnTo>
                        <a:pt x="0" y="162"/>
                      </a:lnTo>
                      <a:lnTo>
                        <a:pt x="78" y="198"/>
                      </a:lnTo>
                      <a:lnTo>
                        <a:pt x="18" y="219"/>
                      </a:lnTo>
                      <a:lnTo>
                        <a:pt x="87" y="242"/>
                      </a:lnTo>
                      <a:lnTo>
                        <a:pt x="255" y="189"/>
                      </a:lnTo>
                      <a:lnTo>
                        <a:pt x="228" y="228"/>
                      </a:lnTo>
                      <a:lnTo>
                        <a:pt x="333" y="207"/>
                      </a:lnTo>
                      <a:lnTo>
                        <a:pt x="448" y="268"/>
                      </a:lnTo>
                      <a:lnTo>
                        <a:pt x="396" y="194"/>
                      </a:lnTo>
                      <a:lnTo>
                        <a:pt x="273" y="153"/>
                      </a:lnTo>
                      <a:lnTo>
                        <a:pt x="333" y="141"/>
                      </a:lnTo>
                      <a:lnTo>
                        <a:pt x="255" y="44"/>
                      </a:lnTo>
                      <a:lnTo>
                        <a:pt x="105" y="0"/>
                      </a:lnTo>
                      <a:lnTo>
                        <a:pt x="224"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8" name="Freeform 166"/>
                <p:cNvSpPr>
                  <a:spLocks/>
                </p:cNvSpPr>
                <p:nvPr/>
              </p:nvSpPr>
              <p:spPr bwMode="auto">
                <a:xfrm>
                  <a:off x="4419" y="3097"/>
                  <a:ext cx="86" cy="74"/>
                </a:xfrm>
                <a:custGeom>
                  <a:avLst/>
                  <a:gdLst>
                    <a:gd name="T0" fmla="*/ 0 w 343"/>
                    <a:gd name="T1" fmla="*/ 0 h 294"/>
                    <a:gd name="T2" fmla="*/ 0 w 343"/>
                    <a:gd name="T3" fmla="*/ 0 h 294"/>
                    <a:gd name="T4" fmla="*/ 0 w 343"/>
                    <a:gd name="T5" fmla="*/ 0 h 294"/>
                    <a:gd name="T6" fmla="*/ 0 w 343"/>
                    <a:gd name="T7" fmla="*/ 0 h 294"/>
                    <a:gd name="T8" fmla="*/ 0 w 343"/>
                    <a:gd name="T9" fmla="*/ 0 h 294"/>
                    <a:gd name="T10" fmla="*/ 0 w 343"/>
                    <a:gd name="T11" fmla="*/ 0 h 294"/>
                    <a:gd name="T12" fmla="*/ 0 w 343"/>
                    <a:gd name="T13" fmla="*/ 0 h 294"/>
                    <a:gd name="T14" fmla="*/ 0 w 343"/>
                    <a:gd name="T15" fmla="*/ 0 h 294"/>
                    <a:gd name="T16" fmla="*/ 0 w 343"/>
                    <a:gd name="T17" fmla="*/ 0 h 294"/>
                    <a:gd name="T18" fmla="*/ 0 w 343"/>
                    <a:gd name="T19" fmla="*/ 0 h 294"/>
                    <a:gd name="T20" fmla="*/ 0 w 343"/>
                    <a:gd name="T21" fmla="*/ 0 h 294"/>
                    <a:gd name="T22" fmla="*/ 0 w 343"/>
                    <a:gd name="T23" fmla="*/ 0 h 294"/>
                    <a:gd name="T24" fmla="*/ 0 w 343"/>
                    <a:gd name="T25" fmla="*/ 0 h 294"/>
                    <a:gd name="T26" fmla="*/ 0 w 343"/>
                    <a:gd name="T27" fmla="*/ 0 h 294"/>
                    <a:gd name="T28" fmla="*/ 0 w 343"/>
                    <a:gd name="T29" fmla="*/ 0 h 294"/>
                    <a:gd name="T30" fmla="*/ 0 w 343"/>
                    <a:gd name="T31" fmla="*/ 0 h 294"/>
                    <a:gd name="T32" fmla="*/ 0 w 343"/>
                    <a:gd name="T33" fmla="*/ 0 h 294"/>
                    <a:gd name="T34" fmla="*/ 0 w 343"/>
                    <a:gd name="T35" fmla="*/ 0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3"/>
                    <a:gd name="T55" fmla="*/ 0 h 294"/>
                    <a:gd name="T56" fmla="*/ 343 w 343"/>
                    <a:gd name="T57" fmla="*/ 294 h 2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3" h="294">
                      <a:moveTo>
                        <a:pt x="75" y="0"/>
                      </a:moveTo>
                      <a:lnTo>
                        <a:pt x="26" y="50"/>
                      </a:lnTo>
                      <a:lnTo>
                        <a:pt x="0" y="83"/>
                      </a:lnTo>
                      <a:lnTo>
                        <a:pt x="22" y="198"/>
                      </a:lnTo>
                      <a:lnTo>
                        <a:pt x="114" y="246"/>
                      </a:lnTo>
                      <a:lnTo>
                        <a:pt x="189" y="246"/>
                      </a:lnTo>
                      <a:lnTo>
                        <a:pt x="251" y="294"/>
                      </a:lnTo>
                      <a:lnTo>
                        <a:pt x="343" y="255"/>
                      </a:lnTo>
                      <a:lnTo>
                        <a:pt x="330" y="127"/>
                      </a:lnTo>
                      <a:lnTo>
                        <a:pt x="286" y="228"/>
                      </a:lnTo>
                      <a:lnTo>
                        <a:pt x="177" y="157"/>
                      </a:lnTo>
                      <a:lnTo>
                        <a:pt x="154" y="28"/>
                      </a:lnTo>
                      <a:lnTo>
                        <a:pt x="118" y="81"/>
                      </a:lnTo>
                      <a:lnTo>
                        <a:pt x="120" y="173"/>
                      </a:lnTo>
                      <a:lnTo>
                        <a:pt x="61" y="142"/>
                      </a:lnTo>
                      <a:lnTo>
                        <a:pt x="49" y="67"/>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99" name="Freeform 167"/>
                <p:cNvSpPr>
                  <a:spLocks/>
                </p:cNvSpPr>
                <p:nvPr/>
              </p:nvSpPr>
              <p:spPr bwMode="auto">
                <a:xfrm>
                  <a:off x="4364" y="3295"/>
                  <a:ext cx="22" cy="29"/>
                </a:xfrm>
                <a:custGeom>
                  <a:avLst/>
                  <a:gdLst>
                    <a:gd name="T0" fmla="*/ 0 w 88"/>
                    <a:gd name="T1" fmla="*/ 0 h 115"/>
                    <a:gd name="T2" fmla="*/ 0 w 88"/>
                    <a:gd name="T3" fmla="*/ 0 h 115"/>
                    <a:gd name="T4" fmla="*/ 0 w 88"/>
                    <a:gd name="T5" fmla="*/ 0 h 115"/>
                    <a:gd name="T6" fmla="*/ 0 w 88"/>
                    <a:gd name="T7" fmla="*/ 0 h 115"/>
                    <a:gd name="T8" fmla="*/ 0 w 88"/>
                    <a:gd name="T9" fmla="*/ 0 h 115"/>
                    <a:gd name="T10" fmla="*/ 0 w 88"/>
                    <a:gd name="T11" fmla="*/ 0 h 115"/>
                    <a:gd name="T12" fmla="*/ 0 w 88"/>
                    <a:gd name="T13" fmla="*/ 0 h 115"/>
                    <a:gd name="T14" fmla="*/ 0 w 88"/>
                    <a:gd name="T15" fmla="*/ 0 h 115"/>
                    <a:gd name="T16" fmla="*/ 0 w 88"/>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
                    <a:gd name="T28" fmla="*/ 0 h 115"/>
                    <a:gd name="T29" fmla="*/ 88 w 88"/>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 h="115">
                      <a:moveTo>
                        <a:pt x="88" y="0"/>
                      </a:moveTo>
                      <a:lnTo>
                        <a:pt x="18" y="26"/>
                      </a:lnTo>
                      <a:lnTo>
                        <a:pt x="0" y="64"/>
                      </a:lnTo>
                      <a:lnTo>
                        <a:pt x="19" y="108"/>
                      </a:lnTo>
                      <a:lnTo>
                        <a:pt x="75" y="115"/>
                      </a:lnTo>
                      <a:lnTo>
                        <a:pt x="31" y="73"/>
                      </a:lnTo>
                      <a:lnTo>
                        <a:pt x="87" y="42"/>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0" name="Freeform 168"/>
                <p:cNvSpPr>
                  <a:spLocks/>
                </p:cNvSpPr>
                <p:nvPr/>
              </p:nvSpPr>
              <p:spPr bwMode="auto">
                <a:xfrm>
                  <a:off x="3934" y="3114"/>
                  <a:ext cx="87" cy="50"/>
                </a:xfrm>
                <a:custGeom>
                  <a:avLst/>
                  <a:gdLst>
                    <a:gd name="T0" fmla="*/ 0 w 347"/>
                    <a:gd name="T1" fmla="*/ 0 h 200"/>
                    <a:gd name="T2" fmla="*/ 0 w 347"/>
                    <a:gd name="T3" fmla="*/ 0 h 200"/>
                    <a:gd name="T4" fmla="*/ 0 w 347"/>
                    <a:gd name="T5" fmla="*/ 0 h 200"/>
                    <a:gd name="T6" fmla="*/ 0 w 347"/>
                    <a:gd name="T7" fmla="*/ 0 h 200"/>
                    <a:gd name="T8" fmla="*/ 0 w 347"/>
                    <a:gd name="T9" fmla="*/ 0 h 200"/>
                    <a:gd name="T10" fmla="*/ 0 w 347"/>
                    <a:gd name="T11" fmla="*/ 0 h 200"/>
                    <a:gd name="T12" fmla="*/ 0 w 347"/>
                    <a:gd name="T13" fmla="*/ 0 h 200"/>
                    <a:gd name="T14" fmla="*/ 0 w 347"/>
                    <a:gd name="T15" fmla="*/ 0 h 200"/>
                    <a:gd name="T16" fmla="*/ 0 w 347"/>
                    <a:gd name="T17" fmla="*/ 0 h 200"/>
                    <a:gd name="T18" fmla="*/ 0 w 347"/>
                    <a:gd name="T19" fmla="*/ 0 h 200"/>
                    <a:gd name="T20" fmla="*/ 0 w 347"/>
                    <a:gd name="T21" fmla="*/ 0 h 200"/>
                    <a:gd name="T22" fmla="*/ 0 w 347"/>
                    <a:gd name="T23" fmla="*/ 0 h 200"/>
                    <a:gd name="T24" fmla="*/ 0 w 347"/>
                    <a:gd name="T25" fmla="*/ 0 h 200"/>
                    <a:gd name="T26" fmla="*/ 0 w 347"/>
                    <a:gd name="T27" fmla="*/ 0 h 200"/>
                    <a:gd name="T28" fmla="*/ 0 w 347"/>
                    <a:gd name="T29" fmla="*/ 0 h 200"/>
                    <a:gd name="T30" fmla="*/ 0 w 347"/>
                    <a:gd name="T31" fmla="*/ 0 h 200"/>
                    <a:gd name="T32" fmla="*/ 0 w 347"/>
                    <a:gd name="T33" fmla="*/ 0 h 2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7"/>
                    <a:gd name="T52" fmla="*/ 0 h 200"/>
                    <a:gd name="T53" fmla="*/ 347 w 347"/>
                    <a:gd name="T54" fmla="*/ 200 h 2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7" h="200">
                      <a:moveTo>
                        <a:pt x="347" y="200"/>
                      </a:moveTo>
                      <a:lnTo>
                        <a:pt x="264" y="131"/>
                      </a:lnTo>
                      <a:lnTo>
                        <a:pt x="229" y="49"/>
                      </a:lnTo>
                      <a:lnTo>
                        <a:pt x="129" y="0"/>
                      </a:lnTo>
                      <a:lnTo>
                        <a:pt x="209" y="86"/>
                      </a:lnTo>
                      <a:lnTo>
                        <a:pt x="129" y="49"/>
                      </a:lnTo>
                      <a:lnTo>
                        <a:pt x="0" y="6"/>
                      </a:lnTo>
                      <a:lnTo>
                        <a:pt x="93" y="63"/>
                      </a:lnTo>
                      <a:lnTo>
                        <a:pt x="0" y="80"/>
                      </a:lnTo>
                      <a:lnTo>
                        <a:pt x="123" y="90"/>
                      </a:lnTo>
                      <a:lnTo>
                        <a:pt x="9" y="117"/>
                      </a:lnTo>
                      <a:lnTo>
                        <a:pt x="143" y="120"/>
                      </a:lnTo>
                      <a:lnTo>
                        <a:pt x="82" y="147"/>
                      </a:lnTo>
                      <a:lnTo>
                        <a:pt x="180" y="147"/>
                      </a:lnTo>
                      <a:lnTo>
                        <a:pt x="229" y="170"/>
                      </a:lnTo>
                      <a:lnTo>
                        <a:pt x="34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1" name="Freeform 169"/>
                <p:cNvSpPr>
                  <a:spLocks/>
                </p:cNvSpPr>
                <p:nvPr/>
              </p:nvSpPr>
              <p:spPr bwMode="auto">
                <a:xfrm>
                  <a:off x="4300" y="3260"/>
                  <a:ext cx="137" cy="184"/>
                </a:xfrm>
                <a:custGeom>
                  <a:avLst/>
                  <a:gdLst>
                    <a:gd name="T0" fmla="*/ 0 w 548"/>
                    <a:gd name="T1" fmla="*/ 0 h 734"/>
                    <a:gd name="T2" fmla="*/ 0 w 548"/>
                    <a:gd name="T3" fmla="*/ 0 h 734"/>
                    <a:gd name="T4" fmla="*/ 0 w 548"/>
                    <a:gd name="T5" fmla="*/ 0 h 734"/>
                    <a:gd name="T6" fmla="*/ 0 w 548"/>
                    <a:gd name="T7" fmla="*/ 0 h 734"/>
                    <a:gd name="T8" fmla="*/ 0 w 548"/>
                    <a:gd name="T9" fmla="*/ 0 h 734"/>
                    <a:gd name="T10" fmla="*/ 0 w 548"/>
                    <a:gd name="T11" fmla="*/ 0 h 734"/>
                    <a:gd name="T12" fmla="*/ 0 w 548"/>
                    <a:gd name="T13" fmla="*/ 0 h 734"/>
                    <a:gd name="T14" fmla="*/ 0 w 548"/>
                    <a:gd name="T15" fmla="*/ 0 h 734"/>
                    <a:gd name="T16" fmla="*/ 0 w 548"/>
                    <a:gd name="T17" fmla="*/ 0 h 734"/>
                    <a:gd name="T18" fmla="*/ 0 w 548"/>
                    <a:gd name="T19" fmla="*/ 0 h 734"/>
                    <a:gd name="T20" fmla="*/ 0 w 548"/>
                    <a:gd name="T21" fmla="*/ 0 h 734"/>
                    <a:gd name="T22" fmla="*/ 0 w 548"/>
                    <a:gd name="T23" fmla="*/ 0 h 734"/>
                    <a:gd name="T24" fmla="*/ 0 w 548"/>
                    <a:gd name="T25" fmla="*/ 0 h 734"/>
                    <a:gd name="T26" fmla="*/ 0 w 548"/>
                    <a:gd name="T27" fmla="*/ 0 h 734"/>
                    <a:gd name="T28" fmla="*/ 0 w 548"/>
                    <a:gd name="T29" fmla="*/ 0 h 734"/>
                    <a:gd name="T30" fmla="*/ 0 w 548"/>
                    <a:gd name="T31" fmla="*/ 0 h 734"/>
                    <a:gd name="T32" fmla="*/ 0 w 548"/>
                    <a:gd name="T33" fmla="*/ 0 h 734"/>
                    <a:gd name="T34" fmla="*/ 0 w 548"/>
                    <a:gd name="T35" fmla="*/ 0 h 734"/>
                    <a:gd name="T36" fmla="*/ 0 w 548"/>
                    <a:gd name="T37" fmla="*/ 0 h 734"/>
                    <a:gd name="T38" fmla="*/ 0 w 548"/>
                    <a:gd name="T39" fmla="*/ 0 h 734"/>
                    <a:gd name="T40" fmla="*/ 0 w 548"/>
                    <a:gd name="T41" fmla="*/ 0 h 734"/>
                    <a:gd name="T42" fmla="*/ 0 w 548"/>
                    <a:gd name="T43" fmla="*/ 0 h 734"/>
                    <a:gd name="T44" fmla="*/ 0 w 548"/>
                    <a:gd name="T45" fmla="*/ 0 h 734"/>
                    <a:gd name="T46" fmla="*/ 0 w 548"/>
                    <a:gd name="T47" fmla="*/ 0 h 7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8"/>
                    <a:gd name="T73" fmla="*/ 0 h 734"/>
                    <a:gd name="T74" fmla="*/ 548 w 548"/>
                    <a:gd name="T75" fmla="*/ 734 h 7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8" h="734">
                      <a:moveTo>
                        <a:pt x="334" y="105"/>
                      </a:moveTo>
                      <a:lnTo>
                        <a:pt x="199" y="139"/>
                      </a:lnTo>
                      <a:lnTo>
                        <a:pt x="244" y="95"/>
                      </a:lnTo>
                      <a:lnTo>
                        <a:pt x="136" y="122"/>
                      </a:lnTo>
                      <a:lnTo>
                        <a:pt x="170" y="86"/>
                      </a:lnTo>
                      <a:lnTo>
                        <a:pt x="70" y="92"/>
                      </a:lnTo>
                      <a:lnTo>
                        <a:pt x="0" y="61"/>
                      </a:lnTo>
                      <a:lnTo>
                        <a:pt x="99" y="32"/>
                      </a:lnTo>
                      <a:lnTo>
                        <a:pt x="83" y="68"/>
                      </a:lnTo>
                      <a:lnTo>
                        <a:pt x="156" y="19"/>
                      </a:lnTo>
                      <a:lnTo>
                        <a:pt x="221" y="43"/>
                      </a:lnTo>
                      <a:lnTo>
                        <a:pt x="274" y="0"/>
                      </a:lnTo>
                      <a:lnTo>
                        <a:pt x="313" y="48"/>
                      </a:lnTo>
                      <a:lnTo>
                        <a:pt x="377" y="100"/>
                      </a:lnTo>
                      <a:lnTo>
                        <a:pt x="363" y="205"/>
                      </a:lnTo>
                      <a:lnTo>
                        <a:pt x="454" y="313"/>
                      </a:lnTo>
                      <a:lnTo>
                        <a:pt x="440" y="366"/>
                      </a:lnTo>
                      <a:lnTo>
                        <a:pt x="548" y="652"/>
                      </a:lnTo>
                      <a:lnTo>
                        <a:pt x="518" y="734"/>
                      </a:lnTo>
                      <a:lnTo>
                        <a:pt x="436" y="460"/>
                      </a:lnTo>
                      <a:lnTo>
                        <a:pt x="387" y="279"/>
                      </a:lnTo>
                      <a:lnTo>
                        <a:pt x="330" y="209"/>
                      </a:lnTo>
                      <a:lnTo>
                        <a:pt x="334"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2" name="Freeform 170"/>
                <p:cNvSpPr>
                  <a:spLocks/>
                </p:cNvSpPr>
                <p:nvPr/>
              </p:nvSpPr>
              <p:spPr bwMode="auto">
                <a:xfrm>
                  <a:off x="4242" y="3151"/>
                  <a:ext cx="102" cy="29"/>
                </a:xfrm>
                <a:custGeom>
                  <a:avLst/>
                  <a:gdLst>
                    <a:gd name="T0" fmla="*/ 0 w 404"/>
                    <a:gd name="T1" fmla="*/ 0 h 112"/>
                    <a:gd name="T2" fmla="*/ 0 w 404"/>
                    <a:gd name="T3" fmla="*/ 0 h 112"/>
                    <a:gd name="T4" fmla="*/ 0 w 404"/>
                    <a:gd name="T5" fmla="*/ 0 h 112"/>
                    <a:gd name="T6" fmla="*/ 0 w 404"/>
                    <a:gd name="T7" fmla="*/ 0 h 112"/>
                    <a:gd name="T8" fmla="*/ 0 w 404"/>
                    <a:gd name="T9" fmla="*/ 0 h 112"/>
                    <a:gd name="T10" fmla="*/ 0 w 404"/>
                    <a:gd name="T11" fmla="*/ 0 h 112"/>
                    <a:gd name="T12" fmla="*/ 0 w 404"/>
                    <a:gd name="T13" fmla="*/ 0 h 112"/>
                    <a:gd name="T14" fmla="*/ 0 w 404"/>
                    <a:gd name="T15" fmla="*/ 0 h 112"/>
                    <a:gd name="T16" fmla="*/ 0 w 404"/>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112"/>
                    <a:gd name="T29" fmla="*/ 404 w 40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112">
                      <a:moveTo>
                        <a:pt x="82" y="0"/>
                      </a:moveTo>
                      <a:lnTo>
                        <a:pt x="186" y="3"/>
                      </a:lnTo>
                      <a:lnTo>
                        <a:pt x="404" y="112"/>
                      </a:lnTo>
                      <a:lnTo>
                        <a:pt x="190" y="34"/>
                      </a:lnTo>
                      <a:lnTo>
                        <a:pt x="73" y="30"/>
                      </a:lnTo>
                      <a:lnTo>
                        <a:pt x="116" y="107"/>
                      </a:lnTo>
                      <a:lnTo>
                        <a:pt x="0" y="17"/>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3" name="Freeform 171"/>
                <p:cNvSpPr>
                  <a:spLocks/>
                </p:cNvSpPr>
                <p:nvPr/>
              </p:nvSpPr>
              <p:spPr bwMode="auto">
                <a:xfrm>
                  <a:off x="4351" y="3156"/>
                  <a:ext cx="91" cy="42"/>
                </a:xfrm>
                <a:custGeom>
                  <a:avLst/>
                  <a:gdLst>
                    <a:gd name="T0" fmla="*/ 0 w 367"/>
                    <a:gd name="T1" fmla="*/ 0 h 167"/>
                    <a:gd name="T2" fmla="*/ 0 w 367"/>
                    <a:gd name="T3" fmla="*/ 0 h 167"/>
                    <a:gd name="T4" fmla="*/ 0 w 367"/>
                    <a:gd name="T5" fmla="*/ 0 h 167"/>
                    <a:gd name="T6" fmla="*/ 0 w 367"/>
                    <a:gd name="T7" fmla="*/ 0 h 167"/>
                    <a:gd name="T8" fmla="*/ 0 w 367"/>
                    <a:gd name="T9" fmla="*/ 0 h 167"/>
                    <a:gd name="T10" fmla="*/ 0 w 367"/>
                    <a:gd name="T11" fmla="*/ 0 h 167"/>
                    <a:gd name="T12" fmla="*/ 0 w 367"/>
                    <a:gd name="T13" fmla="*/ 0 h 167"/>
                    <a:gd name="T14" fmla="*/ 0 w 367"/>
                    <a:gd name="T15" fmla="*/ 0 h 167"/>
                    <a:gd name="T16" fmla="*/ 0 w 367"/>
                    <a:gd name="T17" fmla="*/ 0 h 167"/>
                    <a:gd name="T18" fmla="*/ 0 w 367"/>
                    <a:gd name="T19" fmla="*/ 0 h 167"/>
                    <a:gd name="T20" fmla="*/ 0 w 367"/>
                    <a:gd name="T21" fmla="*/ 0 h 167"/>
                    <a:gd name="T22" fmla="*/ 0 w 367"/>
                    <a:gd name="T23" fmla="*/ 0 h 167"/>
                    <a:gd name="T24" fmla="*/ 0 w 367"/>
                    <a:gd name="T25" fmla="*/ 0 h 167"/>
                    <a:gd name="T26" fmla="*/ 0 w 367"/>
                    <a:gd name="T27" fmla="*/ 0 h 1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7"/>
                    <a:gd name="T43" fmla="*/ 0 h 167"/>
                    <a:gd name="T44" fmla="*/ 367 w 367"/>
                    <a:gd name="T45" fmla="*/ 167 h 1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7" h="167">
                      <a:moveTo>
                        <a:pt x="17" y="73"/>
                      </a:moveTo>
                      <a:lnTo>
                        <a:pt x="47" y="116"/>
                      </a:lnTo>
                      <a:lnTo>
                        <a:pt x="164" y="143"/>
                      </a:lnTo>
                      <a:lnTo>
                        <a:pt x="103" y="104"/>
                      </a:lnTo>
                      <a:lnTo>
                        <a:pt x="177" y="104"/>
                      </a:lnTo>
                      <a:lnTo>
                        <a:pt x="301" y="167"/>
                      </a:lnTo>
                      <a:lnTo>
                        <a:pt x="281" y="130"/>
                      </a:lnTo>
                      <a:lnTo>
                        <a:pt x="367" y="147"/>
                      </a:lnTo>
                      <a:lnTo>
                        <a:pt x="250" y="93"/>
                      </a:lnTo>
                      <a:lnTo>
                        <a:pt x="113" y="57"/>
                      </a:lnTo>
                      <a:lnTo>
                        <a:pt x="0" y="0"/>
                      </a:lnTo>
                      <a:lnTo>
                        <a:pt x="87" y="69"/>
                      </a:lnTo>
                      <a:lnTo>
                        <a:pt x="17"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4" name="Freeform 172"/>
                <p:cNvSpPr>
                  <a:spLocks/>
                </p:cNvSpPr>
                <p:nvPr/>
              </p:nvSpPr>
              <p:spPr bwMode="auto">
                <a:xfrm>
                  <a:off x="4002" y="3145"/>
                  <a:ext cx="120" cy="173"/>
                </a:xfrm>
                <a:custGeom>
                  <a:avLst/>
                  <a:gdLst>
                    <a:gd name="T0" fmla="*/ 0 w 480"/>
                    <a:gd name="T1" fmla="*/ 0 h 692"/>
                    <a:gd name="T2" fmla="*/ 0 w 480"/>
                    <a:gd name="T3" fmla="*/ 0 h 692"/>
                    <a:gd name="T4" fmla="*/ 0 w 480"/>
                    <a:gd name="T5" fmla="*/ 0 h 692"/>
                    <a:gd name="T6" fmla="*/ 0 w 480"/>
                    <a:gd name="T7" fmla="*/ 0 h 692"/>
                    <a:gd name="T8" fmla="*/ 0 w 480"/>
                    <a:gd name="T9" fmla="*/ 0 h 692"/>
                    <a:gd name="T10" fmla="*/ 0 w 480"/>
                    <a:gd name="T11" fmla="*/ 0 h 692"/>
                    <a:gd name="T12" fmla="*/ 0 w 480"/>
                    <a:gd name="T13" fmla="*/ 0 h 692"/>
                    <a:gd name="T14" fmla="*/ 0 w 480"/>
                    <a:gd name="T15" fmla="*/ 0 h 692"/>
                    <a:gd name="T16" fmla="*/ 0 w 480"/>
                    <a:gd name="T17" fmla="*/ 0 h 692"/>
                    <a:gd name="T18" fmla="*/ 0 w 480"/>
                    <a:gd name="T19" fmla="*/ 0 h 692"/>
                    <a:gd name="T20" fmla="*/ 0 w 480"/>
                    <a:gd name="T21" fmla="*/ 0 h 692"/>
                    <a:gd name="T22" fmla="*/ 0 w 480"/>
                    <a:gd name="T23" fmla="*/ 0 h 692"/>
                    <a:gd name="T24" fmla="*/ 0 w 480"/>
                    <a:gd name="T25" fmla="*/ 0 h 692"/>
                    <a:gd name="T26" fmla="*/ 0 w 480"/>
                    <a:gd name="T27" fmla="*/ 0 h 692"/>
                    <a:gd name="T28" fmla="*/ 0 w 480"/>
                    <a:gd name="T29" fmla="*/ 0 h 692"/>
                    <a:gd name="T30" fmla="*/ 0 w 480"/>
                    <a:gd name="T31" fmla="*/ 0 h 692"/>
                    <a:gd name="T32" fmla="*/ 0 w 480"/>
                    <a:gd name="T33" fmla="*/ 0 h 692"/>
                    <a:gd name="T34" fmla="*/ 0 w 480"/>
                    <a:gd name="T35" fmla="*/ 0 h 692"/>
                    <a:gd name="T36" fmla="*/ 0 w 480"/>
                    <a:gd name="T37" fmla="*/ 0 h 692"/>
                    <a:gd name="T38" fmla="*/ 0 w 480"/>
                    <a:gd name="T39" fmla="*/ 0 h 692"/>
                    <a:gd name="T40" fmla="*/ 0 w 480"/>
                    <a:gd name="T41" fmla="*/ 0 h 692"/>
                    <a:gd name="T42" fmla="*/ 0 w 480"/>
                    <a:gd name="T43" fmla="*/ 0 h 692"/>
                    <a:gd name="T44" fmla="*/ 0 w 480"/>
                    <a:gd name="T45" fmla="*/ 0 h 692"/>
                    <a:gd name="T46" fmla="*/ 0 w 480"/>
                    <a:gd name="T47" fmla="*/ 0 h 692"/>
                    <a:gd name="T48" fmla="*/ 0 w 480"/>
                    <a:gd name="T49" fmla="*/ 0 h 692"/>
                    <a:gd name="T50" fmla="*/ 0 w 480"/>
                    <a:gd name="T51" fmla="*/ 0 h 692"/>
                    <a:gd name="T52" fmla="*/ 0 w 480"/>
                    <a:gd name="T53" fmla="*/ 0 h 692"/>
                    <a:gd name="T54" fmla="*/ 0 w 480"/>
                    <a:gd name="T55" fmla="*/ 0 h 692"/>
                    <a:gd name="T56" fmla="*/ 0 w 480"/>
                    <a:gd name="T57" fmla="*/ 0 h 692"/>
                    <a:gd name="T58" fmla="*/ 0 w 480"/>
                    <a:gd name="T59" fmla="*/ 0 h 692"/>
                    <a:gd name="T60" fmla="*/ 0 w 480"/>
                    <a:gd name="T61" fmla="*/ 0 h 692"/>
                    <a:gd name="T62" fmla="*/ 0 w 480"/>
                    <a:gd name="T63" fmla="*/ 0 h 692"/>
                    <a:gd name="T64" fmla="*/ 0 w 480"/>
                    <a:gd name="T65" fmla="*/ 0 h 692"/>
                    <a:gd name="T66" fmla="*/ 0 w 480"/>
                    <a:gd name="T67" fmla="*/ 0 h 692"/>
                    <a:gd name="T68" fmla="*/ 0 w 480"/>
                    <a:gd name="T69" fmla="*/ 0 h 692"/>
                    <a:gd name="T70" fmla="*/ 0 w 480"/>
                    <a:gd name="T71" fmla="*/ 0 h 692"/>
                    <a:gd name="T72" fmla="*/ 0 w 480"/>
                    <a:gd name="T73" fmla="*/ 0 h 692"/>
                    <a:gd name="T74" fmla="*/ 0 w 480"/>
                    <a:gd name="T75" fmla="*/ 0 h 692"/>
                    <a:gd name="T76" fmla="*/ 0 w 480"/>
                    <a:gd name="T77" fmla="*/ 0 h 6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0"/>
                    <a:gd name="T118" fmla="*/ 0 h 692"/>
                    <a:gd name="T119" fmla="*/ 480 w 480"/>
                    <a:gd name="T120" fmla="*/ 692 h 6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0" h="692">
                      <a:moveTo>
                        <a:pt x="277" y="108"/>
                      </a:moveTo>
                      <a:lnTo>
                        <a:pt x="211" y="37"/>
                      </a:lnTo>
                      <a:lnTo>
                        <a:pt x="103" y="0"/>
                      </a:lnTo>
                      <a:lnTo>
                        <a:pt x="205" y="78"/>
                      </a:lnTo>
                      <a:lnTo>
                        <a:pt x="123" y="61"/>
                      </a:lnTo>
                      <a:lnTo>
                        <a:pt x="164" y="117"/>
                      </a:lnTo>
                      <a:lnTo>
                        <a:pt x="43" y="115"/>
                      </a:lnTo>
                      <a:lnTo>
                        <a:pt x="113" y="158"/>
                      </a:lnTo>
                      <a:lnTo>
                        <a:pt x="0" y="172"/>
                      </a:lnTo>
                      <a:lnTo>
                        <a:pt x="121" y="208"/>
                      </a:lnTo>
                      <a:lnTo>
                        <a:pt x="84" y="228"/>
                      </a:lnTo>
                      <a:lnTo>
                        <a:pt x="166" y="245"/>
                      </a:lnTo>
                      <a:lnTo>
                        <a:pt x="250" y="241"/>
                      </a:lnTo>
                      <a:lnTo>
                        <a:pt x="182" y="272"/>
                      </a:lnTo>
                      <a:lnTo>
                        <a:pt x="274" y="305"/>
                      </a:lnTo>
                      <a:lnTo>
                        <a:pt x="154" y="325"/>
                      </a:lnTo>
                      <a:lnTo>
                        <a:pt x="270" y="345"/>
                      </a:lnTo>
                      <a:lnTo>
                        <a:pt x="197" y="377"/>
                      </a:lnTo>
                      <a:lnTo>
                        <a:pt x="131" y="358"/>
                      </a:lnTo>
                      <a:lnTo>
                        <a:pt x="175" y="400"/>
                      </a:lnTo>
                      <a:lnTo>
                        <a:pt x="122" y="428"/>
                      </a:lnTo>
                      <a:lnTo>
                        <a:pt x="265" y="425"/>
                      </a:lnTo>
                      <a:lnTo>
                        <a:pt x="387" y="472"/>
                      </a:lnTo>
                      <a:lnTo>
                        <a:pt x="415" y="521"/>
                      </a:lnTo>
                      <a:lnTo>
                        <a:pt x="480" y="692"/>
                      </a:lnTo>
                      <a:lnTo>
                        <a:pt x="406" y="406"/>
                      </a:lnTo>
                      <a:lnTo>
                        <a:pt x="395" y="442"/>
                      </a:lnTo>
                      <a:lnTo>
                        <a:pt x="317" y="335"/>
                      </a:lnTo>
                      <a:lnTo>
                        <a:pt x="316" y="278"/>
                      </a:lnTo>
                      <a:lnTo>
                        <a:pt x="264" y="205"/>
                      </a:lnTo>
                      <a:lnTo>
                        <a:pt x="166" y="158"/>
                      </a:lnTo>
                      <a:lnTo>
                        <a:pt x="234" y="162"/>
                      </a:lnTo>
                      <a:lnTo>
                        <a:pt x="205" y="104"/>
                      </a:lnTo>
                      <a:lnTo>
                        <a:pt x="250" y="117"/>
                      </a:lnTo>
                      <a:lnTo>
                        <a:pt x="352" y="241"/>
                      </a:lnTo>
                      <a:lnTo>
                        <a:pt x="338" y="127"/>
                      </a:lnTo>
                      <a:lnTo>
                        <a:pt x="248" y="0"/>
                      </a:lnTo>
                      <a:lnTo>
                        <a:pt x="27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5" name="Freeform 173"/>
                <p:cNvSpPr>
                  <a:spLocks/>
                </p:cNvSpPr>
                <p:nvPr/>
              </p:nvSpPr>
              <p:spPr bwMode="auto">
                <a:xfrm>
                  <a:off x="4069" y="3302"/>
                  <a:ext cx="33" cy="42"/>
                </a:xfrm>
                <a:custGeom>
                  <a:avLst/>
                  <a:gdLst>
                    <a:gd name="T0" fmla="*/ 0 w 131"/>
                    <a:gd name="T1" fmla="*/ 0 h 166"/>
                    <a:gd name="T2" fmla="*/ 0 w 131"/>
                    <a:gd name="T3" fmla="*/ 0 h 166"/>
                    <a:gd name="T4" fmla="*/ 0 w 131"/>
                    <a:gd name="T5" fmla="*/ 0 h 166"/>
                    <a:gd name="T6" fmla="*/ 0 w 131"/>
                    <a:gd name="T7" fmla="*/ 0 h 166"/>
                    <a:gd name="T8" fmla="*/ 0 w 131"/>
                    <a:gd name="T9" fmla="*/ 0 h 166"/>
                    <a:gd name="T10" fmla="*/ 0 w 131"/>
                    <a:gd name="T11" fmla="*/ 0 h 166"/>
                    <a:gd name="T12" fmla="*/ 0 w 131"/>
                    <a:gd name="T13" fmla="*/ 0 h 166"/>
                    <a:gd name="T14" fmla="*/ 0 w 131"/>
                    <a:gd name="T15" fmla="*/ 0 h 166"/>
                    <a:gd name="T16" fmla="*/ 0 w 131"/>
                    <a:gd name="T17" fmla="*/ 0 h 166"/>
                    <a:gd name="T18" fmla="*/ 0 w 131"/>
                    <a:gd name="T19" fmla="*/ 0 h 166"/>
                    <a:gd name="T20" fmla="*/ 0 w 131"/>
                    <a:gd name="T21" fmla="*/ 0 h 166"/>
                    <a:gd name="T22" fmla="*/ 0 w 131"/>
                    <a:gd name="T23" fmla="*/ 0 h 166"/>
                    <a:gd name="T24" fmla="*/ 0 w 131"/>
                    <a:gd name="T25" fmla="*/ 0 h 166"/>
                    <a:gd name="T26" fmla="*/ 0 w 131"/>
                    <a:gd name="T27" fmla="*/ 0 h 166"/>
                    <a:gd name="T28" fmla="*/ 0 w 131"/>
                    <a:gd name="T29" fmla="*/ 0 h 166"/>
                    <a:gd name="T30" fmla="*/ 0 w 131"/>
                    <a:gd name="T31" fmla="*/ 0 h 1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1"/>
                    <a:gd name="T49" fmla="*/ 0 h 166"/>
                    <a:gd name="T50" fmla="*/ 131 w 131"/>
                    <a:gd name="T51" fmla="*/ 166 h 16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1" h="166">
                      <a:moveTo>
                        <a:pt x="86" y="0"/>
                      </a:moveTo>
                      <a:lnTo>
                        <a:pt x="17" y="29"/>
                      </a:lnTo>
                      <a:lnTo>
                        <a:pt x="0" y="59"/>
                      </a:lnTo>
                      <a:lnTo>
                        <a:pt x="13" y="99"/>
                      </a:lnTo>
                      <a:lnTo>
                        <a:pt x="36" y="122"/>
                      </a:lnTo>
                      <a:lnTo>
                        <a:pt x="27" y="69"/>
                      </a:lnTo>
                      <a:lnTo>
                        <a:pt x="52" y="57"/>
                      </a:lnTo>
                      <a:lnTo>
                        <a:pt x="51" y="101"/>
                      </a:lnTo>
                      <a:lnTo>
                        <a:pt x="64" y="144"/>
                      </a:lnTo>
                      <a:lnTo>
                        <a:pt x="107" y="166"/>
                      </a:lnTo>
                      <a:lnTo>
                        <a:pt x="131" y="136"/>
                      </a:lnTo>
                      <a:lnTo>
                        <a:pt x="88" y="126"/>
                      </a:lnTo>
                      <a:lnTo>
                        <a:pt x="72" y="70"/>
                      </a:lnTo>
                      <a:lnTo>
                        <a:pt x="111" y="64"/>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6" name="Freeform 174"/>
                <p:cNvSpPr>
                  <a:spLocks/>
                </p:cNvSpPr>
                <p:nvPr/>
              </p:nvSpPr>
              <p:spPr bwMode="auto">
                <a:xfrm>
                  <a:off x="4439" y="3194"/>
                  <a:ext cx="55" cy="80"/>
                </a:xfrm>
                <a:custGeom>
                  <a:avLst/>
                  <a:gdLst>
                    <a:gd name="T0" fmla="*/ 0 w 219"/>
                    <a:gd name="T1" fmla="*/ 0 h 319"/>
                    <a:gd name="T2" fmla="*/ 0 w 219"/>
                    <a:gd name="T3" fmla="*/ 0 h 319"/>
                    <a:gd name="T4" fmla="*/ 0 w 219"/>
                    <a:gd name="T5" fmla="*/ 0 h 319"/>
                    <a:gd name="T6" fmla="*/ 0 w 219"/>
                    <a:gd name="T7" fmla="*/ 0 h 319"/>
                    <a:gd name="T8" fmla="*/ 0 w 219"/>
                    <a:gd name="T9" fmla="*/ 0 h 319"/>
                    <a:gd name="T10" fmla="*/ 0 w 219"/>
                    <a:gd name="T11" fmla="*/ 0 h 319"/>
                    <a:gd name="T12" fmla="*/ 0 w 219"/>
                    <a:gd name="T13" fmla="*/ 0 h 319"/>
                    <a:gd name="T14" fmla="*/ 0 w 219"/>
                    <a:gd name="T15" fmla="*/ 0 h 319"/>
                    <a:gd name="T16" fmla="*/ 0 w 219"/>
                    <a:gd name="T17" fmla="*/ 0 h 319"/>
                    <a:gd name="T18" fmla="*/ 0 w 219"/>
                    <a:gd name="T19" fmla="*/ 0 h 319"/>
                    <a:gd name="T20" fmla="*/ 0 w 219"/>
                    <a:gd name="T21" fmla="*/ 0 h 319"/>
                    <a:gd name="T22" fmla="*/ 0 w 219"/>
                    <a:gd name="T23" fmla="*/ 0 h 319"/>
                    <a:gd name="T24" fmla="*/ 0 w 219"/>
                    <a:gd name="T25" fmla="*/ 0 h 319"/>
                    <a:gd name="T26" fmla="*/ 0 w 219"/>
                    <a:gd name="T27" fmla="*/ 0 h 319"/>
                    <a:gd name="T28" fmla="*/ 0 w 219"/>
                    <a:gd name="T29" fmla="*/ 0 h 319"/>
                    <a:gd name="T30" fmla="*/ 0 w 219"/>
                    <a:gd name="T31" fmla="*/ 0 h 319"/>
                    <a:gd name="T32" fmla="*/ 0 w 219"/>
                    <a:gd name="T33" fmla="*/ 0 h 319"/>
                    <a:gd name="T34" fmla="*/ 0 w 219"/>
                    <a:gd name="T35" fmla="*/ 0 h 319"/>
                    <a:gd name="T36" fmla="*/ 0 w 219"/>
                    <a:gd name="T37" fmla="*/ 0 h 319"/>
                    <a:gd name="T38" fmla="*/ 0 w 219"/>
                    <a:gd name="T39" fmla="*/ 0 h 3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319"/>
                    <a:gd name="T62" fmla="*/ 219 w 219"/>
                    <a:gd name="T63" fmla="*/ 319 h 3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319">
                      <a:moveTo>
                        <a:pt x="152" y="107"/>
                      </a:moveTo>
                      <a:lnTo>
                        <a:pt x="128" y="0"/>
                      </a:lnTo>
                      <a:lnTo>
                        <a:pt x="117" y="73"/>
                      </a:lnTo>
                      <a:lnTo>
                        <a:pt x="87" y="38"/>
                      </a:lnTo>
                      <a:lnTo>
                        <a:pt x="9" y="5"/>
                      </a:lnTo>
                      <a:lnTo>
                        <a:pt x="90" y="79"/>
                      </a:lnTo>
                      <a:lnTo>
                        <a:pt x="0" y="57"/>
                      </a:lnTo>
                      <a:lnTo>
                        <a:pt x="63" y="97"/>
                      </a:lnTo>
                      <a:lnTo>
                        <a:pt x="9" y="104"/>
                      </a:lnTo>
                      <a:lnTo>
                        <a:pt x="48" y="119"/>
                      </a:lnTo>
                      <a:lnTo>
                        <a:pt x="114" y="137"/>
                      </a:lnTo>
                      <a:lnTo>
                        <a:pt x="75" y="158"/>
                      </a:lnTo>
                      <a:lnTo>
                        <a:pt x="145" y="167"/>
                      </a:lnTo>
                      <a:lnTo>
                        <a:pt x="185" y="220"/>
                      </a:lnTo>
                      <a:lnTo>
                        <a:pt x="134" y="211"/>
                      </a:lnTo>
                      <a:lnTo>
                        <a:pt x="195" y="247"/>
                      </a:lnTo>
                      <a:lnTo>
                        <a:pt x="219" y="319"/>
                      </a:lnTo>
                      <a:lnTo>
                        <a:pt x="207" y="205"/>
                      </a:lnTo>
                      <a:lnTo>
                        <a:pt x="152"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7" name="Freeform 175"/>
                <p:cNvSpPr>
                  <a:spLocks/>
                </p:cNvSpPr>
                <p:nvPr/>
              </p:nvSpPr>
              <p:spPr bwMode="auto">
                <a:xfrm>
                  <a:off x="4373" y="3320"/>
                  <a:ext cx="23" cy="16"/>
                </a:xfrm>
                <a:custGeom>
                  <a:avLst/>
                  <a:gdLst>
                    <a:gd name="T0" fmla="*/ 0 w 91"/>
                    <a:gd name="T1" fmla="*/ 0 h 63"/>
                    <a:gd name="T2" fmla="*/ 0 w 91"/>
                    <a:gd name="T3" fmla="*/ 0 h 63"/>
                    <a:gd name="T4" fmla="*/ 0 w 91"/>
                    <a:gd name="T5" fmla="*/ 0 h 63"/>
                    <a:gd name="T6" fmla="*/ 0 w 91"/>
                    <a:gd name="T7" fmla="*/ 0 h 63"/>
                    <a:gd name="T8" fmla="*/ 0 w 91"/>
                    <a:gd name="T9" fmla="*/ 0 h 63"/>
                    <a:gd name="T10" fmla="*/ 0 w 91"/>
                    <a:gd name="T11" fmla="*/ 0 h 63"/>
                    <a:gd name="T12" fmla="*/ 0 w 91"/>
                    <a:gd name="T13" fmla="*/ 0 h 63"/>
                    <a:gd name="T14" fmla="*/ 0 w 91"/>
                    <a:gd name="T15" fmla="*/ 0 h 63"/>
                    <a:gd name="T16" fmla="*/ 0 60000 65536"/>
                    <a:gd name="T17" fmla="*/ 0 60000 65536"/>
                    <a:gd name="T18" fmla="*/ 0 60000 65536"/>
                    <a:gd name="T19" fmla="*/ 0 60000 65536"/>
                    <a:gd name="T20" fmla="*/ 0 60000 65536"/>
                    <a:gd name="T21" fmla="*/ 0 60000 65536"/>
                    <a:gd name="T22" fmla="*/ 0 60000 65536"/>
                    <a:gd name="T23" fmla="*/ 0 60000 65536"/>
                    <a:gd name="T24" fmla="*/ 0 w 91"/>
                    <a:gd name="T25" fmla="*/ 0 h 63"/>
                    <a:gd name="T26" fmla="*/ 91 w 91"/>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 h="63">
                      <a:moveTo>
                        <a:pt x="19" y="58"/>
                      </a:moveTo>
                      <a:lnTo>
                        <a:pt x="55" y="63"/>
                      </a:lnTo>
                      <a:lnTo>
                        <a:pt x="91" y="29"/>
                      </a:lnTo>
                      <a:lnTo>
                        <a:pt x="75" y="0"/>
                      </a:lnTo>
                      <a:lnTo>
                        <a:pt x="41" y="40"/>
                      </a:lnTo>
                      <a:lnTo>
                        <a:pt x="0" y="28"/>
                      </a:lnTo>
                      <a:lnTo>
                        <a:pt x="19"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8" name="Freeform 176"/>
                <p:cNvSpPr>
                  <a:spLocks/>
                </p:cNvSpPr>
                <p:nvPr/>
              </p:nvSpPr>
              <p:spPr bwMode="auto">
                <a:xfrm>
                  <a:off x="4406" y="3290"/>
                  <a:ext cx="61" cy="154"/>
                </a:xfrm>
                <a:custGeom>
                  <a:avLst/>
                  <a:gdLst>
                    <a:gd name="T0" fmla="*/ 0 w 245"/>
                    <a:gd name="T1" fmla="*/ 0 h 617"/>
                    <a:gd name="T2" fmla="*/ 0 w 245"/>
                    <a:gd name="T3" fmla="*/ 0 h 617"/>
                    <a:gd name="T4" fmla="*/ 0 w 245"/>
                    <a:gd name="T5" fmla="*/ 0 h 617"/>
                    <a:gd name="T6" fmla="*/ 0 w 245"/>
                    <a:gd name="T7" fmla="*/ 0 h 617"/>
                    <a:gd name="T8" fmla="*/ 0 w 245"/>
                    <a:gd name="T9" fmla="*/ 0 h 617"/>
                    <a:gd name="T10" fmla="*/ 0 w 245"/>
                    <a:gd name="T11" fmla="*/ 0 h 617"/>
                    <a:gd name="T12" fmla="*/ 0 w 245"/>
                    <a:gd name="T13" fmla="*/ 0 h 617"/>
                    <a:gd name="T14" fmla="*/ 0 w 245"/>
                    <a:gd name="T15" fmla="*/ 0 h 617"/>
                    <a:gd name="T16" fmla="*/ 0 w 245"/>
                    <a:gd name="T17" fmla="*/ 0 h 617"/>
                    <a:gd name="T18" fmla="*/ 0 w 245"/>
                    <a:gd name="T19" fmla="*/ 0 h 617"/>
                    <a:gd name="T20" fmla="*/ 0 w 245"/>
                    <a:gd name="T21" fmla="*/ 0 h 617"/>
                    <a:gd name="T22" fmla="*/ 0 w 245"/>
                    <a:gd name="T23" fmla="*/ 0 h 617"/>
                    <a:gd name="T24" fmla="*/ 0 w 245"/>
                    <a:gd name="T25" fmla="*/ 0 h 617"/>
                    <a:gd name="T26" fmla="*/ 0 w 245"/>
                    <a:gd name="T27" fmla="*/ 0 h 617"/>
                    <a:gd name="T28" fmla="*/ 0 w 245"/>
                    <a:gd name="T29" fmla="*/ 0 h 617"/>
                    <a:gd name="T30" fmla="*/ 0 w 245"/>
                    <a:gd name="T31" fmla="*/ 0 h 617"/>
                    <a:gd name="T32" fmla="*/ 0 w 245"/>
                    <a:gd name="T33" fmla="*/ 0 h 617"/>
                    <a:gd name="T34" fmla="*/ 0 w 245"/>
                    <a:gd name="T35" fmla="*/ 0 h 6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617"/>
                    <a:gd name="T56" fmla="*/ 245 w 245"/>
                    <a:gd name="T57" fmla="*/ 617 h 6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617">
                      <a:moveTo>
                        <a:pt x="4" y="0"/>
                      </a:moveTo>
                      <a:lnTo>
                        <a:pt x="0" y="63"/>
                      </a:lnTo>
                      <a:lnTo>
                        <a:pt x="28" y="86"/>
                      </a:lnTo>
                      <a:lnTo>
                        <a:pt x="56" y="151"/>
                      </a:lnTo>
                      <a:lnTo>
                        <a:pt x="67" y="248"/>
                      </a:lnTo>
                      <a:lnTo>
                        <a:pt x="94" y="268"/>
                      </a:lnTo>
                      <a:lnTo>
                        <a:pt x="133" y="402"/>
                      </a:lnTo>
                      <a:lnTo>
                        <a:pt x="122" y="438"/>
                      </a:lnTo>
                      <a:lnTo>
                        <a:pt x="155" y="459"/>
                      </a:lnTo>
                      <a:lnTo>
                        <a:pt x="245" y="617"/>
                      </a:lnTo>
                      <a:lnTo>
                        <a:pt x="233" y="544"/>
                      </a:lnTo>
                      <a:lnTo>
                        <a:pt x="196" y="473"/>
                      </a:lnTo>
                      <a:lnTo>
                        <a:pt x="152" y="392"/>
                      </a:lnTo>
                      <a:lnTo>
                        <a:pt x="118" y="248"/>
                      </a:lnTo>
                      <a:lnTo>
                        <a:pt x="85" y="199"/>
                      </a:lnTo>
                      <a:lnTo>
                        <a:pt x="72" y="12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09" name="Freeform 177"/>
                <p:cNvSpPr>
                  <a:spLocks/>
                </p:cNvSpPr>
                <p:nvPr/>
              </p:nvSpPr>
              <p:spPr bwMode="auto">
                <a:xfrm>
                  <a:off x="4493" y="3286"/>
                  <a:ext cx="57" cy="135"/>
                </a:xfrm>
                <a:custGeom>
                  <a:avLst/>
                  <a:gdLst>
                    <a:gd name="T0" fmla="*/ 0 w 229"/>
                    <a:gd name="T1" fmla="*/ 0 h 539"/>
                    <a:gd name="T2" fmla="*/ 0 w 229"/>
                    <a:gd name="T3" fmla="*/ 0 h 539"/>
                    <a:gd name="T4" fmla="*/ 0 w 229"/>
                    <a:gd name="T5" fmla="*/ 0 h 539"/>
                    <a:gd name="T6" fmla="*/ 0 w 229"/>
                    <a:gd name="T7" fmla="*/ 0 h 539"/>
                    <a:gd name="T8" fmla="*/ 0 w 229"/>
                    <a:gd name="T9" fmla="*/ 0 h 539"/>
                    <a:gd name="T10" fmla="*/ 0 w 229"/>
                    <a:gd name="T11" fmla="*/ 0 h 539"/>
                    <a:gd name="T12" fmla="*/ 0 w 229"/>
                    <a:gd name="T13" fmla="*/ 0 h 539"/>
                    <a:gd name="T14" fmla="*/ 0 w 229"/>
                    <a:gd name="T15" fmla="*/ 0 h 539"/>
                    <a:gd name="T16" fmla="*/ 0 w 229"/>
                    <a:gd name="T17" fmla="*/ 0 h 539"/>
                    <a:gd name="T18" fmla="*/ 0 w 229"/>
                    <a:gd name="T19" fmla="*/ 0 h 539"/>
                    <a:gd name="T20" fmla="*/ 0 w 229"/>
                    <a:gd name="T21" fmla="*/ 0 h 539"/>
                    <a:gd name="T22" fmla="*/ 0 w 229"/>
                    <a:gd name="T23" fmla="*/ 0 h 539"/>
                    <a:gd name="T24" fmla="*/ 0 w 229"/>
                    <a:gd name="T25" fmla="*/ 0 h 539"/>
                    <a:gd name="T26" fmla="*/ 0 w 229"/>
                    <a:gd name="T27" fmla="*/ 0 h 539"/>
                    <a:gd name="T28" fmla="*/ 0 w 229"/>
                    <a:gd name="T29" fmla="*/ 0 h 539"/>
                    <a:gd name="T30" fmla="*/ 0 w 229"/>
                    <a:gd name="T31" fmla="*/ 0 h 539"/>
                    <a:gd name="T32" fmla="*/ 0 w 229"/>
                    <a:gd name="T33" fmla="*/ 0 h 539"/>
                    <a:gd name="T34" fmla="*/ 0 w 229"/>
                    <a:gd name="T35" fmla="*/ 0 h 539"/>
                    <a:gd name="T36" fmla="*/ 0 w 229"/>
                    <a:gd name="T37" fmla="*/ 0 h 539"/>
                    <a:gd name="T38" fmla="*/ 0 w 229"/>
                    <a:gd name="T39" fmla="*/ 0 h 539"/>
                    <a:gd name="T40" fmla="*/ 0 w 229"/>
                    <a:gd name="T41" fmla="*/ 0 h 539"/>
                    <a:gd name="T42" fmla="*/ 0 w 229"/>
                    <a:gd name="T43" fmla="*/ 0 h 539"/>
                    <a:gd name="T44" fmla="*/ 0 w 229"/>
                    <a:gd name="T45" fmla="*/ 0 h 539"/>
                    <a:gd name="T46" fmla="*/ 0 w 229"/>
                    <a:gd name="T47" fmla="*/ 0 h 539"/>
                    <a:gd name="T48" fmla="*/ 0 w 229"/>
                    <a:gd name="T49" fmla="*/ 0 h 539"/>
                    <a:gd name="T50" fmla="*/ 0 w 229"/>
                    <a:gd name="T51" fmla="*/ 0 h 539"/>
                    <a:gd name="T52" fmla="*/ 0 w 229"/>
                    <a:gd name="T53" fmla="*/ 0 h 539"/>
                    <a:gd name="T54" fmla="*/ 0 w 229"/>
                    <a:gd name="T55" fmla="*/ 0 h 539"/>
                    <a:gd name="T56" fmla="*/ 0 w 229"/>
                    <a:gd name="T57" fmla="*/ 0 h 539"/>
                    <a:gd name="T58" fmla="*/ 0 w 229"/>
                    <a:gd name="T59" fmla="*/ 0 h 539"/>
                    <a:gd name="T60" fmla="*/ 0 w 229"/>
                    <a:gd name="T61" fmla="*/ 0 h 539"/>
                    <a:gd name="T62" fmla="*/ 0 w 229"/>
                    <a:gd name="T63" fmla="*/ 0 h 539"/>
                    <a:gd name="T64" fmla="*/ 0 w 229"/>
                    <a:gd name="T65" fmla="*/ 0 h 539"/>
                    <a:gd name="T66" fmla="*/ 0 w 229"/>
                    <a:gd name="T67" fmla="*/ 0 h 539"/>
                    <a:gd name="T68" fmla="*/ 0 w 229"/>
                    <a:gd name="T69" fmla="*/ 0 h 5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9"/>
                    <a:gd name="T106" fmla="*/ 0 h 539"/>
                    <a:gd name="T107" fmla="*/ 229 w 229"/>
                    <a:gd name="T108" fmla="*/ 539 h 5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9" h="539">
                      <a:moveTo>
                        <a:pt x="2" y="3"/>
                      </a:moveTo>
                      <a:lnTo>
                        <a:pt x="42" y="0"/>
                      </a:lnTo>
                      <a:lnTo>
                        <a:pt x="62" y="24"/>
                      </a:lnTo>
                      <a:lnTo>
                        <a:pt x="55" y="52"/>
                      </a:lnTo>
                      <a:lnTo>
                        <a:pt x="74" y="57"/>
                      </a:lnTo>
                      <a:lnTo>
                        <a:pt x="80" y="78"/>
                      </a:lnTo>
                      <a:lnTo>
                        <a:pt x="61" y="99"/>
                      </a:lnTo>
                      <a:lnTo>
                        <a:pt x="62" y="72"/>
                      </a:lnTo>
                      <a:lnTo>
                        <a:pt x="40" y="72"/>
                      </a:lnTo>
                      <a:lnTo>
                        <a:pt x="32" y="61"/>
                      </a:lnTo>
                      <a:lnTo>
                        <a:pt x="45" y="38"/>
                      </a:lnTo>
                      <a:lnTo>
                        <a:pt x="13" y="40"/>
                      </a:lnTo>
                      <a:lnTo>
                        <a:pt x="55" y="123"/>
                      </a:lnTo>
                      <a:lnTo>
                        <a:pt x="79" y="148"/>
                      </a:lnTo>
                      <a:lnTo>
                        <a:pt x="71" y="173"/>
                      </a:lnTo>
                      <a:lnTo>
                        <a:pt x="106" y="244"/>
                      </a:lnTo>
                      <a:lnTo>
                        <a:pt x="146" y="286"/>
                      </a:lnTo>
                      <a:lnTo>
                        <a:pt x="147" y="312"/>
                      </a:lnTo>
                      <a:lnTo>
                        <a:pt x="197" y="427"/>
                      </a:lnTo>
                      <a:lnTo>
                        <a:pt x="223" y="489"/>
                      </a:lnTo>
                      <a:lnTo>
                        <a:pt x="229" y="539"/>
                      </a:lnTo>
                      <a:lnTo>
                        <a:pt x="180" y="532"/>
                      </a:lnTo>
                      <a:lnTo>
                        <a:pt x="202" y="502"/>
                      </a:lnTo>
                      <a:lnTo>
                        <a:pt x="187" y="452"/>
                      </a:lnTo>
                      <a:lnTo>
                        <a:pt x="150" y="435"/>
                      </a:lnTo>
                      <a:lnTo>
                        <a:pt x="161" y="417"/>
                      </a:lnTo>
                      <a:lnTo>
                        <a:pt x="135" y="331"/>
                      </a:lnTo>
                      <a:lnTo>
                        <a:pt x="102" y="309"/>
                      </a:lnTo>
                      <a:lnTo>
                        <a:pt x="108" y="276"/>
                      </a:lnTo>
                      <a:lnTo>
                        <a:pt x="61" y="203"/>
                      </a:lnTo>
                      <a:lnTo>
                        <a:pt x="37" y="170"/>
                      </a:lnTo>
                      <a:lnTo>
                        <a:pt x="59" y="147"/>
                      </a:lnTo>
                      <a:lnTo>
                        <a:pt x="0" y="57"/>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0" name="Freeform 178"/>
                <p:cNvSpPr>
                  <a:spLocks/>
                </p:cNvSpPr>
                <p:nvPr/>
              </p:nvSpPr>
              <p:spPr bwMode="auto">
                <a:xfrm>
                  <a:off x="4154" y="3291"/>
                  <a:ext cx="173" cy="151"/>
                </a:xfrm>
                <a:custGeom>
                  <a:avLst/>
                  <a:gdLst>
                    <a:gd name="T0" fmla="*/ 0 w 691"/>
                    <a:gd name="T1" fmla="*/ 0 h 608"/>
                    <a:gd name="T2" fmla="*/ 0 w 691"/>
                    <a:gd name="T3" fmla="*/ 0 h 608"/>
                    <a:gd name="T4" fmla="*/ 0 w 691"/>
                    <a:gd name="T5" fmla="*/ 0 h 608"/>
                    <a:gd name="T6" fmla="*/ 0 w 691"/>
                    <a:gd name="T7" fmla="*/ 0 h 608"/>
                    <a:gd name="T8" fmla="*/ 0 w 691"/>
                    <a:gd name="T9" fmla="*/ 0 h 608"/>
                    <a:gd name="T10" fmla="*/ 0 w 691"/>
                    <a:gd name="T11" fmla="*/ 0 h 608"/>
                    <a:gd name="T12" fmla="*/ 0 w 691"/>
                    <a:gd name="T13" fmla="*/ 0 h 608"/>
                    <a:gd name="T14" fmla="*/ 0 w 691"/>
                    <a:gd name="T15" fmla="*/ 0 h 608"/>
                    <a:gd name="T16" fmla="*/ 0 w 691"/>
                    <a:gd name="T17" fmla="*/ 0 h 608"/>
                    <a:gd name="T18" fmla="*/ 0 w 691"/>
                    <a:gd name="T19" fmla="*/ 0 h 608"/>
                    <a:gd name="T20" fmla="*/ 0 w 691"/>
                    <a:gd name="T21" fmla="*/ 0 h 608"/>
                    <a:gd name="T22" fmla="*/ 0 w 691"/>
                    <a:gd name="T23" fmla="*/ 0 h 608"/>
                    <a:gd name="T24" fmla="*/ 0 w 691"/>
                    <a:gd name="T25" fmla="*/ 0 h 608"/>
                    <a:gd name="T26" fmla="*/ 0 w 691"/>
                    <a:gd name="T27" fmla="*/ 0 h 608"/>
                    <a:gd name="T28" fmla="*/ 0 w 691"/>
                    <a:gd name="T29" fmla="*/ 0 h 608"/>
                    <a:gd name="T30" fmla="*/ 0 w 691"/>
                    <a:gd name="T31" fmla="*/ 0 h 608"/>
                    <a:gd name="T32" fmla="*/ 0 w 691"/>
                    <a:gd name="T33" fmla="*/ 0 h 608"/>
                    <a:gd name="T34" fmla="*/ 0 w 691"/>
                    <a:gd name="T35" fmla="*/ 0 h 608"/>
                    <a:gd name="T36" fmla="*/ 0 w 691"/>
                    <a:gd name="T37" fmla="*/ 0 h 608"/>
                    <a:gd name="T38" fmla="*/ 0 w 691"/>
                    <a:gd name="T39" fmla="*/ 0 h 608"/>
                    <a:gd name="T40" fmla="*/ 0 w 691"/>
                    <a:gd name="T41" fmla="*/ 0 h 608"/>
                    <a:gd name="T42" fmla="*/ 0 w 691"/>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608"/>
                    <a:gd name="T68" fmla="*/ 691 w 691"/>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608">
                      <a:moveTo>
                        <a:pt x="608" y="274"/>
                      </a:moveTo>
                      <a:lnTo>
                        <a:pt x="436" y="76"/>
                      </a:lnTo>
                      <a:lnTo>
                        <a:pt x="308" y="0"/>
                      </a:lnTo>
                      <a:lnTo>
                        <a:pt x="329" y="42"/>
                      </a:lnTo>
                      <a:lnTo>
                        <a:pt x="239" y="13"/>
                      </a:lnTo>
                      <a:lnTo>
                        <a:pt x="81" y="40"/>
                      </a:lnTo>
                      <a:lnTo>
                        <a:pt x="297" y="79"/>
                      </a:lnTo>
                      <a:lnTo>
                        <a:pt x="0" y="99"/>
                      </a:lnTo>
                      <a:lnTo>
                        <a:pt x="194" y="136"/>
                      </a:lnTo>
                      <a:lnTo>
                        <a:pt x="53" y="172"/>
                      </a:lnTo>
                      <a:lnTo>
                        <a:pt x="154" y="197"/>
                      </a:lnTo>
                      <a:lnTo>
                        <a:pt x="344" y="189"/>
                      </a:lnTo>
                      <a:lnTo>
                        <a:pt x="222" y="253"/>
                      </a:lnTo>
                      <a:lnTo>
                        <a:pt x="381" y="238"/>
                      </a:lnTo>
                      <a:lnTo>
                        <a:pt x="466" y="213"/>
                      </a:lnTo>
                      <a:lnTo>
                        <a:pt x="567" y="295"/>
                      </a:lnTo>
                      <a:lnTo>
                        <a:pt x="596" y="358"/>
                      </a:lnTo>
                      <a:lnTo>
                        <a:pt x="652" y="608"/>
                      </a:lnTo>
                      <a:lnTo>
                        <a:pt x="653" y="476"/>
                      </a:lnTo>
                      <a:lnTo>
                        <a:pt x="691" y="551"/>
                      </a:lnTo>
                      <a:lnTo>
                        <a:pt x="608"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1" name="Freeform 179"/>
                <p:cNvSpPr>
                  <a:spLocks/>
                </p:cNvSpPr>
                <p:nvPr/>
              </p:nvSpPr>
              <p:spPr bwMode="auto">
                <a:xfrm>
                  <a:off x="4530" y="3087"/>
                  <a:ext cx="123" cy="331"/>
                </a:xfrm>
                <a:custGeom>
                  <a:avLst/>
                  <a:gdLst>
                    <a:gd name="T0" fmla="*/ 0 w 492"/>
                    <a:gd name="T1" fmla="*/ 0 h 1325"/>
                    <a:gd name="T2" fmla="*/ 0 w 492"/>
                    <a:gd name="T3" fmla="*/ 0 h 1325"/>
                    <a:gd name="T4" fmla="*/ 0 w 492"/>
                    <a:gd name="T5" fmla="*/ 0 h 1325"/>
                    <a:gd name="T6" fmla="*/ 0 w 492"/>
                    <a:gd name="T7" fmla="*/ 0 h 1325"/>
                    <a:gd name="T8" fmla="*/ 0 w 492"/>
                    <a:gd name="T9" fmla="*/ 0 h 1325"/>
                    <a:gd name="T10" fmla="*/ 0 w 492"/>
                    <a:gd name="T11" fmla="*/ 0 h 1325"/>
                    <a:gd name="T12" fmla="*/ 0 w 492"/>
                    <a:gd name="T13" fmla="*/ 0 h 1325"/>
                    <a:gd name="T14" fmla="*/ 0 w 492"/>
                    <a:gd name="T15" fmla="*/ 0 h 1325"/>
                    <a:gd name="T16" fmla="*/ 0 w 492"/>
                    <a:gd name="T17" fmla="*/ 0 h 1325"/>
                    <a:gd name="T18" fmla="*/ 0 w 492"/>
                    <a:gd name="T19" fmla="*/ 0 h 1325"/>
                    <a:gd name="T20" fmla="*/ 0 w 492"/>
                    <a:gd name="T21" fmla="*/ 0 h 1325"/>
                    <a:gd name="T22" fmla="*/ 0 w 492"/>
                    <a:gd name="T23" fmla="*/ 0 h 1325"/>
                    <a:gd name="T24" fmla="*/ 0 w 492"/>
                    <a:gd name="T25" fmla="*/ 0 h 1325"/>
                    <a:gd name="T26" fmla="*/ 0 w 492"/>
                    <a:gd name="T27" fmla="*/ 0 h 1325"/>
                    <a:gd name="T28" fmla="*/ 0 w 492"/>
                    <a:gd name="T29" fmla="*/ 0 h 1325"/>
                    <a:gd name="T30" fmla="*/ 0 w 492"/>
                    <a:gd name="T31" fmla="*/ 0 h 1325"/>
                    <a:gd name="T32" fmla="*/ 0 w 492"/>
                    <a:gd name="T33" fmla="*/ 0 h 1325"/>
                    <a:gd name="T34" fmla="*/ 0 w 492"/>
                    <a:gd name="T35" fmla="*/ 0 h 13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2"/>
                    <a:gd name="T55" fmla="*/ 0 h 1325"/>
                    <a:gd name="T56" fmla="*/ 492 w 492"/>
                    <a:gd name="T57" fmla="*/ 1325 h 13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2" h="1325">
                      <a:moveTo>
                        <a:pt x="0" y="0"/>
                      </a:moveTo>
                      <a:lnTo>
                        <a:pt x="150" y="180"/>
                      </a:lnTo>
                      <a:lnTo>
                        <a:pt x="157" y="255"/>
                      </a:lnTo>
                      <a:lnTo>
                        <a:pt x="298" y="681"/>
                      </a:lnTo>
                      <a:lnTo>
                        <a:pt x="303" y="753"/>
                      </a:lnTo>
                      <a:lnTo>
                        <a:pt x="452" y="1104"/>
                      </a:lnTo>
                      <a:lnTo>
                        <a:pt x="443" y="1196"/>
                      </a:lnTo>
                      <a:lnTo>
                        <a:pt x="492" y="1325"/>
                      </a:lnTo>
                      <a:lnTo>
                        <a:pt x="395" y="1259"/>
                      </a:lnTo>
                      <a:lnTo>
                        <a:pt x="289" y="1289"/>
                      </a:lnTo>
                      <a:lnTo>
                        <a:pt x="412" y="1153"/>
                      </a:lnTo>
                      <a:lnTo>
                        <a:pt x="303" y="813"/>
                      </a:lnTo>
                      <a:lnTo>
                        <a:pt x="211" y="717"/>
                      </a:lnTo>
                      <a:lnTo>
                        <a:pt x="237" y="624"/>
                      </a:lnTo>
                      <a:lnTo>
                        <a:pt x="92" y="243"/>
                      </a:lnTo>
                      <a:lnTo>
                        <a:pt x="114" y="18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2" name="Freeform 180"/>
                <p:cNvSpPr>
                  <a:spLocks/>
                </p:cNvSpPr>
                <p:nvPr/>
              </p:nvSpPr>
              <p:spPr bwMode="auto">
                <a:xfrm>
                  <a:off x="4125" y="3330"/>
                  <a:ext cx="57" cy="103"/>
                </a:xfrm>
                <a:custGeom>
                  <a:avLst/>
                  <a:gdLst>
                    <a:gd name="T0" fmla="*/ 0 w 224"/>
                    <a:gd name="T1" fmla="*/ 0 h 411"/>
                    <a:gd name="T2" fmla="*/ 0 w 224"/>
                    <a:gd name="T3" fmla="*/ 0 h 411"/>
                    <a:gd name="T4" fmla="*/ 0 w 224"/>
                    <a:gd name="T5" fmla="*/ 0 h 411"/>
                    <a:gd name="T6" fmla="*/ 0 w 224"/>
                    <a:gd name="T7" fmla="*/ 0 h 411"/>
                    <a:gd name="T8" fmla="*/ 0 w 224"/>
                    <a:gd name="T9" fmla="*/ 0 h 411"/>
                    <a:gd name="T10" fmla="*/ 0 w 224"/>
                    <a:gd name="T11" fmla="*/ 0 h 411"/>
                    <a:gd name="T12" fmla="*/ 0 w 224"/>
                    <a:gd name="T13" fmla="*/ 0 h 411"/>
                    <a:gd name="T14" fmla="*/ 0 w 224"/>
                    <a:gd name="T15" fmla="*/ 0 h 411"/>
                    <a:gd name="T16" fmla="*/ 0 w 224"/>
                    <a:gd name="T17" fmla="*/ 0 h 411"/>
                    <a:gd name="T18" fmla="*/ 0 w 224"/>
                    <a:gd name="T19" fmla="*/ 0 h 411"/>
                    <a:gd name="T20" fmla="*/ 0 w 224"/>
                    <a:gd name="T21" fmla="*/ 0 h 411"/>
                    <a:gd name="T22" fmla="*/ 0 w 224"/>
                    <a:gd name="T23" fmla="*/ 0 h 411"/>
                    <a:gd name="T24" fmla="*/ 0 w 224"/>
                    <a:gd name="T25" fmla="*/ 0 h 4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4"/>
                    <a:gd name="T40" fmla="*/ 0 h 411"/>
                    <a:gd name="T41" fmla="*/ 224 w 224"/>
                    <a:gd name="T42" fmla="*/ 411 h 4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4" h="411">
                      <a:moveTo>
                        <a:pt x="6" y="0"/>
                      </a:moveTo>
                      <a:lnTo>
                        <a:pt x="68" y="99"/>
                      </a:lnTo>
                      <a:lnTo>
                        <a:pt x="116" y="241"/>
                      </a:lnTo>
                      <a:lnTo>
                        <a:pt x="224" y="411"/>
                      </a:lnTo>
                      <a:lnTo>
                        <a:pt x="144" y="380"/>
                      </a:lnTo>
                      <a:lnTo>
                        <a:pt x="149" y="338"/>
                      </a:lnTo>
                      <a:lnTo>
                        <a:pt x="90" y="261"/>
                      </a:lnTo>
                      <a:lnTo>
                        <a:pt x="81" y="192"/>
                      </a:lnTo>
                      <a:lnTo>
                        <a:pt x="39" y="140"/>
                      </a:lnTo>
                      <a:lnTo>
                        <a:pt x="42" y="100"/>
                      </a:lnTo>
                      <a:lnTo>
                        <a:pt x="0" y="3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3" name="Freeform 181"/>
                <p:cNvSpPr>
                  <a:spLocks/>
                </p:cNvSpPr>
                <p:nvPr/>
              </p:nvSpPr>
              <p:spPr bwMode="auto">
                <a:xfrm>
                  <a:off x="4231" y="3356"/>
                  <a:ext cx="67" cy="20"/>
                </a:xfrm>
                <a:custGeom>
                  <a:avLst/>
                  <a:gdLst>
                    <a:gd name="T0" fmla="*/ 0 w 269"/>
                    <a:gd name="T1" fmla="*/ 0 h 80"/>
                    <a:gd name="T2" fmla="*/ 0 w 269"/>
                    <a:gd name="T3" fmla="*/ 0 h 80"/>
                    <a:gd name="T4" fmla="*/ 0 w 269"/>
                    <a:gd name="T5" fmla="*/ 0 h 80"/>
                    <a:gd name="T6" fmla="*/ 0 w 269"/>
                    <a:gd name="T7" fmla="*/ 0 h 80"/>
                    <a:gd name="T8" fmla="*/ 0 w 269"/>
                    <a:gd name="T9" fmla="*/ 0 h 80"/>
                    <a:gd name="T10" fmla="*/ 0 w 269"/>
                    <a:gd name="T11" fmla="*/ 0 h 80"/>
                    <a:gd name="T12" fmla="*/ 0 w 269"/>
                    <a:gd name="T13" fmla="*/ 0 h 80"/>
                    <a:gd name="T14" fmla="*/ 0 w 269"/>
                    <a:gd name="T15" fmla="*/ 0 h 80"/>
                    <a:gd name="T16" fmla="*/ 0 w 269"/>
                    <a:gd name="T17" fmla="*/ 0 h 80"/>
                    <a:gd name="T18" fmla="*/ 0 w 269"/>
                    <a:gd name="T19" fmla="*/ 0 h 80"/>
                    <a:gd name="T20" fmla="*/ 0 w 269"/>
                    <a:gd name="T21" fmla="*/ 0 h 80"/>
                    <a:gd name="T22" fmla="*/ 0 w 269"/>
                    <a:gd name="T23" fmla="*/ 0 h 80"/>
                    <a:gd name="T24" fmla="*/ 0 w 269"/>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9"/>
                    <a:gd name="T40" fmla="*/ 0 h 80"/>
                    <a:gd name="T41" fmla="*/ 269 w 26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9" h="80">
                      <a:moveTo>
                        <a:pt x="251" y="4"/>
                      </a:moveTo>
                      <a:lnTo>
                        <a:pt x="187" y="35"/>
                      </a:lnTo>
                      <a:lnTo>
                        <a:pt x="143" y="11"/>
                      </a:lnTo>
                      <a:lnTo>
                        <a:pt x="80" y="0"/>
                      </a:lnTo>
                      <a:lnTo>
                        <a:pt x="129" y="29"/>
                      </a:lnTo>
                      <a:lnTo>
                        <a:pt x="43" y="43"/>
                      </a:lnTo>
                      <a:lnTo>
                        <a:pt x="0" y="60"/>
                      </a:lnTo>
                      <a:lnTo>
                        <a:pt x="137" y="48"/>
                      </a:lnTo>
                      <a:lnTo>
                        <a:pt x="94" y="80"/>
                      </a:lnTo>
                      <a:lnTo>
                        <a:pt x="167" y="60"/>
                      </a:lnTo>
                      <a:lnTo>
                        <a:pt x="269" y="24"/>
                      </a:lnTo>
                      <a:lnTo>
                        <a:pt x="25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4" name="Freeform 182"/>
                <p:cNvSpPr>
                  <a:spLocks/>
                </p:cNvSpPr>
                <p:nvPr/>
              </p:nvSpPr>
              <p:spPr bwMode="auto">
                <a:xfrm>
                  <a:off x="4468" y="3084"/>
                  <a:ext cx="35" cy="42"/>
                </a:xfrm>
                <a:custGeom>
                  <a:avLst/>
                  <a:gdLst>
                    <a:gd name="T0" fmla="*/ 0 w 141"/>
                    <a:gd name="T1" fmla="*/ 0 h 166"/>
                    <a:gd name="T2" fmla="*/ 0 w 141"/>
                    <a:gd name="T3" fmla="*/ 0 h 166"/>
                    <a:gd name="T4" fmla="*/ 0 w 141"/>
                    <a:gd name="T5" fmla="*/ 0 h 166"/>
                    <a:gd name="T6" fmla="*/ 0 w 141"/>
                    <a:gd name="T7" fmla="*/ 0 h 166"/>
                    <a:gd name="T8" fmla="*/ 0 w 141"/>
                    <a:gd name="T9" fmla="*/ 0 h 166"/>
                    <a:gd name="T10" fmla="*/ 0 w 141"/>
                    <a:gd name="T11" fmla="*/ 0 h 166"/>
                    <a:gd name="T12" fmla="*/ 0 w 141"/>
                    <a:gd name="T13" fmla="*/ 0 h 166"/>
                    <a:gd name="T14" fmla="*/ 0 60000 65536"/>
                    <a:gd name="T15" fmla="*/ 0 60000 65536"/>
                    <a:gd name="T16" fmla="*/ 0 60000 65536"/>
                    <a:gd name="T17" fmla="*/ 0 60000 65536"/>
                    <a:gd name="T18" fmla="*/ 0 60000 65536"/>
                    <a:gd name="T19" fmla="*/ 0 60000 65536"/>
                    <a:gd name="T20" fmla="*/ 0 60000 65536"/>
                    <a:gd name="T21" fmla="*/ 0 w 141"/>
                    <a:gd name="T22" fmla="*/ 0 h 166"/>
                    <a:gd name="T23" fmla="*/ 141 w 141"/>
                    <a:gd name="T24" fmla="*/ 166 h 1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66">
                      <a:moveTo>
                        <a:pt x="71" y="0"/>
                      </a:moveTo>
                      <a:lnTo>
                        <a:pt x="0" y="48"/>
                      </a:lnTo>
                      <a:lnTo>
                        <a:pt x="9" y="148"/>
                      </a:lnTo>
                      <a:lnTo>
                        <a:pt x="84" y="166"/>
                      </a:lnTo>
                      <a:lnTo>
                        <a:pt x="141" y="144"/>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5" name="Freeform 183"/>
                <p:cNvSpPr>
                  <a:spLocks/>
                </p:cNvSpPr>
                <p:nvPr/>
              </p:nvSpPr>
              <p:spPr bwMode="auto">
                <a:xfrm>
                  <a:off x="4091" y="3314"/>
                  <a:ext cx="11" cy="15"/>
                </a:xfrm>
                <a:custGeom>
                  <a:avLst/>
                  <a:gdLst>
                    <a:gd name="T0" fmla="*/ 0 w 46"/>
                    <a:gd name="T1" fmla="*/ 0 h 59"/>
                    <a:gd name="T2" fmla="*/ 0 w 46"/>
                    <a:gd name="T3" fmla="*/ 0 h 59"/>
                    <a:gd name="T4" fmla="*/ 0 w 46"/>
                    <a:gd name="T5" fmla="*/ 0 h 59"/>
                    <a:gd name="T6" fmla="*/ 0 w 46"/>
                    <a:gd name="T7" fmla="*/ 0 h 59"/>
                    <a:gd name="T8" fmla="*/ 0 w 46"/>
                    <a:gd name="T9" fmla="*/ 0 h 59"/>
                    <a:gd name="T10" fmla="*/ 0 w 46"/>
                    <a:gd name="T11" fmla="*/ 0 h 59"/>
                    <a:gd name="T12" fmla="*/ 0 w 46"/>
                    <a:gd name="T13" fmla="*/ 0 h 59"/>
                    <a:gd name="T14" fmla="*/ 0 60000 65536"/>
                    <a:gd name="T15" fmla="*/ 0 60000 65536"/>
                    <a:gd name="T16" fmla="*/ 0 60000 65536"/>
                    <a:gd name="T17" fmla="*/ 0 60000 65536"/>
                    <a:gd name="T18" fmla="*/ 0 60000 65536"/>
                    <a:gd name="T19" fmla="*/ 0 60000 65536"/>
                    <a:gd name="T20" fmla="*/ 0 60000 65536"/>
                    <a:gd name="T21" fmla="*/ 0 w 46"/>
                    <a:gd name="T22" fmla="*/ 0 h 59"/>
                    <a:gd name="T23" fmla="*/ 46 w 46"/>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59">
                      <a:moveTo>
                        <a:pt x="23" y="0"/>
                      </a:moveTo>
                      <a:lnTo>
                        <a:pt x="0" y="24"/>
                      </a:lnTo>
                      <a:lnTo>
                        <a:pt x="19" y="57"/>
                      </a:lnTo>
                      <a:lnTo>
                        <a:pt x="36" y="59"/>
                      </a:lnTo>
                      <a:lnTo>
                        <a:pt x="46" y="2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6" name="Freeform 184"/>
                <p:cNvSpPr>
                  <a:spLocks/>
                </p:cNvSpPr>
                <p:nvPr/>
              </p:nvSpPr>
              <p:spPr bwMode="auto">
                <a:xfrm>
                  <a:off x="4001" y="2803"/>
                  <a:ext cx="222" cy="40"/>
                </a:xfrm>
                <a:custGeom>
                  <a:avLst/>
                  <a:gdLst>
                    <a:gd name="T0" fmla="*/ 0 w 885"/>
                    <a:gd name="T1" fmla="*/ 0 h 162"/>
                    <a:gd name="T2" fmla="*/ 0 w 885"/>
                    <a:gd name="T3" fmla="*/ 0 h 162"/>
                    <a:gd name="T4" fmla="*/ 0 w 885"/>
                    <a:gd name="T5" fmla="*/ 0 h 162"/>
                    <a:gd name="T6" fmla="*/ 0 w 885"/>
                    <a:gd name="T7" fmla="*/ 0 h 162"/>
                    <a:gd name="T8" fmla="*/ 0 w 885"/>
                    <a:gd name="T9" fmla="*/ 0 h 162"/>
                    <a:gd name="T10" fmla="*/ 0 w 885"/>
                    <a:gd name="T11" fmla="*/ 0 h 162"/>
                    <a:gd name="T12" fmla="*/ 0 w 885"/>
                    <a:gd name="T13" fmla="*/ 0 h 162"/>
                    <a:gd name="T14" fmla="*/ 0 w 885"/>
                    <a:gd name="T15" fmla="*/ 0 h 162"/>
                    <a:gd name="T16" fmla="*/ 0 w 885"/>
                    <a:gd name="T17" fmla="*/ 0 h 162"/>
                    <a:gd name="T18" fmla="*/ 0 w 885"/>
                    <a:gd name="T19" fmla="*/ 0 h 162"/>
                    <a:gd name="T20" fmla="*/ 0 w 885"/>
                    <a:gd name="T21" fmla="*/ 0 h 162"/>
                    <a:gd name="T22" fmla="*/ 0 w 885"/>
                    <a:gd name="T23" fmla="*/ 0 h 162"/>
                    <a:gd name="T24" fmla="*/ 0 w 885"/>
                    <a:gd name="T25" fmla="*/ 0 h 162"/>
                    <a:gd name="T26" fmla="*/ 0 w 885"/>
                    <a:gd name="T27" fmla="*/ 0 h 162"/>
                    <a:gd name="T28" fmla="*/ 0 w 885"/>
                    <a:gd name="T29" fmla="*/ 0 h 162"/>
                    <a:gd name="T30" fmla="*/ 0 w 885"/>
                    <a:gd name="T31" fmla="*/ 0 h 162"/>
                    <a:gd name="T32" fmla="*/ 0 w 885"/>
                    <a:gd name="T33" fmla="*/ 0 h 1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5"/>
                    <a:gd name="T52" fmla="*/ 0 h 162"/>
                    <a:gd name="T53" fmla="*/ 885 w 885"/>
                    <a:gd name="T54" fmla="*/ 162 h 1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5" h="162">
                      <a:moveTo>
                        <a:pt x="0" y="145"/>
                      </a:moveTo>
                      <a:lnTo>
                        <a:pt x="122" y="115"/>
                      </a:lnTo>
                      <a:lnTo>
                        <a:pt x="39" y="33"/>
                      </a:lnTo>
                      <a:lnTo>
                        <a:pt x="297" y="90"/>
                      </a:lnTo>
                      <a:lnTo>
                        <a:pt x="256" y="0"/>
                      </a:lnTo>
                      <a:lnTo>
                        <a:pt x="450" y="43"/>
                      </a:lnTo>
                      <a:lnTo>
                        <a:pt x="655" y="39"/>
                      </a:lnTo>
                      <a:lnTo>
                        <a:pt x="885" y="125"/>
                      </a:lnTo>
                      <a:lnTo>
                        <a:pt x="559" y="66"/>
                      </a:lnTo>
                      <a:lnTo>
                        <a:pt x="596" y="105"/>
                      </a:lnTo>
                      <a:lnTo>
                        <a:pt x="322" y="39"/>
                      </a:lnTo>
                      <a:lnTo>
                        <a:pt x="359" y="105"/>
                      </a:lnTo>
                      <a:lnTo>
                        <a:pt x="458" y="162"/>
                      </a:lnTo>
                      <a:lnTo>
                        <a:pt x="177" y="96"/>
                      </a:lnTo>
                      <a:lnTo>
                        <a:pt x="217" y="142"/>
                      </a:lnTo>
                      <a:lnTo>
                        <a:pt x="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7" name="Freeform 185"/>
                <p:cNvSpPr>
                  <a:spLocks/>
                </p:cNvSpPr>
                <p:nvPr/>
              </p:nvSpPr>
              <p:spPr bwMode="auto">
                <a:xfrm>
                  <a:off x="3887" y="3015"/>
                  <a:ext cx="501" cy="99"/>
                </a:xfrm>
                <a:custGeom>
                  <a:avLst/>
                  <a:gdLst>
                    <a:gd name="T0" fmla="*/ 0 w 2005"/>
                    <a:gd name="T1" fmla="*/ 0 h 396"/>
                    <a:gd name="T2" fmla="*/ 0 w 2005"/>
                    <a:gd name="T3" fmla="*/ 0 h 396"/>
                    <a:gd name="T4" fmla="*/ 0 w 2005"/>
                    <a:gd name="T5" fmla="*/ 0 h 396"/>
                    <a:gd name="T6" fmla="*/ 0 w 2005"/>
                    <a:gd name="T7" fmla="*/ 0 h 396"/>
                    <a:gd name="T8" fmla="*/ 0 w 2005"/>
                    <a:gd name="T9" fmla="*/ 0 h 396"/>
                    <a:gd name="T10" fmla="*/ 0 w 2005"/>
                    <a:gd name="T11" fmla="*/ 0 h 396"/>
                    <a:gd name="T12" fmla="*/ 0 w 2005"/>
                    <a:gd name="T13" fmla="*/ 0 h 396"/>
                    <a:gd name="T14" fmla="*/ 0 w 2005"/>
                    <a:gd name="T15" fmla="*/ 0 h 396"/>
                    <a:gd name="T16" fmla="*/ 0 w 2005"/>
                    <a:gd name="T17" fmla="*/ 0 h 396"/>
                    <a:gd name="T18" fmla="*/ 0 w 2005"/>
                    <a:gd name="T19" fmla="*/ 0 h 396"/>
                    <a:gd name="T20" fmla="*/ 0 w 2005"/>
                    <a:gd name="T21" fmla="*/ 0 h 396"/>
                    <a:gd name="T22" fmla="*/ 0 w 2005"/>
                    <a:gd name="T23" fmla="*/ 0 h 396"/>
                    <a:gd name="T24" fmla="*/ 0 w 2005"/>
                    <a:gd name="T25" fmla="*/ 0 h 396"/>
                    <a:gd name="T26" fmla="*/ 0 w 2005"/>
                    <a:gd name="T27" fmla="*/ 0 h 396"/>
                    <a:gd name="T28" fmla="*/ 0 w 2005"/>
                    <a:gd name="T29" fmla="*/ 0 h 396"/>
                    <a:gd name="T30" fmla="*/ 0 w 2005"/>
                    <a:gd name="T31" fmla="*/ 0 h 396"/>
                    <a:gd name="T32" fmla="*/ 0 w 2005"/>
                    <a:gd name="T33" fmla="*/ 0 h 396"/>
                    <a:gd name="T34" fmla="*/ 0 w 2005"/>
                    <a:gd name="T35" fmla="*/ 0 h 396"/>
                    <a:gd name="T36" fmla="*/ 0 w 2005"/>
                    <a:gd name="T37" fmla="*/ 0 h 396"/>
                    <a:gd name="T38" fmla="*/ 0 w 2005"/>
                    <a:gd name="T39" fmla="*/ 0 h 396"/>
                    <a:gd name="T40" fmla="*/ 0 w 2005"/>
                    <a:gd name="T41" fmla="*/ 0 h 396"/>
                    <a:gd name="T42" fmla="*/ 0 w 2005"/>
                    <a:gd name="T43" fmla="*/ 0 h 396"/>
                    <a:gd name="T44" fmla="*/ 0 w 2005"/>
                    <a:gd name="T45" fmla="*/ 0 h 396"/>
                    <a:gd name="T46" fmla="*/ 0 w 2005"/>
                    <a:gd name="T47" fmla="*/ 0 h 396"/>
                    <a:gd name="T48" fmla="*/ 0 w 2005"/>
                    <a:gd name="T49" fmla="*/ 0 h 396"/>
                    <a:gd name="T50" fmla="*/ 0 w 2005"/>
                    <a:gd name="T51" fmla="*/ 0 h 396"/>
                    <a:gd name="T52" fmla="*/ 0 w 2005"/>
                    <a:gd name="T53" fmla="*/ 0 h 396"/>
                    <a:gd name="T54" fmla="*/ 0 w 2005"/>
                    <a:gd name="T55" fmla="*/ 0 h 396"/>
                    <a:gd name="T56" fmla="*/ 0 w 2005"/>
                    <a:gd name="T57" fmla="*/ 0 h 396"/>
                    <a:gd name="T58" fmla="*/ 0 w 2005"/>
                    <a:gd name="T59" fmla="*/ 0 h 396"/>
                    <a:gd name="T60" fmla="*/ 0 w 2005"/>
                    <a:gd name="T61" fmla="*/ 0 h 396"/>
                    <a:gd name="T62" fmla="*/ 0 w 2005"/>
                    <a:gd name="T63" fmla="*/ 0 h 396"/>
                    <a:gd name="T64" fmla="*/ 0 w 2005"/>
                    <a:gd name="T65" fmla="*/ 0 h 396"/>
                    <a:gd name="T66" fmla="*/ 0 w 2005"/>
                    <a:gd name="T67" fmla="*/ 0 h 3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05"/>
                    <a:gd name="T103" fmla="*/ 0 h 396"/>
                    <a:gd name="T104" fmla="*/ 2005 w 2005"/>
                    <a:gd name="T105" fmla="*/ 396 h 3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05" h="396">
                      <a:moveTo>
                        <a:pt x="0" y="0"/>
                      </a:moveTo>
                      <a:lnTo>
                        <a:pt x="142" y="43"/>
                      </a:lnTo>
                      <a:lnTo>
                        <a:pt x="375" y="53"/>
                      </a:lnTo>
                      <a:lnTo>
                        <a:pt x="287" y="92"/>
                      </a:lnTo>
                      <a:lnTo>
                        <a:pt x="398" y="105"/>
                      </a:lnTo>
                      <a:lnTo>
                        <a:pt x="559" y="105"/>
                      </a:lnTo>
                      <a:lnTo>
                        <a:pt x="487" y="172"/>
                      </a:lnTo>
                      <a:lnTo>
                        <a:pt x="615" y="208"/>
                      </a:lnTo>
                      <a:lnTo>
                        <a:pt x="536" y="231"/>
                      </a:lnTo>
                      <a:lnTo>
                        <a:pt x="718" y="241"/>
                      </a:lnTo>
                      <a:lnTo>
                        <a:pt x="685" y="297"/>
                      </a:lnTo>
                      <a:lnTo>
                        <a:pt x="938" y="270"/>
                      </a:lnTo>
                      <a:lnTo>
                        <a:pt x="1093" y="274"/>
                      </a:lnTo>
                      <a:lnTo>
                        <a:pt x="982" y="336"/>
                      </a:lnTo>
                      <a:lnTo>
                        <a:pt x="1363" y="313"/>
                      </a:lnTo>
                      <a:lnTo>
                        <a:pt x="1277" y="360"/>
                      </a:lnTo>
                      <a:lnTo>
                        <a:pt x="1580" y="327"/>
                      </a:lnTo>
                      <a:lnTo>
                        <a:pt x="2005" y="237"/>
                      </a:lnTo>
                      <a:lnTo>
                        <a:pt x="1611" y="396"/>
                      </a:lnTo>
                      <a:lnTo>
                        <a:pt x="1050" y="396"/>
                      </a:lnTo>
                      <a:lnTo>
                        <a:pt x="1186" y="350"/>
                      </a:lnTo>
                      <a:lnTo>
                        <a:pt x="922" y="360"/>
                      </a:lnTo>
                      <a:lnTo>
                        <a:pt x="990" y="297"/>
                      </a:lnTo>
                      <a:lnTo>
                        <a:pt x="625" y="333"/>
                      </a:lnTo>
                      <a:lnTo>
                        <a:pt x="662" y="257"/>
                      </a:lnTo>
                      <a:lnTo>
                        <a:pt x="412" y="247"/>
                      </a:lnTo>
                      <a:lnTo>
                        <a:pt x="454" y="208"/>
                      </a:lnTo>
                      <a:lnTo>
                        <a:pt x="356" y="169"/>
                      </a:lnTo>
                      <a:lnTo>
                        <a:pt x="468" y="129"/>
                      </a:lnTo>
                      <a:lnTo>
                        <a:pt x="178" y="122"/>
                      </a:lnTo>
                      <a:lnTo>
                        <a:pt x="257" y="63"/>
                      </a:lnTo>
                      <a:lnTo>
                        <a:pt x="105"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8" name="Freeform 186"/>
                <p:cNvSpPr>
                  <a:spLocks/>
                </p:cNvSpPr>
                <p:nvPr/>
              </p:nvSpPr>
              <p:spPr bwMode="auto">
                <a:xfrm>
                  <a:off x="4053" y="2928"/>
                  <a:ext cx="153" cy="68"/>
                </a:xfrm>
                <a:custGeom>
                  <a:avLst/>
                  <a:gdLst>
                    <a:gd name="T0" fmla="*/ 0 w 612"/>
                    <a:gd name="T1" fmla="*/ 0 h 270"/>
                    <a:gd name="T2" fmla="*/ 0 w 612"/>
                    <a:gd name="T3" fmla="*/ 0 h 270"/>
                    <a:gd name="T4" fmla="*/ 0 w 612"/>
                    <a:gd name="T5" fmla="*/ 0 h 270"/>
                    <a:gd name="T6" fmla="*/ 0 w 612"/>
                    <a:gd name="T7" fmla="*/ 0 h 270"/>
                    <a:gd name="T8" fmla="*/ 0 w 612"/>
                    <a:gd name="T9" fmla="*/ 0 h 270"/>
                    <a:gd name="T10" fmla="*/ 0 w 612"/>
                    <a:gd name="T11" fmla="*/ 0 h 270"/>
                    <a:gd name="T12" fmla="*/ 0 w 612"/>
                    <a:gd name="T13" fmla="*/ 0 h 270"/>
                    <a:gd name="T14" fmla="*/ 0 w 612"/>
                    <a:gd name="T15" fmla="*/ 0 h 270"/>
                    <a:gd name="T16" fmla="*/ 0 w 612"/>
                    <a:gd name="T17" fmla="*/ 0 h 270"/>
                    <a:gd name="T18" fmla="*/ 0 w 612"/>
                    <a:gd name="T19" fmla="*/ 0 h 270"/>
                    <a:gd name="T20" fmla="*/ 0 w 612"/>
                    <a:gd name="T21" fmla="*/ 0 h 270"/>
                    <a:gd name="T22" fmla="*/ 0 w 612"/>
                    <a:gd name="T23" fmla="*/ 0 h 270"/>
                    <a:gd name="T24" fmla="*/ 0 w 612"/>
                    <a:gd name="T25" fmla="*/ 0 h 270"/>
                    <a:gd name="T26" fmla="*/ 0 w 612"/>
                    <a:gd name="T27" fmla="*/ 0 h 270"/>
                    <a:gd name="T28" fmla="*/ 0 w 612"/>
                    <a:gd name="T29" fmla="*/ 0 h 270"/>
                    <a:gd name="T30" fmla="*/ 0 w 612"/>
                    <a:gd name="T31" fmla="*/ 0 h 27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2"/>
                    <a:gd name="T49" fmla="*/ 0 h 270"/>
                    <a:gd name="T50" fmla="*/ 612 w 612"/>
                    <a:gd name="T51" fmla="*/ 270 h 27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2" h="270">
                      <a:moveTo>
                        <a:pt x="484" y="53"/>
                      </a:moveTo>
                      <a:lnTo>
                        <a:pt x="383" y="0"/>
                      </a:lnTo>
                      <a:lnTo>
                        <a:pt x="402" y="40"/>
                      </a:lnTo>
                      <a:lnTo>
                        <a:pt x="300" y="40"/>
                      </a:lnTo>
                      <a:lnTo>
                        <a:pt x="224" y="80"/>
                      </a:lnTo>
                      <a:lnTo>
                        <a:pt x="115" y="73"/>
                      </a:lnTo>
                      <a:lnTo>
                        <a:pt x="46" y="69"/>
                      </a:lnTo>
                      <a:lnTo>
                        <a:pt x="105" y="156"/>
                      </a:lnTo>
                      <a:lnTo>
                        <a:pt x="0" y="181"/>
                      </a:lnTo>
                      <a:lnTo>
                        <a:pt x="154" y="230"/>
                      </a:lnTo>
                      <a:lnTo>
                        <a:pt x="63" y="270"/>
                      </a:lnTo>
                      <a:lnTo>
                        <a:pt x="465" y="218"/>
                      </a:lnTo>
                      <a:lnTo>
                        <a:pt x="402" y="123"/>
                      </a:lnTo>
                      <a:lnTo>
                        <a:pt x="612" y="119"/>
                      </a:lnTo>
                      <a:lnTo>
                        <a:pt x="484" y="53"/>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19" name="Freeform 187"/>
                <p:cNvSpPr>
                  <a:spLocks/>
                </p:cNvSpPr>
                <p:nvPr/>
              </p:nvSpPr>
              <p:spPr bwMode="auto">
                <a:xfrm>
                  <a:off x="4065" y="2936"/>
                  <a:ext cx="306" cy="75"/>
                </a:xfrm>
                <a:custGeom>
                  <a:avLst/>
                  <a:gdLst>
                    <a:gd name="T0" fmla="*/ 0 w 1222"/>
                    <a:gd name="T1" fmla="*/ 0 h 299"/>
                    <a:gd name="T2" fmla="*/ 0 w 1222"/>
                    <a:gd name="T3" fmla="*/ 0 h 299"/>
                    <a:gd name="T4" fmla="*/ 0 w 1222"/>
                    <a:gd name="T5" fmla="*/ 0 h 299"/>
                    <a:gd name="T6" fmla="*/ 0 w 1222"/>
                    <a:gd name="T7" fmla="*/ 0 h 299"/>
                    <a:gd name="T8" fmla="*/ 0 w 1222"/>
                    <a:gd name="T9" fmla="*/ 0 h 299"/>
                    <a:gd name="T10" fmla="*/ 0 w 1222"/>
                    <a:gd name="T11" fmla="*/ 0 h 299"/>
                    <a:gd name="T12" fmla="*/ 0 w 1222"/>
                    <a:gd name="T13" fmla="*/ 0 h 299"/>
                    <a:gd name="T14" fmla="*/ 0 w 1222"/>
                    <a:gd name="T15" fmla="*/ 0 h 299"/>
                    <a:gd name="T16" fmla="*/ 0 w 1222"/>
                    <a:gd name="T17" fmla="*/ 0 h 299"/>
                    <a:gd name="T18" fmla="*/ 0 w 1222"/>
                    <a:gd name="T19" fmla="*/ 0 h 299"/>
                    <a:gd name="T20" fmla="*/ 0 w 1222"/>
                    <a:gd name="T21" fmla="*/ 0 h 299"/>
                    <a:gd name="T22" fmla="*/ 0 w 1222"/>
                    <a:gd name="T23" fmla="*/ 0 h 299"/>
                    <a:gd name="T24" fmla="*/ 0 w 1222"/>
                    <a:gd name="T25" fmla="*/ 0 h 299"/>
                    <a:gd name="T26" fmla="*/ 0 w 1222"/>
                    <a:gd name="T27" fmla="*/ 0 h 299"/>
                    <a:gd name="T28" fmla="*/ 0 w 1222"/>
                    <a:gd name="T29" fmla="*/ 0 h 299"/>
                    <a:gd name="T30" fmla="*/ 0 w 1222"/>
                    <a:gd name="T31" fmla="*/ 0 h 299"/>
                    <a:gd name="T32" fmla="*/ 0 w 1222"/>
                    <a:gd name="T33" fmla="*/ 0 h 299"/>
                    <a:gd name="T34" fmla="*/ 0 w 1222"/>
                    <a:gd name="T35" fmla="*/ 0 h 299"/>
                    <a:gd name="T36" fmla="*/ 0 w 1222"/>
                    <a:gd name="T37" fmla="*/ 0 h 299"/>
                    <a:gd name="T38" fmla="*/ 0 w 1222"/>
                    <a:gd name="T39" fmla="*/ 0 h 299"/>
                    <a:gd name="T40" fmla="*/ 0 w 1222"/>
                    <a:gd name="T41" fmla="*/ 0 h 299"/>
                    <a:gd name="T42" fmla="*/ 0 w 1222"/>
                    <a:gd name="T43" fmla="*/ 0 h 299"/>
                    <a:gd name="T44" fmla="*/ 0 w 1222"/>
                    <a:gd name="T45" fmla="*/ 0 h 299"/>
                    <a:gd name="T46" fmla="*/ 0 w 1222"/>
                    <a:gd name="T47" fmla="*/ 0 h 299"/>
                    <a:gd name="T48" fmla="*/ 0 w 1222"/>
                    <a:gd name="T49" fmla="*/ 0 h 299"/>
                    <a:gd name="T50" fmla="*/ 0 w 1222"/>
                    <a:gd name="T51" fmla="*/ 0 h 299"/>
                    <a:gd name="T52" fmla="*/ 0 w 1222"/>
                    <a:gd name="T53" fmla="*/ 0 h 299"/>
                    <a:gd name="T54" fmla="*/ 0 w 1222"/>
                    <a:gd name="T55" fmla="*/ 0 h 299"/>
                    <a:gd name="T56" fmla="*/ 0 w 1222"/>
                    <a:gd name="T57" fmla="*/ 0 h 299"/>
                    <a:gd name="T58" fmla="*/ 0 w 1222"/>
                    <a:gd name="T59" fmla="*/ 0 h 299"/>
                    <a:gd name="T60" fmla="*/ 0 w 1222"/>
                    <a:gd name="T61" fmla="*/ 0 h 299"/>
                    <a:gd name="T62" fmla="*/ 0 w 1222"/>
                    <a:gd name="T63" fmla="*/ 0 h 299"/>
                    <a:gd name="T64" fmla="*/ 0 w 1222"/>
                    <a:gd name="T65" fmla="*/ 0 h 299"/>
                    <a:gd name="T66" fmla="*/ 0 w 1222"/>
                    <a:gd name="T67" fmla="*/ 0 h 2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22"/>
                    <a:gd name="T103" fmla="*/ 0 h 299"/>
                    <a:gd name="T104" fmla="*/ 1222 w 1222"/>
                    <a:gd name="T105" fmla="*/ 299 h 2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22" h="299">
                      <a:moveTo>
                        <a:pt x="1049" y="199"/>
                      </a:moveTo>
                      <a:lnTo>
                        <a:pt x="909" y="274"/>
                      </a:lnTo>
                      <a:lnTo>
                        <a:pt x="730" y="299"/>
                      </a:lnTo>
                      <a:lnTo>
                        <a:pt x="805" y="244"/>
                      </a:lnTo>
                      <a:lnTo>
                        <a:pt x="636" y="284"/>
                      </a:lnTo>
                      <a:lnTo>
                        <a:pt x="403" y="279"/>
                      </a:lnTo>
                      <a:lnTo>
                        <a:pt x="531" y="239"/>
                      </a:lnTo>
                      <a:lnTo>
                        <a:pt x="398" y="230"/>
                      </a:lnTo>
                      <a:lnTo>
                        <a:pt x="25" y="239"/>
                      </a:lnTo>
                      <a:lnTo>
                        <a:pt x="189" y="204"/>
                      </a:lnTo>
                      <a:lnTo>
                        <a:pt x="0" y="155"/>
                      </a:lnTo>
                      <a:lnTo>
                        <a:pt x="95" y="135"/>
                      </a:lnTo>
                      <a:lnTo>
                        <a:pt x="45" y="90"/>
                      </a:lnTo>
                      <a:lnTo>
                        <a:pt x="144" y="80"/>
                      </a:lnTo>
                      <a:lnTo>
                        <a:pt x="269" y="110"/>
                      </a:lnTo>
                      <a:lnTo>
                        <a:pt x="214" y="60"/>
                      </a:lnTo>
                      <a:lnTo>
                        <a:pt x="293" y="31"/>
                      </a:lnTo>
                      <a:lnTo>
                        <a:pt x="502" y="65"/>
                      </a:lnTo>
                      <a:lnTo>
                        <a:pt x="383" y="10"/>
                      </a:lnTo>
                      <a:lnTo>
                        <a:pt x="452" y="0"/>
                      </a:lnTo>
                      <a:lnTo>
                        <a:pt x="616" y="55"/>
                      </a:lnTo>
                      <a:lnTo>
                        <a:pt x="596" y="10"/>
                      </a:lnTo>
                      <a:lnTo>
                        <a:pt x="745" y="70"/>
                      </a:lnTo>
                      <a:lnTo>
                        <a:pt x="844" y="110"/>
                      </a:lnTo>
                      <a:lnTo>
                        <a:pt x="1043" y="114"/>
                      </a:lnTo>
                      <a:lnTo>
                        <a:pt x="914" y="155"/>
                      </a:lnTo>
                      <a:lnTo>
                        <a:pt x="691" y="145"/>
                      </a:lnTo>
                      <a:lnTo>
                        <a:pt x="393" y="129"/>
                      </a:lnTo>
                      <a:lnTo>
                        <a:pt x="790" y="194"/>
                      </a:lnTo>
                      <a:lnTo>
                        <a:pt x="953" y="204"/>
                      </a:lnTo>
                      <a:lnTo>
                        <a:pt x="1083" y="165"/>
                      </a:lnTo>
                      <a:lnTo>
                        <a:pt x="1222" y="239"/>
                      </a:lnTo>
                      <a:lnTo>
                        <a:pt x="1049"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20" name="Freeform 188"/>
                <p:cNvSpPr>
                  <a:spLocks/>
                </p:cNvSpPr>
                <p:nvPr/>
              </p:nvSpPr>
              <p:spPr bwMode="auto">
                <a:xfrm>
                  <a:off x="4345" y="2858"/>
                  <a:ext cx="179" cy="190"/>
                </a:xfrm>
                <a:custGeom>
                  <a:avLst/>
                  <a:gdLst>
                    <a:gd name="T0" fmla="*/ 0 w 718"/>
                    <a:gd name="T1" fmla="*/ 0 h 758"/>
                    <a:gd name="T2" fmla="*/ 0 w 718"/>
                    <a:gd name="T3" fmla="*/ 0 h 758"/>
                    <a:gd name="T4" fmla="*/ 0 w 718"/>
                    <a:gd name="T5" fmla="*/ 0 h 758"/>
                    <a:gd name="T6" fmla="*/ 0 w 718"/>
                    <a:gd name="T7" fmla="*/ 0 h 758"/>
                    <a:gd name="T8" fmla="*/ 0 w 718"/>
                    <a:gd name="T9" fmla="*/ 0 h 758"/>
                    <a:gd name="T10" fmla="*/ 0 w 718"/>
                    <a:gd name="T11" fmla="*/ 0 h 758"/>
                    <a:gd name="T12" fmla="*/ 0 w 718"/>
                    <a:gd name="T13" fmla="*/ 0 h 758"/>
                    <a:gd name="T14" fmla="*/ 0 w 718"/>
                    <a:gd name="T15" fmla="*/ 0 h 758"/>
                    <a:gd name="T16" fmla="*/ 0 w 718"/>
                    <a:gd name="T17" fmla="*/ 0 h 758"/>
                    <a:gd name="T18" fmla="*/ 0 w 718"/>
                    <a:gd name="T19" fmla="*/ 0 h 758"/>
                    <a:gd name="T20" fmla="*/ 0 w 718"/>
                    <a:gd name="T21" fmla="*/ 0 h 758"/>
                    <a:gd name="T22" fmla="*/ 0 w 718"/>
                    <a:gd name="T23" fmla="*/ 0 h 758"/>
                    <a:gd name="T24" fmla="*/ 0 w 718"/>
                    <a:gd name="T25" fmla="*/ 0 h 758"/>
                    <a:gd name="T26" fmla="*/ 0 w 718"/>
                    <a:gd name="T27" fmla="*/ 0 h 758"/>
                    <a:gd name="T28" fmla="*/ 0 w 718"/>
                    <a:gd name="T29" fmla="*/ 0 h 758"/>
                    <a:gd name="T30" fmla="*/ 0 w 718"/>
                    <a:gd name="T31" fmla="*/ 0 h 758"/>
                    <a:gd name="T32" fmla="*/ 0 w 718"/>
                    <a:gd name="T33" fmla="*/ 0 h 758"/>
                    <a:gd name="T34" fmla="*/ 0 w 718"/>
                    <a:gd name="T35" fmla="*/ 0 h 758"/>
                    <a:gd name="T36" fmla="*/ 0 w 718"/>
                    <a:gd name="T37" fmla="*/ 0 h 758"/>
                    <a:gd name="T38" fmla="*/ 0 w 718"/>
                    <a:gd name="T39" fmla="*/ 0 h 758"/>
                    <a:gd name="T40" fmla="*/ 0 w 718"/>
                    <a:gd name="T41" fmla="*/ 0 h 7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8"/>
                    <a:gd name="T64" fmla="*/ 0 h 758"/>
                    <a:gd name="T65" fmla="*/ 718 w 718"/>
                    <a:gd name="T66" fmla="*/ 758 h 7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8" h="758">
                      <a:moveTo>
                        <a:pt x="0" y="0"/>
                      </a:moveTo>
                      <a:lnTo>
                        <a:pt x="94" y="130"/>
                      </a:lnTo>
                      <a:lnTo>
                        <a:pt x="280" y="220"/>
                      </a:lnTo>
                      <a:lnTo>
                        <a:pt x="407" y="308"/>
                      </a:lnTo>
                      <a:lnTo>
                        <a:pt x="488" y="474"/>
                      </a:lnTo>
                      <a:lnTo>
                        <a:pt x="348" y="357"/>
                      </a:lnTo>
                      <a:lnTo>
                        <a:pt x="468" y="494"/>
                      </a:lnTo>
                      <a:lnTo>
                        <a:pt x="571" y="622"/>
                      </a:lnTo>
                      <a:lnTo>
                        <a:pt x="575" y="518"/>
                      </a:lnTo>
                      <a:lnTo>
                        <a:pt x="615" y="688"/>
                      </a:lnTo>
                      <a:lnTo>
                        <a:pt x="668" y="688"/>
                      </a:lnTo>
                      <a:lnTo>
                        <a:pt x="698" y="758"/>
                      </a:lnTo>
                      <a:lnTo>
                        <a:pt x="718" y="612"/>
                      </a:lnTo>
                      <a:lnTo>
                        <a:pt x="658" y="658"/>
                      </a:lnTo>
                      <a:lnTo>
                        <a:pt x="558" y="394"/>
                      </a:lnTo>
                      <a:lnTo>
                        <a:pt x="531" y="498"/>
                      </a:lnTo>
                      <a:lnTo>
                        <a:pt x="431" y="277"/>
                      </a:lnTo>
                      <a:lnTo>
                        <a:pt x="178" y="73"/>
                      </a:lnTo>
                      <a:lnTo>
                        <a:pt x="197" y="161"/>
                      </a:lnTo>
                      <a:lnTo>
                        <a:pt x="0" y="0"/>
                      </a:lnTo>
                      <a:close/>
                    </a:path>
                  </a:pathLst>
                </a:custGeom>
                <a:solidFill>
                  <a:srgbClr val="26CC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921" name="Freeform 189"/>
                <p:cNvSpPr>
                  <a:spLocks/>
                </p:cNvSpPr>
                <p:nvPr/>
              </p:nvSpPr>
              <p:spPr bwMode="auto">
                <a:xfrm>
                  <a:off x="4239" y="2802"/>
                  <a:ext cx="286" cy="240"/>
                </a:xfrm>
                <a:custGeom>
                  <a:avLst/>
                  <a:gdLst>
                    <a:gd name="T0" fmla="*/ 0 w 1143"/>
                    <a:gd name="T1" fmla="*/ 0 h 959"/>
                    <a:gd name="T2" fmla="*/ 0 w 1143"/>
                    <a:gd name="T3" fmla="*/ 0 h 959"/>
                    <a:gd name="T4" fmla="*/ 0 w 1143"/>
                    <a:gd name="T5" fmla="*/ 0 h 959"/>
                    <a:gd name="T6" fmla="*/ 0 w 1143"/>
                    <a:gd name="T7" fmla="*/ 0 h 959"/>
                    <a:gd name="T8" fmla="*/ 0 w 1143"/>
                    <a:gd name="T9" fmla="*/ 0 h 959"/>
                    <a:gd name="T10" fmla="*/ 0 w 1143"/>
                    <a:gd name="T11" fmla="*/ 0 h 959"/>
                    <a:gd name="T12" fmla="*/ 0 w 1143"/>
                    <a:gd name="T13" fmla="*/ 0 h 959"/>
                    <a:gd name="T14" fmla="*/ 0 w 1143"/>
                    <a:gd name="T15" fmla="*/ 0 h 959"/>
                    <a:gd name="T16" fmla="*/ 0 w 1143"/>
                    <a:gd name="T17" fmla="*/ 0 h 959"/>
                    <a:gd name="T18" fmla="*/ 0 w 1143"/>
                    <a:gd name="T19" fmla="*/ 0 h 959"/>
                    <a:gd name="T20" fmla="*/ 0 w 1143"/>
                    <a:gd name="T21" fmla="*/ 0 h 959"/>
                    <a:gd name="T22" fmla="*/ 0 w 1143"/>
                    <a:gd name="T23" fmla="*/ 0 h 959"/>
                    <a:gd name="T24" fmla="*/ 0 w 1143"/>
                    <a:gd name="T25" fmla="*/ 0 h 959"/>
                    <a:gd name="T26" fmla="*/ 0 w 1143"/>
                    <a:gd name="T27" fmla="*/ 0 h 959"/>
                    <a:gd name="T28" fmla="*/ 0 w 1143"/>
                    <a:gd name="T29" fmla="*/ 0 h 959"/>
                    <a:gd name="T30" fmla="*/ 0 w 1143"/>
                    <a:gd name="T31" fmla="*/ 0 h 959"/>
                    <a:gd name="T32" fmla="*/ 0 w 1143"/>
                    <a:gd name="T33" fmla="*/ 0 h 959"/>
                    <a:gd name="T34" fmla="*/ 0 w 1143"/>
                    <a:gd name="T35" fmla="*/ 0 h 959"/>
                    <a:gd name="T36" fmla="*/ 0 w 1143"/>
                    <a:gd name="T37" fmla="*/ 0 h 959"/>
                    <a:gd name="T38" fmla="*/ 0 w 1143"/>
                    <a:gd name="T39" fmla="*/ 0 h 959"/>
                    <a:gd name="T40" fmla="*/ 0 w 1143"/>
                    <a:gd name="T41" fmla="*/ 0 h 959"/>
                    <a:gd name="T42" fmla="*/ 0 w 1143"/>
                    <a:gd name="T43" fmla="*/ 0 h 959"/>
                    <a:gd name="T44" fmla="*/ 0 w 1143"/>
                    <a:gd name="T45" fmla="*/ 0 h 959"/>
                    <a:gd name="T46" fmla="*/ 0 w 1143"/>
                    <a:gd name="T47" fmla="*/ 0 h 959"/>
                    <a:gd name="T48" fmla="*/ 0 w 1143"/>
                    <a:gd name="T49" fmla="*/ 0 h 959"/>
                    <a:gd name="T50" fmla="*/ 0 w 1143"/>
                    <a:gd name="T51" fmla="*/ 0 h 959"/>
                    <a:gd name="T52" fmla="*/ 0 w 1143"/>
                    <a:gd name="T53" fmla="*/ 0 h 9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43"/>
                    <a:gd name="T82" fmla="*/ 0 h 959"/>
                    <a:gd name="T83" fmla="*/ 1143 w 1143"/>
                    <a:gd name="T84" fmla="*/ 959 h 95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43" h="959">
                      <a:moveTo>
                        <a:pt x="0" y="0"/>
                      </a:moveTo>
                      <a:lnTo>
                        <a:pt x="243" y="165"/>
                      </a:lnTo>
                      <a:lnTo>
                        <a:pt x="363" y="211"/>
                      </a:lnTo>
                      <a:lnTo>
                        <a:pt x="353" y="145"/>
                      </a:lnTo>
                      <a:lnTo>
                        <a:pt x="478" y="233"/>
                      </a:lnTo>
                      <a:lnTo>
                        <a:pt x="590" y="343"/>
                      </a:lnTo>
                      <a:lnTo>
                        <a:pt x="544" y="233"/>
                      </a:lnTo>
                      <a:lnTo>
                        <a:pt x="685" y="355"/>
                      </a:lnTo>
                      <a:lnTo>
                        <a:pt x="840" y="474"/>
                      </a:lnTo>
                      <a:lnTo>
                        <a:pt x="951" y="660"/>
                      </a:lnTo>
                      <a:lnTo>
                        <a:pt x="965" y="557"/>
                      </a:lnTo>
                      <a:lnTo>
                        <a:pt x="1040" y="718"/>
                      </a:lnTo>
                      <a:lnTo>
                        <a:pt x="1083" y="847"/>
                      </a:lnTo>
                      <a:lnTo>
                        <a:pt x="1143" y="781"/>
                      </a:lnTo>
                      <a:lnTo>
                        <a:pt x="1143" y="959"/>
                      </a:lnTo>
                      <a:lnTo>
                        <a:pt x="1122" y="860"/>
                      </a:lnTo>
                      <a:lnTo>
                        <a:pt x="1074" y="916"/>
                      </a:lnTo>
                      <a:lnTo>
                        <a:pt x="988" y="646"/>
                      </a:lnTo>
                      <a:lnTo>
                        <a:pt x="955" y="767"/>
                      </a:lnTo>
                      <a:lnTo>
                        <a:pt x="837" y="501"/>
                      </a:lnTo>
                      <a:lnTo>
                        <a:pt x="658" y="379"/>
                      </a:lnTo>
                      <a:lnTo>
                        <a:pt x="662" y="425"/>
                      </a:lnTo>
                      <a:lnTo>
                        <a:pt x="398" y="204"/>
                      </a:lnTo>
                      <a:lnTo>
                        <a:pt x="412" y="283"/>
                      </a:lnTo>
                      <a:lnTo>
                        <a:pt x="257" y="2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33801" name="Group 124"/>
              <p:cNvGrpSpPr>
                <a:grpSpLocks/>
              </p:cNvGrpSpPr>
              <p:nvPr/>
            </p:nvGrpSpPr>
            <p:grpSpPr bwMode="auto">
              <a:xfrm flipH="1">
                <a:off x="2133600" y="2286000"/>
                <a:ext cx="1897063" cy="1543050"/>
                <a:chOff x="1236" y="1631"/>
                <a:chExt cx="1195" cy="972"/>
              </a:xfrm>
            </p:grpSpPr>
            <p:sp>
              <p:nvSpPr>
                <p:cNvPr id="33802" name="Freeform 69"/>
                <p:cNvSpPr>
                  <a:spLocks/>
                </p:cNvSpPr>
                <p:nvPr/>
              </p:nvSpPr>
              <p:spPr bwMode="auto">
                <a:xfrm>
                  <a:off x="1268" y="1631"/>
                  <a:ext cx="933" cy="545"/>
                </a:xfrm>
                <a:custGeom>
                  <a:avLst/>
                  <a:gdLst>
                    <a:gd name="T0" fmla="*/ 892 w 933"/>
                    <a:gd name="T1" fmla="*/ 399 h 545"/>
                    <a:gd name="T2" fmla="*/ 926 w 933"/>
                    <a:gd name="T3" fmla="*/ 348 h 545"/>
                    <a:gd name="T4" fmla="*/ 933 w 933"/>
                    <a:gd name="T5" fmla="*/ 283 h 545"/>
                    <a:gd name="T6" fmla="*/ 907 w 933"/>
                    <a:gd name="T7" fmla="*/ 232 h 545"/>
                    <a:gd name="T8" fmla="*/ 850 w 933"/>
                    <a:gd name="T9" fmla="*/ 218 h 545"/>
                    <a:gd name="T10" fmla="*/ 811 w 933"/>
                    <a:gd name="T11" fmla="*/ 214 h 545"/>
                    <a:gd name="T12" fmla="*/ 792 w 933"/>
                    <a:gd name="T13" fmla="*/ 219 h 545"/>
                    <a:gd name="T14" fmla="*/ 782 w 933"/>
                    <a:gd name="T15" fmla="*/ 235 h 545"/>
                    <a:gd name="T16" fmla="*/ 799 w 933"/>
                    <a:gd name="T17" fmla="*/ 229 h 545"/>
                    <a:gd name="T18" fmla="*/ 823 w 933"/>
                    <a:gd name="T19" fmla="*/ 194 h 545"/>
                    <a:gd name="T20" fmla="*/ 828 w 933"/>
                    <a:gd name="T21" fmla="*/ 162 h 545"/>
                    <a:gd name="T22" fmla="*/ 817 w 933"/>
                    <a:gd name="T23" fmla="*/ 136 h 545"/>
                    <a:gd name="T24" fmla="*/ 795 w 933"/>
                    <a:gd name="T25" fmla="*/ 115 h 545"/>
                    <a:gd name="T26" fmla="*/ 769 w 933"/>
                    <a:gd name="T27" fmla="*/ 104 h 545"/>
                    <a:gd name="T28" fmla="*/ 740 w 933"/>
                    <a:gd name="T29" fmla="*/ 102 h 545"/>
                    <a:gd name="T30" fmla="*/ 714 w 933"/>
                    <a:gd name="T31" fmla="*/ 113 h 545"/>
                    <a:gd name="T32" fmla="*/ 705 w 933"/>
                    <a:gd name="T33" fmla="*/ 93 h 545"/>
                    <a:gd name="T34" fmla="*/ 687 w 933"/>
                    <a:gd name="T35" fmla="*/ 46 h 545"/>
                    <a:gd name="T36" fmla="*/ 648 w 933"/>
                    <a:gd name="T37" fmla="*/ 16 h 545"/>
                    <a:gd name="T38" fmla="*/ 596 w 933"/>
                    <a:gd name="T39" fmla="*/ 3 h 545"/>
                    <a:gd name="T40" fmla="*/ 539 w 933"/>
                    <a:gd name="T41" fmla="*/ 3 h 545"/>
                    <a:gd name="T42" fmla="*/ 485 w 933"/>
                    <a:gd name="T43" fmla="*/ 17 h 545"/>
                    <a:gd name="T44" fmla="*/ 439 w 933"/>
                    <a:gd name="T45" fmla="*/ 45 h 545"/>
                    <a:gd name="T46" fmla="*/ 411 w 933"/>
                    <a:gd name="T47" fmla="*/ 85 h 545"/>
                    <a:gd name="T48" fmla="*/ 389 w 933"/>
                    <a:gd name="T49" fmla="*/ 101 h 545"/>
                    <a:gd name="T50" fmla="*/ 352 w 933"/>
                    <a:gd name="T51" fmla="*/ 109 h 545"/>
                    <a:gd name="T52" fmla="*/ 321 w 933"/>
                    <a:gd name="T53" fmla="*/ 146 h 545"/>
                    <a:gd name="T54" fmla="*/ 317 w 933"/>
                    <a:gd name="T55" fmla="*/ 202 h 545"/>
                    <a:gd name="T56" fmla="*/ 313 w 933"/>
                    <a:gd name="T57" fmla="*/ 218 h 545"/>
                    <a:gd name="T58" fmla="*/ 278 w 933"/>
                    <a:gd name="T59" fmla="*/ 194 h 545"/>
                    <a:gd name="T60" fmla="*/ 242 w 933"/>
                    <a:gd name="T61" fmla="*/ 179 h 545"/>
                    <a:gd name="T62" fmla="*/ 209 w 933"/>
                    <a:gd name="T63" fmla="*/ 175 h 545"/>
                    <a:gd name="T64" fmla="*/ 180 w 933"/>
                    <a:gd name="T65" fmla="*/ 182 h 545"/>
                    <a:gd name="T66" fmla="*/ 157 w 933"/>
                    <a:gd name="T67" fmla="*/ 198 h 545"/>
                    <a:gd name="T68" fmla="*/ 142 w 933"/>
                    <a:gd name="T69" fmla="*/ 225 h 545"/>
                    <a:gd name="T70" fmla="*/ 139 w 933"/>
                    <a:gd name="T71" fmla="*/ 263 h 545"/>
                    <a:gd name="T72" fmla="*/ 105 w 933"/>
                    <a:gd name="T73" fmla="*/ 283 h 545"/>
                    <a:gd name="T74" fmla="*/ 49 w 933"/>
                    <a:gd name="T75" fmla="*/ 300 h 545"/>
                    <a:gd name="T76" fmla="*/ 15 w 933"/>
                    <a:gd name="T77" fmla="*/ 334 h 545"/>
                    <a:gd name="T78" fmla="*/ 1 w 933"/>
                    <a:gd name="T79" fmla="*/ 377 h 545"/>
                    <a:gd name="T80" fmla="*/ 3 w 933"/>
                    <a:gd name="T81" fmla="*/ 425 h 545"/>
                    <a:gd name="T82" fmla="*/ 21 w 933"/>
                    <a:gd name="T83" fmla="*/ 467 h 545"/>
                    <a:gd name="T84" fmla="*/ 53 w 933"/>
                    <a:gd name="T85" fmla="*/ 498 h 545"/>
                    <a:gd name="T86" fmla="*/ 95 w 933"/>
                    <a:gd name="T87" fmla="*/ 510 h 545"/>
                    <a:gd name="T88" fmla="*/ 133 w 933"/>
                    <a:gd name="T89" fmla="*/ 518 h 545"/>
                    <a:gd name="T90" fmla="*/ 164 w 933"/>
                    <a:gd name="T91" fmla="*/ 533 h 545"/>
                    <a:gd name="T92" fmla="*/ 203 w 933"/>
                    <a:gd name="T93" fmla="*/ 542 h 545"/>
                    <a:gd name="T94" fmla="*/ 244 w 933"/>
                    <a:gd name="T95" fmla="*/ 545 h 545"/>
                    <a:gd name="T96" fmla="*/ 285 w 933"/>
                    <a:gd name="T97" fmla="*/ 544 h 545"/>
                    <a:gd name="T98" fmla="*/ 325 w 933"/>
                    <a:gd name="T99" fmla="*/ 538 h 545"/>
                    <a:gd name="T100" fmla="*/ 358 w 933"/>
                    <a:gd name="T101" fmla="*/ 529 h 545"/>
                    <a:gd name="T102" fmla="*/ 383 w 933"/>
                    <a:gd name="T103" fmla="*/ 516 h 545"/>
                    <a:gd name="T104" fmla="*/ 411 w 933"/>
                    <a:gd name="T105" fmla="*/ 510 h 545"/>
                    <a:gd name="T106" fmla="*/ 475 w 933"/>
                    <a:gd name="T107" fmla="*/ 516 h 545"/>
                    <a:gd name="T108" fmla="*/ 562 w 933"/>
                    <a:gd name="T109" fmla="*/ 524 h 545"/>
                    <a:gd name="T110" fmla="*/ 660 w 933"/>
                    <a:gd name="T111" fmla="*/ 529 h 545"/>
                    <a:gd name="T112" fmla="*/ 754 w 933"/>
                    <a:gd name="T113" fmla="*/ 527 h 545"/>
                    <a:gd name="T114" fmla="*/ 832 w 933"/>
                    <a:gd name="T115" fmla="*/ 515 h 545"/>
                    <a:gd name="T116" fmla="*/ 879 w 933"/>
                    <a:gd name="T117" fmla="*/ 489 h 545"/>
                    <a:gd name="T118" fmla="*/ 884 w 933"/>
                    <a:gd name="T119" fmla="*/ 441 h 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33"/>
                    <a:gd name="T181" fmla="*/ 0 h 545"/>
                    <a:gd name="T182" fmla="*/ 933 w 933"/>
                    <a:gd name="T183" fmla="*/ 545 h 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33" h="545">
                      <a:moveTo>
                        <a:pt x="866" y="410"/>
                      </a:moveTo>
                      <a:lnTo>
                        <a:pt x="892" y="399"/>
                      </a:lnTo>
                      <a:lnTo>
                        <a:pt x="911" y="377"/>
                      </a:lnTo>
                      <a:lnTo>
                        <a:pt x="926" y="348"/>
                      </a:lnTo>
                      <a:lnTo>
                        <a:pt x="933" y="316"/>
                      </a:lnTo>
                      <a:lnTo>
                        <a:pt x="933" y="283"/>
                      </a:lnTo>
                      <a:lnTo>
                        <a:pt x="925" y="254"/>
                      </a:lnTo>
                      <a:lnTo>
                        <a:pt x="907" y="232"/>
                      </a:lnTo>
                      <a:lnTo>
                        <a:pt x="879" y="221"/>
                      </a:lnTo>
                      <a:lnTo>
                        <a:pt x="850" y="218"/>
                      </a:lnTo>
                      <a:lnTo>
                        <a:pt x="828" y="215"/>
                      </a:lnTo>
                      <a:lnTo>
                        <a:pt x="811" y="214"/>
                      </a:lnTo>
                      <a:lnTo>
                        <a:pt x="800" y="215"/>
                      </a:lnTo>
                      <a:lnTo>
                        <a:pt x="792" y="219"/>
                      </a:lnTo>
                      <a:lnTo>
                        <a:pt x="787" y="225"/>
                      </a:lnTo>
                      <a:lnTo>
                        <a:pt x="782" y="235"/>
                      </a:lnTo>
                      <a:lnTo>
                        <a:pt x="778" y="247"/>
                      </a:lnTo>
                      <a:lnTo>
                        <a:pt x="799" y="229"/>
                      </a:lnTo>
                      <a:lnTo>
                        <a:pt x="814" y="211"/>
                      </a:lnTo>
                      <a:lnTo>
                        <a:pt x="823" y="194"/>
                      </a:lnTo>
                      <a:lnTo>
                        <a:pt x="828" y="178"/>
                      </a:lnTo>
                      <a:lnTo>
                        <a:pt x="828" y="162"/>
                      </a:lnTo>
                      <a:lnTo>
                        <a:pt x="824" y="149"/>
                      </a:lnTo>
                      <a:lnTo>
                        <a:pt x="817" y="136"/>
                      </a:lnTo>
                      <a:lnTo>
                        <a:pt x="807" y="125"/>
                      </a:lnTo>
                      <a:lnTo>
                        <a:pt x="795" y="115"/>
                      </a:lnTo>
                      <a:lnTo>
                        <a:pt x="783" y="109"/>
                      </a:lnTo>
                      <a:lnTo>
                        <a:pt x="769" y="104"/>
                      </a:lnTo>
                      <a:lnTo>
                        <a:pt x="754" y="102"/>
                      </a:lnTo>
                      <a:lnTo>
                        <a:pt x="740" y="102"/>
                      </a:lnTo>
                      <a:lnTo>
                        <a:pt x="726" y="105"/>
                      </a:lnTo>
                      <a:lnTo>
                        <a:pt x="714" y="113"/>
                      </a:lnTo>
                      <a:lnTo>
                        <a:pt x="703" y="122"/>
                      </a:lnTo>
                      <a:lnTo>
                        <a:pt x="705" y="93"/>
                      </a:lnTo>
                      <a:lnTo>
                        <a:pt x="699" y="68"/>
                      </a:lnTo>
                      <a:lnTo>
                        <a:pt x="687" y="46"/>
                      </a:lnTo>
                      <a:lnTo>
                        <a:pt x="670" y="29"/>
                      </a:lnTo>
                      <a:lnTo>
                        <a:pt x="648" y="16"/>
                      </a:lnTo>
                      <a:lnTo>
                        <a:pt x="624" y="7"/>
                      </a:lnTo>
                      <a:lnTo>
                        <a:pt x="596" y="3"/>
                      </a:lnTo>
                      <a:lnTo>
                        <a:pt x="568" y="0"/>
                      </a:lnTo>
                      <a:lnTo>
                        <a:pt x="539" y="3"/>
                      </a:lnTo>
                      <a:lnTo>
                        <a:pt x="511" y="7"/>
                      </a:lnTo>
                      <a:lnTo>
                        <a:pt x="485" y="17"/>
                      </a:lnTo>
                      <a:lnTo>
                        <a:pt x="460" y="29"/>
                      </a:lnTo>
                      <a:lnTo>
                        <a:pt x="439" y="45"/>
                      </a:lnTo>
                      <a:lnTo>
                        <a:pt x="422" y="63"/>
                      </a:lnTo>
                      <a:lnTo>
                        <a:pt x="411" y="85"/>
                      </a:lnTo>
                      <a:lnTo>
                        <a:pt x="405" y="109"/>
                      </a:lnTo>
                      <a:lnTo>
                        <a:pt x="389" y="101"/>
                      </a:lnTo>
                      <a:lnTo>
                        <a:pt x="370" y="101"/>
                      </a:lnTo>
                      <a:lnTo>
                        <a:pt x="352" y="109"/>
                      </a:lnTo>
                      <a:lnTo>
                        <a:pt x="335" y="125"/>
                      </a:lnTo>
                      <a:lnTo>
                        <a:pt x="321" y="146"/>
                      </a:lnTo>
                      <a:lnTo>
                        <a:pt x="315" y="173"/>
                      </a:lnTo>
                      <a:lnTo>
                        <a:pt x="317" y="202"/>
                      </a:lnTo>
                      <a:lnTo>
                        <a:pt x="330" y="235"/>
                      </a:lnTo>
                      <a:lnTo>
                        <a:pt x="313" y="218"/>
                      </a:lnTo>
                      <a:lnTo>
                        <a:pt x="296" y="204"/>
                      </a:lnTo>
                      <a:lnTo>
                        <a:pt x="278" y="194"/>
                      </a:lnTo>
                      <a:lnTo>
                        <a:pt x="260" y="185"/>
                      </a:lnTo>
                      <a:lnTo>
                        <a:pt x="242" y="179"/>
                      </a:lnTo>
                      <a:lnTo>
                        <a:pt x="225" y="177"/>
                      </a:lnTo>
                      <a:lnTo>
                        <a:pt x="209" y="175"/>
                      </a:lnTo>
                      <a:lnTo>
                        <a:pt x="193" y="178"/>
                      </a:lnTo>
                      <a:lnTo>
                        <a:pt x="180" y="182"/>
                      </a:lnTo>
                      <a:lnTo>
                        <a:pt x="167" y="189"/>
                      </a:lnTo>
                      <a:lnTo>
                        <a:pt x="157" y="198"/>
                      </a:lnTo>
                      <a:lnTo>
                        <a:pt x="148" y="211"/>
                      </a:lnTo>
                      <a:lnTo>
                        <a:pt x="142" y="225"/>
                      </a:lnTo>
                      <a:lnTo>
                        <a:pt x="139" y="242"/>
                      </a:lnTo>
                      <a:lnTo>
                        <a:pt x="139" y="263"/>
                      </a:lnTo>
                      <a:lnTo>
                        <a:pt x="141" y="284"/>
                      </a:lnTo>
                      <a:lnTo>
                        <a:pt x="105" y="283"/>
                      </a:lnTo>
                      <a:lnTo>
                        <a:pt x="75" y="289"/>
                      </a:lnTo>
                      <a:lnTo>
                        <a:pt x="49" y="300"/>
                      </a:lnTo>
                      <a:lnTo>
                        <a:pt x="30" y="316"/>
                      </a:lnTo>
                      <a:lnTo>
                        <a:pt x="15" y="334"/>
                      </a:lnTo>
                      <a:lnTo>
                        <a:pt x="6" y="354"/>
                      </a:lnTo>
                      <a:lnTo>
                        <a:pt x="1" y="377"/>
                      </a:lnTo>
                      <a:lnTo>
                        <a:pt x="0" y="402"/>
                      </a:lnTo>
                      <a:lnTo>
                        <a:pt x="3" y="425"/>
                      </a:lnTo>
                      <a:lnTo>
                        <a:pt x="11" y="448"/>
                      </a:lnTo>
                      <a:lnTo>
                        <a:pt x="21" y="467"/>
                      </a:lnTo>
                      <a:lnTo>
                        <a:pt x="35" y="485"/>
                      </a:lnTo>
                      <a:lnTo>
                        <a:pt x="53" y="498"/>
                      </a:lnTo>
                      <a:lnTo>
                        <a:pt x="72" y="507"/>
                      </a:lnTo>
                      <a:lnTo>
                        <a:pt x="95" y="510"/>
                      </a:lnTo>
                      <a:lnTo>
                        <a:pt x="119" y="507"/>
                      </a:lnTo>
                      <a:lnTo>
                        <a:pt x="133" y="518"/>
                      </a:lnTo>
                      <a:lnTo>
                        <a:pt x="147" y="526"/>
                      </a:lnTo>
                      <a:lnTo>
                        <a:pt x="164" y="533"/>
                      </a:lnTo>
                      <a:lnTo>
                        <a:pt x="184" y="538"/>
                      </a:lnTo>
                      <a:lnTo>
                        <a:pt x="203" y="542"/>
                      </a:lnTo>
                      <a:lnTo>
                        <a:pt x="223" y="544"/>
                      </a:lnTo>
                      <a:lnTo>
                        <a:pt x="244" y="545"/>
                      </a:lnTo>
                      <a:lnTo>
                        <a:pt x="265" y="545"/>
                      </a:lnTo>
                      <a:lnTo>
                        <a:pt x="285" y="544"/>
                      </a:lnTo>
                      <a:lnTo>
                        <a:pt x="306" y="541"/>
                      </a:lnTo>
                      <a:lnTo>
                        <a:pt x="325" y="538"/>
                      </a:lnTo>
                      <a:lnTo>
                        <a:pt x="342" y="533"/>
                      </a:lnTo>
                      <a:lnTo>
                        <a:pt x="358" y="529"/>
                      </a:lnTo>
                      <a:lnTo>
                        <a:pt x="372" y="522"/>
                      </a:lnTo>
                      <a:lnTo>
                        <a:pt x="383" y="516"/>
                      </a:lnTo>
                      <a:lnTo>
                        <a:pt x="392" y="509"/>
                      </a:lnTo>
                      <a:lnTo>
                        <a:pt x="411" y="510"/>
                      </a:lnTo>
                      <a:lnTo>
                        <a:pt x="439" y="513"/>
                      </a:lnTo>
                      <a:lnTo>
                        <a:pt x="475" y="516"/>
                      </a:lnTo>
                      <a:lnTo>
                        <a:pt x="516" y="520"/>
                      </a:lnTo>
                      <a:lnTo>
                        <a:pt x="562" y="524"/>
                      </a:lnTo>
                      <a:lnTo>
                        <a:pt x="610" y="527"/>
                      </a:lnTo>
                      <a:lnTo>
                        <a:pt x="660" y="529"/>
                      </a:lnTo>
                      <a:lnTo>
                        <a:pt x="708" y="530"/>
                      </a:lnTo>
                      <a:lnTo>
                        <a:pt x="754" y="527"/>
                      </a:lnTo>
                      <a:lnTo>
                        <a:pt x="795" y="524"/>
                      </a:lnTo>
                      <a:lnTo>
                        <a:pt x="832" y="515"/>
                      </a:lnTo>
                      <a:lnTo>
                        <a:pt x="861" y="504"/>
                      </a:lnTo>
                      <a:lnTo>
                        <a:pt x="879" y="489"/>
                      </a:lnTo>
                      <a:lnTo>
                        <a:pt x="887" y="468"/>
                      </a:lnTo>
                      <a:lnTo>
                        <a:pt x="884" y="441"/>
                      </a:lnTo>
                      <a:lnTo>
                        <a:pt x="866" y="41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03" name="Freeform 70"/>
                <p:cNvSpPr>
                  <a:spLocks/>
                </p:cNvSpPr>
                <p:nvPr/>
              </p:nvSpPr>
              <p:spPr bwMode="auto">
                <a:xfrm>
                  <a:off x="1314" y="1672"/>
                  <a:ext cx="849" cy="467"/>
                </a:xfrm>
                <a:custGeom>
                  <a:avLst/>
                  <a:gdLst>
                    <a:gd name="T0" fmla="*/ 811 w 849"/>
                    <a:gd name="T1" fmla="*/ 359 h 467"/>
                    <a:gd name="T2" fmla="*/ 841 w 849"/>
                    <a:gd name="T3" fmla="*/ 315 h 467"/>
                    <a:gd name="T4" fmla="*/ 849 w 849"/>
                    <a:gd name="T5" fmla="*/ 255 h 467"/>
                    <a:gd name="T6" fmla="*/ 827 w 849"/>
                    <a:gd name="T7" fmla="*/ 211 h 467"/>
                    <a:gd name="T8" fmla="*/ 778 w 849"/>
                    <a:gd name="T9" fmla="*/ 197 h 467"/>
                    <a:gd name="T10" fmla="*/ 746 w 849"/>
                    <a:gd name="T11" fmla="*/ 194 h 467"/>
                    <a:gd name="T12" fmla="*/ 725 w 849"/>
                    <a:gd name="T13" fmla="*/ 194 h 467"/>
                    <a:gd name="T14" fmla="*/ 703 w 849"/>
                    <a:gd name="T15" fmla="*/ 201 h 467"/>
                    <a:gd name="T16" fmla="*/ 719 w 849"/>
                    <a:gd name="T17" fmla="*/ 179 h 467"/>
                    <a:gd name="T18" fmla="*/ 728 w 849"/>
                    <a:gd name="T19" fmla="*/ 131 h 467"/>
                    <a:gd name="T20" fmla="*/ 693 w 849"/>
                    <a:gd name="T21" fmla="*/ 99 h 467"/>
                    <a:gd name="T22" fmla="*/ 643 w 849"/>
                    <a:gd name="T23" fmla="*/ 97 h 467"/>
                    <a:gd name="T24" fmla="*/ 625 w 849"/>
                    <a:gd name="T25" fmla="*/ 84 h 467"/>
                    <a:gd name="T26" fmla="*/ 610 w 849"/>
                    <a:gd name="T27" fmla="*/ 41 h 467"/>
                    <a:gd name="T28" fmla="*/ 578 w 849"/>
                    <a:gd name="T29" fmla="*/ 15 h 467"/>
                    <a:gd name="T30" fmla="*/ 533 w 849"/>
                    <a:gd name="T31" fmla="*/ 1 h 467"/>
                    <a:gd name="T32" fmla="*/ 485 w 849"/>
                    <a:gd name="T33" fmla="*/ 1 h 467"/>
                    <a:gd name="T34" fmla="*/ 436 w 849"/>
                    <a:gd name="T35" fmla="*/ 15 h 467"/>
                    <a:gd name="T36" fmla="*/ 396 w 849"/>
                    <a:gd name="T37" fmla="*/ 40 h 467"/>
                    <a:gd name="T38" fmla="*/ 371 w 849"/>
                    <a:gd name="T39" fmla="*/ 78 h 467"/>
                    <a:gd name="T40" fmla="*/ 352 w 849"/>
                    <a:gd name="T41" fmla="*/ 95 h 467"/>
                    <a:gd name="T42" fmla="*/ 316 w 849"/>
                    <a:gd name="T43" fmla="*/ 107 h 467"/>
                    <a:gd name="T44" fmla="*/ 287 w 849"/>
                    <a:gd name="T45" fmla="*/ 143 h 467"/>
                    <a:gd name="T46" fmla="*/ 281 w 849"/>
                    <a:gd name="T47" fmla="*/ 191 h 467"/>
                    <a:gd name="T48" fmla="*/ 267 w 849"/>
                    <a:gd name="T49" fmla="*/ 183 h 467"/>
                    <a:gd name="T50" fmla="*/ 210 w 849"/>
                    <a:gd name="T51" fmla="*/ 149 h 467"/>
                    <a:gd name="T52" fmla="*/ 160 w 849"/>
                    <a:gd name="T53" fmla="*/ 159 h 467"/>
                    <a:gd name="T54" fmla="*/ 136 w 849"/>
                    <a:gd name="T55" fmla="*/ 203 h 467"/>
                    <a:gd name="T56" fmla="*/ 79 w 849"/>
                    <a:gd name="T57" fmla="*/ 241 h 467"/>
                    <a:gd name="T58" fmla="*/ 11 w 849"/>
                    <a:gd name="T59" fmla="*/ 299 h 467"/>
                    <a:gd name="T60" fmla="*/ 2 w 849"/>
                    <a:gd name="T61" fmla="*/ 379 h 467"/>
                    <a:gd name="T62" fmla="*/ 46 w 849"/>
                    <a:gd name="T63" fmla="*/ 432 h 467"/>
                    <a:gd name="T64" fmla="*/ 96 w 849"/>
                    <a:gd name="T65" fmla="*/ 442 h 467"/>
                    <a:gd name="T66" fmla="*/ 128 w 849"/>
                    <a:gd name="T67" fmla="*/ 455 h 467"/>
                    <a:gd name="T68" fmla="*/ 165 w 849"/>
                    <a:gd name="T69" fmla="*/ 462 h 467"/>
                    <a:gd name="T70" fmla="*/ 208 w 849"/>
                    <a:gd name="T71" fmla="*/ 467 h 467"/>
                    <a:gd name="T72" fmla="*/ 250 w 849"/>
                    <a:gd name="T73" fmla="*/ 467 h 467"/>
                    <a:gd name="T74" fmla="*/ 290 w 849"/>
                    <a:gd name="T75" fmla="*/ 463 h 467"/>
                    <a:gd name="T76" fmla="*/ 324 w 849"/>
                    <a:gd name="T77" fmla="*/ 457 h 467"/>
                    <a:gd name="T78" fmla="*/ 349 w 849"/>
                    <a:gd name="T79" fmla="*/ 448 h 467"/>
                    <a:gd name="T80" fmla="*/ 373 w 849"/>
                    <a:gd name="T81" fmla="*/ 444 h 467"/>
                    <a:gd name="T82" fmla="*/ 430 w 849"/>
                    <a:gd name="T83" fmla="*/ 449 h 467"/>
                    <a:gd name="T84" fmla="*/ 509 w 849"/>
                    <a:gd name="T85" fmla="*/ 455 h 467"/>
                    <a:gd name="T86" fmla="*/ 597 w 849"/>
                    <a:gd name="T87" fmla="*/ 460 h 467"/>
                    <a:gd name="T88" fmla="*/ 683 w 849"/>
                    <a:gd name="T89" fmla="*/ 460 h 467"/>
                    <a:gd name="T90" fmla="*/ 754 w 849"/>
                    <a:gd name="T91" fmla="*/ 450 h 467"/>
                    <a:gd name="T92" fmla="*/ 798 w 849"/>
                    <a:gd name="T93" fmla="*/ 429 h 467"/>
                    <a:gd name="T94" fmla="*/ 804 w 849"/>
                    <a:gd name="T95" fmla="*/ 393 h 4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9"/>
                    <a:gd name="T145" fmla="*/ 0 h 467"/>
                    <a:gd name="T146" fmla="*/ 849 w 849"/>
                    <a:gd name="T147" fmla="*/ 467 h 4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9" h="467">
                      <a:moveTo>
                        <a:pt x="788" y="369"/>
                      </a:moveTo>
                      <a:lnTo>
                        <a:pt x="811" y="359"/>
                      </a:lnTo>
                      <a:lnTo>
                        <a:pt x="829" y="340"/>
                      </a:lnTo>
                      <a:lnTo>
                        <a:pt x="841" y="315"/>
                      </a:lnTo>
                      <a:lnTo>
                        <a:pt x="849" y="284"/>
                      </a:lnTo>
                      <a:lnTo>
                        <a:pt x="849" y="255"/>
                      </a:lnTo>
                      <a:lnTo>
                        <a:pt x="843" y="230"/>
                      </a:lnTo>
                      <a:lnTo>
                        <a:pt x="827" y="211"/>
                      </a:lnTo>
                      <a:lnTo>
                        <a:pt x="804" y="201"/>
                      </a:lnTo>
                      <a:lnTo>
                        <a:pt x="778" y="197"/>
                      </a:lnTo>
                      <a:lnTo>
                        <a:pt x="760" y="195"/>
                      </a:lnTo>
                      <a:lnTo>
                        <a:pt x="746" y="194"/>
                      </a:lnTo>
                      <a:lnTo>
                        <a:pt x="735" y="193"/>
                      </a:lnTo>
                      <a:lnTo>
                        <a:pt x="725" y="194"/>
                      </a:lnTo>
                      <a:lnTo>
                        <a:pt x="716" y="196"/>
                      </a:lnTo>
                      <a:lnTo>
                        <a:pt x="703" y="201"/>
                      </a:lnTo>
                      <a:lnTo>
                        <a:pt x="689" y="207"/>
                      </a:lnTo>
                      <a:lnTo>
                        <a:pt x="719" y="179"/>
                      </a:lnTo>
                      <a:lnTo>
                        <a:pt x="731" y="154"/>
                      </a:lnTo>
                      <a:lnTo>
                        <a:pt x="728" y="131"/>
                      </a:lnTo>
                      <a:lnTo>
                        <a:pt x="714" y="113"/>
                      </a:lnTo>
                      <a:lnTo>
                        <a:pt x="693" y="99"/>
                      </a:lnTo>
                      <a:lnTo>
                        <a:pt x="667" y="95"/>
                      </a:lnTo>
                      <a:lnTo>
                        <a:pt x="643" y="97"/>
                      </a:lnTo>
                      <a:lnTo>
                        <a:pt x="624" y="110"/>
                      </a:lnTo>
                      <a:lnTo>
                        <a:pt x="625" y="84"/>
                      </a:lnTo>
                      <a:lnTo>
                        <a:pt x="620" y="61"/>
                      </a:lnTo>
                      <a:lnTo>
                        <a:pt x="610" y="41"/>
                      </a:lnTo>
                      <a:lnTo>
                        <a:pt x="596" y="27"/>
                      </a:lnTo>
                      <a:lnTo>
                        <a:pt x="578" y="15"/>
                      </a:lnTo>
                      <a:lnTo>
                        <a:pt x="556" y="6"/>
                      </a:lnTo>
                      <a:lnTo>
                        <a:pt x="533" y="1"/>
                      </a:lnTo>
                      <a:lnTo>
                        <a:pt x="509" y="0"/>
                      </a:lnTo>
                      <a:lnTo>
                        <a:pt x="485" y="1"/>
                      </a:lnTo>
                      <a:lnTo>
                        <a:pt x="459" y="6"/>
                      </a:lnTo>
                      <a:lnTo>
                        <a:pt x="436" y="15"/>
                      </a:lnTo>
                      <a:lnTo>
                        <a:pt x="414" y="26"/>
                      </a:lnTo>
                      <a:lnTo>
                        <a:pt x="396" y="40"/>
                      </a:lnTo>
                      <a:lnTo>
                        <a:pt x="382" y="57"/>
                      </a:lnTo>
                      <a:lnTo>
                        <a:pt x="371" y="78"/>
                      </a:lnTo>
                      <a:lnTo>
                        <a:pt x="366" y="101"/>
                      </a:lnTo>
                      <a:lnTo>
                        <a:pt x="352" y="95"/>
                      </a:lnTo>
                      <a:lnTo>
                        <a:pt x="335" y="97"/>
                      </a:lnTo>
                      <a:lnTo>
                        <a:pt x="316" y="107"/>
                      </a:lnTo>
                      <a:lnTo>
                        <a:pt x="301" y="122"/>
                      </a:lnTo>
                      <a:lnTo>
                        <a:pt x="287" y="143"/>
                      </a:lnTo>
                      <a:lnTo>
                        <a:pt x="281" y="166"/>
                      </a:lnTo>
                      <a:lnTo>
                        <a:pt x="281" y="191"/>
                      </a:lnTo>
                      <a:lnTo>
                        <a:pt x="292" y="217"/>
                      </a:lnTo>
                      <a:lnTo>
                        <a:pt x="267" y="183"/>
                      </a:lnTo>
                      <a:lnTo>
                        <a:pt x="238" y="160"/>
                      </a:lnTo>
                      <a:lnTo>
                        <a:pt x="210" y="149"/>
                      </a:lnTo>
                      <a:lnTo>
                        <a:pt x="183" y="149"/>
                      </a:lnTo>
                      <a:lnTo>
                        <a:pt x="160" y="159"/>
                      </a:lnTo>
                      <a:lnTo>
                        <a:pt x="145" y="177"/>
                      </a:lnTo>
                      <a:lnTo>
                        <a:pt x="136" y="203"/>
                      </a:lnTo>
                      <a:lnTo>
                        <a:pt x="139" y="236"/>
                      </a:lnTo>
                      <a:lnTo>
                        <a:pt x="79" y="241"/>
                      </a:lnTo>
                      <a:lnTo>
                        <a:pt x="37" y="264"/>
                      </a:lnTo>
                      <a:lnTo>
                        <a:pt x="11" y="299"/>
                      </a:lnTo>
                      <a:lnTo>
                        <a:pt x="0" y="339"/>
                      </a:lnTo>
                      <a:lnTo>
                        <a:pt x="2" y="379"/>
                      </a:lnTo>
                      <a:lnTo>
                        <a:pt x="18" y="413"/>
                      </a:lnTo>
                      <a:lnTo>
                        <a:pt x="46" y="432"/>
                      </a:lnTo>
                      <a:lnTo>
                        <a:pt x="86" y="433"/>
                      </a:lnTo>
                      <a:lnTo>
                        <a:pt x="96" y="442"/>
                      </a:lnTo>
                      <a:lnTo>
                        <a:pt x="111" y="449"/>
                      </a:lnTo>
                      <a:lnTo>
                        <a:pt x="128" y="455"/>
                      </a:lnTo>
                      <a:lnTo>
                        <a:pt x="146" y="459"/>
                      </a:lnTo>
                      <a:lnTo>
                        <a:pt x="165" y="462"/>
                      </a:lnTo>
                      <a:lnTo>
                        <a:pt x="186" y="465"/>
                      </a:lnTo>
                      <a:lnTo>
                        <a:pt x="208" y="467"/>
                      </a:lnTo>
                      <a:lnTo>
                        <a:pt x="228" y="467"/>
                      </a:lnTo>
                      <a:lnTo>
                        <a:pt x="250" y="467"/>
                      </a:lnTo>
                      <a:lnTo>
                        <a:pt x="271" y="466"/>
                      </a:lnTo>
                      <a:lnTo>
                        <a:pt x="290" y="463"/>
                      </a:lnTo>
                      <a:lnTo>
                        <a:pt x="308" y="460"/>
                      </a:lnTo>
                      <a:lnTo>
                        <a:pt x="324" y="457"/>
                      </a:lnTo>
                      <a:lnTo>
                        <a:pt x="337" y="452"/>
                      </a:lnTo>
                      <a:lnTo>
                        <a:pt x="349" y="448"/>
                      </a:lnTo>
                      <a:lnTo>
                        <a:pt x="356" y="443"/>
                      </a:lnTo>
                      <a:lnTo>
                        <a:pt x="373" y="444"/>
                      </a:lnTo>
                      <a:lnTo>
                        <a:pt x="399" y="445"/>
                      </a:lnTo>
                      <a:lnTo>
                        <a:pt x="430" y="449"/>
                      </a:lnTo>
                      <a:lnTo>
                        <a:pt x="468" y="451"/>
                      </a:lnTo>
                      <a:lnTo>
                        <a:pt x="509" y="455"/>
                      </a:lnTo>
                      <a:lnTo>
                        <a:pt x="552" y="457"/>
                      </a:lnTo>
                      <a:lnTo>
                        <a:pt x="597" y="460"/>
                      </a:lnTo>
                      <a:lnTo>
                        <a:pt x="642" y="460"/>
                      </a:lnTo>
                      <a:lnTo>
                        <a:pt x="683" y="460"/>
                      </a:lnTo>
                      <a:lnTo>
                        <a:pt x="722" y="456"/>
                      </a:lnTo>
                      <a:lnTo>
                        <a:pt x="754" y="450"/>
                      </a:lnTo>
                      <a:lnTo>
                        <a:pt x="780" y="442"/>
                      </a:lnTo>
                      <a:lnTo>
                        <a:pt x="798" y="429"/>
                      </a:lnTo>
                      <a:lnTo>
                        <a:pt x="806" y="414"/>
                      </a:lnTo>
                      <a:lnTo>
                        <a:pt x="804" y="393"/>
                      </a:lnTo>
                      <a:lnTo>
                        <a:pt x="788" y="3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04" name="Freeform 71"/>
                <p:cNvSpPr>
                  <a:spLocks/>
                </p:cNvSpPr>
                <p:nvPr/>
              </p:nvSpPr>
              <p:spPr bwMode="auto">
                <a:xfrm>
                  <a:off x="1845" y="1826"/>
                  <a:ext cx="586" cy="422"/>
                </a:xfrm>
                <a:custGeom>
                  <a:avLst/>
                  <a:gdLst>
                    <a:gd name="T0" fmla="*/ 438 w 586"/>
                    <a:gd name="T1" fmla="*/ 378 h 422"/>
                    <a:gd name="T2" fmla="*/ 419 w 586"/>
                    <a:gd name="T3" fmla="*/ 398 h 422"/>
                    <a:gd name="T4" fmla="*/ 391 w 586"/>
                    <a:gd name="T5" fmla="*/ 411 h 422"/>
                    <a:gd name="T6" fmla="*/ 359 w 586"/>
                    <a:gd name="T7" fmla="*/ 419 h 422"/>
                    <a:gd name="T8" fmla="*/ 322 w 586"/>
                    <a:gd name="T9" fmla="*/ 422 h 422"/>
                    <a:gd name="T10" fmla="*/ 285 w 586"/>
                    <a:gd name="T11" fmla="*/ 418 h 422"/>
                    <a:gd name="T12" fmla="*/ 249 w 586"/>
                    <a:gd name="T13" fmla="*/ 411 h 422"/>
                    <a:gd name="T14" fmla="*/ 215 w 586"/>
                    <a:gd name="T15" fmla="*/ 398 h 422"/>
                    <a:gd name="T16" fmla="*/ 162 w 586"/>
                    <a:gd name="T17" fmla="*/ 399 h 422"/>
                    <a:gd name="T18" fmla="*/ 102 w 586"/>
                    <a:gd name="T19" fmla="*/ 405 h 422"/>
                    <a:gd name="T20" fmla="*/ 60 w 586"/>
                    <a:gd name="T21" fmla="*/ 402 h 422"/>
                    <a:gd name="T22" fmla="*/ 31 w 586"/>
                    <a:gd name="T23" fmla="*/ 390 h 422"/>
                    <a:gd name="T24" fmla="*/ 14 w 586"/>
                    <a:gd name="T25" fmla="*/ 373 h 422"/>
                    <a:gd name="T26" fmla="*/ 6 w 586"/>
                    <a:gd name="T27" fmla="*/ 350 h 422"/>
                    <a:gd name="T28" fmla="*/ 2 w 586"/>
                    <a:gd name="T29" fmla="*/ 325 h 422"/>
                    <a:gd name="T30" fmla="*/ 1 w 586"/>
                    <a:gd name="T31" fmla="*/ 300 h 422"/>
                    <a:gd name="T32" fmla="*/ 1 w 586"/>
                    <a:gd name="T33" fmla="*/ 263 h 422"/>
                    <a:gd name="T34" fmla="*/ 22 w 586"/>
                    <a:gd name="T35" fmla="*/ 220 h 422"/>
                    <a:gd name="T36" fmla="*/ 61 w 586"/>
                    <a:gd name="T37" fmla="*/ 186 h 422"/>
                    <a:gd name="T38" fmla="*/ 106 w 586"/>
                    <a:gd name="T39" fmla="*/ 168 h 422"/>
                    <a:gd name="T40" fmla="*/ 114 w 586"/>
                    <a:gd name="T41" fmla="*/ 151 h 422"/>
                    <a:gd name="T42" fmla="*/ 105 w 586"/>
                    <a:gd name="T43" fmla="*/ 116 h 422"/>
                    <a:gd name="T44" fmla="*/ 114 w 586"/>
                    <a:gd name="T45" fmla="*/ 78 h 422"/>
                    <a:gd name="T46" fmla="*/ 139 w 586"/>
                    <a:gd name="T47" fmla="*/ 46 h 422"/>
                    <a:gd name="T48" fmla="*/ 174 w 586"/>
                    <a:gd name="T49" fmla="*/ 18 h 422"/>
                    <a:gd name="T50" fmla="*/ 216 w 586"/>
                    <a:gd name="T51" fmla="*/ 2 h 422"/>
                    <a:gd name="T52" fmla="*/ 263 w 586"/>
                    <a:gd name="T53" fmla="*/ 2 h 422"/>
                    <a:gd name="T54" fmla="*/ 310 w 586"/>
                    <a:gd name="T55" fmla="*/ 22 h 422"/>
                    <a:gd name="T56" fmla="*/ 351 w 586"/>
                    <a:gd name="T57" fmla="*/ 28 h 422"/>
                    <a:gd name="T58" fmla="*/ 393 w 586"/>
                    <a:gd name="T59" fmla="*/ 16 h 422"/>
                    <a:gd name="T60" fmla="*/ 436 w 586"/>
                    <a:gd name="T61" fmla="*/ 18 h 422"/>
                    <a:gd name="T62" fmla="*/ 476 w 586"/>
                    <a:gd name="T63" fmla="*/ 32 h 422"/>
                    <a:gd name="T64" fmla="*/ 509 w 586"/>
                    <a:gd name="T65" fmla="*/ 55 h 422"/>
                    <a:gd name="T66" fmla="*/ 530 w 586"/>
                    <a:gd name="T67" fmla="*/ 84 h 422"/>
                    <a:gd name="T68" fmla="*/ 539 w 586"/>
                    <a:gd name="T69" fmla="*/ 120 h 422"/>
                    <a:gd name="T70" fmla="*/ 527 w 586"/>
                    <a:gd name="T71" fmla="*/ 156 h 422"/>
                    <a:gd name="T72" fmla="*/ 535 w 586"/>
                    <a:gd name="T73" fmla="*/ 182 h 422"/>
                    <a:gd name="T74" fmla="*/ 567 w 586"/>
                    <a:gd name="T75" fmla="*/ 210 h 422"/>
                    <a:gd name="T76" fmla="*/ 584 w 586"/>
                    <a:gd name="T77" fmla="*/ 249 h 422"/>
                    <a:gd name="T78" fmla="*/ 586 w 586"/>
                    <a:gd name="T79" fmla="*/ 292 h 422"/>
                    <a:gd name="T80" fmla="*/ 575 w 586"/>
                    <a:gd name="T81" fmla="*/ 334 h 422"/>
                    <a:gd name="T82" fmla="*/ 552 w 586"/>
                    <a:gd name="T83" fmla="*/ 365 h 422"/>
                    <a:gd name="T84" fmla="*/ 518 w 586"/>
                    <a:gd name="T85" fmla="*/ 383 h 422"/>
                    <a:gd name="T86" fmla="*/ 471 w 586"/>
                    <a:gd name="T87" fmla="*/ 378 h 4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86"/>
                    <a:gd name="T133" fmla="*/ 0 h 422"/>
                    <a:gd name="T134" fmla="*/ 586 w 586"/>
                    <a:gd name="T135" fmla="*/ 422 h 4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86" h="422">
                      <a:moveTo>
                        <a:pt x="445" y="366"/>
                      </a:moveTo>
                      <a:lnTo>
                        <a:pt x="438" y="378"/>
                      </a:lnTo>
                      <a:lnTo>
                        <a:pt x="430" y="389"/>
                      </a:lnTo>
                      <a:lnTo>
                        <a:pt x="419" y="398"/>
                      </a:lnTo>
                      <a:lnTo>
                        <a:pt x="406" y="405"/>
                      </a:lnTo>
                      <a:lnTo>
                        <a:pt x="391" y="411"/>
                      </a:lnTo>
                      <a:lnTo>
                        <a:pt x="376" y="416"/>
                      </a:lnTo>
                      <a:lnTo>
                        <a:pt x="359" y="419"/>
                      </a:lnTo>
                      <a:lnTo>
                        <a:pt x="341" y="421"/>
                      </a:lnTo>
                      <a:lnTo>
                        <a:pt x="322" y="422"/>
                      </a:lnTo>
                      <a:lnTo>
                        <a:pt x="304" y="421"/>
                      </a:lnTo>
                      <a:lnTo>
                        <a:pt x="285" y="418"/>
                      </a:lnTo>
                      <a:lnTo>
                        <a:pt x="267" y="415"/>
                      </a:lnTo>
                      <a:lnTo>
                        <a:pt x="249" y="411"/>
                      </a:lnTo>
                      <a:lnTo>
                        <a:pt x="230" y="405"/>
                      </a:lnTo>
                      <a:lnTo>
                        <a:pt x="215" y="398"/>
                      </a:lnTo>
                      <a:lnTo>
                        <a:pt x="199" y="390"/>
                      </a:lnTo>
                      <a:lnTo>
                        <a:pt x="162" y="399"/>
                      </a:lnTo>
                      <a:lnTo>
                        <a:pt x="130" y="404"/>
                      </a:lnTo>
                      <a:lnTo>
                        <a:pt x="102" y="405"/>
                      </a:lnTo>
                      <a:lnTo>
                        <a:pt x="79" y="405"/>
                      </a:lnTo>
                      <a:lnTo>
                        <a:pt x="60" y="402"/>
                      </a:lnTo>
                      <a:lnTo>
                        <a:pt x="44" y="398"/>
                      </a:lnTo>
                      <a:lnTo>
                        <a:pt x="31" y="390"/>
                      </a:lnTo>
                      <a:lnTo>
                        <a:pt x="21" y="382"/>
                      </a:lnTo>
                      <a:lnTo>
                        <a:pt x="14" y="373"/>
                      </a:lnTo>
                      <a:lnTo>
                        <a:pt x="9" y="363"/>
                      </a:lnTo>
                      <a:lnTo>
                        <a:pt x="6" y="350"/>
                      </a:lnTo>
                      <a:lnTo>
                        <a:pt x="3" y="338"/>
                      </a:lnTo>
                      <a:lnTo>
                        <a:pt x="2" y="325"/>
                      </a:lnTo>
                      <a:lnTo>
                        <a:pt x="1" y="313"/>
                      </a:lnTo>
                      <a:lnTo>
                        <a:pt x="1" y="300"/>
                      </a:lnTo>
                      <a:lnTo>
                        <a:pt x="0" y="288"/>
                      </a:lnTo>
                      <a:lnTo>
                        <a:pt x="1" y="263"/>
                      </a:lnTo>
                      <a:lnTo>
                        <a:pt x="9" y="240"/>
                      </a:lnTo>
                      <a:lnTo>
                        <a:pt x="22" y="220"/>
                      </a:lnTo>
                      <a:lnTo>
                        <a:pt x="41" y="201"/>
                      </a:lnTo>
                      <a:lnTo>
                        <a:pt x="61" y="186"/>
                      </a:lnTo>
                      <a:lnTo>
                        <a:pt x="83" y="174"/>
                      </a:lnTo>
                      <a:lnTo>
                        <a:pt x="106" y="168"/>
                      </a:lnTo>
                      <a:lnTo>
                        <a:pt x="128" y="167"/>
                      </a:lnTo>
                      <a:lnTo>
                        <a:pt x="114" y="151"/>
                      </a:lnTo>
                      <a:lnTo>
                        <a:pt x="107" y="134"/>
                      </a:lnTo>
                      <a:lnTo>
                        <a:pt x="105" y="116"/>
                      </a:lnTo>
                      <a:lnTo>
                        <a:pt x="107" y="98"/>
                      </a:lnTo>
                      <a:lnTo>
                        <a:pt x="114" y="78"/>
                      </a:lnTo>
                      <a:lnTo>
                        <a:pt x="124" y="61"/>
                      </a:lnTo>
                      <a:lnTo>
                        <a:pt x="139" y="46"/>
                      </a:lnTo>
                      <a:lnTo>
                        <a:pt x="154" y="30"/>
                      </a:lnTo>
                      <a:lnTo>
                        <a:pt x="174" y="18"/>
                      </a:lnTo>
                      <a:lnTo>
                        <a:pt x="194" y="9"/>
                      </a:lnTo>
                      <a:lnTo>
                        <a:pt x="216" y="2"/>
                      </a:lnTo>
                      <a:lnTo>
                        <a:pt x="239" y="0"/>
                      </a:lnTo>
                      <a:lnTo>
                        <a:pt x="263" y="2"/>
                      </a:lnTo>
                      <a:lnTo>
                        <a:pt x="286" y="9"/>
                      </a:lnTo>
                      <a:lnTo>
                        <a:pt x="310" y="22"/>
                      </a:lnTo>
                      <a:lnTo>
                        <a:pt x="332" y="40"/>
                      </a:lnTo>
                      <a:lnTo>
                        <a:pt x="351" y="28"/>
                      </a:lnTo>
                      <a:lnTo>
                        <a:pt x="372" y="20"/>
                      </a:lnTo>
                      <a:lnTo>
                        <a:pt x="393" y="16"/>
                      </a:lnTo>
                      <a:lnTo>
                        <a:pt x="414" y="16"/>
                      </a:lnTo>
                      <a:lnTo>
                        <a:pt x="436" y="18"/>
                      </a:lnTo>
                      <a:lnTo>
                        <a:pt x="457" y="24"/>
                      </a:lnTo>
                      <a:lnTo>
                        <a:pt x="476" y="32"/>
                      </a:lnTo>
                      <a:lnTo>
                        <a:pt x="493" y="42"/>
                      </a:lnTo>
                      <a:lnTo>
                        <a:pt x="509" y="55"/>
                      </a:lnTo>
                      <a:lnTo>
                        <a:pt x="521" y="69"/>
                      </a:lnTo>
                      <a:lnTo>
                        <a:pt x="530" y="84"/>
                      </a:lnTo>
                      <a:lnTo>
                        <a:pt x="536" y="101"/>
                      </a:lnTo>
                      <a:lnTo>
                        <a:pt x="539" y="120"/>
                      </a:lnTo>
                      <a:lnTo>
                        <a:pt x="535" y="138"/>
                      </a:lnTo>
                      <a:lnTo>
                        <a:pt x="527" y="156"/>
                      </a:lnTo>
                      <a:lnTo>
                        <a:pt x="513" y="174"/>
                      </a:lnTo>
                      <a:lnTo>
                        <a:pt x="535" y="182"/>
                      </a:lnTo>
                      <a:lnTo>
                        <a:pt x="552" y="194"/>
                      </a:lnTo>
                      <a:lnTo>
                        <a:pt x="567" y="210"/>
                      </a:lnTo>
                      <a:lnTo>
                        <a:pt x="576" y="230"/>
                      </a:lnTo>
                      <a:lnTo>
                        <a:pt x="584" y="249"/>
                      </a:lnTo>
                      <a:lnTo>
                        <a:pt x="586" y="271"/>
                      </a:lnTo>
                      <a:lnTo>
                        <a:pt x="586" y="292"/>
                      </a:lnTo>
                      <a:lnTo>
                        <a:pt x="582" y="313"/>
                      </a:lnTo>
                      <a:lnTo>
                        <a:pt x="575" y="334"/>
                      </a:lnTo>
                      <a:lnTo>
                        <a:pt x="565" y="350"/>
                      </a:lnTo>
                      <a:lnTo>
                        <a:pt x="552" y="365"/>
                      </a:lnTo>
                      <a:lnTo>
                        <a:pt x="536" y="376"/>
                      </a:lnTo>
                      <a:lnTo>
                        <a:pt x="518" y="383"/>
                      </a:lnTo>
                      <a:lnTo>
                        <a:pt x="497" y="383"/>
                      </a:lnTo>
                      <a:lnTo>
                        <a:pt x="471" y="378"/>
                      </a:lnTo>
                      <a:lnTo>
                        <a:pt x="445" y="36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05" name="Freeform 72"/>
                <p:cNvSpPr>
                  <a:spLocks/>
                </p:cNvSpPr>
                <p:nvPr/>
              </p:nvSpPr>
              <p:spPr bwMode="auto">
                <a:xfrm>
                  <a:off x="1877" y="1863"/>
                  <a:ext cx="515" cy="359"/>
                </a:xfrm>
                <a:custGeom>
                  <a:avLst/>
                  <a:gdLst>
                    <a:gd name="T0" fmla="*/ 411 w 515"/>
                    <a:gd name="T1" fmla="*/ 309 h 359"/>
                    <a:gd name="T2" fmla="*/ 386 w 515"/>
                    <a:gd name="T3" fmla="*/ 324 h 359"/>
                    <a:gd name="T4" fmla="*/ 358 w 515"/>
                    <a:gd name="T5" fmla="*/ 340 h 359"/>
                    <a:gd name="T6" fmla="*/ 329 w 515"/>
                    <a:gd name="T7" fmla="*/ 352 h 359"/>
                    <a:gd name="T8" fmla="*/ 298 w 515"/>
                    <a:gd name="T9" fmla="*/ 359 h 359"/>
                    <a:gd name="T10" fmla="*/ 265 w 515"/>
                    <a:gd name="T11" fmla="*/ 358 h 359"/>
                    <a:gd name="T12" fmla="*/ 231 w 515"/>
                    <a:gd name="T13" fmla="*/ 347 h 359"/>
                    <a:gd name="T14" fmla="*/ 197 w 515"/>
                    <a:gd name="T15" fmla="*/ 326 h 359"/>
                    <a:gd name="T16" fmla="*/ 144 w 515"/>
                    <a:gd name="T17" fmla="*/ 318 h 359"/>
                    <a:gd name="T18" fmla="*/ 85 w 515"/>
                    <a:gd name="T19" fmla="*/ 332 h 359"/>
                    <a:gd name="T20" fmla="*/ 45 w 515"/>
                    <a:gd name="T21" fmla="*/ 333 h 359"/>
                    <a:gd name="T22" fmla="*/ 18 w 515"/>
                    <a:gd name="T23" fmla="*/ 321 h 359"/>
                    <a:gd name="T24" fmla="*/ 0 w 515"/>
                    <a:gd name="T25" fmla="*/ 269 h 359"/>
                    <a:gd name="T26" fmla="*/ 15 w 515"/>
                    <a:gd name="T27" fmla="*/ 209 h 359"/>
                    <a:gd name="T28" fmla="*/ 59 w 515"/>
                    <a:gd name="T29" fmla="*/ 174 h 359"/>
                    <a:gd name="T30" fmla="*/ 109 w 515"/>
                    <a:gd name="T31" fmla="*/ 160 h 359"/>
                    <a:gd name="T32" fmla="*/ 115 w 515"/>
                    <a:gd name="T33" fmla="*/ 137 h 359"/>
                    <a:gd name="T34" fmla="*/ 103 w 515"/>
                    <a:gd name="T35" fmla="*/ 96 h 359"/>
                    <a:gd name="T36" fmla="*/ 108 w 515"/>
                    <a:gd name="T37" fmla="*/ 60 h 359"/>
                    <a:gd name="T38" fmla="*/ 126 w 515"/>
                    <a:gd name="T39" fmla="*/ 32 h 359"/>
                    <a:gd name="T40" fmla="*/ 155 w 515"/>
                    <a:gd name="T41" fmla="*/ 14 h 359"/>
                    <a:gd name="T42" fmla="*/ 191 w 515"/>
                    <a:gd name="T43" fmla="*/ 5 h 359"/>
                    <a:gd name="T44" fmla="*/ 232 w 515"/>
                    <a:gd name="T45" fmla="*/ 10 h 359"/>
                    <a:gd name="T46" fmla="*/ 276 w 515"/>
                    <a:gd name="T47" fmla="*/ 29 h 359"/>
                    <a:gd name="T48" fmla="*/ 311 w 515"/>
                    <a:gd name="T49" fmla="*/ 27 h 359"/>
                    <a:gd name="T50" fmla="*/ 342 w 515"/>
                    <a:gd name="T51" fmla="*/ 6 h 359"/>
                    <a:gd name="T52" fmla="*/ 377 w 515"/>
                    <a:gd name="T53" fmla="*/ 0 h 359"/>
                    <a:gd name="T54" fmla="*/ 410 w 515"/>
                    <a:gd name="T55" fmla="*/ 9 h 359"/>
                    <a:gd name="T56" fmla="*/ 438 w 515"/>
                    <a:gd name="T57" fmla="*/ 26 h 359"/>
                    <a:gd name="T58" fmla="*/ 457 w 515"/>
                    <a:gd name="T59" fmla="*/ 50 h 359"/>
                    <a:gd name="T60" fmla="*/ 466 w 515"/>
                    <a:gd name="T61" fmla="*/ 79 h 359"/>
                    <a:gd name="T62" fmla="*/ 458 w 515"/>
                    <a:gd name="T63" fmla="*/ 108 h 359"/>
                    <a:gd name="T64" fmla="*/ 479 w 515"/>
                    <a:gd name="T65" fmla="*/ 139 h 359"/>
                    <a:gd name="T66" fmla="*/ 513 w 515"/>
                    <a:gd name="T67" fmla="*/ 207 h 359"/>
                    <a:gd name="T68" fmla="*/ 508 w 515"/>
                    <a:gd name="T69" fmla="*/ 280 h 359"/>
                    <a:gd name="T70" fmla="*/ 462 w 515"/>
                    <a:gd name="T71" fmla="*/ 313 h 3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5"/>
                    <a:gd name="T109" fmla="*/ 0 h 359"/>
                    <a:gd name="T110" fmla="*/ 515 w 515"/>
                    <a:gd name="T111" fmla="*/ 359 h 3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5" h="359">
                      <a:moveTo>
                        <a:pt x="423" y="301"/>
                      </a:moveTo>
                      <a:lnTo>
                        <a:pt x="411" y="309"/>
                      </a:lnTo>
                      <a:lnTo>
                        <a:pt x="399" y="317"/>
                      </a:lnTo>
                      <a:lnTo>
                        <a:pt x="386" y="324"/>
                      </a:lnTo>
                      <a:lnTo>
                        <a:pt x="373" y="333"/>
                      </a:lnTo>
                      <a:lnTo>
                        <a:pt x="358" y="340"/>
                      </a:lnTo>
                      <a:lnTo>
                        <a:pt x="344" y="346"/>
                      </a:lnTo>
                      <a:lnTo>
                        <a:pt x="329" y="352"/>
                      </a:lnTo>
                      <a:lnTo>
                        <a:pt x="313" y="356"/>
                      </a:lnTo>
                      <a:lnTo>
                        <a:pt x="298" y="359"/>
                      </a:lnTo>
                      <a:lnTo>
                        <a:pt x="281" y="359"/>
                      </a:lnTo>
                      <a:lnTo>
                        <a:pt x="265" y="358"/>
                      </a:lnTo>
                      <a:lnTo>
                        <a:pt x="248" y="355"/>
                      </a:lnTo>
                      <a:lnTo>
                        <a:pt x="231" y="347"/>
                      </a:lnTo>
                      <a:lnTo>
                        <a:pt x="214" y="338"/>
                      </a:lnTo>
                      <a:lnTo>
                        <a:pt x="197" y="326"/>
                      </a:lnTo>
                      <a:lnTo>
                        <a:pt x="180" y="309"/>
                      </a:lnTo>
                      <a:lnTo>
                        <a:pt x="144" y="318"/>
                      </a:lnTo>
                      <a:lnTo>
                        <a:pt x="111" y="327"/>
                      </a:lnTo>
                      <a:lnTo>
                        <a:pt x="85" y="332"/>
                      </a:lnTo>
                      <a:lnTo>
                        <a:pt x="63" y="334"/>
                      </a:lnTo>
                      <a:lnTo>
                        <a:pt x="45" y="333"/>
                      </a:lnTo>
                      <a:lnTo>
                        <a:pt x="30" y="328"/>
                      </a:lnTo>
                      <a:lnTo>
                        <a:pt x="18" y="321"/>
                      </a:lnTo>
                      <a:lnTo>
                        <a:pt x="11" y="309"/>
                      </a:lnTo>
                      <a:lnTo>
                        <a:pt x="0" y="269"/>
                      </a:lnTo>
                      <a:lnTo>
                        <a:pt x="3" y="236"/>
                      </a:lnTo>
                      <a:lnTo>
                        <a:pt x="15" y="209"/>
                      </a:lnTo>
                      <a:lnTo>
                        <a:pt x="35" y="189"/>
                      </a:lnTo>
                      <a:lnTo>
                        <a:pt x="59" y="174"/>
                      </a:lnTo>
                      <a:lnTo>
                        <a:pt x="85" y="165"/>
                      </a:lnTo>
                      <a:lnTo>
                        <a:pt x="109" y="160"/>
                      </a:lnTo>
                      <a:lnTo>
                        <a:pt x="128" y="160"/>
                      </a:lnTo>
                      <a:lnTo>
                        <a:pt x="115" y="137"/>
                      </a:lnTo>
                      <a:lnTo>
                        <a:pt x="107" y="116"/>
                      </a:lnTo>
                      <a:lnTo>
                        <a:pt x="103" y="96"/>
                      </a:lnTo>
                      <a:lnTo>
                        <a:pt x="103" y="76"/>
                      </a:lnTo>
                      <a:lnTo>
                        <a:pt x="108" y="60"/>
                      </a:lnTo>
                      <a:lnTo>
                        <a:pt x="115" y="45"/>
                      </a:lnTo>
                      <a:lnTo>
                        <a:pt x="126" y="32"/>
                      </a:lnTo>
                      <a:lnTo>
                        <a:pt x="139" y="22"/>
                      </a:lnTo>
                      <a:lnTo>
                        <a:pt x="155" y="14"/>
                      </a:lnTo>
                      <a:lnTo>
                        <a:pt x="173" y="9"/>
                      </a:lnTo>
                      <a:lnTo>
                        <a:pt x="191" y="5"/>
                      </a:lnTo>
                      <a:lnTo>
                        <a:pt x="212" y="6"/>
                      </a:lnTo>
                      <a:lnTo>
                        <a:pt x="232" y="10"/>
                      </a:lnTo>
                      <a:lnTo>
                        <a:pt x="254" y="17"/>
                      </a:lnTo>
                      <a:lnTo>
                        <a:pt x="276" y="29"/>
                      </a:lnTo>
                      <a:lnTo>
                        <a:pt x="296" y="44"/>
                      </a:lnTo>
                      <a:lnTo>
                        <a:pt x="311" y="27"/>
                      </a:lnTo>
                      <a:lnTo>
                        <a:pt x="327" y="15"/>
                      </a:lnTo>
                      <a:lnTo>
                        <a:pt x="342" y="6"/>
                      </a:lnTo>
                      <a:lnTo>
                        <a:pt x="359" y="2"/>
                      </a:lnTo>
                      <a:lnTo>
                        <a:pt x="377" y="0"/>
                      </a:lnTo>
                      <a:lnTo>
                        <a:pt x="394" y="3"/>
                      </a:lnTo>
                      <a:lnTo>
                        <a:pt x="410" y="9"/>
                      </a:lnTo>
                      <a:lnTo>
                        <a:pt x="425" y="16"/>
                      </a:lnTo>
                      <a:lnTo>
                        <a:pt x="438" y="26"/>
                      </a:lnTo>
                      <a:lnTo>
                        <a:pt x="449" y="38"/>
                      </a:lnTo>
                      <a:lnTo>
                        <a:pt x="457" y="50"/>
                      </a:lnTo>
                      <a:lnTo>
                        <a:pt x="463" y="64"/>
                      </a:lnTo>
                      <a:lnTo>
                        <a:pt x="466" y="79"/>
                      </a:lnTo>
                      <a:lnTo>
                        <a:pt x="463" y="93"/>
                      </a:lnTo>
                      <a:lnTo>
                        <a:pt x="458" y="108"/>
                      </a:lnTo>
                      <a:lnTo>
                        <a:pt x="448" y="122"/>
                      </a:lnTo>
                      <a:lnTo>
                        <a:pt x="479" y="139"/>
                      </a:lnTo>
                      <a:lnTo>
                        <a:pt x="501" y="170"/>
                      </a:lnTo>
                      <a:lnTo>
                        <a:pt x="513" y="207"/>
                      </a:lnTo>
                      <a:lnTo>
                        <a:pt x="515" y="245"/>
                      </a:lnTo>
                      <a:lnTo>
                        <a:pt x="508" y="280"/>
                      </a:lnTo>
                      <a:lnTo>
                        <a:pt x="490" y="304"/>
                      </a:lnTo>
                      <a:lnTo>
                        <a:pt x="462" y="313"/>
                      </a:lnTo>
                      <a:lnTo>
                        <a:pt x="423" y="301"/>
                      </a:lnTo>
                      <a:close/>
                    </a:path>
                  </a:pathLst>
                </a:custGeom>
                <a:solidFill>
                  <a:srgbClr val="F4F7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06" name="Freeform 73"/>
                <p:cNvSpPr>
                  <a:spLocks/>
                </p:cNvSpPr>
                <p:nvPr/>
              </p:nvSpPr>
              <p:spPr bwMode="auto">
                <a:xfrm>
                  <a:off x="1268" y="2427"/>
                  <a:ext cx="17" cy="8"/>
                </a:xfrm>
                <a:custGeom>
                  <a:avLst/>
                  <a:gdLst>
                    <a:gd name="T0" fmla="*/ 17 w 17"/>
                    <a:gd name="T1" fmla="*/ 8 h 8"/>
                    <a:gd name="T2" fmla="*/ 14 w 17"/>
                    <a:gd name="T3" fmla="*/ 2 h 8"/>
                    <a:gd name="T4" fmla="*/ 8 w 17"/>
                    <a:gd name="T5" fmla="*/ 0 h 8"/>
                    <a:gd name="T6" fmla="*/ 2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4" y="2"/>
                      </a:lnTo>
                      <a:lnTo>
                        <a:pt x="8" y="0"/>
                      </a:lnTo>
                      <a:lnTo>
                        <a:pt x="2"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07" name="Freeform 74"/>
                <p:cNvSpPr>
                  <a:spLocks/>
                </p:cNvSpPr>
                <p:nvPr/>
              </p:nvSpPr>
              <p:spPr bwMode="auto">
                <a:xfrm>
                  <a:off x="1268" y="2435"/>
                  <a:ext cx="17" cy="22"/>
                </a:xfrm>
                <a:custGeom>
                  <a:avLst/>
                  <a:gdLst>
                    <a:gd name="T0" fmla="*/ 13 w 17"/>
                    <a:gd name="T1" fmla="*/ 5 h 22"/>
                    <a:gd name="T2" fmla="*/ 13 w 17"/>
                    <a:gd name="T3" fmla="*/ 5 h 22"/>
                    <a:gd name="T4" fmla="*/ 17 w 17"/>
                    <a:gd name="T5" fmla="*/ 7 h 22"/>
                    <a:gd name="T6" fmla="*/ 17 w 17"/>
                    <a:gd name="T7" fmla="*/ 7 h 22"/>
                    <a:gd name="T8" fmla="*/ 15 w 17"/>
                    <a:gd name="T9" fmla="*/ 4 h 22"/>
                    <a:gd name="T10" fmla="*/ 17 w 17"/>
                    <a:gd name="T11" fmla="*/ 0 h 22"/>
                    <a:gd name="T12" fmla="*/ 0 w 17"/>
                    <a:gd name="T13" fmla="*/ 0 h 22"/>
                    <a:gd name="T14" fmla="*/ 1 w 17"/>
                    <a:gd name="T15" fmla="*/ 4 h 22"/>
                    <a:gd name="T16" fmla="*/ 2 w 17"/>
                    <a:gd name="T17" fmla="*/ 10 h 22"/>
                    <a:gd name="T18" fmla="*/ 5 w 17"/>
                    <a:gd name="T19" fmla="*/ 17 h 22"/>
                    <a:gd name="T20" fmla="*/ 13 w 17"/>
                    <a:gd name="T21" fmla="*/ 22 h 22"/>
                    <a:gd name="T22" fmla="*/ 13 w 17"/>
                    <a:gd name="T23" fmla="*/ 22 h 22"/>
                    <a:gd name="T24" fmla="*/ 13 w 17"/>
                    <a:gd name="T25" fmla="*/ 5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22"/>
                    <a:gd name="T41" fmla="*/ 17 w 1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22">
                      <a:moveTo>
                        <a:pt x="13" y="5"/>
                      </a:moveTo>
                      <a:lnTo>
                        <a:pt x="13" y="5"/>
                      </a:lnTo>
                      <a:lnTo>
                        <a:pt x="17" y="7"/>
                      </a:lnTo>
                      <a:lnTo>
                        <a:pt x="15" y="4"/>
                      </a:lnTo>
                      <a:lnTo>
                        <a:pt x="17" y="0"/>
                      </a:lnTo>
                      <a:lnTo>
                        <a:pt x="0" y="0"/>
                      </a:lnTo>
                      <a:lnTo>
                        <a:pt x="1" y="4"/>
                      </a:lnTo>
                      <a:lnTo>
                        <a:pt x="2" y="10"/>
                      </a:lnTo>
                      <a:lnTo>
                        <a:pt x="5" y="17"/>
                      </a:lnTo>
                      <a:lnTo>
                        <a:pt x="13" y="22"/>
                      </a:lnTo>
                      <a:lnTo>
                        <a:pt x="13" y="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08" name="Freeform 75"/>
                <p:cNvSpPr>
                  <a:spLocks/>
                </p:cNvSpPr>
                <p:nvPr/>
              </p:nvSpPr>
              <p:spPr bwMode="auto">
                <a:xfrm>
                  <a:off x="1281" y="2439"/>
                  <a:ext cx="53" cy="22"/>
                </a:xfrm>
                <a:custGeom>
                  <a:avLst/>
                  <a:gdLst>
                    <a:gd name="T0" fmla="*/ 40 w 53"/>
                    <a:gd name="T1" fmla="*/ 0 h 22"/>
                    <a:gd name="T2" fmla="*/ 39 w 53"/>
                    <a:gd name="T3" fmla="*/ 3 h 22"/>
                    <a:gd name="T4" fmla="*/ 38 w 53"/>
                    <a:gd name="T5" fmla="*/ 5 h 22"/>
                    <a:gd name="T6" fmla="*/ 38 w 53"/>
                    <a:gd name="T7" fmla="*/ 5 h 22"/>
                    <a:gd name="T8" fmla="*/ 35 w 53"/>
                    <a:gd name="T9" fmla="*/ 5 h 22"/>
                    <a:gd name="T10" fmla="*/ 29 w 53"/>
                    <a:gd name="T11" fmla="*/ 5 h 22"/>
                    <a:gd name="T12" fmla="*/ 22 w 53"/>
                    <a:gd name="T13" fmla="*/ 5 h 22"/>
                    <a:gd name="T14" fmla="*/ 16 w 53"/>
                    <a:gd name="T15" fmla="*/ 3 h 22"/>
                    <a:gd name="T16" fmla="*/ 7 w 53"/>
                    <a:gd name="T17" fmla="*/ 2 h 22"/>
                    <a:gd name="T18" fmla="*/ 0 w 53"/>
                    <a:gd name="T19" fmla="*/ 1 h 22"/>
                    <a:gd name="T20" fmla="*/ 0 w 53"/>
                    <a:gd name="T21" fmla="*/ 18 h 22"/>
                    <a:gd name="T22" fmla="*/ 7 w 53"/>
                    <a:gd name="T23" fmla="*/ 17 h 22"/>
                    <a:gd name="T24" fmla="*/ 13 w 53"/>
                    <a:gd name="T25" fmla="*/ 18 h 22"/>
                    <a:gd name="T26" fmla="*/ 22 w 53"/>
                    <a:gd name="T27" fmla="*/ 19 h 22"/>
                    <a:gd name="T28" fmla="*/ 29 w 53"/>
                    <a:gd name="T29" fmla="*/ 19 h 22"/>
                    <a:gd name="T30" fmla="*/ 35 w 53"/>
                    <a:gd name="T31" fmla="*/ 22 h 22"/>
                    <a:gd name="T32" fmla="*/ 42 w 53"/>
                    <a:gd name="T33" fmla="*/ 19 h 22"/>
                    <a:gd name="T34" fmla="*/ 50 w 53"/>
                    <a:gd name="T35" fmla="*/ 14 h 22"/>
                    <a:gd name="T36" fmla="*/ 53 w 53"/>
                    <a:gd name="T37" fmla="*/ 6 h 22"/>
                    <a:gd name="T38" fmla="*/ 52 w 53"/>
                    <a:gd name="T39" fmla="*/ 9 h 22"/>
                    <a:gd name="T40" fmla="*/ 40 w 53"/>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22"/>
                    <a:gd name="T65" fmla="*/ 53 w 53"/>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22">
                      <a:moveTo>
                        <a:pt x="40" y="0"/>
                      </a:moveTo>
                      <a:lnTo>
                        <a:pt x="39" y="3"/>
                      </a:lnTo>
                      <a:lnTo>
                        <a:pt x="38" y="5"/>
                      </a:lnTo>
                      <a:lnTo>
                        <a:pt x="35" y="5"/>
                      </a:lnTo>
                      <a:lnTo>
                        <a:pt x="29" y="5"/>
                      </a:lnTo>
                      <a:lnTo>
                        <a:pt x="22" y="5"/>
                      </a:lnTo>
                      <a:lnTo>
                        <a:pt x="16" y="3"/>
                      </a:lnTo>
                      <a:lnTo>
                        <a:pt x="7" y="2"/>
                      </a:lnTo>
                      <a:lnTo>
                        <a:pt x="0" y="1"/>
                      </a:lnTo>
                      <a:lnTo>
                        <a:pt x="0" y="18"/>
                      </a:lnTo>
                      <a:lnTo>
                        <a:pt x="7" y="17"/>
                      </a:lnTo>
                      <a:lnTo>
                        <a:pt x="13" y="18"/>
                      </a:lnTo>
                      <a:lnTo>
                        <a:pt x="22" y="19"/>
                      </a:lnTo>
                      <a:lnTo>
                        <a:pt x="29" y="19"/>
                      </a:lnTo>
                      <a:lnTo>
                        <a:pt x="35" y="22"/>
                      </a:lnTo>
                      <a:lnTo>
                        <a:pt x="42" y="19"/>
                      </a:lnTo>
                      <a:lnTo>
                        <a:pt x="50" y="14"/>
                      </a:lnTo>
                      <a:lnTo>
                        <a:pt x="53" y="6"/>
                      </a:lnTo>
                      <a:lnTo>
                        <a:pt x="52" y="9"/>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09" name="Freeform 76"/>
                <p:cNvSpPr>
                  <a:spLocks/>
                </p:cNvSpPr>
                <p:nvPr/>
              </p:nvSpPr>
              <p:spPr bwMode="auto">
                <a:xfrm>
                  <a:off x="1306" y="2381"/>
                  <a:ext cx="35" cy="67"/>
                </a:xfrm>
                <a:custGeom>
                  <a:avLst/>
                  <a:gdLst>
                    <a:gd name="T0" fmla="*/ 2 w 35"/>
                    <a:gd name="T1" fmla="*/ 14 h 67"/>
                    <a:gd name="T2" fmla="*/ 0 w 35"/>
                    <a:gd name="T3" fmla="*/ 14 h 67"/>
                    <a:gd name="T4" fmla="*/ 15 w 35"/>
                    <a:gd name="T5" fmla="*/ 23 h 67"/>
                    <a:gd name="T6" fmla="*/ 21 w 35"/>
                    <a:gd name="T7" fmla="*/ 32 h 67"/>
                    <a:gd name="T8" fmla="*/ 21 w 35"/>
                    <a:gd name="T9" fmla="*/ 46 h 67"/>
                    <a:gd name="T10" fmla="*/ 15 w 35"/>
                    <a:gd name="T11" fmla="*/ 58 h 67"/>
                    <a:gd name="T12" fmla="*/ 27 w 35"/>
                    <a:gd name="T13" fmla="*/ 67 h 67"/>
                    <a:gd name="T14" fmla="*/ 35 w 35"/>
                    <a:gd name="T15" fmla="*/ 48 h 67"/>
                    <a:gd name="T16" fmla="*/ 35 w 35"/>
                    <a:gd name="T17" fmla="*/ 30 h 67"/>
                    <a:gd name="T18" fmla="*/ 25 w 35"/>
                    <a:gd name="T19" fmla="*/ 11 h 67"/>
                    <a:gd name="T20" fmla="*/ 5 w 35"/>
                    <a:gd name="T21" fmla="*/ 0 h 67"/>
                    <a:gd name="T22" fmla="*/ 4 w 35"/>
                    <a:gd name="T23" fmla="*/ 0 h 67"/>
                    <a:gd name="T24" fmla="*/ 2 w 35"/>
                    <a:gd name="T25" fmla="*/ 14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7"/>
                    <a:gd name="T41" fmla="*/ 35 w 3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7">
                      <a:moveTo>
                        <a:pt x="2" y="14"/>
                      </a:moveTo>
                      <a:lnTo>
                        <a:pt x="0" y="14"/>
                      </a:lnTo>
                      <a:lnTo>
                        <a:pt x="15" y="23"/>
                      </a:lnTo>
                      <a:lnTo>
                        <a:pt x="21" y="32"/>
                      </a:lnTo>
                      <a:lnTo>
                        <a:pt x="21" y="46"/>
                      </a:lnTo>
                      <a:lnTo>
                        <a:pt x="15" y="58"/>
                      </a:lnTo>
                      <a:lnTo>
                        <a:pt x="27" y="67"/>
                      </a:lnTo>
                      <a:lnTo>
                        <a:pt x="35" y="48"/>
                      </a:lnTo>
                      <a:lnTo>
                        <a:pt x="35" y="30"/>
                      </a:lnTo>
                      <a:lnTo>
                        <a:pt x="25" y="11"/>
                      </a:lnTo>
                      <a:lnTo>
                        <a:pt x="5" y="0"/>
                      </a:lnTo>
                      <a:lnTo>
                        <a:pt x="4" y="0"/>
                      </a:lnTo>
                      <a:lnTo>
                        <a:pt x="2"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0" name="Freeform 77"/>
                <p:cNvSpPr>
                  <a:spLocks/>
                </p:cNvSpPr>
                <p:nvPr/>
              </p:nvSpPr>
              <p:spPr bwMode="auto">
                <a:xfrm>
                  <a:off x="1240" y="2378"/>
                  <a:ext cx="70" cy="35"/>
                </a:xfrm>
                <a:custGeom>
                  <a:avLst/>
                  <a:gdLst>
                    <a:gd name="T0" fmla="*/ 14 w 70"/>
                    <a:gd name="T1" fmla="*/ 34 h 35"/>
                    <a:gd name="T2" fmla="*/ 14 w 70"/>
                    <a:gd name="T3" fmla="*/ 35 h 35"/>
                    <a:gd name="T4" fmla="*/ 18 w 70"/>
                    <a:gd name="T5" fmla="*/ 31 h 35"/>
                    <a:gd name="T6" fmla="*/ 23 w 70"/>
                    <a:gd name="T7" fmla="*/ 25 h 35"/>
                    <a:gd name="T8" fmla="*/ 28 w 70"/>
                    <a:gd name="T9" fmla="*/ 22 h 35"/>
                    <a:gd name="T10" fmla="*/ 35 w 70"/>
                    <a:gd name="T11" fmla="*/ 19 h 35"/>
                    <a:gd name="T12" fmla="*/ 41 w 70"/>
                    <a:gd name="T13" fmla="*/ 16 h 35"/>
                    <a:gd name="T14" fmla="*/ 51 w 70"/>
                    <a:gd name="T15" fmla="*/ 17 h 35"/>
                    <a:gd name="T16" fmla="*/ 59 w 70"/>
                    <a:gd name="T17" fmla="*/ 16 h 35"/>
                    <a:gd name="T18" fmla="*/ 68 w 70"/>
                    <a:gd name="T19" fmla="*/ 17 h 35"/>
                    <a:gd name="T20" fmla="*/ 70 w 70"/>
                    <a:gd name="T21" fmla="*/ 3 h 35"/>
                    <a:gd name="T22" fmla="*/ 59 w 70"/>
                    <a:gd name="T23" fmla="*/ 2 h 35"/>
                    <a:gd name="T24" fmla="*/ 51 w 70"/>
                    <a:gd name="T25" fmla="*/ 0 h 35"/>
                    <a:gd name="T26" fmla="*/ 41 w 70"/>
                    <a:gd name="T27" fmla="*/ 2 h 35"/>
                    <a:gd name="T28" fmla="*/ 30 w 70"/>
                    <a:gd name="T29" fmla="*/ 4 h 35"/>
                    <a:gd name="T30" fmla="*/ 20 w 70"/>
                    <a:gd name="T31" fmla="*/ 8 h 35"/>
                    <a:gd name="T32" fmla="*/ 13 w 70"/>
                    <a:gd name="T33" fmla="*/ 12 h 35"/>
                    <a:gd name="T34" fmla="*/ 6 w 70"/>
                    <a:gd name="T35" fmla="*/ 21 h 35"/>
                    <a:gd name="T36" fmla="*/ 0 w 70"/>
                    <a:gd name="T37" fmla="*/ 31 h 35"/>
                    <a:gd name="T38" fmla="*/ 0 w 70"/>
                    <a:gd name="T39" fmla="*/ 32 h 35"/>
                    <a:gd name="T40" fmla="*/ 14 w 70"/>
                    <a:gd name="T41" fmla="*/ 34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35"/>
                    <a:gd name="T65" fmla="*/ 70 w 70"/>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35">
                      <a:moveTo>
                        <a:pt x="14" y="34"/>
                      </a:moveTo>
                      <a:lnTo>
                        <a:pt x="14" y="35"/>
                      </a:lnTo>
                      <a:lnTo>
                        <a:pt x="18" y="31"/>
                      </a:lnTo>
                      <a:lnTo>
                        <a:pt x="23" y="25"/>
                      </a:lnTo>
                      <a:lnTo>
                        <a:pt x="28" y="22"/>
                      </a:lnTo>
                      <a:lnTo>
                        <a:pt x="35" y="19"/>
                      </a:lnTo>
                      <a:lnTo>
                        <a:pt x="41" y="16"/>
                      </a:lnTo>
                      <a:lnTo>
                        <a:pt x="51" y="17"/>
                      </a:lnTo>
                      <a:lnTo>
                        <a:pt x="59" y="16"/>
                      </a:lnTo>
                      <a:lnTo>
                        <a:pt x="68" y="17"/>
                      </a:lnTo>
                      <a:lnTo>
                        <a:pt x="70" y="3"/>
                      </a:lnTo>
                      <a:lnTo>
                        <a:pt x="59" y="2"/>
                      </a:lnTo>
                      <a:lnTo>
                        <a:pt x="51" y="0"/>
                      </a:lnTo>
                      <a:lnTo>
                        <a:pt x="41" y="2"/>
                      </a:lnTo>
                      <a:lnTo>
                        <a:pt x="30" y="4"/>
                      </a:lnTo>
                      <a:lnTo>
                        <a:pt x="20" y="8"/>
                      </a:lnTo>
                      <a:lnTo>
                        <a:pt x="13" y="12"/>
                      </a:lnTo>
                      <a:lnTo>
                        <a:pt x="6" y="21"/>
                      </a:lnTo>
                      <a:lnTo>
                        <a:pt x="0" y="31"/>
                      </a:lnTo>
                      <a:lnTo>
                        <a:pt x="0" y="32"/>
                      </a:lnTo>
                      <a:lnTo>
                        <a:pt x="14" y="3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1" name="Freeform 78"/>
                <p:cNvSpPr>
                  <a:spLocks/>
                </p:cNvSpPr>
                <p:nvPr/>
              </p:nvSpPr>
              <p:spPr bwMode="auto">
                <a:xfrm>
                  <a:off x="1236" y="2410"/>
                  <a:ext cx="56" cy="107"/>
                </a:xfrm>
                <a:custGeom>
                  <a:avLst/>
                  <a:gdLst>
                    <a:gd name="T0" fmla="*/ 56 w 56"/>
                    <a:gd name="T1" fmla="*/ 93 h 107"/>
                    <a:gd name="T2" fmla="*/ 56 w 56"/>
                    <a:gd name="T3" fmla="*/ 93 h 107"/>
                    <a:gd name="T4" fmla="*/ 43 w 56"/>
                    <a:gd name="T5" fmla="*/ 87 h 107"/>
                    <a:gd name="T6" fmla="*/ 34 w 56"/>
                    <a:gd name="T7" fmla="*/ 78 h 107"/>
                    <a:gd name="T8" fmla="*/ 26 w 56"/>
                    <a:gd name="T9" fmla="*/ 69 h 107"/>
                    <a:gd name="T10" fmla="*/ 21 w 56"/>
                    <a:gd name="T11" fmla="*/ 57 h 107"/>
                    <a:gd name="T12" fmla="*/ 17 w 56"/>
                    <a:gd name="T13" fmla="*/ 43 h 107"/>
                    <a:gd name="T14" fmla="*/ 17 w 56"/>
                    <a:gd name="T15" fmla="*/ 30 h 107"/>
                    <a:gd name="T16" fmla="*/ 16 w 56"/>
                    <a:gd name="T17" fmla="*/ 16 h 107"/>
                    <a:gd name="T18" fmla="*/ 18 w 56"/>
                    <a:gd name="T19" fmla="*/ 2 h 107"/>
                    <a:gd name="T20" fmla="*/ 4 w 56"/>
                    <a:gd name="T21" fmla="*/ 0 h 107"/>
                    <a:gd name="T22" fmla="*/ 1 w 56"/>
                    <a:gd name="T23" fmla="*/ 16 h 107"/>
                    <a:gd name="T24" fmla="*/ 0 w 56"/>
                    <a:gd name="T25" fmla="*/ 30 h 107"/>
                    <a:gd name="T26" fmla="*/ 3 w 56"/>
                    <a:gd name="T27" fmla="*/ 46 h 107"/>
                    <a:gd name="T28" fmla="*/ 6 w 56"/>
                    <a:gd name="T29" fmla="*/ 61 h 107"/>
                    <a:gd name="T30" fmla="*/ 14 w 56"/>
                    <a:gd name="T31" fmla="*/ 76 h 107"/>
                    <a:gd name="T32" fmla="*/ 22 w 56"/>
                    <a:gd name="T33" fmla="*/ 88 h 107"/>
                    <a:gd name="T34" fmla="*/ 35 w 56"/>
                    <a:gd name="T35" fmla="*/ 99 h 107"/>
                    <a:gd name="T36" fmla="*/ 51 w 56"/>
                    <a:gd name="T37" fmla="*/ 107 h 107"/>
                    <a:gd name="T38" fmla="*/ 51 w 56"/>
                    <a:gd name="T39" fmla="*/ 107 h 107"/>
                    <a:gd name="T40" fmla="*/ 56 w 56"/>
                    <a:gd name="T41" fmla="*/ 93 h 1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107"/>
                    <a:gd name="T65" fmla="*/ 56 w 56"/>
                    <a:gd name="T66" fmla="*/ 107 h 1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107">
                      <a:moveTo>
                        <a:pt x="56" y="93"/>
                      </a:moveTo>
                      <a:lnTo>
                        <a:pt x="56" y="93"/>
                      </a:lnTo>
                      <a:lnTo>
                        <a:pt x="43" y="87"/>
                      </a:lnTo>
                      <a:lnTo>
                        <a:pt x="34" y="78"/>
                      </a:lnTo>
                      <a:lnTo>
                        <a:pt x="26" y="69"/>
                      </a:lnTo>
                      <a:lnTo>
                        <a:pt x="21" y="57"/>
                      </a:lnTo>
                      <a:lnTo>
                        <a:pt x="17" y="43"/>
                      </a:lnTo>
                      <a:lnTo>
                        <a:pt x="17" y="30"/>
                      </a:lnTo>
                      <a:lnTo>
                        <a:pt x="16" y="16"/>
                      </a:lnTo>
                      <a:lnTo>
                        <a:pt x="18" y="2"/>
                      </a:lnTo>
                      <a:lnTo>
                        <a:pt x="4" y="0"/>
                      </a:lnTo>
                      <a:lnTo>
                        <a:pt x="1" y="16"/>
                      </a:lnTo>
                      <a:lnTo>
                        <a:pt x="0" y="30"/>
                      </a:lnTo>
                      <a:lnTo>
                        <a:pt x="3" y="46"/>
                      </a:lnTo>
                      <a:lnTo>
                        <a:pt x="6" y="61"/>
                      </a:lnTo>
                      <a:lnTo>
                        <a:pt x="14" y="76"/>
                      </a:lnTo>
                      <a:lnTo>
                        <a:pt x="22" y="88"/>
                      </a:lnTo>
                      <a:lnTo>
                        <a:pt x="35" y="99"/>
                      </a:lnTo>
                      <a:lnTo>
                        <a:pt x="51" y="107"/>
                      </a:lnTo>
                      <a:lnTo>
                        <a:pt x="56" y="9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2" name="Freeform 79"/>
                <p:cNvSpPr>
                  <a:spLocks/>
                </p:cNvSpPr>
                <p:nvPr/>
              </p:nvSpPr>
              <p:spPr bwMode="auto">
                <a:xfrm>
                  <a:off x="1287" y="2503"/>
                  <a:ext cx="48" cy="19"/>
                </a:xfrm>
                <a:custGeom>
                  <a:avLst/>
                  <a:gdLst>
                    <a:gd name="T0" fmla="*/ 41 w 48"/>
                    <a:gd name="T1" fmla="*/ 0 h 19"/>
                    <a:gd name="T2" fmla="*/ 42 w 48"/>
                    <a:gd name="T3" fmla="*/ 0 h 19"/>
                    <a:gd name="T4" fmla="*/ 39 w 48"/>
                    <a:gd name="T5" fmla="*/ 1 h 19"/>
                    <a:gd name="T6" fmla="*/ 34 w 48"/>
                    <a:gd name="T7" fmla="*/ 2 h 19"/>
                    <a:gd name="T8" fmla="*/ 29 w 48"/>
                    <a:gd name="T9" fmla="*/ 4 h 19"/>
                    <a:gd name="T10" fmla="*/ 24 w 48"/>
                    <a:gd name="T11" fmla="*/ 2 h 19"/>
                    <a:gd name="T12" fmla="*/ 18 w 48"/>
                    <a:gd name="T13" fmla="*/ 4 h 19"/>
                    <a:gd name="T14" fmla="*/ 15 w 48"/>
                    <a:gd name="T15" fmla="*/ 2 h 19"/>
                    <a:gd name="T16" fmla="*/ 9 w 48"/>
                    <a:gd name="T17" fmla="*/ 1 h 19"/>
                    <a:gd name="T18" fmla="*/ 5 w 48"/>
                    <a:gd name="T19" fmla="*/ 0 h 19"/>
                    <a:gd name="T20" fmla="*/ 0 w 48"/>
                    <a:gd name="T21" fmla="*/ 14 h 19"/>
                    <a:gd name="T22" fmla="*/ 6 w 48"/>
                    <a:gd name="T23" fmla="*/ 16 h 19"/>
                    <a:gd name="T24" fmla="*/ 12 w 48"/>
                    <a:gd name="T25" fmla="*/ 17 h 19"/>
                    <a:gd name="T26" fmla="*/ 18 w 48"/>
                    <a:gd name="T27" fmla="*/ 18 h 19"/>
                    <a:gd name="T28" fmla="*/ 24 w 48"/>
                    <a:gd name="T29" fmla="*/ 19 h 19"/>
                    <a:gd name="T30" fmla="*/ 29 w 48"/>
                    <a:gd name="T31" fmla="*/ 18 h 19"/>
                    <a:gd name="T32" fmla="*/ 36 w 48"/>
                    <a:gd name="T33" fmla="*/ 17 h 19"/>
                    <a:gd name="T34" fmla="*/ 41 w 48"/>
                    <a:gd name="T35" fmla="*/ 16 h 19"/>
                    <a:gd name="T36" fmla="*/ 47 w 48"/>
                    <a:gd name="T37" fmla="*/ 14 h 19"/>
                    <a:gd name="T38" fmla="*/ 48 w 48"/>
                    <a:gd name="T39" fmla="*/ 14 h 19"/>
                    <a:gd name="T40" fmla="*/ 41 w 4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9"/>
                    <a:gd name="T65" fmla="*/ 48 w 48"/>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9">
                      <a:moveTo>
                        <a:pt x="41" y="0"/>
                      </a:moveTo>
                      <a:lnTo>
                        <a:pt x="42" y="0"/>
                      </a:lnTo>
                      <a:lnTo>
                        <a:pt x="39" y="1"/>
                      </a:lnTo>
                      <a:lnTo>
                        <a:pt x="34" y="2"/>
                      </a:lnTo>
                      <a:lnTo>
                        <a:pt x="29" y="4"/>
                      </a:lnTo>
                      <a:lnTo>
                        <a:pt x="24" y="2"/>
                      </a:lnTo>
                      <a:lnTo>
                        <a:pt x="18" y="4"/>
                      </a:lnTo>
                      <a:lnTo>
                        <a:pt x="15" y="2"/>
                      </a:lnTo>
                      <a:lnTo>
                        <a:pt x="9" y="1"/>
                      </a:lnTo>
                      <a:lnTo>
                        <a:pt x="5" y="0"/>
                      </a:lnTo>
                      <a:lnTo>
                        <a:pt x="0" y="14"/>
                      </a:lnTo>
                      <a:lnTo>
                        <a:pt x="6" y="16"/>
                      </a:lnTo>
                      <a:lnTo>
                        <a:pt x="12" y="17"/>
                      </a:lnTo>
                      <a:lnTo>
                        <a:pt x="18" y="18"/>
                      </a:lnTo>
                      <a:lnTo>
                        <a:pt x="24" y="19"/>
                      </a:lnTo>
                      <a:lnTo>
                        <a:pt x="29" y="18"/>
                      </a:lnTo>
                      <a:lnTo>
                        <a:pt x="36" y="17"/>
                      </a:lnTo>
                      <a:lnTo>
                        <a:pt x="41" y="16"/>
                      </a:lnTo>
                      <a:lnTo>
                        <a:pt x="47" y="14"/>
                      </a:lnTo>
                      <a:lnTo>
                        <a:pt x="48" y="14"/>
                      </a:lnTo>
                      <a:lnTo>
                        <a:pt x="41"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3" name="Freeform 80"/>
                <p:cNvSpPr>
                  <a:spLocks/>
                </p:cNvSpPr>
                <p:nvPr/>
              </p:nvSpPr>
              <p:spPr bwMode="auto">
                <a:xfrm>
                  <a:off x="1328" y="2434"/>
                  <a:ext cx="109" cy="83"/>
                </a:xfrm>
                <a:custGeom>
                  <a:avLst/>
                  <a:gdLst>
                    <a:gd name="T0" fmla="*/ 97 w 109"/>
                    <a:gd name="T1" fmla="*/ 0 h 83"/>
                    <a:gd name="T2" fmla="*/ 97 w 109"/>
                    <a:gd name="T3" fmla="*/ 0 h 83"/>
                    <a:gd name="T4" fmla="*/ 87 w 109"/>
                    <a:gd name="T5" fmla="*/ 10 h 83"/>
                    <a:gd name="T6" fmla="*/ 76 w 109"/>
                    <a:gd name="T7" fmla="*/ 19 h 83"/>
                    <a:gd name="T8" fmla="*/ 64 w 109"/>
                    <a:gd name="T9" fmla="*/ 29 h 83"/>
                    <a:gd name="T10" fmla="*/ 52 w 109"/>
                    <a:gd name="T11" fmla="*/ 37 h 83"/>
                    <a:gd name="T12" fmla="*/ 41 w 109"/>
                    <a:gd name="T13" fmla="*/ 47 h 83"/>
                    <a:gd name="T14" fmla="*/ 28 w 109"/>
                    <a:gd name="T15" fmla="*/ 53 h 83"/>
                    <a:gd name="T16" fmla="*/ 13 w 109"/>
                    <a:gd name="T17" fmla="*/ 62 h 83"/>
                    <a:gd name="T18" fmla="*/ 0 w 109"/>
                    <a:gd name="T19" fmla="*/ 69 h 83"/>
                    <a:gd name="T20" fmla="*/ 7 w 109"/>
                    <a:gd name="T21" fmla="*/ 83 h 83"/>
                    <a:gd name="T22" fmla="*/ 21 w 109"/>
                    <a:gd name="T23" fmla="*/ 76 h 83"/>
                    <a:gd name="T24" fmla="*/ 35 w 109"/>
                    <a:gd name="T25" fmla="*/ 68 h 83"/>
                    <a:gd name="T26" fmla="*/ 49 w 109"/>
                    <a:gd name="T27" fmla="*/ 59 h 83"/>
                    <a:gd name="T28" fmla="*/ 62 w 109"/>
                    <a:gd name="T29" fmla="*/ 50 h 83"/>
                    <a:gd name="T30" fmla="*/ 74 w 109"/>
                    <a:gd name="T31" fmla="*/ 41 h 83"/>
                    <a:gd name="T32" fmla="*/ 86 w 109"/>
                    <a:gd name="T33" fmla="*/ 31 h 83"/>
                    <a:gd name="T34" fmla="*/ 97 w 109"/>
                    <a:gd name="T35" fmla="*/ 22 h 83"/>
                    <a:gd name="T36" fmla="*/ 109 w 109"/>
                    <a:gd name="T37" fmla="*/ 10 h 83"/>
                    <a:gd name="T38" fmla="*/ 109 w 109"/>
                    <a:gd name="T39" fmla="*/ 10 h 83"/>
                    <a:gd name="T40" fmla="*/ 97 w 109"/>
                    <a:gd name="T41" fmla="*/ 0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83"/>
                    <a:gd name="T65" fmla="*/ 109 w 109"/>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83">
                      <a:moveTo>
                        <a:pt x="97" y="0"/>
                      </a:moveTo>
                      <a:lnTo>
                        <a:pt x="97" y="0"/>
                      </a:lnTo>
                      <a:lnTo>
                        <a:pt x="87" y="10"/>
                      </a:lnTo>
                      <a:lnTo>
                        <a:pt x="76" y="19"/>
                      </a:lnTo>
                      <a:lnTo>
                        <a:pt x="64" y="29"/>
                      </a:lnTo>
                      <a:lnTo>
                        <a:pt x="52" y="37"/>
                      </a:lnTo>
                      <a:lnTo>
                        <a:pt x="41" y="47"/>
                      </a:lnTo>
                      <a:lnTo>
                        <a:pt x="28" y="53"/>
                      </a:lnTo>
                      <a:lnTo>
                        <a:pt x="13" y="62"/>
                      </a:lnTo>
                      <a:lnTo>
                        <a:pt x="0" y="69"/>
                      </a:lnTo>
                      <a:lnTo>
                        <a:pt x="7" y="83"/>
                      </a:lnTo>
                      <a:lnTo>
                        <a:pt x="21" y="76"/>
                      </a:lnTo>
                      <a:lnTo>
                        <a:pt x="35" y="68"/>
                      </a:lnTo>
                      <a:lnTo>
                        <a:pt x="49" y="59"/>
                      </a:lnTo>
                      <a:lnTo>
                        <a:pt x="62" y="50"/>
                      </a:lnTo>
                      <a:lnTo>
                        <a:pt x="74" y="41"/>
                      </a:lnTo>
                      <a:lnTo>
                        <a:pt x="86" y="31"/>
                      </a:lnTo>
                      <a:lnTo>
                        <a:pt x="97" y="22"/>
                      </a:lnTo>
                      <a:lnTo>
                        <a:pt x="109" y="10"/>
                      </a:lnTo>
                      <a:lnTo>
                        <a:pt x="97"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4" name="Freeform 81"/>
                <p:cNvSpPr>
                  <a:spLocks/>
                </p:cNvSpPr>
                <p:nvPr/>
              </p:nvSpPr>
              <p:spPr bwMode="auto">
                <a:xfrm>
                  <a:off x="1425" y="2186"/>
                  <a:ext cx="336" cy="258"/>
                </a:xfrm>
                <a:custGeom>
                  <a:avLst/>
                  <a:gdLst>
                    <a:gd name="T0" fmla="*/ 326 w 336"/>
                    <a:gd name="T1" fmla="*/ 0 h 258"/>
                    <a:gd name="T2" fmla="*/ 312 w 336"/>
                    <a:gd name="T3" fmla="*/ 11 h 258"/>
                    <a:gd name="T4" fmla="*/ 296 w 336"/>
                    <a:gd name="T5" fmla="*/ 23 h 258"/>
                    <a:gd name="T6" fmla="*/ 276 w 336"/>
                    <a:gd name="T7" fmla="*/ 36 h 258"/>
                    <a:gd name="T8" fmla="*/ 254 w 336"/>
                    <a:gd name="T9" fmla="*/ 52 h 258"/>
                    <a:gd name="T10" fmla="*/ 231 w 336"/>
                    <a:gd name="T11" fmla="*/ 68 h 258"/>
                    <a:gd name="T12" fmla="*/ 208 w 336"/>
                    <a:gd name="T13" fmla="*/ 85 h 258"/>
                    <a:gd name="T14" fmla="*/ 183 w 336"/>
                    <a:gd name="T15" fmla="*/ 103 h 258"/>
                    <a:gd name="T16" fmla="*/ 158 w 336"/>
                    <a:gd name="T17" fmla="*/ 121 h 258"/>
                    <a:gd name="T18" fmla="*/ 133 w 336"/>
                    <a:gd name="T19" fmla="*/ 139 h 258"/>
                    <a:gd name="T20" fmla="*/ 109 w 336"/>
                    <a:gd name="T21" fmla="*/ 157 h 258"/>
                    <a:gd name="T22" fmla="*/ 86 w 336"/>
                    <a:gd name="T23" fmla="*/ 175 h 258"/>
                    <a:gd name="T24" fmla="*/ 64 w 336"/>
                    <a:gd name="T25" fmla="*/ 191 h 258"/>
                    <a:gd name="T26" fmla="*/ 45 w 336"/>
                    <a:gd name="T27" fmla="*/ 208 h 258"/>
                    <a:gd name="T28" fmla="*/ 28 w 336"/>
                    <a:gd name="T29" fmla="*/ 223 h 258"/>
                    <a:gd name="T30" fmla="*/ 12 w 336"/>
                    <a:gd name="T31" fmla="*/ 236 h 258"/>
                    <a:gd name="T32" fmla="*/ 0 w 336"/>
                    <a:gd name="T33" fmla="*/ 248 h 258"/>
                    <a:gd name="T34" fmla="*/ 12 w 336"/>
                    <a:gd name="T35" fmla="*/ 258 h 258"/>
                    <a:gd name="T36" fmla="*/ 22 w 336"/>
                    <a:gd name="T37" fmla="*/ 248 h 258"/>
                    <a:gd name="T38" fmla="*/ 37 w 336"/>
                    <a:gd name="T39" fmla="*/ 235 h 258"/>
                    <a:gd name="T40" fmla="*/ 54 w 336"/>
                    <a:gd name="T41" fmla="*/ 220 h 258"/>
                    <a:gd name="T42" fmla="*/ 74 w 336"/>
                    <a:gd name="T43" fmla="*/ 203 h 258"/>
                    <a:gd name="T44" fmla="*/ 95 w 336"/>
                    <a:gd name="T45" fmla="*/ 188 h 258"/>
                    <a:gd name="T46" fmla="*/ 118 w 336"/>
                    <a:gd name="T47" fmla="*/ 169 h 258"/>
                    <a:gd name="T48" fmla="*/ 143 w 336"/>
                    <a:gd name="T49" fmla="*/ 151 h 258"/>
                    <a:gd name="T50" fmla="*/ 168 w 336"/>
                    <a:gd name="T51" fmla="*/ 133 h 258"/>
                    <a:gd name="T52" fmla="*/ 192 w 336"/>
                    <a:gd name="T53" fmla="*/ 115 h 258"/>
                    <a:gd name="T54" fmla="*/ 218 w 336"/>
                    <a:gd name="T55" fmla="*/ 97 h 258"/>
                    <a:gd name="T56" fmla="*/ 241 w 336"/>
                    <a:gd name="T57" fmla="*/ 80 h 258"/>
                    <a:gd name="T58" fmla="*/ 264 w 336"/>
                    <a:gd name="T59" fmla="*/ 64 h 258"/>
                    <a:gd name="T60" fmla="*/ 285 w 336"/>
                    <a:gd name="T61" fmla="*/ 48 h 258"/>
                    <a:gd name="T62" fmla="*/ 303 w 336"/>
                    <a:gd name="T63" fmla="*/ 35 h 258"/>
                    <a:gd name="T64" fmla="*/ 322 w 336"/>
                    <a:gd name="T65" fmla="*/ 23 h 258"/>
                    <a:gd name="T66" fmla="*/ 336 w 336"/>
                    <a:gd name="T67" fmla="*/ 12 h 258"/>
                    <a:gd name="T68" fmla="*/ 326 w 336"/>
                    <a:gd name="T69" fmla="*/ 0 h 2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258"/>
                    <a:gd name="T107" fmla="*/ 336 w 336"/>
                    <a:gd name="T108" fmla="*/ 258 h 2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258">
                      <a:moveTo>
                        <a:pt x="326" y="0"/>
                      </a:moveTo>
                      <a:lnTo>
                        <a:pt x="312" y="11"/>
                      </a:lnTo>
                      <a:lnTo>
                        <a:pt x="296" y="23"/>
                      </a:lnTo>
                      <a:lnTo>
                        <a:pt x="276" y="36"/>
                      </a:lnTo>
                      <a:lnTo>
                        <a:pt x="254" y="52"/>
                      </a:lnTo>
                      <a:lnTo>
                        <a:pt x="231" y="68"/>
                      </a:lnTo>
                      <a:lnTo>
                        <a:pt x="208" y="85"/>
                      </a:lnTo>
                      <a:lnTo>
                        <a:pt x="183" y="103"/>
                      </a:lnTo>
                      <a:lnTo>
                        <a:pt x="158" y="121"/>
                      </a:lnTo>
                      <a:lnTo>
                        <a:pt x="133" y="139"/>
                      </a:lnTo>
                      <a:lnTo>
                        <a:pt x="109" y="157"/>
                      </a:lnTo>
                      <a:lnTo>
                        <a:pt x="86" y="175"/>
                      </a:lnTo>
                      <a:lnTo>
                        <a:pt x="64" y="191"/>
                      </a:lnTo>
                      <a:lnTo>
                        <a:pt x="45" y="208"/>
                      </a:lnTo>
                      <a:lnTo>
                        <a:pt x="28" y="223"/>
                      </a:lnTo>
                      <a:lnTo>
                        <a:pt x="12" y="236"/>
                      </a:lnTo>
                      <a:lnTo>
                        <a:pt x="0" y="248"/>
                      </a:lnTo>
                      <a:lnTo>
                        <a:pt x="12" y="258"/>
                      </a:lnTo>
                      <a:lnTo>
                        <a:pt x="22" y="248"/>
                      </a:lnTo>
                      <a:lnTo>
                        <a:pt x="37" y="235"/>
                      </a:lnTo>
                      <a:lnTo>
                        <a:pt x="54" y="220"/>
                      </a:lnTo>
                      <a:lnTo>
                        <a:pt x="74" y="203"/>
                      </a:lnTo>
                      <a:lnTo>
                        <a:pt x="95" y="188"/>
                      </a:lnTo>
                      <a:lnTo>
                        <a:pt x="118" y="169"/>
                      </a:lnTo>
                      <a:lnTo>
                        <a:pt x="143" y="151"/>
                      </a:lnTo>
                      <a:lnTo>
                        <a:pt x="168" y="133"/>
                      </a:lnTo>
                      <a:lnTo>
                        <a:pt x="192" y="115"/>
                      </a:lnTo>
                      <a:lnTo>
                        <a:pt x="218" y="97"/>
                      </a:lnTo>
                      <a:lnTo>
                        <a:pt x="241" y="80"/>
                      </a:lnTo>
                      <a:lnTo>
                        <a:pt x="264" y="64"/>
                      </a:lnTo>
                      <a:lnTo>
                        <a:pt x="285" y="48"/>
                      </a:lnTo>
                      <a:lnTo>
                        <a:pt x="303" y="35"/>
                      </a:lnTo>
                      <a:lnTo>
                        <a:pt x="322" y="23"/>
                      </a:lnTo>
                      <a:lnTo>
                        <a:pt x="336" y="12"/>
                      </a:lnTo>
                      <a:lnTo>
                        <a:pt x="32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5" name="Freeform 82"/>
                <p:cNvSpPr>
                  <a:spLocks/>
                </p:cNvSpPr>
                <p:nvPr/>
              </p:nvSpPr>
              <p:spPr bwMode="auto">
                <a:xfrm>
                  <a:off x="1751" y="2185"/>
                  <a:ext cx="13" cy="13"/>
                </a:xfrm>
                <a:custGeom>
                  <a:avLst/>
                  <a:gdLst>
                    <a:gd name="T0" fmla="*/ 10 w 13"/>
                    <a:gd name="T1" fmla="*/ 13 h 13"/>
                    <a:gd name="T2" fmla="*/ 13 w 13"/>
                    <a:gd name="T3" fmla="*/ 8 h 13"/>
                    <a:gd name="T4" fmla="*/ 11 w 13"/>
                    <a:gd name="T5" fmla="*/ 2 h 13"/>
                    <a:gd name="T6" fmla="*/ 6 w 13"/>
                    <a:gd name="T7" fmla="*/ 0 h 13"/>
                    <a:gd name="T8" fmla="*/ 0 w 13"/>
                    <a:gd name="T9" fmla="*/ 1 h 13"/>
                    <a:gd name="T10" fmla="*/ 10 w 13"/>
                    <a:gd name="T11" fmla="*/ 13 h 13"/>
                    <a:gd name="T12" fmla="*/ 0 60000 65536"/>
                    <a:gd name="T13" fmla="*/ 0 60000 65536"/>
                    <a:gd name="T14" fmla="*/ 0 60000 65536"/>
                    <a:gd name="T15" fmla="*/ 0 60000 65536"/>
                    <a:gd name="T16" fmla="*/ 0 60000 65536"/>
                    <a:gd name="T17" fmla="*/ 0 60000 65536"/>
                    <a:gd name="T18" fmla="*/ 0 w 13"/>
                    <a:gd name="T19" fmla="*/ 0 h 13"/>
                    <a:gd name="T20" fmla="*/ 13 w 1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3" h="13">
                      <a:moveTo>
                        <a:pt x="10" y="13"/>
                      </a:moveTo>
                      <a:lnTo>
                        <a:pt x="13" y="8"/>
                      </a:lnTo>
                      <a:lnTo>
                        <a:pt x="11" y="2"/>
                      </a:lnTo>
                      <a:lnTo>
                        <a:pt x="6" y="0"/>
                      </a:lnTo>
                      <a:lnTo>
                        <a:pt x="0" y="1"/>
                      </a:lnTo>
                      <a:lnTo>
                        <a:pt x="10" y="1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6" name="Freeform 83"/>
                <p:cNvSpPr>
                  <a:spLocks/>
                </p:cNvSpPr>
                <p:nvPr/>
              </p:nvSpPr>
              <p:spPr bwMode="auto">
                <a:xfrm>
                  <a:off x="1724" y="2525"/>
                  <a:ext cx="17" cy="8"/>
                </a:xfrm>
                <a:custGeom>
                  <a:avLst/>
                  <a:gdLst>
                    <a:gd name="T0" fmla="*/ 17 w 17"/>
                    <a:gd name="T1" fmla="*/ 8 h 8"/>
                    <a:gd name="T2" fmla="*/ 14 w 17"/>
                    <a:gd name="T3" fmla="*/ 2 h 8"/>
                    <a:gd name="T4" fmla="*/ 8 w 17"/>
                    <a:gd name="T5" fmla="*/ 0 h 8"/>
                    <a:gd name="T6" fmla="*/ 2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4" y="2"/>
                      </a:lnTo>
                      <a:lnTo>
                        <a:pt x="8" y="0"/>
                      </a:lnTo>
                      <a:lnTo>
                        <a:pt x="2"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7" name="Freeform 84"/>
                <p:cNvSpPr>
                  <a:spLocks/>
                </p:cNvSpPr>
                <p:nvPr/>
              </p:nvSpPr>
              <p:spPr bwMode="auto">
                <a:xfrm>
                  <a:off x="1724" y="2533"/>
                  <a:ext cx="17" cy="16"/>
                </a:xfrm>
                <a:custGeom>
                  <a:avLst/>
                  <a:gdLst>
                    <a:gd name="T0" fmla="*/ 12 w 17"/>
                    <a:gd name="T1" fmla="*/ 1 h 16"/>
                    <a:gd name="T2" fmla="*/ 10 w 17"/>
                    <a:gd name="T3" fmla="*/ 1 h 16"/>
                    <a:gd name="T4" fmla="*/ 14 w 17"/>
                    <a:gd name="T5" fmla="*/ 3 h 16"/>
                    <a:gd name="T6" fmla="*/ 17 w 17"/>
                    <a:gd name="T7" fmla="*/ 4 h 16"/>
                    <a:gd name="T8" fmla="*/ 15 w 17"/>
                    <a:gd name="T9" fmla="*/ 1 h 16"/>
                    <a:gd name="T10" fmla="*/ 17 w 17"/>
                    <a:gd name="T11" fmla="*/ 0 h 16"/>
                    <a:gd name="T12" fmla="*/ 0 w 17"/>
                    <a:gd name="T13" fmla="*/ 0 h 16"/>
                    <a:gd name="T14" fmla="*/ 1 w 17"/>
                    <a:gd name="T15" fmla="*/ 4 h 16"/>
                    <a:gd name="T16" fmla="*/ 2 w 17"/>
                    <a:gd name="T17" fmla="*/ 9 h 16"/>
                    <a:gd name="T18" fmla="*/ 7 w 17"/>
                    <a:gd name="T19" fmla="*/ 15 h 16"/>
                    <a:gd name="T20" fmla="*/ 15 w 17"/>
                    <a:gd name="T21" fmla="*/ 16 h 16"/>
                    <a:gd name="T22" fmla="*/ 14 w 17"/>
                    <a:gd name="T23" fmla="*/ 16 h 16"/>
                    <a:gd name="T24" fmla="*/ 12 w 17"/>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6"/>
                    <a:gd name="T41" fmla="*/ 17 w 17"/>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6">
                      <a:moveTo>
                        <a:pt x="12" y="1"/>
                      </a:moveTo>
                      <a:lnTo>
                        <a:pt x="10" y="1"/>
                      </a:lnTo>
                      <a:lnTo>
                        <a:pt x="14" y="3"/>
                      </a:lnTo>
                      <a:lnTo>
                        <a:pt x="17" y="4"/>
                      </a:lnTo>
                      <a:lnTo>
                        <a:pt x="15" y="1"/>
                      </a:lnTo>
                      <a:lnTo>
                        <a:pt x="17" y="0"/>
                      </a:lnTo>
                      <a:lnTo>
                        <a:pt x="0" y="0"/>
                      </a:lnTo>
                      <a:lnTo>
                        <a:pt x="1" y="4"/>
                      </a:lnTo>
                      <a:lnTo>
                        <a:pt x="2" y="9"/>
                      </a:lnTo>
                      <a:lnTo>
                        <a:pt x="7" y="15"/>
                      </a:lnTo>
                      <a:lnTo>
                        <a:pt x="15" y="16"/>
                      </a:lnTo>
                      <a:lnTo>
                        <a:pt x="14" y="16"/>
                      </a:lnTo>
                      <a:lnTo>
                        <a:pt x="12"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8" name="Freeform 85"/>
                <p:cNvSpPr>
                  <a:spLocks/>
                </p:cNvSpPr>
                <p:nvPr/>
              </p:nvSpPr>
              <p:spPr bwMode="auto">
                <a:xfrm>
                  <a:off x="1736" y="2530"/>
                  <a:ext cx="40" cy="19"/>
                </a:xfrm>
                <a:custGeom>
                  <a:avLst/>
                  <a:gdLst>
                    <a:gd name="T0" fmla="*/ 25 w 40"/>
                    <a:gd name="T1" fmla="*/ 0 h 19"/>
                    <a:gd name="T2" fmla="*/ 25 w 40"/>
                    <a:gd name="T3" fmla="*/ 2 h 19"/>
                    <a:gd name="T4" fmla="*/ 25 w 40"/>
                    <a:gd name="T5" fmla="*/ 1 h 19"/>
                    <a:gd name="T6" fmla="*/ 20 w 40"/>
                    <a:gd name="T7" fmla="*/ 2 h 19"/>
                    <a:gd name="T8" fmla="*/ 12 w 40"/>
                    <a:gd name="T9" fmla="*/ 3 h 19"/>
                    <a:gd name="T10" fmla="*/ 0 w 40"/>
                    <a:gd name="T11" fmla="*/ 4 h 19"/>
                    <a:gd name="T12" fmla="*/ 2 w 40"/>
                    <a:gd name="T13" fmla="*/ 19 h 19"/>
                    <a:gd name="T14" fmla="*/ 12 w 40"/>
                    <a:gd name="T15" fmla="*/ 18 h 19"/>
                    <a:gd name="T16" fmla="*/ 23 w 40"/>
                    <a:gd name="T17" fmla="*/ 16 h 19"/>
                    <a:gd name="T18" fmla="*/ 32 w 40"/>
                    <a:gd name="T19" fmla="*/ 13 h 19"/>
                    <a:gd name="T20" fmla="*/ 40 w 40"/>
                    <a:gd name="T21" fmla="*/ 2 h 19"/>
                    <a:gd name="T22" fmla="*/ 40 w 40"/>
                    <a:gd name="T23" fmla="*/ 4 h 19"/>
                    <a:gd name="T24" fmla="*/ 25 w 40"/>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9"/>
                    <a:gd name="T41" fmla="*/ 40 w 40"/>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9">
                      <a:moveTo>
                        <a:pt x="25" y="0"/>
                      </a:moveTo>
                      <a:lnTo>
                        <a:pt x="25" y="2"/>
                      </a:lnTo>
                      <a:lnTo>
                        <a:pt x="25" y="1"/>
                      </a:lnTo>
                      <a:lnTo>
                        <a:pt x="20" y="2"/>
                      </a:lnTo>
                      <a:lnTo>
                        <a:pt x="12" y="3"/>
                      </a:lnTo>
                      <a:lnTo>
                        <a:pt x="0" y="4"/>
                      </a:lnTo>
                      <a:lnTo>
                        <a:pt x="2" y="19"/>
                      </a:lnTo>
                      <a:lnTo>
                        <a:pt x="12" y="18"/>
                      </a:lnTo>
                      <a:lnTo>
                        <a:pt x="23" y="16"/>
                      </a:lnTo>
                      <a:lnTo>
                        <a:pt x="32" y="13"/>
                      </a:lnTo>
                      <a:lnTo>
                        <a:pt x="40" y="2"/>
                      </a:lnTo>
                      <a:lnTo>
                        <a:pt x="40" y="4"/>
                      </a:lnTo>
                      <a:lnTo>
                        <a:pt x="25"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19" name="Freeform 86"/>
                <p:cNvSpPr>
                  <a:spLocks/>
                </p:cNvSpPr>
                <p:nvPr/>
              </p:nvSpPr>
              <p:spPr bwMode="auto">
                <a:xfrm>
                  <a:off x="1747" y="2488"/>
                  <a:ext cx="32" cy="46"/>
                </a:xfrm>
                <a:custGeom>
                  <a:avLst/>
                  <a:gdLst>
                    <a:gd name="T0" fmla="*/ 0 w 32"/>
                    <a:gd name="T1" fmla="*/ 15 h 46"/>
                    <a:gd name="T2" fmla="*/ 0 w 32"/>
                    <a:gd name="T3" fmla="*/ 15 h 46"/>
                    <a:gd name="T4" fmla="*/ 9 w 32"/>
                    <a:gd name="T5" fmla="*/ 19 h 46"/>
                    <a:gd name="T6" fmla="*/ 14 w 32"/>
                    <a:gd name="T7" fmla="*/ 25 h 46"/>
                    <a:gd name="T8" fmla="*/ 15 w 32"/>
                    <a:gd name="T9" fmla="*/ 32 h 46"/>
                    <a:gd name="T10" fmla="*/ 14 w 32"/>
                    <a:gd name="T11" fmla="*/ 42 h 46"/>
                    <a:gd name="T12" fmla="*/ 29 w 32"/>
                    <a:gd name="T13" fmla="*/ 46 h 46"/>
                    <a:gd name="T14" fmla="*/ 32 w 32"/>
                    <a:gd name="T15" fmla="*/ 32 h 46"/>
                    <a:gd name="T16" fmla="*/ 29 w 32"/>
                    <a:gd name="T17" fmla="*/ 17 h 46"/>
                    <a:gd name="T18" fmla="*/ 17 w 32"/>
                    <a:gd name="T19" fmla="*/ 6 h 46"/>
                    <a:gd name="T20" fmla="*/ 0 w 32"/>
                    <a:gd name="T21" fmla="*/ 0 h 46"/>
                    <a:gd name="T22" fmla="*/ 0 w 32"/>
                    <a:gd name="T23" fmla="*/ 0 h 46"/>
                    <a:gd name="T24" fmla="*/ 0 w 32"/>
                    <a:gd name="T25" fmla="*/ 15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6"/>
                    <a:gd name="T41" fmla="*/ 32 w 32"/>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6">
                      <a:moveTo>
                        <a:pt x="0" y="15"/>
                      </a:moveTo>
                      <a:lnTo>
                        <a:pt x="0" y="15"/>
                      </a:lnTo>
                      <a:lnTo>
                        <a:pt x="9" y="19"/>
                      </a:lnTo>
                      <a:lnTo>
                        <a:pt x="14" y="25"/>
                      </a:lnTo>
                      <a:lnTo>
                        <a:pt x="15" y="32"/>
                      </a:lnTo>
                      <a:lnTo>
                        <a:pt x="14" y="42"/>
                      </a:lnTo>
                      <a:lnTo>
                        <a:pt x="29" y="46"/>
                      </a:lnTo>
                      <a:lnTo>
                        <a:pt x="32" y="32"/>
                      </a:lnTo>
                      <a:lnTo>
                        <a:pt x="29" y="17"/>
                      </a:lnTo>
                      <a:lnTo>
                        <a:pt x="17" y="6"/>
                      </a:lnTo>
                      <a:lnTo>
                        <a:pt x="0" y="0"/>
                      </a:lnTo>
                      <a:lnTo>
                        <a:pt x="0"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0" name="Freeform 87"/>
                <p:cNvSpPr>
                  <a:spLocks/>
                </p:cNvSpPr>
                <p:nvPr/>
              </p:nvSpPr>
              <p:spPr bwMode="auto">
                <a:xfrm>
                  <a:off x="1702" y="2488"/>
                  <a:ext cx="45" cy="33"/>
                </a:xfrm>
                <a:custGeom>
                  <a:avLst/>
                  <a:gdLst>
                    <a:gd name="T0" fmla="*/ 14 w 45"/>
                    <a:gd name="T1" fmla="*/ 33 h 33"/>
                    <a:gd name="T2" fmla="*/ 14 w 45"/>
                    <a:gd name="T3" fmla="*/ 33 h 33"/>
                    <a:gd name="T4" fmla="*/ 16 w 45"/>
                    <a:gd name="T5" fmla="*/ 29 h 33"/>
                    <a:gd name="T6" fmla="*/ 18 w 45"/>
                    <a:gd name="T7" fmla="*/ 27 h 33"/>
                    <a:gd name="T8" fmla="*/ 20 w 45"/>
                    <a:gd name="T9" fmla="*/ 23 h 33"/>
                    <a:gd name="T10" fmla="*/ 24 w 45"/>
                    <a:gd name="T11" fmla="*/ 22 h 33"/>
                    <a:gd name="T12" fmla="*/ 29 w 45"/>
                    <a:gd name="T13" fmla="*/ 19 h 33"/>
                    <a:gd name="T14" fmla="*/ 34 w 45"/>
                    <a:gd name="T15" fmla="*/ 17 h 33"/>
                    <a:gd name="T16" fmla="*/ 40 w 45"/>
                    <a:gd name="T17" fmla="*/ 16 h 33"/>
                    <a:gd name="T18" fmla="*/ 45 w 45"/>
                    <a:gd name="T19" fmla="*/ 15 h 33"/>
                    <a:gd name="T20" fmla="*/ 45 w 45"/>
                    <a:gd name="T21" fmla="*/ 0 h 33"/>
                    <a:gd name="T22" fmla="*/ 37 w 45"/>
                    <a:gd name="T23" fmla="*/ 2 h 33"/>
                    <a:gd name="T24" fmla="*/ 31 w 45"/>
                    <a:gd name="T25" fmla="*/ 3 h 33"/>
                    <a:gd name="T26" fmla="*/ 24 w 45"/>
                    <a:gd name="T27" fmla="*/ 4 h 33"/>
                    <a:gd name="T28" fmla="*/ 17 w 45"/>
                    <a:gd name="T29" fmla="*/ 8 h 33"/>
                    <a:gd name="T30" fmla="*/ 11 w 45"/>
                    <a:gd name="T31" fmla="*/ 11 h 33"/>
                    <a:gd name="T32" fmla="*/ 6 w 45"/>
                    <a:gd name="T33" fmla="*/ 17 h 33"/>
                    <a:gd name="T34" fmla="*/ 1 w 45"/>
                    <a:gd name="T35" fmla="*/ 25 h 33"/>
                    <a:gd name="T36" fmla="*/ 0 w 45"/>
                    <a:gd name="T37" fmla="*/ 33 h 33"/>
                    <a:gd name="T38" fmla="*/ 0 w 45"/>
                    <a:gd name="T39" fmla="*/ 33 h 33"/>
                    <a:gd name="T40" fmla="*/ 14 w 45"/>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33"/>
                    <a:gd name="T65" fmla="*/ 45 w 45"/>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33">
                      <a:moveTo>
                        <a:pt x="14" y="33"/>
                      </a:moveTo>
                      <a:lnTo>
                        <a:pt x="14" y="33"/>
                      </a:lnTo>
                      <a:lnTo>
                        <a:pt x="16" y="29"/>
                      </a:lnTo>
                      <a:lnTo>
                        <a:pt x="18" y="27"/>
                      </a:lnTo>
                      <a:lnTo>
                        <a:pt x="20" y="23"/>
                      </a:lnTo>
                      <a:lnTo>
                        <a:pt x="24" y="22"/>
                      </a:lnTo>
                      <a:lnTo>
                        <a:pt x="29" y="19"/>
                      </a:lnTo>
                      <a:lnTo>
                        <a:pt x="34" y="17"/>
                      </a:lnTo>
                      <a:lnTo>
                        <a:pt x="40" y="16"/>
                      </a:lnTo>
                      <a:lnTo>
                        <a:pt x="45" y="15"/>
                      </a:lnTo>
                      <a:lnTo>
                        <a:pt x="45" y="0"/>
                      </a:lnTo>
                      <a:lnTo>
                        <a:pt x="37" y="2"/>
                      </a:lnTo>
                      <a:lnTo>
                        <a:pt x="31" y="3"/>
                      </a:lnTo>
                      <a:lnTo>
                        <a:pt x="24" y="4"/>
                      </a:lnTo>
                      <a:lnTo>
                        <a:pt x="17" y="8"/>
                      </a:lnTo>
                      <a:lnTo>
                        <a:pt x="11" y="11"/>
                      </a:lnTo>
                      <a:lnTo>
                        <a:pt x="6" y="17"/>
                      </a:lnTo>
                      <a:lnTo>
                        <a:pt x="1" y="25"/>
                      </a:lnTo>
                      <a:lnTo>
                        <a:pt x="0" y="33"/>
                      </a:lnTo>
                      <a:lnTo>
                        <a:pt x="14" y="3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1" name="Freeform 88"/>
                <p:cNvSpPr>
                  <a:spLocks/>
                </p:cNvSpPr>
                <p:nvPr/>
              </p:nvSpPr>
              <p:spPr bwMode="auto">
                <a:xfrm>
                  <a:off x="1702" y="2521"/>
                  <a:ext cx="51" cy="69"/>
                </a:xfrm>
                <a:custGeom>
                  <a:avLst/>
                  <a:gdLst>
                    <a:gd name="T0" fmla="*/ 51 w 51"/>
                    <a:gd name="T1" fmla="*/ 54 h 69"/>
                    <a:gd name="T2" fmla="*/ 51 w 51"/>
                    <a:gd name="T3" fmla="*/ 54 h 69"/>
                    <a:gd name="T4" fmla="*/ 42 w 51"/>
                    <a:gd name="T5" fmla="*/ 52 h 69"/>
                    <a:gd name="T6" fmla="*/ 34 w 51"/>
                    <a:gd name="T7" fmla="*/ 48 h 69"/>
                    <a:gd name="T8" fmla="*/ 29 w 51"/>
                    <a:gd name="T9" fmla="*/ 44 h 69"/>
                    <a:gd name="T10" fmla="*/ 23 w 51"/>
                    <a:gd name="T11" fmla="*/ 36 h 69"/>
                    <a:gd name="T12" fmla="*/ 19 w 51"/>
                    <a:gd name="T13" fmla="*/ 28 h 69"/>
                    <a:gd name="T14" fmla="*/ 17 w 51"/>
                    <a:gd name="T15" fmla="*/ 19 h 69"/>
                    <a:gd name="T16" fmla="*/ 14 w 51"/>
                    <a:gd name="T17" fmla="*/ 11 h 69"/>
                    <a:gd name="T18" fmla="*/ 14 w 51"/>
                    <a:gd name="T19" fmla="*/ 0 h 69"/>
                    <a:gd name="T20" fmla="*/ 0 w 51"/>
                    <a:gd name="T21" fmla="*/ 0 h 69"/>
                    <a:gd name="T22" fmla="*/ 0 w 51"/>
                    <a:gd name="T23" fmla="*/ 11 h 69"/>
                    <a:gd name="T24" fmla="*/ 2 w 51"/>
                    <a:gd name="T25" fmla="*/ 22 h 69"/>
                    <a:gd name="T26" fmla="*/ 5 w 51"/>
                    <a:gd name="T27" fmla="*/ 33 h 69"/>
                    <a:gd name="T28" fmla="*/ 11 w 51"/>
                    <a:gd name="T29" fmla="*/ 44 h 69"/>
                    <a:gd name="T30" fmla="*/ 17 w 51"/>
                    <a:gd name="T31" fmla="*/ 53 h 69"/>
                    <a:gd name="T32" fmla="*/ 26 w 51"/>
                    <a:gd name="T33" fmla="*/ 60 h 69"/>
                    <a:gd name="T34" fmla="*/ 37 w 51"/>
                    <a:gd name="T35" fmla="*/ 67 h 69"/>
                    <a:gd name="T36" fmla="*/ 51 w 51"/>
                    <a:gd name="T37" fmla="*/ 69 h 69"/>
                    <a:gd name="T38" fmla="*/ 51 w 51"/>
                    <a:gd name="T39" fmla="*/ 69 h 69"/>
                    <a:gd name="T40" fmla="*/ 51 w 51"/>
                    <a:gd name="T41" fmla="*/ 54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69"/>
                    <a:gd name="T65" fmla="*/ 51 w 51"/>
                    <a:gd name="T66" fmla="*/ 69 h 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69">
                      <a:moveTo>
                        <a:pt x="51" y="54"/>
                      </a:moveTo>
                      <a:lnTo>
                        <a:pt x="51" y="54"/>
                      </a:lnTo>
                      <a:lnTo>
                        <a:pt x="42" y="52"/>
                      </a:lnTo>
                      <a:lnTo>
                        <a:pt x="34" y="48"/>
                      </a:lnTo>
                      <a:lnTo>
                        <a:pt x="29" y="44"/>
                      </a:lnTo>
                      <a:lnTo>
                        <a:pt x="23" y="36"/>
                      </a:lnTo>
                      <a:lnTo>
                        <a:pt x="19" y="28"/>
                      </a:lnTo>
                      <a:lnTo>
                        <a:pt x="17" y="19"/>
                      </a:lnTo>
                      <a:lnTo>
                        <a:pt x="14" y="11"/>
                      </a:lnTo>
                      <a:lnTo>
                        <a:pt x="14" y="0"/>
                      </a:lnTo>
                      <a:lnTo>
                        <a:pt x="0" y="0"/>
                      </a:lnTo>
                      <a:lnTo>
                        <a:pt x="0" y="11"/>
                      </a:lnTo>
                      <a:lnTo>
                        <a:pt x="2" y="22"/>
                      </a:lnTo>
                      <a:lnTo>
                        <a:pt x="5" y="33"/>
                      </a:lnTo>
                      <a:lnTo>
                        <a:pt x="11" y="44"/>
                      </a:lnTo>
                      <a:lnTo>
                        <a:pt x="17" y="53"/>
                      </a:lnTo>
                      <a:lnTo>
                        <a:pt x="26" y="60"/>
                      </a:lnTo>
                      <a:lnTo>
                        <a:pt x="37" y="67"/>
                      </a:lnTo>
                      <a:lnTo>
                        <a:pt x="51" y="69"/>
                      </a:lnTo>
                      <a:lnTo>
                        <a:pt x="51" y="5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2" name="Freeform 89"/>
                <p:cNvSpPr>
                  <a:spLocks/>
                </p:cNvSpPr>
                <p:nvPr/>
              </p:nvSpPr>
              <p:spPr bwMode="auto">
                <a:xfrm>
                  <a:off x="1753" y="2569"/>
                  <a:ext cx="33" cy="21"/>
                </a:xfrm>
                <a:custGeom>
                  <a:avLst/>
                  <a:gdLst>
                    <a:gd name="T0" fmla="*/ 24 w 33"/>
                    <a:gd name="T1" fmla="*/ 0 h 21"/>
                    <a:gd name="T2" fmla="*/ 25 w 33"/>
                    <a:gd name="T3" fmla="*/ 0 h 21"/>
                    <a:gd name="T4" fmla="*/ 19 w 33"/>
                    <a:gd name="T5" fmla="*/ 3 h 21"/>
                    <a:gd name="T6" fmla="*/ 13 w 33"/>
                    <a:gd name="T7" fmla="*/ 5 h 21"/>
                    <a:gd name="T8" fmla="*/ 7 w 33"/>
                    <a:gd name="T9" fmla="*/ 6 h 21"/>
                    <a:gd name="T10" fmla="*/ 0 w 33"/>
                    <a:gd name="T11" fmla="*/ 6 h 21"/>
                    <a:gd name="T12" fmla="*/ 0 w 33"/>
                    <a:gd name="T13" fmla="*/ 21 h 21"/>
                    <a:gd name="T14" fmla="*/ 7 w 33"/>
                    <a:gd name="T15" fmla="*/ 21 h 21"/>
                    <a:gd name="T16" fmla="*/ 15 w 33"/>
                    <a:gd name="T17" fmla="*/ 20 h 21"/>
                    <a:gd name="T18" fmla="*/ 24 w 33"/>
                    <a:gd name="T19" fmla="*/ 17 h 21"/>
                    <a:gd name="T20" fmla="*/ 32 w 33"/>
                    <a:gd name="T21" fmla="*/ 12 h 21"/>
                    <a:gd name="T22" fmla="*/ 33 w 33"/>
                    <a:gd name="T23" fmla="*/ 12 h 21"/>
                    <a:gd name="T24" fmla="*/ 24 w 33"/>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21"/>
                    <a:gd name="T41" fmla="*/ 33 w 33"/>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21">
                      <a:moveTo>
                        <a:pt x="24" y="0"/>
                      </a:moveTo>
                      <a:lnTo>
                        <a:pt x="25" y="0"/>
                      </a:lnTo>
                      <a:lnTo>
                        <a:pt x="19" y="3"/>
                      </a:lnTo>
                      <a:lnTo>
                        <a:pt x="13" y="5"/>
                      </a:lnTo>
                      <a:lnTo>
                        <a:pt x="7" y="6"/>
                      </a:lnTo>
                      <a:lnTo>
                        <a:pt x="0" y="6"/>
                      </a:lnTo>
                      <a:lnTo>
                        <a:pt x="0" y="21"/>
                      </a:lnTo>
                      <a:lnTo>
                        <a:pt x="7" y="21"/>
                      </a:lnTo>
                      <a:lnTo>
                        <a:pt x="15" y="20"/>
                      </a:lnTo>
                      <a:lnTo>
                        <a:pt x="24" y="17"/>
                      </a:lnTo>
                      <a:lnTo>
                        <a:pt x="32" y="12"/>
                      </a:lnTo>
                      <a:lnTo>
                        <a:pt x="33" y="12"/>
                      </a:lnTo>
                      <a:lnTo>
                        <a:pt x="24"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3" name="Freeform 90"/>
                <p:cNvSpPr>
                  <a:spLocks/>
                </p:cNvSpPr>
                <p:nvPr/>
              </p:nvSpPr>
              <p:spPr bwMode="auto">
                <a:xfrm>
                  <a:off x="1777" y="2509"/>
                  <a:ext cx="69" cy="72"/>
                </a:xfrm>
                <a:custGeom>
                  <a:avLst/>
                  <a:gdLst>
                    <a:gd name="T0" fmla="*/ 54 w 69"/>
                    <a:gd name="T1" fmla="*/ 0 h 72"/>
                    <a:gd name="T2" fmla="*/ 55 w 69"/>
                    <a:gd name="T3" fmla="*/ 0 h 72"/>
                    <a:gd name="T4" fmla="*/ 49 w 69"/>
                    <a:gd name="T5" fmla="*/ 7 h 72"/>
                    <a:gd name="T6" fmla="*/ 43 w 69"/>
                    <a:gd name="T7" fmla="*/ 16 h 72"/>
                    <a:gd name="T8" fmla="*/ 36 w 69"/>
                    <a:gd name="T9" fmla="*/ 24 h 72"/>
                    <a:gd name="T10" fmla="*/ 30 w 69"/>
                    <a:gd name="T11" fmla="*/ 33 h 72"/>
                    <a:gd name="T12" fmla="*/ 24 w 69"/>
                    <a:gd name="T13" fmla="*/ 40 h 72"/>
                    <a:gd name="T14" fmla="*/ 17 w 69"/>
                    <a:gd name="T15" fmla="*/ 46 h 72"/>
                    <a:gd name="T16" fmla="*/ 8 w 69"/>
                    <a:gd name="T17" fmla="*/ 53 h 72"/>
                    <a:gd name="T18" fmla="*/ 0 w 69"/>
                    <a:gd name="T19" fmla="*/ 60 h 72"/>
                    <a:gd name="T20" fmla="*/ 9 w 69"/>
                    <a:gd name="T21" fmla="*/ 72 h 72"/>
                    <a:gd name="T22" fmla="*/ 18 w 69"/>
                    <a:gd name="T23" fmla="*/ 65 h 72"/>
                    <a:gd name="T24" fmla="*/ 26 w 69"/>
                    <a:gd name="T25" fmla="*/ 58 h 72"/>
                    <a:gd name="T26" fmla="*/ 34 w 69"/>
                    <a:gd name="T27" fmla="*/ 50 h 72"/>
                    <a:gd name="T28" fmla="*/ 42 w 69"/>
                    <a:gd name="T29" fmla="*/ 42 h 72"/>
                    <a:gd name="T30" fmla="*/ 48 w 69"/>
                    <a:gd name="T31" fmla="*/ 34 h 72"/>
                    <a:gd name="T32" fmla="*/ 55 w 69"/>
                    <a:gd name="T33" fmla="*/ 25 h 72"/>
                    <a:gd name="T34" fmla="*/ 61 w 69"/>
                    <a:gd name="T35" fmla="*/ 17 h 72"/>
                    <a:gd name="T36" fmla="*/ 68 w 69"/>
                    <a:gd name="T37" fmla="*/ 7 h 72"/>
                    <a:gd name="T38" fmla="*/ 69 w 69"/>
                    <a:gd name="T39" fmla="*/ 7 h 72"/>
                    <a:gd name="T40" fmla="*/ 54 w 6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72"/>
                    <a:gd name="T65" fmla="*/ 69 w 6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72">
                      <a:moveTo>
                        <a:pt x="54" y="0"/>
                      </a:moveTo>
                      <a:lnTo>
                        <a:pt x="55" y="0"/>
                      </a:lnTo>
                      <a:lnTo>
                        <a:pt x="49" y="7"/>
                      </a:lnTo>
                      <a:lnTo>
                        <a:pt x="43" y="16"/>
                      </a:lnTo>
                      <a:lnTo>
                        <a:pt x="36" y="24"/>
                      </a:lnTo>
                      <a:lnTo>
                        <a:pt x="30" y="33"/>
                      </a:lnTo>
                      <a:lnTo>
                        <a:pt x="24" y="40"/>
                      </a:lnTo>
                      <a:lnTo>
                        <a:pt x="17" y="46"/>
                      </a:lnTo>
                      <a:lnTo>
                        <a:pt x="8" y="53"/>
                      </a:lnTo>
                      <a:lnTo>
                        <a:pt x="0" y="60"/>
                      </a:lnTo>
                      <a:lnTo>
                        <a:pt x="9" y="72"/>
                      </a:lnTo>
                      <a:lnTo>
                        <a:pt x="18" y="65"/>
                      </a:lnTo>
                      <a:lnTo>
                        <a:pt x="26" y="58"/>
                      </a:lnTo>
                      <a:lnTo>
                        <a:pt x="34" y="50"/>
                      </a:lnTo>
                      <a:lnTo>
                        <a:pt x="42" y="42"/>
                      </a:lnTo>
                      <a:lnTo>
                        <a:pt x="48" y="34"/>
                      </a:lnTo>
                      <a:lnTo>
                        <a:pt x="55" y="25"/>
                      </a:lnTo>
                      <a:lnTo>
                        <a:pt x="61" y="17"/>
                      </a:lnTo>
                      <a:lnTo>
                        <a:pt x="68" y="7"/>
                      </a:lnTo>
                      <a:lnTo>
                        <a:pt x="69" y="7"/>
                      </a:lnTo>
                      <a:lnTo>
                        <a:pt x="54"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4" name="Freeform 91"/>
                <p:cNvSpPr>
                  <a:spLocks/>
                </p:cNvSpPr>
                <p:nvPr/>
              </p:nvSpPr>
              <p:spPr bwMode="auto">
                <a:xfrm>
                  <a:off x="1831" y="2290"/>
                  <a:ext cx="197" cy="226"/>
                </a:xfrm>
                <a:custGeom>
                  <a:avLst/>
                  <a:gdLst>
                    <a:gd name="T0" fmla="*/ 185 w 197"/>
                    <a:gd name="T1" fmla="*/ 0 h 226"/>
                    <a:gd name="T2" fmla="*/ 167 w 197"/>
                    <a:gd name="T3" fmla="*/ 21 h 226"/>
                    <a:gd name="T4" fmla="*/ 144 w 197"/>
                    <a:gd name="T5" fmla="*/ 46 h 226"/>
                    <a:gd name="T6" fmla="*/ 118 w 197"/>
                    <a:gd name="T7" fmla="*/ 76 h 226"/>
                    <a:gd name="T8" fmla="*/ 88 w 197"/>
                    <a:gd name="T9" fmla="*/ 109 h 226"/>
                    <a:gd name="T10" fmla="*/ 61 w 197"/>
                    <a:gd name="T11" fmla="*/ 140 h 226"/>
                    <a:gd name="T12" fmla="*/ 36 w 197"/>
                    <a:gd name="T13" fmla="*/ 171 h 226"/>
                    <a:gd name="T14" fmla="*/ 16 w 197"/>
                    <a:gd name="T15" fmla="*/ 197 h 226"/>
                    <a:gd name="T16" fmla="*/ 0 w 197"/>
                    <a:gd name="T17" fmla="*/ 219 h 226"/>
                    <a:gd name="T18" fmla="*/ 15 w 197"/>
                    <a:gd name="T19" fmla="*/ 226 h 226"/>
                    <a:gd name="T20" fmla="*/ 28 w 197"/>
                    <a:gd name="T21" fmla="*/ 207 h 226"/>
                    <a:gd name="T22" fmla="*/ 49 w 197"/>
                    <a:gd name="T23" fmla="*/ 180 h 226"/>
                    <a:gd name="T24" fmla="*/ 73 w 197"/>
                    <a:gd name="T25" fmla="*/ 150 h 226"/>
                    <a:gd name="T26" fmla="*/ 101 w 197"/>
                    <a:gd name="T27" fmla="*/ 119 h 226"/>
                    <a:gd name="T28" fmla="*/ 130 w 197"/>
                    <a:gd name="T29" fmla="*/ 86 h 226"/>
                    <a:gd name="T30" fmla="*/ 156 w 197"/>
                    <a:gd name="T31" fmla="*/ 56 h 226"/>
                    <a:gd name="T32" fmla="*/ 179 w 197"/>
                    <a:gd name="T33" fmla="*/ 30 h 226"/>
                    <a:gd name="T34" fmla="*/ 197 w 197"/>
                    <a:gd name="T35" fmla="*/ 10 h 226"/>
                    <a:gd name="T36" fmla="*/ 185 w 197"/>
                    <a:gd name="T37" fmla="*/ 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226"/>
                    <a:gd name="T59" fmla="*/ 197 w 197"/>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226">
                      <a:moveTo>
                        <a:pt x="185" y="0"/>
                      </a:moveTo>
                      <a:lnTo>
                        <a:pt x="167" y="21"/>
                      </a:lnTo>
                      <a:lnTo>
                        <a:pt x="144" y="46"/>
                      </a:lnTo>
                      <a:lnTo>
                        <a:pt x="118" y="76"/>
                      </a:lnTo>
                      <a:lnTo>
                        <a:pt x="88" y="109"/>
                      </a:lnTo>
                      <a:lnTo>
                        <a:pt x="61" y="140"/>
                      </a:lnTo>
                      <a:lnTo>
                        <a:pt x="36" y="171"/>
                      </a:lnTo>
                      <a:lnTo>
                        <a:pt x="16" y="197"/>
                      </a:lnTo>
                      <a:lnTo>
                        <a:pt x="0" y="219"/>
                      </a:lnTo>
                      <a:lnTo>
                        <a:pt x="15" y="226"/>
                      </a:lnTo>
                      <a:lnTo>
                        <a:pt x="28" y="207"/>
                      </a:lnTo>
                      <a:lnTo>
                        <a:pt x="49" y="180"/>
                      </a:lnTo>
                      <a:lnTo>
                        <a:pt x="73" y="150"/>
                      </a:lnTo>
                      <a:lnTo>
                        <a:pt x="101" y="119"/>
                      </a:lnTo>
                      <a:lnTo>
                        <a:pt x="130" y="86"/>
                      </a:lnTo>
                      <a:lnTo>
                        <a:pt x="156" y="56"/>
                      </a:lnTo>
                      <a:lnTo>
                        <a:pt x="179" y="30"/>
                      </a:lnTo>
                      <a:lnTo>
                        <a:pt x="197" y="10"/>
                      </a:lnTo>
                      <a:lnTo>
                        <a:pt x="185"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5" name="Freeform 92"/>
                <p:cNvSpPr>
                  <a:spLocks/>
                </p:cNvSpPr>
                <p:nvPr/>
              </p:nvSpPr>
              <p:spPr bwMode="auto">
                <a:xfrm>
                  <a:off x="2016" y="2288"/>
                  <a:ext cx="14" cy="12"/>
                </a:xfrm>
                <a:custGeom>
                  <a:avLst/>
                  <a:gdLst>
                    <a:gd name="T0" fmla="*/ 12 w 14"/>
                    <a:gd name="T1" fmla="*/ 12 h 12"/>
                    <a:gd name="T2" fmla="*/ 14 w 14"/>
                    <a:gd name="T3" fmla="*/ 6 h 12"/>
                    <a:gd name="T4" fmla="*/ 11 w 14"/>
                    <a:gd name="T5" fmla="*/ 1 h 12"/>
                    <a:gd name="T6" fmla="*/ 5 w 14"/>
                    <a:gd name="T7" fmla="*/ 0 h 12"/>
                    <a:gd name="T8" fmla="*/ 0 w 14"/>
                    <a:gd name="T9" fmla="*/ 2 h 12"/>
                    <a:gd name="T10" fmla="*/ 12 w 14"/>
                    <a:gd name="T11" fmla="*/ 12 h 12"/>
                    <a:gd name="T12" fmla="*/ 0 60000 65536"/>
                    <a:gd name="T13" fmla="*/ 0 60000 65536"/>
                    <a:gd name="T14" fmla="*/ 0 60000 65536"/>
                    <a:gd name="T15" fmla="*/ 0 60000 65536"/>
                    <a:gd name="T16" fmla="*/ 0 60000 65536"/>
                    <a:gd name="T17" fmla="*/ 0 60000 65536"/>
                    <a:gd name="T18" fmla="*/ 0 w 14"/>
                    <a:gd name="T19" fmla="*/ 0 h 12"/>
                    <a:gd name="T20" fmla="*/ 14 w 14"/>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4" h="12">
                      <a:moveTo>
                        <a:pt x="12" y="12"/>
                      </a:moveTo>
                      <a:lnTo>
                        <a:pt x="14" y="6"/>
                      </a:lnTo>
                      <a:lnTo>
                        <a:pt x="11" y="1"/>
                      </a:lnTo>
                      <a:lnTo>
                        <a:pt x="5" y="0"/>
                      </a:lnTo>
                      <a:lnTo>
                        <a:pt x="0" y="2"/>
                      </a:lnTo>
                      <a:lnTo>
                        <a:pt x="12" y="1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6" name="Freeform 93"/>
                <p:cNvSpPr>
                  <a:spLocks/>
                </p:cNvSpPr>
                <p:nvPr/>
              </p:nvSpPr>
              <p:spPr bwMode="auto">
                <a:xfrm>
                  <a:off x="1467" y="2508"/>
                  <a:ext cx="17" cy="8"/>
                </a:xfrm>
                <a:custGeom>
                  <a:avLst/>
                  <a:gdLst>
                    <a:gd name="T0" fmla="*/ 17 w 17"/>
                    <a:gd name="T1" fmla="*/ 8 h 8"/>
                    <a:gd name="T2" fmla="*/ 15 w 17"/>
                    <a:gd name="T3" fmla="*/ 2 h 8"/>
                    <a:gd name="T4" fmla="*/ 9 w 17"/>
                    <a:gd name="T5" fmla="*/ 0 h 8"/>
                    <a:gd name="T6" fmla="*/ 3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5" y="2"/>
                      </a:lnTo>
                      <a:lnTo>
                        <a:pt x="9" y="0"/>
                      </a:lnTo>
                      <a:lnTo>
                        <a:pt x="3"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7" name="Freeform 94"/>
                <p:cNvSpPr>
                  <a:spLocks/>
                </p:cNvSpPr>
                <p:nvPr/>
              </p:nvSpPr>
              <p:spPr bwMode="auto">
                <a:xfrm>
                  <a:off x="1467" y="2516"/>
                  <a:ext cx="18" cy="23"/>
                </a:xfrm>
                <a:custGeom>
                  <a:avLst/>
                  <a:gdLst>
                    <a:gd name="T0" fmla="*/ 14 w 18"/>
                    <a:gd name="T1" fmla="*/ 6 h 23"/>
                    <a:gd name="T2" fmla="*/ 14 w 18"/>
                    <a:gd name="T3" fmla="*/ 6 h 23"/>
                    <a:gd name="T4" fmla="*/ 18 w 18"/>
                    <a:gd name="T5" fmla="*/ 10 h 23"/>
                    <a:gd name="T6" fmla="*/ 17 w 18"/>
                    <a:gd name="T7" fmla="*/ 7 h 23"/>
                    <a:gd name="T8" fmla="*/ 16 w 18"/>
                    <a:gd name="T9" fmla="*/ 5 h 23"/>
                    <a:gd name="T10" fmla="*/ 17 w 18"/>
                    <a:gd name="T11" fmla="*/ 0 h 23"/>
                    <a:gd name="T12" fmla="*/ 0 w 18"/>
                    <a:gd name="T13" fmla="*/ 0 h 23"/>
                    <a:gd name="T14" fmla="*/ 1 w 18"/>
                    <a:gd name="T15" fmla="*/ 5 h 23"/>
                    <a:gd name="T16" fmla="*/ 3 w 18"/>
                    <a:gd name="T17" fmla="*/ 10 h 23"/>
                    <a:gd name="T18" fmla="*/ 4 w 18"/>
                    <a:gd name="T19" fmla="*/ 17 h 23"/>
                    <a:gd name="T20" fmla="*/ 14 w 18"/>
                    <a:gd name="T21" fmla="*/ 23 h 23"/>
                    <a:gd name="T22" fmla="*/ 14 w 18"/>
                    <a:gd name="T23" fmla="*/ 23 h 23"/>
                    <a:gd name="T24" fmla="*/ 14 w 18"/>
                    <a:gd name="T25" fmla="*/ 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3"/>
                    <a:gd name="T41" fmla="*/ 18 w 18"/>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3">
                      <a:moveTo>
                        <a:pt x="14" y="6"/>
                      </a:moveTo>
                      <a:lnTo>
                        <a:pt x="14" y="6"/>
                      </a:lnTo>
                      <a:lnTo>
                        <a:pt x="18" y="10"/>
                      </a:lnTo>
                      <a:lnTo>
                        <a:pt x="17" y="7"/>
                      </a:lnTo>
                      <a:lnTo>
                        <a:pt x="16" y="5"/>
                      </a:lnTo>
                      <a:lnTo>
                        <a:pt x="17" y="0"/>
                      </a:lnTo>
                      <a:lnTo>
                        <a:pt x="0" y="0"/>
                      </a:lnTo>
                      <a:lnTo>
                        <a:pt x="1" y="5"/>
                      </a:lnTo>
                      <a:lnTo>
                        <a:pt x="3" y="10"/>
                      </a:lnTo>
                      <a:lnTo>
                        <a:pt x="4" y="17"/>
                      </a:lnTo>
                      <a:lnTo>
                        <a:pt x="14" y="23"/>
                      </a:lnTo>
                      <a:lnTo>
                        <a:pt x="14" y="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8" name="Freeform 95"/>
                <p:cNvSpPr>
                  <a:spLocks/>
                </p:cNvSpPr>
                <p:nvPr/>
              </p:nvSpPr>
              <p:spPr bwMode="auto">
                <a:xfrm>
                  <a:off x="1481" y="2521"/>
                  <a:ext cx="54" cy="22"/>
                </a:xfrm>
                <a:custGeom>
                  <a:avLst/>
                  <a:gdLst>
                    <a:gd name="T0" fmla="*/ 41 w 54"/>
                    <a:gd name="T1" fmla="*/ 0 h 22"/>
                    <a:gd name="T2" fmla="*/ 39 w 54"/>
                    <a:gd name="T3" fmla="*/ 2 h 22"/>
                    <a:gd name="T4" fmla="*/ 39 w 54"/>
                    <a:gd name="T5" fmla="*/ 5 h 22"/>
                    <a:gd name="T6" fmla="*/ 37 w 54"/>
                    <a:gd name="T7" fmla="*/ 5 h 22"/>
                    <a:gd name="T8" fmla="*/ 35 w 54"/>
                    <a:gd name="T9" fmla="*/ 5 h 22"/>
                    <a:gd name="T10" fmla="*/ 29 w 54"/>
                    <a:gd name="T11" fmla="*/ 5 h 22"/>
                    <a:gd name="T12" fmla="*/ 21 w 54"/>
                    <a:gd name="T13" fmla="*/ 5 h 22"/>
                    <a:gd name="T14" fmla="*/ 15 w 54"/>
                    <a:gd name="T15" fmla="*/ 4 h 22"/>
                    <a:gd name="T16" fmla="*/ 7 w 54"/>
                    <a:gd name="T17" fmla="*/ 2 h 22"/>
                    <a:gd name="T18" fmla="*/ 0 w 54"/>
                    <a:gd name="T19" fmla="*/ 1 h 22"/>
                    <a:gd name="T20" fmla="*/ 0 w 54"/>
                    <a:gd name="T21" fmla="*/ 18 h 22"/>
                    <a:gd name="T22" fmla="*/ 7 w 54"/>
                    <a:gd name="T23" fmla="*/ 17 h 22"/>
                    <a:gd name="T24" fmla="*/ 13 w 54"/>
                    <a:gd name="T25" fmla="*/ 18 h 22"/>
                    <a:gd name="T26" fmla="*/ 21 w 54"/>
                    <a:gd name="T27" fmla="*/ 19 h 22"/>
                    <a:gd name="T28" fmla="*/ 29 w 54"/>
                    <a:gd name="T29" fmla="*/ 19 h 22"/>
                    <a:gd name="T30" fmla="*/ 35 w 54"/>
                    <a:gd name="T31" fmla="*/ 22 h 22"/>
                    <a:gd name="T32" fmla="*/ 42 w 54"/>
                    <a:gd name="T33" fmla="*/ 19 h 22"/>
                    <a:gd name="T34" fmla="*/ 49 w 54"/>
                    <a:gd name="T35" fmla="*/ 15 h 22"/>
                    <a:gd name="T36" fmla="*/ 54 w 54"/>
                    <a:gd name="T37" fmla="*/ 7 h 22"/>
                    <a:gd name="T38" fmla="*/ 53 w 54"/>
                    <a:gd name="T39" fmla="*/ 10 h 22"/>
                    <a:gd name="T40" fmla="*/ 41 w 54"/>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22"/>
                    <a:gd name="T65" fmla="*/ 54 w 5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22">
                      <a:moveTo>
                        <a:pt x="41" y="0"/>
                      </a:moveTo>
                      <a:lnTo>
                        <a:pt x="39" y="2"/>
                      </a:lnTo>
                      <a:lnTo>
                        <a:pt x="39" y="5"/>
                      </a:lnTo>
                      <a:lnTo>
                        <a:pt x="37" y="5"/>
                      </a:lnTo>
                      <a:lnTo>
                        <a:pt x="35" y="5"/>
                      </a:lnTo>
                      <a:lnTo>
                        <a:pt x="29" y="5"/>
                      </a:lnTo>
                      <a:lnTo>
                        <a:pt x="21" y="5"/>
                      </a:lnTo>
                      <a:lnTo>
                        <a:pt x="15" y="4"/>
                      </a:lnTo>
                      <a:lnTo>
                        <a:pt x="7" y="2"/>
                      </a:lnTo>
                      <a:lnTo>
                        <a:pt x="0" y="1"/>
                      </a:lnTo>
                      <a:lnTo>
                        <a:pt x="0" y="18"/>
                      </a:lnTo>
                      <a:lnTo>
                        <a:pt x="7" y="17"/>
                      </a:lnTo>
                      <a:lnTo>
                        <a:pt x="13" y="18"/>
                      </a:lnTo>
                      <a:lnTo>
                        <a:pt x="21" y="19"/>
                      </a:lnTo>
                      <a:lnTo>
                        <a:pt x="29" y="19"/>
                      </a:lnTo>
                      <a:lnTo>
                        <a:pt x="35" y="22"/>
                      </a:lnTo>
                      <a:lnTo>
                        <a:pt x="42" y="19"/>
                      </a:lnTo>
                      <a:lnTo>
                        <a:pt x="49" y="15"/>
                      </a:lnTo>
                      <a:lnTo>
                        <a:pt x="54" y="7"/>
                      </a:lnTo>
                      <a:lnTo>
                        <a:pt x="53" y="10"/>
                      </a:lnTo>
                      <a:lnTo>
                        <a:pt x="41"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29" name="Freeform 96"/>
                <p:cNvSpPr>
                  <a:spLocks/>
                </p:cNvSpPr>
                <p:nvPr/>
              </p:nvSpPr>
              <p:spPr bwMode="auto">
                <a:xfrm>
                  <a:off x="1507" y="2462"/>
                  <a:ext cx="35" cy="69"/>
                </a:xfrm>
                <a:custGeom>
                  <a:avLst/>
                  <a:gdLst>
                    <a:gd name="T0" fmla="*/ 1 w 35"/>
                    <a:gd name="T1" fmla="*/ 14 h 69"/>
                    <a:gd name="T2" fmla="*/ 0 w 35"/>
                    <a:gd name="T3" fmla="*/ 14 h 69"/>
                    <a:gd name="T4" fmla="*/ 15 w 35"/>
                    <a:gd name="T5" fmla="*/ 23 h 69"/>
                    <a:gd name="T6" fmla="*/ 21 w 35"/>
                    <a:gd name="T7" fmla="*/ 34 h 69"/>
                    <a:gd name="T8" fmla="*/ 21 w 35"/>
                    <a:gd name="T9" fmla="*/ 47 h 69"/>
                    <a:gd name="T10" fmla="*/ 15 w 35"/>
                    <a:gd name="T11" fmla="*/ 59 h 69"/>
                    <a:gd name="T12" fmla="*/ 27 w 35"/>
                    <a:gd name="T13" fmla="*/ 69 h 69"/>
                    <a:gd name="T14" fmla="*/ 35 w 35"/>
                    <a:gd name="T15" fmla="*/ 49 h 69"/>
                    <a:gd name="T16" fmla="*/ 35 w 35"/>
                    <a:gd name="T17" fmla="*/ 31 h 69"/>
                    <a:gd name="T18" fmla="*/ 24 w 35"/>
                    <a:gd name="T19" fmla="*/ 13 h 69"/>
                    <a:gd name="T20" fmla="*/ 5 w 35"/>
                    <a:gd name="T21" fmla="*/ 0 h 69"/>
                    <a:gd name="T22" fmla="*/ 4 w 35"/>
                    <a:gd name="T23" fmla="*/ 0 h 69"/>
                    <a:gd name="T24" fmla="*/ 1 w 35"/>
                    <a:gd name="T25" fmla="*/ 14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9"/>
                    <a:gd name="T41" fmla="*/ 35 w 3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9">
                      <a:moveTo>
                        <a:pt x="1" y="14"/>
                      </a:moveTo>
                      <a:lnTo>
                        <a:pt x="0" y="14"/>
                      </a:lnTo>
                      <a:lnTo>
                        <a:pt x="15" y="23"/>
                      </a:lnTo>
                      <a:lnTo>
                        <a:pt x="21" y="34"/>
                      </a:lnTo>
                      <a:lnTo>
                        <a:pt x="21" y="47"/>
                      </a:lnTo>
                      <a:lnTo>
                        <a:pt x="15" y="59"/>
                      </a:lnTo>
                      <a:lnTo>
                        <a:pt x="27" y="69"/>
                      </a:lnTo>
                      <a:lnTo>
                        <a:pt x="35" y="49"/>
                      </a:lnTo>
                      <a:lnTo>
                        <a:pt x="35" y="31"/>
                      </a:lnTo>
                      <a:lnTo>
                        <a:pt x="24" y="13"/>
                      </a:lnTo>
                      <a:lnTo>
                        <a:pt x="5" y="0"/>
                      </a:lnTo>
                      <a:lnTo>
                        <a:pt x="4" y="0"/>
                      </a:lnTo>
                      <a:lnTo>
                        <a:pt x="1"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0" name="Freeform 97"/>
                <p:cNvSpPr>
                  <a:spLocks/>
                </p:cNvSpPr>
                <p:nvPr/>
              </p:nvSpPr>
              <p:spPr bwMode="auto">
                <a:xfrm>
                  <a:off x="1441" y="2461"/>
                  <a:ext cx="70" cy="35"/>
                </a:xfrm>
                <a:custGeom>
                  <a:avLst/>
                  <a:gdLst>
                    <a:gd name="T0" fmla="*/ 14 w 70"/>
                    <a:gd name="T1" fmla="*/ 33 h 35"/>
                    <a:gd name="T2" fmla="*/ 14 w 70"/>
                    <a:gd name="T3" fmla="*/ 35 h 35"/>
                    <a:gd name="T4" fmla="*/ 18 w 70"/>
                    <a:gd name="T5" fmla="*/ 29 h 35"/>
                    <a:gd name="T6" fmla="*/ 23 w 70"/>
                    <a:gd name="T7" fmla="*/ 24 h 35"/>
                    <a:gd name="T8" fmla="*/ 27 w 70"/>
                    <a:gd name="T9" fmla="*/ 20 h 35"/>
                    <a:gd name="T10" fmla="*/ 33 w 70"/>
                    <a:gd name="T11" fmla="*/ 17 h 35"/>
                    <a:gd name="T12" fmla="*/ 41 w 70"/>
                    <a:gd name="T13" fmla="*/ 15 h 35"/>
                    <a:gd name="T14" fmla="*/ 50 w 70"/>
                    <a:gd name="T15" fmla="*/ 14 h 35"/>
                    <a:gd name="T16" fmla="*/ 59 w 70"/>
                    <a:gd name="T17" fmla="*/ 14 h 35"/>
                    <a:gd name="T18" fmla="*/ 67 w 70"/>
                    <a:gd name="T19" fmla="*/ 15 h 35"/>
                    <a:gd name="T20" fmla="*/ 70 w 70"/>
                    <a:gd name="T21" fmla="*/ 1 h 35"/>
                    <a:gd name="T22" fmla="*/ 59 w 70"/>
                    <a:gd name="T23" fmla="*/ 0 h 35"/>
                    <a:gd name="T24" fmla="*/ 50 w 70"/>
                    <a:gd name="T25" fmla="*/ 0 h 35"/>
                    <a:gd name="T26" fmla="*/ 41 w 70"/>
                    <a:gd name="T27" fmla="*/ 1 h 35"/>
                    <a:gd name="T28" fmla="*/ 31 w 70"/>
                    <a:gd name="T29" fmla="*/ 2 h 35"/>
                    <a:gd name="T30" fmla="*/ 20 w 70"/>
                    <a:gd name="T31" fmla="*/ 6 h 35"/>
                    <a:gd name="T32" fmla="*/ 13 w 70"/>
                    <a:gd name="T33" fmla="*/ 12 h 35"/>
                    <a:gd name="T34" fmla="*/ 6 w 70"/>
                    <a:gd name="T35" fmla="*/ 19 h 35"/>
                    <a:gd name="T36" fmla="*/ 0 w 70"/>
                    <a:gd name="T37" fmla="*/ 30 h 35"/>
                    <a:gd name="T38" fmla="*/ 0 w 70"/>
                    <a:gd name="T39" fmla="*/ 31 h 35"/>
                    <a:gd name="T40" fmla="*/ 14 w 70"/>
                    <a:gd name="T41" fmla="*/ 33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35"/>
                    <a:gd name="T65" fmla="*/ 70 w 70"/>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35">
                      <a:moveTo>
                        <a:pt x="14" y="33"/>
                      </a:moveTo>
                      <a:lnTo>
                        <a:pt x="14" y="35"/>
                      </a:lnTo>
                      <a:lnTo>
                        <a:pt x="18" y="29"/>
                      </a:lnTo>
                      <a:lnTo>
                        <a:pt x="23" y="24"/>
                      </a:lnTo>
                      <a:lnTo>
                        <a:pt x="27" y="20"/>
                      </a:lnTo>
                      <a:lnTo>
                        <a:pt x="33" y="17"/>
                      </a:lnTo>
                      <a:lnTo>
                        <a:pt x="41" y="15"/>
                      </a:lnTo>
                      <a:lnTo>
                        <a:pt x="50" y="14"/>
                      </a:lnTo>
                      <a:lnTo>
                        <a:pt x="59" y="14"/>
                      </a:lnTo>
                      <a:lnTo>
                        <a:pt x="67" y="15"/>
                      </a:lnTo>
                      <a:lnTo>
                        <a:pt x="70" y="1"/>
                      </a:lnTo>
                      <a:lnTo>
                        <a:pt x="59" y="0"/>
                      </a:lnTo>
                      <a:lnTo>
                        <a:pt x="50" y="0"/>
                      </a:lnTo>
                      <a:lnTo>
                        <a:pt x="41" y="1"/>
                      </a:lnTo>
                      <a:lnTo>
                        <a:pt x="31" y="2"/>
                      </a:lnTo>
                      <a:lnTo>
                        <a:pt x="20" y="6"/>
                      </a:lnTo>
                      <a:lnTo>
                        <a:pt x="13" y="12"/>
                      </a:lnTo>
                      <a:lnTo>
                        <a:pt x="6" y="19"/>
                      </a:lnTo>
                      <a:lnTo>
                        <a:pt x="0" y="30"/>
                      </a:lnTo>
                      <a:lnTo>
                        <a:pt x="0" y="31"/>
                      </a:lnTo>
                      <a:lnTo>
                        <a:pt x="14" y="3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1" name="Freeform 98"/>
                <p:cNvSpPr>
                  <a:spLocks/>
                </p:cNvSpPr>
                <p:nvPr/>
              </p:nvSpPr>
              <p:spPr bwMode="auto">
                <a:xfrm>
                  <a:off x="1436" y="2492"/>
                  <a:ext cx="57" cy="108"/>
                </a:xfrm>
                <a:custGeom>
                  <a:avLst/>
                  <a:gdLst>
                    <a:gd name="T0" fmla="*/ 55 w 57"/>
                    <a:gd name="T1" fmla="*/ 93 h 108"/>
                    <a:gd name="T2" fmla="*/ 57 w 57"/>
                    <a:gd name="T3" fmla="*/ 93 h 108"/>
                    <a:gd name="T4" fmla="*/ 43 w 57"/>
                    <a:gd name="T5" fmla="*/ 87 h 108"/>
                    <a:gd name="T6" fmla="*/ 34 w 57"/>
                    <a:gd name="T7" fmla="*/ 79 h 108"/>
                    <a:gd name="T8" fmla="*/ 25 w 57"/>
                    <a:gd name="T9" fmla="*/ 69 h 108"/>
                    <a:gd name="T10" fmla="*/ 20 w 57"/>
                    <a:gd name="T11" fmla="*/ 57 h 108"/>
                    <a:gd name="T12" fmla="*/ 17 w 57"/>
                    <a:gd name="T13" fmla="*/ 44 h 108"/>
                    <a:gd name="T14" fmla="*/ 17 w 57"/>
                    <a:gd name="T15" fmla="*/ 30 h 108"/>
                    <a:gd name="T16" fmla="*/ 17 w 57"/>
                    <a:gd name="T17" fmla="*/ 16 h 108"/>
                    <a:gd name="T18" fmla="*/ 19 w 57"/>
                    <a:gd name="T19" fmla="*/ 2 h 108"/>
                    <a:gd name="T20" fmla="*/ 5 w 57"/>
                    <a:gd name="T21" fmla="*/ 0 h 108"/>
                    <a:gd name="T22" fmla="*/ 2 w 57"/>
                    <a:gd name="T23" fmla="*/ 16 h 108"/>
                    <a:gd name="T24" fmla="*/ 0 w 57"/>
                    <a:gd name="T25" fmla="*/ 30 h 108"/>
                    <a:gd name="T26" fmla="*/ 2 w 57"/>
                    <a:gd name="T27" fmla="*/ 46 h 108"/>
                    <a:gd name="T28" fmla="*/ 6 w 57"/>
                    <a:gd name="T29" fmla="*/ 62 h 108"/>
                    <a:gd name="T30" fmla="*/ 13 w 57"/>
                    <a:gd name="T31" fmla="*/ 76 h 108"/>
                    <a:gd name="T32" fmla="*/ 24 w 57"/>
                    <a:gd name="T33" fmla="*/ 88 h 108"/>
                    <a:gd name="T34" fmla="*/ 36 w 57"/>
                    <a:gd name="T35" fmla="*/ 99 h 108"/>
                    <a:gd name="T36" fmla="*/ 52 w 57"/>
                    <a:gd name="T37" fmla="*/ 108 h 108"/>
                    <a:gd name="T38" fmla="*/ 53 w 57"/>
                    <a:gd name="T39" fmla="*/ 108 h 108"/>
                    <a:gd name="T40" fmla="*/ 55 w 57"/>
                    <a:gd name="T41" fmla="*/ 93 h 1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108"/>
                    <a:gd name="T65" fmla="*/ 57 w 57"/>
                    <a:gd name="T66" fmla="*/ 108 h 1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108">
                      <a:moveTo>
                        <a:pt x="55" y="93"/>
                      </a:moveTo>
                      <a:lnTo>
                        <a:pt x="57" y="93"/>
                      </a:lnTo>
                      <a:lnTo>
                        <a:pt x="43" y="87"/>
                      </a:lnTo>
                      <a:lnTo>
                        <a:pt x="34" y="79"/>
                      </a:lnTo>
                      <a:lnTo>
                        <a:pt x="25" y="69"/>
                      </a:lnTo>
                      <a:lnTo>
                        <a:pt x="20" y="57"/>
                      </a:lnTo>
                      <a:lnTo>
                        <a:pt x="17" y="44"/>
                      </a:lnTo>
                      <a:lnTo>
                        <a:pt x="17" y="30"/>
                      </a:lnTo>
                      <a:lnTo>
                        <a:pt x="17" y="16"/>
                      </a:lnTo>
                      <a:lnTo>
                        <a:pt x="19" y="2"/>
                      </a:lnTo>
                      <a:lnTo>
                        <a:pt x="5" y="0"/>
                      </a:lnTo>
                      <a:lnTo>
                        <a:pt x="2" y="16"/>
                      </a:lnTo>
                      <a:lnTo>
                        <a:pt x="0" y="30"/>
                      </a:lnTo>
                      <a:lnTo>
                        <a:pt x="2" y="46"/>
                      </a:lnTo>
                      <a:lnTo>
                        <a:pt x="6" y="62"/>
                      </a:lnTo>
                      <a:lnTo>
                        <a:pt x="13" y="76"/>
                      </a:lnTo>
                      <a:lnTo>
                        <a:pt x="24" y="88"/>
                      </a:lnTo>
                      <a:lnTo>
                        <a:pt x="36" y="99"/>
                      </a:lnTo>
                      <a:lnTo>
                        <a:pt x="52" y="108"/>
                      </a:lnTo>
                      <a:lnTo>
                        <a:pt x="53" y="108"/>
                      </a:lnTo>
                      <a:lnTo>
                        <a:pt x="55" y="9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2" name="Freeform 99"/>
                <p:cNvSpPr>
                  <a:spLocks/>
                </p:cNvSpPr>
                <p:nvPr/>
              </p:nvSpPr>
              <p:spPr bwMode="auto">
                <a:xfrm>
                  <a:off x="1489" y="2585"/>
                  <a:ext cx="47" cy="18"/>
                </a:xfrm>
                <a:custGeom>
                  <a:avLst/>
                  <a:gdLst>
                    <a:gd name="T0" fmla="*/ 40 w 47"/>
                    <a:gd name="T1" fmla="*/ 0 h 18"/>
                    <a:gd name="T2" fmla="*/ 42 w 47"/>
                    <a:gd name="T3" fmla="*/ 0 h 18"/>
                    <a:gd name="T4" fmla="*/ 37 w 47"/>
                    <a:gd name="T5" fmla="*/ 1 h 18"/>
                    <a:gd name="T6" fmla="*/ 33 w 47"/>
                    <a:gd name="T7" fmla="*/ 3 h 18"/>
                    <a:gd name="T8" fmla="*/ 28 w 47"/>
                    <a:gd name="T9" fmla="*/ 1 h 18"/>
                    <a:gd name="T10" fmla="*/ 23 w 47"/>
                    <a:gd name="T11" fmla="*/ 1 h 18"/>
                    <a:gd name="T12" fmla="*/ 17 w 47"/>
                    <a:gd name="T13" fmla="*/ 1 h 18"/>
                    <a:gd name="T14" fmla="*/ 12 w 47"/>
                    <a:gd name="T15" fmla="*/ 3 h 18"/>
                    <a:gd name="T16" fmla="*/ 7 w 47"/>
                    <a:gd name="T17" fmla="*/ 1 h 18"/>
                    <a:gd name="T18" fmla="*/ 2 w 47"/>
                    <a:gd name="T19" fmla="*/ 0 h 18"/>
                    <a:gd name="T20" fmla="*/ 0 w 47"/>
                    <a:gd name="T21" fmla="*/ 15 h 18"/>
                    <a:gd name="T22" fmla="*/ 5 w 47"/>
                    <a:gd name="T23" fmla="*/ 16 h 18"/>
                    <a:gd name="T24" fmla="*/ 12 w 47"/>
                    <a:gd name="T25" fmla="*/ 17 h 18"/>
                    <a:gd name="T26" fmla="*/ 17 w 47"/>
                    <a:gd name="T27" fmla="*/ 18 h 18"/>
                    <a:gd name="T28" fmla="*/ 23 w 47"/>
                    <a:gd name="T29" fmla="*/ 18 h 18"/>
                    <a:gd name="T30" fmla="*/ 28 w 47"/>
                    <a:gd name="T31" fmla="*/ 18 h 18"/>
                    <a:gd name="T32" fmla="*/ 33 w 47"/>
                    <a:gd name="T33" fmla="*/ 17 h 18"/>
                    <a:gd name="T34" fmla="*/ 40 w 47"/>
                    <a:gd name="T35" fmla="*/ 16 h 18"/>
                    <a:gd name="T36" fmla="*/ 45 w 47"/>
                    <a:gd name="T37" fmla="*/ 15 h 18"/>
                    <a:gd name="T38" fmla="*/ 47 w 47"/>
                    <a:gd name="T39" fmla="*/ 15 h 18"/>
                    <a:gd name="T40" fmla="*/ 40 w 47"/>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18"/>
                    <a:gd name="T65" fmla="*/ 47 w 47"/>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18">
                      <a:moveTo>
                        <a:pt x="40" y="0"/>
                      </a:moveTo>
                      <a:lnTo>
                        <a:pt x="42" y="0"/>
                      </a:lnTo>
                      <a:lnTo>
                        <a:pt x="37" y="1"/>
                      </a:lnTo>
                      <a:lnTo>
                        <a:pt x="33" y="3"/>
                      </a:lnTo>
                      <a:lnTo>
                        <a:pt x="28" y="1"/>
                      </a:lnTo>
                      <a:lnTo>
                        <a:pt x="23" y="1"/>
                      </a:lnTo>
                      <a:lnTo>
                        <a:pt x="17" y="1"/>
                      </a:lnTo>
                      <a:lnTo>
                        <a:pt x="12" y="3"/>
                      </a:lnTo>
                      <a:lnTo>
                        <a:pt x="7" y="1"/>
                      </a:lnTo>
                      <a:lnTo>
                        <a:pt x="2" y="0"/>
                      </a:lnTo>
                      <a:lnTo>
                        <a:pt x="0" y="15"/>
                      </a:lnTo>
                      <a:lnTo>
                        <a:pt x="5" y="16"/>
                      </a:lnTo>
                      <a:lnTo>
                        <a:pt x="12" y="17"/>
                      </a:lnTo>
                      <a:lnTo>
                        <a:pt x="17" y="18"/>
                      </a:lnTo>
                      <a:lnTo>
                        <a:pt x="23" y="18"/>
                      </a:lnTo>
                      <a:lnTo>
                        <a:pt x="28" y="18"/>
                      </a:lnTo>
                      <a:lnTo>
                        <a:pt x="33" y="17"/>
                      </a:lnTo>
                      <a:lnTo>
                        <a:pt x="40" y="16"/>
                      </a:lnTo>
                      <a:lnTo>
                        <a:pt x="45" y="15"/>
                      </a:lnTo>
                      <a:lnTo>
                        <a:pt x="47" y="15"/>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3" name="Freeform 100"/>
                <p:cNvSpPr>
                  <a:spLocks/>
                </p:cNvSpPr>
                <p:nvPr/>
              </p:nvSpPr>
              <p:spPr bwMode="auto">
                <a:xfrm>
                  <a:off x="1529" y="2516"/>
                  <a:ext cx="109" cy="84"/>
                </a:xfrm>
                <a:custGeom>
                  <a:avLst/>
                  <a:gdLst>
                    <a:gd name="T0" fmla="*/ 97 w 109"/>
                    <a:gd name="T1" fmla="*/ 0 h 84"/>
                    <a:gd name="T2" fmla="*/ 98 w 109"/>
                    <a:gd name="T3" fmla="*/ 0 h 84"/>
                    <a:gd name="T4" fmla="*/ 87 w 109"/>
                    <a:gd name="T5" fmla="*/ 10 h 84"/>
                    <a:gd name="T6" fmla="*/ 75 w 109"/>
                    <a:gd name="T7" fmla="*/ 20 h 84"/>
                    <a:gd name="T8" fmla="*/ 64 w 109"/>
                    <a:gd name="T9" fmla="*/ 29 h 84"/>
                    <a:gd name="T10" fmla="*/ 52 w 109"/>
                    <a:gd name="T11" fmla="*/ 38 h 84"/>
                    <a:gd name="T12" fmla="*/ 40 w 109"/>
                    <a:gd name="T13" fmla="*/ 47 h 84"/>
                    <a:gd name="T14" fmla="*/ 28 w 109"/>
                    <a:gd name="T15" fmla="*/ 53 h 84"/>
                    <a:gd name="T16" fmla="*/ 13 w 109"/>
                    <a:gd name="T17" fmla="*/ 62 h 84"/>
                    <a:gd name="T18" fmla="*/ 0 w 109"/>
                    <a:gd name="T19" fmla="*/ 69 h 84"/>
                    <a:gd name="T20" fmla="*/ 7 w 109"/>
                    <a:gd name="T21" fmla="*/ 84 h 84"/>
                    <a:gd name="T22" fmla="*/ 20 w 109"/>
                    <a:gd name="T23" fmla="*/ 76 h 84"/>
                    <a:gd name="T24" fmla="*/ 35 w 109"/>
                    <a:gd name="T25" fmla="*/ 68 h 84"/>
                    <a:gd name="T26" fmla="*/ 47 w 109"/>
                    <a:gd name="T27" fmla="*/ 59 h 84"/>
                    <a:gd name="T28" fmla="*/ 62 w 109"/>
                    <a:gd name="T29" fmla="*/ 50 h 84"/>
                    <a:gd name="T30" fmla="*/ 74 w 109"/>
                    <a:gd name="T31" fmla="*/ 41 h 84"/>
                    <a:gd name="T32" fmla="*/ 85 w 109"/>
                    <a:gd name="T33" fmla="*/ 32 h 84"/>
                    <a:gd name="T34" fmla="*/ 97 w 109"/>
                    <a:gd name="T35" fmla="*/ 22 h 84"/>
                    <a:gd name="T36" fmla="*/ 108 w 109"/>
                    <a:gd name="T37" fmla="*/ 10 h 84"/>
                    <a:gd name="T38" fmla="*/ 109 w 109"/>
                    <a:gd name="T39" fmla="*/ 10 h 84"/>
                    <a:gd name="T40" fmla="*/ 97 w 109"/>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84"/>
                    <a:gd name="T65" fmla="*/ 109 w 109"/>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84">
                      <a:moveTo>
                        <a:pt x="97" y="0"/>
                      </a:moveTo>
                      <a:lnTo>
                        <a:pt x="98" y="0"/>
                      </a:lnTo>
                      <a:lnTo>
                        <a:pt x="87" y="10"/>
                      </a:lnTo>
                      <a:lnTo>
                        <a:pt x="75" y="20"/>
                      </a:lnTo>
                      <a:lnTo>
                        <a:pt x="64" y="29"/>
                      </a:lnTo>
                      <a:lnTo>
                        <a:pt x="52" y="38"/>
                      </a:lnTo>
                      <a:lnTo>
                        <a:pt x="40" y="47"/>
                      </a:lnTo>
                      <a:lnTo>
                        <a:pt x="28" y="53"/>
                      </a:lnTo>
                      <a:lnTo>
                        <a:pt x="13" y="62"/>
                      </a:lnTo>
                      <a:lnTo>
                        <a:pt x="0" y="69"/>
                      </a:lnTo>
                      <a:lnTo>
                        <a:pt x="7" y="84"/>
                      </a:lnTo>
                      <a:lnTo>
                        <a:pt x="20" y="76"/>
                      </a:lnTo>
                      <a:lnTo>
                        <a:pt x="35" y="68"/>
                      </a:lnTo>
                      <a:lnTo>
                        <a:pt x="47" y="59"/>
                      </a:lnTo>
                      <a:lnTo>
                        <a:pt x="62" y="50"/>
                      </a:lnTo>
                      <a:lnTo>
                        <a:pt x="74" y="41"/>
                      </a:lnTo>
                      <a:lnTo>
                        <a:pt x="85" y="32"/>
                      </a:lnTo>
                      <a:lnTo>
                        <a:pt x="97" y="22"/>
                      </a:lnTo>
                      <a:lnTo>
                        <a:pt x="108" y="10"/>
                      </a:lnTo>
                      <a:lnTo>
                        <a:pt x="109" y="10"/>
                      </a:lnTo>
                      <a:lnTo>
                        <a:pt x="97"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4" name="Freeform 101"/>
                <p:cNvSpPr>
                  <a:spLocks/>
                </p:cNvSpPr>
                <p:nvPr/>
              </p:nvSpPr>
              <p:spPr bwMode="auto">
                <a:xfrm>
                  <a:off x="1626" y="2289"/>
                  <a:ext cx="244" cy="237"/>
                </a:xfrm>
                <a:custGeom>
                  <a:avLst/>
                  <a:gdLst>
                    <a:gd name="T0" fmla="*/ 229 w 244"/>
                    <a:gd name="T1" fmla="*/ 0 h 237"/>
                    <a:gd name="T2" fmla="*/ 222 w 244"/>
                    <a:gd name="T3" fmla="*/ 13 h 237"/>
                    <a:gd name="T4" fmla="*/ 212 w 244"/>
                    <a:gd name="T5" fmla="*/ 25 h 237"/>
                    <a:gd name="T6" fmla="*/ 199 w 244"/>
                    <a:gd name="T7" fmla="*/ 40 h 237"/>
                    <a:gd name="T8" fmla="*/ 186 w 244"/>
                    <a:gd name="T9" fmla="*/ 54 h 237"/>
                    <a:gd name="T10" fmla="*/ 171 w 244"/>
                    <a:gd name="T11" fmla="*/ 70 h 237"/>
                    <a:gd name="T12" fmla="*/ 156 w 244"/>
                    <a:gd name="T13" fmla="*/ 85 h 237"/>
                    <a:gd name="T14" fmla="*/ 139 w 244"/>
                    <a:gd name="T15" fmla="*/ 100 h 237"/>
                    <a:gd name="T16" fmla="*/ 122 w 244"/>
                    <a:gd name="T17" fmla="*/ 116 h 237"/>
                    <a:gd name="T18" fmla="*/ 104 w 244"/>
                    <a:gd name="T19" fmla="*/ 132 h 237"/>
                    <a:gd name="T20" fmla="*/ 87 w 244"/>
                    <a:gd name="T21" fmla="*/ 146 h 237"/>
                    <a:gd name="T22" fmla="*/ 70 w 244"/>
                    <a:gd name="T23" fmla="*/ 162 h 237"/>
                    <a:gd name="T24" fmla="*/ 53 w 244"/>
                    <a:gd name="T25" fmla="*/ 176 h 237"/>
                    <a:gd name="T26" fmla="*/ 38 w 244"/>
                    <a:gd name="T27" fmla="*/ 190 h 237"/>
                    <a:gd name="T28" fmla="*/ 24 w 244"/>
                    <a:gd name="T29" fmla="*/ 203 h 237"/>
                    <a:gd name="T30" fmla="*/ 12 w 244"/>
                    <a:gd name="T31" fmla="*/ 216 h 237"/>
                    <a:gd name="T32" fmla="*/ 0 w 244"/>
                    <a:gd name="T33" fmla="*/ 227 h 237"/>
                    <a:gd name="T34" fmla="*/ 12 w 244"/>
                    <a:gd name="T35" fmla="*/ 237 h 237"/>
                    <a:gd name="T36" fmla="*/ 21 w 244"/>
                    <a:gd name="T37" fmla="*/ 226 h 237"/>
                    <a:gd name="T38" fmla="*/ 34 w 244"/>
                    <a:gd name="T39" fmla="*/ 215 h 237"/>
                    <a:gd name="T40" fmla="*/ 48 w 244"/>
                    <a:gd name="T41" fmla="*/ 202 h 237"/>
                    <a:gd name="T42" fmla="*/ 63 w 244"/>
                    <a:gd name="T43" fmla="*/ 189 h 237"/>
                    <a:gd name="T44" fmla="*/ 79 w 244"/>
                    <a:gd name="T45" fmla="*/ 174 h 237"/>
                    <a:gd name="T46" fmla="*/ 96 w 244"/>
                    <a:gd name="T47" fmla="*/ 158 h 237"/>
                    <a:gd name="T48" fmla="*/ 113 w 244"/>
                    <a:gd name="T49" fmla="*/ 144 h 237"/>
                    <a:gd name="T50" fmla="*/ 131 w 244"/>
                    <a:gd name="T51" fmla="*/ 128 h 237"/>
                    <a:gd name="T52" fmla="*/ 148 w 244"/>
                    <a:gd name="T53" fmla="*/ 112 h 237"/>
                    <a:gd name="T54" fmla="*/ 165 w 244"/>
                    <a:gd name="T55" fmla="*/ 97 h 237"/>
                    <a:gd name="T56" fmla="*/ 181 w 244"/>
                    <a:gd name="T57" fmla="*/ 80 h 237"/>
                    <a:gd name="T58" fmla="*/ 198 w 244"/>
                    <a:gd name="T59" fmla="*/ 64 h 237"/>
                    <a:gd name="T60" fmla="*/ 211 w 244"/>
                    <a:gd name="T61" fmla="*/ 49 h 237"/>
                    <a:gd name="T62" fmla="*/ 225 w 244"/>
                    <a:gd name="T63" fmla="*/ 35 h 237"/>
                    <a:gd name="T64" fmla="*/ 234 w 244"/>
                    <a:gd name="T65" fmla="*/ 20 h 237"/>
                    <a:gd name="T66" fmla="*/ 244 w 244"/>
                    <a:gd name="T67" fmla="*/ 7 h 237"/>
                    <a:gd name="T68" fmla="*/ 229 w 244"/>
                    <a:gd name="T69" fmla="*/ 0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4"/>
                    <a:gd name="T106" fmla="*/ 0 h 237"/>
                    <a:gd name="T107" fmla="*/ 244 w 244"/>
                    <a:gd name="T108" fmla="*/ 237 h 2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4" h="237">
                      <a:moveTo>
                        <a:pt x="229" y="0"/>
                      </a:moveTo>
                      <a:lnTo>
                        <a:pt x="222" y="13"/>
                      </a:lnTo>
                      <a:lnTo>
                        <a:pt x="212" y="25"/>
                      </a:lnTo>
                      <a:lnTo>
                        <a:pt x="199" y="40"/>
                      </a:lnTo>
                      <a:lnTo>
                        <a:pt x="186" y="54"/>
                      </a:lnTo>
                      <a:lnTo>
                        <a:pt x="171" y="70"/>
                      </a:lnTo>
                      <a:lnTo>
                        <a:pt x="156" y="85"/>
                      </a:lnTo>
                      <a:lnTo>
                        <a:pt x="139" y="100"/>
                      </a:lnTo>
                      <a:lnTo>
                        <a:pt x="122" y="116"/>
                      </a:lnTo>
                      <a:lnTo>
                        <a:pt x="104" y="132"/>
                      </a:lnTo>
                      <a:lnTo>
                        <a:pt x="87" y="146"/>
                      </a:lnTo>
                      <a:lnTo>
                        <a:pt x="70" y="162"/>
                      </a:lnTo>
                      <a:lnTo>
                        <a:pt x="53" y="176"/>
                      </a:lnTo>
                      <a:lnTo>
                        <a:pt x="38" y="190"/>
                      </a:lnTo>
                      <a:lnTo>
                        <a:pt x="24" y="203"/>
                      </a:lnTo>
                      <a:lnTo>
                        <a:pt x="12" y="216"/>
                      </a:lnTo>
                      <a:lnTo>
                        <a:pt x="0" y="227"/>
                      </a:lnTo>
                      <a:lnTo>
                        <a:pt x="12" y="237"/>
                      </a:lnTo>
                      <a:lnTo>
                        <a:pt x="21" y="226"/>
                      </a:lnTo>
                      <a:lnTo>
                        <a:pt x="34" y="215"/>
                      </a:lnTo>
                      <a:lnTo>
                        <a:pt x="48" y="202"/>
                      </a:lnTo>
                      <a:lnTo>
                        <a:pt x="63" y="189"/>
                      </a:lnTo>
                      <a:lnTo>
                        <a:pt x="79" y="174"/>
                      </a:lnTo>
                      <a:lnTo>
                        <a:pt x="96" y="158"/>
                      </a:lnTo>
                      <a:lnTo>
                        <a:pt x="113" y="144"/>
                      </a:lnTo>
                      <a:lnTo>
                        <a:pt x="131" y="128"/>
                      </a:lnTo>
                      <a:lnTo>
                        <a:pt x="148" y="112"/>
                      </a:lnTo>
                      <a:lnTo>
                        <a:pt x="165" y="97"/>
                      </a:lnTo>
                      <a:lnTo>
                        <a:pt x="181" y="80"/>
                      </a:lnTo>
                      <a:lnTo>
                        <a:pt x="198" y="64"/>
                      </a:lnTo>
                      <a:lnTo>
                        <a:pt x="211" y="49"/>
                      </a:lnTo>
                      <a:lnTo>
                        <a:pt x="225" y="35"/>
                      </a:lnTo>
                      <a:lnTo>
                        <a:pt x="234" y="20"/>
                      </a:lnTo>
                      <a:lnTo>
                        <a:pt x="244" y="7"/>
                      </a:lnTo>
                      <a:lnTo>
                        <a:pt x="229"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5" name="Freeform 102"/>
                <p:cNvSpPr>
                  <a:spLocks/>
                </p:cNvSpPr>
                <p:nvPr/>
              </p:nvSpPr>
              <p:spPr bwMode="auto">
                <a:xfrm>
                  <a:off x="1855" y="2284"/>
                  <a:ext cx="15" cy="12"/>
                </a:xfrm>
                <a:custGeom>
                  <a:avLst/>
                  <a:gdLst>
                    <a:gd name="T0" fmla="*/ 15 w 15"/>
                    <a:gd name="T1" fmla="*/ 12 h 12"/>
                    <a:gd name="T2" fmla="*/ 15 w 15"/>
                    <a:gd name="T3" fmla="*/ 6 h 12"/>
                    <a:gd name="T4" fmla="*/ 11 w 15"/>
                    <a:gd name="T5" fmla="*/ 1 h 12"/>
                    <a:gd name="T6" fmla="*/ 5 w 15"/>
                    <a:gd name="T7" fmla="*/ 0 h 12"/>
                    <a:gd name="T8" fmla="*/ 0 w 15"/>
                    <a:gd name="T9" fmla="*/ 5 h 12"/>
                    <a:gd name="T10" fmla="*/ 15 w 15"/>
                    <a:gd name="T11" fmla="*/ 12 h 12"/>
                    <a:gd name="T12" fmla="*/ 0 60000 65536"/>
                    <a:gd name="T13" fmla="*/ 0 60000 65536"/>
                    <a:gd name="T14" fmla="*/ 0 60000 65536"/>
                    <a:gd name="T15" fmla="*/ 0 60000 65536"/>
                    <a:gd name="T16" fmla="*/ 0 60000 65536"/>
                    <a:gd name="T17" fmla="*/ 0 60000 65536"/>
                    <a:gd name="T18" fmla="*/ 0 w 15"/>
                    <a:gd name="T19" fmla="*/ 0 h 12"/>
                    <a:gd name="T20" fmla="*/ 15 w 15"/>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5" h="12">
                      <a:moveTo>
                        <a:pt x="15" y="12"/>
                      </a:moveTo>
                      <a:lnTo>
                        <a:pt x="15" y="6"/>
                      </a:lnTo>
                      <a:lnTo>
                        <a:pt x="11" y="1"/>
                      </a:lnTo>
                      <a:lnTo>
                        <a:pt x="5" y="0"/>
                      </a:lnTo>
                      <a:lnTo>
                        <a:pt x="0" y="5"/>
                      </a:lnTo>
                      <a:lnTo>
                        <a:pt x="15" y="1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6" name="Freeform 103"/>
                <p:cNvSpPr>
                  <a:spLocks/>
                </p:cNvSpPr>
                <p:nvPr/>
              </p:nvSpPr>
              <p:spPr bwMode="auto">
                <a:xfrm>
                  <a:off x="1589" y="2416"/>
                  <a:ext cx="9" cy="14"/>
                </a:xfrm>
                <a:custGeom>
                  <a:avLst/>
                  <a:gdLst>
                    <a:gd name="T0" fmla="*/ 6 w 9"/>
                    <a:gd name="T1" fmla="*/ 0 h 14"/>
                    <a:gd name="T2" fmla="*/ 2 w 9"/>
                    <a:gd name="T3" fmla="*/ 2 h 14"/>
                    <a:gd name="T4" fmla="*/ 0 w 9"/>
                    <a:gd name="T5" fmla="*/ 8 h 14"/>
                    <a:gd name="T6" fmla="*/ 3 w 9"/>
                    <a:gd name="T7" fmla="*/ 13 h 14"/>
                    <a:gd name="T8" fmla="*/ 9 w 9"/>
                    <a:gd name="T9" fmla="*/ 14 h 14"/>
                    <a:gd name="T10" fmla="*/ 6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6" y="0"/>
                      </a:moveTo>
                      <a:lnTo>
                        <a:pt x="2" y="2"/>
                      </a:lnTo>
                      <a:lnTo>
                        <a:pt x="0" y="8"/>
                      </a:lnTo>
                      <a:lnTo>
                        <a:pt x="3" y="13"/>
                      </a:lnTo>
                      <a:lnTo>
                        <a:pt x="9" y="14"/>
                      </a:lnTo>
                      <a:lnTo>
                        <a:pt x="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7" name="Freeform 104"/>
                <p:cNvSpPr>
                  <a:spLocks/>
                </p:cNvSpPr>
                <p:nvPr/>
              </p:nvSpPr>
              <p:spPr bwMode="auto">
                <a:xfrm>
                  <a:off x="1595" y="2409"/>
                  <a:ext cx="29" cy="21"/>
                </a:xfrm>
                <a:custGeom>
                  <a:avLst/>
                  <a:gdLst>
                    <a:gd name="T0" fmla="*/ 15 w 29"/>
                    <a:gd name="T1" fmla="*/ 2 h 21"/>
                    <a:gd name="T2" fmla="*/ 15 w 29"/>
                    <a:gd name="T3" fmla="*/ 2 h 21"/>
                    <a:gd name="T4" fmla="*/ 15 w 29"/>
                    <a:gd name="T5" fmla="*/ 4 h 21"/>
                    <a:gd name="T6" fmla="*/ 14 w 29"/>
                    <a:gd name="T7" fmla="*/ 3 h 21"/>
                    <a:gd name="T8" fmla="*/ 8 w 29"/>
                    <a:gd name="T9" fmla="*/ 6 h 21"/>
                    <a:gd name="T10" fmla="*/ 0 w 29"/>
                    <a:gd name="T11" fmla="*/ 7 h 21"/>
                    <a:gd name="T12" fmla="*/ 3 w 29"/>
                    <a:gd name="T13" fmla="*/ 21 h 21"/>
                    <a:gd name="T14" fmla="*/ 10 w 29"/>
                    <a:gd name="T15" fmla="*/ 20 h 21"/>
                    <a:gd name="T16" fmla="*/ 19 w 29"/>
                    <a:gd name="T17" fmla="*/ 18 h 21"/>
                    <a:gd name="T18" fmla="*/ 27 w 29"/>
                    <a:gd name="T19" fmla="*/ 12 h 21"/>
                    <a:gd name="T20" fmla="*/ 29 w 29"/>
                    <a:gd name="T21" fmla="*/ 0 h 21"/>
                    <a:gd name="T22" fmla="*/ 29 w 29"/>
                    <a:gd name="T23" fmla="*/ 0 h 21"/>
                    <a:gd name="T24" fmla="*/ 15 w 29"/>
                    <a:gd name="T25" fmla="*/ 2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21"/>
                    <a:gd name="T41" fmla="*/ 29 w 29"/>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21">
                      <a:moveTo>
                        <a:pt x="15" y="2"/>
                      </a:moveTo>
                      <a:lnTo>
                        <a:pt x="15" y="2"/>
                      </a:lnTo>
                      <a:lnTo>
                        <a:pt x="15" y="4"/>
                      </a:lnTo>
                      <a:lnTo>
                        <a:pt x="14" y="3"/>
                      </a:lnTo>
                      <a:lnTo>
                        <a:pt x="8" y="6"/>
                      </a:lnTo>
                      <a:lnTo>
                        <a:pt x="0" y="7"/>
                      </a:lnTo>
                      <a:lnTo>
                        <a:pt x="3" y="21"/>
                      </a:lnTo>
                      <a:lnTo>
                        <a:pt x="10" y="20"/>
                      </a:lnTo>
                      <a:lnTo>
                        <a:pt x="19" y="18"/>
                      </a:lnTo>
                      <a:lnTo>
                        <a:pt x="27" y="12"/>
                      </a:lnTo>
                      <a:lnTo>
                        <a:pt x="29" y="0"/>
                      </a:lnTo>
                      <a:lnTo>
                        <a:pt x="15" y="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8" name="Freeform 105"/>
                <p:cNvSpPr>
                  <a:spLocks/>
                </p:cNvSpPr>
                <p:nvPr/>
              </p:nvSpPr>
              <p:spPr bwMode="auto">
                <a:xfrm>
                  <a:off x="1595" y="2358"/>
                  <a:ext cx="29" cy="53"/>
                </a:xfrm>
                <a:custGeom>
                  <a:avLst/>
                  <a:gdLst>
                    <a:gd name="T0" fmla="*/ 3 w 29"/>
                    <a:gd name="T1" fmla="*/ 14 h 53"/>
                    <a:gd name="T2" fmla="*/ 0 w 29"/>
                    <a:gd name="T3" fmla="*/ 14 h 53"/>
                    <a:gd name="T4" fmla="*/ 6 w 29"/>
                    <a:gd name="T5" fmla="*/ 18 h 53"/>
                    <a:gd name="T6" fmla="*/ 10 w 29"/>
                    <a:gd name="T7" fmla="*/ 28 h 53"/>
                    <a:gd name="T8" fmla="*/ 13 w 29"/>
                    <a:gd name="T9" fmla="*/ 41 h 53"/>
                    <a:gd name="T10" fmla="*/ 15 w 29"/>
                    <a:gd name="T11" fmla="*/ 53 h 53"/>
                    <a:gd name="T12" fmla="*/ 29 w 29"/>
                    <a:gd name="T13" fmla="*/ 51 h 53"/>
                    <a:gd name="T14" fmla="*/ 27 w 29"/>
                    <a:gd name="T15" fmla="*/ 39 h 53"/>
                    <a:gd name="T16" fmla="*/ 25 w 29"/>
                    <a:gd name="T17" fmla="*/ 25 h 53"/>
                    <a:gd name="T18" fmla="*/ 19 w 29"/>
                    <a:gd name="T19" fmla="*/ 11 h 53"/>
                    <a:gd name="T20" fmla="*/ 8 w 29"/>
                    <a:gd name="T21" fmla="*/ 0 h 53"/>
                    <a:gd name="T22" fmla="*/ 5 w 29"/>
                    <a:gd name="T23" fmla="*/ 0 h 53"/>
                    <a:gd name="T24" fmla="*/ 3 w 29"/>
                    <a:gd name="T25" fmla="*/ 14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53"/>
                    <a:gd name="T41" fmla="*/ 29 w 29"/>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53">
                      <a:moveTo>
                        <a:pt x="3" y="14"/>
                      </a:moveTo>
                      <a:lnTo>
                        <a:pt x="0" y="14"/>
                      </a:lnTo>
                      <a:lnTo>
                        <a:pt x="6" y="18"/>
                      </a:lnTo>
                      <a:lnTo>
                        <a:pt x="10" y="28"/>
                      </a:lnTo>
                      <a:lnTo>
                        <a:pt x="13" y="41"/>
                      </a:lnTo>
                      <a:lnTo>
                        <a:pt x="15" y="53"/>
                      </a:lnTo>
                      <a:lnTo>
                        <a:pt x="29" y="51"/>
                      </a:lnTo>
                      <a:lnTo>
                        <a:pt x="27" y="39"/>
                      </a:lnTo>
                      <a:lnTo>
                        <a:pt x="25" y="25"/>
                      </a:lnTo>
                      <a:lnTo>
                        <a:pt x="19" y="11"/>
                      </a:lnTo>
                      <a:lnTo>
                        <a:pt x="8" y="0"/>
                      </a:lnTo>
                      <a:lnTo>
                        <a:pt x="5" y="0"/>
                      </a:lnTo>
                      <a:lnTo>
                        <a:pt x="3"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39" name="Freeform 106"/>
                <p:cNvSpPr>
                  <a:spLocks/>
                </p:cNvSpPr>
                <p:nvPr/>
              </p:nvSpPr>
              <p:spPr bwMode="auto">
                <a:xfrm>
                  <a:off x="1558" y="2358"/>
                  <a:ext cx="42" cy="32"/>
                </a:xfrm>
                <a:custGeom>
                  <a:avLst/>
                  <a:gdLst>
                    <a:gd name="T0" fmla="*/ 14 w 42"/>
                    <a:gd name="T1" fmla="*/ 31 h 32"/>
                    <a:gd name="T2" fmla="*/ 14 w 42"/>
                    <a:gd name="T3" fmla="*/ 32 h 32"/>
                    <a:gd name="T4" fmla="*/ 19 w 42"/>
                    <a:gd name="T5" fmla="*/ 25 h 32"/>
                    <a:gd name="T6" fmla="*/ 27 w 42"/>
                    <a:gd name="T7" fmla="*/ 18 h 32"/>
                    <a:gd name="T8" fmla="*/ 33 w 42"/>
                    <a:gd name="T9" fmla="*/ 14 h 32"/>
                    <a:gd name="T10" fmla="*/ 40 w 42"/>
                    <a:gd name="T11" fmla="*/ 14 h 32"/>
                    <a:gd name="T12" fmla="*/ 42 w 42"/>
                    <a:gd name="T13" fmla="*/ 0 h 32"/>
                    <a:gd name="T14" fmla="*/ 30 w 42"/>
                    <a:gd name="T15" fmla="*/ 0 h 32"/>
                    <a:gd name="T16" fmla="*/ 17 w 42"/>
                    <a:gd name="T17" fmla="*/ 6 h 32"/>
                    <a:gd name="T18" fmla="*/ 7 w 42"/>
                    <a:gd name="T19" fmla="*/ 16 h 32"/>
                    <a:gd name="T20" fmla="*/ 0 w 42"/>
                    <a:gd name="T21" fmla="*/ 28 h 32"/>
                    <a:gd name="T22" fmla="*/ 0 w 42"/>
                    <a:gd name="T23" fmla="*/ 29 h 32"/>
                    <a:gd name="T24" fmla="*/ 14 w 42"/>
                    <a:gd name="T25" fmla="*/ 31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2"/>
                    <a:gd name="T41" fmla="*/ 42 w 42"/>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2">
                      <a:moveTo>
                        <a:pt x="14" y="31"/>
                      </a:moveTo>
                      <a:lnTo>
                        <a:pt x="14" y="32"/>
                      </a:lnTo>
                      <a:lnTo>
                        <a:pt x="19" y="25"/>
                      </a:lnTo>
                      <a:lnTo>
                        <a:pt x="27" y="18"/>
                      </a:lnTo>
                      <a:lnTo>
                        <a:pt x="33" y="14"/>
                      </a:lnTo>
                      <a:lnTo>
                        <a:pt x="40" y="14"/>
                      </a:lnTo>
                      <a:lnTo>
                        <a:pt x="42" y="0"/>
                      </a:lnTo>
                      <a:lnTo>
                        <a:pt x="30" y="0"/>
                      </a:lnTo>
                      <a:lnTo>
                        <a:pt x="17" y="6"/>
                      </a:lnTo>
                      <a:lnTo>
                        <a:pt x="7" y="16"/>
                      </a:lnTo>
                      <a:lnTo>
                        <a:pt x="0" y="28"/>
                      </a:lnTo>
                      <a:lnTo>
                        <a:pt x="0" y="29"/>
                      </a:lnTo>
                      <a:lnTo>
                        <a:pt x="14" y="3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0" name="Freeform 107"/>
                <p:cNvSpPr>
                  <a:spLocks/>
                </p:cNvSpPr>
                <p:nvPr/>
              </p:nvSpPr>
              <p:spPr bwMode="auto">
                <a:xfrm>
                  <a:off x="1556" y="2387"/>
                  <a:ext cx="21" cy="48"/>
                </a:xfrm>
                <a:custGeom>
                  <a:avLst/>
                  <a:gdLst>
                    <a:gd name="T0" fmla="*/ 21 w 21"/>
                    <a:gd name="T1" fmla="*/ 46 h 48"/>
                    <a:gd name="T2" fmla="*/ 21 w 21"/>
                    <a:gd name="T3" fmla="*/ 46 h 48"/>
                    <a:gd name="T4" fmla="*/ 19 w 21"/>
                    <a:gd name="T5" fmla="*/ 34 h 48"/>
                    <a:gd name="T6" fmla="*/ 16 w 21"/>
                    <a:gd name="T7" fmla="*/ 23 h 48"/>
                    <a:gd name="T8" fmla="*/ 16 w 21"/>
                    <a:gd name="T9" fmla="*/ 13 h 48"/>
                    <a:gd name="T10" fmla="*/ 16 w 21"/>
                    <a:gd name="T11" fmla="*/ 2 h 48"/>
                    <a:gd name="T12" fmla="*/ 2 w 21"/>
                    <a:gd name="T13" fmla="*/ 0 h 48"/>
                    <a:gd name="T14" fmla="*/ 0 w 21"/>
                    <a:gd name="T15" fmla="*/ 13 h 48"/>
                    <a:gd name="T16" fmla="*/ 2 w 21"/>
                    <a:gd name="T17" fmla="*/ 25 h 48"/>
                    <a:gd name="T18" fmla="*/ 4 w 21"/>
                    <a:gd name="T19" fmla="*/ 36 h 48"/>
                    <a:gd name="T20" fmla="*/ 7 w 21"/>
                    <a:gd name="T21" fmla="*/ 48 h 48"/>
                    <a:gd name="T22" fmla="*/ 7 w 21"/>
                    <a:gd name="T23" fmla="*/ 48 h 48"/>
                    <a:gd name="T24" fmla="*/ 21 w 21"/>
                    <a:gd name="T25" fmla="*/ 46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48"/>
                    <a:gd name="T41" fmla="*/ 21 w 21"/>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48">
                      <a:moveTo>
                        <a:pt x="21" y="46"/>
                      </a:moveTo>
                      <a:lnTo>
                        <a:pt x="21" y="46"/>
                      </a:lnTo>
                      <a:lnTo>
                        <a:pt x="19" y="34"/>
                      </a:lnTo>
                      <a:lnTo>
                        <a:pt x="16" y="23"/>
                      </a:lnTo>
                      <a:lnTo>
                        <a:pt x="16" y="13"/>
                      </a:lnTo>
                      <a:lnTo>
                        <a:pt x="16" y="2"/>
                      </a:lnTo>
                      <a:lnTo>
                        <a:pt x="2" y="0"/>
                      </a:lnTo>
                      <a:lnTo>
                        <a:pt x="0" y="13"/>
                      </a:lnTo>
                      <a:lnTo>
                        <a:pt x="2" y="25"/>
                      </a:lnTo>
                      <a:lnTo>
                        <a:pt x="4" y="36"/>
                      </a:lnTo>
                      <a:lnTo>
                        <a:pt x="7" y="48"/>
                      </a:lnTo>
                      <a:lnTo>
                        <a:pt x="21" y="4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1" name="Freeform 108"/>
                <p:cNvSpPr>
                  <a:spLocks/>
                </p:cNvSpPr>
                <p:nvPr/>
              </p:nvSpPr>
              <p:spPr bwMode="auto">
                <a:xfrm>
                  <a:off x="1563" y="2433"/>
                  <a:ext cx="36" cy="26"/>
                </a:xfrm>
                <a:custGeom>
                  <a:avLst/>
                  <a:gdLst>
                    <a:gd name="T0" fmla="*/ 36 w 36"/>
                    <a:gd name="T1" fmla="*/ 9 h 26"/>
                    <a:gd name="T2" fmla="*/ 36 w 36"/>
                    <a:gd name="T3" fmla="*/ 9 h 26"/>
                    <a:gd name="T4" fmla="*/ 28 w 36"/>
                    <a:gd name="T5" fmla="*/ 9 h 26"/>
                    <a:gd name="T6" fmla="*/ 22 w 36"/>
                    <a:gd name="T7" fmla="*/ 7 h 26"/>
                    <a:gd name="T8" fmla="*/ 17 w 36"/>
                    <a:gd name="T9" fmla="*/ 3 h 26"/>
                    <a:gd name="T10" fmla="*/ 14 w 36"/>
                    <a:gd name="T11" fmla="*/ 0 h 26"/>
                    <a:gd name="T12" fmla="*/ 0 w 36"/>
                    <a:gd name="T13" fmla="*/ 2 h 26"/>
                    <a:gd name="T14" fmla="*/ 5 w 36"/>
                    <a:gd name="T15" fmla="*/ 13 h 26"/>
                    <a:gd name="T16" fmla="*/ 14 w 36"/>
                    <a:gd name="T17" fmla="*/ 22 h 26"/>
                    <a:gd name="T18" fmla="*/ 25 w 36"/>
                    <a:gd name="T19" fmla="*/ 24 h 26"/>
                    <a:gd name="T20" fmla="*/ 36 w 36"/>
                    <a:gd name="T21" fmla="*/ 26 h 26"/>
                    <a:gd name="T22" fmla="*/ 36 w 36"/>
                    <a:gd name="T23" fmla="*/ 26 h 26"/>
                    <a:gd name="T24" fmla="*/ 36 w 36"/>
                    <a:gd name="T25" fmla="*/ 9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36" y="9"/>
                      </a:moveTo>
                      <a:lnTo>
                        <a:pt x="36" y="9"/>
                      </a:lnTo>
                      <a:lnTo>
                        <a:pt x="28" y="9"/>
                      </a:lnTo>
                      <a:lnTo>
                        <a:pt x="22" y="7"/>
                      </a:lnTo>
                      <a:lnTo>
                        <a:pt x="17" y="3"/>
                      </a:lnTo>
                      <a:lnTo>
                        <a:pt x="14" y="0"/>
                      </a:lnTo>
                      <a:lnTo>
                        <a:pt x="0" y="2"/>
                      </a:lnTo>
                      <a:lnTo>
                        <a:pt x="5" y="13"/>
                      </a:lnTo>
                      <a:lnTo>
                        <a:pt x="14" y="22"/>
                      </a:lnTo>
                      <a:lnTo>
                        <a:pt x="25" y="24"/>
                      </a:lnTo>
                      <a:lnTo>
                        <a:pt x="36" y="26"/>
                      </a:lnTo>
                      <a:lnTo>
                        <a:pt x="36" y="9"/>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2" name="Freeform 109"/>
                <p:cNvSpPr>
                  <a:spLocks/>
                </p:cNvSpPr>
                <p:nvPr/>
              </p:nvSpPr>
              <p:spPr bwMode="auto">
                <a:xfrm>
                  <a:off x="1599" y="2430"/>
                  <a:ext cx="62" cy="29"/>
                </a:xfrm>
                <a:custGeom>
                  <a:avLst/>
                  <a:gdLst>
                    <a:gd name="T0" fmla="*/ 54 w 62"/>
                    <a:gd name="T1" fmla="*/ 2 h 29"/>
                    <a:gd name="T2" fmla="*/ 54 w 62"/>
                    <a:gd name="T3" fmla="*/ 0 h 29"/>
                    <a:gd name="T4" fmla="*/ 50 w 62"/>
                    <a:gd name="T5" fmla="*/ 4 h 29"/>
                    <a:gd name="T6" fmla="*/ 42 w 62"/>
                    <a:gd name="T7" fmla="*/ 6 h 29"/>
                    <a:gd name="T8" fmla="*/ 36 w 62"/>
                    <a:gd name="T9" fmla="*/ 9 h 29"/>
                    <a:gd name="T10" fmla="*/ 30 w 62"/>
                    <a:gd name="T11" fmla="*/ 10 h 29"/>
                    <a:gd name="T12" fmla="*/ 22 w 62"/>
                    <a:gd name="T13" fmla="*/ 12 h 29"/>
                    <a:gd name="T14" fmla="*/ 16 w 62"/>
                    <a:gd name="T15" fmla="*/ 12 h 29"/>
                    <a:gd name="T16" fmla="*/ 9 w 62"/>
                    <a:gd name="T17" fmla="*/ 14 h 29"/>
                    <a:gd name="T18" fmla="*/ 0 w 62"/>
                    <a:gd name="T19" fmla="*/ 12 h 29"/>
                    <a:gd name="T20" fmla="*/ 0 w 62"/>
                    <a:gd name="T21" fmla="*/ 29 h 29"/>
                    <a:gd name="T22" fmla="*/ 9 w 62"/>
                    <a:gd name="T23" fmla="*/ 28 h 29"/>
                    <a:gd name="T24" fmla="*/ 16 w 62"/>
                    <a:gd name="T25" fmla="*/ 27 h 29"/>
                    <a:gd name="T26" fmla="*/ 24 w 62"/>
                    <a:gd name="T27" fmla="*/ 27 h 29"/>
                    <a:gd name="T28" fmla="*/ 33 w 62"/>
                    <a:gd name="T29" fmla="*/ 25 h 29"/>
                    <a:gd name="T30" fmla="*/ 39 w 62"/>
                    <a:gd name="T31" fmla="*/ 23 h 29"/>
                    <a:gd name="T32" fmla="*/ 47 w 62"/>
                    <a:gd name="T33" fmla="*/ 21 h 29"/>
                    <a:gd name="T34" fmla="*/ 54 w 62"/>
                    <a:gd name="T35" fmla="*/ 18 h 29"/>
                    <a:gd name="T36" fmla="*/ 62 w 62"/>
                    <a:gd name="T37" fmla="*/ 15 h 29"/>
                    <a:gd name="T38" fmla="*/ 62 w 62"/>
                    <a:gd name="T39" fmla="*/ 14 h 29"/>
                    <a:gd name="T40" fmla="*/ 54 w 62"/>
                    <a:gd name="T41" fmla="*/ 2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9"/>
                    <a:gd name="T65" fmla="*/ 62 w 62"/>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9">
                      <a:moveTo>
                        <a:pt x="54" y="2"/>
                      </a:moveTo>
                      <a:lnTo>
                        <a:pt x="54" y="0"/>
                      </a:lnTo>
                      <a:lnTo>
                        <a:pt x="50" y="4"/>
                      </a:lnTo>
                      <a:lnTo>
                        <a:pt x="42" y="6"/>
                      </a:lnTo>
                      <a:lnTo>
                        <a:pt x="36" y="9"/>
                      </a:lnTo>
                      <a:lnTo>
                        <a:pt x="30" y="10"/>
                      </a:lnTo>
                      <a:lnTo>
                        <a:pt x="22" y="12"/>
                      </a:lnTo>
                      <a:lnTo>
                        <a:pt x="16" y="12"/>
                      </a:lnTo>
                      <a:lnTo>
                        <a:pt x="9" y="14"/>
                      </a:lnTo>
                      <a:lnTo>
                        <a:pt x="0" y="12"/>
                      </a:lnTo>
                      <a:lnTo>
                        <a:pt x="0" y="29"/>
                      </a:lnTo>
                      <a:lnTo>
                        <a:pt x="9" y="28"/>
                      </a:lnTo>
                      <a:lnTo>
                        <a:pt x="16" y="27"/>
                      </a:lnTo>
                      <a:lnTo>
                        <a:pt x="24" y="27"/>
                      </a:lnTo>
                      <a:lnTo>
                        <a:pt x="33" y="25"/>
                      </a:lnTo>
                      <a:lnTo>
                        <a:pt x="39" y="23"/>
                      </a:lnTo>
                      <a:lnTo>
                        <a:pt x="47" y="21"/>
                      </a:lnTo>
                      <a:lnTo>
                        <a:pt x="54" y="18"/>
                      </a:lnTo>
                      <a:lnTo>
                        <a:pt x="62" y="15"/>
                      </a:lnTo>
                      <a:lnTo>
                        <a:pt x="62" y="14"/>
                      </a:lnTo>
                      <a:lnTo>
                        <a:pt x="54" y="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3" name="Freeform 110"/>
                <p:cNvSpPr>
                  <a:spLocks/>
                </p:cNvSpPr>
                <p:nvPr/>
              </p:nvSpPr>
              <p:spPr bwMode="auto">
                <a:xfrm>
                  <a:off x="1653" y="2372"/>
                  <a:ext cx="69" cy="72"/>
                </a:xfrm>
                <a:custGeom>
                  <a:avLst/>
                  <a:gdLst>
                    <a:gd name="T0" fmla="*/ 59 w 69"/>
                    <a:gd name="T1" fmla="*/ 0 h 72"/>
                    <a:gd name="T2" fmla="*/ 57 w 69"/>
                    <a:gd name="T3" fmla="*/ 2 h 72"/>
                    <a:gd name="T4" fmla="*/ 50 w 69"/>
                    <a:gd name="T5" fmla="*/ 10 h 72"/>
                    <a:gd name="T6" fmla="*/ 44 w 69"/>
                    <a:gd name="T7" fmla="*/ 18 h 72"/>
                    <a:gd name="T8" fmla="*/ 37 w 69"/>
                    <a:gd name="T9" fmla="*/ 27 h 72"/>
                    <a:gd name="T10" fmla="*/ 31 w 69"/>
                    <a:gd name="T11" fmla="*/ 34 h 72"/>
                    <a:gd name="T12" fmla="*/ 23 w 69"/>
                    <a:gd name="T13" fmla="*/ 41 h 72"/>
                    <a:gd name="T14" fmla="*/ 16 w 69"/>
                    <a:gd name="T15" fmla="*/ 47 h 72"/>
                    <a:gd name="T16" fmla="*/ 8 w 69"/>
                    <a:gd name="T17" fmla="*/ 54 h 72"/>
                    <a:gd name="T18" fmla="*/ 0 w 69"/>
                    <a:gd name="T19" fmla="*/ 60 h 72"/>
                    <a:gd name="T20" fmla="*/ 8 w 69"/>
                    <a:gd name="T21" fmla="*/ 72 h 72"/>
                    <a:gd name="T22" fmla="*/ 17 w 69"/>
                    <a:gd name="T23" fmla="*/ 66 h 72"/>
                    <a:gd name="T24" fmla="*/ 26 w 69"/>
                    <a:gd name="T25" fmla="*/ 60 h 72"/>
                    <a:gd name="T26" fmla="*/ 33 w 69"/>
                    <a:gd name="T27" fmla="*/ 51 h 72"/>
                    <a:gd name="T28" fmla="*/ 40 w 69"/>
                    <a:gd name="T29" fmla="*/ 44 h 72"/>
                    <a:gd name="T30" fmla="*/ 49 w 69"/>
                    <a:gd name="T31" fmla="*/ 37 h 72"/>
                    <a:gd name="T32" fmla="*/ 56 w 69"/>
                    <a:gd name="T33" fmla="*/ 28 h 72"/>
                    <a:gd name="T34" fmla="*/ 62 w 69"/>
                    <a:gd name="T35" fmla="*/ 20 h 72"/>
                    <a:gd name="T36" fmla="*/ 69 w 69"/>
                    <a:gd name="T37" fmla="*/ 11 h 72"/>
                    <a:gd name="T38" fmla="*/ 68 w 69"/>
                    <a:gd name="T39" fmla="*/ 12 h 72"/>
                    <a:gd name="T40" fmla="*/ 59 w 6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72"/>
                    <a:gd name="T65" fmla="*/ 69 w 6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72">
                      <a:moveTo>
                        <a:pt x="59" y="0"/>
                      </a:moveTo>
                      <a:lnTo>
                        <a:pt x="57" y="2"/>
                      </a:lnTo>
                      <a:lnTo>
                        <a:pt x="50" y="10"/>
                      </a:lnTo>
                      <a:lnTo>
                        <a:pt x="44" y="18"/>
                      </a:lnTo>
                      <a:lnTo>
                        <a:pt x="37" y="27"/>
                      </a:lnTo>
                      <a:lnTo>
                        <a:pt x="31" y="34"/>
                      </a:lnTo>
                      <a:lnTo>
                        <a:pt x="23" y="41"/>
                      </a:lnTo>
                      <a:lnTo>
                        <a:pt x="16" y="47"/>
                      </a:lnTo>
                      <a:lnTo>
                        <a:pt x="8" y="54"/>
                      </a:lnTo>
                      <a:lnTo>
                        <a:pt x="0" y="60"/>
                      </a:lnTo>
                      <a:lnTo>
                        <a:pt x="8" y="72"/>
                      </a:lnTo>
                      <a:lnTo>
                        <a:pt x="17" y="66"/>
                      </a:lnTo>
                      <a:lnTo>
                        <a:pt x="26" y="60"/>
                      </a:lnTo>
                      <a:lnTo>
                        <a:pt x="33" y="51"/>
                      </a:lnTo>
                      <a:lnTo>
                        <a:pt x="40" y="44"/>
                      </a:lnTo>
                      <a:lnTo>
                        <a:pt x="49" y="37"/>
                      </a:lnTo>
                      <a:lnTo>
                        <a:pt x="56" y="28"/>
                      </a:lnTo>
                      <a:lnTo>
                        <a:pt x="62" y="20"/>
                      </a:lnTo>
                      <a:lnTo>
                        <a:pt x="69" y="11"/>
                      </a:lnTo>
                      <a:lnTo>
                        <a:pt x="68" y="12"/>
                      </a:lnTo>
                      <a:lnTo>
                        <a:pt x="59"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4" name="Freeform 111"/>
                <p:cNvSpPr>
                  <a:spLocks/>
                </p:cNvSpPr>
                <p:nvPr/>
              </p:nvSpPr>
              <p:spPr bwMode="auto">
                <a:xfrm>
                  <a:off x="1712" y="2274"/>
                  <a:ext cx="96" cy="110"/>
                </a:xfrm>
                <a:custGeom>
                  <a:avLst/>
                  <a:gdLst>
                    <a:gd name="T0" fmla="*/ 90 w 96"/>
                    <a:gd name="T1" fmla="*/ 0 h 110"/>
                    <a:gd name="T2" fmla="*/ 84 w 96"/>
                    <a:gd name="T3" fmla="*/ 5 h 110"/>
                    <a:gd name="T4" fmla="*/ 76 w 96"/>
                    <a:gd name="T5" fmla="*/ 16 h 110"/>
                    <a:gd name="T6" fmla="*/ 66 w 96"/>
                    <a:gd name="T7" fmla="*/ 28 h 110"/>
                    <a:gd name="T8" fmla="*/ 55 w 96"/>
                    <a:gd name="T9" fmla="*/ 41 h 110"/>
                    <a:gd name="T10" fmla="*/ 43 w 96"/>
                    <a:gd name="T11" fmla="*/ 55 h 110"/>
                    <a:gd name="T12" fmla="*/ 32 w 96"/>
                    <a:gd name="T13" fmla="*/ 67 h 110"/>
                    <a:gd name="T14" fmla="*/ 20 w 96"/>
                    <a:gd name="T15" fmla="*/ 79 h 110"/>
                    <a:gd name="T16" fmla="*/ 9 w 96"/>
                    <a:gd name="T17" fmla="*/ 90 h 110"/>
                    <a:gd name="T18" fmla="*/ 0 w 96"/>
                    <a:gd name="T19" fmla="*/ 98 h 110"/>
                    <a:gd name="T20" fmla="*/ 9 w 96"/>
                    <a:gd name="T21" fmla="*/ 110 h 110"/>
                    <a:gd name="T22" fmla="*/ 19 w 96"/>
                    <a:gd name="T23" fmla="*/ 100 h 110"/>
                    <a:gd name="T24" fmla="*/ 30 w 96"/>
                    <a:gd name="T25" fmla="*/ 89 h 110"/>
                    <a:gd name="T26" fmla="*/ 42 w 96"/>
                    <a:gd name="T27" fmla="*/ 77 h 110"/>
                    <a:gd name="T28" fmla="*/ 55 w 96"/>
                    <a:gd name="T29" fmla="*/ 64 h 110"/>
                    <a:gd name="T30" fmla="*/ 67 w 96"/>
                    <a:gd name="T31" fmla="*/ 51 h 110"/>
                    <a:gd name="T32" fmla="*/ 78 w 96"/>
                    <a:gd name="T33" fmla="*/ 38 h 110"/>
                    <a:gd name="T34" fmla="*/ 88 w 96"/>
                    <a:gd name="T35" fmla="*/ 26 h 110"/>
                    <a:gd name="T36" fmla="*/ 96 w 96"/>
                    <a:gd name="T37" fmla="*/ 12 h 110"/>
                    <a:gd name="T38" fmla="*/ 90 w 96"/>
                    <a:gd name="T39" fmla="*/ 17 h 110"/>
                    <a:gd name="T40" fmla="*/ 90 w 96"/>
                    <a:gd name="T41" fmla="*/ 0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110"/>
                    <a:gd name="T65" fmla="*/ 96 w 96"/>
                    <a:gd name="T66" fmla="*/ 110 h 1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110">
                      <a:moveTo>
                        <a:pt x="90" y="0"/>
                      </a:moveTo>
                      <a:lnTo>
                        <a:pt x="84" y="5"/>
                      </a:lnTo>
                      <a:lnTo>
                        <a:pt x="76" y="16"/>
                      </a:lnTo>
                      <a:lnTo>
                        <a:pt x="66" y="28"/>
                      </a:lnTo>
                      <a:lnTo>
                        <a:pt x="55" y="41"/>
                      </a:lnTo>
                      <a:lnTo>
                        <a:pt x="43" y="55"/>
                      </a:lnTo>
                      <a:lnTo>
                        <a:pt x="32" y="67"/>
                      </a:lnTo>
                      <a:lnTo>
                        <a:pt x="20" y="79"/>
                      </a:lnTo>
                      <a:lnTo>
                        <a:pt x="9" y="90"/>
                      </a:lnTo>
                      <a:lnTo>
                        <a:pt x="0" y="98"/>
                      </a:lnTo>
                      <a:lnTo>
                        <a:pt x="9" y="110"/>
                      </a:lnTo>
                      <a:lnTo>
                        <a:pt x="19" y="100"/>
                      </a:lnTo>
                      <a:lnTo>
                        <a:pt x="30" y="89"/>
                      </a:lnTo>
                      <a:lnTo>
                        <a:pt x="42" y="77"/>
                      </a:lnTo>
                      <a:lnTo>
                        <a:pt x="55" y="64"/>
                      </a:lnTo>
                      <a:lnTo>
                        <a:pt x="67" y="51"/>
                      </a:lnTo>
                      <a:lnTo>
                        <a:pt x="78" y="38"/>
                      </a:lnTo>
                      <a:lnTo>
                        <a:pt x="88" y="26"/>
                      </a:lnTo>
                      <a:lnTo>
                        <a:pt x="96" y="12"/>
                      </a:lnTo>
                      <a:lnTo>
                        <a:pt x="90" y="17"/>
                      </a:lnTo>
                      <a:lnTo>
                        <a:pt x="9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5" name="Freeform 112"/>
                <p:cNvSpPr>
                  <a:spLocks/>
                </p:cNvSpPr>
                <p:nvPr/>
              </p:nvSpPr>
              <p:spPr bwMode="auto">
                <a:xfrm>
                  <a:off x="1785" y="2274"/>
                  <a:ext cx="22" cy="31"/>
                </a:xfrm>
                <a:custGeom>
                  <a:avLst/>
                  <a:gdLst>
                    <a:gd name="T0" fmla="*/ 8 w 22"/>
                    <a:gd name="T1" fmla="*/ 16 h 31"/>
                    <a:gd name="T2" fmla="*/ 15 w 22"/>
                    <a:gd name="T3" fmla="*/ 26 h 31"/>
                    <a:gd name="T4" fmla="*/ 18 w 22"/>
                    <a:gd name="T5" fmla="*/ 21 h 31"/>
                    <a:gd name="T6" fmla="*/ 22 w 22"/>
                    <a:gd name="T7" fmla="*/ 15 h 31"/>
                    <a:gd name="T8" fmla="*/ 17 w 22"/>
                    <a:gd name="T9" fmla="*/ 0 h 31"/>
                    <a:gd name="T10" fmla="*/ 17 w 22"/>
                    <a:gd name="T11" fmla="*/ 17 h 31"/>
                    <a:gd name="T12" fmla="*/ 10 w 22"/>
                    <a:gd name="T13" fmla="*/ 8 h 31"/>
                    <a:gd name="T14" fmla="*/ 6 w 22"/>
                    <a:gd name="T15" fmla="*/ 11 h 31"/>
                    <a:gd name="T16" fmla="*/ 0 w 22"/>
                    <a:gd name="T17" fmla="*/ 19 h 31"/>
                    <a:gd name="T18" fmla="*/ 10 w 22"/>
                    <a:gd name="T19" fmla="*/ 31 h 31"/>
                    <a:gd name="T20" fmla="*/ 8 w 22"/>
                    <a:gd name="T21" fmla="*/ 16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1"/>
                    <a:gd name="T35" fmla="*/ 22 w 22"/>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1">
                      <a:moveTo>
                        <a:pt x="8" y="16"/>
                      </a:moveTo>
                      <a:lnTo>
                        <a:pt x="15" y="26"/>
                      </a:lnTo>
                      <a:lnTo>
                        <a:pt x="18" y="21"/>
                      </a:lnTo>
                      <a:lnTo>
                        <a:pt x="22" y="15"/>
                      </a:lnTo>
                      <a:lnTo>
                        <a:pt x="17" y="0"/>
                      </a:lnTo>
                      <a:lnTo>
                        <a:pt x="17" y="17"/>
                      </a:lnTo>
                      <a:lnTo>
                        <a:pt x="10" y="8"/>
                      </a:lnTo>
                      <a:lnTo>
                        <a:pt x="6" y="11"/>
                      </a:lnTo>
                      <a:lnTo>
                        <a:pt x="0" y="19"/>
                      </a:lnTo>
                      <a:lnTo>
                        <a:pt x="10" y="31"/>
                      </a:lnTo>
                      <a:lnTo>
                        <a:pt x="8" y="1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6" name="Freeform 113"/>
                <p:cNvSpPr>
                  <a:spLocks/>
                </p:cNvSpPr>
                <p:nvPr/>
              </p:nvSpPr>
              <p:spPr bwMode="auto">
                <a:xfrm>
                  <a:off x="1793" y="2290"/>
                  <a:ext cx="8" cy="15"/>
                </a:xfrm>
                <a:custGeom>
                  <a:avLst/>
                  <a:gdLst>
                    <a:gd name="T0" fmla="*/ 2 w 8"/>
                    <a:gd name="T1" fmla="*/ 15 h 15"/>
                    <a:gd name="T2" fmla="*/ 7 w 8"/>
                    <a:gd name="T3" fmla="*/ 12 h 15"/>
                    <a:gd name="T4" fmla="*/ 8 w 8"/>
                    <a:gd name="T5" fmla="*/ 6 h 15"/>
                    <a:gd name="T6" fmla="*/ 6 w 8"/>
                    <a:gd name="T7" fmla="*/ 1 h 15"/>
                    <a:gd name="T8" fmla="*/ 0 w 8"/>
                    <a:gd name="T9" fmla="*/ 0 h 15"/>
                    <a:gd name="T10" fmla="*/ 2 w 8"/>
                    <a:gd name="T11" fmla="*/ 15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2" y="15"/>
                      </a:moveTo>
                      <a:lnTo>
                        <a:pt x="7" y="12"/>
                      </a:lnTo>
                      <a:lnTo>
                        <a:pt x="8" y="6"/>
                      </a:lnTo>
                      <a:lnTo>
                        <a:pt x="6" y="1"/>
                      </a:lnTo>
                      <a:lnTo>
                        <a:pt x="0" y="0"/>
                      </a:lnTo>
                      <a:lnTo>
                        <a:pt x="2"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7" name="Freeform 114"/>
                <p:cNvSpPr>
                  <a:spLocks/>
                </p:cNvSpPr>
                <p:nvPr/>
              </p:nvSpPr>
              <p:spPr bwMode="auto">
                <a:xfrm>
                  <a:off x="1490" y="2283"/>
                  <a:ext cx="9" cy="14"/>
                </a:xfrm>
                <a:custGeom>
                  <a:avLst/>
                  <a:gdLst>
                    <a:gd name="T0" fmla="*/ 6 w 9"/>
                    <a:gd name="T1" fmla="*/ 0 h 14"/>
                    <a:gd name="T2" fmla="*/ 1 w 9"/>
                    <a:gd name="T3" fmla="*/ 2 h 14"/>
                    <a:gd name="T4" fmla="*/ 0 w 9"/>
                    <a:gd name="T5" fmla="*/ 8 h 14"/>
                    <a:gd name="T6" fmla="*/ 3 w 9"/>
                    <a:gd name="T7" fmla="*/ 13 h 14"/>
                    <a:gd name="T8" fmla="*/ 9 w 9"/>
                    <a:gd name="T9" fmla="*/ 14 h 14"/>
                    <a:gd name="T10" fmla="*/ 6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6" y="0"/>
                      </a:moveTo>
                      <a:lnTo>
                        <a:pt x="1" y="2"/>
                      </a:lnTo>
                      <a:lnTo>
                        <a:pt x="0" y="8"/>
                      </a:lnTo>
                      <a:lnTo>
                        <a:pt x="3" y="13"/>
                      </a:lnTo>
                      <a:lnTo>
                        <a:pt x="9" y="14"/>
                      </a:lnTo>
                      <a:lnTo>
                        <a:pt x="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8" name="Freeform 115"/>
                <p:cNvSpPr>
                  <a:spLocks/>
                </p:cNvSpPr>
                <p:nvPr/>
              </p:nvSpPr>
              <p:spPr bwMode="auto">
                <a:xfrm>
                  <a:off x="1496" y="2270"/>
                  <a:ext cx="18" cy="27"/>
                </a:xfrm>
                <a:custGeom>
                  <a:avLst/>
                  <a:gdLst>
                    <a:gd name="T0" fmla="*/ 4 w 18"/>
                    <a:gd name="T1" fmla="*/ 1 h 27"/>
                    <a:gd name="T2" fmla="*/ 4 w 18"/>
                    <a:gd name="T3" fmla="*/ 2 h 27"/>
                    <a:gd name="T4" fmla="*/ 4 w 18"/>
                    <a:gd name="T5" fmla="*/ 7 h 27"/>
                    <a:gd name="T6" fmla="*/ 3 w 18"/>
                    <a:gd name="T7" fmla="*/ 10 h 27"/>
                    <a:gd name="T8" fmla="*/ 1 w 18"/>
                    <a:gd name="T9" fmla="*/ 12 h 27"/>
                    <a:gd name="T10" fmla="*/ 0 w 18"/>
                    <a:gd name="T11" fmla="*/ 13 h 27"/>
                    <a:gd name="T12" fmla="*/ 3 w 18"/>
                    <a:gd name="T13" fmla="*/ 27 h 27"/>
                    <a:gd name="T14" fmla="*/ 11 w 18"/>
                    <a:gd name="T15" fmla="*/ 24 h 27"/>
                    <a:gd name="T16" fmla="*/ 17 w 18"/>
                    <a:gd name="T17" fmla="*/ 15 h 27"/>
                    <a:gd name="T18" fmla="*/ 18 w 18"/>
                    <a:gd name="T19" fmla="*/ 7 h 27"/>
                    <a:gd name="T20" fmla="*/ 18 w 18"/>
                    <a:gd name="T21" fmla="*/ 0 h 27"/>
                    <a:gd name="T22" fmla="*/ 18 w 18"/>
                    <a:gd name="T23" fmla="*/ 1 h 27"/>
                    <a:gd name="T24" fmla="*/ 4 w 18"/>
                    <a:gd name="T25" fmla="*/ 1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7"/>
                    <a:gd name="T41" fmla="*/ 18 w 18"/>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7">
                      <a:moveTo>
                        <a:pt x="4" y="1"/>
                      </a:moveTo>
                      <a:lnTo>
                        <a:pt x="4" y="2"/>
                      </a:lnTo>
                      <a:lnTo>
                        <a:pt x="4" y="7"/>
                      </a:lnTo>
                      <a:lnTo>
                        <a:pt x="3" y="10"/>
                      </a:lnTo>
                      <a:lnTo>
                        <a:pt x="1" y="12"/>
                      </a:lnTo>
                      <a:lnTo>
                        <a:pt x="0" y="13"/>
                      </a:lnTo>
                      <a:lnTo>
                        <a:pt x="3" y="27"/>
                      </a:lnTo>
                      <a:lnTo>
                        <a:pt x="11" y="24"/>
                      </a:lnTo>
                      <a:lnTo>
                        <a:pt x="17" y="15"/>
                      </a:lnTo>
                      <a:lnTo>
                        <a:pt x="18" y="7"/>
                      </a:lnTo>
                      <a:lnTo>
                        <a:pt x="18" y="0"/>
                      </a:lnTo>
                      <a:lnTo>
                        <a:pt x="18" y="1"/>
                      </a:lnTo>
                      <a:lnTo>
                        <a:pt x="4"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49" name="Freeform 116"/>
                <p:cNvSpPr>
                  <a:spLocks/>
                </p:cNvSpPr>
                <p:nvPr/>
              </p:nvSpPr>
              <p:spPr bwMode="auto">
                <a:xfrm>
                  <a:off x="1473" y="2239"/>
                  <a:ext cx="41" cy="32"/>
                </a:xfrm>
                <a:custGeom>
                  <a:avLst/>
                  <a:gdLst>
                    <a:gd name="T0" fmla="*/ 0 w 41"/>
                    <a:gd name="T1" fmla="*/ 15 h 32"/>
                    <a:gd name="T2" fmla="*/ 0 w 41"/>
                    <a:gd name="T3" fmla="*/ 15 h 32"/>
                    <a:gd name="T4" fmla="*/ 16 w 41"/>
                    <a:gd name="T5" fmla="*/ 16 h 32"/>
                    <a:gd name="T6" fmla="*/ 22 w 41"/>
                    <a:gd name="T7" fmla="*/ 18 h 32"/>
                    <a:gd name="T8" fmla="*/ 24 w 41"/>
                    <a:gd name="T9" fmla="*/ 26 h 32"/>
                    <a:gd name="T10" fmla="*/ 27 w 41"/>
                    <a:gd name="T11" fmla="*/ 32 h 32"/>
                    <a:gd name="T12" fmla="*/ 41 w 41"/>
                    <a:gd name="T13" fmla="*/ 32 h 32"/>
                    <a:gd name="T14" fmla="*/ 39 w 41"/>
                    <a:gd name="T15" fmla="*/ 21 h 32"/>
                    <a:gd name="T16" fmla="*/ 32 w 41"/>
                    <a:gd name="T17" fmla="*/ 9 h 32"/>
                    <a:gd name="T18" fmla="*/ 18 w 41"/>
                    <a:gd name="T19" fmla="*/ 2 h 32"/>
                    <a:gd name="T20" fmla="*/ 0 w 41"/>
                    <a:gd name="T21" fmla="*/ 0 h 32"/>
                    <a:gd name="T22" fmla="*/ 0 w 41"/>
                    <a:gd name="T23" fmla="*/ 0 h 32"/>
                    <a:gd name="T24" fmla="*/ 0 w 41"/>
                    <a:gd name="T25" fmla="*/ 1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2"/>
                    <a:gd name="T41" fmla="*/ 41 w 41"/>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2">
                      <a:moveTo>
                        <a:pt x="0" y="15"/>
                      </a:moveTo>
                      <a:lnTo>
                        <a:pt x="0" y="15"/>
                      </a:lnTo>
                      <a:lnTo>
                        <a:pt x="16" y="16"/>
                      </a:lnTo>
                      <a:lnTo>
                        <a:pt x="22" y="18"/>
                      </a:lnTo>
                      <a:lnTo>
                        <a:pt x="24" y="26"/>
                      </a:lnTo>
                      <a:lnTo>
                        <a:pt x="27" y="32"/>
                      </a:lnTo>
                      <a:lnTo>
                        <a:pt x="41" y="32"/>
                      </a:lnTo>
                      <a:lnTo>
                        <a:pt x="39" y="21"/>
                      </a:lnTo>
                      <a:lnTo>
                        <a:pt x="32" y="9"/>
                      </a:lnTo>
                      <a:lnTo>
                        <a:pt x="18" y="2"/>
                      </a:lnTo>
                      <a:lnTo>
                        <a:pt x="0" y="0"/>
                      </a:lnTo>
                      <a:lnTo>
                        <a:pt x="0"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50" name="Freeform 117"/>
                <p:cNvSpPr>
                  <a:spLocks/>
                </p:cNvSpPr>
                <p:nvPr/>
              </p:nvSpPr>
              <p:spPr bwMode="auto">
                <a:xfrm>
                  <a:off x="1444" y="2239"/>
                  <a:ext cx="29" cy="43"/>
                </a:xfrm>
                <a:custGeom>
                  <a:avLst/>
                  <a:gdLst>
                    <a:gd name="T0" fmla="*/ 15 w 29"/>
                    <a:gd name="T1" fmla="*/ 40 h 43"/>
                    <a:gd name="T2" fmla="*/ 15 w 29"/>
                    <a:gd name="T3" fmla="*/ 43 h 43"/>
                    <a:gd name="T4" fmla="*/ 18 w 29"/>
                    <a:gd name="T5" fmla="*/ 34 h 43"/>
                    <a:gd name="T6" fmla="*/ 24 w 29"/>
                    <a:gd name="T7" fmla="*/ 23 h 43"/>
                    <a:gd name="T8" fmla="*/ 27 w 29"/>
                    <a:gd name="T9" fmla="*/ 16 h 43"/>
                    <a:gd name="T10" fmla="*/ 29 w 29"/>
                    <a:gd name="T11" fmla="*/ 15 h 43"/>
                    <a:gd name="T12" fmla="*/ 29 w 29"/>
                    <a:gd name="T13" fmla="*/ 0 h 43"/>
                    <a:gd name="T14" fmla="*/ 17 w 29"/>
                    <a:gd name="T15" fmla="*/ 6 h 43"/>
                    <a:gd name="T16" fmla="*/ 10 w 29"/>
                    <a:gd name="T17" fmla="*/ 16 h 43"/>
                    <a:gd name="T18" fmla="*/ 4 w 29"/>
                    <a:gd name="T19" fmla="*/ 27 h 43"/>
                    <a:gd name="T20" fmla="*/ 0 w 29"/>
                    <a:gd name="T21" fmla="*/ 35 h 43"/>
                    <a:gd name="T22" fmla="*/ 0 w 29"/>
                    <a:gd name="T23" fmla="*/ 38 h 43"/>
                    <a:gd name="T24" fmla="*/ 15 w 29"/>
                    <a:gd name="T25" fmla="*/ 4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43"/>
                    <a:gd name="T41" fmla="*/ 29 w 29"/>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43">
                      <a:moveTo>
                        <a:pt x="15" y="40"/>
                      </a:moveTo>
                      <a:lnTo>
                        <a:pt x="15" y="43"/>
                      </a:lnTo>
                      <a:lnTo>
                        <a:pt x="18" y="34"/>
                      </a:lnTo>
                      <a:lnTo>
                        <a:pt x="24" y="23"/>
                      </a:lnTo>
                      <a:lnTo>
                        <a:pt x="27" y="16"/>
                      </a:lnTo>
                      <a:lnTo>
                        <a:pt x="29" y="15"/>
                      </a:lnTo>
                      <a:lnTo>
                        <a:pt x="29" y="0"/>
                      </a:lnTo>
                      <a:lnTo>
                        <a:pt x="17" y="6"/>
                      </a:lnTo>
                      <a:lnTo>
                        <a:pt x="10" y="16"/>
                      </a:lnTo>
                      <a:lnTo>
                        <a:pt x="4" y="27"/>
                      </a:lnTo>
                      <a:lnTo>
                        <a:pt x="0" y="35"/>
                      </a:lnTo>
                      <a:lnTo>
                        <a:pt x="0" y="38"/>
                      </a:lnTo>
                      <a:lnTo>
                        <a:pt x="15" y="4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51" name="Freeform 118"/>
                <p:cNvSpPr>
                  <a:spLocks/>
                </p:cNvSpPr>
                <p:nvPr/>
              </p:nvSpPr>
              <p:spPr bwMode="auto">
                <a:xfrm>
                  <a:off x="1444" y="2277"/>
                  <a:ext cx="20" cy="35"/>
                </a:xfrm>
                <a:custGeom>
                  <a:avLst/>
                  <a:gdLst>
                    <a:gd name="T0" fmla="*/ 20 w 20"/>
                    <a:gd name="T1" fmla="*/ 34 h 35"/>
                    <a:gd name="T2" fmla="*/ 20 w 20"/>
                    <a:gd name="T3" fmla="*/ 32 h 35"/>
                    <a:gd name="T4" fmla="*/ 17 w 20"/>
                    <a:gd name="T5" fmla="*/ 24 h 35"/>
                    <a:gd name="T6" fmla="*/ 16 w 20"/>
                    <a:gd name="T7" fmla="*/ 16 h 35"/>
                    <a:gd name="T8" fmla="*/ 15 w 20"/>
                    <a:gd name="T9" fmla="*/ 9 h 35"/>
                    <a:gd name="T10" fmla="*/ 15 w 20"/>
                    <a:gd name="T11" fmla="*/ 2 h 35"/>
                    <a:gd name="T12" fmla="*/ 0 w 20"/>
                    <a:gd name="T13" fmla="*/ 0 h 35"/>
                    <a:gd name="T14" fmla="*/ 0 w 20"/>
                    <a:gd name="T15" fmla="*/ 9 h 35"/>
                    <a:gd name="T16" fmla="*/ 1 w 20"/>
                    <a:gd name="T17" fmla="*/ 18 h 35"/>
                    <a:gd name="T18" fmla="*/ 3 w 20"/>
                    <a:gd name="T19" fmla="*/ 26 h 35"/>
                    <a:gd name="T20" fmla="*/ 5 w 20"/>
                    <a:gd name="T21" fmla="*/ 35 h 35"/>
                    <a:gd name="T22" fmla="*/ 5 w 20"/>
                    <a:gd name="T23" fmla="*/ 34 h 35"/>
                    <a:gd name="T24" fmla="*/ 20 w 20"/>
                    <a:gd name="T25" fmla="*/ 34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35"/>
                    <a:gd name="T41" fmla="*/ 20 w 20"/>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35">
                      <a:moveTo>
                        <a:pt x="20" y="34"/>
                      </a:moveTo>
                      <a:lnTo>
                        <a:pt x="20" y="32"/>
                      </a:lnTo>
                      <a:lnTo>
                        <a:pt x="17" y="24"/>
                      </a:lnTo>
                      <a:lnTo>
                        <a:pt x="16" y="16"/>
                      </a:lnTo>
                      <a:lnTo>
                        <a:pt x="15" y="9"/>
                      </a:lnTo>
                      <a:lnTo>
                        <a:pt x="15" y="2"/>
                      </a:lnTo>
                      <a:lnTo>
                        <a:pt x="0" y="0"/>
                      </a:lnTo>
                      <a:lnTo>
                        <a:pt x="0" y="9"/>
                      </a:lnTo>
                      <a:lnTo>
                        <a:pt x="1" y="18"/>
                      </a:lnTo>
                      <a:lnTo>
                        <a:pt x="3" y="26"/>
                      </a:lnTo>
                      <a:lnTo>
                        <a:pt x="5" y="35"/>
                      </a:lnTo>
                      <a:lnTo>
                        <a:pt x="5" y="34"/>
                      </a:lnTo>
                      <a:lnTo>
                        <a:pt x="20" y="3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52" name="Freeform 119"/>
                <p:cNvSpPr>
                  <a:spLocks/>
                </p:cNvSpPr>
                <p:nvPr/>
              </p:nvSpPr>
              <p:spPr bwMode="auto">
                <a:xfrm>
                  <a:off x="1449" y="2311"/>
                  <a:ext cx="27" cy="19"/>
                </a:xfrm>
                <a:custGeom>
                  <a:avLst/>
                  <a:gdLst>
                    <a:gd name="T0" fmla="*/ 27 w 27"/>
                    <a:gd name="T1" fmla="*/ 4 h 19"/>
                    <a:gd name="T2" fmla="*/ 27 w 27"/>
                    <a:gd name="T3" fmla="*/ 4 h 19"/>
                    <a:gd name="T4" fmla="*/ 22 w 27"/>
                    <a:gd name="T5" fmla="*/ 3 h 19"/>
                    <a:gd name="T6" fmla="*/ 18 w 27"/>
                    <a:gd name="T7" fmla="*/ 1 h 19"/>
                    <a:gd name="T8" fmla="*/ 16 w 27"/>
                    <a:gd name="T9" fmla="*/ 0 h 19"/>
                    <a:gd name="T10" fmla="*/ 15 w 27"/>
                    <a:gd name="T11" fmla="*/ 0 h 19"/>
                    <a:gd name="T12" fmla="*/ 0 w 27"/>
                    <a:gd name="T13" fmla="*/ 0 h 19"/>
                    <a:gd name="T14" fmla="*/ 4 w 27"/>
                    <a:gd name="T15" fmla="*/ 9 h 19"/>
                    <a:gd name="T16" fmla="*/ 11 w 27"/>
                    <a:gd name="T17" fmla="*/ 15 h 19"/>
                    <a:gd name="T18" fmla="*/ 19 w 27"/>
                    <a:gd name="T19" fmla="*/ 18 h 19"/>
                    <a:gd name="T20" fmla="*/ 27 w 27"/>
                    <a:gd name="T21" fmla="*/ 19 h 19"/>
                    <a:gd name="T22" fmla="*/ 27 w 27"/>
                    <a:gd name="T23" fmla="*/ 19 h 19"/>
                    <a:gd name="T24" fmla="*/ 27 w 27"/>
                    <a:gd name="T25" fmla="*/ 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9"/>
                    <a:gd name="T41" fmla="*/ 27 w 27"/>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9">
                      <a:moveTo>
                        <a:pt x="27" y="4"/>
                      </a:moveTo>
                      <a:lnTo>
                        <a:pt x="27" y="4"/>
                      </a:lnTo>
                      <a:lnTo>
                        <a:pt x="22" y="3"/>
                      </a:lnTo>
                      <a:lnTo>
                        <a:pt x="18" y="1"/>
                      </a:lnTo>
                      <a:lnTo>
                        <a:pt x="16" y="0"/>
                      </a:lnTo>
                      <a:lnTo>
                        <a:pt x="15" y="0"/>
                      </a:lnTo>
                      <a:lnTo>
                        <a:pt x="0" y="0"/>
                      </a:lnTo>
                      <a:lnTo>
                        <a:pt x="4" y="9"/>
                      </a:lnTo>
                      <a:lnTo>
                        <a:pt x="11" y="15"/>
                      </a:lnTo>
                      <a:lnTo>
                        <a:pt x="19" y="18"/>
                      </a:lnTo>
                      <a:lnTo>
                        <a:pt x="27" y="19"/>
                      </a:lnTo>
                      <a:lnTo>
                        <a:pt x="27" y="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53" name="Freeform 120"/>
                <p:cNvSpPr>
                  <a:spLocks/>
                </p:cNvSpPr>
                <p:nvPr/>
              </p:nvSpPr>
              <p:spPr bwMode="auto">
                <a:xfrm>
                  <a:off x="1476" y="2306"/>
                  <a:ext cx="44" cy="24"/>
                </a:xfrm>
                <a:custGeom>
                  <a:avLst/>
                  <a:gdLst>
                    <a:gd name="T0" fmla="*/ 37 w 44"/>
                    <a:gd name="T1" fmla="*/ 1 h 24"/>
                    <a:gd name="T2" fmla="*/ 37 w 44"/>
                    <a:gd name="T3" fmla="*/ 0 h 24"/>
                    <a:gd name="T4" fmla="*/ 34 w 44"/>
                    <a:gd name="T5" fmla="*/ 2 h 24"/>
                    <a:gd name="T6" fmla="*/ 30 w 44"/>
                    <a:gd name="T7" fmla="*/ 3 h 24"/>
                    <a:gd name="T8" fmla="*/ 25 w 44"/>
                    <a:gd name="T9" fmla="*/ 5 h 24"/>
                    <a:gd name="T10" fmla="*/ 20 w 44"/>
                    <a:gd name="T11" fmla="*/ 6 h 24"/>
                    <a:gd name="T12" fmla="*/ 15 w 44"/>
                    <a:gd name="T13" fmla="*/ 7 h 24"/>
                    <a:gd name="T14" fmla="*/ 9 w 44"/>
                    <a:gd name="T15" fmla="*/ 8 h 24"/>
                    <a:gd name="T16" fmla="*/ 6 w 44"/>
                    <a:gd name="T17" fmla="*/ 9 h 24"/>
                    <a:gd name="T18" fmla="*/ 0 w 44"/>
                    <a:gd name="T19" fmla="*/ 9 h 24"/>
                    <a:gd name="T20" fmla="*/ 0 w 44"/>
                    <a:gd name="T21" fmla="*/ 24 h 24"/>
                    <a:gd name="T22" fmla="*/ 6 w 44"/>
                    <a:gd name="T23" fmla="*/ 24 h 24"/>
                    <a:gd name="T24" fmla="*/ 12 w 44"/>
                    <a:gd name="T25" fmla="*/ 23 h 24"/>
                    <a:gd name="T26" fmla="*/ 18 w 44"/>
                    <a:gd name="T27" fmla="*/ 22 h 24"/>
                    <a:gd name="T28" fmla="*/ 23 w 44"/>
                    <a:gd name="T29" fmla="*/ 20 h 24"/>
                    <a:gd name="T30" fmla="*/ 28 w 44"/>
                    <a:gd name="T31" fmla="*/ 19 h 24"/>
                    <a:gd name="T32" fmla="*/ 32 w 44"/>
                    <a:gd name="T33" fmla="*/ 18 h 24"/>
                    <a:gd name="T34" fmla="*/ 38 w 44"/>
                    <a:gd name="T35" fmla="*/ 17 h 24"/>
                    <a:gd name="T36" fmla="*/ 44 w 44"/>
                    <a:gd name="T37" fmla="*/ 14 h 24"/>
                    <a:gd name="T38" fmla="*/ 44 w 44"/>
                    <a:gd name="T39" fmla="*/ 13 h 24"/>
                    <a:gd name="T40" fmla="*/ 37 w 44"/>
                    <a:gd name="T41" fmla="*/ 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24"/>
                    <a:gd name="T65" fmla="*/ 44 w 44"/>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24">
                      <a:moveTo>
                        <a:pt x="37" y="1"/>
                      </a:moveTo>
                      <a:lnTo>
                        <a:pt x="37" y="0"/>
                      </a:lnTo>
                      <a:lnTo>
                        <a:pt x="34" y="2"/>
                      </a:lnTo>
                      <a:lnTo>
                        <a:pt x="30" y="3"/>
                      </a:lnTo>
                      <a:lnTo>
                        <a:pt x="25" y="5"/>
                      </a:lnTo>
                      <a:lnTo>
                        <a:pt x="20" y="6"/>
                      </a:lnTo>
                      <a:lnTo>
                        <a:pt x="15" y="7"/>
                      </a:lnTo>
                      <a:lnTo>
                        <a:pt x="9" y="8"/>
                      </a:lnTo>
                      <a:lnTo>
                        <a:pt x="6" y="9"/>
                      </a:lnTo>
                      <a:lnTo>
                        <a:pt x="0" y="9"/>
                      </a:lnTo>
                      <a:lnTo>
                        <a:pt x="0" y="24"/>
                      </a:lnTo>
                      <a:lnTo>
                        <a:pt x="6" y="24"/>
                      </a:lnTo>
                      <a:lnTo>
                        <a:pt x="12" y="23"/>
                      </a:lnTo>
                      <a:lnTo>
                        <a:pt x="18" y="22"/>
                      </a:lnTo>
                      <a:lnTo>
                        <a:pt x="23" y="20"/>
                      </a:lnTo>
                      <a:lnTo>
                        <a:pt x="28" y="19"/>
                      </a:lnTo>
                      <a:lnTo>
                        <a:pt x="32" y="18"/>
                      </a:lnTo>
                      <a:lnTo>
                        <a:pt x="38" y="17"/>
                      </a:lnTo>
                      <a:lnTo>
                        <a:pt x="44" y="14"/>
                      </a:lnTo>
                      <a:lnTo>
                        <a:pt x="44" y="13"/>
                      </a:lnTo>
                      <a:lnTo>
                        <a:pt x="37"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54" name="Freeform 121"/>
                <p:cNvSpPr>
                  <a:spLocks/>
                </p:cNvSpPr>
                <p:nvPr/>
              </p:nvSpPr>
              <p:spPr bwMode="auto">
                <a:xfrm>
                  <a:off x="1513" y="2265"/>
                  <a:ext cx="51" cy="54"/>
                </a:xfrm>
                <a:custGeom>
                  <a:avLst/>
                  <a:gdLst>
                    <a:gd name="T0" fmla="*/ 40 w 51"/>
                    <a:gd name="T1" fmla="*/ 0 h 54"/>
                    <a:gd name="T2" fmla="*/ 39 w 51"/>
                    <a:gd name="T3" fmla="*/ 1 h 54"/>
                    <a:gd name="T4" fmla="*/ 34 w 51"/>
                    <a:gd name="T5" fmla="*/ 7 h 54"/>
                    <a:gd name="T6" fmla="*/ 29 w 51"/>
                    <a:gd name="T7" fmla="*/ 13 h 54"/>
                    <a:gd name="T8" fmla="*/ 24 w 51"/>
                    <a:gd name="T9" fmla="*/ 19 h 54"/>
                    <a:gd name="T10" fmla="*/ 20 w 51"/>
                    <a:gd name="T11" fmla="*/ 25 h 54"/>
                    <a:gd name="T12" fmla="*/ 16 w 51"/>
                    <a:gd name="T13" fmla="*/ 29 h 54"/>
                    <a:gd name="T14" fmla="*/ 10 w 51"/>
                    <a:gd name="T15" fmla="*/ 34 h 54"/>
                    <a:gd name="T16" fmla="*/ 5 w 51"/>
                    <a:gd name="T17" fmla="*/ 38 h 54"/>
                    <a:gd name="T18" fmla="*/ 0 w 51"/>
                    <a:gd name="T19" fmla="*/ 42 h 54"/>
                    <a:gd name="T20" fmla="*/ 7 w 51"/>
                    <a:gd name="T21" fmla="*/ 54 h 54"/>
                    <a:gd name="T22" fmla="*/ 15 w 51"/>
                    <a:gd name="T23" fmla="*/ 50 h 54"/>
                    <a:gd name="T24" fmla="*/ 20 w 51"/>
                    <a:gd name="T25" fmla="*/ 46 h 54"/>
                    <a:gd name="T26" fmla="*/ 26 w 51"/>
                    <a:gd name="T27" fmla="*/ 41 h 54"/>
                    <a:gd name="T28" fmla="*/ 32 w 51"/>
                    <a:gd name="T29" fmla="*/ 35 h 54"/>
                    <a:gd name="T30" fmla="*/ 36 w 51"/>
                    <a:gd name="T31" fmla="*/ 29 h 54"/>
                    <a:gd name="T32" fmla="*/ 41 w 51"/>
                    <a:gd name="T33" fmla="*/ 23 h 54"/>
                    <a:gd name="T34" fmla="*/ 46 w 51"/>
                    <a:gd name="T35" fmla="*/ 17 h 54"/>
                    <a:gd name="T36" fmla="*/ 51 w 51"/>
                    <a:gd name="T37" fmla="*/ 11 h 54"/>
                    <a:gd name="T38" fmla="*/ 50 w 51"/>
                    <a:gd name="T39" fmla="*/ 12 h 54"/>
                    <a:gd name="T40" fmla="*/ 40 w 51"/>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54"/>
                    <a:gd name="T65" fmla="*/ 51 w 51"/>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54">
                      <a:moveTo>
                        <a:pt x="40" y="0"/>
                      </a:moveTo>
                      <a:lnTo>
                        <a:pt x="39" y="1"/>
                      </a:lnTo>
                      <a:lnTo>
                        <a:pt x="34" y="7"/>
                      </a:lnTo>
                      <a:lnTo>
                        <a:pt x="29" y="13"/>
                      </a:lnTo>
                      <a:lnTo>
                        <a:pt x="24" y="19"/>
                      </a:lnTo>
                      <a:lnTo>
                        <a:pt x="20" y="25"/>
                      </a:lnTo>
                      <a:lnTo>
                        <a:pt x="16" y="29"/>
                      </a:lnTo>
                      <a:lnTo>
                        <a:pt x="10" y="34"/>
                      </a:lnTo>
                      <a:lnTo>
                        <a:pt x="5" y="38"/>
                      </a:lnTo>
                      <a:lnTo>
                        <a:pt x="0" y="42"/>
                      </a:lnTo>
                      <a:lnTo>
                        <a:pt x="7" y="54"/>
                      </a:lnTo>
                      <a:lnTo>
                        <a:pt x="15" y="50"/>
                      </a:lnTo>
                      <a:lnTo>
                        <a:pt x="20" y="46"/>
                      </a:lnTo>
                      <a:lnTo>
                        <a:pt x="26" y="41"/>
                      </a:lnTo>
                      <a:lnTo>
                        <a:pt x="32" y="35"/>
                      </a:lnTo>
                      <a:lnTo>
                        <a:pt x="36" y="29"/>
                      </a:lnTo>
                      <a:lnTo>
                        <a:pt x="41" y="23"/>
                      </a:lnTo>
                      <a:lnTo>
                        <a:pt x="46" y="17"/>
                      </a:lnTo>
                      <a:lnTo>
                        <a:pt x="51" y="11"/>
                      </a:lnTo>
                      <a:lnTo>
                        <a:pt x="50" y="12"/>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55" name="Freeform 122"/>
                <p:cNvSpPr>
                  <a:spLocks/>
                </p:cNvSpPr>
                <p:nvPr/>
              </p:nvSpPr>
              <p:spPr bwMode="auto">
                <a:xfrm>
                  <a:off x="1553" y="2193"/>
                  <a:ext cx="107" cy="84"/>
                </a:xfrm>
                <a:custGeom>
                  <a:avLst/>
                  <a:gdLst>
                    <a:gd name="T0" fmla="*/ 102 w 107"/>
                    <a:gd name="T1" fmla="*/ 6 h 84"/>
                    <a:gd name="T2" fmla="*/ 97 w 107"/>
                    <a:gd name="T3" fmla="*/ 0 h 84"/>
                    <a:gd name="T4" fmla="*/ 0 w 107"/>
                    <a:gd name="T5" fmla="*/ 72 h 84"/>
                    <a:gd name="T6" fmla="*/ 10 w 107"/>
                    <a:gd name="T7" fmla="*/ 84 h 84"/>
                    <a:gd name="T8" fmla="*/ 107 w 107"/>
                    <a:gd name="T9" fmla="*/ 12 h 84"/>
                    <a:gd name="T10" fmla="*/ 102 w 107"/>
                    <a:gd name="T11" fmla="*/ 6 h 84"/>
                    <a:gd name="T12" fmla="*/ 0 60000 65536"/>
                    <a:gd name="T13" fmla="*/ 0 60000 65536"/>
                    <a:gd name="T14" fmla="*/ 0 60000 65536"/>
                    <a:gd name="T15" fmla="*/ 0 60000 65536"/>
                    <a:gd name="T16" fmla="*/ 0 60000 65536"/>
                    <a:gd name="T17" fmla="*/ 0 60000 65536"/>
                    <a:gd name="T18" fmla="*/ 0 w 107"/>
                    <a:gd name="T19" fmla="*/ 0 h 84"/>
                    <a:gd name="T20" fmla="*/ 107 w 10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107" h="84">
                      <a:moveTo>
                        <a:pt x="102" y="6"/>
                      </a:moveTo>
                      <a:lnTo>
                        <a:pt x="97" y="0"/>
                      </a:lnTo>
                      <a:lnTo>
                        <a:pt x="0" y="72"/>
                      </a:lnTo>
                      <a:lnTo>
                        <a:pt x="10" y="84"/>
                      </a:lnTo>
                      <a:lnTo>
                        <a:pt x="107" y="12"/>
                      </a:lnTo>
                      <a:lnTo>
                        <a:pt x="102" y="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856" name="Freeform 123"/>
                <p:cNvSpPr>
                  <a:spLocks/>
                </p:cNvSpPr>
                <p:nvPr/>
              </p:nvSpPr>
              <p:spPr bwMode="auto">
                <a:xfrm>
                  <a:off x="1650" y="2192"/>
                  <a:ext cx="12" cy="13"/>
                </a:xfrm>
                <a:custGeom>
                  <a:avLst/>
                  <a:gdLst>
                    <a:gd name="T0" fmla="*/ 10 w 12"/>
                    <a:gd name="T1" fmla="*/ 13 h 13"/>
                    <a:gd name="T2" fmla="*/ 12 w 12"/>
                    <a:gd name="T3" fmla="*/ 9 h 13"/>
                    <a:gd name="T4" fmla="*/ 11 w 12"/>
                    <a:gd name="T5" fmla="*/ 3 h 13"/>
                    <a:gd name="T6" fmla="*/ 6 w 12"/>
                    <a:gd name="T7" fmla="*/ 0 h 13"/>
                    <a:gd name="T8" fmla="*/ 0 w 12"/>
                    <a:gd name="T9" fmla="*/ 1 h 13"/>
                    <a:gd name="T10" fmla="*/ 10 w 12"/>
                    <a:gd name="T11" fmla="*/ 13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10" y="13"/>
                      </a:moveTo>
                      <a:lnTo>
                        <a:pt x="12" y="9"/>
                      </a:lnTo>
                      <a:lnTo>
                        <a:pt x="11" y="3"/>
                      </a:lnTo>
                      <a:lnTo>
                        <a:pt x="6" y="0"/>
                      </a:lnTo>
                      <a:lnTo>
                        <a:pt x="0" y="1"/>
                      </a:lnTo>
                      <a:lnTo>
                        <a:pt x="10" y="1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187" name="Rounded Rectangular Callout 186"/>
            <p:cNvSpPr/>
            <p:nvPr/>
          </p:nvSpPr>
          <p:spPr bwMode="auto">
            <a:xfrm>
              <a:off x="609600" y="1638300"/>
              <a:ext cx="4685506" cy="1028700"/>
            </a:xfrm>
            <a:prstGeom prst="wedgeRoundRectCallout">
              <a:avLst>
                <a:gd name="adj1" fmla="val 72152"/>
                <a:gd name="adj2" fmla="val 26033"/>
                <a:gd name="adj3" fmla="val 16667"/>
              </a:avLst>
            </a:prstGeom>
            <a:noFill/>
            <a:ln w="25400" cap="flat" cmpd="sng" algn="ctr">
              <a:solidFill>
                <a:schemeClr val="tx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It can be difficult to understand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where computation go. </a:t>
              </a:r>
            </a:p>
          </p:txBody>
        </p:sp>
      </p:grpSp>
      <p:grpSp>
        <p:nvGrpSpPr>
          <p:cNvPr id="207" name="Group 3"/>
          <p:cNvGrpSpPr>
            <a:grpSpLocks/>
          </p:cNvGrpSpPr>
          <p:nvPr/>
        </p:nvGrpSpPr>
        <p:grpSpPr bwMode="auto">
          <a:xfrm>
            <a:off x="2477557" y="7845038"/>
            <a:ext cx="1871216" cy="1955385"/>
            <a:chOff x="-144" y="1147"/>
            <a:chExt cx="3264" cy="3173"/>
          </a:xfrm>
        </p:grpSpPr>
        <p:grpSp>
          <p:nvGrpSpPr>
            <p:cNvPr id="208" name="Group 4"/>
            <p:cNvGrpSpPr>
              <a:grpSpLocks noChangeAspect="1"/>
            </p:cNvGrpSpPr>
            <p:nvPr/>
          </p:nvGrpSpPr>
          <p:grpSpPr bwMode="auto">
            <a:xfrm>
              <a:off x="336" y="2447"/>
              <a:ext cx="1814" cy="1873"/>
              <a:chOff x="384" y="816"/>
              <a:chExt cx="2947" cy="3043"/>
            </a:xfrm>
          </p:grpSpPr>
          <p:sp>
            <p:nvSpPr>
              <p:cNvPr id="278" name="Oval 5" descr="Stationery"/>
              <p:cNvSpPr>
                <a:spLocks noChangeAspect="1" noChangeArrowheads="1"/>
              </p:cNvSpPr>
              <p:nvPr/>
            </p:nvSpPr>
            <p:spPr bwMode="auto">
              <a:xfrm>
                <a:off x="384" y="912"/>
                <a:ext cx="2947" cy="2947"/>
              </a:xfrm>
              <a:prstGeom prst="ellipse">
                <a:avLst/>
              </a:prstGeom>
              <a:blipFill dpi="0" rotWithShape="0">
                <a:blip r:embed="rId7" cstate="print"/>
                <a:srcRect/>
                <a:tile tx="0" ty="0" sx="100000" sy="100000" flip="none" algn="tl"/>
              </a:blip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useBgFill="1">
            <p:nvSpPr>
              <p:cNvPr id="279" name="Oval 6"/>
              <p:cNvSpPr>
                <a:spLocks noChangeAspect="1" noChangeArrowheads="1"/>
              </p:cNvSpPr>
              <p:nvPr/>
            </p:nvSpPr>
            <p:spPr bwMode="auto">
              <a:xfrm>
                <a:off x="610" y="1138"/>
                <a:ext cx="2494" cy="2494"/>
              </a:xfrm>
              <a:prstGeom prst="ellipse">
                <a:avLst/>
              </a:prstGeom>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80" name="Freeform 7" descr="Green marble"/>
              <p:cNvSpPr>
                <a:spLocks noChangeAspect="1"/>
              </p:cNvSpPr>
              <p:nvPr/>
            </p:nvSpPr>
            <p:spPr bwMode="auto">
              <a:xfrm rot="2360341">
                <a:off x="1632" y="816"/>
                <a:ext cx="445" cy="491"/>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8" cstate="print"/>
                <a:srcRect/>
                <a:tile tx="0" ty="0" sx="100000" sy="100000" flip="none" algn="tl"/>
              </a:blip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09" name="Group 8"/>
            <p:cNvGrpSpPr>
              <a:grpSpLocks noChangeAspect="1"/>
            </p:cNvGrpSpPr>
            <p:nvPr/>
          </p:nvGrpSpPr>
          <p:grpSpPr bwMode="auto">
            <a:xfrm>
              <a:off x="1329" y="1989"/>
              <a:ext cx="647" cy="603"/>
              <a:chOff x="2836" y="2439"/>
              <a:chExt cx="1451" cy="1352"/>
            </a:xfrm>
          </p:grpSpPr>
          <p:sp>
            <p:nvSpPr>
              <p:cNvPr id="272" name="Freeform 9"/>
              <p:cNvSpPr>
                <a:spLocks noChangeAspect="1"/>
              </p:cNvSpPr>
              <p:nvPr/>
            </p:nvSpPr>
            <p:spPr bwMode="auto">
              <a:xfrm>
                <a:off x="3551" y="2439"/>
                <a:ext cx="406" cy="277"/>
              </a:xfrm>
              <a:custGeom>
                <a:avLst/>
                <a:gdLst>
                  <a:gd name="T0" fmla="*/ 360 w 406"/>
                  <a:gd name="T1" fmla="*/ 13 h 277"/>
                  <a:gd name="T2" fmla="*/ 319 w 406"/>
                  <a:gd name="T3" fmla="*/ 4 h 277"/>
                  <a:gd name="T4" fmla="*/ 256 w 406"/>
                  <a:gd name="T5" fmla="*/ 4 h 277"/>
                  <a:gd name="T6" fmla="*/ 215 w 406"/>
                  <a:gd name="T7" fmla="*/ 22 h 277"/>
                  <a:gd name="T8" fmla="*/ 193 w 406"/>
                  <a:gd name="T9" fmla="*/ 40 h 277"/>
                  <a:gd name="T10" fmla="*/ 147 w 406"/>
                  <a:gd name="T11" fmla="*/ 96 h 277"/>
                  <a:gd name="T12" fmla="*/ 130 w 406"/>
                  <a:gd name="T13" fmla="*/ 118 h 277"/>
                  <a:gd name="T14" fmla="*/ 121 w 406"/>
                  <a:gd name="T15" fmla="*/ 121 h 277"/>
                  <a:gd name="T16" fmla="*/ 97 w 406"/>
                  <a:gd name="T17" fmla="*/ 127 h 277"/>
                  <a:gd name="T18" fmla="*/ 95 w 406"/>
                  <a:gd name="T19" fmla="*/ 127 h 277"/>
                  <a:gd name="T20" fmla="*/ 73 w 406"/>
                  <a:gd name="T21" fmla="*/ 128 h 277"/>
                  <a:gd name="T22" fmla="*/ 62 w 406"/>
                  <a:gd name="T23" fmla="*/ 128 h 277"/>
                  <a:gd name="T24" fmla="*/ 39 w 406"/>
                  <a:gd name="T25" fmla="*/ 127 h 277"/>
                  <a:gd name="T26" fmla="*/ 18 w 406"/>
                  <a:gd name="T27" fmla="*/ 132 h 277"/>
                  <a:gd name="T28" fmla="*/ 4 w 406"/>
                  <a:gd name="T29" fmla="*/ 143 h 277"/>
                  <a:gd name="T30" fmla="*/ 0 w 406"/>
                  <a:gd name="T31" fmla="*/ 155 h 277"/>
                  <a:gd name="T32" fmla="*/ 4 w 406"/>
                  <a:gd name="T33" fmla="*/ 172 h 277"/>
                  <a:gd name="T34" fmla="*/ 11 w 406"/>
                  <a:gd name="T35" fmla="*/ 178 h 277"/>
                  <a:gd name="T36" fmla="*/ 39 w 406"/>
                  <a:gd name="T37" fmla="*/ 183 h 277"/>
                  <a:gd name="T38" fmla="*/ 41 w 406"/>
                  <a:gd name="T39" fmla="*/ 183 h 277"/>
                  <a:gd name="T40" fmla="*/ 72 w 406"/>
                  <a:gd name="T41" fmla="*/ 183 h 277"/>
                  <a:gd name="T42" fmla="*/ 97 w 406"/>
                  <a:gd name="T43" fmla="*/ 176 h 277"/>
                  <a:gd name="T44" fmla="*/ 119 w 406"/>
                  <a:gd name="T45" fmla="*/ 169 h 277"/>
                  <a:gd name="T46" fmla="*/ 128 w 406"/>
                  <a:gd name="T47" fmla="*/ 182 h 277"/>
                  <a:gd name="T48" fmla="*/ 130 w 406"/>
                  <a:gd name="T49" fmla="*/ 218 h 277"/>
                  <a:gd name="T50" fmla="*/ 134 w 406"/>
                  <a:gd name="T51" fmla="*/ 231 h 277"/>
                  <a:gd name="T52" fmla="*/ 146 w 406"/>
                  <a:gd name="T53" fmla="*/ 252 h 277"/>
                  <a:gd name="T54" fmla="*/ 161 w 406"/>
                  <a:gd name="T55" fmla="*/ 264 h 277"/>
                  <a:gd name="T56" fmla="*/ 181 w 406"/>
                  <a:gd name="T57" fmla="*/ 272 h 277"/>
                  <a:gd name="T58" fmla="*/ 221 w 406"/>
                  <a:gd name="T59" fmla="*/ 277 h 277"/>
                  <a:gd name="T60" fmla="*/ 250 w 406"/>
                  <a:gd name="T61" fmla="*/ 273 h 277"/>
                  <a:gd name="T62" fmla="*/ 279 w 406"/>
                  <a:gd name="T63" fmla="*/ 264 h 277"/>
                  <a:gd name="T64" fmla="*/ 298 w 406"/>
                  <a:gd name="T65" fmla="*/ 254 h 277"/>
                  <a:gd name="T66" fmla="*/ 324 w 406"/>
                  <a:gd name="T67" fmla="*/ 235 h 277"/>
                  <a:gd name="T68" fmla="*/ 333 w 406"/>
                  <a:gd name="T69" fmla="*/ 226 h 277"/>
                  <a:gd name="T70" fmla="*/ 342 w 406"/>
                  <a:gd name="T71" fmla="*/ 217 h 277"/>
                  <a:gd name="T72" fmla="*/ 365 w 406"/>
                  <a:gd name="T73" fmla="*/ 187 h 277"/>
                  <a:gd name="T74" fmla="*/ 388 w 406"/>
                  <a:gd name="T75" fmla="*/ 154 h 277"/>
                  <a:gd name="T76" fmla="*/ 395 w 406"/>
                  <a:gd name="T77" fmla="*/ 142 h 277"/>
                  <a:gd name="T78" fmla="*/ 403 w 406"/>
                  <a:gd name="T79" fmla="*/ 116 h 277"/>
                  <a:gd name="T80" fmla="*/ 406 w 406"/>
                  <a:gd name="T81" fmla="*/ 98 h 277"/>
                  <a:gd name="T82" fmla="*/ 406 w 406"/>
                  <a:gd name="T83" fmla="*/ 89 h 277"/>
                  <a:gd name="T84" fmla="*/ 400 w 406"/>
                  <a:gd name="T85" fmla="*/ 57 h 277"/>
                  <a:gd name="T86" fmla="*/ 384 w 406"/>
                  <a:gd name="T87" fmla="*/ 31 h 2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6"/>
                  <a:gd name="T133" fmla="*/ 0 h 277"/>
                  <a:gd name="T134" fmla="*/ 406 w 406"/>
                  <a:gd name="T135" fmla="*/ 277 h 2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6" h="277">
                    <a:moveTo>
                      <a:pt x="368" y="17"/>
                    </a:moveTo>
                    <a:lnTo>
                      <a:pt x="364" y="15"/>
                    </a:lnTo>
                    <a:lnTo>
                      <a:pt x="360" y="13"/>
                    </a:lnTo>
                    <a:lnTo>
                      <a:pt x="356" y="11"/>
                    </a:lnTo>
                    <a:lnTo>
                      <a:pt x="352" y="10"/>
                    </a:lnTo>
                    <a:lnTo>
                      <a:pt x="319" y="4"/>
                    </a:lnTo>
                    <a:lnTo>
                      <a:pt x="286" y="0"/>
                    </a:lnTo>
                    <a:lnTo>
                      <a:pt x="270" y="2"/>
                    </a:lnTo>
                    <a:lnTo>
                      <a:pt x="256" y="4"/>
                    </a:lnTo>
                    <a:lnTo>
                      <a:pt x="242" y="9"/>
                    </a:lnTo>
                    <a:lnTo>
                      <a:pt x="228" y="15"/>
                    </a:lnTo>
                    <a:lnTo>
                      <a:pt x="215" y="22"/>
                    </a:lnTo>
                    <a:lnTo>
                      <a:pt x="204" y="31"/>
                    </a:lnTo>
                    <a:lnTo>
                      <a:pt x="198" y="35"/>
                    </a:lnTo>
                    <a:lnTo>
                      <a:pt x="193" y="40"/>
                    </a:lnTo>
                    <a:lnTo>
                      <a:pt x="182" y="51"/>
                    </a:lnTo>
                    <a:lnTo>
                      <a:pt x="165" y="73"/>
                    </a:lnTo>
                    <a:lnTo>
                      <a:pt x="147" y="96"/>
                    </a:lnTo>
                    <a:lnTo>
                      <a:pt x="140" y="106"/>
                    </a:lnTo>
                    <a:lnTo>
                      <a:pt x="136" y="116"/>
                    </a:lnTo>
                    <a:lnTo>
                      <a:pt x="130" y="118"/>
                    </a:lnTo>
                    <a:lnTo>
                      <a:pt x="125" y="120"/>
                    </a:lnTo>
                    <a:lnTo>
                      <a:pt x="123" y="121"/>
                    </a:lnTo>
                    <a:lnTo>
                      <a:pt x="121" y="121"/>
                    </a:lnTo>
                    <a:lnTo>
                      <a:pt x="111" y="124"/>
                    </a:lnTo>
                    <a:lnTo>
                      <a:pt x="102" y="126"/>
                    </a:lnTo>
                    <a:lnTo>
                      <a:pt x="97" y="127"/>
                    </a:lnTo>
                    <a:lnTo>
                      <a:pt x="95" y="127"/>
                    </a:lnTo>
                    <a:lnTo>
                      <a:pt x="92" y="128"/>
                    </a:lnTo>
                    <a:lnTo>
                      <a:pt x="82" y="128"/>
                    </a:lnTo>
                    <a:lnTo>
                      <a:pt x="73" y="128"/>
                    </a:lnTo>
                    <a:lnTo>
                      <a:pt x="70" y="128"/>
                    </a:lnTo>
                    <a:lnTo>
                      <a:pt x="67" y="128"/>
                    </a:lnTo>
                    <a:lnTo>
                      <a:pt x="62" y="128"/>
                    </a:lnTo>
                    <a:lnTo>
                      <a:pt x="53" y="128"/>
                    </a:lnTo>
                    <a:lnTo>
                      <a:pt x="46" y="127"/>
                    </a:lnTo>
                    <a:lnTo>
                      <a:pt x="39" y="127"/>
                    </a:lnTo>
                    <a:lnTo>
                      <a:pt x="32" y="128"/>
                    </a:lnTo>
                    <a:lnTo>
                      <a:pt x="26" y="129"/>
                    </a:lnTo>
                    <a:lnTo>
                      <a:pt x="18" y="132"/>
                    </a:lnTo>
                    <a:lnTo>
                      <a:pt x="12" y="135"/>
                    </a:lnTo>
                    <a:lnTo>
                      <a:pt x="7" y="139"/>
                    </a:lnTo>
                    <a:lnTo>
                      <a:pt x="4" y="143"/>
                    </a:lnTo>
                    <a:lnTo>
                      <a:pt x="1" y="148"/>
                    </a:lnTo>
                    <a:lnTo>
                      <a:pt x="0" y="151"/>
                    </a:lnTo>
                    <a:lnTo>
                      <a:pt x="0" y="155"/>
                    </a:lnTo>
                    <a:lnTo>
                      <a:pt x="1" y="161"/>
                    </a:lnTo>
                    <a:lnTo>
                      <a:pt x="3" y="169"/>
                    </a:lnTo>
                    <a:lnTo>
                      <a:pt x="4" y="172"/>
                    </a:lnTo>
                    <a:lnTo>
                      <a:pt x="5" y="175"/>
                    </a:lnTo>
                    <a:lnTo>
                      <a:pt x="8" y="176"/>
                    </a:lnTo>
                    <a:lnTo>
                      <a:pt x="11" y="178"/>
                    </a:lnTo>
                    <a:lnTo>
                      <a:pt x="23" y="182"/>
                    </a:lnTo>
                    <a:lnTo>
                      <a:pt x="35" y="183"/>
                    </a:lnTo>
                    <a:lnTo>
                      <a:pt x="39" y="183"/>
                    </a:lnTo>
                    <a:lnTo>
                      <a:pt x="40" y="183"/>
                    </a:lnTo>
                    <a:lnTo>
                      <a:pt x="41" y="183"/>
                    </a:lnTo>
                    <a:lnTo>
                      <a:pt x="47" y="184"/>
                    </a:lnTo>
                    <a:lnTo>
                      <a:pt x="60" y="184"/>
                    </a:lnTo>
                    <a:lnTo>
                      <a:pt x="72" y="183"/>
                    </a:lnTo>
                    <a:lnTo>
                      <a:pt x="85" y="181"/>
                    </a:lnTo>
                    <a:lnTo>
                      <a:pt x="90" y="178"/>
                    </a:lnTo>
                    <a:lnTo>
                      <a:pt x="97" y="176"/>
                    </a:lnTo>
                    <a:lnTo>
                      <a:pt x="109" y="172"/>
                    </a:lnTo>
                    <a:lnTo>
                      <a:pt x="115" y="169"/>
                    </a:lnTo>
                    <a:lnTo>
                      <a:pt x="119" y="169"/>
                    </a:lnTo>
                    <a:lnTo>
                      <a:pt x="129" y="170"/>
                    </a:lnTo>
                    <a:lnTo>
                      <a:pt x="128" y="176"/>
                    </a:lnTo>
                    <a:lnTo>
                      <a:pt x="128" y="182"/>
                    </a:lnTo>
                    <a:lnTo>
                      <a:pt x="128" y="193"/>
                    </a:lnTo>
                    <a:lnTo>
                      <a:pt x="129" y="205"/>
                    </a:lnTo>
                    <a:lnTo>
                      <a:pt x="130" y="218"/>
                    </a:lnTo>
                    <a:lnTo>
                      <a:pt x="130" y="222"/>
                    </a:lnTo>
                    <a:lnTo>
                      <a:pt x="132" y="227"/>
                    </a:lnTo>
                    <a:lnTo>
                      <a:pt x="134" y="231"/>
                    </a:lnTo>
                    <a:lnTo>
                      <a:pt x="136" y="237"/>
                    </a:lnTo>
                    <a:lnTo>
                      <a:pt x="140" y="245"/>
                    </a:lnTo>
                    <a:lnTo>
                      <a:pt x="146" y="252"/>
                    </a:lnTo>
                    <a:lnTo>
                      <a:pt x="153" y="259"/>
                    </a:lnTo>
                    <a:lnTo>
                      <a:pt x="157" y="261"/>
                    </a:lnTo>
                    <a:lnTo>
                      <a:pt x="161" y="264"/>
                    </a:lnTo>
                    <a:lnTo>
                      <a:pt x="165" y="266"/>
                    </a:lnTo>
                    <a:lnTo>
                      <a:pt x="170" y="268"/>
                    </a:lnTo>
                    <a:lnTo>
                      <a:pt x="181" y="272"/>
                    </a:lnTo>
                    <a:lnTo>
                      <a:pt x="194" y="274"/>
                    </a:lnTo>
                    <a:lnTo>
                      <a:pt x="208" y="276"/>
                    </a:lnTo>
                    <a:lnTo>
                      <a:pt x="221" y="277"/>
                    </a:lnTo>
                    <a:lnTo>
                      <a:pt x="235" y="276"/>
                    </a:lnTo>
                    <a:lnTo>
                      <a:pt x="243" y="275"/>
                    </a:lnTo>
                    <a:lnTo>
                      <a:pt x="250" y="273"/>
                    </a:lnTo>
                    <a:lnTo>
                      <a:pt x="257" y="272"/>
                    </a:lnTo>
                    <a:lnTo>
                      <a:pt x="265" y="270"/>
                    </a:lnTo>
                    <a:lnTo>
                      <a:pt x="279" y="264"/>
                    </a:lnTo>
                    <a:lnTo>
                      <a:pt x="293" y="258"/>
                    </a:lnTo>
                    <a:lnTo>
                      <a:pt x="296" y="256"/>
                    </a:lnTo>
                    <a:lnTo>
                      <a:pt x="298" y="254"/>
                    </a:lnTo>
                    <a:lnTo>
                      <a:pt x="304" y="251"/>
                    </a:lnTo>
                    <a:lnTo>
                      <a:pt x="314" y="243"/>
                    </a:lnTo>
                    <a:lnTo>
                      <a:pt x="324" y="235"/>
                    </a:lnTo>
                    <a:lnTo>
                      <a:pt x="326" y="232"/>
                    </a:lnTo>
                    <a:lnTo>
                      <a:pt x="328" y="231"/>
                    </a:lnTo>
                    <a:lnTo>
                      <a:pt x="333" y="226"/>
                    </a:lnTo>
                    <a:lnTo>
                      <a:pt x="338" y="221"/>
                    </a:lnTo>
                    <a:lnTo>
                      <a:pt x="340" y="219"/>
                    </a:lnTo>
                    <a:lnTo>
                      <a:pt x="342" y="217"/>
                    </a:lnTo>
                    <a:lnTo>
                      <a:pt x="350" y="207"/>
                    </a:lnTo>
                    <a:lnTo>
                      <a:pt x="358" y="197"/>
                    </a:lnTo>
                    <a:lnTo>
                      <a:pt x="365" y="187"/>
                    </a:lnTo>
                    <a:lnTo>
                      <a:pt x="375" y="171"/>
                    </a:lnTo>
                    <a:lnTo>
                      <a:pt x="385" y="158"/>
                    </a:lnTo>
                    <a:lnTo>
                      <a:pt x="388" y="154"/>
                    </a:lnTo>
                    <a:lnTo>
                      <a:pt x="389" y="152"/>
                    </a:lnTo>
                    <a:lnTo>
                      <a:pt x="390" y="150"/>
                    </a:lnTo>
                    <a:lnTo>
                      <a:pt x="395" y="142"/>
                    </a:lnTo>
                    <a:lnTo>
                      <a:pt x="398" y="134"/>
                    </a:lnTo>
                    <a:lnTo>
                      <a:pt x="402" y="126"/>
                    </a:lnTo>
                    <a:lnTo>
                      <a:pt x="403" y="116"/>
                    </a:lnTo>
                    <a:lnTo>
                      <a:pt x="405" y="107"/>
                    </a:lnTo>
                    <a:lnTo>
                      <a:pt x="405" y="103"/>
                    </a:lnTo>
                    <a:lnTo>
                      <a:pt x="406" y="98"/>
                    </a:lnTo>
                    <a:lnTo>
                      <a:pt x="406" y="93"/>
                    </a:lnTo>
                    <a:lnTo>
                      <a:pt x="406" y="91"/>
                    </a:lnTo>
                    <a:lnTo>
                      <a:pt x="406" y="89"/>
                    </a:lnTo>
                    <a:lnTo>
                      <a:pt x="405" y="77"/>
                    </a:lnTo>
                    <a:lnTo>
                      <a:pt x="403" y="67"/>
                    </a:lnTo>
                    <a:lnTo>
                      <a:pt x="400" y="57"/>
                    </a:lnTo>
                    <a:lnTo>
                      <a:pt x="396" y="48"/>
                    </a:lnTo>
                    <a:lnTo>
                      <a:pt x="390" y="39"/>
                    </a:lnTo>
                    <a:lnTo>
                      <a:pt x="384" y="31"/>
                    </a:lnTo>
                    <a:lnTo>
                      <a:pt x="376" y="24"/>
                    </a:lnTo>
                    <a:lnTo>
                      <a:pt x="368"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3" name="Freeform 10"/>
              <p:cNvSpPr>
                <a:spLocks noChangeAspect="1"/>
              </p:cNvSpPr>
              <p:nvPr/>
            </p:nvSpPr>
            <p:spPr bwMode="auto">
              <a:xfrm>
                <a:off x="3450" y="2729"/>
                <a:ext cx="368" cy="512"/>
              </a:xfrm>
              <a:custGeom>
                <a:avLst/>
                <a:gdLst>
                  <a:gd name="T0" fmla="*/ 188 w 368"/>
                  <a:gd name="T1" fmla="*/ 19 h 512"/>
                  <a:gd name="T2" fmla="*/ 161 w 368"/>
                  <a:gd name="T3" fmla="*/ 38 h 512"/>
                  <a:gd name="T4" fmla="*/ 96 w 368"/>
                  <a:gd name="T5" fmla="*/ 104 h 512"/>
                  <a:gd name="T6" fmla="*/ 63 w 368"/>
                  <a:gd name="T7" fmla="*/ 150 h 512"/>
                  <a:gd name="T8" fmla="*/ 43 w 368"/>
                  <a:gd name="T9" fmla="*/ 189 h 512"/>
                  <a:gd name="T10" fmla="*/ 39 w 368"/>
                  <a:gd name="T11" fmla="*/ 203 h 512"/>
                  <a:gd name="T12" fmla="*/ 16 w 368"/>
                  <a:gd name="T13" fmla="*/ 271 h 512"/>
                  <a:gd name="T14" fmla="*/ 14 w 368"/>
                  <a:gd name="T15" fmla="*/ 282 h 512"/>
                  <a:gd name="T16" fmla="*/ 2 w 368"/>
                  <a:gd name="T17" fmla="*/ 337 h 512"/>
                  <a:gd name="T18" fmla="*/ 0 w 368"/>
                  <a:gd name="T19" fmla="*/ 398 h 512"/>
                  <a:gd name="T20" fmla="*/ 3 w 368"/>
                  <a:gd name="T21" fmla="*/ 418 h 512"/>
                  <a:gd name="T22" fmla="*/ 16 w 368"/>
                  <a:gd name="T23" fmla="*/ 456 h 512"/>
                  <a:gd name="T24" fmla="*/ 31 w 368"/>
                  <a:gd name="T25" fmla="*/ 477 h 512"/>
                  <a:gd name="T26" fmla="*/ 51 w 368"/>
                  <a:gd name="T27" fmla="*/ 497 h 512"/>
                  <a:gd name="T28" fmla="*/ 83 w 368"/>
                  <a:gd name="T29" fmla="*/ 509 h 512"/>
                  <a:gd name="T30" fmla="*/ 117 w 368"/>
                  <a:gd name="T31" fmla="*/ 512 h 512"/>
                  <a:gd name="T32" fmla="*/ 146 w 368"/>
                  <a:gd name="T33" fmla="*/ 507 h 512"/>
                  <a:gd name="T34" fmla="*/ 154 w 368"/>
                  <a:gd name="T35" fmla="*/ 504 h 512"/>
                  <a:gd name="T36" fmla="*/ 167 w 368"/>
                  <a:gd name="T37" fmla="*/ 498 h 512"/>
                  <a:gd name="T38" fmla="*/ 178 w 368"/>
                  <a:gd name="T39" fmla="*/ 491 h 512"/>
                  <a:gd name="T40" fmla="*/ 183 w 368"/>
                  <a:gd name="T41" fmla="*/ 488 h 512"/>
                  <a:gd name="T42" fmla="*/ 197 w 368"/>
                  <a:gd name="T43" fmla="*/ 475 h 512"/>
                  <a:gd name="T44" fmla="*/ 206 w 368"/>
                  <a:gd name="T45" fmla="*/ 464 h 512"/>
                  <a:gd name="T46" fmla="*/ 209 w 368"/>
                  <a:gd name="T47" fmla="*/ 461 h 512"/>
                  <a:gd name="T48" fmla="*/ 211 w 368"/>
                  <a:gd name="T49" fmla="*/ 456 h 512"/>
                  <a:gd name="T50" fmla="*/ 218 w 368"/>
                  <a:gd name="T51" fmla="*/ 445 h 512"/>
                  <a:gd name="T52" fmla="*/ 227 w 368"/>
                  <a:gd name="T53" fmla="*/ 423 h 512"/>
                  <a:gd name="T54" fmla="*/ 231 w 368"/>
                  <a:gd name="T55" fmla="*/ 406 h 512"/>
                  <a:gd name="T56" fmla="*/ 230 w 368"/>
                  <a:gd name="T57" fmla="*/ 379 h 512"/>
                  <a:gd name="T58" fmla="*/ 227 w 368"/>
                  <a:gd name="T59" fmla="*/ 359 h 512"/>
                  <a:gd name="T60" fmla="*/ 220 w 368"/>
                  <a:gd name="T61" fmla="*/ 342 h 512"/>
                  <a:gd name="T62" fmla="*/ 216 w 368"/>
                  <a:gd name="T63" fmla="*/ 319 h 512"/>
                  <a:gd name="T64" fmla="*/ 218 w 368"/>
                  <a:gd name="T65" fmla="*/ 297 h 512"/>
                  <a:gd name="T66" fmla="*/ 229 w 368"/>
                  <a:gd name="T67" fmla="*/ 270 h 512"/>
                  <a:gd name="T68" fmla="*/ 251 w 368"/>
                  <a:gd name="T69" fmla="*/ 248 h 512"/>
                  <a:gd name="T70" fmla="*/ 278 w 368"/>
                  <a:gd name="T71" fmla="*/ 233 h 512"/>
                  <a:gd name="T72" fmla="*/ 301 w 368"/>
                  <a:gd name="T73" fmla="*/ 216 h 512"/>
                  <a:gd name="T74" fmla="*/ 315 w 368"/>
                  <a:gd name="T75" fmla="*/ 203 h 512"/>
                  <a:gd name="T76" fmla="*/ 325 w 368"/>
                  <a:gd name="T77" fmla="*/ 192 h 512"/>
                  <a:gd name="T78" fmla="*/ 334 w 368"/>
                  <a:gd name="T79" fmla="*/ 182 h 512"/>
                  <a:gd name="T80" fmla="*/ 345 w 368"/>
                  <a:gd name="T81" fmla="*/ 166 h 512"/>
                  <a:gd name="T82" fmla="*/ 354 w 368"/>
                  <a:gd name="T83" fmla="*/ 148 h 512"/>
                  <a:gd name="T84" fmla="*/ 366 w 368"/>
                  <a:gd name="T85" fmla="*/ 119 h 512"/>
                  <a:gd name="T86" fmla="*/ 368 w 368"/>
                  <a:gd name="T87" fmla="*/ 88 h 512"/>
                  <a:gd name="T88" fmla="*/ 362 w 368"/>
                  <a:gd name="T89" fmla="*/ 60 h 512"/>
                  <a:gd name="T90" fmla="*/ 350 w 368"/>
                  <a:gd name="T91" fmla="*/ 35 h 512"/>
                  <a:gd name="T92" fmla="*/ 337 w 368"/>
                  <a:gd name="T93" fmla="*/ 21 h 512"/>
                  <a:gd name="T94" fmla="*/ 322 w 368"/>
                  <a:gd name="T95" fmla="*/ 11 h 512"/>
                  <a:gd name="T96" fmla="*/ 300 w 368"/>
                  <a:gd name="T97" fmla="*/ 5 h 512"/>
                  <a:gd name="T98" fmla="*/ 273 w 368"/>
                  <a:gd name="T99" fmla="*/ 1 h 512"/>
                  <a:gd name="T100" fmla="*/ 236 w 368"/>
                  <a:gd name="T101" fmla="*/ 2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512"/>
                  <a:gd name="T155" fmla="*/ 368 w 368"/>
                  <a:gd name="T156" fmla="*/ 512 h 5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512">
                    <a:moveTo>
                      <a:pt x="208" y="11"/>
                    </a:moveTo>
                    <a:lnTo>
                      <a:pt x="194" y="16"/>
                    </a:lnTo>
                    <a:lnTo>
                      <a:pt x="188" y="19"/>
                    </a:lnTo>
                    <a:lnTo>
                      <a:pt x="183" y="22"/>
                    </a:lnTo>
                    <a:lnTo>
                      <a:pt x="171" y="30"/>
                    </a:lnTo>
                    <a:lnTo>
                      <a:pt x="161" y="38"/>
                    </a:lnTo>
                    <a:lnTo>
                      <a:pt x="133" y="64"/>
                    </a:lnTo>
                    <a:lnTo>
                      <a:pt x="108" y="91"/>
                    </a:lnTo>
                    <a:lnTo>
                      <a:pt x="96" y="104"/>
                    </a:lnTo>
                    <a:lnTo>
                      <a:pt x="85" y="119"/>
                    </a:lnTo>
                    <a:lnTo>
                      <a:pt x="74" y="134"/>
                    </a:lnTo>
                    <a:lnTo>
                      <a:pt x="63" y="150"/>
                    </a:lnTo>
                    <a:lnTo>
                      <a:pt x="55" y="168"/>
                    </a:lnTo>
                    <a:lnTo>
                      <a:pt x="47" y="184"/>
                    </a:lnTo>
                    <a:lnTo>
                      <a:pt x="43" y="189"/>
                    </a:lnTo>
                    <a:lnTo>
                      <a:pt x="40" y="194"/>
                    </a:lnTo>
                    <a:lnTo>
                      <a:pt x="39" y="200"/>
                    </a:lnTo>
                    <a:lnTo>
                      <a:pt x="39" y="203"/>
                    </a:lnTo>
                    <a:lnTo>
                      <a:pt x="36" y="209"/>
                    </a:lnTo>
                    <a:lnTo>
                      <a:pt x="26" y="239"/>
                    </a:lnTo>
                    <a:lnTo>
                      <a:pt x="16" y="271"/>
                    </a:lnTo>
                    <a:lnTo>
                      <a:pt x="15" y="274"/>
                    </a:lnTo>
                    <a:lnTo>
                      <a:pt x="15" y="279"/>
                    </a:lnTo>
                    <a:lnTo>
                      <a:pt x="14" y="282"/>
                    </a:lnTo>
                    <a:lnTo>
                      <a:pt x="12" y="287"/>
                    </a:lnTo>
                    <a:lnTo>
                      <a:pt x="7" y="312"/>
                    </a:lnTo>
                    <a:lnTo>
                      <a:pt x="2" y="337"/>
                    </a:lnTo>
                    <a:lnTo>
                      <a:pt x="0" y="364"/>
                    </a:lnTo>
                    <a:lnTo>
                      <a:pt x="0" y="391"/>
                    </a:lnTo>
                    <a:lnTo>
                      <a:pt x="0" y="398"/>
                    </a:lnTo>
                    <a:lnTo>
                      <a:pt x="1" y="404"/>
                    </a:lnTo>
                    <a:lnTo>
                      <a:pt x="1" y="411"/>
                    </a:lnTo>
                    <a:lnTo>
                      <a:pt x="3" y="418"/>
                    </a:lnTo>
                    <a:lnTo>
                      <a:pt x="7" y="431"/>
                    </a:lnTo>
                    <a:lnTo>
                      <a:pt x="11" y="443"/>
                    </a:lnTo>
                    <a:lnTo>
                      <a:pt x="16" y="456"/>
                    </a:lnTo>
                    <a:lnTo>
                      <a:pt x="20" y="461"/>
                    </a:lnTo>
                    <a:lnTo>
                      <a:pt x="23" y="467"/>
                    </a:lnTo>
                    <a:lnTo>
                      <a:pt x="31" y="477"/>
                    </a:lnTo>
                    <a:lnTo>
                      <a:pt x="41" y="489"/>
                    </a:lnTo>
                    <a:lnTo>
                      <a:pt x="46" y="492"/>
                    </a:lnTo>
                    <a:lnTo>
                      <a:pt x="51" y="497"/>
                    </a:lnTo>
                    <a:lnTo>
                      <a:pt x="62" y="501"/>
                    </a:lnTo>
                    <a:lnTo>
                      <a:pt x="72" y="505"/>
                    </a:lnTo>
                    <a:lnTo>
                      <a:pt x="83" y="509"/>
                    </a:lnTo>
                    <a:lnTo>
                      <a:pt x="94" y="511"/>
                    </a:lnTo>
                    <a:lnTo>
                      <a:pt x="105" y="512"/>
                    </a:lnTo>
                    <a:lnTo>
                      <a:pt x="117" y="512"/>
                    </a:lnTo>
                    <a:lnTo>
                      <a:pt x="128" y="511"/>
                    </a:lnTo>
                    <a:lnTo>
                      <a:pt x="140" y="509"/>
                    </a:lnTo>
                    <a:lnTo>
                      <a:pt x="146" y="507"/>
                    </a:lnTo>
                    <a:lnTo>
                      <a:pt x="149" y="505"/>
                    </a:lnTo>
                    <a:lnTo>
                      <a:pt x="152" y="505"/>
                    </a:lnTo>
                    <a:lnTo>
                      <a:pt x="154" y="504"/>
                    </a:lnTo>
                    <a:lnTo>
                      <a:pt x="157" y="503"/>
                    </a:lnTo>
                    <a:lnTo>
                      <a:pt x="162" y="500"/>
                    </a:lnTo>
                    <a:lnTo>
                      <a:pt x="167" y="498"/>
                    </a:lnTo>
                    <a:lnTo>
                      <a:pt x="173" y="495"/>
                    </a:lnTo>
                    <a:lnTo>
                      <a:pt x="178" y="491"/>
                    </a:lnTo>
                    <a:lnTo>
                      <a:pt x="179" y="490"/>
                    </a:lnTo>
                    <a:lnTo>
                      <a:pt x="180" y="490"/>
                    </a:lnTo>
                    <a:lnTo>
                      <a:pt x="183" y="488"/>
                    </a:lnTo>
                    <a:lnTo>
                      <a:pt x="187" y="484"/>
                    </a:lnTo>
                    <a:lnTo>
                      <a:pt x="193" y="479"/>
                    </a:lnTo>
                    <a:lnTo>
                      <a:pt x="197" y="475"/>
                    </a:lnTo>
                    <a:lnTo>
                      <a:pt x="201" y="470"/>
                    </a:lnTo>
                    <a:lnTo>
                      <a:pt x="205" y="466"/>
                    </a:lnTo>
                    <a:lnTo>
                      <a:pt x="206" y="464"/>
                    </a:lnTo>
                    <a:lnTo>
                      <a:pt x="206" y="463"/>
                    </a:lnTo>
                    <a:lnTo>
                      <a:pt x="207" y="463"/>
                    </a:lnTo>
                    <a:lnTo>
                      <a:pt x="209" y="461"/>
                    </a:lnTo>
                    <a:lnTo>
                      <a:pt x="210" y="458"/>
                    </a:lnTo>
                    <a:lnTo>
                      <a:pt x="211" y="457"/>
                    </a:lnTo>
                    <a:lnTo>
                      <a:pt x="211" y="456"/>
                    </a:lnTo>
                    <a:lnTo>
                      <a:pt x="212" y="456"/>
                    </a:lnTo>
                    <a:lnTo>
                      <a:pt x="215" y="451"/>
                    </a:lnTo>
                    <a:lnTo>
                      <a:pt x="218" y="445"/>
                    </a:lnTo>
                    <a:lnTo>
                      <a:pt x="221" y="441"/>
                    </a:lnTo>
                    <a:lnTo>
                      <a:pt x="225" y="429"/>
                    </a:lnTo>
                    <a:lnTo>
                      <a:pt x="227" y="423"/>
                    </a:lnTo>
                    <a:lnTo>
                      <a:pt x="229" y="418"/>
                    </a:lnTo>
                    <a:lnTo>
                      <a:pt x="229" y="411"/>
                    </a:lnTo>
                    <a:lnTo>
                      <a:pt x="231" y="406"/>
                    </a:lnTo>
                    <a:lnTo>
                      <a:pt x="231" y="399"/>
                    </a:lnTo>
                    <a:lnTo>
                      <a:pt x="231" y="392"/>
                    </a:lnTo>
                    <a:lnTo>
                      <a:pt x="230" y="379"/>
                    </a:lnTo>
                    <a:lnTo>
                      <a:pt x="229" y="372"/>
                    </a:lnTo>
                    <a:lnTo>
                      <a:pt x="229" y="365"/>
                    </a:lnTo>
                    <a:lnTo>
                      <a:pt x="227" y="359"/>
                    </a:lnTo>
                    <a:lnTo>
                      <a:pt x="224" y="353"/>
                    </a:lnTo>
                    <a:lnTo>
                      <a:pt x="222" y="348"/>
                    </a:lnTo>
                    <a:lnTo>
                      <a:pt x="220" y="342"/>
                    </a:lnTo>
                    <a:lnTo>
                      <a:pt x="218" y="330"/>
                    </a:lnTo>
                    <a:lnTo>
                      <a:pt x="217" y="325"/>
                    </a:lnTo>
                    <a:lnTo>
                      <a:pt x="216" y="319"/>
                    </a:lnTo>
                    <a:lnTo>
                      <a:pt x="216" y="313"/>
                    </a:lnTo>
                    <a:lnTo>
                      <a:pt x="217" y="308"/>
                    </a:lnTo>
                    <a:lnTo>
                      <a:pt x="218" y="297"/>
                    </a:lnTo>
                    <a:lnTo>
                      <a:pt x="221" y="288"/>
                    </a:lnTo>
                    <a:lnTo>
                      <a:pt x="224" y="278"/>
                    </a:lnTo>
                    <a:lnTo>
                      <a:pt x="229" y="270"/>
                    </a:lnTo>
                    <a:lnTo>
                      <a:pt x="236" y="262"/>
                    </a:lnTo>
                    <a:lnTo>
                      <a:pt x="243" y="255"/>
                    </a:lnTo>
                    <a:lnTo>
                      <a:pt x="251" y="248"/>
                    </a:lnTo>
                    <a:lnTo>
                      <a:pt x="262" y="243"/>
                    </a:lnTo>
                    <a:lnTo>
                      <a:pt x="270" y="238"/>
                    </a:lnTo>
                    <a:lnTo>
                      <a:pt x="278" y="233"/>
                    </a:lnTo>
                    <a:lnTo>
                      <a:pt x="286" y="227"/>
                    </a:lnTo>
                    <a:lnTo>
                      <a:pt x="294" y="222"/>
                    </a:lnTo>
                    <a:lnTo>
                      <a:pt x="301" y="216"/>
                    </a:lnTo>
                    <a:lnTo>
                      <a:pt x="309" y="210"/>
                    </a:lnTo>
                    <a:lnTo>
                      <a:pt x="312" y="206"/>
                    </a:lnTo>
                    <a:lnTo>
                      <a:pt x="315" y="203"/>
                    </a:lnTo>
                    <a:lnTo>
                      <a:pt x="319" y="199"/>
                    </a:lnTo>
                    <a:lnTo>
                      <a:pt x="322" y="196"/>
                    </a:lnTo>
                    <a:lnTo>
                      <a:pt x="325" y="192"/>
                    </a:lnTo>
                    <a:lnTo>
                      <a:pt x="328" y="189"/>
                    </a:lnTo>
                    <a:lnTo>
                      <a:pt x="331" y="185"/>
                    </a:lnTo>
                    <a:lnTo>
                      <a:pt x="334" y="182"/>
                    </a:lnTo>
                    <a:lnTo>
                      <a:pt x="336" y="177"/>
                    </a:lnTo>
                    <a:lnTo>
                      <a:pt x="340" y="174"/>
                    </a:lnTo>
                    <a:lnTo>
                      <a:pt x="345" y="166"/>
                    </a:lnTo>
                    <a:lnTo>
                      <a:pt x="347" y="161"/>
                    </a:lnTo>
                    <a:lnTo>
                      <a:pt x="349" y="157"/>
                    </a:lnTo>
                    <a:lnTo>
                      <a:pt x="354" y="148"/>
                    </a:lnTo>
                    <a:lnTo>
                      <a:pt x="358" y="140"/>
                    </a:lnTo>
                    <a:lnTo>
                      <a:pt x="362" y="131"/>
                    </a:lnTo>
                    <a:lnTo>
                      <a:pt x="366" y="119"/>
                    </a:lnTo>
                    <a:lnTo>
                      <a:pt x="368" y="107"/>
                    </a:lnTo>
                    <a:lnTo>
                      <a:pt x="368" y="97"/>
                    </a:lnTo>
                    <a:lnTo>
                      <a:pt x="368" y="88"/>
                    </a:lnTo>
                    <a:lnTo>
                      <a:pt x="367" y="78"/>
                    </a:lnTo>
                    <a:lnTo>
                      <a:pt x="365" y="70"/>
                    </a:lnTo>
                    <a:lnTo>
                      <a:pt x="362" y="60"/>
                    </a:lnTo>
                    <a:lnTo>
                      <a:pt x="359" y="51"/>
                    </a:lnTo>
                    <a:lnTo>
                      <a:pt x="354" y="43"/>
                    </a:lnTo>
                    <a:lnTo>
                      <a:pt x="350" y="35"/>
                    </a:lnTo>
                    <a:lnTo>
                      <a:pt x="346" y="29"/>
                    </a:lnTo>
                    <a:lnTo>
                      <a:pt x="341" y="25"/>
                    </a:lnTo>
                    <a:lnTo>
                      <a:pt x="337" y="21"/>
                    </a:lnTo>
                    <a:lnTo>
                      <a:pt x="333" y="17"/>
                    </a:lnTo>
                    <a:lnTo>
                      <a:pt x="327" y="14"/>
                    </a:lnTo>
                    <a:lnTo>
                      <a:pt x="322" y="11"/>
                    </a:lnTo>
                    <a:lnTo>
                      <a:pt x="316" y="9"/>
                    </a:lnTo>
                    <a:lnTo>
                      <a:pt x="310" y="7"/>
                    </a:lnTo>
                    <a:lnTo>
                      <a:pt x="300" y="5"/>
                    </a:lnTo>
                    <a:lnTo>
                      <a:pt x="292" y="3"/>
                    </a:lnTo>
                    <a:lnTo>
                      <a:pt x="282" y="2"/>
                    </a:lnTo>
                    <a:lnTo>
                      <a:pt x="273" y="1"/>
                    </a:lnTo>
                    <a:lnTo>
                      <a:pt x="254" y="0"/>
                    </a:lnTo>
                    <a:lnTo>
                      <a:pt x="244" y="1"/>
                    </a:lnTo>
                    <a:lnTo>
                      <a:pt x="236" y="2"/>
                    </a:lnTo>
                    <a:lnTo>
                      <a:pt x="222" y="6"/>
                    </a:lnTo>
                    <a:lnTo>
                      <a:pt x="208"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4" name="Freeform 11"/>
              <p:cNvSpPr>
                <a:spLocks noChangeAspect="1"/>
              </p:cNvSpPr>
              <p:nvPr/>
            </p:nvSpPr>
            <p:spPr bwMode="auto">
              <a:xfrm>
                <a:off x="3743" y="2767"/>
                <a:ext cx="544" cy="306"/>
              </a:xfrm>
              <a:custGeom>
                <a:avLst/>
                <a:gdLst>
                  <a:gd name="T0" fmla="*/ 41 w 544"/>
                  <a:gd name="T1" fmla="*/ 158 h 306"/>
                  <a:gd name="T2" fmla="*/ 58 w 544"/>
                  <a:gd name="T3" fmla="*/ 184 h 306"/>
                  <a:gd name="T4" fmla="*/ 96 w 544"/>
                  <a:gd name="T5" fmla="*/ 230 h 306"/>
                  <a:gd name="T6" fmla="*/ 119 w 544"/>
                  <a:gd name="T7" fmla="*/ 270 h 306"/>
                  <a:gd name="T8" fmla="*/ 126 w 544"/>
                  <a:gd name="T9" fmla="*/ 289 h 306"/>
                  <a:gd name="T10" fmla="*/ 139 w 544"/>
                  <a:gd name="T11" fmla="*/ 296 h 306"/>
                  <a:gd name="T12" fmla="*/ 197 w 544"/>
                  <a:gd name="T13" fmla="*/ 296 h 306"/>
                  <a:gd name="T14" fmla="*/ 343 w 544"/>
                  <a:gd name="T15" fmla="*/ 272 h 306"/>
                  <a:gd name="T16" fmla="*/ 353 w 544"/>
                  <a:gd name="T17" fmla="*/ 284 h 306"/>
                  <a:gd name="T18" fmla="*/ 374 w 544"/>
                  <a:gd name="T19" fmla="*/ 300 h 306"/>
                  <a:gd name="T20" fmla="*/ 395 w 544"/>
                  <a:gd name="T21" fmla="*/ 304 h 306"/>
                  <a:gd name="T22" fmla="*/ 399 w 544"/>
                  <a:gd name="T23" fmla="*/ 299 h 306"/>
                  <a:gd name="T24" fmla="*/ 402 w 544"/>
                  <a:gd name="T25" fmla="*/ 291 h 306"/>
                  <a:gd name="T26" fmla="*/ 401 w 544"/>
                  <a:gd name="T27" fmla="*/ 285 h 306"/>
                  <a:gd name="T28" fmla="*/ 416 w 544"/>
                  <a:gd name="T29" fmla="*/ 265 h 306"/>
                  <a:gd name="T30" fmla="*/ 445 w 544"/>
                  <a:gd name="T31" fmla="*/ 291 h 306"/>
                  <a:gd name="T32" fmla="*/ 481 w 544"/>
                  <a:gd name="T33" fmla="*/ 303 h 306"/>
                  <a:gd name="T34" fmla="*/ 484 w 544"/>
                  <a:gd name="T35" fmla="*/ 301 h 306"/>
                  <a:gd name="T36" fmla="*/ 487 w 544"/>
                  <a:gd name="T37" fmla="*/ 299 h 306"/>
                  <a:gd name="T38" fmla="*/ 490 w 544"/>
                  <a:gd name="T39" fmla="*/ 294 h 306"/>
                  <a:gd name="T40" fmla="*/ 490 w 544"/>
                  <a:gd name="T41" fmla="*/ 290 h 306"/>
                  <a:gd name="T42" fmla="*/ 484 w 544"/>
                  <a:gd name="T43" fmla="*/ 273 h 306"/>
                  <a:gd name="T44" fmla="*/ 464 w 544"/>
                  <a:gd name="T45" fmla="*/ 251 h 306"/>
                  <a:gd name="T46" fmla="*/ 458 w 544"/>
                  <a:gd name="T47" fmla="*/ 245 h 306"/>
                  <a:gd name="T48" fmla="*/ 495 w 544"/>
                  <a:gd name="T49" fmla="*/ 256 h 306"/>
                  <a:gd name="T50" fmla="*/ 514 w 544"/>
                  <a:gd name="T51" fmla="*/ 268 h 306"/>
                  <a:gd name="T52" fmla="*/ 527 w 544"/>
                  <a:gd name="T53" fmla="*/ 272 h 306"/>
                  <a:gd name="T54" fmla="*/ 540 w 544"/>
                  <a:gd name="T55" fmla="*/ 267 h 306"/>
                  <a:gd name="T56" fmla="*/ 544 w 544"/>
                  <a:gd name="T57" fmla="*/ 256 h 306"/>
                  <a:gd name="T58" fmla="*/ 531 w 544"/>
                  <a:gd name="T59" fmla="*/ 236 h 306"/>
                  <a:gd name="T60" fmla="*/ 513 w 544"/>
                  <a:gd name="T61" fmla="*/ 219 h 306"/>
                  <a:gd name="T62" fmla="*/ 490 w 544"/>
                  <a:gd name="T63" fmla="*/ 207 h 306"/>
                  <a:gd name="T64" fmla="*/ 463 w 544"/>
                  <a:gd name="T65" fmla="*/ 203 h 306"/>
                  <a:gd name="T66" fmla="*/ 386 w 544"/>
                  <a:gd name="T67" fmla="*/ 216 h 306"/>
                  <a:gd name="T68" fmla="*/ 329 w 544"/>
                  <a:gd name="T69" fmla="*/ 234 h 306"/>
                  <a:gd name="T70" fmla="*/ 313 w 544"/>
                  <a:gd name="T71" fmla="*/ 239 h 306"/>
                  <a:gd name="T72" fmla="*/ 261 w 544"/>
                  <a:gd name="T73" fmla="*/ 248 h 306"/>
                  <a:gd name="T74" fmla="*/ 214 w 544"/>
                  <a:gd name="T75" fmla="*/ 248 h 306"/>
                  <a:gd name="T76" fmla="*/ 198 w 544"/>
                  <a:gd name="T77" fmla="*/ 247 h 306"/>
                  <a:gd name="T78" fmla="*/ 165 w 544"/>
                  <a:gd name="T79" fmla="*/ 226 h 306"/>
                  <a:gd name="T80" fmla="*/ 131 w 544"/>
                  <a:gd name="T81" fmla="*/ 186 h 306"/>
                  <a:gd name="T82" fmla="*/ 106 w 544"/>
                  <a:gd name="T83" fmla="*/ 141 h 306"/>
                  <a:gd name="T84" fmla="*/ 86 w 544"/>
                  <a:gd name="T85" fmla="*/ 54 h 306"/>
                  <a:gd name="T86" fmla="*/ 76 w 544"/>
                  <a:gd name="T87" fmla="*/ 33 h 306"/>
                  <a:gd name="T88" fmla="*/ 60 w 544"/>
                  <a:gd name="T89" fmla="*/ 16 h 306"/>
                  <a:gd name="T90" fmla="*/ 35 w 544"/>
                  <a:gd name="T91" fmla="*/ 3 h 306"/>
                  <a:gd name="T92" fmla="*/ 14 w 544"/>
                  <a:gd name="T93" fmla="*/ 2 h 306"/>
                  <a:gd name="T94" fmla="*/ 7 w 544"/>
                  <a:gd name="T95" fmla="*/ 21 h 306"/>
                  <a:gd name="T96" fmla="*/ 1 w 544"/>
                  <a:gd name="T97" fmla="*/ 44 h 306"/>
                  <a:gd name="T98" fmla="*/ 0 w 544"/>
                  <a:gd name="T99" fmla="*/ 73 h 306"/>
                  <a:gd name="T100" fmla="*/ 14 w 544"/>
                  <a:gd name="T101" fmla="*/ 114 h 3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4"/>
                  <a:gd name="T154" fmla="*/ 0 h 306"/>
                  <a:gd name="T155" fmla="*/ 544 w 544"/>
                  <a:gd name="T156" fmla="*/ 306 h 3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4" h="306">
                    <a:moveTo>
                      <a:pt x="32" y="138"/>
                    </a:moveTo>
                    <a:lnTo>
                      <a:pt x="34" y="145"/>
                    </a:lnTo>
                    <a:lnTo>
                      <a:pt x="37" y="152"/>
                    </a:lnTo>
                    <a:lnTo>
                      <a:pt x="41" y="158"/>
                    </a:lnTo>
                    <a:lnTo>
                      <a:pt x="45" y="165"/>
                    </a:lnTo>
                    <a:lnTo>
                      <a:pt x="49" y="171"/>
                    </a:lnTo>
                    <a:lnTo>
                      <a:pt x="53" y="178"/>
                    </a:lnTo>
                    <a:lnTo>
                      <a:pt x="58" y="184"/>
                    </a:lnTo>
                    <a:lnTo>
                      <a:pt x="64" y="190"/>
                    </a:lnTo>
                    <a:lnTo>
                      <a:pt x="76" y="203"/>
                    </a:lnTo>
                    <a:lnTo>
                      <a:pt x="86" y="216"/>
                    </a:lnTo>
                    <a:lnTo>
                      <a:pt x="96" y="230"/>
                    </a:lnTo>
                    <a:lnTo>
                      <a:pt x="106" y="245"/>
                    </a:lnTo>
                    <a:lnTo>
                      <a:pt x="111" y="253"/>
                    </a:lnTo>
                    <a:lnTo>
                      <a:pt x="115" y="262"/>
                    </a:lnTo>
                    <a:lnTo>
                      <a:pt x="119" y="270"/>
                    </a:lnTo>
                    <a:lnTo>
                      <a:pt x="121" y="279"/>
                    </a:lnTo>
                    <a:lnTo>
                      <a:pt x="122" y="283"/>
                    </a:lnTo>
                    <a:lnTo>
                      <a:pt x="124" y="286"/>
                    </a:lnTo>
                    <a:lnTo>
                      <a:pt x="126" y="289"/>
                    </a:lnTo>
                    <a:lnTo>
                      <a:pt x="128" y="292"/>
                    </a:lnTo>
                    <a:lnTo>
                      <a:pt x="131" y="293"/>
                    </a:lnTo>
                    <a:lnTo>
                      <a:pt x="134" y="295"/>
                    </a:lnTo>
                    <a:lnTo>
                      <a:pt x="139" y="296"/>
                    </a:lnTo>
                    <a:lnTo>
                      <a:pt x="143" y="297"/>
                    </a:lnTo>
                    <a:lnTo>
                      <a:pt x="164" y="298"/>
                    </a:lnTo>
                    <a:lnTo>
                      <a:pt x="186" y="298"/>
                    </a:lnTo>
                    <a:lnTo>
                      <a:pt x="197" y="296"/>
                    </a:lnTo>
                    <a:lnTo>
                      <a:pt x="207" y="296"/>
                    </a:lnTo>
                    <a:lnTo>
                      <a:pt x="229" y="292"/>
                    </a:lnTo>
                    <a:lnTo>
                      <a:pt x="285" y="283"/>
                    </a:lnTo>
                    <a:lnTo>
                      <a:pt x="343" y="272"/>
                    </a:lnTo>
                    <a:lnTo>
                      <a:pt x="346" y="275"/>
                    </a:lnTo>
                    <a:lnTo>
                      <a:pt x="348" y="277"/>
                    </a:lnTo>
                    <a:lnTo>
                      <a:pt x="350" y="278"/>
                    </a:lnTo>
                    <a:lnTo>
                      <a:pt x="353" y="284"/>
                    </a:lnTo>
                    <a:lnTo>
                      <a:pt x="359" y="289"/>
                    </a:lnTo>
                    <a:lnTo>
                      <a:pt x="363" y="293"/>
                    </a:lnTo>
                    <a:lnTo>
                      <a:pt x="368" y="298"/>
                    </a:lnTo>
                    <a:lnTo>
                      <a:pt x="374" y="300"/>
                    </a:lnTo>
                    <a:lnTo>
                      <a:pt x="380" y="303"/>
                    </a:lnTo>
                    <a:lnTo>
                      <a:pt x="385" y="305"/>
                    </a:lnTo>
                    <a:lnTo>
                      <a:pt x="392" y="306"/>
                    </a:lnTo>
                    <a:lnTo>
                      <a:pt x="395" y="304"/>
                    </a:lnTo>
                    <a:lnTo>
                      <a:pt x="397" y="302"/>
                    </a:lnTo>
                    <a:lnTo>
                      <a:pt x="398" y="300"/>
                    </a:lnTo>
                    <a:lnTo>
                      <a:pt x="398" y="299"/>
                    </a:lnTo>
                    <a:lnTo>
                      <a:pt x="399" y="299"/>
                    </a:lnTo>
                    <a:lnTo>
                      <a:pt x="401" y="298"/>
                    </a:lnTo>
                    <a:lnTo>
                      <a:pt x="402" y="294"/>
                    </a:lnTo>
                    <a:lnTo>
                      <a:pt x="402" y="292"/>
                    </a:lnTo>
                    <a:lnTo>
                      <a:pt x="402" y="291"/>
                    </a:lnTo>
                    <a:lnTo>
                      <a:pt x="402" y="290"/>
                    </a:lnTo>
                    <a:lnTo>
                      <a:pt x="402" y="289"/>
                    </a:lnTo>
                    <a:lnTo>
                      <a:pt x="401" y="285"/>
                    </a:lnTo>
                    <a:lnTo>
                      <a:pt x="398" y="280"/>
                    </a:lnTo>
                    <a:lnTo>
                      <a:pt x="396" y="275"/>
                    </a:lnTo>
                    <a:lnTo>
                      <a:pt x="389" y="265"/>
                    </a:lnTo>
                    <a:lnTo>
                      <a:pt x="416" y="265"/>
                    </a:lnTo>
                    <a:lnTo>
                      <a:pt x="422" y="272"/>
                    </a:lnTo>
                    <a:lnTo>
                      <a:pt x="430" y="279"/>
                    </a:lnTo>
                    <a:lnTo>
                      <a:pt x="437" y="285"/>
                    </a:lnTo>
                    <a:lnTo>
                      <a:pt x="445" y="291"/>
                    </a:lnTo>
                    <a:lnTo>
                      <a:pt x="454" y="294"/>
                    </a:lnTo>
                    <a:lnTo>
                      <a:pt x="463" y="298"/>
                    </a:lnTo>
                    <a:lnTo>
                      <a:pt x="472" y="301"/>
                    </a:lnTo>
                    <a:lnTo>
                      <a:pt x="481" y="303"/>
                    </a:lnTo>
                    <a:lnTo>
                      <a:pt x="482" y="303"/>
                    </a:lnTo>
                    <a:lnTo>
                      <a:pt x="482" y="302"/>
                    </a:lnTo>
                    <a:lnTo>
                      <a:pt x="484" y="301"/>
                    </a:lnTo>
                    <a:lnTo>
                      <a:pt x="485" y="300"/>
                    </a:lnTo>
                    <a:lnTo>
                      <a:pt x="487" y="299"/>
                    </a:lnTo>
                    <a:lnTo>
                      <a:pt x="487" y="298"/>
                    </a:lnTo>
                    <a:lnTo>
                      <a:pt x="489" y="297"/>
                    </a:lnTo>
                    <a:lnTo>
                      <a:pt x="490" y="294"/>
                    </a:lnTo>
                    <a:lnTo>
                      <a:pt x="490" y="292"/>
                    </a:lnTo>
                    <a:lnTo>
                      <a:pt x="491" y="291"/>
                    </a:lnTo>
                    <a:lnTo>
                      <a:pt x="490" y="290"/>
                    </a:lnTo>
                    <a:lnTo>
                      <a:pt x="490" y="289"/>
                    </a:lnTo>
                    <a:lnTo>
                      <a:pt x="490" y="287"/>
                    </a:lnTo>
                    <a:lnTo>
                      <a:pt x="487" y="280"/>
                    </a:lnTo>
                    <a:lnTo>
                      <a:pt x="484" y="273"/>
                    </a:lnTo>
                    <a:lnTo>
                      <a:pt x="480" y="267"/>
                    </a:lnTo>
                    <a:lnTo>
                      <a:pt x="475" y="261"/>
                    </a:lnTo>
                    <a:lnTo>
                      <a:pt x="470" y="256"/>
                    </a:lnTo>
                    <a:lnTo>
                      <a:pt x="464" y="251"/>
                    </a:lnTo>
                    <a:lnTo>
                      <a:pt x="458" y="247"/>
                    </a:lnTo>
                    <a:lnTo>
                      <a:pt x="451" y="243"/>
                    </a:lnTo>
                    <a:lnTo>
                      <a:pt x="454" y="243"/>
                    </a:lnTo>
                    <a:lnTo>
                      <a:pt x="458" y="245"/>
                    </a:lnTo>
                    <a:lnTo>
                      <a:pt x="466" y="249"/>
                    </a:lnTo>
                    <a:lnTo>
                      <a:pt x="476" y="252"/>
                    </a:lnTo>
                    <a:lnTo>
                      <a:pt x="486" y="255"/>
                    </a:lnTo>
                    <a:lnTo>
                      <a:pt x="495" y="256"/>
                    </a:lnTo>
                    <a:lnTo>
                      <a:pt x="498" y="258"/>
                    </a:lnTo>
                    <a:lnTo>
                      <a:pt x="509" y="262"/>
                    </a:lnTo>
                    <a:lnTo>
                      <a:pt x="512" y="265"/>
                    </a:lnTo>
                    <a:lnTo>
                      <a:pt x="514" y="268"/>
                    </a:lnTo>
                    <a:lnTo>
                      <a:pt x="516" y="270"/>
                    </a:lnTo>
                    <a:lnTo>
                      <a:pt x="518" y="270"/>
                    </a:lnTo>
                    <a:lnTo>
                      <a:pt x="522" y="272"/>
                    </a:lnTo>
                    <a:lnTo>
                      <a:pt x="527" y="272"/>
                    </a:lnTo>
                    <a:lnTo>
                      <a:pt x="534" y="272"/>
                    </a:lnTo>
                    <a:lnTo>
                      <a:pt x="536" y="270"/>
                    </a:lnTo>
                    <a:lnTo>
                      <a:pt x="538" y="269"/>
                    </a:lnTo>
                    <a:lnTo>
                      <a:pt x="540" y="267"/>
                    </a:lnTo>
                    <a:lnTo>
                      <a:pt x="543" y="265"/>
                    </a:lnTo>
                    <a:lnTo>
                      <a:pt x="544" y="262"/>
                    </a:lnTo>
                    <a:lnTo>
                      <a:pt x="544" y="259"/>
                    </a:lnTo>
                    <a:lnTo>
                      <a:pt x="544" y="256"/>
                    </a:lnTo>
                    <a:lnTo>
                      <a:pt x="543" y="254"/>
                    </a:lnTo>
                    <a:lnTo>
                      <a:pt x="539" y="248"/>
                    </a:lnTo>
                    <a:lnTo>
                      <a:pt x="536" y="242"/>
                    </a:lnTo>
                    <a:lnTo>
                      <a:pt x="531" y="236"/>
                    </a:lnTo>
                    <a:lnTo>
                      <a:pt x="527" y="231"/>
                    </a:lnTo>
                    <a:lnTo>
                      <a:pt x="523" y="227"/>
                    </a:lnTo>
                    <a:lnTo>
                      <a:pt x="518" y="222"/>
                    </a:lnTo>
                    <a:lnTo>
                      <a:pt x="513" y="219"/>
                    </a:lnTo>
                    <a:lnTo>
                      <a:pt x="508" y="215"/>
                    </a:lnTo>
                    <a:lnTo>
                      <a:pt x="502" y="212"/>
                    </a:lnTo>
                    <a:lnTo>
                      <a:pt x="496" y="210"/>
                    </a:lnTo>
                    <a:lnTo>
                      <a:pt x="490" y="207"/>
                    </a:lnTo>
                    <a:lnTo>
                      <a:pt x="484" y="206"/>
                    </a:lnTo>
                    <a:lnTo>
                      <a:pt x="477" y="204"/>
                    </a:lnTo>
                    <a:lnTo>
                      <a:pt x="470" y="203"/>
                    </a:lnTo>
                    <a:lnTo>
                      <a:pt x="463" y="203"/>
                    </a:lnTo>
                    <a:lnTo>
                      <a:pt x="455" y="203"/>
                    </a:lnTo>
                    <a:lnTo>
                      <a:pt x="439" y="204"/>
                    </a:lnTo>
                    <a:lnTo>
                      <a:pt x="424" y="206"/>
                    </a:lnTo>
                    <a:lnTo>
                      <a:pt x="386" y="216"/>
                    </a:lnTo>
                    <a:lnTo>
                      <a:pt x="367" y="222"/>
                    </a:lnTo>
                    <a:lnTo>
                      <a:pt x="348" y="228"/>
                    </a:lnTo>
                    <a:lnTo>
                      <a:pt x="331" y="234"/>
                    </a:lnTo>
                    <a:lnTo>
                      <a:pt x="329" y="234"/>
                    </a:lnTo>
                    <a:lnTo>
                      <a:pt x="328" y="235"/>
                    </a:lnTo>
                    <a:lnTo>
                      <a:pt x="325" y="235"/>
                    </a:lnTo>
                    <a:lnTo>
                      <a:pt x="322" y="236"/>
                    </a:lnTo>
                    <a:lnTo>
                      <a:pt x="313" y="239"/>
                    </a:lnTo>
                    <a:lnTo>
                      <a:pt x="296" y="242"/>
                    </a:lnTo>
                    <a:lnTo>
                      <a:pt x="287" y="244"/>
                    </a:lnTo>
                    <a:lnTo>
                      <a:pt x="279" y="246"/>
                    </a:lnTo>
                    <a:lnTo>
                      <a:pt x="261" y="248"/>
                    </a:lnTo>
                    <a:lnTo>
                      <a:pt x="243" y="249"/>
                    </a:lnTo>
                    <a:lnTo>
                      <a:pt x="225" y="249"/>
                    </a:lnTo>
                    <a:lnTo>
                      <a:pt x="216" y="249"/>
                    </a:lnTo>
                    <a:lnTo>
                      <a:pt x="214" y="248"/>
                    </a:lnTo>
                    <a:lnTo>
                      <a:pt x="213" y="248"/>
                    </a:lnTo>
                    <a:lnTo>
                      <a:pt x="211" y="248"/>
                    </a:lnTo>
                    <a:lnTo>
                      <a:pt x="207" y="248"/>
                    </a:lnTo>
                    <a:lnTo>
                      <a:pt x="198" y="247"/>
                    </a:lnTo>
                    <a:lnTo>
                      <a:pt x="191" y="244"/>
                    </a:lnTo>
                    <a:lnTo>
                      <a:pt x="183" y="241"/>
                    </a:lnTo>
                    <a:lnTo>
                      <a:pt x="177" y="235"/>
                    </a:lnTo>
                    <a:lnTo>
                      <a:pt x="165" y="226"/>
                    </a:lnTo>
                    <a:lnTo>
                      <a:pt x="154" y="215"/>
                    </a:lnTo>
                    <a:lnTo>
                      <a:pt x="144" y="204"/>
                    </a:lnTo>
                    <a:lnTo>
                      <a:pt x="135" y="192"/>
                    </a:lnTo>
                    <a:lnTo>
                      <a:pt x="131" y="186"/>
                    </a:lnTo>
                    <a:lnTo>
                      <a:pt x="127" y="180"/>
                    </a:lnTo>
                    <a:lnTo>
                      <a:pt x="120" y="167"/>
                    </a:lnTo>
                    <a:lnTo>
                      <a:pt x="113" y="154"/>
                    </a:lnTo>
                    <a:lnTo>
                      <a:pt x="106" y="141"/>
                    </a:lnTo>
                    <a:lnTo>
                      <a:pt x="103" y="118"/>
                    </a:lnTo>
                    <a:lnTo>
                      <a:pt x="99" y="96"/>
                    </a:lnTo>
                    <a:lnTo>
                      <a:pt x="92" y="75"/>
                    </a:lnTo>
                    <a:lnTo>
                      <a:pt x="86" y="54"/>
                    </a:lnTo>
                    <a:lnTo>
                      <a:pt x="84" y="48"/>
                    </a:lnTo>
                    <a:lnTo>
                      <a:pt x="81" y="43"/>
                    </a:lnTo>
                    <a:lnTo>
                      <a:pt x="78" y="37"/>
                    </a:lnTo>
                    <a:lnTo>
                      <a:pt x="76" y="33"/>
                    </a:lnTo>
                    <a:lnTo>
                      <a:pt x="72" y="28"/>
                    </a:lnTo>
                    <a:lnTo>
                      <a:pt x="69" y="23"/>
                    </a:lnTo>
                    <a:lnTo>
                      <a:pt x="64" y="20"/>
                    </a:lnTo>
                    <a:lnTo>
                      <a:pt x="60" y="16"/>
                    </a:lnTo>
                    <a:lnTo>
                      <a:pt x="56" y="13"/>
                    </a:lnTo>
                    <a:lnTo>
                      <a:pt x="51" y="10"/>
                    </a:lnTo>
                    <a:lnTo>
                      <a:pt x="41" y="6"/>
                    </a:lnTo>
                    <a:lnTo>
                      <a:pt x="35" y="3"/>
                    </a:lnTo>
                    <a:lnTo>
                      <a:pt x="29" y="2"/>
                    </a:lnTo>
                    <a:lnTo>
                      <a:pt x="23" y="1"/>
                    </a:lnTo>
                    <a:lnTo>
                      <a:pt x="17" y="0"/>
                    </a:lnTo>
                    <a:lnTo>
                      <a:pt x="14" y="2"/>
                    </a:lnTo>
                    <a:lnTo>
                      <a:pt x="11" y="5"/>
                    </a:lnTo>
                    <a:lnTo>
                      <a:pt x="9" y="8"/>
                    </a:lnTo>
                    <a:lnTo>
                      <a:pt x="8" y="13"/>
                    </a:lnTo>
                    <a:lnTo>
                      <a:pt x="7" y="21"/>
                    </a:lnTo>
                    <a:lnTo>
                      <a:pt x="6" y="22"/>
                    </a:lnTo>
                    <a:lnTo>
                      <a:pt x="6" y="24"/>
                    </a:lnTo>
                    <a:lnTo>
                      <a:pt x="5" y="28"/>
                    </a:lnTo>
                    <a:lnTo>
                      <a:pt x="1" y="44"/>
                    </a:lnTo>
                    <a:lnTo>
                      <a:pt x="0" y="51"/>
                    </a:lnTo>
                    <a:lnTo>
                      <a:pt x="0" y="59"/>
                    </a:lnTo>
                    <a:lnTo>
                      <a:pt x="0" y="66"/>
                    </a:lnTo>
                    <a:lnTo>
                      <a:pt x="0" y="73"/>
                    </a:lnTo>
                    <a:lnTo>
                      <a:pt x="4" y="87"/>
                    </a:lnTo>
                    <a:lnTo>
                      <a:pt x="7" y="100"/>
                    </a:lnTo>
                    <a:lnTo>
                      <a:pt x="10" y="107"/>
                    </a:lnTo>
                    <a:lnTo>
                      <a:pt x="14" y="114"/>
                    </a:lnTo>
                    <a:lnTo>
                      <a:pt x="21" y="126"/>
                    </a:lnTo>
                    <a:lnTo>
                      <a:pt x="26" y="132"/>
                    </a:lnTo>
                    <a:lnTo>
                      <a:pt x="32" y="1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5" name="Freeform 12"/>
              <p:cNvSpPr>
                <a:spLocks noChangeAspect="1"/>
              </p:cNvSpPr>
              <p:nvPr/>
            </p:nvSpPr>
            <p:spPr bwMode="auto">
              <a:xfrm>
                <a:off x="2836" y="3137"/>
                <a:ext cx="760" cy="438"/>
              </a:xfrm>
              <a:custGeom>
                <a:avLst/>
                <a:gdLst>
                  <a:gd name="T0" fmla="*/ 753 w 760"/>
                  <a:gd name="T1" fmla="*/ 23 h 438"/>
                  <a:gd name="T2" fmla="*/ 731 w 760"/>
                  <a:gd name="T3" fmla="*/ 4 h 438"/>
                  <a:gd name="T4" fmla="*/ 704 w 760"/>
                  <a:gd name="T5" fmla="*/ 0 h 438"/>
                  <a:gd name="T6" fmla="*/ 659 w 760"/>
                  <a:gd name="T7" fmla="*/ 16 h 438"/>
                  <a:gd name="T8" fmla="*/ 632 w 760"/>
                  <a:gd name="T9" fmla="*/ 46 h 438"/>
                  <a:gd name="T10" fmla="*/ 576 w 760"/>
                  <a:gd name="T11" fmla="*/ 208 h 438"/>
                  <a:gd name="T12" fmla="*/ 532 w 760"/>
                  <a:gd name="T13" fmla="*/ 313 h 438"/>
                  <a:gd name="T14" fmla="*/ 517 w 760"/>
                  <a:gd name="T15" fmla="*/ 341 h 438"/>
                  <a:gd name="T16" fmla="*/ 499 w 760"/>
                  <a:gd name="T17" fmla="*/ 357 h 438"/>
                  <a:gd name="T18" fmla="*/ 484 w 760"/>
                  <a:gd name="T19" fmla="*/ 364 h 438"/>
                  <a:gd name="T20" fmla="*/ 467 w 760"/>
                  <a:gd name="T21" fmla="*/ 364 h 438"/>
                  <a:gd name="T22" fmla="*/ 432 w 760"/>
                  <a:gd name="T23" fmla="*/ 330 h 438"/>
                  <a:gd name="T24" fmla="*/ 378 w 760"/>
                  <a:gd name="T25" fmla="*/ 283 h 438"/>
                  <a:gd name="T26" fmla="*/ 322 w 760"/>
                  <a:gd name="T27" fmla="*/ 250 h 438"/>
                  <a:gd name="T28" fmla="*/ 292 w 760"/>
                  <a:gd name="T29" fmla="*/ 224 h 438"/>
                  <a:gd name="T30" fmla="*/ 262 w 760"/>
                  <a:gd name="T31" fmla="*/ 182 h 438"/>
                  <a:gd name="T32" fmla="*/ 246 w 760"/>
                  <a:gd name="T33" fmla="*/ 126 h 438"/>
                  <a:gd name="T34" fmla="*/ 231 w 760"/>
                  <a:gd name="T35" fmla="*/ 97 h 438"/>
                  <a:gd name="T36" fmla="*/ 196 w 760"/>
                  <a:gd name="T37" fmla="*/ 89 h 438"/>
                  <a:gd name="T38" fmla="*/ 164 w 760"/>
                  <a:gd name="T39" fmla="*/ 111 h 438"/>
                  <a:gd name="T40" fmla="*/ 106 w 760"/>
                  <a:gd name="T41" fmla="*/ 174 h 438"/>
                  <a:gd name="T42" fmla="*/ 66 w 760"/>
                  <a:gd name="T43" fmla="*/ 208 h 438"/>
                  <a:gd name="T44" fmla="*/ 47 w 760"/>
                  <a:gd name="T45" fmla="*/ 219 h 438"/>
                  <a:gd name="T46" fmla="*/ 32 w 760"/>
                  <a:gd name="T47" fmla="*/ 225 h 438"/>
                  <a:gd name="T48" fmla="*/ 13 w 760"/>
                  <a:gd name="T49" fmla="*/ 237 h 438"/>
                  <a:gd name="T50" fmla="*/ 2 w 760"/>
                  <a:gd name="T51" fmla="*/ 269 h 438"/>
                  <a:gd name="T52" fmla="*/ 4 w 760"/>
                  <a:gd name="T53" fmla="*/ 314 h 438"/>
                  <a:gd name="T54" fmla="*/ 15 w 760"/>
                  <a:gd name="T55" fmla="*/ 336 h 438"/>
                  <a:gd name="T56" fmla="*/ 38 w 760"/>
                  <a:gd name="T57" fmla="*/ 352 h 438"/>
                  <a:gd name="T58" fmla="*/ 63 w 760"/>
                  <a:gd name="T59" fmla="*/ 356 h 438"/>
                  <a:gd name="T60" fmla="*/ 88 w 760"/>
                  <a:gd name="T61" fmla="*/ 344 h 438"/>
                  <a:gd name="T62" fmla="*/ 89 w 760"/>
                  <a:gd name="T63" fmla="*/ 341 h 438"/>
                  <a:gd name="T64" fmla="*/ 129 w 760"/>
                  <a:gd name="T65" fmla="*/ 258 h 438"/>
                  <a:gd name="T66" fmla="*/ 140 w 760"/>
                  <a:gd name="T67" fmla="*/ 239 h 438"/>
                  <a:gd name="T68" fmla="*/ 169 w 760"/>
                  <a:gd name="T69" fmla="*/ 204 h 438"/>
                  <a:gd name="T70" fmla="*/ 222 w 760"/>
                  <a:gd name="T71" fmla="*/ 234 h 438"/>
                  <a:gd name="T72" fmla="*/ 294 w 760"/>
                  <a:gd name="T73" fmla="*/ 334 h 438"/>
                  <a:gd name="T74" fmla="*/ 338 w 760"/>
                  <a:gd name="T75" fmla="*/ 381 h 438"/>
                  <a:gd name="T76" fmla="*/ 387 w 760"/>
                  <a:gd name="T77" fmla="*/ 412 h 438"/>
                  <a:gd name="T78" fmla="*/ 457 w 760"/>
                  <a:gd name="T79" fmla="*/ 435 h 438"/>
                  <a:gd name="T80" fmla="*/ 501 w 760"/>
                  <a:gd name="T81" fmla="*/ 435 h 438"/>
                  <a:gd name="T82" fmla="*/ 529 w 760"/>
                  <a:gd name="T83" fmla="*/ 426 h 438"/>
                  <a:gd name="T84" fmla="*/ 542 w 760"/>
                  <a:gd name="T85" fmla="*/ 419 h 438"/>
                  <a:gd name="T86" fmla="*/ 588 w 760"/>
                  <a:gd name="T87" fmla="*/ 377 h 438"/>
                  <a:gd name="T88" fmla="*/ 623 w 760"/>
                  <a:gd name="T89" fmla="*/ 332 h 438"/>
                  <a:gd name="T90" fmla="*/ 666 w 760"/>
                  <a:gd name="T91" fmla="*/ 264 h 438"/>
                  <a:gd name="T92" fmla="*/ 687 w 760"/>
                  <a:gd name="T93" fmla="*/ 224 h 438"/>
                  <a:gd name="T94" fmla="*/ 730 w 760"/>
                  <a:gd name="T95" fmla="*/ 159 h 438"/>
                  <a:gd name="T96" fmla="*/ 733 w 760"/>
                  <a:gd name="T97" fmla="*/ 157 h 438"/>
                  <a:gd name="T98" fmla="*/ 749 w 760"/>
                  <a:gd name="T99" fmla="*/ 123 h 438"/>
                  <a:gd name="T100" fmla="*/ 751 w 760"/>
                  <a:gd name="T101" fmla="*/ 113 h 438"/>
                  <a:gd name="T102" fmla="*/ 758 w 760"/>
                  <a:gd name="T103" fmla="*/ 79 h 438"/>
                  <a:gd name="T104" fmla="*/ 760 w 760"/>
                  <a:gd name="T105" fmla="*/ 59 h 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0"/>
                  <a:gd name="T160" fmla="*/ 0 h 438"/>
                  <a:gd name="T161" fmla="*/ 760 w 760"/>
                  <a:gd name="T162" fmla="*/ 438 h 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0" h="438">
                    <a:moveTo>
                      <a:pt x="759" y="39"/>
                    </a:moveTo>
                    <a:lnTo>
                      <a:pt x="757" y="34"/>
                    </a:lnTo>
                    <a:lnTo>
                      <a:pt x="756" y="30"/>
                    </a:lnTo>
                    <a:lnTo>
                      <a:pt x="755" y="26"/>
                    </a:lnTo>
                    <a:lnTo>
                      <a:pt x="753" y="23"/>
                    </a:lnTo>
                    <a:lnTo>
                      <a:pt x="749" y="16"/>
                    </a:lnTo>
                    <a:lnTo>
                      <a:pt x="744" y="11"/>
                    </a:lnTo>
                    <a:lnTo>
                      <a:pt x="737" y="6"/>
                    </a:lnTo>
                    <a:lnTo>
                      <a:pt x="734" y="4"/>
                    </a:lnTo>
                    <a:lnTo>
                      <a:pt x="731" y="4"/>
                    </a:lnTo>
                    <a:lnTo>
                      <a:pt x="727" y="2"/>
                    </a:lnTo>
                    <a:lnTo>
                      <a:pt x="723" y="1"/>
                    </a:lnTo>
                    <a:lnTo>
                      <a:pt x="719" y="0"/>
                    </a:lnTo>
                    <a:lnTo>
                      <a:pt x="714" y="0"/>
                    </a:lnTo>
                    <a:lnTo>
                      <a:pt x="704" y="0"/>
                    </a:lnTo>
                    <a:lnTo>
                      <a:pt x="694" y="2"/>
                    </a:lnTo>
                    <a:lnTo>
                      <a:pt x="685" y="4"/>
                    </a:lnTo>
                    <a:lnTo>
                      <a:pt x="676" y="7"/>
                    </a:lnTo>
                    <a:lnTo>
                      <a:pt x="668" y="11"/>
                    </a:lnTo>
                    <a:lnTo>
                      <a:pt x="659" y="16"/>
                    </a:lnTo>
                    <a:lnTo>
                      <a:pt x="652" y="21"/>
                    </a:lnTo>
                    <a:lnTo>
                      <a:pt x="645" y="29"/>
                    </a:lnTo>
                    <a:lnTo>
                      <a:pt x="640" y="34"/>
                    </a:lnTo>
                    <a:lnTo>
                      <a:pt x="636" y="40"/>
                    </a:lnTo>
                    <a:lnTo>
                      <a:pt x="632" y="46"/>
                    </a:lnTo>
                    <a:lnTo>
                      <a:pt x="630" y="53"/>
                    </a:lnTo>
                    <a:lnTo>
                      <a:pt x="617" y="88"/>
                    </a:lnTo>
                    <a:lnTo>
                      <a:pt x="605" y="123"/>
                    </a:lnTo>
                    <a:lnTo>
                      <a:pt x="591" y="166"/>
                    </a:lnTo>
                    <a:lnTo>
                      <a:pt x="576" y="208"/>
                    </a:lnTo>
                    <a:lnTo>
                      <a:pt x="553" y="269"/>
                    </a:lnTo>
                    <a:lnTo>
                      <a:pt x="545" y="287"/>
                    </a:lnTo>
                    <a:lnTo>
                      <a:pt x="541" y="296"/>
                    </a:lnTo>
                    <a:lnTo>
                      <a:pt x="538" y="305"/>
                    </a:lnTo>
                    <a:lnTo>
                      <a:pt x="532" y="313"/>
                    </a:lnTo>
                    <a:lnTo>
                      <a:pt x="531" y="317"/>
                    </a:lnTo>
                    <a:lnTo>
                      <a:pt x="528" y="321"/>
                    </a:lnTo>
                    <a:lnTo>
                      <a:pt x="518" y="339"/>
                    </a:lnTo>
                    <a:lnTo>
                      <a:pt x="517" y="339"/>
                    </a:lnTo>
                    <a:lnTo>
                      <a:pt x="517" y="341"/>
                    </a:lnTo>
                    <a:lnTo>
                      <a:pt x="516" y="343"/>
                    </a:lnTo>
                    <a:lnTo>
                      <a:pt x="513" y="346"/>
                    </a:lnTo>
                    <a:lnTo>
                      <a:pt x="510" y="350"/>
                    </a:lnTo>
                    <a:lnTo>
                      <a:pt x="506" y="353"/>
                    </a:lnTo>
                    <a:lnTo>
                      <a:pt x="499" y="357"/>
                    </a:lnTo>
                    <a:lnTo>
                      <a:pt x="496" y="360"/>
                    </a:lnTo>
                    <a:lnTo>
                      <a:pt x="492" y="362"/>
                    </a:lnTo>
                    <a:lnTo>
                      <a:pt x="488" y="363"/>
                    </a:lnTo>
                    <a:lnTo>
                      <a:pt x="486" y="364"/>
                    </a:lnTo>
                    <a:lnTo>
                      <a:pt x="484" y="364"/>
                    </a:lnTo>
                    <a:lnTo>
                      <a:pt x="475" y="364"/>
                    </a:lnTo>
                    <a:lnTo>
                      <a:pt x="473" y="364"/>
                    </a:lnTo>
                    <a:lnTo>
                      <a:pt x="471" y="364"/>
                    </a:lnTo>
                    <a:lnTo>
                      <a:pt x="467" y="364"/>
                    </a:lnTo>
                    <a:lnTo>
                      <a:pt x="462" y="364"/>
                    </a:lnTo>
                    <a:lnTo>
                      <a:pt x="458" y="363"/>
                    </a:lnTo>
                    <a:lnTo>
                      <a:pt x="445" y="346"/>
                    </a:lnTo>
                    <a:lnTo>
                      <a:pt x="438" y="338"/>
                    </a:lnTo>
                    <a:lnTo>
                      <a:pt x="432" y="330"/>
                    </a:lnTo>
                    <a:lnTo>
                      <a:pt x="424" y="323"/>
                    </a:lnTo>
                    <a:lnTo>
                      <a:pt x="417" y="316"/>
                    </a:lnTo>
                    <a:lnTo>
                      <a:pt x="402" y="302"/>
                    </a:lnTo>
                    <a:lnTo>
                      <a:pt x="386" y="289"/>
                    </a:lnTo>
                    <a:lnTo>
                      <a:pt x="378" y="283"/>
                    </a:lnTo>
                    <a:lnTo>
                      <a:pt x="370" y="278"/>
                    </a:lnTo>
                    <a:lnTo>
                      <a:pt x="353" y="266"/>
                    </a:lnTo>
                    <a:lnTo>
                      <a:pt x="344" y="262"/>
                    </a:lnTo>
                    <a:lnTo>
                      <a:pt x="335" y="257"/>
                    </a:lnTo>
                    <a:lnTo>
                      <a:pt x="322" y="250"/>
                    </a:lnTo>
                    <a:lnTo>
                      <a:pt x="316" y="245"/>
                    </a:lnTo>
                    <a:lnTo>
                      <a:pt x="310" y="241"/>
                    </a:lnTo>
                    <a:lnTo>
                      <a:pt x="304" y="236"/>
                    </a:lnTo>
                    <a:lnTo>
                      <a:pt x="298" y="230"/>
                    </a:lnTo>
                    <a:lnTo>
                      <a:pt x="292" y="224"/>
                    </a:lnTo>
                    <a:lnTo>
                      <a:pt x="287" y="219"/>
                    </a:lnTo>
                    <a:lnTo>
                      <a:pt x="282" y="214"/>
                    </a:lnTo>
                    <a:lnTo>
                      <a:pt x="278" y="208"/>
                    </a:lnTo>
                    <a:lnTo>
                      <a:pt x="270" y="195"/>
                    </a:lnTo>
                    <a:lnTo>
                      <a:pt x="262" y="182"/>
                    </a:lnTo>
                    <a:lnTo>
                      <a:pt x="259" y="175"/>
                    </a:lnTo>
                    <a:lnTo>
                      <a:pt x="257" y="169"/>
                    </a:lnTo>
                    <a:lnTo>
                      <a:pt x="252" y="155"/>
                    </a:lnTo>
                    <a:lnTo>
                      <a:pt x="250" y="140"/>
                    </a:lnTo>
                    <a:lnTo>
                      <a:pt x="246" y="126"/>
                    </a:lnTo>
                    <a:lnTo>
                      <a:pt x="243" y="114"/>
                    </a:lnTo>
                    <a:lnTo>
                      <a:pt x="241" y="109"/>
                    </a:lnTo>
                    <a:lnTo>
                      <a:pt x="238" y="104"/>
                    </a:lnTo>
                    <a:lnTo>
                      <a:pt x="235" y="101"/>
                    </a:lnTo>
                    <a:lnTo>
                      <a:pt x="231" y="97"/>
                    </a:lnTo>
                    <a:lnTo>
                      <a:pt x="227" y="95"/>
                    </a:lnTo>
                    <a:lnTo>
                      <a:pt x="222" y="93"/>
                    </a:lnTo>
                    <a:lnTo>
                      <a:pt x="212" y="90"/>
                    </a:lnTo>
                    <a:lnTo>
                      <a:pt x="204" y="89"/>
                    </a:lnTo>
                    <a:lnTo>
                      <a:pt x="196" y="89"/>
                    </a:lnTo>
                    <a:lnTo>
                      <a:pt x="189" y="91"/>
                    </a:lnTo>
                    <a:lnTo>
                      <a:pt x="181" y="95"/>
                    </a:lnTo>
                    <a:lnTo>
                      <a:pt x="175" y="98"/>
                    </a:lnTo>
                    <a:lnTo>
                      <a:pt x="169" y="104"/>
                    </a:lnTo>
                    <a:lnTo>
                      <a:pt x="164" y="111"/>
                    </a:lnTo>
                    <a:lnTo>
                      <a:pt x="153" y="124"/>
                    </a:lnTo>
                    <a:lnTo>
                      <a:pt x="142" y="138"/>
                    </a:lnTo>
                    <a:lnTo>
                      <a:pt x="130" y="150"/>
                    </a:lnTo>
                    <a:lnTo>
                      <a:pt x="118" y="162"/>
                    </a:lnTo>
                    <a:lnTo>
                      <a:pt x="106" y="174"/>
                    </a:lnTo>
                    <a:lnTo>
                      <a:pt x="99" y="180"/>
                    </a:lnTo>
                    <a:lnTo>
                      <a:pt x="93" y="186"/>
                    </a:lnTo>
                    <a:lnTo>
                      <a:pt x="80" y="197"/>
                    </a:lnTo>
                    <a:lnTo>
                      <a:pt x="73" y="202"/>
                    </a:lnTo>
                    <a:lnTo>
                      <a:pt x="66" y="208"/>
                    </a:lnTo>
                    <a:lnTo>
                      <a:pt x="61" y="210"/>
                    </a:lnTo>
                    <a:lnTo>
                      <a:pt x="59" y="212"/>
                    </a:lnTo>
                    <a:lnTo>
                      <a:pt x="56" y="214"/>
                    </a:lnTo>
                    <a:lnTo>
                      <a:pt x="52" y="216"/>
                    </a:lnTo>
                    <a:lnTo>
                      <a:pt x="47" y="219"/>
                    </a:lnTo>
                    <a:lnTo>
                      <a:pt x="42" y="221"/>
                    </a:lnTo>
                    <a:lnTo>
                      <a:pt x="37" y="223"/>
                    </a:lnTo>
                    <a:lnTo>
                      <a:pt x="34" y="223"/>
                    </a:lnTo>
                    <a:lnTo>
                      <a:pt x="32" y="224"/>
                    </a:lnTo>
                    <a:lnTo>
                      <a:pt x="32" y="225"/>
                    </a:lnTo>
                    <a:lnTo>
                      <a:pt x="27" y="227"/>
                    </a:lnTo>
                    <a:lnTo>
                      <a:pt x="24" y="228"/>
                    </a:lnTo>
                    <a:lnTo>
                      <a:pt x="21" y="229"/>
                    </a:lnTo>
                    <a:lnTo>
                      <a:pt x="17" y="232"/>
                    </a:lnTo>
                    <a:lnTo>
                      <a:pt x="13" y="237"/>
                    </a:lnTo>
                    <a:lnTo>
                      <a:pt x="11" y="239"/>
                    </a:lnTo>
                    <a:lnTo>
                      <a:pt x="10" y="242"/>
                    </a:lnTo>
                    <a:lnTo>
                      <a:pt x="6" y="251"/>
                    </a:lnTo>
                    <a:lnTo>
                      <a:pt x="4" y="260"/>
                    </a:lnTo>
                    <a:lnTo>
                      <a:pt x="2" y="269"/>
                    </a:lnTo>
                    <a:lnTo>
                      <a:pt x="1" y="279"/>
                    </a:lnTo>
                    <a:lnTo>
                      <a:pt x="0" y="287"/>
                    </a:lnTo>
                    <a:lnTo>
                      <a:pt x="1" y="296"/>
                    </a:lnTo>
                    <a:lnTo>
                      <a:pt x="2" y="306"/>
                    </a:lnTo>
                    <a:lnTo>
                      <a:pt x="4" y="314"/>
                    </a:lnTo>
                    <a:lnTo>
                      <a:pt x="5" y="319"/>
                    </a:lnTo>
                    <a:lnTo>
                      <a:pt x="8" y="323"/>
                    </a:lnTo>
                    <a:lnTo>
                      <a:pt x="10" y="328"/>
                    </a:lnTo>
                    <a:lnTo>
                      <a:pt x="12" y="332"/>
                    </a:lnTo>
                    <a:lnTo>
                      <a:pt x="15" y="336"/>
                    </a:lnTo>
                    <a:lnTo>
                      <a:pt x="18" y="339"/>
                    </a:lnTo>
                    <a:lnTo>
                      <a:pt x="22" y="343"/>
                    </a:lnTo>
                    <a:lnTo>
                      <a:pt x="27" y="346"/>
                    </a:lnTo>
                    <a:lnTo>
                      <a:pt x="34" y="350"/>
                    </a:lnTo>
                    <a:lnTo>
                      <a:pt x="38" y="352"/>
                    </a:lnTo>
                    <a:lnTo>
                      <a:pt x="39" y="353"/>
                    </a:lnTo>
                    <a:lnTo>
                      <a:pt x="41" y="354"/>
                    </a:lnTo>
                    <a:lnTo>
                      <a:pt x="48" y="356"/>
                    </a:lnTo>
                    <a:lnTo>
                      <a:pt x="56" y="357"/>
                    </a:lnTo>
                    <a:lnTo>
                      <a:pt x="63" y="356"/>
                    </a:lnTo>
                    <a:lnTo>
                      <a:pt x="67" y="355"/>
                    </a:lnTo>
                    <a:lnTo>
                      <a:pt x="70" y="355"/>
                    </a:lnTo>
                    <a:lnTo>
                      <a:pt x="77" y="351"/>
                    </a:lnTo>
                    <a:lnTo>
                      <a:pt x="85" y="347"/>
                    </a:lnTo>
                    <a:lnTo>
                      <a:pt x="88" y="344"/>
                    </a:lnTo>
                    <a:lnTo>
                      <a:pt x="88" y="343"/>
                    </a:lnTo>
                    <a:lnTo>
                      <a:pt x="89" y="341"/>
                    </a:lnTo>
                    <a:lnTo>
                      <a:pt x="100" y="311"/>
                    </a:lnTo>
                    <a:lnTo>
                      <a:pt x="105" y="297"/>
                    </a:lnTo>
                    <a:lnTo>
                      <a:pt x="111" y="284"/>
                    </a:lnTo>
                    <a:lnTo>
                      <a:pt x="119" y="271"/>
                    </a:lnTo>
                    <a:lnTo>
                      <a:pt x="129" y="258"/>
                    </a:lnTo>
                    <a:lnTo>
                      <a:pt x="131" y="253"/>
                    </a:lnTo>
                    <a:lnTo>
                      <a:pt x="133" y="251"/>
                    </a:lnTo>
                    <a:lnTo>
                      <a:pt x="135" y="249"/>
                    </a:lnTo>
                    <a:lnTo>
                      <a:pt x="137" y="244"/>
                    </a:lnTo>
                    <a:lnTo>
                      <a:pt x="140" y="239"/>
                    </a:lnTo>
                    <a:lnTo>
                      <a:pt x="144" y="230"/>
                    </a:lnTo>
                    <a:lnTo>
                      <a:pt x="150" y="223"/>
                    </a:lnTo>
                    <a:lnTo>
                      <a:pt x="156" y="215"/>
                    </a:lnTo>
                    <a:lnTo>
                      <a:pt x="162" y="209"/>
                    </a:lnTo>
                    <a:lnTo>
                      <a:pt x="169" y="204"/>
                    </a:lnTo>
                    <a:lnTo>
                      <a:pt x="177" y="200"/>
                    </a:lnTo>
                    <a:lnTo>
                      <a:pt x="186" y="195"/>
                    </a:lnTo>
                    <a:lnTo>
                      <a:pt x="195" y="193"/>
                    </a:lnTo>
                    <a:lnTo>
                      <a:pt x="208" y="214"/>
                    </a:lnTo>
                    <a:lnTo>
                      <a:pt x="222" y="234"/>
                    </a:lnTo>
                    <a:lnTo>
                      <a:pt x="236" y="255"/>
                    </a:lnTo>
                    <a:lnTo>
                      <a:pt x="250" y="275"/>
                    </a:lnTo>
                    <a:lnTo>
                      <a:pt x="264" y="294"/>
                    </a:lnTo>
                    <a:lnTo>
                      <a:pt x="278" y="314"/>
                    </a:lnTo>
                    <a:lnTo>
                      <a:pt x="294" y="334"/>
                    </a:lnTo>
                    <a:lnTo>
                      <a:pt x="310" y="353"/>
                    </a:lnTo>
                    <a:lnTo>
                      <a:pt x="317" y="361"/>
                    </a:lnTo>
                    <a:lnTo>
                      <a:pt x="324" y="368"/>
                    </a:lnTo>
                    <a:lnTo>
                      <a:pt x="331" y="374"/>
                    </a:lnTo>
                    <a:lnTo>
                      <a:pt x="338" y="381"/>
                    </a:lnTo>
                    <a:lnTo>
                      <a:pt x="348" y="388"/>
                    </a:lnTo>
                    <a:lnTo>
                      <a:pt x="357" y="394"/>
                    </a:lnTo>
                    <a:lnTo>
                      <a:pt x="367" y="400"/>
                    </a:lnTo>
                    <a:lnTo>
                      <a:pt x="377" y="406"/>
                    </a:lnTo>
                    <a:lnTo>
                      <a:pt x="387" y="412"/>
                    </a:lnTo>
                    <a:lnTo>
                      <a:pt x="398" y="417"/>
                    </a:lnTo>
                    <a:lnTo>
                      <a:pt x="409" y="421"/>
                    </a:lnTo>
                    <a:lnTo>
                      <a:pt x="420" y="426"/>
                    </a:lnTo>
                    <a:lnTo>
                      <a:pt x="434" y="429"/>
                    </a:lnTo>
                    <a:lnTo>
                      <a:pt x="457" y="435"/>
                    </a:lnTo>
                    <a:lnTo>
                      <a:pt x="465" y="437"/>
                    </a:lnTo>
                    <a:lnTo>
                      <a:pt x="473" y="438"/>
                    </a:lnTo>
                    <a:lnTo>
                      <a:pt x="481" y="438"/>
                    </a:lnTo>
                    <a:lnTo>
                      <a:pt x="489" y="437"/>
                    </a:lnTo>
                    <a:lnTo>
                      <a:pt x="501" y="435"/>
                    </a:lnTo>
                    <a:lnTo>
                      <a:pt x="506" y="434"/>
                    </a:lnTo>
                    <a:lnTo>
                      <a:pt x="512" y="432"/>
                    </a:lnTo>
                    <a:lnTo>
                      <a:pt x="524" y="428"/>
                    </a:lnTo>
                    <a:lnTo>
                      <a:pt x="526" y="427"/>
                    </a:lnTo>
                    <a:lnTo>
                      <a:pt x="529" y="426"/>
                    </a:lnTo>
                    <a:lnTo>
                      <a:pt x="534" y="423"/>
                    </a:lnTo>
                    <a:lnTo>
                      <a:pt x="539" y="420"/>
                    </a:lnTo>
                    <a:lnTo>
                      <a:pt x="540" y="420"/>
                    </a:lnTo>
                    <a:lnTo>
                      <a:pt x="542" y="419"/>
                    </a:lnTo>
                    <a:lnTo>
                      <a:pt x="545" y="417"/>
                    </a:lnTo>
                    <a:lnTo>
                      <a:pt x="554" y="411"/>
                    </a:lnTo>
                    <a:lnTo>
                      <a:pt x="564" y="403"/>
                    </a:lnTo>
                    <a:lnTo>
                      <a:pt x="573" y="394"/>
                    </a:lnTo>
                    <a:lnTo>
                      <a:pt x="588" y="377"/>
                    </a:lnTo>
                    <a:lnTo>
                      <a:pt x="595" y="368"/>
                    </a:lnTo>
                    <a:lnTo>
                      <a:pt x="602" y="359"/>
                    </a:lnTo>
                    <a:lnTo>
                      <a:pt x="616" y="341"/>
                    </a:lnTo>
                    <a:lnTo>
                      <a:pt x="620" y="336"/>
                    </a:lnTo>
                    <a:lnTo>
                      <a:pt x="623" y="332"/>
                    </a:lnTo>
                    <a:lnTo>
                      <a:pt x="630" y="322"/>
                    </a:lnTo>
                    <a:lnTo>
                      <a:pt x="643" y="303"/>
                    </a:lnTo>
                    <a:lnTo>
                      <a:pt x="655" y="284"/>
                    </a:lnTo>
                    <a:lnTo>
                      <a:pt x="661" y="273"/>
                    </a:lnTo>
                    <a:lnTo>
                      <a:pt x="666" y="264"/>
                    </a:lnTo>
                    <a:lnTo>
                      <a:pt x="668" y="261"/>
                    </a:lnTo>
                    <a:lnTo>
                      <a:pt x="669" y="258"/>
                    </a:lnTo>
                    <a:lnTo>
                      <a:pt x="672" y="254"/>
                    </a:lnTo>
                    <a:lnTo>
                      <a:pt x="678" y="244"/>
                    </a:lnTo>
                    <a:lnTo>
                      <a:pt x="687" y="224"/>
                    </a:lnTo>
                    <a:lnTo>
                      <a:pt x="699" y="206"/>
                    </a:lnTo>
                    <a:lnTo>
                      <a:pt x="711" y="187"/>
                    </a:lnTo>
                    <a:lnTo>
                      <a:pt x="724" y="170"/>
                    </a:lnTo>
                    <a:lnTo>
                      <a:pt x="728" y="163"/>
                    </a:lnTo>
                    <a:lnTo>
                      <a:pt x="730" y="159"/>
                    </a:lnTo>
                    <a:lnTo>
                      <a:pt x="731" y="159"/>
                    </a:lnTo>
                    <a:lnTo>
                      <a:pt x="732" y="158"/>
                    </a:lnTo>
                    <a:lnTo>
                      <a:pt x="733" y="157"/>
                    </a:lnTo>
                    <a:lnTo>
                      <a:pt x="737" y="150"/>
                    </a:lnTo>
                    <a:lnTo>
                      <a:pt x="741" y="143"/>
                    </a:lnTo>
                    <a:lnTo>
                      <a:pt x="746" y="130"/>
                    </a:lnTo>
                    <a:lnTo>
                      <a:pt x="749" y="124"/>
                    </a:lnTo>
                    <a:lnTo>
                      <a:pt x="749" y="123"/>
                    </a:lnTo>
                    <a:lnTo>
                      <a:pt x="749" y="122"/>
                    </a:lnTo>
                    <a:lnTo>
                      <a:pt x="749" y="121"/>
                    </a:lnTo>
                    <a:lnTo>
                      <a:pt x="751" y="117"/>
                    </a:lnTo>
                    <a:lnTo>
                      <a:pt x="751" y="114"/>
                    </a:lnTo>
                    <a:lnTo>
                      <a:pt x="751" y="113"/>
                    </a:lnTo>
                    <a:lnTo>
                      <a:pt x="752" y="112"/>
                    </a:lnTo>
                    <a:lnTo>
                      <a:pt x="753" y="111"/>
                    </a:lnTo>
                    <a:lnTo>
                      <a:pt x="755" y="105"/>
                    </a:lnTo>
                    <a:lnTo>
                      <a:pt x="757" y="92"/>
                    </a:lnTo>
                    <a:lnTo>
                      <a:pt x="758" y="79"/>
                    </a:lnTo>
                    <a:lnTo>
                      <a:pt x="758" y="75"/>
                    </a:lnTo>
                    <a:lnTo>
                      <a:pt x="758" y="74"/>
                    </a:lnTo>
                    <a:lnTo>
                      <a:pt x="759" y="73"/>
                    </a:lnTo>
                    <a:lnTo>
                      <a:pt x="760" y="66"/>
                    </a:lnTo>
                    <a:lnTo>
                      <a:pt x="760" y="59"/>
                    </a:lnTo>
                    <a:lnTo>
                      <a:pt x="760" y="53"/>
                    </a:lnTo>
                    <a:lnTo>
                      <a:pt x="759"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6" name="Freeform 13"/>
              <p:cNvSpPr>
                <a:spLocks noChangeAspect="1"/>
              </p:cNvSpPr>
              <p:nvPr/>
            </p:nvSpPr>
            <p:spPr bwMode="auto">
              <a:xfrm>
                <a:off x="3004" y="2741"/>
                <a:ext cx="682" cy="256"/>
              </a:xfrm>
              <a:custGeom>
                <a:avLst/>
                <a:gdLst>
                  <a:gd name="T0" fmla="*/ 635 w 682"/>
                  <a:gd name="T1" fmla="*/ 0 h 256"/>
                  <a:gd name="T2" fmla="*/ 605 w 682"/>
                  <a:gd name="T3" fmla="*/ 4 h 256"/>
                  <a:gd name="T4" fmla="*/ 552 w 682"/>
                  <a:gd name="T5" fmla="*/ 31 h 256"/>
                  <a:gd name="T6" fmla="*/ 472 w 682"/>
                  <a:gd name="T7" fmla="*/ 81 h 256"/>
                  <a:gd name="T8" fmla="*/ 343 w 682"/>
                  <a:gd name="T9" fmla="*/ 172 h 256"/>
                  <a:gd name="T10" fmla="*/ 314 w 682"/>
                  <a:gd name="T11" fmla="*/ 191 h 256"/>
                  <a:gd name="T12" fmla="*/ 306 w 682"/>
                  <a:gd name="T13" fmla="*/ 195 h 256"/>
                  <a:gd name="T14" fmla="*/ 298 w 682"/>
                  <a:gd name="T15" fmla="*/ 197 h 256"/>
                  <a:gd name="T16" fmla="*/ 295 w 682"/>
                  <a:gd name="T17" fmla="*/ 198 h 256"/>
                  <a:gd name="T18" fmla="*/ 269 w 682"/>
                  <a:gd name="T19" fmla="*/ 199 h 256"/>
                  <a:gd name="T20" fmla="*/ 227 w 682"/>
                  <a:gd name="T21" fmla="*/ 186 h 256"/>
                  <a:gd name="T22" fmla="*/ 181 w 682"/>
                  <a:gd name="T23" fmla="*/ 174 h 256"/>
                  <a:gd name="T24" fmla="*/ 142 w 682"/>
                  <a:gd name="T25" fmla="*/ 168 h 256"/>
                  <a:gd name="T26" fmla="*/ 98 w 682"/>
                  <a:gd name="T27" fmla="*/ 159 h 256"/>
                  <a:gd name="T28" fmla="*/ 90 w 682"/>
                  <a:gd name="T29" fmla="*/ 153 h 256"/>
                  <a:gd name="T30" fmla="*/ 90 w 682"/>
                  <a:gd name="T31" fmla="*/ 132 h 256"/>
                  <a:gd name="T32" fmla="*/ 91 w 682"/>
                  <a:gd name="T33" fmla="*/ 105 h 256"/>
                  <a:gd name="T34" fmla="*/ 87 w 682"/>
                  <a:gd name="T35" fmla="*/ 81 h 256"/>
                  <a:gd name="T36" fmla="*/ 78 w 682"/>
                  <a:gd name="T37" fmla="*/ 65 h 256"/>
                  <a:gd name="T38" fmla="*/ 65 w 682"/>
                  <a:gd name="T39" fmla="*/ 56 h 256"/>
                  <a:gd name="T40" fmla="*/ 50 w 682"/>
                  <a:gd name="T41" fmla="*/ 53 h 256"/>
                  <a:gd name="T42" fmla="*/ 38 w 682"/>
                  <a:gd name="T43" fmla="*/ 60 h 256"/>
                  <a:gd name="T44" fmla="*/ 33 w 682"/>
                  <a:gd name="T45" fmla="*/ 70 h 256"/>
                  <a:gd name="T46" fmla="*/ 37 w 682"/>
                  <a:gd name="T47" fmla="*/ 160 h 256"/>
                  <a:gd name="T48" fmla="*/ 4 w 682"/>
                  <a:gd name="T49" fmla="*/ 203 h 256"/>
                  <a:gd name="T50" fmla="*/ 1 w 682"/>
                  <a:gd name="T51" fmla="*/ 215 h 256"/>
                  <a:gd name="T52" fmla="*/ 10 w 682"/>
                  <a:gd name="T53" fmla="*/ 226 h 256"/>
                  <a:gd name="T54" fmla="*/ 87 w 682"/>
                  <a:gd name="T55" fmla="*/ 204 h 256"/>
                  <a:gd name="T56" fmla="*/ 135 w 682"/>
                  <a:gd name="T57" fmla="*/ 213 h 256"/>
                  <a:gd name="T58" fmla="*/ 207 w 682"/>
                  <a:gd name="T59" fmla="*/ 237 h 256"/>
                  <a:gd name="T60" fmla="*/ 284 w 682"/>
                  <a:gd name="T61" fmla="*/ 256 h 256"/>
                  <a:gd name="T62" fmla="*/ 305 w 682"/>
                  <a:gd name="T63" fmla="*/ 255 h 256"/>
                  <a:gd name="T64" fmla="*/ 326 w 682"/>
                  <a:gd name="T65" fmla="*/ 248 h 256"/>
                  <a:gd name="T66" fmla="*/ 345 w 682"/>
                  <a:gd name="T67" fmla="*/ 238 h 256"/>
                  <a:gd name="T68" fmla="*/ 399 w 682"/>
                  <a:gd name="T69" fmla="*/ 203 h 256"/>
                  <a:gd name="T70" fmla="*/ 469 w 682"/>
                  <a:gd name="T71" fmla="*/ 172 h 256"/>
                  <a:gd name="T72" fmla="*/ 571 w 682"/>
                  <a:gd name="T73" fmla="*/ 133 h 256"/>
                  <a:gd name="T74" fmla="*/ 595 w 682"/>
                  <a:gd name="T75" fmla="*/ 123 h 256"/>
                  <a:gd name="T76" fmla="*/ 620 w 682"/>
                  <a:gd name="T77" fmla="*/ 107 h 256"/>
                  <a:gd name="T78" fmla="*/ 638 w 682"/>
                  <a:gd name="T79" fmla="*/ 94 h 256"/>
                  <a:gd name="T80" fmla="*/ 656 w 682"/>
                  <a:gd name="T81" fmla="*/ 76 h 256"/>
                  <a:gd name="T82" fmla="*/ 675 w 682"/>
                  <a:gd name="T83" fmla="*/ 57 h 256"/>
                  <a:gd name="T84" fmla="*/ 681 w 682"/>
                  <a:gd name="T85" fmla="*/ 45 h 256"/>
                  <a:gd name="T86" fmla="*/ 682 w 682"/>
                  <a:gd name="T87" fmla="*/ 39 h 256"/>
                  <a:gd name="T88" fmla="*/ 682 w 682"/>
                  <a:gd name="T89" fmla="*/ 31 h 256"/>
                  <a:gd name="T90" fmla="*/ 681 w 682"/>
                  <a:gd name="T91" fmla="*/ 24 h 256"/>
                  <a:gd name="T92" fmla="*/ 675 w 682"/>
                  <a:gd name="T93" fmla="*/ 14 h 256"/>
                  <a:gd name="T94" fmla="*/ 666 w 682"/>
                  <a:gd name="T95" fmla="*/ 7 h 256"/>
                  <a:gd name="T96" fmla="*/ 647 w 682"/>
                  <a:gd name="T97" fmla="*/ 4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2"/>
                  <a:gd name="T148" fmla="*/ 0 h 256"/>
                  <a:gd name="T149" fmla="*/ 682 w 682"/>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2" h="256">
                    <a:moveTo>
                      <a:pt x="647" y="4"/>
                    </a:moveTo>
                    <a:lnTo>
                      <a:pt x="641" y="1"/>
                    </a:lnTo>
                    <a:lnTo>
                      <a:pt x="635" y="0"/>
                    </a:lnTo>
                    <a:lnTo>
                      <a:pt x="623" y="0"/>
                    </a:lnTo>
                    <a:lnTo>
                      <a:pt x="611" y="2"/>
                    </a:lnTo>
                    <a:lnTo>
                      <a:pt x="605" y="4"/>
                    </a:lnTo>
                    <a:lnTo>
                      <a:pt x="599" y="6"/>
                    </a:lnTo>
                    <a:lnTo>
                      <a:pt x="575" y="18"/>
                    </a:lnTo>
                    <a:lnTo>
                      <a:pt x="552" y="31"/>
                    </a:lnTo>
                    <a:lnTo>
                      <a:pt x="528" y="44"/>
                    </a:lnTo>
                    <a:lnTo>
                      <a:pt x="506" y="59"/>
                    </a:lnTo>
                    <a:lnTo>
                      <a:pt x="472" y="81"/>
                    </a:lnTo>
                    <a:lnTo>
                      <a:pt x="440" y="103"/>
                    </a:lnTo>
                    <a:lnTo>
                      <a:pt x="352" y="165"/>
                    </a:lnTo>
                    <a:lnTo>
                      <a:pt x="343" y="172"/>
                    </a:lnTo>
                    <a:lnTo>
                      <a:pt x="337" y="174"/>
                    </a:lnTo>
                    <a:lnTo>
                      <a:pt x="333" y="178"/>
                    </a:lnTo>
                    <a:lnTo>
                      <a:pt x="314" y="191"/>
                    </a:lnTo>
                    <a:lnTo>
                      <a:pt x="308" y="194"/>
                    </a:lnTo>
                    <a:lnTo>
                      <a:pt x="307" y="194"/>
                    </a:lnTo>
                    <a:lnTo>
                      <a:pt x="306" y="195"/>
                    </a:lnTo>
                    <a:lnTo>
                      <a:pt x="305" y="195"/>
                    </a:lnTo>
                    <a:lnTo>
                      <a:pt x="302" y="196"/>
                    </a:lnTo>
                    <a:lnTo>
                      <a:pt x="298" y="197"/>
                    </a:lnTo>
                    <a:lnTo>
                      <a:pt x="297" y="197"/>
                    </a:lnTo>
                    <a:lnTo>
                      <a:pt x="296" y="197"/>
                    </a:lnTo>
                    <a:lnTo>
                      <a:pt x="295" y="198"/>
                    </a:lnTo>
                    <a:lnTo>
                      <a:pt x="288" y="200"/>
                    </a:lnTo>
                    <a:lnTo>
                      <a:pt x="279" y="200"/>
                    </a:lnTo>
                    <a:lnTo>
                      <a:pt x="269" y="199"/>
                    </a:lnTo>
                    <a:lnTo>
                      <a:pt x="260" y="197"/>
                    </a:lnTo>
                    <a:lnTo>
                      <a:pt x="251" y="195"/>
                    </a:lnTo>
                    <a:lnTo>
                      <a:pt x="227" y="186"/>
                    </a:lnTo>
                    <a:lnTo>
                      <a:pt x="204" y="180"/>
                    </a:lnTo>
                    <a:lnTo>
                      <a:pt x="192" y="177"/>
                    </a:lnTo>
                    <a:lnTo>
                      <a:pt x="181" y="174"/>
                    </a:lnTo>
                    <a:lnTo>
                      <a:pt x="169" y="173"/>
                    </a:lnTo>
                    <a:lnTo>
                      <a:pt x="158" y="171"/>
                    </a:lnTo>
                    <a:lnTo>
                      <a:pt x="142" y="168"/>
                    </a:lnTo>
                    <a:lnTo>
                      <a:pt x="127" y="166"/>
                    </a:lnTo>
                    <a:lnTo>
                      <a:pt x="112" y="162"/>
                    </a:lnTo>
                    <a:lnTo>
                      <a:pt x="98" y="159"/>
                    </a:lnTo>
                    <a:lnTo>
                      <a:pt x="93" y="157"/>
                    </a:lnTo>
                    <a:lnTo>
                      <a:pt x="91" y="155"/>
                    </a:lnTo>
                    <a:lnTo>
                      <a:pt x="90" y="153"/>
                    </a:lnTo>
                    <a:lnTo>
                      <a:pt x="86" y="149"/>
                    </a:lnTo>
                    <a:lnTo>
                      <a:pt x="88" y="139"/>
                    </a:lnTo>
                    <a:lnTo>
                      <a:pt x="90" y="132"/>
                    </a:lnTo>
                    <a:lnTo>
                      <a:pt x="91" y="123"/>
                    </a:lnTo>
                    <a:lnTo>
                      <a:pt x="91" y="114"/>
                    </a:lnTo>
                    <a:lnTo>
                      <a:pt x="91" y="105"/>
                    </a:lnTo>
                    <a:lnTo>
                      <a:pt x="90" y="97"/>
                    </a:lnTo>
                    <a:lnTo>
                      <a:pt x="89" y="89"/>
                    </a:lnTo>
                    <a:lnTo>
                      <a:pt x="87" y="81"/>
                    </a:lnTo>
                    <a:lnTo>
                      <a:pt x="84" y="74"/>
                    </a:lnTo>
                    <a:lnTo>
                      <a:pt x="80" y="68"/>
                    </a:lnTo>
                    <a:lnTo>
                      <a:pt x="78" y="65"/>
                    </a:lnTo>
                    <a:lnTo>
                      <a:pt x="76" y="62"/>
                    </a:lnTo>
                    <a:lnTo>
                      <a:pt x="71" y="59"/>
                    </a:lnTo>
                    <a:lnTo>
                      <a:pt x="65" y="56"/>
                    </a:lnTo>
                    <a:lnTo>
                      <a:pt x="60" y="54"/>
                    </a:lnTo>
                    <a:lnTo>
                      <a:pt x="55" y="53"/>
                    </a:lnTo>
                    <a:lnTo>
                      <a:pt x="50" y="53"/>
                    </a:lnTo>
                    <a:lnTo>
                      <a:pt x="45" y="55"/>
                    </a:lnTo>
                    <a:lnTo>
                      <a:pt x="42" y="58"/>
                    </a:lnTo>
                    <a:lnTo>
                      <a:pt x="38" y="60"/>
                    </a:lnTo>
                    <a:lnTo>
                      <a:pt x="35" y="63"/>
                    </a:lnTo>
                    <a:lnTo>
                      <a:pt x="34" y="66"/>
                    </a:lnTo>
                    <a:lnTo>
                      <a:pt x="33" y="70"/>
                    </a:lnTo>
                    <a:lnTo>
                      <a:pt x="56" y="132"/>
                    </a:lnTo>
                    <a:lnTo>
                      <a:pt x="50" y="147"/>
                    </a:lnTo>
                    <a:lnTo>
                      <a:pt x="37" y="160"/>
                    </a:lnTo>
                    <a:lnTo>
                      <a:pt x="26" y="174"/>
                    </a:lnTo>
                    <a:lnTo>
                      <a:pt x="14" y="188"/>
                    </a:lnTo>
                    <a:lnTo>
                      <a:pt x="4" y="203"/>
                    </a:lnTo>
                    <a:lnTo>
                      <a:pt x="1" y="206"/>
                    </a:lnTo>
                    <a:lnTo>
                      <a:pt x="0" y="210"/>
                    </a:lnTo>
                    <a:lnTo>
                      <a:pt x="1" y="215"/>
                    </a:lnTo>
                    <a:lnTo>
                      <a:pt x="3" y="218"/>
                    </a:lnTo>
                    <a:lnTo>
                      <a:pt x="7" y="222"/>
                    </a:lnTo>
                    <a:lnTo>
                      <a:pt x="10" y="226"/>
                    </a:lnTo>
                    <a:lnTo>
                      <a:pt x="55" y="202"/>
                    </a:lnTo>
                    <a:lnTo>
                      <a:pt x="70" y="203"/>
                    </a:lnTo>
                    <a:lnTo>
                      <a:pt x="87" y="204"/>
                    </a:lnTo>
                    <a:lnTo>
                      <a:pt x="103" y="207"/>
                    </a:lnTo>
                    <a:lnTo>
                      <a:pt x="120" y="210"/>
                    </a:lnTo>
                    <a:lnTo>
                      <a:pt x="135" y="213"/>
                    </a:lnTo>
                    <a:lnTo>
                      <a:pt x="151" y="217"/>
                    </a:lnTo>
                    <a:lnTo>
                      <a:pt x="183" y="228"/>
                    </a:lnTo>
                    <a:lnTo>
                      <a:pt x="207" y="237"/>
                    </a:lnTo>
                    <a:lnTo>
                      <a:pt x="232" y="245"/>
                    </a:lnTo>
                    <a:lnTo>
                      <a:pt x="258" y="251"/>
                    </a:lnTo>
                    <a:lnTo>
                      <a:pt x="284" y="256"/>
                    </a:lnTo>
                    <a:lnTo>
                      <a:pt x="295" y="256"/>
                    </a:lnTo>
                    <a:lnTo>
                      <a:pt x="300" y="256"/>
                    </a:lnTo>
                    <a:lnTo>
                      <a:pt x="305" y="255"/>
                    </a:lnTo>
                    <a:lnTo>
                      <a:pt x="312" y="253"/>
                    </a:lnTo>
                    <a:lnTo>
                      <a:pt x="320" y="252"/>
                    </a:lnTo>
                    <a:lnTo>
                      <a:pt x="326" y="248"/>
                    </a:lnTo>
                    <a:lnTo>
                      <a:pt x="333" y="245"/>
                    </a:lnTo>
                    <a:lnTo>
                      <a:pt x="338" y="241"/>
                    </a:lnTo>
                    <a:lnTo>
                      <a:pt x="345" y="238"/>
                    </a:lnTo>
                    <a:lnTo>
                      <a:pt x="362" y="225"/>
                    </a:lnTo>
                    <a:lnTo>
                      <a:pt x="380" y="214"/>
                    </a:lnTo>
                    <a:lnTo>
                      <a:pt x="399" y="203"/>
                    </a:lnTo>
                    <a:lnTo>
                      <a:pt x="418" y="193"/>
                    </a:lnTo>
                    <a:lnTo>
                      <a:pt x="443" y="181"/>
                    </a:lnTo>
                    <a:lnTo>
                      <a:pt x="469" y="172"/>
                    </a:lnTo>
                    <a:lnTo>
                      <a:pt x="516" y="154"/>
                    </a:lnTo>
                    <a:lnTo>
                      <a:pt x="563" y="137"/>
                    </a:lnTo>
                    <a:lnTo>
                      <a:pt x="571" y="133"/>
                    </a:lnTo>
                    <a:lnTo>
                      <a:pt x="579" y="130"/>
                    </a:lnTo>
                    <a:lnTo>
                      <a:pt x="587" y="126"/>
                    </a:lnTo>
                    <a:lnTo>
                      <a:pt x="595" y="123"/>
                    </a:lnTo>
                    <a:lnTo>
                      <a:pt x="610" y="114"/>
                    </a:lnTo>
                    <a:lnTo>
                      <a:pt x="617" y="109"/>
                    </a:lnTo>
                    <a:lnTo>
                      <a:pt x="620" y="107"/>
                    </a:lnTo>
                    <a:lnTo>
                      <a:pt x="624" y="104"/>
                    </a:lnTo>
                    <a:lnTo>
                      <a:pt x="631" y="99"/>
                    </a:lnTo>
                    <a:lnTo>
                      <a:pt x="638" y="94"/>
                    </a:lnTo>
                    <a:lnTo>
                      <a:pt x="644" y="88"/>
                    </a:lnTo>
                    <a:lnTo>
                      <a:pt x="651" y="82"/>
                    </a:lnTo>
                    <a:lnTo>
                      <a:pt x="656" y="76"/>
                    </a:lnTo>
                    <a:lnTo>
                      <a:pt x="663" y="70"/>
                    </a:lnTo>
                    <a:lnTo>
                      <a:pt x="668" y="63"/>
                    </a:lnTo>
                    <a:lnTo>
                      <a:pt x="675" y="57"/>
                    </a:lnTo>
                    <a:lnTo>
                      <a:pt x="677" y="53"/>
                    </a:lnTo>
                    <a:lnTo>
                      <a:pt x="679" y="49"/>
                    </a:lnTo>
                    <a:lnTo>
                      <a:pt x="681" y="45"/>
                    </a:lnTo>
                    <a:lnTo>
                      <a:pt x="681" y="43"/>
                    </a:lnTo>
                    <a:lnTo>
                      <a:pt x="682" y="41"/>
                    </a:lnTo>
                    <a:lnTo>
                      <a:pt x="682" y="39"/>
                    </a:lnTo>
                    <a:lnTo>
                      <a:pt x="682" y="36"/>
                    </a:lnTo>
                    <a:lnTo>
                      <a:pt x="682" y="32"/>
                    </a:lnTo>
                    <a:lnTo>
                      <a:pt x="682" y="31"/>
                    </a:lnTo>
                    <a:lnTo>
                      <a:pt x="682" y="30"/>
                    </a:lnTo>
                    <a:lnTo>
                      <a:pt x="682" y="27"/>
                    </a:lnTo>
                    <a:lnTo>
                      <a:pt x="681" y="24"/>
                    </a:lnTo>
                    <a:lnTo>
                      <a:pt x="679" y="20"/>
                    </a:lnTo>
                    <a:lnTo>
                      <a:pt x="678" y="18"/>
                    </a:lnTo>
                    <a:lnTo>
                      <a:pt x="675" y="14"/>
                    </a:lnTo>
                    <a:lnTo>
                      <a:pt x="674" y="12"/>
                    </a:lnTo>
                    <a:lnTo>
                      <a:pt x="669" y="9"/>
                    </a:lnTo>
                    <a:lnTo>
                      <a:pt x="666" y="7"/>
                    </a:lnTo>
                    <a:lnTo>
                      <a:pt x="663" y="6"/>
                    </a:lnTo>
                    <a:lnTo>
                      <a:pt x="655" y="4"/>
                    </a:lnTo>
                    <a:lnTo>
                      <a:pt x="647"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7" name="Freeform 14"/>
              <p:cNvSpPr>
                <a:spLocks noChangeAspect="1"/>
              </p:cNvSpPr>
              <p:nvPr/>
            </p:nvSpPr>
            <p:spPr bwMode="auto">
              <a:xfrm>
                <a:off x="3580" y="3105"/>
                <a:ext cx="345" cy="686"/>
              </a:xfrm>
              <a:custGeom>
                <a:avLst/>
                <a:gdLst>
                  <a:gd name="T0" fmla="*/ 57 w 345"/>
                  <a:gd name="T1" fmla="*/ 2 h 686"/>
                  <a:gd name="T2" fmla="*/ 89 w 345"/>
                  <a:gd name="T3" fmla="*/ 0 h 686"/>
                  <a:gd name="T4" fmla="*/ 113 w 345"/>
                  <a:gd name="T5" fmla="*/ 15 h 686"/>
                  <a:gd name="T6" fmla="*/ 169 w 345"/>
                  <a:gd name="T7" fmla="*/ 64 h 686"/>
                  <a:gd name="T8" fmla="*/ 227 w 345"/>
                  <a:gd name="T9" fmla="*/ 121 h 686"/>
                  <a:gd name="T10" fmla="*/ 278 w 345"/>
                  <a:gd name="T11" fmla="*/ 176 h 686"/>
                  <a:gd name="T12" fmla="*/ 315 w 345"/>
                  <a:gd name="T13" fmla="*/ 225 h 686"/>
                  <a:gd name="T14" fmla="*/ 337 w 345"/>
                  <a:gd name="T15" fmla="*/ 263 h 686"/>
                  <a:gd name="T16" fmla="*/ 345 w 345"/>
                  <a:gd name="T17" fmla="*/ 293 h 686"/>
                  <a:gd name="T18" fmla="*/ 341 w 345"/>
                  <a:gd name="T19" fmla="*/ 321 h 686"/>
                  <a:gd name="T20" fmla="*/ 329 w 345"/>
                  <a:gd name="T21" fmla="*/ 349 h 686"/>
                  <a:gd name="T22" fmla="*/ 302 w 345"/>
                  <a:gd name="T23" fmla="*/ 382 h 686"/>
                  <a:gd name="T24" fmla="*/ 262 w 345"/>
                  <a:gd name="T25" fmla="*/ 416 h 686"/>
                  <a:gd name="T26" fmla="*/ 201 w 345"/>
                  <a:gd name="T27" fmla="*/ 467 h 686"/>
                  <a:gd name="T28" fmla="*/ 154 w 345"/>
                  <a:gd name="T29" fmla="*/ 496 h 686"/>
                  <a:gd name="T30" fmla="*/ 127 w 345"/>
                  <a:gd name="T31" fmla="*/ 521 h 686"/>
                  <a:gd name="T32" fmla="*/ 115 w 345"/>
                  <a:gd name="T33" fmla="*/ 544 h 686"/>
                  <a:gd name="T34" fmla="*/ 117 w 345"/>
                  <a:gd name="T35" fmla="*/ 559 h 686"/>
                  <a:gd name="T36" fmla="*/ 133 w 345"/>
                  <a:gd name="T37" fmla="*/ 575 h 686"/>
                  <a:gd name="T38" fmla="*/ 171 w 345"/>
                  <a:gd name="T39" fmla="*/ 600 h 686"/>
                  <a:gd name="T40" fmla="*/ 203 w 345"/>
                  <a:gd name="T41" fmla="*/ 619 h 686"/>
                  <a:gd name="T42" fmla="*/ 241 w 345"/>
                  <a:gd name="T43" fmla="*/ 631 h 686"/>
                  <a:gd name="T44" fmla="*/ 264 w 345"/>
                  <a:gd name="T45" fmla="*/ 638 h 686"/>
                  <a:gd name="T46" fmla="*/ 269 w 345"/>
                  <a:gd name="T47" fmla="*/ 654 h 686"/>
                  <a:gd name="T48" fmla="*/ 262 w 345"/>
                  <a:gd name="T49" fmla="*/ 664 h 686"/>
                  <a:gd name="T50" fmla="*/ 229 w 345"/>
                  <a:gd name="T51" fmla="*/ 678 h 686"/>
                  <a:gd name="T52" fmla="*/ 224 w 345"/>
                  <a:gd name="T53" fmla="*/ 680 h 686"/>
                  <a:gd name="T54" fmla="*/ 180 w 345"/>
                  <a:gd name="T55" fmla="*/ 686 h 686"/>
                  <a:gd name="T56" fmla="*/ 157 w 345"/>
                  <a:gd name="T57" fmla="*/ 686 h 686"/>
                  <a:gd name="T58" fmla="*/ 134 w 345"/>
                  <a:gd name="T59" fmla="*/ 668 h 686"/>
                  <a:gd name="T60" fmla="*/ 112 w 345"/>
                  <a:gd name="T61" fmla="*/ 635 h 686"/>
                  <a:gd name="T62" fmla="*/ 89 w 345"/>
                  <a:gd name="T63" fmla="*/ 614 h 686"/>
                  <a:gd name="T64" fmla="*/ 56 w 345"/>
                  <a:gd name="T65" fmla="*/ 596 h 686"/>
                  <a:gd name="T66" fmla="*/ 33 w 345"/>
                  <a:gd name="T67" fmla="*/ 575 h 686"/>
                  <a:gd name="T68" fmla="*/ 31 w 345"/>
                  <a:gd name="T69" fmla="*/ 547 h 686"/>
                  <a:gd name="T70" fmla="*/ 36 w 345"/>
                  <a:gd name="T71" fmla="*/ 526 h 686"/>
                  <a:gd name="T72" fmla="*/ 57 w 345"/>
                  <a:gd name="T73" fmla="*/ 505 h 686"/>
                  <a:gd name="T74" fmla="*/ 91 w 345"/>
                  <a:gd name="T75" fmla="*/ 486 h 686"/>
                  <a:gd name="T76" fmla="*/ 119 w 345"/>
                  <a:gd name="T77" fmla="*/ 463 h 686"/>
                  <a:gd name="T78" fmla="*/ 145 w 345"/>
                  <a:gd name="T79" fmla="*/ 424 h 686"/>
                  <a:gd name="T80" fmla="*/ 169 w 345"/>
                  <a:gd name="T81" fmla="*/ 381 h 686"/>
                  <a:gd name="T82" fmla="*/ 201 w 345"/>
                  <a:gd name="T83" fmla="*/ 339 h 686"/>
                  <a:gd name="T84" fmla="*/ 234 w 345"/>
                  <a:gd name="T85" fmla="*/ 314 h 686"/>
                  <a:gd name="T86" fmla="*/ 252 w 345"/>
                  <a:gd name="T87" fmla="*/ 302 h 686"/>
                  <a:gd name="T88" fmla="*/ 255 w 345"/>
                  <a:gd name="T89" fmla="*/ 291 h 686"/>
                  <a:gd name="T90" fmla="*/ 238 w 345"/>
                  <a:gd name="T91" fmla="*/ 279 h 686"/>
                  <a:gd name="T92" fmla="*/ 185 w 345"/>
                  <a:gd name="T93" fmla="*/ 237 h 686"/>
                  <a:gd name="T94" fmla="*/ 115 w 345"/>
                  <a:gd name="T95" fmla="*/ 193 h 686"/>
                  <a:gd name="T96" fmla="*/ 63 w 345"/>
                  <a:gd name="T97" fmla="*/ 153 h 686"/>
                  <a:gd name="T98" fmla="*/ 19 w 345"/>
                  <a:gd name="T99" fmla="*/ 102 h 686"/>
                  <a:gd name="T100" fmla="*/ 0 w 345"/>
                  <a:gd name="T101" fmla="*/ 53 h 686"/>
                  <a:gd name="T102" fmla="*/ 7 w 345"/>
                  <a:gd name="T103" fmla="*/ 27 h 686"/>
                  <a:gd name="T104" fmla="*/ 33 w 345"/>
                  <a:gd name="T105" fmla="*/ 9 h 686"/>
                  <a:gd name="T106" fmla="*/ 57 w 345"/>
                  <a:gd name="T107" fmla="*/ 2 h 6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5"/>
                  <a:gd name="T163" fmla="*/ 0 h 686"/>
                  <a:gd name="T164" fmla="*/ 345 w 345"/>
                  <a:gd name="T165" fmla="*/ 686 h 6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5" h="686">
                    <a:moveTo>
                      <a:pt x="57" y="2"/>
                    </a:moveTo>
                    <a:lnTo>
                      <a:pt x="89" y="0"/>
                    </a:lnTo>
                    <a:lnTo>
                      <a:pt x="113" y="15"/>
                    </a:lnTo>
                    <a:lnTo>
                      <a:pt x="169" y="64"/>
                    </a:lnTo>
                    <a:lnTo>
                      <a:pt x="227" y="121"/>
                    </a:lnTo>
                    <a:lnTo>
                      <a:pt x="278" y="176"/>
                    </a:lnTo>
                    <a:lnTo>
                      <a:pt x="315" y="225"/>
                    </a:lnTo>
                    <a:lnTo>
                      <a:pt x="337" y="263"/>
                    </a:lnTo>
                    <a:lnTo>
                      <a:pt x="345" y="293"/>
                    </a:lnTo>
                    <a:lnTo>
                      <a:pt x="341" y="321"/>
                    </a:lnTo>
                    <a:lnTo>
                      <a:pt x="329" y="349"/>
                    </a:lnTo>
                    <a:lnTo>
                      <a:pt x="302" y="382"/>
                    </a:lnTo>
                    <a:lnTo>
                      <a:pt x="262" y="416"/>
                    </a:lnTo>
                    <a:lnTo>
                      <a:pt x="201" y="467"/>
                    </a:lnTo>
                    <a:lnTo>
                      <a:pt x="154" y="496"/>
                    </a:lnTo>
                    <a:lnTo>
                      <a:pt x="127" y="521"/>
                    </a:lnTo>
                    <a:lnTo>
                      <a:pt x="115" y="544"/>
                    </a:lnTo>
                    <a:lnTo>
                      <a:pt x="117" y="559"/>
                    </a:lnTo>
                    <a:lnTo>
                      <a:pt x="133" y="575"/>
                    </a:lnTo>
                    <a:lnTo>
                      <a:pt x="171" y="600"/>
                    </a:lnTo>
                    <a:lnTo>
                      <a:pt x="203" y="619"/>
                    </a:lnTo>
                    <a:lnTo>
                      <a:pt x="241" y="631"/>
                    </a:lnTo>
                    <a:lnTo>
                      <a:pt x="264" y="638"/>
                    </a:lnTo>
                    <a:lnTo>
                      <a:pt x="269" y="654"/>
                    </a:lnTo>
                    <a:lnTo>
                      <a:pt x="262" y="664"/>
                    </a:lnTo>
                    <a:lnTo>
                      <a:pt x="229" y="678"/>
                    </a:lnTo>
                    <a:lnTo>
                      <a:pt x="224" y="680"/>
                    </a:lnTo>
                    <a:lnTo>
                      <a:pt x="180" y="686"/>
                    </a:lnTo>
                    <a:lnTo>
                      <a:pt x="157" y="686"/>
                    </a:lnTo>
                    <a:lnTo>
                      <a:pt x="134" y="668"/>
                    </a:lnTo>
                    <a:lnTo>
                      <a:pt x="112" y="635"/>
                    </a:lnTo>
                    <a:lnTo>
                      <a:pt x="89" y="614"/>
                    </a:lnTo>
                    <a:lnTo>
                      <a:pt x="56" y="596"/>
                    </a:lnTo>
                    <a:lnTo>
                      <a:pt x="33" y="575"/>
                    </a:lnTo>
                    <a:lnTo>
                      <a:pt x="31" y="547"/>
                    </a:lnTo>
                    <a:lnTo>
                      <a:pt x="36" y="526"/>
                    </a:lnTo>
                    <a:lnTo>
                      <a:pt x="57" y="505"/>
                    </a:lnTo>
                    <a:lnTo>
                      <a:pt x="91" y="486"/>
                    </a:lnTo>
                    <a:lnTo>
                      <a:pt x="119" y="463"/>
                    </a:lnTo>
                    <a:lnTo>
                      <a:pt x="145" y="424"/>
                    </a:lnTo>
                    <a:lnTo>
                      <a:pt x="169" y="381"/>
                    </a:lnTo>
                    <a:lnTo>
                      <a:pt x="201" y="339"/>
                    </a:lnTo>
                    <a:lnTo>
                      <a:pt x="234" y="314"/>
                    </a:lnTo>
                    <a:lnTo>
                      <a:pt x="252" y="302"/>
                    </a:lnTo>
                    <a:lnTo>
                      <a:pt x="255" y="291"/>
                    </a:lnTo>
                    <a:lnTo>
                      <a:pt x="238" y="279"/>
                    </a:lnTo>
                    <a:lnTo>
                      <a:pt x="185" y="237"/>
                    </a:lnTo>
                    <a:lnTo>
                      <a:pt x="115" y="193"/>
                    </a:lnTo>
                    <a:lnTo>
                      <a:pt x="63" y="153"/>
                    </a:lnTo>
                    <a:lnTo>
                      <a:pt x="19" y="102"/>
                    </a:lnTo>
                    <a:lnTo>
                      <a:pt x="0" y="53"/>
                    </a:lnTo>
                    <a:lnTo>
                      <a:pt x="7" y="27"/>
                    </a:lnTo>
                    <a:lnTo>
                      <a:pt x="33" y="9"/>
                    </a:lnTo>
                    <a:lnTo>
                      <a:pt x="57"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10" name="Group 15"/>
            <p:cNvGrpSpPr>
              <a:grpSpLocks noChangeAspect="1"/>
            </p:cNvGrpSpPr>
            <p:nvPr/>
          </p:nvGrpSpPr>
          <p:grpSpPr bwMode="auto">
            <a:xfrm>
              <a:off x="1355" y="2053"/>
              <a:ext cx="144" cy="186"/>
              <a:chOff x="2895" y="2582"/>
              <a:chExt cx="322" cy="418"/>
            </a:xfrm>
          </p:grpSpPr>
          <p:sp>
            <p:nvSpPr>
              <p:cNvPr id="270" name="Freeform 16"/>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1" name="Freeform 17"/>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11" name="Group 18"/>
            <p:cNvGrpSpPr>
              <a:grpSpLocks noChangeAspect="1"/>
            </p:cNvGrpSpPr>
            <p:nvPr/>
          </p:nvGrpSpPr>
          <p:grpSpPr bwMode="auto">
            <a:xfrm>
              <a:off x="720" y="1912"/>
              <a:ext cx="762" cy="646"/>
              <a:chOff x="1471" y="2266"/>
              <a:chExt cx="1709" cy="1449"/>
            </a:xfrm>
          </p:grpSpPr>
          <p:sp>
            <p:nvSpPr>
              <p:cNvPr id="264" name="Freeform 19"/>
              <p:cNvSpPr>
                <a:spLocks noChangeAspect="1"/>
              </p:cNvSpPr>
              <p:nvPr/>
            </p:nvSpPr>
            <p:spPr bwMode="auto">
              <a:xfrm>
                <a:off x="2351" y="2266"/>
                <a:ext cx="351" cy="352"/>
              </a:xfrm>
              <a:custGeom>
                <a:avLst/>
                <a:gdLst>
                  <a:gd name="T0" fmla="*/ 201 w 351"/>
                  <a:gd name="T1" fmla="*/ 22 h 352"/>
                  <a:gd name="T2" fmla="*/ 175 w 351"/>
                  <a:gd name="T3" fmla="*/ 7 h 352"/>
                  <a:gd name="T4" fmla="*/ 151 w 351"/>
                  <a:gd name="T5" fmla="*/ 1 h 352"/>
                  <a:gd name="T6" fmla="*/ 127 w 351"/>
                  <a:gd name="T7" fmla="*/ 0 h 352"/>
                  <a:gd name="T8" fmla="*/ 100 w 351"/>
                  <a:gd name="T9" fmla="*/ 7 h 352"/>
                  <a:gd name="T10" fmla="*/ 73 w 351"/>
                  <a:gd name="T11" fmla="*/ 20 h 352"/>
                  <a:gd name="T12" fmla="*/ 55 w 351"/>
                  <a:gd name="T13" fmla="*/ 35 h 352"/>
                  <a:gd name="T14" fmla="*/ 33 w 351"/>
                  <a:gd name="T15" fmla="*/ 61 h 352"/>
                  <a:gd name="T16" fmla="*/ 15 w 351"/>
                  <a:gd name="T17" fmla="*/ 95 h 352"/>
                  <a:gd name="T18" fmla="*/ 4 w 351"/>
                  <a:gd name="T19" fmla="*/ 133 h 352"/>
                  <a:gd name="T20" fmla="*/ 0 w 351"/>
                  <a:gd name="T21" fmla="*/ 204 h 352"/>
                  <a:gd name="T22" fmla="*/ 10 w 351"/>
                  <a:gd name="T23" fmla="*/ 254 h 352"/>
                  <a:gd name="T24" fmla="*/ 24 w 351"/>
                  <a:gd name="T25" fmla="*/ 289 h 352"/>
                  <a:gd name="T26" fmla="*/ 39 w 351"/>
                  <a:gd name="T27" fmla="*/ 310 h 352"/>
                  <a:gd name="T28" fmla="*/ 53 w 351"/>
                  <a:gd name="T29" fmla="*/ 324 h 352"/>
                  <a:gd name="T30" fmla="*/ 69 w 351"/>
                  <a:gd name="T31" fmla="*/ 337 h 352"/>
                  <a:gd name="T32" fmla="*/ 93 w 351"/>
                  <a:gd name="T33" fmla="*/ 348 h 352"/>
                  <a:gd name="T34" fmla="*/ 131 w 351"/>
                  <a:gd name="T35" fmla="*/ 352 h 352"/>
                  <a:gd name="T36" fmla="*/ 158 w 351"/>
                  <a:gd name="T37" fmla="*/ 345 h 352"/>
                  <a:gd name="T38" fmla="*/ 167 w 351"/>
                  <a:gd name="T39" fmla="*/ 340 h 352"/>
                  <a:gd name="T40" fmla="*/ 180 w 351"/>
                  <a:gd name="T41" fmla="*/ 332 h 352"/>
                  <a:gd name="T42" fmla="*/ 189 w 351"/>
                  <a:gd name="T43" fmla="*/ 324 h 352"/>
                  <a:gd name="T44" fmla="*/ 198 w 351"/>
                  <a:gd name="T45" fmla="*/ 314 h 352"/>
                  <a:gd name="T46" fmla="*/ 225 w 351"/>
                  <a:gd name="T47" fmla="*/ 266 h 352"/>
                  <a:gd name="T48" fmla="*/ 248 w 351"/>
                  <a:gd name="T49" fmla="*/ 225 h 352"/>
                  <a:gd name="T50" fmla="*/ 259 w 351"/>
                  <a:gd name="T51" fmla="*/ 228 h 352"/>
                  <a:gd name="T52" fmla="*/ 269 w 351"/>
                  <a:gd name="T53" fmla="*/ 236 h 352"/>
                  <a:gd name="T54" fmla="*/ 284 w 351"/>
                  <a:gd name="T55" fmla="*/ 253 h 352"/>
                  <a:gd name="T56" fmla="*/ 296 w 351"/>
                  <a:gd name="T57" fmla="*/ 261 h 352"/>
                  <a:gd name="T58" fmla="*/ 311 w 351"/>
                  <a:gd name="T59" fmla="*/ 265 h 352"/>
                  <a:gd name="T60" fmla="*/ 325 w 351"/>
                  <a:gd name="T61" fmla="*/ 264 h 352"/>
                  <a:gd name="T62" fmla="*/ 335 w 351"/>
                  <a:gd name="T63" fmla="*/ 259 h 352"/>
                  <a:gd name="T64" fmla="*/ 344 w 351"/>
                  <a:gd name="T65" fmla="*/ 252 h 352"/>
                  <a:gd name="T66" fmla="*/ 350 w 351"/>
                  <a:gd name="T67" fmla="*/ 237 h 352"/>
                  <a:gd name="T68" fmla="*/ 349 w 351"/>
                  <a:gd name="T69" fmla="*/ 222 h 352"/>
                  <a:gd name="T70" fmla="*/ 340 w 351"/>
                  <a:gd name="T71" fmla="*/ 208 h 352"/>
                  <a:gd name="T72" fmla="*/ 328 w 351"/>
                  <a:gd name="T73" fmla="*/ 199 h 352"/>
                  <a:gd name="T74" fmla="*/ 297 w 351"/>
                  <a:gd name="T75" fmla="*/ 186 h 352"/>
                  <a:gd name="T76" fmla="*/ 277 w 351"/>
                  <a:gd name="T77" fmla="*/ 176 h 352"/>
                  <a:gd name="T78" fmla="*/ 262 w 351"/>
                  <a:gd name="T79" fmla="*/ 159 h 352"/>
                  <a:gd name="T80" fmla="*/ 253 w 351"/>
                  <a:gd name="T81" fmla="*/ 131 h 352"/>
                  <a:gd name="T82" fmla="*/ 244 w 351"/>
                  <a:gd name="T83" fmla="*/ 90 h 352"/>
                  <a:gd name="T84" fmla="*/ 227 w 351"/>
                  <a:gd name="T85" fmla="*/ 53 h 3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1"/>
                  <a:gd name="T130" fmla="*/ 0 h 352"/>
                  <a:gd name="T131" fmla="*/ 351 w 351"/>
                  <a:gd name="T132" fmla="*/ 352 h 3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1" h="352">
                    <a:moveTo>
                      <a:pt x="210" y="31"/>
                    </a:moveTo>
                    <a:lnTo>
                      <a:pt x="206" y="26"/>
                    </a:lnTo>
                    <a:lnTo>
                      <a:pt x="201" y="22"/>
                    </a:lnTo>
                    <a:lnTo>
                      <a:pt x="196" y="18"/>
                    </a:lnTo>
                    <a:lnTo>
                      <a:pt x="192" y="14"/>
                    </a:lnTo>
                    <a:lnTo>
                      <a:pt x="175" y="7"/>
                    </a:lnTo>
                    <a:lnTo>
                      <a:pt x="167" y="5"/>
                    </a:lnTo>
                    <a:lnTo>
                      <a:pt x="159" y="3"/>
                    </a:lnTo>
                    <a:lnTo>
                      <a:pt x="151" y="1"/>
                    </a:lnTo>
                    <a:lnTo>
                      <a:pt x="143" y="0"/>
                    </a:lnTo>
                    <a:lnTo>
                      <a:pt x="135" y="0"/>
                    </a:lnTo>
                    <a:lnTo>
                      <a:pt x="127" y="0"/>
                    </a:lnTo>
                    <a:lnTo>
                      <a:pt x="112" y="2"/>
                    </a:lnTo>
                    <a:lnTo>
                      <a:pt x="106" y="4"/>
                    </a:lnTo>
                    <a:lnTo>
                      <a:pt x="100" y="7"/>
                    </a:lnTo>
                    <a:lnTo>
                      <a:pt x="85" y="13"/>
                    </a:lnTo>
                    <a:lnTo>
                      <a:pt x="79" y="16"/>
                    </a:lnTo>
                    <a:lnTo>
                      <a:pt x="73" y="20"/>
                    </a:lnTo>
                    <a:lnTo>
                      <a:pt x="66" y="24"/>
                    </a:lnTo>
                    <a:lnTo>
                      <a:pt x="60" y="29"/>
                    </a:lnTo>
                    <a:lnTo>
                      <a:pt x="55" y="35"/>
                    </a:lnTo>
                    <a:lnTo>
                      <a:pt x="50" y="40"/>
                    </a:lnTo>
                    <a:lnTo>
                      <a:pt x="41" y="50"/>
                    </a:lnTo>
                    <a:lnTo>
                      <a:pt x="33" y="61"/>
                    </a:lnTo>
                    <a:lnTo>
                      <a:pt x="26" y="71"/>
                    </a:lnTo>
                    <a:lnTo>
                      <a:pt x="20" y="83"/>
                    </a:lnTo>
                    <a:lnTo>
                      <a:pt x="15" y="95"/>
                    </a:lnTo>
                    <a:lnTo>
                      <a:pt x="10" y="107"/>
                    </a:lnTo>
                    <a:lnTo>
                      <a:pt x="7" y="120"/>
                    </a:lnTo>
                    <a:lnTo>
                      <a:pt x="4" y="133"/>
                    </a:lnTo>
                    <a:lnTo>
                      <a:pt x="1" y="157"/>
                    </a:lnTo>
                    <a:lnTo>
                      <a:pt x="0" y="180"/>
                    </a:lnTo>
                    <a:lnTo>
                      <a:pt x="0" y="204"/>
                    </a:lnTo>
                    <a:lnTo>
                      <a:pt x="3" y="228"/>
                    </a:lnTo>
                    <a:lnTo>
                      <a:pt x="6" y="241"/>
                    </a:lnTo>
                    <a:lnTo>
                      <a:pt x="10" y="254"/>
                    </a:lnTo>
                    <a:lnTo>
                      <a:pt x="13" y="265"/>
                    </a:lnTo>
                    <a:lnTo>
                      <a:pt x="18" y="277"/>
                    </a:lnTo>
                    <a:lnTo>
                      <a:pt x="24" y="289"/>
                    </a:lnTo>
                    <a:lnTo>
                      <a:pt x="28" y="294"/>
                    </a:lnTo>
                    <a:lnTo>
                      <a:pt x="31" y="299"/>
                    </a:lnTo>
                    <a:lnTo>
                      <a:pt x="39" y="310"/>
                    </a:lnTo>
                    <a:lnTo>
                      <a:pt x="44" y="314"/>
                    </a:lnTo>
                    <a:lnTo>
                      <a:pt x="48" y="319"/>
                    </a:lnTo>
                    <a:lnTo>
                      <a:pt x="53" y="324"/>
                    </a:lnTo>
                    <a:lnTo>
                      <a:pt x="59" y="329"/>
                    </a:lnTo>
                    <a:lnTo>
                      <a:pt x="64" y="333"/>
                    </a:lnTo>
                    <a:lnTo>
                      <a:pt x="69" y="337"/>
                    </a:lnTo>
                    <a:lnTo>
                      <a:pt x="74" y="340"/>
                    </a:lnTo>
                    <a:lnTo>
                      <a:pt x="80" y="343"/>
                    </a:lnTo>
                    <a:lnTo>
                      <a:pt x="93" y="348"/>
                    </a:lnTo>
                    <a:lnTo>
                      <a:pt x="105" y="351"/>
                    </a:lnTo>
                    <a:lnTo>
                      <a:pt x="117" y="352"/>
                    </a:lnTo>
                    <a:lnTo>
                      <a:pt x="131" y="352"/>
                    </a:lnTo>
                    <a:lnTo>
                      <a:pt x="145" y="349"/>
                    </a:lnTo>
                    <a:lnTo>
                      <a:pt x="154" y="346"/>
                    </a:lnTo>
                    <a:lnTo>
                      <a:pt x="158" y="345"/>
                    </a:lnTo>
                    <a:lnTo>
                      <a:pt x="163" y="343"/>
                    </a:lnTo>
                    <a:lnTo>
                      <a:pt x="164" y="341"/>
                    </a:lnTo>
                    <a:lnTo>
                      <a:pt x="167" y="340"/>
                    </a:lnTo>
                    <a:lnTo>
                      <a:pt x="171" y="338"/>
                    </a:lnTo>
                    <a:lnTo>
                      <a:pt x="179" y="334"/>
                    </a:lnTo>
                    <a:lnTo>
                      <a:pt x="180" y="332"/>
                    </a:lnTo>
                    <a:lnTo>
                      <a:pt x="182" y="331"/>
                    </a:lnTo>
                    <a:lnTo>
                      <a:pt x="186" y="328"/>
                    </a:lnTo>
                    <a:lnTo>
                      <a:pt x="189" y="324"/>
                    </a:lnTo>
                    <a:lnTo>
                      <a:pt x="193" y="321"/>
                    </a:lnTo>
                    <a:lnTo>
                      <a:pt x="195" y="317"/>
                    </a:lnTo>
                    <a:lnTo>
                      <a:pt x="198" y="314"/>
                    </a:lnTo>
                    <a:lnTo>
                      <a:pt x="204" y="306"/>
                    </a:lnTo>
                    <a:lnTo>
                      <a:pt x="214" y="286"/>
                    </a:lnTo>
                    <a:lnTo>
                      <a:pt x="225" y="266"/>
                    </a:lnTo>
                    <a:lnTo>
                      <a:pt x="235" y="245"/>
                    </a:lnTo>
                    <a:lnTo>
                      <a:pt x="244" y="225"/>
                    </a:lnTo>
                    <a:lnTo>
                      <a:pt x="248" y="225"/>
                    </a:lnTo>
                    <a:lnTo>
                      <a:pt x="252" y="226"/>
                    </a:lnTo>
                    <a:lnTo>
                      <a:pt x="256" y="227"/>
                    </a:lnTo>
                    <a:lnTo>
                      <a:pt x="259" y="228"/>
                    </a:lnTo>
                    <a:lnTo>
                      <a:pt x="263" y="230"/>
                    </a:lnTo>
                    <a:lnTo>
                      <a:pt x="266" y="234"/>
                    </a:lnTo>
                    <a:lnTo>
                      <a:pt x="269" y="236"/>
                    </a:lnTo>
                    <a:lnTo>
                      <a:pt x="272" y="240"/>
                    </a:lnTo>
                    <a:lnTo>
                      <a:pt x="280" y="249"/>
                    </a:lnTo>
                    <a:lnTo>
                      <a:pt x="284" y="253"/>
                    </a:lnTo>
                    <a:lnTo>
                      <a:pt x="287" y="255"/>
                    </a:lnTo>
                    <a:lnTo>
                      <a:pt x="291" y="259"/>
                    </a:lnTo>
                    <a:lnTo>
                      <a:pt x="296" y="261"/>
                    </a:lnTo>
                    <a:lnTo>
                      <a:pt x="300" y="262"/>
                    </a:lnTo>
                    <a:lnTo>
                      <a:pt x="305" y="264"/>
                    </a:lnTo>
                    <a:lnTo>
                      <a:pt x="311" y="265"/>
                    </a:lnTo>
                    <a:lnTo>
                      <a:pt x="317" y="265"/>
                    </a:lnTo>
                    <a:lnTo>
                      <a:pt x="320" y="264"/>
                    </a:lnTo>
                    <a:lnTo>
                      <a:pt x="325" y="264"/>
                    </a:lnTo>
                    <a:lnTo>
                      <a:pt x="328" y="262"/>
                    </a:lnTo>
                    <a:lnTo>
                      <a:pt x="333" y="262"/>
                    </a:lnTo>
                    <a:lnTo>
                      <a:pt x="335" y="259"/>
                    </a:lnTo>
                    <a:lnTo>
                      <a:pt x="339" y="257"/>
                    </a:lnTo>
                    <a:lnTo>
                      <a:pt x="341" y="255"/>
                    </a:lnTo>
                    <a:lnTo>
                      <a:pt x="344" y="252"/>
                    </a:lnTo>
                    <a:lnTo>
                      <a:pt x="347" y="247"/>
                    </a:lnTo>
                    <a:lnTo>
                      <a:pt x="349" y="241"/>
                    </a:lnTo>
                    <a:lnTo>
                      <a:pt x="350" y="237"/>
                    </a:lnTo>
                    <a:lnTo>
                      <a:pt x="351" y="232"/>
                    </a:lnTo>
                    <a:lnTo>
                      <a:pt x="350" y="227"/>
                    </a:lnTo>
                    <a:lnTo>
                      <a:pt x="349" y="222"/>
                    </a:lnTo>
                    <a:lnTo>
                      <a:pt x="347" y="217"/>
                    </a:lnTo>
                    <a:lnTo>
                      <a:pt x="345" y="213"/>
                    </a:lnTo>
                    <a:lnTo>
                      <a:pt x="340" y="208"/>
                    </a:lnTo>
                    <a:lnTo>
                      <a:pt x="337" y="205"/>
                    </a:lnTo>
                    <a:lnTo>
                      <a:pt x="333" y="201"/>
                    </a:lnTo>
                    <a:lnTo>
                      <a:pt x="328" y="199"/>
                    </a:lnTo>
                    <a:lnTo>
                      <a:pt x="316" y="193"/>
                    </a:lnTo>
                    <a:lnTo>
                      <a:pt x="305" y="189"/>
                    </a:lnTo>
                    <a:lnTo>
                      <a:pt x="297" y="186"/>
                    </a:lnTo>
                    <a:lnTo>
                      <a:pt x="289" y="184"/>
                    </a:lnTo>
                    <a:lnTo>
                      <a:pt x="283" y="180"/>
                    </a:lnTo>
                    <a:lnTo>
                      <a:pt x="277" y="176"/>
                    </a:lnTo>
                    <a:lnTo>
                      <a:pt x="270" y="171"/>
                    </a:lnTo>
                    <a:lnTo>
                      <a:pt x="266" y="166"/>
                    </a:lnTo>
                    <a:lnTo>
                      <a:pt x="262" y="159"/>
                    </a:lnTo>
                    <a:lnTo>
                      <a:pt x="258" y="153"/>
                    </a:lnTo>
                    <a:lnTo>
                      <a:pt x="255" y="142"/>
                    </a:lnTo>
                    <a:lnTo>
                      <a:pt x="253" y="131"/>
                    </a:lnTo>
                    <a:lnTo>
                      <a:pt x="251" y="117"/>
                    </a:lnTo>
                    <a:lnTo>
                      <a:pt x="248" y="104"/>
                    </a:lnTo>
                    <a:lnTo>
                      <a:pt x="244" y="90"/>
                    </a:lnTo>
                    <a:lnTo>
                      <a:pt x="239" y="77"/>
                    </a:lnTo>
                    <a:lnTo>
                      <a:pt x="234" y="65"/>
                    </a:lnTo>
                    <a:lnTo>
                      <a:pt x="227" y="53"/>
                    </a:lnTo>
                    <a:lnTo>
                      <a:pt x="219" y="42"/>
                    </a:lnTo>
                    <a:lnTo>
                      <a:pt x="210"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5" name="Freeform 20"/>
              <p:cNvSpPr>
                <a:spLocks noChangeAspect="1"/>
              </p:cNvSpPr>
              <p:nvPr/>
            </p:nvSpPr>
            <p:spPr bwMode="auto">
              <a:xfrm>
                <a:off x="2122" y="2623"/>
                <a:ext cx="357" cy="538"/>
              </a:xfrm>
              <a:custGeom>
                <a:avLst/>
                <a:gdLst>
                  <a:gd name="T0" fmla="*/ 229 w 357"/>
                  <a:gd name="T1" fmla="*/ 2 h 538"/>
                  <a:gd name="T2" fmla="*/ 191 w 357"/>
                  <a:gd name="T3" fmla="*/ 4 h 538"/>
                  <a:gd name="T4" fmla="*/ 151 w 357"/>
                  <a:gd name="T5" fmla="*/ 18 h 538"/>
                  <a:gd name="T6" fmla="*/ 116 w 357"/>
                  <a:gd name="T7" fmla="*/ 41 h 538"/>
                  <a:gd name="T8" fmla="*/ 87 w 357"/>
                  <a:gd name="T9" fmla="*/ 67 h 538"/>
                  <a:gd name="T10" fmla="*/ 54 w 357"/>
                  <a:gd name="T11" fmla="*/ 113 h 538"/>
                  <a:gd name="T12" fmla="*/ 31 w 357"/>
                  <a:gd name="T13" fmla="*/ 159 h 538"/>
                  <a:gd name="T14" fmla="*/ 18 w 357"/>
                  <a:gd name="T15" fmla="*/ 191 h 538"/>
                  <a:gd name="T16" fmla="*/ 8 w 357"/>
                  <a:gd name="T17" fmla="*/ 237 h 538"/>
                  <a:gd name="T18" fmla="*/ 7 w 357"/>
                  <a:gd name="T19" fmla="*/ 276 h 538"/>
                  <a:gd name="T20" fmla="*/ 5 w 357"/>
                  <a:gd name="T21" fmla="*/ 307 h 538"/>
                  <a:gd name="T22" fmla="*/ 1 w 357"/>
                  <a:gd name="T23" fmla="*/ 351 h 538"/>
                  <a:gd name="T24" fmla="*/ 5 w 357"/>
                  <a:gd name="T25" fmla="*/ 406 h 538"/>
                  <a:gd name="T26" fmla="*/ 8 w 357"/>
                  <a:gd name="T27" fmla="*/ 415 h 538"/>
                  <a:gd name="T28" fmla="*/ 13 w 357"/>
                  <a:gd name="T29" fmla="*/ 433 h 538"/>
                  <a:gd name="T30" fmla="*/ 18 w 357"/>
                  <a:gd name="T31" fmla="*/ 452 h 538"/>
                  <a:gd name="T32" fmla="*/ 28 w 357"/>
                  <a:gd name="T33" fmla="*/ 472 h 538"/>
                  <a:gd name="T34" fmla="*/ 38 w 357"/>
                  <a:gd name="T35" fmla="*/ 487 h 538"/>
                  <a:gd name="T36" fmla="*/ 57 w 357"/>
                  <a:gd name="T37" fmla="*/ 504 h 538"/>
                  <a:gd name="T38" fmla="*/ 81 w 357"/>
                  <a:gd name="T39" fmla="*/ 520 h 538"/>
                  <a:gd name="T40" fmla="*/ 108 w 357"/>
                  <a:gd name="T41" fmla="*/ 531 h 538"/>
                  <a:gd name="T42" fmla="*/ 133 w 357"/>
                  <a:gd name="T43" fmla="*/ 537 h 538"/>
                  <a:gd name="T44" fmla="*/ 155 w 357"/>
                  <a:gd name="T45" fmla="*/ 538 h 538"/>
                  <a:gd name="T46" fmla="*/ 177 w 357"/>
                  <a:gd name="T47" fmla="*/ 534 h 538"/>
                  <a:gd name="T48" fmla="*/ 203 w 357"/>
                  <a:gd name="T49" fmla="*/ 526 h 538"/>
                  <a:gd name="T50" fmla="*/ 219 w 357"/>
                  <a:gd name="T51" fmla="*/ 518 h 538"/>
                  <a:gd name="T52" fmla="*/ 236 w 357"/>
                  <a:gd name="T53" fmla="*/ 500 h 538"/>
                  <a:gd name="T54" fmla="*/ 245 w 357"/>
                  <a:gd name="T55" fmla="*/ 488 h 538"/>
                  <a:gd name="T56" fmla="*/ 249 w 357"/>
                  <a:gd name="T57" fmla="*/ 485 h 538"/>
                  <a:gd name="T58" fmla="*/ 252 w 357"/>
                  <a:gd name="T59" fmla="*/ 480 h 538"/>
                  <a:gd name="T60" fmla="*/ 259 w 357"/>
                  <a:gd name="T61" fmla="*/ 464 h 538"/>
                  <a:gd name="T62" fmla="*/ 264 w 357"/>
                  <a:gd name="T63" fmla="*/ 454 h 538"/>
                  <a:gd name="T64" fmla="*/ 268 w 357"/>
                  <a:gd name="T65" fmla="*/ 440 h 538"/>
                  <a:gd name="T66" fmla="*/ 269 w 357"/>
                  <a:gd name="T67" fmla="*/ 433 h 538"/>
                  <a:gd name="T68" fmla="*/ 272 w 357"/>
                  <a:gd name="T69" fmla="*/ 412 h 538"/>
                  <a:gd name="T70" fmla="*/ 271 w 357"/>
                  <a:gd name="T71" fmla="*/ 401 h 538"/>
                  <a:gd name="T72" fmla="*/ 268 w 357"/>
                  <a:gd name="T73" fmla="*/ 379 h 538"/>
                  <a:gd name="T74" fmla="*/ 267 w 357"/>
                  <a:gd name="T75" fmla="*/ 371 h 538"/>
                  <a:gd name="T76" fmla="*/ 257 w 357"/>
                  <a:gd name="T77" fmla="*/ 342 h 538"/>
                  <a:gd name="T78" fmla="*/ 252 w 357"/>
                  <a:gd name="T79" fmla="*/ 313 h 538"/>
                  <a:gd name="T80" fmla="*/ 256 w 357"/>
                  <a:gd name="T81" fmla="*/ 283 h 538"/>
                  <a:gd name="T82" fmla="*/ 266 w 357"/>
                  <a:gd name="T83" fmla="*/ 257 h 538"/>
                  <a:gd name="T84" fmla="*/ 280 w 357"/>
                  <a:gd name="T85" fmla="*/ 234 h 538"/>
                  <a:gd name="T86" fmla="*/ 300 w 357"/>
                  <a:gd name="T87" fmla="*/ 214 h 538"/>
                  <a:gd name="T88" fmla="*/ 314 w 357"/>
                  <a:gd name="T89" fmla="*/ 200 h 538"/>
                  <a:gd name="T90" fmla="*/ 327 w 357"/>
                  <a:gd name="T91" fmla="*/ 184 h 538"/>
                  <a:gd name="T92" fmla="*/ 343 w 357"/>
                  <a:gd name="T93" fmla="*/ 158 h 538"/>
                  <a:gd name="T94" fmla="*/ 352 w 357"/>
                  <a:gd name="T95" fmla="*/ 137 h 538"/>
                  <a:gd name="T96" fmla="*/ 357 w 357"/>
                  <a:gd name="T97" fmla="*/ 110 h 538"/>
                  <a:gd name="T98" fmla="*/ 357 w 357"/>
                  <a:gd name="T99" fmla="*/ 96 h 538"/>
                  <a:gd name="T100" fmla="*/ 353 w 357"/>
                  <a:gd name="T101" fmla="*/ 77 h 538"/>
                  <a:gd name="T102" fmla="*/ 345 w 357"/>
                  <a:gd name="T103" fmla="*/ 60 h 538"/>
                  <a:gd name="T104" fmla="*/ 330 w 357"/>
                  <a:gd name="T105" fmla="*/ 43 h 538"/>
                  <a:gd name="T106" fmla="*/ 315 w 357"/>
                  <a:gd name="T107" fmla="*/ 32 h 5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57"/>
                  <a:gd name="T163" fmla="*/ 0 h 538"/>
                  <a:gd name="T164" fmla="*/ 357 w 357"/>
                  <a:gd name="T165" fmla="*/ 538 h 5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57" h="538">
                    <a:moveTo>
                      <a:pt x="304" y="26"/>
                    </a:moveTo>
                    <a:lnTo>
                      <a:pt x="266" y="13"/>
                    </a:lnTo>
                    <a:lnTo>
                      <a:pt x="229" y="2"/>
                    </a:lnTo>
                    <a:lnTo>
                      <a:pt x="221" y="0"/>
                    </a:lnTo>
                    <a:lnTo>
                      <a:pt x="214" y="0"/>
                    </a:lnTo>
                    <a:lnTo>
                      <a:pt x="191" y="4"/>
                    </a:lnTo>
                    <a:lnTo>
                      <a:pt x="181" y="5"/>
                    </a:lnTo>
                    <a:lnTo>
                      <a:pt x="170" y="10"/>
                    </a:lnTo>
                    <a:lnTo>
                      <a:pt x="151" y="18"/>
                    </a:lnTo>
                    <a:lnTo>
                      <a:pt x="141" y="24"/>
                    </a:lnTo>
                    <a:lnTo>
                      <a:pt x="132" y="30"/>
                    </a:lnTo>
                    <a:lnTo>
                      <a:pt x="116" y="41"/>
                    </a:lnTo>
                    <a:lnTo>
                      <a:pt x="108" y="47"/>
                    </a:lnTo>
                    <a:lnTo>
                      <a:pt x="101" y="54"/>
                    </a:lnTo>
                    <a:lnTo>
                      <a:pt x="87" y="67"/>
                    </a:lnTo>
                    <a:lnTo>
                      <a:pt x="75" y="82"/>
                    </a:lnTo>
                    <a:lnTo>
                      <a:pt x="63" y="97"/>
                    </a:lnTo>
                    <a:lnTo>
                      <a:pt x="54" y="113"/>
                    </a:lnTo>
                    <a:lnTo>
                      <a:pt x="44" y="130"/>
                    </a:lnTo>
                    <a:lnTo>
                      <a:pt x="36" y="147"/>
                    </a:lnTo>
                    <a:lnTo>
                      <a:pt x="31" y="159"/>
                    </a:lnTo>
                    <a:lnTo>
                      <a:pt x="27" y="169"/>
                    </a:lnTo>
                    <a:lnTo>
                      <a:pt x="21" y="181"/>
                    </a:lnTo>
                    <a:lnTo>
                      <a:pt x="18" y="191"/>
                    </a:lnTo>
                    <a:lnTo>
                      <a:pt x="12" y="215"/>
                    </a:lnTo>
                    <a:lnTo>
                      <a:pt x="9" y="225"/>
                    </a:lnTo>
                    <a:lnTo>
                      <a:pt x="8" y="237"/>
                    </a:lnTo>
                    <a:lnTo>
                      <a:pt x="7" y="250"/>
                    </a:lnTo>
                    <a:lnTo>
                      <a:pt x="8" y="261"/>
                    </a:lnTo>
                    <a:lnTo>
                      <a:pt x="7" y="276"/>
                    </a:lnTo>
                    <a:lnTo>
                      <a:pt x="7" y="292"/>
                    </a:lnTo>
                    <a:lnTo>
                      <a:pt x="6" y="300"/>
                    </a:lnTo>
                    <a:lnTo>
                      <a:pt x="5" y="307"/>
                    </a:lnTo>
                    <a:lnTo>
                      <a:pt x="7" y="323"/>
                    </a:lnTo>
                    <a:lnTo>
                      <a:pt x="4" y="334"/>
                    </a:lnTo>
                    <a:lnTo>
                      <a:pt x="1" y="351"/>
                    </a:lnTo>
                    <a:lnTo>
                      <a:pt x="0" y="370"/>
                    </a:lnTo>
                    <a:lnTo>
                      <a:pt x="2" y="388"/>
                    </a:lnTo>
                    <a:lnTo>
                      <a:pt x="5" y="406"/>
                    </a:lnTo>
                    <a:lnTo>
                      <a:pt x="6" y="409"/>
                    </a:lnTo>
                    <a:lnTo>
                      <a:pt x="7" y="413"/>
                    </a:lnTo>
                    <a:lnTo>
                      <a:pt x="8" y="415"/>
                    </a:lnTo>
                    <a:lnTo>
                      <a:pt x="11" y="418"/>
                    </a:lnTo>
                    <a:lnTo>
                      <a:pt x="12" y="425"/>
                    </a:lnTo>
                    <a:lnTo>
                      <a:pt x="13" y="433"/>
                    </a:lnTo>
                    <a:lnTo>
                      <a:pt x="14" y="439"/>
                    </a:lnTo>
                    <a:lnTo>
                      <a:pt x="16" y="446"/>
                    </a:lnTo>
                    <a:lnTo>
                      <a:pt x="18" y="452"/>
                    </a:lnTo>
                    <a:lnTo>
                      <a:pt x="21" y="459"/>
                    </a:lnTo>
                    <a:lnTo>
                      <a:pt x="24" y="465"/>
                    </a:lnTo>
                    <a:lnTo>
                      <a:pt x="28" y="472"/>
                    </a:lnTo>
                    <a:lnTo>
                      <a:pt x="30" y="478"/>
                    </a:lnTo>
                    <a:lnTo>
                      <a:pt x="35" y="483"/>
                    </a:lnTo>
                    <a:lnTo>
                      <a:pt x="38" y="487"/>
                    </a:lnTo>
                    <a:lnTo>
                      <a:pt x="43" y="492"/>
                    </a:lnTo>
                    <a:lnTo>
                      <a:pt x="49" y="498"/>
                    </a:lnTo>
                    <a:lnTo>
                      <a:pt x="57" y="504"/>
                    </a:lnTo>
                    <a:lnTo>
                      <a:pt x="64" y="509"/>
                    </a:lnTo>
                    <a:lnTo>
                      <a:pt x="73" y="514"/>
                    </a:lnTo>
                    <a:lnTo>
                      <a:pt x="81" y="520"/>
                    </a:lnTo>
                    <a:lnTo>
                      <a:pt x="91" y="524"/>
                    </a:lnTo>
                    <a:lnTo>
                      <a:pt x="98" y="527"/>
                    </a:lnTo>
                    <a:lnTo>
                      <a:pt x="108" y="531"/>
                    </a:lnTo>
                    <a:lnTo>
                      <a:pt x="116" y="534"/>
                    </a:lnTo>
                    <a:lnTo>
                      <a:pt x="126" y="536"/>
                    </a:lnTo>
                    <a:lnTo>
                      <a:pt x="133" y="537"/>
                    </a:lnTo>
                    <a:lnTo>
                      <a:pt x="143" y="538"/>
                    </a:lnTo>
                    <a:lnTo>
                      <a:pt x="151" y="538"/>
                    </a:lnTo>
                    <a:lnTo>
                      <a:pt x="155" y="538"/>
                    </a:lnTo>
                    <a:lnTo>
                      <a:pt x="160" y="538"/>
                    </a:lnTo>
                    <a:lnTo>
                      <a:pt x="168" y="536"/>
                    </a:lnTo>
                    <a:lnTo>
                      <a:pt x="177" y="534"/>
                    </a:lnTo>
                    <a:lnTo>
                      <a:pt x="186" y="533"/>
                    </a:lnTo>
                    <a:lnTo>
                      <a:pt x="195" y="529"/>
                    </a:lnTo>
                    <a:lnTo>
                      <a:pt x="203" y="526"/>
                    </a:lnTo>
                    <a:lnTo>
                      <a:pt x="212" y="522"/>
                    </a:lnTo>
                    <a:lnTo>
                      <a:pt x="217" y="520"/>
                    </a:lnTo>
                    <a:lnTo>
                      <a:pt x="219" y="518"/>
                    </a:lnTo>
                    <a:lnTo>
                      <a:pt x="221" y="516"/>
                    </a:lnTo>
                    <a:lnTo>
                      <a:pt x="229" y="508"/>
                    </a:lnTo>
                    <a:lnTo>
                      <a:pt x="236" y="500"/>
                    </a:lnTo>
                    <a:lnTo>
                      <a:pt x="239" y="496"/>
                    </a:lnTo>
                    <a:lnTo>
                      <a:pt x="243" y="492"/>
                    </a:lnTo>
                    <a:lnTo>
                      <a:pt x="245" y="488"/>
                    </a:lnTo>
                    <a:lnTo>
                      <a:pt x="247" y="486"/>
                    </a:lnTo>
                    <a:lnTo>
                      <a:pt x="248" y="485"/>
                    </a:lnTo>
                    <a:lnTo>
                      <a:pt x="249" y="485"/>
                    </a:lnTo>
                    <a:lnTo>
                      <a:pt x="249" y="483"/>
                    </a:lnTo>
                    <a:lnTo>
                      <a:pt x="250" y="482"/>
                    </a:lnTo>
                    <a:lnTo>
                      <a:pt x="252" y="480"/>
                    </a:lnTo>
                    <a:lnTo>
                      <a:pt x="254" y="476"/>
                    </a:lnTo>
                    <a:lnTo>
                      <a:pt x="259" y="467"/>
                    </a:lnTo>
                    <a:lnTo>
                      <a:pt x="259" y="464"/>
                    </a:lnTo>
                    <a:lnTo>
                      <a:pt x="260" y="463"/>
                    </a:lnTo>
                    <a:lnTo>
                      <a:pt x="262" y="458"/>
                    </a:lnTo>
                    <a:lnTo>
                      <a:pt x="264" y="454"/>
                    </a:lnTo>
                    <a:lnTo>
                      <a:pt x="266" y="450"/>
                    </a:lnTo>
                    <a:lnTo>
                      <a:pt x="266" y="445"/>
                    </a:lnTo>
                    <a:lnTo>
                      <a:pt x="268" y="440"/>
                    </a:lnTo>
                    <a:lnTo>
                      <a:pt x="269" y="435"/>
                    </a:lnTo>
                    <a:lnTo>
                      <a:pt x="269" y="434"/>
                    </a:lnTo>
                    <a:lnTo>
                      <a:pt x="269" y="433"/>
                    </a:lnTo>
                    <a:lnTo>
                      <a:pt x="270" y="431"/>
                    </a:lnTo>
                    <a:lnTo>
                      <a:pt x="271" y="421"/>
                    </a:lnTo>
                    <a:lnTo>
                      <a:pt x="272" y="412"/>
                    </a:lnTo>
                    <a:lnTo>
                      <a:pt x="271" y="409"/>
                    </a:lnTo>
                    <a:lnTo>
                      <a:pt x="271" y="407"/>
                    </a:lnTo>
                    <a:lnTo>
                      <a:pt x="271" y="401"/>
                    </a:lnTo>
                    <a:lnTo>
                      <a:pt x="271" y="392"/>
                    </a:lnTo>
                    <a:lnTo>
                      <a:pt x="269" y="381"/>
                    </a:lnTo>
                    <a:lnTo>
                      <a:pt x="268" y="379"/>
                    </a:lnTo>
                    <a:lnTo>
                      <a:pt x="267" y="377"/>
                    </a:lnTo>
                    <a:lnTo>
                      <a:pt x="267" y="376"/>
                    </a:lnTo>
                    <a:lnTo>
                      <a:pt x="267" y="371"/>
                    </a:lnTo>
                    <a:lnTo>
                      <a:pt x="264" y="361"/>
                    </a:lnTo>
                    <a:lnTo>
                      <a:pt x="261" y="351"/>
                    </a:lnTo>
                    <a:lnTo>
                      <a:pt x="257" y="342"/>
                    </a:lnTo>
                    <a:lnTo>
                      <a:pt x="254" y="332"/>
                    </a:lnTo>
                    <a:lnTo>
                      <a:pt x="252" y="322"/>
                    </a:lnTo>
                    <a:lnTo>
                      <a:pt x="252" y="313"/>
                    </a:lnTo>
                    <a:lnTo>
                      <a:pt x="252" y="302"/>
                    </a:lnTo>
                    <a:lnTo>
                      <a:pt x="253" y="293"/>
                    </a:lnTo>
                    <a:lnTo>
                      <a:pt x="256" y="283"/>
                    </a:lnTo>
                    <a:lnTo>
                      <a:pt x="259" y="274"/>
                    </a:lnTo>
                    <a:lnTo>
                      <a:pt x="263" y="265"/>
                    </a:lnTo>
                    <a:lnTo>
                      <a:pt x="266" y="257"/>
                    </a:lnTo>
                    <a:lnTo>
                      <a:pt x="271" y="249"/>
                    </a:lnTo>
                    <a:lnTo>
                      <a:pt x="276" y="241"/>
                    </a:lnTo>
                    <a:lnTo>
                      <a:pt x="280" y="234"/>
                    </a:lnTo>
                    <a:lnTo>
                      <a:pt x="287" y="227"/>
                    </a:lnTo>
                    <a:lnTo>
                      <a:pt x="293" y="220"/>
                    </a:lnTo>
                    <a:lnTo>
                      <a:pt x="300" y="214"/>
                    </a:lnTo>
                    <a:lnTo>
                      <a:pt x="303" y="210"/>
                    </a:lnTo>
                    <a:lnTo>
                      <a:pt x="307" y="207"/>
                    </a:lnTo>
                    <a:lnTo>
                      <a:pt x="314" y="200"/>
                    </a:lnTo>
                    <a:lnTo>
                      <a:pt x="317" y="195"/>
                    </a:lnTo>
                    <a:lnTo>
                      <a:pt x="321" y="191"/>
                    </a:lnTo>
                    <a:lnTo>
                      <a:pt x="327" y="184"/>
                    </a:lnTo>
                    <a:lnTo>
                      <a:pt x="333" y="175"/>
                    </a:lnTo>
                    <a:lnTo>
                      <a:pt x="338" y="166"/>
                    </a:lnTo>
                    <a:lnTo>
                      <a:pt x="343" y="158"/>
                    </a:lnTo>
                    <a:lnTo>
                      <a:pt x="349" y="148"/>
                    </a:lnTo>
                    <a:lnTo>
                      <a:pt x="350" y="143"/>
                    </a:lnTo>
                    <a:lnTo>
                      <a:pt x="352" y="137"/>
                    </a:lnTo>
                    <a:lnTo>
                      <a:pt x="356" y="125"/>
                    </a:lnTo>
                    <a:lnTo>
                      <a:pt x="357" y="114"/>
                    </a:lnTo>
                    <a:lnTo>
                      <a:pt x="357" y="110"/>
                    </a:lnTo>
                    <a:lnTo>
                      <a:pt x="357" y="108"/>
                    </a:lnTo>
                    <a:lnTo>
                      <a:pt x="357" y="103"/>
                    </a:lnTo>
                    <a:lnTo>
                      <a:pt x="357" y="96"/>
                    </a:lnTo>
                    <a:lnTo>
                      <a:pt x="356" y="89"/>
                    </a:lnTo>
                    <a:lnTo>
                      <a:pt x="354" y="82"/>
                    </a:lnTo>
                    <a:lnTo>
                      <a:pt x="353" y="77"/>
                    </a:lnTo>
                    <a:lnTo>
                      <a:pt x="350" y="71"/>
                    </a:lnTo>
                    <a:lnTo>
                      <a:pt x="348" y="66"/>
                    </a:lnTo>
                    <a:lnTo>
                      <a:pt x="345" y="60"/>
                    </a:lnTo>
                    <a:lnTo>
                      <a:pt x="343" y="56"/>
                    </a:lnTo>
                    <a:lnTo>
                      <a:pt x="335" y="46"/>
                    </a:lnTo>
                    <a:lnTo>
                      <a:pt x="330" y="43"/>
                    </a:lnTo>
                    <a:lnTo>
                      <a:pt x="326" y="39"/>
                    </a:lnTo>
                    <a:lnTo>
                      <a:pt x="321" y="35"/>
                    </a:lnTo>
                    <a:lnTo>
                      <a:pt x="315" y="32"/>
                    </a:lnTo>
                    <a:lnTo>
                      <a:pt x="310" y="29"/>
                    </a:lnTo>
                    <a:lnTo>
                      <a:pt x="304"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6" name="Freeform 21"/>
              <p:cNvSpPr>
                <a:spLocks noChangeAspect="1"/>
              </p:cNvSpPr>
              <p:nvPr/>
            </p:nvSpPr>
            <p:spPr bwMode="auto">
              <a:xfrm>
                <a:off x="2368" y="2629"/>
                <a:ext cx="812" cy="237"/>
              </a:xfrm>
              <a:custGeom>
                <a:avLst/>
                <a:gdLst>
                  <a:gd name="T0" fmla="*/ 368 w 812"/>
                  <a:gd name="T1" fmla="*/ 166 h 237"/>
                  <a:gd name="T2" fmla="*/ 318 w 812"/>
                  <a:gd name="T3" fmla="*/ 151 h 237"/>
                  <a:gd name="T4" fmla="*/ 243 w 812"/>
                  <a:gd name="T5" fmla="*/ 112 h 237"/>
                  <a:gd name="T6" fmla="*/ 198 w 812"/>
                  <a:gd name="T7" fmla="*/ 86 h 237"/>
                  <a:gd name="T8" fmla="*/ 155 w 812"/>
                  <a:gd name="T9" fmla="*/ 61 h 237"/>
                  <a:gd name="T10" fmla="*/ 101 w 812"/>
                  <a:gd name="T11" fmla="*/ 41 h 237"/>
                  <a:gd name="T12" fmla="*/ 60 w 812"/>
                  <a:gd name="T13" fmla="*/ 35 h 237"/>
                  <a:gd name="T14" fmla="*/ 29 w 812"/>
                  <a:gd name="T15" fmla="*/ 39 h 237"/>
                  <a:gd name="T16" fmla="*/ 8 w 812"/>
                  <a:gd name="T17" fmla="*/ 53 h 237"/>
                  <a:gd name="T18" fmla="*/ 0 w 812"/>
                  <a:gd name="T19" fmla="*/ 77 h 237"/>
                  <a:gd name="T20" fmla="*/ 8 w 812"/>
                  <a:gd name="T21" fmla="*/ 102 h 237"/>
                  <a:gd name="T22" fmla="*/ 23 w 812"/>
                  <a:gd name="T23" fmla="*/ 116 h 237"/>
                  <a:gd name="T24" fmla="*/ 79 w 812"/>
                  <a:gd name="T25" fmla="*/ 137 h 237"/>
                  <a:gd name="T26" fmla="*/ 170 w 812"/>
                  <a:gd name="T27" fmla="*/ 165 h 237"/>
                  <a:gd name="T28" fmla="*/ 261 w 812"/>
                  <a:gd name="T29" fmla="*/ 203 h 237"/>
                  <a:gd name="T30" fmla="*/ 319 w 812"/>
                  <a:gd name="T31" fmla="*/ 231 h 237"/>
                  <a:gd name="T32" fmla="*/ 353 w 812"/>
                  <a:gd name="T33" fmla="*/ 237 h 237"/>
                  <a:gd name="T34" fmla="*/ 400 w 812"/>
                  <a:gd name="T35" fmla="*/ 235 h 237"/>
                  <a:gd name="T36" fmla="*/ 434 w 812"/>
                  <a:gd name="T37" fmla="*/ 226 h 237"/>
                  <a:gd name="T38" fmla="*/ 605 w 812"/>
                  <a:gd name="T39" fmla="*/ 156 h 237"/>
                  <a:gd name="T40" fmla="*/ 637 w 812"/>
                  <a:gd name="T41" fmla="*/ 156 h 237"/>
                  <a:gd name="T42" fmla="*/ 645 w 812"/>
                  <a:gd name="T43" fmla="*/ 152 h 237"/>
                  <a:gd name="T44" fmla="*/ 657 w 812"/>
                  <a:gd name="T45" fmla="*/ 143 h 237"/>
                  <a:gd name="T46" fmla="*/ 662 w 812"/>
                  <a:gd name="T47" fmla="*/ 135 h 237"/>
                  <a:gd name="T48" fmla="*/ 686 w 812"/>
                  <a:gd name="T49" fmla="*/ 113 h 237"/>
                  <a:gd name="T50" fmla="*/ 718 w 812"/>
                  <a:gd name="T51" fmla="*/ 115 h 237"/>
                  <a:gd name="T52" fmla="*/ 743 w 812"/>
                  <a:gd name="T53" fmla="*/ 127 h 237"/>
                  <a:gd name="T54" fmla="*/ 761 w 812"/>
                  <a:gd name="T55" fmla="*/ 127 h 237"/>
                  <a:gd name="T56" fmla="*/ 779 w 812"/>
                  <a:gd name="T57" fmla="*/ 116 h 237"/>
                  <a:gd name="T58" fmla="*/ 783 w 812"/>
                  <a:gd name="T59" fmla="*/ 110 h 237"/>
                  <a:gd name="T60" fmla="*/ 784 w 812"/>
                  <a:gd name="T61" fmla="*/ 107 h 237"/>
                  <a:gd name="T62" fmla="*/ 777 w 812"/>
                  <a:gd name="T63" fmla="*/ 91 h 237"/>
                  <a:gd name="T64" fmla="*/ 762 w 812"/>
                  <a:gd name="T65" fmla="*/ 75 h 237"/>
                  <a:gd name="T66" fmla="*/ 741 w 812"/>
                  <a:gd name="T67" fmla="*/ 68 h 237"/>
                  <a:gd name="T68" fmla="*/ 727 w 812"/>
                  <a:gd name="T69" fmla="*/ 60 h 237"/>
                  <a:gd name="T70" fmla="*/ 763 w 812"/>
                  <a:gd name="T71" fmla="*/ 50 h 237"/>
                  <a:gd name="T72" fmla="*/ 782 w 812"/>
                  <a:gd name="T73" fmla="*/ 48 h 237"/>
                  <a:gd name="T74" fmla="*/ 802 w 812"/>
                  <a:gd name="T75" fmla="*/ 44 h 237"/>
                  <a:gd name="T76" fmla="*/ 806 w 812"/>
                  <a:gd name="T77" fmla="*/ 41 h 237"/>
                  <a:gd name="T78" fmla="*/ 812 w 812"/>
                  <a:gd name="T79" fmla="*/ 34 h 237"/>
                  <a:gd name="T80" fmla="*/ 812 w 812"/>
                  <a:gd name="T81" fmla="*/ 25 h 237"/>
                  <a:gd name="T82" fmla="*/ 811 w 812"/>
                  <a:gd name="T83" fmla="*/ 20 h 237"/>
                  <a:gd name="T84" fmla="*/ 803 w 812"/>
                  <a:gd name="T85" fmla="*/ 6 h 237"/>
                  <a:gd name="T86" fmla="*/ 787 w 812"/>
                  <a:gd name="T87" fmla="*/ 0 h 237"/>
                  <a:gd name="T88" fmla="*/ 752 w 812"/>
                  <a:gd name="T89" fmla="*/ 7 h 237"/>
                  <a:gd name="T90" fmla="*/ 712 w 812"/>
                  <a:gd name="T91" fmla="*/ 30 h 237"/>
                  <a:gd name="T92" fmla="*/ 688 w 812"/>
                  <a:gd name="T93" fmla="*/ 55 h 237"/>
                  <a:gd name="T94" fmla="*/ 684 w 812"/>
                  <a:gd name="T95" fmla="*/ 59 h 237"/>
                  <a:gd name="T96" fmla="*/ 672 w 812"/>
                  <a:gd name="T97" fmla="*/ 68 h 237"/>
                  <a:gd name="T98" fmla="*/ 657 w 812"/>
                  <a:gd name="T99" fmla="*/ 75 h 237"/>
                  <a:gd name="T100" fmla="*/ 647 w 812"/>
                  <a:gd name="T101" fmla="*/ 80 h 237"/>
                  <a:gd name="T102" fmla="*/ 620 w 812"/>
                  <a:gd name="T103" fmla="*/ 89 h 237"/>
                  <a:gd name="T104" fmla="*/ 594 w 812"/>
                  <a:gd name="T105" fmla="*/ 104 h 237"/>
                  <a:gd name="T106" fmla="*/ 576 w 812"/>
                  <a:gd name="T107" fmla="*/ 111 h 237"/>
                  <a:gd name="T108" fmla="*/ 535 w 812"/>
                  <a:gd name="T109" fmla="*/ 128 h 237"/>
                  <a:gd name="T110" fmla="*/ 474 w 812"/>
                  <a:gd name="T111" fmla="*/ 148 h 237"/>
                  <a:gd name="T112" fmla="*/ 400 w 812"/>
                  <a:gd name="T113" fmla="*/ 164 h 2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2"/>
                  <a:gd name="T172" fmla="*/ 0 h 237"/>
                  <a:gd name="T173" fmla="*/ 812 w 812"/>
                  <a:gd name="T174" fmla="*/ 237 h 2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2" h="237">
                    <a:moveTo>
                      <a:pt x="400" y="164"/>
                    </a:moveTo>
                    <a:lnTo>
                      <a:pt x="384" y="166"/>
                    </a:lnTo>
                    <a:lnTo>
                      <a:pt x="376" y="166"/>
                    </a:lnTo>
                    <a:lnTo>
                      <a:pt x="368" y="166"/>
                    </a:lnTo>
                    <a:lnTo>
                      <a:pt x="353" y="163"/>
                    </a:lnTo>
                    <a:lnTo>
                      <a:pt x="346" y="161"/>
                    </a:lnTo>
                    <a:lnTo>
                      <a:pt x="339" y="159"/>
                    </a:lnTo>
                    <a:lnTo>
                      <a:pt x="318" y="151"/>
                    </a:lnTo>
                    <a:lnTo>
                      <a:pt x="297" y="143"/>
                    </a:lnTo>
                    <a:lnTo>
                      <a:pt x="278" y="132"/>
                    </a:lnTo>
                    <a:lnTo>
                      <a:pt x="259" y="122"/>
                    </a:lnTo>
                    <a:lnTo>
                      <a:pt x="243" y="112"/>
                    </a:lnTo>
                    <a:lnTo>
                      <a:pt x="228" y="103"/>
                    </a:lnTo>
                    <a:lnTo>
                      <a:pt x="218" y="98"/>
                    </a:lnTo>
                    <a:lnTo>
                      <a:pt x="208" y="93"/>
                    </a:lnTo>
                    <a:lnTo>
                      <a:pt x="198" y="86"/>
                    </a:lnTo>
                    <a:lnTo>
                      <a:pt x="188" y="79"/>
                    </a:lnTo>
                    <a:lnTo>
                      <a:pt x="177" y="73"/>
                    </a:lnTo>
                    <a:lnTo>
                      <a:pt x="167" y="67"/>
                    </a:lnTo>
                    <a:lnTo>
                      <a:pt x="155" y="61"/>
                    </a:lnTo>
                    <a:lnTo>
                      <a:pt x="145" y="56"/>
                    </a:lnTo>
                    <a:lnTo>
                      <a:pt x="134" y="52"/>
                    </a:lnTo>
                    <a:lnTo>
                      <a:pt x="122" y="48"/>
                    </a:lnTo>
                    <a:lnTo>
                      <a:pt x="101" y="41"/>
                    </a:lnTo>
                    <a:lnTo>
                      <a:pt x="91" y="38"/>
                    </a:lnTo>
                    <a:lnTo>
                      <a:pt x="81" y="37"/>
                    </a:lnTo>
                    <a:lnTo>
                      <a:pt x="71" y="36"/>
                    </a:lnTo>
                    <a:lnTo>
                      <a:pt x="60" y="35"/>
                    </a:lnTo>
                    <a:lnTo>
                      <a:pt x="49" y="36"/>
                    </a:lnTo>
                    <a:lnTo>
                      <a:pt x="39" y="37"/>
                    </a:lnTo>
                    <a:lnTo>
                      <a:pt x="34" y="37"/>
                    </a:lnTo>
                    <a:lnTo>
                      <a:pt x="29" y="39"/>
                    </a:lnTo>
                    <a:lnTo>
                      <a:pt x="24" y="41"/>
                    </a:lnTo>
                    <a:lnTo>
                      <a:pt x="20" y="43"/>
                    </a:lnTo>
                    <a:lnTo>
                      <a:pt x="14" y="48"/>
                    </a:lnTo>
                    <a:lnTo>
                      <a:pt x="8" y="53"/>
                    </a:lnTo>
                    <a:lnTo>
                      <a:pt x="4" y="58"/>
                    </a:lnTo>
                    <a:lnTo>
                      <a:pt x="2" y="64"/>
                    </a:lnTo>
                    <a:lnTo>
                      <a:pt x="0" y="70"/>
                    </a:lnTo>
                    <a:lnTo>
                      <a:pt x="0" y="77"/>
                    </a:lnTo>
                    <a:lnTo>
                      <a:pt x="1" y="84"/>
                    </a:lnTo>
                    <a:lnTo>
                      <a:pt x="4" y="91"/>
                    </a:lnTo>
                    <a:lnTo>
                      <a:pt x="6" y="96"/>
                    </a:lnTo>
                    <a:lnTo>
                      <a:pt x="8" y="102"/>
                    </a:lnTo>
                    <a:lnTo>
                      <a:pt x="12" y="105"/>
                    </a:lnTo>
                    <a:lnTo>
                      <a:pt x="15" y="109"/>
                    </a:lnTo>
                    <a:lnTo>
                      <a:pt x="19" y="113"/>
                    </a:lnTo>
                    <a:lnTo>
                      <a:pt x="23" y="116"/>
                    </a:lnTo>
                    <a:lnTo>
                      <a:pt x="28" y="118"/>
                    </a:lnTo>
                    <a:lnTo>
                      <a:pt x="34" y="121"/>
                    </a:lnTo>
                    <a:lnTo>
                      <a:pt x="56" y="129"/>
                    </a:lnTo>
                    <a:lnTo>
                      <a:pt x="79" y="137"/>
                    </a:lnTo>
                    <a:lnTo>
                      <a:pt x="102" y="144"/>
                    </a:lnTo>
                    <a:lnTo>
                      <a:pt x="126" y="151"/>
                    </a:lnTo>
                    <a:lnTo>
                      <a:pt x="148" y="157"/>
                    </a:lnTo>
                    <a:lnTo>
                      <a:pt x="170" y="165"/>
                    </a:lnTo>
                    <a:lnTo>
                      <a:pt x="192" y="173"/>
                    </a:lnTo>
                    <a:lnTo>
                      <a:pt x="214" y="182"/>
                    </a:lnTo>
                    <a:lnTo>
                      <a:pt x="237" y="192"/>
                    </a:lnTo>
                    <a:lnTo>
                      <a:pt x="261" y="203"/>
                    </a:lnTo>
                    <a:lnTo>
                      <a:pt x="283" y="214"/>
                    </a:lnTo>
                    <a:lnTo>
                      <a:pt x="306" y="226"/>
                    </a:lnTo>
                    <a:lnTo>
                      <a:pt x="312" y="229"/>
                    </a:lnTo>
                    <a:lnTo>
                      <a:pt x="319" y="231"/>
                    </a:lnTo>
                    <a:lnTo>
                      <a:pt x="326" y="233"/>
                    </a:lnTo>
                    <a:lnTo>
                      <a:pt x="334" y="235"/>
                    </a:lnTo>
                    <a:lnTo>
                      <a:pt x="344" y="237"/>
                    </a:lnTo>
                    <a:lnTo>
                      <a:pt x="353" y="237"/>
                    </a:lnTo>
                    <a:lnTo>
                      <a:pt x="373" y="237"/>
                    </a:lnTo>
                    <a:lnTo>
                      <a:pt x="381" y="237"/>
                    </a:lnTo>
                    <a:lnTo>
                      <a:pt x="391" y="237"/>
                    </a:lnTo>
                    <a:lnTo>
                      <a:pt x="400" y="235"/>
                    </a:lnTo>
                    <a:lnTo>
                      <a:pt x="409" y="233"/>
                    </a:lnTo>
                    <a:lnTo>
                      <a:pt x="417" y="231"/>
                    </a:lnTo>
                    <a:lnTo>
                      <a:pt x="425" y="230"/>
                    </a:lnTo>
                    <a:lnTo>
                      <a:pt x="434" y="226"/>
                    </a:lnTo>
                    <a:lnTo>
                      <a:pt x="443" y="224"/>
                    </a:lnTo>
                    <a:lnTo>
                      <a:pt x="483" y="207"/>
                    </a:lnTo>
                    <a:lnTo>
                      <a:pt x="524" y="190"/>
                    </a:lnTo>
                    <a:lnTo>
                      <a:pt x="605" y="156"/>
                    </a:lnTo>
                    <a:lnTo>
                      <a:pt x="613" y="152"/>
                    </a:lnTo>
                    <a:lnTo>
                      <a:pt x="622" y="149"/>
                    </a:lnTo>
                    <a:lnTo>
                      <a:pt x="631" y="157"/>
                    </a:lnTo>
                    <a:lnTo>
                      <a:pt x="637" y="156"/>
                    </a:lnTo>
                    <a:lnTo>
                      <a:pt x="643" y="154"/>
                    </a:lnTo>
                    <a:lnTo>
                      <a:pt x="643" y="153"/>
                    </a:lnTo>
                    <a:lnTo>
                      <a:pt x="645" y="152"/>
                    </a:lnTo>
                    <a:lnTo>
                      <a:pt x="648" y="150"/>
                    </a:lnTo>
                    <a:lnTo>
                      <a:pt x="650" y="149"/>
                    </a:lnTo>
                    <a:lnTo>
                      <a:pt x="653" y="147"/>
                    </a:lnTo>
                    <a:lnTo>
                      <a:pt x="657" y="143"/>
                    </a:lnTo>
                    <a:lnTo>
                      <a:pt x="657" y="141"/>
                    </a:lnTo>
                    <a:lnTo>
                      <a:pt x="658" y="139"/>
                    </a:lnTo>
                    <a:lnTo>
                      <a:pt x="659" y="139"/>
                    </a:lnTo>
                    <a:lnTo>
                      <a:pt x="662" y="135"/>
                    </a:lnTo>
                    <a:lnTo>
                      <a:pt x="664" y="130"/>
                    </a:lnTo>
                    <a:lnTo>
                      <a:pt x="671" y="117"/>
                    </a:lnTo>
                    <a:lnTo>
                      <a:pt x="679" y="115"/>
                    </a:lnTo>
                    <a:lnTo>
                      <a:pt x="686" y="113"/>
                    </a:lnTo>
                    <a:lnTo>
                      <a:pt x="694" y="112"/>
                    </a:lnTo>
                    <a:lnTo>
                      <a:pt x="703" y="112"/>
                    </a:lnTo>
                    <a:lnTo>
                      <a:pt x="711" y="113"/>
                    </a:lnTo>
                    <a:lnTo>
                      <a:pt x="718" y="115"/>
                    </a:lnTo>
                    <a:lnTo>
                      <a:pt x="726" y="118"/>
                    </a:lnTo>
                    <a:lnTo>
                      <a:pt x="734" y="122"/>
                    </a:lnTo>
                    <a:lnTo>
                      <a:pt x="738" y="125"/>
                    </a:lnTo>
                    <a:lnTo>
                      <a:pt x="743" y="127"/>
                    </a:lnTo>
                    <a:lnTo>
                      <a:pt x="747" y="128"/>
                    </a:lnTo>
                    <a:lnTo>
                      <a:pt x="752" y="129"/>
                    </a:lnTo>
                    <a:lnTo>
                      <a:pt x="756" y="128"/>
                    </a:lnTo>
                    <a:lnTo>
                      <a:pt x="761" y="127"/>
                    </a:lnTo>
                    <a:lnTo>
                      <a:pt x="766" y="125"/>
                    </a:lnTo>
                    <a:lnTo>
                      <a:pt x="770" y="123"/>
                    </a:lnTo>
                    <a:lnTo>
                      <a:pt x="776" y="120"/>
                    </a:lnTo>
                    <a:lnTo>
                      <a:pt x="779" y="116"/>
                    </a:lnTo>
                    <a:lnTo>
                      <a:pt x="780" y="115"/>
                    </a:lnTo>
                    <a:lnTo>
                      <a:pt x="782" y="113"/>
                    </a:lnTo>
                    <a:lnTo>
                      <a:pt x="783" y="111"/>
                    </a:lnTo>
                    <a:lnTo>
                      <a:pt x="783" y="110"/>
                    </a:lnTo>
                    <a:lnTo>
                      <a:pt x="784" y="109"/>
                    </a:lnTo>
                    <a:lnTo>
                      <a:pt x="784" y="107"/>
                    </a:lnTo>
                    <a:lnTo>
                      <a:pt x="784" y="105"/>
                    </a:lnTo>
                    <a:lnTo>
                      <a:pt x="783" y="101"/>
                    </a:lnTo>
                    <a:lnTo>
                      <a:pt x="781" y="95"/>
                    </a:lnTo>
                    <a:lnTo>
                      <a:pt x="777" y="91"/>
                    </a:lnTo>
                    <a:lnTo>
                      <a:pt x="774" y="86"/>
                    </a:lnTo>
                    <a:lnTo>
                      <a:pt x="770" y="82"/>
                    </a:lnTo>
                    <a:lnTo>
                      <a:pt x="766" y="78"/>
                    </a:lnTo>
                    <a:lnTo>
                      <a:pt x="762" y="75"/>
                    </a:lnTo>
                    <a:lnTo>
                      <a:pt x="756" y="72"/>
                    </a:lnTo>
                    <a:lnTo>
                      <a:pt x="752" y="70"/>
                    </a:lnTo>
                    <a:lnTo>
                      <a:pt x="746" y="68"/>
                    </a:lnTo>
                    <a:lnTo>
                      <a:pt x="741" y="68"/>
                    </a:lnTo>
                    <a:lnTo>
                      <a:pt x="728" y="67"/>
                    </a:lnTo>
                    <a:lnTo>
                      <a:pt x="721" y="67"/>
                    </a:lnTo>
                    <a:lnTo>
                      <a:pt x="715" y="68"/>
                    </a:lnTo>
                    <a:lnTo>
                      <a:pt x="727" y="60"/>
                    </a:lnTo>
                    <a:lnTo>
                      <a:pt x="734" y="57"/>
                    </a:lnTo>
                    <a:lnTo>
                      <a:pt x="741" y="55"/>
                    </a:lnTo>
                    <a:lnTo>
                      <a:pt x="756" y="51"/>
                    </a:lnTo>
                    <a:lnTo>
                      <a:pt x="763" y="50"/>
                    </a:lnTo>
                    <a:lnTo>
                      <a:pt x="770" y="50"/>
                    </a:lnTo>
                    <a:lnTo>
                      <a:pt x="777" y="49"/>
                    </a:lnTo>
                    <a:lnTo>
                      <a:pt x="779" y="48"/>
                    </a:lnTo>
                    <a:lnTo>
                      <a:pt x="782" y="48"/>
                    </a:lnTo>
                    <a:lnTo>
                      <a:pt x="794" y="47"/>
                    </a:lnTo>
                    <a:lnTo>
                      <a:pt x="797" y="46"/>
                    </a:lnTo>
                    <a:lnTo>
                      <a:pt x="799" y="45"/>
                    </a:lnTo>
                    <a:lnTo>
                      <a:pt x="802" y="44"/>
                    </a:lnTo>
                    <a:lnTo>
                      <a:pt x="803" y="43"/>
                    </a:lnTo>
                    <a:lnTo>
                      <a:pt x="805" y="43"/>
                    </a:lnTo>
                    <a:lnTo>
                      <a:pt x="805" y="41"/>
                    </a:lnTo>
                    <a:lnTo>
                      <a:pt x="806" y="41"/>
                    </a:lnTo>
                    <a:lnTo>
                      <a:pt x="808" y="40"/>
                    </a:lnTo>
                    <a:lnTo>
                      <a:pt x="809" y="38"/>
                    </a:lnTo>
                    <a:lnTo>
                      <a:pt x="811" y="36"/>
                    </a:lnTo>
                    <a:lnTo>
                      <a:pt x="812" y="34"/>
                    </a:lnTo>
                    <a:lnTo>
                      <a:pt x="812" y="32"/>
                    </a:lnTo>
                    <a:lnTo>
                      <a:pt x="812" y="29"/>
                    </a:lnTo>
                    <a:lnTo>
                      <a:pt x="812" y="28"/>
                    </a:lnTo>
                    <a:lnTo>
                      <a:pt x="812" y="25"/>
                    </a:lnTo>
                    <a:lnTo>
                      <a:pt x="812" y="23"/>
                    </a:lnTo>
                    <a:lnTo>
                      <a:pt x="812" y="22"/>
                    </a:lnTo>
                    <a:lnTo>
                      <a:pt x="811" y="21"/>
                    </a:lnTo>
                    <a:lnTo>
                      <a:pt x="811" y="20"/>
                    </a:lnTo>
                    <a:lnTo>
                      <a:pt x="810" y="16"/>
                    </a:lnTo>
                    <a:lnTo>
                      <a:pt x="808" y="12"/>
                    </a:lnTo>
                    <a:lnTo>
                      <a:pt x="805" y="8"/>
                    </a:lnTo>
                    <a:lnTo>
                      <a:pt x="803" y="6"/>
                    </a:lnTo>
                    <a:lnTo>
                      <a:pt x="799" y="3"/>
                    </a:lnTo>
                    <a:lnTo>
                      <a:pt x="796" y="1"/>
                    </a:lnTo>
                    <a:lnTo>
                      <a:pt x="791" y="0"/>
                    </a:lnTo>
                    <a:lnTo>
                      <a:pt x="787" y="0"/>
                    </a:lnTo>
                    <a:lnTo>
                      <a:pt x="783" y="0"/>
                    </a:lnTo>
                    <a:lnTo>
                      <a:pt x="767" y="3"/>
                    </a:lnTo>
                    <a:lnTo>
                      <a:pt x="759" y="5"/>
                    </a:lnTo>
                    <a:lnTo>
                      <a:pt x="752" y="7"/>
                    </a:lnTo>
                    <a:lnTo>
                      <a:pt x="738" y="13"/>
                    </a:lnTo>
                    <a:lnTo>
                      <a:pt x="725" y="21"/>
                    </a:lnTo>
                    <a:lnTo>
                      <a:pt x="718" y="25"/>
                    </a:lnTo>
                    <a:lnTo>
                      <a:pt x="712" y="30"/>
                    </a:lnTo>
                    <a:lnTo>
                      <a:pt x="706" y="35"/>
                    </a:lnTo>
                    <a:lnTo>
                      <a:pt x="700" y="41"/>
                    </a:lnTo>
                    <a:lnTo>
                      <a:pt x="692" y="50"/>
                    </a:lnTo>
                    <a:lnTo>
                      <a:pt x="688" y="55"/>
                    </a:lnTo>
                    <a:lnTo>
                      <a:pt x="685" y="56"/>
                    </a:lnTo>
                    <a:lnTo>
                      <a:pt x="685" y="57"/>
                    </a:lnTo>
                    <a:lnTo>
                      <a:pt x="684" y="59"/>
                    </a:lnTo>
                    <a:lnTo>
                      <a:pt x="682" y="60"/>
                    </a:lnTo>
                    <a:lnTo>
                      <a:pt x="681" y="61"/>
                    </a:lnTo>
                    <a:lnTo>
                      <a:pt x="676" y="64"/>
                    </a:lnTo>
                    <a:lnTo>
                      <a:pt x="672" y="68"/>
                    </a:lnTo>
                    <a:lnTo>
                      <a:pt x="667" y="70"/>
                    </a:lnTo>
                    <a:lnTo>
                      <a:pt x="664" y="72"/>
                    </a:lnTo>
                    <a:lnTo>
                      <a:pt x="663" y="74"/>
                    </a:lnTo>
                    <a:lnTo>
                      <a:pt x="657" y="75"/>
                    </a:lnTo>
                    <a:lnTo>
                      <a:pt x="652" y="78"/>
                    </a:lnTo>
                    <a:lnTo>
                      <a:pt x="650" y="79"/>
                    </a:lnTo>
                    <a:lnTo>
                      <a:pt x="648" y="79"/>
                    </a:lnTo>
                    <a:lnTo>
                      <a:pt x="647" y="80"/>
                    </a:lnTo>
                    <a:lnTo>
                      <a:pt x="643" y="82"/>
                    </a:lnTo>
                    <a:lnTo>
                      <a:pt x="630" y="85"/>
                    </a:lnTo>
                    <a:lnTo>
                      <a:pt x="625" y="87"/>
                    </a:lnTo>
                    <a:lnTo>
                      <a:pt x="620" y="89"/>
                    </a:lnTo>
                    <a:lnTo>
                      <a:pt x="613" y="93"/>
                    </a:lnTo>
                    <a:lnTo>
                      <a:pt x="607" y="96"/>
                    </a:lnTo>
                    <a:lnTo>
                      <a:pt x="600" y="100"/>
                    </a:lnTo>
                    <a:lnTo>
                      <a:pt x="594" y="104"/>
                    </a:lnTo>
                    <a:lnTo>
                      <a:pt x="582" y="109"/>
                    </a:lnTo>
                    <a:lnTo>
                      <a:pt x="580" y="109"/>
                    </a:lnTo>
                    <a:lnTo>
                      <a:pt x="579" y="110"/>
                    </a:lnTo>
                    <a:lnTo>
                      <a:pt x="576" y="111"/>
                    </a:lnTo>
                    <a:lnTo>
                      <a:pt x="571" y="114"/>
                    </a:lnTo>
                    <a:lnTo>
                      <a:pt x="558" y="119"/>
                    </a:lnTo>
                    <a:lnTo>
                      <a:pt x="547" y="123"/>
                    </a:lnTo>
                    <a:lnTo>
                      <a:pt x="535" y="128"/>
                    </a:lnTo>
                    <a:lnTo>
                      <a:pt x="523" y="132"/>
                    </a:lnTo>
                    <a:lnTo>
                      <a:pt x="499" y="141"/>
                    </a:lnTo>
                    <a:lnTo>
                      <a:pt x="487" y="144"/>
                    </a:lnTo>
                    <a:lnTo>
                      <a:pt x="474" y="148"/>
                    </a:lnTo>
                    <a:lnTo>
                      <a:pt x="450" y="154"/>
                    </a:lnTo>
                    <a:lnTo>
                      <a:pt x="424" y="159"/>
                    </a:lnTo>
                    <a:lnTo>
                      <a:pt x="412" y="162"/>
                    </a:lnTo>
                    <a:lnTo>
                      <a:pt x="400" y="1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7" name="Freeform 22"/>
              <p:cNvSpPr>
                <a:spLocks noChangeAspect="1"/>
              </p:cNvSpPr>
              <p:nvPr/>
            </p:nvSpPr>
            <p:spPr bwMode="auto">
              <a:xfrm>
                <a:off x="1861" y="2608"/>
                <a:ext cx="480" cy="486"/>
              </a:xfrm>
              <a:custGeom>
                <a:avLst/>
                <a:gdLst>
                  <a:gd name="T0" fmla="*/ 12 w 480"/>
                  <a:gd name="T1" fmla="*/ 76 h 486"/>
                  <a:gd name="T2" fmla="*/ 2 w 480"/>
                  <a:gd name="T3" fmla="*/ 99 h 486"/>
                  <a:gd name="T4" fmla="*/ 2 w 480"/>
                  <a:gd name="T5" fmla="*/ 156 h 486"/>
                  <a:gd name="T6" fmla="*/ 11 w 480"/>
                  <a:gd name="T7" fmla="*/ 205 h 486"/>
                  <a:gd name="T8" fmla="*/ 32 w 480"/>
                  <a:gd name="T9" fmla="*/ 272 h 486"/>
                  <a:gd name="T10" fmla="*/ 60 w 480"/>
                  <a:gd name="T11" fmla="*/ 338 h 486"/>
                  <a:gd name="T12" fmla="*/ 81 w 480"/>
                  <a:gd name="T13" fmla="*/ 361 h 486"/>
                  <a:gd name="T14" fmla="*/ 106 w 480"/>
                  <a:gd name="T15" fmla="*/ 375 h 486"/>
                  <a:gd name="T16" fmla="*/ 127 w 480"/>
                  <a:gd name="T17" fmla="*/ 398 h 486"/>
                  <a:gd name="T18" fmla="*/ 106 w 480"/>
                  <a:gd name="T19" fmla="*/ 437 h 486"/>
                  <a:gd name="T20" fmla="*/ 105 w 480"/>
                  <a:gd name="T21" fmla="*/ 452 h 486"/>
                  <a:gd name="T22" fmla="*/ 116 w 480"/>
                  <a:gd name="T23" fmla="*/ 465 h 486"/>
                  <a:gd name="T24" fmla="*/ 161 w 480"/>
                  <a:gd name="T25" fmla="*/ 458 h 486"/>
                  <a:gd name="T26" fmla="*/ 173 w 480"/>
                  <a:gd name="T27" fmla="*/ 484 h 486"/>
                  <a:gd name="T28" fmla="*/ 182 w 480"/>
                  <a:gd name="T29" fmla="*/ 486 h 486"/>
                  <a:gd name="T30" fmla="*/ 187 w 480"/>
                  <a:gd name="T31" fmla="*/ 486 h 486"/>
                  <a:gd name="T32" fmla="*/ 194 w 480"/>
                  <a:gd name="T33" fmla="*/ 484 h 486"/>
                  <a:gd name="T34" fmla="*/ 205 w 480"/>
                  <a:gd name="T35" fmla="*/ 474 h 486"/>
                  <a:gd name="T36" fmla="*/ 244 w 480"/>
                  <a:gd name="T37" fmla="*/ 479 h 486"/>
                  <a:gd name="T38" fmla="*/ 248 w 480"/>
                  <a:gd name="T39" fmla="*/ 474 h 486"/>
                  <a:gd name="T40" fmla="*/ 254 w 480"/>
                  <a:gd name="T41" fmla="*/ 463 h 486"/>
                  <a:gd name="T42" fmla="*/ 254 w 480"/>
                  <a:gd name="T43" fmla="*/ 458 h 486"/>
                  <a:gd name="T44" fmla="*/ 252 w 480"/>
                  <a:gd name="T45" fmla="*/ 447 h 486"/>
                  <a:gd name="T46" fmla="*/ 247 w 480"/>
                  <a:gd name="T47" fmla="*/ 430 h 486"/>
                  <a:gd name="T48" fmla="*/ 245 w 480"/>
                  <a:gd name="T49" fmla="*/ 396 h 486"/>
                  <a:gd name="T50" fmla="*/ 235 w 480"/>
                  <a:gd name="T51" fmla="*/ 371 h 486"/>
                  <a:gd name="T52" fmla="*/ 194 w 480"/>
                  <a:gd name="T53" fmla="*/ 344 h 486"/>
                  <a:gd name="T54" fmla="*/ 136 w 480"/>
                  <a:gd name="T55" fmla="*/ 323 h 486"/>
                  <a:gd name="T56" fmla="*/ 117 w 480"/>
                  <a:gd name="T57" fmla="*/ 312 h 486"/>
                  <a:gd name="T58" fmla="*/ 100 w 480"/>
                  <a:gd name="T59" fmla="*/ 290 h 486"/>
                  <a:gd name="T60" fmla="*/ 85 w 480"/>
                  <a:gd name="T61" fmla="*/ 243 h 486"/>
                  <a:gd name="T62" fmla="*/ 75 w 480"/>
                  <a:gd name="T63" fmla="*/ 187 h 486"/>
                  <a:gd name="T64" fmla="*/ 71 w 480"/>
                  <a:gd name="T65" fmla="*/ 138 h 486"/>
                  <a:gd name="T66" fmla="*/ 101 w 480"/>
                  <a:gd name="T67" fmla="*/ 103 h 486"/>
                  <a:gd name="T68" fmla="*/ 176 w 480"/>
                  <a:gd name="T69" fmla="*/ 87 h 486"/>
                  <a:gd name="T70" fmla="*/ 235 w 480"/>
                  <a:gd name="T71" fmla="*/ 88 h 486"/>
                  <a:gd name="T72" fmla="*/ 344 w 480"/>
                  <a:gd name="T73" fmla="*/ 110 h 486"/>
                  <a:gd name="T74" fmla="*/ 427 w 480"/>
                  <a:gd name="T75" fmla="*/ 125 h 486"/>
                  <a:gd name="T76" fmla="*/ 439 w 480"/>
                  <a:gd name="T77" fmla="*/ 123 h 486"/>
                  <a:gd name="T78" fmla="*/ 454 w 480"/>
                  <a:gd name="T79" fmla="*/ 116 h 486"/>
                  <a:gd name="T80" fmla="*/ 467 w 480"/>
                  <a:gd name="T81" fmla="*/ 105 h 486"/>
                  <a:gd name="T82" fmla="*/ 478 w 480"/>
                  <a:gd name="T83" fmla="*/ 79 h 486"/>
                  <a:gd name="T84" fmla="*/ 476 w 480"/>
                  <a:gd name="T85" fmla="*/ 44 h 486"/>
                  <a:gd name="T86" fmla="*/ 475 w 480"/>
                  <a:gd name="T87" fmla="*/ 40 h 486"/>
                  <a:gd name="T88" fmla="*/ 458 w 480"/>
                  <a:gd name="T89" fmla="*/ 21 h 486"/>
                  <a:gd name="T90" fmla="*/ 403 w 480"/>
                  <a:gd name="T91" fmla="*/ 8 h 486"/>
                  <a:gd name="T92" fmla="*/ 329 w 480"/>
                  <a:gd name="T93" fmla="*/ 0 h 486"/>
                  <a:gd name="T94" fmla="*/ 256 w 480"/>
                  <a:gd name="T95" fmla="*/ 4 h 486"/>
                  <a:gd name="T96" fmla="*/ 95 w 480"/>
                  <a:gd name="T97" fmla="*/ 40 h 4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0"/>
                  <a:gd name="T148" fmla="*/ 0 h 486"/>
                  <a:gd name="T149" fmla="*/ 480 w 480"/>
                  <a:gd name="T150" fmla="*/ 486 h 4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0" h="486">
                    <a:moveTo>
                      <a:pt x="28" y="65"/>
                    </a:moveTo>
                    <a:lnTo>
                      <a:pt x="22" y="68"/>
                    </a:lnTo>
                    <a:lnTo>
                      <a:pt x="17" y="72"/>
                    </a:lnTo>
                    <a:lnTo>
                      <a:pt x="12" y="76"/>
                    </a:lnTo>
                    <a:lnTo>
                      <a:pt x="9" y="81"/>
                    </a:lnTo>
                    <a:lnTo>
                      <a:pt x="5" y="86"/>
                    </a:lnTo>
                    <a:lnTo>
                      <a:pt x="4" y="92"/>
                    </a:lnTo>
                    <a:lnTo>
                      <a:pt x="2" y="99"/>
                    </a:lnTo>
                    <a:lnTo>
                      <a:pt x="2" y="106"/>
                    </a:lnTo>
                    <a:lnTo>
                      <a:pt x="0" y="119"/>
                    </a:lnTo>
                    <a:lnTo>
                      <a:pt x="0" y="131"/>
                    </a:lnTo>
                    <a:lnTo>
                      <a:pt x="2" y="156"/>
                    </a:lnTo>
                    <a:lnTo>
                      <a:pt x="3" y="169"/>
                    </a:lnTo>
                    <a:lnTo>
                      <a:pt x="4" y="181"/>
                    </a:lnTo>
                    <a:lnTo>
                      <a:pt x="7" y="193"/>
                    </a:lnTo>
                    <a:lnTo>
                      <a:pt x="11" y="205"/>
                    </a:lnTo>
                    <a:lnTo>
                      <a:pt x="15" y="222"/>
                    </a:lnTo>
                    <a:lnTo>
                      <a:pt x="20" y="239"/>
                    </a:lnTo>
                    <a:lnTo>
                      <a:pt x="26" y="256"/>
                    </a:lnTo>
                    <a:lnTo>
                      <a:pt x="32" y="272"/>
                    </a:lnTo>
                    <a:lnTo>
                      <a:pt x="42" y="297"/>
                    </a:lnTo>
                    <a:lnTo>
                      <a:pt x="53" y="323"/>
                    </a:lnTo>
                    <a:lnTo>
                      <a:pt x="56" y="331"/>
                    </a:lnTo>
                    <a:lnTo>
                      <a:pt x="60" y="338"/>
                    </a:lnTo>
                    <a:lnTo>
                      <a:pt x="64" y="345"/>
                    </a:lnTo>
                    <a:lnTo>
                      <a:pt x="69" y="351"/>
                    </a:lnTo>
                    <a:lnTo>
                      <a:pt x="75" y="356"/>
                    </a:lnTo>
                    <a:lnTo>
                      <a:pt x="81" y="361"/>
                    </a:lnTo>
                    <a:lnTo>
                      <a:pt x="88" y="366"/>
                    </a:lnTo>
                    <a:lnTo>
                      <a:pt x="97" y="370"/>
                    </a:lnTo>
                    <a:lnTo>
                      <a:pt x="102" y="373"/>
                    </a:lnTo>
                    <a:lnTo>
                      <a:pt x="106" y="375"/>
                    </a:lnTo>
                    <a:lnTo>
                      <a:pt x="114" y="381"/>
                    </a:lnTo>
                    <a:lnTo>
                      <a:pt x="121" y="389"/>
                    </a:lnTo>
                    <a:lnTo>
                      <a:pt x="124" y="394"/>
                    </a:lnTo>
                    <a:lnTo>
                      <a:pt x="127" y="398"/>
                    </a:lnTo>
                    <a:lnTo>
                      <a:pt x="119" y="407"/>
                    </a:lnTo>
                    <a:lnTo>
                      <a:pt x="114" y="416"/>
                    </a:lnTo>
                    <a:lnTo>
                      <a:pt x="109" y="426"/>
                    </a:lnTo>
                    <a:lnTo>
                      <a:pt x="106" y="437"/>
                    </a:lnTo>
                    <a:lnTo>
                      <a:pt x="104" y="440"/>
                    </a:lnTo>
                    <a:lnTo>
                      <a:pt x="104" y="445"/>
                    </a:lnTo>
                    <a:lnTo>
                      <a:pt x="104" y="449"/>
                    </a:lnTo>
                    <a:lnTo>
                      <a:pt x="105" y="452"/>
                    </a:lnTo>
                    <a:lnTo>
                      <a:pt x="107" y="456"/>
                    </a:lnTo>
                    <a:lnTo>
                      <a:pt x="109" y="459"/>
                    </a:lnTo>
                    <a:lnTo>
                      <a:pt x="112" y="462"/>
                    </a:lnTo>
                    <a:lnTo>
                      <a:pt x="116" y="465"/>
                    </a:lnTo>
                    <a:lnTo>
                      <a:pt x="123" y="468"/>
                    </a:lnTo>
                    <a:lnTo>
                      <a:pt x="131" y="471"/>
                    </a:lnTo>
                    <a:lnTo>
                      <a:pt x="140" y="472"/>
                    </a:lnTo>
                    <a:lnTo>
                      <a:pt x="161" y="458"/>
                    </a:lnTo>
                    <a:lnTo>
                      <a:pt x="162" y="474"/>
                    </a:lnTo>
                    <a:lnTo>
                      <a:pt x="165" y="478"/>
                    </a:lnTo>
                    <a:lnTo>
                      <a:pt x="169" y="481"/>
                    </a:lnTo>
                    <a:lnTo>
                      <a:pt x="173" y="484"/>
                    </a:lnTo>
                    <a:lnTo>
                      <a:pt x="177" y="486"/>
                    </a:lnTo>
                    <a:lnTo>
                      <a:pt x="180" y="486"/>
                    </a:lnTo>
                    <a:lnTo>
                      <a:pt x="181" y="486"/>
                    </a:lnTo>
                    <a:lnTo>
                      <a:pt x="182" y="486"/>
                    </a:lnTo>
                    <a:lnTo>
                      <a:pt x="183" y="486"/>
                    </a:lnTo>
                    <a:lnTo>
                      <a:pt x="186" y="486"/>
                    </a:lnTo>
                    <a:lnTo>
                      <a:pt x="187" y="486"/>
                    </a:lnTo>
                    <a:lnTo>
                      <a:pt x="189" y="486"/>
                    </a:lnTo>
                    <a:lnTo>
                      <a:pt x="190" y="485"/>
                    </a:lnTo>
                    <a:lnTo>
                      <a:pt x="191" y="485"/>
                    </a:lnTo>
                    <a:lnTo>
                      <a:pt x="194" y="484"/>
                    </a:lnTo>
                    <a:lnTo>
                      <a:pt x="196" y="482"/>
                    </a:lnTo>
                    <a:lnTo>
                      <a:pt x="200" y="480"/>
                    </a:lnTo>
                    <a:lnTo>
                      <a:pt x="202" y="478"/>
                    </a:lnTo>
                    <a:lnTo>
                      <a:pt x="205" y="474"/>
                    </a:lnTo>
                    <a:lnTo>
                      <a:pt x="210" y="474"/>
                    </a:lnTo>
                    <a:lnTo>
                      <a:pt x="222" y="482"/>
                    </a:lnTo>
                    <a:lnTo>
                      <a:pt x="242" y="481"/>
                    </a:lnTo>
                    <a:lnTo>
                      <a:pt x="244" y="479"/>
                    </a:lnTo>
                    <a:lnTo>
                      <a:pt x="246" y="477"/>
                    </a:lnTo>
                    <a:lnTo>
                      <a:pt x="247" y="475"/>
                    </a:lnTo>
                    <a:lnTo>
                      <a:pt x="247" y="474"/>
                    </a:lnTo>
                    <a:lnTo>
                      <a:pt x="248" y="474"/>
                    </a:lnTo>
                    <a:lnTo>
                      <a:pt x="250" y="472"/>
                    </a:lnTo>
                    <a:lnTo>
                      <a:pt x="252" y="467"/>
                    </a:lnTo>
                    <a:lnTo>
                      <a:pt x="253" y="465"/>
                    </a:lnTo>
                    <a:lnTo>
                      <a:pt x="254" y="463"/>
                    </a:lnTo>
                    <a:lnTo>
                      <a:pt x="254" y="460"/>
                    </a:lnTo>
                    <a:lnTo>
                      <a:pt x="254" y="458"/>
                    </a:lnTo>
                    <a:lnTo>
                      <a:pt x="254" y="455"/>
                    </a:lnTo>
                    <a:lnTo>
                      <a:pt x="254" y="452"/>
                    </a:lnTo>
                    <a:lnTo>
                      <a:pt x="252" y="447"/>
                    </a:lnTo>
                    <a:lnTo>
                      <a:pt x="251" y="441"/>
                    </a:lnTo>
                    <a:lnTo>
                      <a:pt x="248" y="435"/>
                    </a:lnTo>
                    <a:lnTo>
                      <a:pt x="247" y="432"/>
                    </a:lnTo>
                    <a:lnTo>
                      <a:pt x="247" y="430"/>
                    </a:lnTo>
                    <a:lnTo>
                      <a:pt x="246" y="423"/>
                    </a:lnTo>
                    <a:lnTo>
                      <a:pt x="247" y="416"/>
                    </a:lnTo>
                    <a:lnTo>
                      <a:pt x="247" y="406"/>
                    </a:lnTo>
                    <a:lnTo>
                      <a:pt x="245" y="396"/>
                    </a:lnTo>
                    <a:lnTo>
                      <a:pt x="244" y="391"/>
                    </a:lnTo>
                    <a:lnTo>
                      <a:pt x="244" y="387"/>
                    </a:lnTo>
                    <a:lnTo>
                      <a:pt x="240" y="379"/>
                    </a:lnTo>
                    <a:lnTo>
                      <a:pt x="235" y="371"/>
                    </a:lnTo>
                    <a:lnTo>
                      <a:pt x="229" y="364"/>
                    </a:lnTo>
                    <a:lnTo>
                      <a:pt x="222" y="359"/>
                    </a:lnTo>
                    <a:lnTo>
                      <a:pt x="214" y="353"/>
                    </a:lnTo>
                    <a:lnTo>
                      <a:pt x="194" y="344"/>
                    </a:lnTo>
                    <a:lnTo>
                      <a:pt x="176" y="335"/>
                    </a:lnTo>
                    <a:lnTo>
                      <a:pt x="156" y="328"/>
                    </a:lnTo>
                    <a:lnTo>
                      <a:pt x="146" y="325"/>
                    </a:lnTo>
                    <a:lnTo>
                      <a:pt x="136" y="323"/>
                    </a:lnTo>
                    <a:lnTo>
                      <a:pt x="132" y="322"/>
                    </a:lnTo>
                    <a:lnTo>
                      <a:pt x="129" y="321"/>
                    </a:lnTo>
                    <a:lnTo>
                      <a:pt x="124" y="317"/>
                    </a:lnTo>
                    <a:lnTo>
                      <a:pt x="117" y="312"/>
                    </a:lnTo>
                    <a:lnTo>
                      <a:pt x="112" y="308"/>
                    </a:lnTo>
                    <a:lnTo>
                      <a:pt x="108" y="302"/>
                    </a:lnTo>
                    <a:lnTo>
                      <a:pt x="103" y="296"/>
                    </a:lnTo>
                    <a:lnTo>
                      <a:pt x="100" y="290"/>
                    </a:lnTo>
                    <a:lnTo>
                      <a:pt x="96" y="283"/>
                    </a:lnTo>
                    <a:lnTo>
                      <a:pt x="94" y="276"/>
                    </a:lnTo>
                    <a:lnTo>
                      <a:pt x="92" y="270"/>
                    </a:lnTo>
                    <a:lnTo>
                      <a:pt x="85" y="243"/>
                    </a:lnTo>
                    <a:lnTo>
                      <a:pt x="81" y="229"/>
                    </a:lnTo>
                    <a:lnTo>
                      <a:pt x="80" y="215"/>
                    </a:lnTo>
                    <a:lnTo>
                      <a:pt x="77" y="201"/>
                    </a:lnTo>
                    <a:lnTo>
                      <a:pt x="75" y="187"/>
                    </a:lnTo>
                    <a:lnTo>
                      <a:pt x="74" y="173"/>
                    </a:lnTo>
                    <a:lnTo>
                      <a:pt x="74" y="159"/>
                    </a:lnTo>
                    <a:lnTo>
                      <a:pt x="73" y="148"/>
                    </a:lnTo>
                    <a:lnTo>
                      <a:pt x="71" y="138"/>
                    </a:lnTo>
                    <a:lnTo>
                      <a:pt x="67" y="119"/>
                    </a:lnTo>
                    <a:lnTo>
                      <a:pt x="78" y="113"/>
                    </a:lnTo>
                    <a:lnTo>
                      <a:pt x="89" y="108"/>
                    </a:lnTo>
                    <a:lnTo>
                      <a:pt x="101" y="103"/>
                    </a:lnTo>
                    <a:lnTo>
                      <a:pt x="112" y="99"/>
                    </a:lnTo>
                    <a:lnTo>
                      <a:pt x="137" y="92"/>
                    </a:lnTo>
                    <a:lnTo>
                      <a:pt x="162" y="89"/>
                    </a:lnTo>
                    <a:lnTo>
                      <a:pt x="176" y="87"/>
                    </a:lnTo>
                    <a:lnTo>
                      <a:pt x="191" y="86"/>
                    </a:lnTo>
                    <a:lnTo>
                      <a:pt x="206" y="85"/>
                    </a:lnTo>
                    <a:lnTo>
                      <a:pt x="221" y="86"/>
                    </a:lnTo>
                    <a:lnTo>
                      <a:pt x="235" y="88"/>
                    </a:lnTo>
                    <a:lnTo>
                      <a:pt x="250" y="90"/>
                    </a:lnTo>
                    <a:lnTo>
                      <a:pt x="265" y="92"/>
                    </a:lnTo>
                    <a:lnTo>
                      <a:pt x="279" y="96"/>
                    </a:lnTo>
                    <a:lnTo>
                      <a:pt x="344" y="110"/>
                    </a:lnTo>
                    <a:lnTo>
                      <a:pt x="377" y="117"/>
                    </a:lnTo>
                    <a:lnTo>
                      <a:pt x="410" y="123"/>
                    </a:lnTo>
                    <a:lnTo>
                      <a:pt x="418" y="124"/>
                    </a:lnTo>
                    <a:lnTo>
                      <a:pt x="427" y="125"/>
                    </a:lnTo>
                    <a:lnTo>
                      <a:pt x="433" y="124"/>
                    </a:lnTo>
                    <a:lnTo>
                      <a:pt x="435" y="123"/>
                    </a:lnTo>
                    <a:lnTo>
                      <a:pt x="437" y="123"/>
                    </a:lnTo>
                    <a:lnTo>
                      <a:pt x="439" y="123"/>
                    </a:lnTo>
                    <a:lnTo>
                      <a:pt x="444" y="121"/>
                    </a:lnTo>
                    <a:lnTo>
                      <a:pt x="449" y="119"/>
                    </a:lnTo>
                    <a:lnTo>
                      <a:pt x="452" y="117"/>
                    </a:lnTo>
                    <a:lnTo>
                      <a:pt x="454" y="116"/>
                    </a:lnTo>
                    <a:lnTo>
                      <a:pt x="456" y="114"/>
                    </a:lnTo>
                    <a:lnTo>
                      <a:pt x="459" y="113"/>
                    </a:lnTo>
                    <a:lnTo>
                      <a:pt x="462" y="109"/>
                    </a:lnTo>
                    <a:lnTo>
                      <a:pt x="467" y="105"/>
                    </a:lnTo>
                    <a:lnTo>
                      <a:pt x="472" y="96"/>
                    </a:lnTo>
                    <a:lnTo>
                      <a:pt x="476" y="88"/>
                    </a:lnTo>
                    <a:lnTo>
                      <a:pt x="477" y="83"/>
                    </a:lnTo>
                    <a:lnTo>
                      <a:pt x="478" y="79"/>
                    </a:lnTo>
                    <a:lnTo>
                      <a:pt x="480" y="70"/>
                    </a:lnTo>
                    <a:lnTo>
                      <a:pt x="480" y="62"/>
                    </a:lnTo>
                    <a:lnTo>
                      <a:pt x="478" y="53"/>
                    </a:lnTo>
                    <a:lnTo>
                      <a:pt x="476" y="44"/>
                    </a:lnTo>
                    <a:lnTo>
                      <a:pt x="476" y="42"/>
                    </a:lnTo>
                    <a:lnTo>
                      <a:pt x="475" y="42"/>
                    </a:lnTo>
                    <a:lnTo>
                      <a:pt x="475" y="40"/>
                    </a:lnTo>
                    <a:lnTo>
                      <a:pt x="473" y="35"/>
                    </a:lnTo>
                    <a:lnTo>
                      <a:pt x="469" y="29"/>
                    </a:lnTo>
                    <a:lnTo>
                      <a:pt x="464" y="25"/>
                    </a:lnTo>
                    <a:lnTo>
                      <a:pt x="458" y="21"/>
                    </a:lnTo>
                    <a:lnTo>
                      <a:pt x="455" y="20"/>
                    </a:lnTo>
                    <a:lnTo>
                      <a:pt x="452" y="19"/>
                    </a:lnTo>
                    <a:lnTo>
                      <a:pt x="427" y="13"/>
                    </a:lnTo>
                    <a:lnTo>
                      <a:pt x="403" y="8"/>
                    </a:lnTo>
                    <a:lnTo>
                      <a:pt x="378" y="4"/>
                    </a:lnTo>
                    <a:lnTo>
                      <a:pt x="354" y="2"/>
                    </a:lnTo>
                    <a:lnTo>
                      <a:pt x="342" y="1"/>
                    </a:lnTo>
                    <a:lnTo>
                      <a:pt x="329" y="0"/>
                    </a:lnTo>
                    <a:lnTo>
                      <a:pt x="305" y="0"/>
                    </a:lnTo>
                    <a:lnTo>
                      <a:pt x="292" y="0"/>
                    </a:lnTo>
                    <a:lnTo>
                      <a:pt x="280" y="1"/>
                    </a:lnTo>
                    <a:lnTo>
                      <a:pt x="256" y="4"/>
                    </a:lnTo>
                    <a:lnTo>
                      <a:pt x="214" y="9"/>
                    </a:lnTo>
                    <a:lnTo>
                      <a:pt x="174" y="17"/>
                    </a:lnTo>
                    <a:lnTo>
                      <a:pt x="134" y="28"/>
                    </a:lnTo>
                    <a:lnTo>
                      <a:pt x="95" y="40"/>
                    </a:lnTo>
                    <a:lnTo>
                      <a:pt x="61" y="52"/>
                    </a:lnTo>
                    <a:lnTo>
                      <a:pt x="28"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8" name="Freeform 23"/>
              <p:cNvSpPr>
                <a:spLocks noChangeAspect="1"/>
              </p:cNvSpPr>
              <p:nvPr/>
            </p:nvSpPr>
            <p:spPr bwMode="auto">
              <a:xfrm>
                <a:off x="2282" y="3046"/>
                <a:ext cx="804" cy="669"/>
              </a:xfrm>
              <a:custGeom>
                <a:avLst/>
                <a:gdLst>
                  <a:gd name="T0" fmla="*/ 4 w 804"/>
                  <a:gd name="T1" fmla="*/ 81 h 669"/>
                  <a:gd name="T2" fmla="*/ 14 w 804"/>
                  <a:gd name="T3" fmla="*/ 102 h 669"/>
                  <a:gd name="T4" fmla="*/ 33 w 804"/>
                  <a:gd name="T5" fmla="*/ 117 h 669"/>
                  <a:gd name="T6" fmla="*/ 77 w 804"/>
                  <a:gd name="T7" fmla="*/ 137 h 669"/>
                  <a:gd name="T8" fmla="*/ 292 w 804"/>
                  <a:gd name="T9" fmla="*/ 202 h 669"/>
                  <a:gd name="T10" fmla="*/ 338 w 804"/>
                  <a:gd name="T11" fmla="*/ 225 h 669"/>
                  <a:gd name="T12" fmla="*/ 351 w 804"/>
                  <a:gd name="T13" fmla="*/ 247 h 669"/>
                  <a:gd name="T14" fmla="*/ 354 w 804"/>
                  <a:gd name="T15" fmla="*/ 275 h 669"/>
                  <a:gd name="T16" fmla="*/ 346 w 804"/>
                  <a:gd name="T17" fmla="*/ 315 h 669"/>
                  <a:gd name="T18" fmla="*/ 346 w 804"/>
                  <a:gd name="T19" fmla="*/ 356 h 669"/>
                  <a:gd name="T20" fmla="*/ 358 w 804"/>
                  <a:gd name="T21" fmla="*/ 376 h 669"/>
                  <a:gd name="T22" fmla="*/ 384 w 804"/>
                  <a:gd name="T23" fmla="*/ 427 h 669"/>
                  <a:gd name="T24" fmla="*/ 429 w 804"/>
                  <a:gd name="T25" fmla="*/ 494 h 669"/>
                  <a:gd name="T26" fmla="*/ 455 w 804"/>
                  <a:gd name="T27" fmla="*/ 535 h 669"/>
                  <a:gd name="T28" fmla="*/ 482 w 804"/>
                  <a:gd name="T29" fmla="*/ 580 h 669"/>
                  <a:gd name="T30" fmla="*/ 498 w 804"/>
                  <a:gd name="T31" fmla="*/ 624 h 669"/>
                  <a:gd name="T32" fmla="*/ 510 w 804"/>
                  <a:gd name="T33" fmla="*/ 645 h 669"/>
                  <a:gd name="T34" fmla="*/ 525 w 804"/>
                  <a:gd name="T35" fmla="*/ 659 h 669"/>
                  <a:gd name="T36" fmla="*/ 547 w 804"/>
                  <a:gd name="T37" fmla="*/ 667 h 669"/>
                  <a:gd name="T38" fmla="*/ 573 w 804"/>
                  <a:gd name="T39" fmla="*/ 667 h 669"/>
                  <a:gd name="T40" fmla="*/ 577 w 804"/>
                  <a:gd name="T41" fmla="*/ 664 h 669"/>
                  <a:gd name="T42" fmla="*/ 581 w 804"/>
                  <a:gd name="T43" fmla="*/ 661 h 669"/>
                  <a:gd name="T44" fmla="*/ 600 w 804"/>
                  <a:gd name="T45" fmla="*/ 626 h 669"/>
                  <a:gd name="T46" fmla="*/ 605 w 804"/>
                  <a:gd name="T47" fmla="*/ 615 h 669"/>
                  <a:gd name="T48" fmla="*/ 621 w 804"/>
                  <a:gd name="T49" fmla="*/ 588 h 669"/>
                  <a:gd name="T50" fmla="*/ 673 w 804"/>
                  <a:gd name="T51" fmla="*/ 551 h 669"/>
                  <a:gd name="T52" fmla="*/ 732 w 804"/>
                  <a:gd name="T53" fmla="*/ 531 h 669"/>
                  <a:gd name="T54" fmla="*/ 779 w 804"/>
                  <a:gd name="T55" fmla="*/ 529 h 669"/>
                  <a:gd name="T56" fmla="*/ 784 w 804"/>
                  <a:gd name="T57" fmla="*/ 528 h 669"/>
                  <a:gd name="T58" fmla="*/ 796 w 804"/>
                  <a:gd name="T59" fmla="*/ 520 h 669"/>
                  <a:gd name="T60" fmla="*/ 803 w 804"/>
                  <a:gd name="T61" fmla="*/ 509 h 669"/>
                  <a:gd name="T62" fmla="*/ 804 w 804"/>
                  <a:gd name="T63" fmla="*/ 503 h 669"/>
                  <a:gd name="T64" fmla="*/ 803 w 804"/>
                  <a:gd name="T65" fmla="*/ 490 h 669"/>
                  <a:gd name="T66" fmla="*/ 798 w 804"/>
                  <a:gd name="T67" fmla="*/ 479 h 669"/>
                  <a:gd name="T68" fmla="*/ 789 w 804"/>
                  <a:gd name="T69" fmla="*/ 459 h 669"/>
                  <a:gd name="T70" fmla="*/ 765 w 804"/>
                  <a:gd name="T71" fmla="*/ 437 h 669"/>
                  <a:gd name="T72" fmla="*/ 741 w 804"/>
                  <a:gd name="T73" fmla="*/ 430 h 669"/>
                  <a:gd name="T74" fmla="*/ 703 w 804"/>
                  <a:gd name="T75" fmla="*/ 437 h 669"/>
                  <a:gd name="T76" fmla="*/ 670 w 804"/>
                  <a:gd name="T77" fmla="*/ 456 h 669"/>
                  <a:gd name="T78" fmla="*/ 597 w 804"/>
                  <a:gd name="T79" fmla="*/ 513 h 669"/>
                  <a:gd name="T80" fmla="*/ 571 w 804"/>
                  <a:gd name="T81" fmla="*/ 546 h 669"/>
                  <a:gd name="T82" fmla="*/ 557 w 804"/>
                  <a:gd name="T83" fmla="*/ 565 h 669"/>
                  <a:gd name="T84" fmla="*/ 529 w 804"/>
                  <a:gd name="T85" fmla="*/ 530 h 669"/>
                  <a:gd name="T86" fmla="*/ 501 w 804"/>
                  <a:gd name="T87" fmla="*/ 478 h 669"/>
                  <a:gd name="T88" fmla="*/ 471 w 804"/>
                  <a:gd name="T89" fmla="*/ 406 h 669"/>
                  <a:gd name="T90" fmla="*/ 447 w 804"/>
                  <a:gd name="T91" fmla="*/ 335 h 669"/>
                  <a:gd name="T92" fmla="*/ 438 w 804"/>
                  <a:gd name="T93" fmla="*/ 281 h 669"/>
                  <a:gd name="T94" fmla="*/ 437 w 804"/>
                  <a:gd name="T95" fmla="*/ 225 h 669"/>
                  <a:gd name="T96" fmla="*/ 439 w 804"/>
                  <a:gd name="T97" fmla="*/ 197 h 669"/>
                  <a:gd name="T98" fmla="*/ 426 w 804"/>
                  <a:gd name="T99" fmla="*/ 174 h 669"/>
                  <a:gd name="T100" fmla="*/ 388 w 804"/>
                  <a:gd name="T101" fmla="*/ 139 h 669"/>
                  <a:gd name="T102" fmla="*/ 343 w 804"/>
                  <a:gd name="T103" fmla="*/ 118 h 669"/>
                  <a:gd name="T104" fmla="*/ 328 w 804"/>
                  <a:gd name="T105" fmla="*/ 108 h 669"/>
                  <a:gd name="T106" fmla="*/ 189 w 804"/>
                  <a:gd name="T107" fmla="*/ 41 h 669"/>
                  <a:gd name="T108" fmla="*/ 135 w 804"/>
                  <a:gd name="T109" fmla="*/ 17 h 669"/>
                  <a:gd name="T110" fmla="*/ 60 w 804"/>
                  <a:gd name="T111" fmla="*/ 1 h 669"/>
                  <a:gd name="T112" fmla="*/ 26 w 804"/>
                  <a:gd name="T113" fmla="*/ 6 h 669"/>
                  <a:gd name="T114" fmla="*/ 7 w 804"/>
                  <a:gd name="T115" fmla="*/ 25 h 669"/>
                  <a:gd name="T116" fmla="*/ 0 w 804"/>
                  <a:gd name="T117" fmla="*/ 49 h 6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4"/>
                  <a:gd name="T178" fmla="*/ 0 h 669"/>
                  <a:gd name="T179" fmla="*/ 804 w 804"/>
                  <a:gd name="T180" fmla="*/ 669 h 66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4" h="669">
                    <a:moveTo>
                      <a:pt x="0" y="60"/>
                    </a:moveTo>
                    <a:lnTo>
                      <a:pt x="0" y="65"/>
                    </a:lnTo>
                    <a:lnTo>
                      <a:pt x="1" y="70"/>
                    </a:lnTo>
                    <a:lnTo>
                      <a:pt x="4" y="81"/>
                    </a:lnTo>
                    <a:lnTo>
                      <a:pt x="7" y="89"/>
                    </a:lnTo>
                    <a:lnTo>
                      <a:pt x="9" y="93"/>
                    </a:lnTo>
                    <a:lnTo>
                      <a:pt x="12" y="98"/>
                    </a:lnTo>
                    <a:lnTo>
                      <a:pt x="14" y="102"/>
                    </a:lnTo>
                    <a:lnTo>
                      <a:pt x="17" y="105"/>
                    </a:lnTo>
                    <a:lnTo>
                      <a:pt x="21" y="108"/>
                    </a:lnTo>
                    <a:lnTo>
                      <a:pt x="24" y="111"/>
                    </a:lnTo>
                    <a:lnTo>
                      <a:pt x="33" y="117"/>
                    </a:lnTo>
                    <a:lnTo>
                      <a:pt x="42" y="124"/>
                    </a:lnTo>
                    <a:lnTo>
                      <a:pt x="44" y="125"/>
                    </a:lnTo>
                    <a:lnTo>
                      <a:pt x="47" y="127"/>
                    </a:lnTo>
                    <a:lnTo>
                      <a:pt x="77" y="137"/>
                    </a:lnTo>
                    <a:lnTo>
                      <a:pt x="108" y="147"/>
                    </a:lnTo>
                    <a:lnTo>
                      <a:pt x="196" y="174"/>
                    </a:lnTo>
                    <a:lnTo>
                      <a:pt x="285" y="201"/>
                    </a:lnTo>
                    <a:lnTo>
                      <a:pt x="292" y="202"/>
                    </a:lnTo>
                    <a:lnTo>
                      <a:pt x="299" y="204"/>
                    </a:lnTo>
                    <a:lnTo>
                      <a:pt x="312" y="210"/>
                    </a:lnTo>
                    <a:lnTo>
                      <a:pt x="325" y="217"/>
                    </a:lnTo>
                    <a:lnTo>
                      <a:pt x="338" y="225"/>
                    </a:lnTo>
                    <a:lnTo>
                      <a:pt x="340" y="229"/>
                    </a:lnTo>
                    <a:lnTo>
                      <a:pt x="344" y="235"/>
                    </a:lnTo>
                    <a:lnTo>
                      <a:pt x="349" y="242"/>
                    </a:lnTo>
                    <a:lnTo>
                      <a:pt x="351" y="247"/>
                    </a:lnTo>
                    <a:lnTo>
                      <a:pt x="353" y="254"/>
                    </a:lnTo>
                    <a:lnTo>
                      <a:pt x="354" y="261"/>
                    </a:lnTo>
                    <a:lnTo>
                      <a:pt x="355" y="268"/>
                    </a:lnTo>
                    <a:lnTo>
                      <a:pt x="354" y="275"/>
                    </a:lnTo>
                    <a:lnTo>
                      <a:pt x="353" y="282"/>
                    </a:lnTo>
                    <a:lnTo>
                      <a:pt x="350" y="284"/>
                    </a:lnTo>
                    <a:lnTo>
                      <a:pt x="350" y="288"/>
                    </a:lnTo>
                    <a:lnTo>
                      <a:pt x="346" y="315"/>
                    </a:lnTo>
                    <a:lnTo>
                      <a:pt x="345" y="343"/>
                    </a:lnTo>
                    <a:lnTo>
                      <a:pt x="345" y="347"/>
                    </a:lnTo>
                    <a:lnTo>
                      <a:pt x="345" y="352"/>
                    </a:lnTo>
                    <a:lnTo>
                      <a:pt x="346" y="356"/>
                    </a:lnTo>
                    <a:lnTo>
                      <a:pt x="348" y="360"/>
                    </a:lnTo>
                    <a:lnTo>
                      <a:pt x="350" y="365"/>
                    </a:lnTo>
                    <a:lnTo>
                      <a:pt x="352" y="368"/>
                    </a:lnTo>
                    <a:lnTo>
                      <a:pt x="358" y="376"/>
                    </a:lnTo>
                    <a:lnTo>
                      <a:pt x="365" y="394"/>
                    </a:lnTo>
                    <a:lnTo>
                      <a:pt x="374" y="411"/>
                    </a:lnTo>
                    <a:lnTo>
                      <a:pt x="378" y="419"/>
                    </a:lnTo>
                    <a:lnTo>
                      <a:pt x="384" y="427"/>
                    </a:lnTo>
                    <a:lnTo>
                      <a:pt x="395" y="444"/>
                    </a:lnTo>
                    <a:lnTo>
                      <a:pt x="407" y="460"/>
                    </a:lnTo>
                    <a:lnTo>
                      <a:pt x="419" y="477"/>
                    </a:lnTo>
                    <a:lnTo>
                      <a:pt x="429" y="494"/>
                    </a:lnTo>
                    <a:lnTo>
                      <a:pt x="440" y="512"/>
                    </a:lnTo>
                    <a:lnTo>
                      <a:pt x="443" y="518"/>
                    </a:lnTo>
                    <a:lnTo>
                      <a:pt x="447" y="524"/>
                    </a:lnTo>
                    <a:lnTo>
                      <a:pt x="455" y="535"/>
                    </a:lnTo>
                    <a:lnTo>
                      <a:pt x="463" y="545"/>
                    </a:lnTo>
                    <a:lnTo>
                      <a:pt x="470" y="557"/>
                    </a:lnTo>
                    <a:lnTo>
                      <a:pt x="476" y="568"/>
                    </a:lnTo>
                    <a:lnTo>
                      <a:pt x="482" y="580"/>
                    </a:lnTo>
                    <a:lnTo>
                      <a:pt x="488" y="593"/>
                    </a:lnTo>
                    <a:lnTo>
                      <a:pt x="492" y="605"/>
                    </a:lnTo>
                    <a:lnTo>
                      <a:pt x="496" y="618"/>
                    </a:lnTo>
                    <a:lnTo>
                      <a:pt x="498" y="624"/>
                    </a:lnTo>
                    <a:lnTo>
                      <a:pt x="501" y="629"/>
                    </a:lnTo>
                    <a:lnTo>
                      <a:pt x="503" y="636"/>
                    </a:lnTo>
                    <a:lnTo>
                      <a:pt x="506" y="641"/>
                    </a:lnTo>
                    <a:lnTo>
                      <a:pt x="510" y="645"/>
                    </a:lnTo>
                    <a:lnTo>
                      <a:pt x="513" y="650"/>
                    </a:lnTo>
                    <a:lnTo>
                      <a:pt x="517" y="653"/>
                    </a:lnTo>
                    <a:lnTo>
                      <a:pt x="521" y="657"/>
                    </a:lnTo>
                    <a:lnTo>
                      <a:pt x="525" y="659"/>
                    </a:lnTo>
                    <a:lnTo>
                      <a:pt x="531" y="662"/>
                    </a:lnTo>
                    <a:lnTo>
                      <a:pt x="536" y="664"/>
                    </a:lnTo>
                    <a:lnTo>
                      <a:pt x="541" y="666"/>
                    </a:lnTo>
                    <a:lnTo>
                      <a:pt x="547" y="667"/>
                    </a:lnTo>
                    <a:lnTo>
                      <a:pt x="553" y="668"/>
                    </a:lnTo>
                    <a:lnTo>
                      <a:pt x="567" y="669"/>
                    </a:lnTo>
                    <a:lnTo>
                      <a:pt x="571" y="668"/>
                    </a:lnTo>
                    <a:lnTo>
                      <a:pt x="573" y="667"/>
                    </a:lnTo>
                    <a:lnTo>
                      <a:pt x="575" y="666"/>
                    </a:lnTo>
                    <a:lnTo>
                      <a:pt x="576" y="665"/>
                    </a:lnTo>
                    <a:lnTo>
                      <a:pt x="577" y="665"/>
                    </a:lnTo>
                    <a:lnTo>
                      <a:pt x="577" y="664"/>
                    </a:lnTo>
                    <a:lnTo>
                      <a:pt x="578" y="664"/>
                    </a:lnTo>
                    <a:lnTo>
                      <a:pt x="580" y="662"/>
                    </a:lnTo>
                    <a:lnTo>
                      <a:pt x="581" y="661"/>
                    </a:lnTo>
                    <a:lnTo>
                      <a:pt x="588" y="650"/>
                    </a:lnTo>
                    <a:lnTo>
                      <a:pt x="594" y="638"/>
                    </a:lnTo>
                    <a:lnTo>
                      <a:pt x="600" y="627"/>
                    </a:lnTo>
                    <a:lnTo>
                      <a:pt x="600" y="626"/>
                    </a:lnTo>
                    <a:lnTo>
                      <a:pt x="600" y="625"/>
                    </a:lnTo>
                    <a:lnTo>
                      <a:pt x="601" y="623"/>
                    </a:lnTo>
                    <a:lnTo>
                      <a:pt x="601" y="621"/>
                    </a:lnTo>
                    <a:lnTo>
                      <a:pt x="605" y="615"/>
                    </a:lnTo>
                    <a:lnTo>
                      <a:pt x="607" y="610"/>
                    </a:lnTo>
                    <a:lnTo>
                      <a:pt x="608" y="605"/>
                    </a:lnTo>
                    <a:lnTo>
                      <a:pt x="615" y="597"/>
                    </a:lnTo>
                    <a:lnTo>
                      <a:pt x="621" y="588"/>
                    </a:lnTo>
                    <a:lnTo>
                      <a:pt x="629" y="581"/>
                    </a:lnTo>
                    <a:lnTo>
                      <a:pt x="643" y="569"/>
                    </a:lnTo>
                    <a:lnTo>
                      <a:pt x="659" y="558"/>
                    </a:lnTo>
                    <a:lnTo>
                      <a:pt x="673" y="551"/>
                    </a:lnTo>
                    <a:lnTo>
                      <a:pt x="687" y="544"/>
                    </a:lnTo>
                    <a:lnTo>
                      <a:pt x="702" y="539"/>
                    </a:lnTo>
                    <a:lnTo>
                      <a:pt x="717" y="535"/>
                    </a:lnTo>
                    <a:lnTo>
                      <a:pt x="732" y="531"/>
                    </a:lnTo>
                    <a:lnTo>
                      <a:pt x="748" y="530"/>
                    </a:lnTo>
                    <a:lnTo>
                      <a:pt x="763" y="529"/>
                    </a:lnTo>
                    <a:lnTo>
                      <a:pt x="779" y="529"/>
                    </a:lnTo>
                    <a:lnTo>
                      <a:pt x="780" y="529"/>
                    </a:lnTo>
                    <a:lnTo>
                      <a:pt x="781" y="529"/>
                    </a:lnTo>
                    <a:lnTo>
                      <a:pt x="782" y="529"/>
                    </a:lnTo>
                    <a:lnTo>
                      <a:pt x="784" y="528"/>
                    </a:lnTo>
                    <a:lnTo>
                      <a:pt x="786" y="528"/>
                    </a:lnTo>
                    <a:lnTo>
                      <a:pt x="787" y="527"/>
                    </a:lnTo>
                    <a:lnTo>
                      <a:pt x="790" y="526"/>
                    </a:lnTo>
                    <a:lnTo>
                      <a:pt x="796" y="520"/>
                    </a:lnTo>
                    <a:lnTo>
                      <a:pt x="798" y="517"/>
                    </a:lnTo>
                    <a:lnTo>
                      <a:pt x="800" y="515"/>
                    </a:lnTo>
                    <a:lnTo>
                      <a:pt x="802" y="512"/>
                    </a:lnTo>
                    <a:lnTo>
                      <a:pt x="803" y="509"/>
                    </a:lnTo>
                    <a:lnTo>
                      <a:pt x="803" y="508"/>
                    </a:lnTo>
                    <a:lnTo>
                      <a:pt x="804" y="506"/>
                    </a:lnTo>
                    <a:lnTo>
                      <a:pt x="804" y="503"/>
                    </a:lnTo>
                    <a:lnTo>
                      <a:pt x="804" y="500"/>
                    </a:lnTo>
                    <a:lnTo>
                      <a:pt x="804" y="496"/>
                    </a:lnTo>
                    <a:lnTo>
                      <a:pt x="804" y="493"/>
                    </a:lnTo>
                    <a:lnTo>
                      <a:pt x="803" y="490"/>
                    </a:lnTo>
                    <a:lnTo>
                      <a:pt x="802" y="486"/>
                    </a:lnTo>
                    <a:lnTo>
                      <a:pt x="800" y="482"/>
                    </a:lnTo>
                    <a:lnTo>
                      <a:pt x="799" y="480"/>
                    </a:lnTo>
                    <a:lnTo>
                      <a:pt x="798" y="479"/>
                    </a:lnTo>
                    <a:lnTo>
                      <a:pt x="797" y="475"/>
                    </a:lnTo>
                    <a:lnTo>
                      <a:pt x="795" y="471"/>
                    </a:lnTo>
                    <a:lnTo>
                      <a:pt x="793" y="466"/>
                    </a:lnTo>
                    <a:lnTo>
                      <a:pt x="789" y="459"/>
                    </a:lnTo>
                    <a:lnTo>
                      <a:pt x="783" y="452"/>
                    </a:lnTo>
                    <a:lnTo>
                      <a:pt x="778" y="447"/>
                    </a:lnTo>
                    <a:lnTo>
                      <a:pt x="772" y="442"/>
                    </a:lnTo>
                    <a:lnTo>
                      <a:pt x="765" y="437"/>
                    </a:lnTo>
                    <a:lnTo>
                      <a:pt x="757" y="433"/>
                    </a:lnTo>
                    <a:lnTo>
                      <a:pt x="749" y="430"/>
                    </a:lnTo>
                    <a:lnTo>
                      <a:pt x="745" y="430"/>
                    </a:lnTo>
                    <a:lnTo>
                      <a:pt x="741" y="430"/>
                    </a:lnTo>
                    <a:lnTo>
                      <a:pt x="731" y="430"/>
                    </a:lnTo>
                    <a:lnTo>
                      <a:pt x="721" y="431"/>
                    </a:lnTo>
                    <a:lnTo>
                      <a:pt x="712" y="433"/>
                    </a:lnTo>
                    <a:lnTo>
                      <a:pt x="703" y="437"/>
                    </a:lnTo>
                    <a:lnTo>
                      <a:pt x="694" y="440"/>
                    </a:lnTo>
                    <a:lnTo>
                      <a:pt x="685" y="444"/>
                    </a:lnTo>
                    <a:lnTo>
                      <a:pt x="678" y="450"/>
                    </a:lnTo>
                    <a:lnTo>
                      <a:pt x="670" y="456"/>
                    </a:lnTo>
                    <a:lnTo>
                      <a:pt x="642" y="478"/>
                    </a:lnTo>
                    <a:lnTo>
                      <a:pt x="614" y="499"/>
                    </a:lnTo>
                    <a:lnTo>
                      <a:pt x="605" y="506"/>
                    </a:lnTo>
                    <a:lnTo>
                      <a:pt x="597" y="513"/>
                    </a:lnTo>
                    <a:lnTo>
                      <a:pt x="589" y="521"/>
                    </a:lnTo>
                    <a:lnTo>
                      <a:pt x="583" y="529"/>
                    </a:lnTo>
                    <a:lnTo>
                      <a:pt x="576" y="537"/>
                    </a:lnTo>
                    <a:lnTo>
                      <a:pt x="571" y="546"/>
                    </a:lnTo>
                    <a:lnTo>
                      <a:pt x="566" y="556"/>
                    </a:lnTo>
                    <a:lnTo>
                      <a:pt x="560" y="565"/>
                    </a:lnTo>
                    <a:lnTo>
                      <a:pt x="557" y="565"/>
                    </a:lnTo>
                    <a:lnTo>
                      <a:pt x="556" y="565"/>
                    </a:lnTo>
                    <a:lnTo>
                      <a:pt x="546" y="554"/>
                    </a:lnTo>
                    <a:lnTo>
                      <a:pt x="538" y="542"/>
                    </a:lnTo>
                    <a:lnTo>
                      <a:pt x="529" y="530"/>
                    </a:lnTo>
                    <a:lnTo>
                      <a:pt x="521" y="517"/>
                    </a:lnTo>
                    <a:lnTo>
                      <a:pt x="513" y="504"/>
                    </a:lnTo>
                    <a:lnTo>
                      <a:pt x="507" y="492"/>
                    </a:lnTo>
                    <a:lnTo>
                      <a:pt x="501" y="478"/>
                    </a:lnTo>
                    <a:lnTo>
                      <a:pt x="496" y="465"/>
                    </a:lnTo>
                    <a:lnTo>
                      <a:pt x="489" y="446"/>
                    </a:lnTo>
                    <a:lnTo>
                      <a:pt x="481" y="430"/>
                    </a:lnTo>
                    <a:lnTo>
                      <a:pt x="471" y="406"/>
                    </a:lnTo>
                    <a:lnTo>
                      <a:pt x="466" y="394"/>
                    </a:lnTo>
                    <a:lnTo>
                      <a:pt x="461" y="382"/>
                    </a:lnTo>
                    <a:lnTo>
                      <a:pt x="454" y="359"/>
                    </a:lnTo>
                    <a:lnTo>
                      <a:pt x="447" y="335"/>
                    </a:lnTo>
                    <a:lnTo>
                      <a:pt x="446" y="329"/>
                    </a:lnTo>
                    <a:lnTo>
                      <a:pt x="445" y="324"/>
                    </a:lnTo>
                    <a:lnTo>
                      <a:pt x="440" y="302"/>
                    </a:lnTo>
                    <a:lnTo>
                      <a:pt x="438" y="281"/>
                    </a:lnTo>
                    <a:lnTo>
                      <a:pt x="436" y="258"/>
                    </a:lnTo>
                    <a:lnTo>
                      <a:pt x="436" y="236"/>
                    </a:lnTo>
                    <a:lnTo>
                      <a:pt x="436" y="231"/>
                    </a:lnTo>
                    <a:lnTo>
                      <a:pt x="437" y="225"/>
                    </a:lnTo>
                    <a:lnTo>
                      <a:pt x="439" y="217"/>
                    </a:lnTo>
                    <a:lnTo>
                      <a:pt x="440" y="210"/>
                    </a:lnTo>
                    <a:lnTo>
                      <a:pt x="439" y="203"/>
                    </a:lnTo>
                    <a:lnTo>
                      <a:pt x="439" y="197"/>
                    </a:lnTo>
                    <a:lnTo>
                      <a:pt x="436" y="190"/>
                    </a:lnTo>
                    <a:lnTo>
                      <a:pt x="433" y="184"/>
                    </a:lnTo>
                    <a:lnTo>
                      <a:pt x="430" y="179"/>
                    </a:lnTo>
                    <a:lnTo>
                      <a:pt x="426" y="174"/>
                    </a:lnTo>
                    <a:lnTo>
                      <a:pt x="418" y="164"/>
                    </a:lnTo>
                    <a:lnTo>
                      <a:pt x="408" y="155"/>
                    </a:lnTo>
                    <a:lnTo>
                      <a:pt x="399" y="147"/>
                    </a:lnTo>
                    <a:lnTo>
                      <a:pt x="388" y="139"/>
                    </a:lnTo>
                    <a:lnTo>
                      <a:pt x="378" y="133"/>
                    </a:lnTo>
                    <a:lnTo>
                      <a:pt x="366" y="127"/>
                    </a:lnTo>
                    <a:lnTo>
                      <a:pt x="355" y="122"/>
                    </a:lnTo>
                    <a:lnTo>
                      <a:pt x="343" y="118"/>
                    </a:lnTo>
                    <a:lnTo>
                      <a:pt x="339" y="115"/>
                    </a:lnTo>
                    <a:lnTo>
                      <a:pt x="336" y="112"/>
                    </a:lnTo>
                    <a:lnTo>
                      <a:pt x="331" y="110"/>
                    </a:lnTo>
                    <a:lnTo>
                      <a:pt x="328" y="108"/>
                    </a:lnTo>
                    <a:lnTo>
                      <a:pt x="292" y="92"/>
                    </a:lnTo>
                    <a:lnTo>
                      <a:pt x="258" y="76"/>
                    </a:lnTo>
                    <a:lnTo>
                      <a:pt x="223" y="59"/>
                    </a:lnTo>
                    <a:lnTo>
                      <a:pt x="189" y="41"/>
                    </a:lnTo>
                    <a:lnTo>
                      <a:pt x="172" y="32"/>
                    </a:lnTo>
                    <a:lnTo>
                      <a:pt x="154" y="24"/>
                    </a:lnTo>
                    <a:lnTo>
                      <a:pt x="144" y="20"/>
                    </a:lnTo>
                    <a:lnTo>
                      <a:pt x="135" y="17"/>
                    </a:lnTo>
                    <a:lnTo>
                      <a:pt x="117" y="11"/>
                    </a:lnTo>
                    <a:lnTo>
                      <a:pt x="98" y="7"/>
                    </a:lnTo>
                    <a:lnTo>
                      <a:pt x="79" y="3"/>
                    </a:lnTo>
                    <a:lnTo>
                      <a:pt x="60" y="1"/>
                    </a:lnTo>
                    <a:lnTo>
                      <a:pt x="50" y="0"/>
                    </a:lnTo>
                    <a:lnTo>
                      <a:pt x="41" y="0"/>
                    </a:lnTo>
                    <a:lnTo>
                      <a:pt x="30" y="4"/>
                    </a:lnTo>
                    <a:lnTo>
                      <a:pt x="26" y="6"/>
                    </a:lnTo>
                    <a:lnTo>
                      <a:pt x="21" y="9"/>
                    </a:lnTo>
                    <a:lnTo>
                      <a:pt x="14" y="15"/>
                    </a:lnTo>
                    <a:lnTo>
                      <a:pt x="9" y="22"/>
                    </a:lnTo>
                    <a:lnTo>
                      <a:pt x="7" y="25"/>
                    </a:lnTo>
                    <a:lnTo>
                      <a:pt x="5" y="30"/>
                    </a:lnTo>
                    <a:lnTo>
                      <a:pt x="3" y="34"/>
                    </a:lnTo>
                    <a:lnTo>
                      <a:pt x="2" y="39"/>
                    </a:lnTo>
                    <a:lnTo>
                      <a:pt x="0" y="49"/>
                    </a:lnTo>
                    <a:lnTo>
                      <a:pt x="0" y="54"/>
                    </a:lnTo>
                    <a:lnTo>
                      <a:pt x="0" y="6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9" name="Freeform 24"/>
              <p:cNvSpPr>
                <a:spLocks noChangeAspect="1"/>
              </p:cNvSpPr>
              <p:nvPr/>
            </p:nvSpPr>
            <p:spPr bwMode="auto">
              <a:xfrm>
                <a:off x="1471" y="3026"/>
                <a:ext cx="788" cy="432"/>
              </a:xfrm>
              <a:custGeom>
                <a:avLst/>
                <a:gdLst>
                  <a:gd name="T0" fmla="*/ 787 w 788"/>
                  <a:gd name="T1" fmla="*/ 82 h 432"/>
                  <a:gd name="T2" fmla="*/ 777 w 788"/>
                  <a:gd name="T3" fmla="*/ 48 h 432"/>
                  <a:gd name="T4" fmla="*/ 750 w 788"/>
                  <a:gd name="T5" fmla="*/ 26 h 432"/>
                  <a:gd name="T6" fmla="*/ 714 w 788"/>
                  <a:gd name="T7" fmla="*/ 22 h 432"/>
                  <a:gd name="T8" fmla="*/ 691 w 788"/>
                  <a:gd name="T9" fmla="*/ 34 h 432"/>
                  <a:gd name="T10" fmla="*/ 634 w 788"/>
                  <a:gd name="T11" fmla="*/ 105 h 432"/>
                  <a:gd name="T12" fmla="*/ 566 w 788"/>
                  <a:gd name="T13" fmla="*/ 213 h 432"/>
                  <a:gd name="T14" fmla="*/ 530 w 788"/>
                  <a:gd name="T15" fmla="*/ 286 h 432"/>
                  <a:gd name="T16" fmla="*/ 510 w 788"/>
                  <a:gd name="T17" fmla="*/ 314 h 432"/>
                  <a:gd name="T18" fmla="*/ 478 w 788"/>
                  <a:gd name="T19" fmla="*/ 331 h 432"/>
                  <a:gd name="T20" fmla="*/ 431 w 788"/>
                  <a:gd name="T21" fmla="*/ 280 h 432"/>
                  <a:gd name="T22" fmla="*/ 371 w 788"/>
                  <a:gd name="T23" fmla="*/ 226 h 432"/>
                  <a:gd name="T24" fmla="*/ 300 w 788"/>
                  <a:gd name="T25" fmla="*/ 178 h 432"/>
                  <a:gd name="T26" fmla="*/ 257 w 788"/>
                  <a:gd name="T27" fmla="*/ 144 h 432"/>
                  <a:gd name="T28" fmla="*/ 228 w 788"/>
                  <a:gd name="T29" fmla="*/ 94 h 432"/>
                  <a:gd name="T30" fmla="*/ 198 w 788"/>
                  <a:gd name="T31" fmla="*/ 21 h 432"/>
                  <a:gd name="T32" fmla="*/ 184 w 788"/>
                  <a:gd name="T33" fmla="*/ 6 h 432"/>
                  <a:gd name="T34" fmla="*/ 155 w 788"/>
                  <a:gd name="T35" fmla="*/ 0 h 432"/>
                  <a:gd name="T36" fmla="*/ 123 w 788"/>
                  <a:gd name="T37" fmla="*/ 22 h 432"/>
                  <a:gd name="T38" fmla="*/ 120 w 788"/>
                  <a:gd name="T39" fmla="*/ 57 h 432"/>
                  <a:gd name="T40" fmla="*/ 118 w 788"/>
                  <a:gd name="T41" fmla="*/ 89 h 432"/>
                  <a:gd name="T42" fmla="*/ 106 w 788"/>
                  <a:gd name="T43" fmla="*/ 127 h 432"/>
                  <a:gd name="T44" fmla="*/ 95 w 788"/>
                  <a:gd name="T45" fmla="*/ 146 h 432"/>
                  <a:gd name="T46" fmla="*/ 80 w 788"/>
                  <a:gd name="T47" fmla="*/ 162 h 432"/>
                  <a:gd name="T48" fmla="*/ 25 w 788"/>
                  <a:gd name="T49" fmla="*/ 219 h 432"/>
                  <a:gd name="T50" fmla="*/ 0 w 788"/>
                  <a:gd name="T51" fmla="*/ 266 h 432"/>
                  <a:gd name="T52" fmla="*/ 3 w 788"/>
                  <a:gd name="T53" fmla="*/ 287 h 432"/>
                  <a:gd name="T54" fmla="*/ 32 w 788"/>
                  <a:gd name="T55" fmla="*/ 300 h 432"/>
                  <a:gd name="T56" fmla="*/ 50 w 788"/>
                  <a:gd name="T57" fmla="*/ 295 h 432"/>
                  <a:gd name="T58" fmla="*/ 74 w 788"/>
                  <a:gd name="T59" fmla="*/ 283 h 432"/>
                  <a:gd name="T60" fmla="*/ 91 w 788"/>
                  <a:gd name="T61" fmla="*/ 269 h 432"/>
                  <a:gd name="T62" fmla="*/ 97 w 788"/>
                  <a:gd name="T63" fmla="*/ 264 h 432"/>
                  <a:gd name="T64" fmla="*/ 118 w 788"/>
                  <a:gd name="T65" fmla="*/ 237 h 432"/>
                  <a:gd name="T66" fmla="*/ 130 w 788"/>
                  <a:gd name="T67" fmla="*/ 211 h 432"/>
                  <a:gd name="T68" fmla="*/ 140 w 788"/>
                  <a:gd name="T69" fmla="*/ 169 h 432"/>
                  <a:gd name="T70" fmla="*/ 150 w 788"/>
                  <a:gd name="T71" fmla="*/ 131 h 432"/>
                  <a:gd name="T72" fmla="*/ 172 w 788"/>
                  <a:gd name="T73" fmla="*/ 116 h 432"/>
                  <a:gd name="T74" fmla="*/ 190 w 788"/>
                  <a:gd name="T75" fmla="*/ 130 h 432"/>
                  <a:gd name="T76" fmla="*/ 207 w 788"/>
                  <a:gd name="T77" fmla="*/ 158 h 432"/>
                  <a:gd name="T78" fmla="*/ 250 w 788"/>
                  <a:gd name="T79" fmla="*/ 223 h 432"/>
                  <a:gd name="T80" fmla="*/ 373 w 788"/>
                  <a:gd name="T81" fmla="*/ 329 h 432"/>
                  <a:gd name="T82" fmla="*/ 433 w 788"/>
                  <a:gd name="T83" fmla="*/ 377 h 432"/>
                  <a:gd name="T84" fmla="*/ 454 w 788"/>
                  <a:gd name="T85" fmla="*/ 413 h 432"/>
                  <a:gd name="T86" fmla="*/ 496 w 788"/>
                  <a:gd name="T87" fmla="*/ 432 h 432"/>
                  <a:gd name="T88" fmla="*/ 517 w 788"/>
                  <a:gd name="T89" fmla="*/ 427 h 432"/>
                  <a:gd name="T90" fmla="*/ 561 w 788"/>
                  <a:gd name="T91" fmla="*/ 399 h 432"/>
                  <a:gd name="T92" fmla="*/ 577 w 788"/>
                  <a:gd name="T93" fmla="*/ 384 h 432"/>
                  <a:gd name="T94" fmla="*/ 646 w 788"/>
                  <a:gd name="T95" fmla="*/ 310 h 432"/>
                  <a:gd name="T96" fmla="*/ 693 w 788"/>
                  <a:gd name="T97" fmla="*/ 253 h 432"/>
                  <a:gd name="T98" fmla="*/ 714 w 788"/>
                  <a:gd name="T99" fmla="*/ 225 h 432"/>
                  <a:gd name="T100" fmla="*/ 753 w 788"/>
                  <a:gd name="T101" fmla="*/ 165 h 432"/>
                  <a:gd name="T102" fmla="*/ 782 w 788"/>
                  <a:gd name="T103" fmla="*/ 106 h 4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88"/>
                  <a:gd name="T157" fmla="*/ 0 h 432"/>
                  <a:gd name="T158" fmla="*/ 788 w 788"/>
                  <a:gd name="T159" fmla="*/ 432 h 43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88" h="432">
                    <a:moveTo>
                      <a:pt x="782" y="106"/>
                    </a:moveTo>
                    <a:lnTo>
                      <a:pt x="784" y="98"/>
                    </a:lnTo>
                    <a:lnTo>
                      <a:pt x="786" y="91"/>
                    </a:lnTo>
                    <a:lnTo>
                      <a:pt x="786" y="87"/>
                    </a:lnTo>
                    <a:lnTo>
                      <a:pt x="787" y="82"/>
                    </a:lnTo>
                    <a:lnTo>
                      <a:pt x="788" y="75"/>
                    </a:lnTo>
                    <a:lnTo>
                      <a:pt x="785" y="64"/>
                    </a:lnTo>
                    <a:lnTo>
                      <a:pt x="784" y="60"/>
                    </a:lnTo>
                    <a:lnTo>
                      <a:pt x="782" y="55"/>
                    </a:lnTo>
                    <a:lnTo>
                      <a:pt x="777" y="48"/>
                    </a:lnTo>
                    <a:lnTo>
                      <a:pt x="770" y="39"/>
                    </a:lnTo>
                    <a:lnTo>
                      <a:pt x="766" y="35"/>
                    </a:lnTo>
                    <a:lnTo>
                      <a:pt x="763" y="33"/>
                    </a:lnTo>
                    <a:lnTo>
                      <a:pt x="755" y="27"/>
                    </a:lnTo>
                    <a:lnTo>
                      <a:pt x="750" y="26"/>
                    </a:lnTo>
                    <a:lnTo>
                      <a:pt x="747" y="24"/>
                    </a:lnTo>
                    <a:lnTo>
                      <a:pt x="738" y="21"/>
                    </a:lnTo>
                    <a:lnTo>
                      <a:pt x="728" y="21"/>
                    </a:lnTo>
                    <a:lnTo>
                      <a:pt x="719" y="21"/>
                    </a:lnTo>
                    <a:lnTo>
                      <a:pt x="714" y="22"/>
                    </a:lnTo>
                    <a:lnTo>
                      <a:pt x="708" y="24"/>
                    </a:lnTo>
                    <a:lnTo>
                      <a:pt x="703" y="25"/>
                    </a:lnTo>
                    <a:lnTo>
                      <a:pt x="699" y="27"/>
                    </a:lnTo>
                    <a:lnTo>
                      <a:pt x="694" y="31"/>
                    </a:lnTo>
                    <a:lnTo>
                      <a:pt x="691" y="34"/>
                    </a:lnTo>
                    <a:lnTo>
                      <a:pt x="679" y="48"/>
                    </a:lnTo>
                    <a:lnTo>
                      <a:pt x="667" y="62"/>
                    </a:lnTo>
                    <a:lnTo>
                      <a:pt x="656" y="76"/>
                    </a:lnTo>
                    <a:lnTo>
                      <a:pt x="644" y="90"/>
                    </a:lnTo>
                    <a:lnTo>
                      <a:pt x="634" y="105"/>
                    </a:lnTo>
                    <a:lnTo>
                      <a:pt x="623" y="120"/>
                    </a:lnTo>
                    <a:lnTo>
                      <a:pt x="603" y="150"/>
                    </a:lnTo>
                    <a:lnTo>
                      <a:pt x="583" y="182"/>
                    </a:lnTo>
                    <a:lnTo>
                      <a:pt x="573" y="198"/>
                    </a:lnTo>
                    <a:lnTo>
                      <a:pt x="566" y="213"/>
                    </a:lnTo>
                    <a:lnTo>
                      <a:pt x="558" y="232"/>
                    </a:lnTo>
                    <a:lnTo>
                      <a:pt x="549" y="250"/>
                    </a:lnTo>
                    <a:lnTo>
                      <a:pt x="544" y="259"/>
                    </a:lnTo>
                    <a:lnTo>
                      <a:pt x="539" y="267"/>
                    </a:lnTo>
                    <a:lnTo>
                      <a:pt x="530" y="286"/>
                    </a:lnTo>
                    <a:lnTo>
                      <a:pt x="525" y="293"/>
                    </a:lnTo>
                    <a:lnTo>
                      <a:pt x="523" y="296"/>
                    </a:lnTo>
                    <a:lnTo>
                      <a:pt x="521" y="300"/>
                    </a:lnTo>
                    <a:lnTo>
                      <a:pt x="516" y="307"/>
                    </a:lnTo>
                    <a:lnTo>
                      <a:pt x="510" y="314"/>
                    </a:lnTo>
                    <a:lnTo>
                      <a:pt x="504" y="320"/>
                    </a:lnTo>
                    <a:lnTo>
                      <a:pt x="499" y="327"/>
                    </a:lnTo>
                    <a:lnTo>
                      <a:pt x="493" y="333"/>
                    </a:lnTo>
                    <a:lnTo>
                      <a:pt x="486" y="339"/>
                    </a:lnTo>
                    <a:lnTo>
                      <a:pt x="478" y="331"/>
                    </a:lnTo>
                    <a:lnTo>
                      <a:pt x="470" y="324"/>
                    </a:lnTo>
                    <a:lnTo>
                      <a:pt x="455" y="309"/>
                    </a:lnTo>
                    <a:lnTo>
                      <a:pt x="448" y="301"/>
                    </a:lnTo>
                    <a:lnTo>
                      <a:pt x="441" y="292"/>
                    </a:lnTo>
                    <a:lnTo>
                      <a:pt x="431" y="280"/>
                    </a:lnTo>
                    <a:lnTo>
                      <a:pt x="419" y="267"/>
                    </a:lnTo>
                    <a:lnTo>
                      <a:pt x="408" y="256"/>
                    </a:lnTo>
                    <a:lnTo>
                      <a:pt x="397" y="246"/>
                    </a:lnTo>
                    <a:lnTo>
                      <a:pt x="383" y="235"/>
                    </a:lnTo>
                    <a:lnTo>
                      <a:pt x="371" y="226"/>
                    </a:lnTo>
                    <a:lnTo>
                      <a:pt x="358" y="216"/>
                    </a:lnTo>
                    <a:lnTo>
                      <a:pt x="344" y="208"/>
                    </a:lnTo>
                    <a:lnTo>
                      <a:pt x="328" y="198"/>
                    </a:lnTo>
                    <a:lnTo>
                      <a:pt x="313" y="188"/>
                    </a:lnTo>
                    <a:lnTo>
                      <a:pt x="300" y="178"/>
                    </a:lnTo>
                    <a:lnTo>
                      <a:pt x="288" y="170"/>
                    </a:lnTo>
                    <a:lnTo>
                      <a:pt x="276" y="160"/>
                    </a:lnTo>
                    <a:lnTo>
                      <a:pt x="264" y="151"/>
                    </a:lnTo>
                    <a:lnTo>
                      <a:pt x="260" y="147"/>
                    </a:lnTo>
                    <a:lnTo>
                      <a:pt x="257" y="144"/>
                    </a:lnTo>
                    <a:lnTo>
                      <a:pt x="254" y="139"/>
                    </a:lnTo>
                    <a:lnTo>
                      <a:pt x="251" y="136"/>
                    </a:lnTo>
                    <a:lnTo>
                      <a:pt x="243" y="122"/>
                    </a:lnTo>
                    <a:lnTo>
                      <a:pt x="235" y="108"/>
                    </a:lnTo>
                    <a:lnTo>
                      <a:pt x="228" y="94"/>
                    </a:lnTo>
                    <a:lnTo>
                      <a:pt x="221" y="80"/>
                    </a:lnTo>
                    <a:lnTo>
                      <a:pt x="215" y="65"/>
                    </a:lnTo>
                    <a:lnTo>
                      <a:pt x="208" y="51"/>
                    </a:lnTo>
                    <a:lnTo>
                      <a:pt x="203" y="36"/>
                    </a:lnTo>
                    <a:lnTo>
                      <a:pt x="198" y="21"/>
                    </a:lnTo>
                    <a:lnTo>
                      <a:pt x="196" y="17"/>
                    </a:lnTo>
                    <a:lnTo>
                      <a:pt x="193" y="14"/>
                    </a:lnTo>
                    <a:lnTo>
                      <a:pt x="190" y="10"/>
                    </a:lnTo>
                    <a:lnTo>
                      <a:pt x="187" y="7"/>
                    </a:lnTo>
                    <a:lnTo>
                      <a:pt x="184" y="6"/>
                    </a:lnTo>
                    <a:lnTo>
                      <a:pt x="180" y="4"/>
                    </a:lnTo>
                    <a:lnTo>
                      <a:pt x="176" y="2"/>
                    </a:lnTo>
                    <a:lnTo>
                      <a:pt x="172" y="1"/>
                    </a:lnTo>
                    <a:lnTo>
                      <a:pt x="163" y="0"/>
                    </a:lnTo>
                    <a:lnTo>
                      <a:pt x="155" y="0"/>
                    </a:lnTo>
                    <a:lnTo>
                      <a:pt x="148" y="2"/>
                    </a:lnTo>
                    <a:lnTo>
                      <a:pt x="141" y="5"/>
                    </a:lnTo>
                    <a:lnTo>
                      <a:pt x="135" y="9"/>
                    </a:lnTo>
                    <a:lnTo>
                      <a:pt x="128" y="15"/>
                    </a:lnTo>
                    <a:lnTo>
                      <a:pt x="123" y="22"/>
                    </a:lnTo>
                    <a:lnTo>
                      <a:pt x="120" y="26"/>
                    </a:lnTo>
                    <a:lnTo>
                      <a:pt x="118" y="30"/>
                    </a:lnTo>
                    <a:lnTo>
                      <a:pt x="116" y="39"/>
                    </a:lnTo>
                    <a:lnTo>
                      <a:pt x="118" y="48"/>
                    </a:lnTo>
                    <a:lnTo>
                      <a:pt x="120" y="57"/>
                    </a:lnTo>
                    <a:lnTo>
                      <a:pt x="121" y="68"/>
                    </a:lnTo>
                    <a:lnTo>
                      <a:pt x="121" y="77"/>
                    </a:lnTo>
                    <a:lnTo>
                      <a:pt x="120" y="83"/>
                    </a:lnTo>
                    <a:lnTo>
                      <a:pt x="119" y="86"/>
                    </a:lnTo>
                    <a:lnTo>
                      <a:pt x="118" y="89"/>
                    </a:lnTo>
                    <a:lnTo>
                      <a:pt x="116" y="96"/>
                    </a:lnTo>
                    <a:lnTo>
                      <a:pt x="116" y="103"/>
                    </a:lnTo>
                    <a:lnTo>
                      <a:pt x="113" y="109"/>
                    </a:lnTo>
                    <a:lnTo>
                      <a:pt x="111" y="115"/>
                    </a:lnTo>
                    <a:lnTo>
                      <a:pt x="106" y="127"/>
                    </a:lnTo>
                    <a:lnTo>
                      <a:pt x="103" y="131"/>
                    </a:lnTo>
                    <a:lnTo>
                      <a:pt x="101" y="137"/>
                    </a:lnTo>
                    <a:lnTo>
                      <a:pt x="99" y="138"/>
                    </a:lnTo>
                    <a:lnTo>
                      <a:pt x="97" y="141"/>
                    </a:lnTo>
                    <a:lnTo>
                      <a:pt x="95" y="146"/>
                    </a:lnTo>
                    <a:lnTo>
                      <a:pt x="90" y="150"/>
                    </a:lnTo>
                    <a:lnTo>
                      <a:pt x="87" y="154"/>
                    </a:lnTo>
                    <a:lnTo>
                      <a:pt x="85" y="156"/>
                    </a:lnTo>
                    <a:lnTo>
                      <a:pt x="83" y="158"/>
                    </a:lnTo>
                    <a:lnTo>
                      <a:pt x="80" y="162"/>
                    </a:lnTo>
                    <a:lnTo>
                      <a:pt x="64" y="177"/>
                    </a:lnTo>
                    <a:lnTo>
                      <a:pt x="49" y="192"/>
                    </a:lnTo>
                    <a:lnTo>
                      <a:pt x="38" y="204"/>
                    </a:lnTo>
                    <a:lnTo>
                      <a:pt x="32" y="210"/>
                    </a:lnTo>
                    <a:lnTo>
                      <a:pt x="25" y="219"/>
                    </a:lnTo>
                    <a:lnTo>
                      <a:pt x="18" y="228"/>
                    </a:lnTo>
                    <a:lnTo>
                      <a:pt x="11" y="241"/>
                    </a:lnTo>
                    <a:lnTo>
                      <a:pt x="4" y="254"/>
                    </a:lnTo>
                    <a:lnTo>
                      <a:pt x="2" y="260"/>
                    </a:lnTo>
                    <a:lnTo>
                      <a:pt x="0" y="266"/>
                    </a:lnTo>
                    <a:lnTo>
                      <a:pt x="0" y="267"/>
                    </a:lnTo>
                    <a:lnTo>
                      <a:pt x="0" y="271"/>
                    </a:lnTo>
                    <a:lnTo>
                      <a:pt x="0" y="276"/>
                    </a:lnTo>
                    <a:lnTo>
                      <a:pt x="1" y="281"/>
                    </a:lnTo>
                    <a:lnTo>
                      <a:pt x="3" y="287"/>
                    </a:lnTo>
                    <a:lnTo>
                      <a:pt x="5" y="291"/>
                    </a:lnTo>
                    <a:lnTo>
                      <a:pt x="9" y="297"/>
                    </a:lnTo>
                    <a:lnTo>
                      <a:pt x="18" y="299"/>
                    </a:lnTo>
                    <a:lnTo>
                      <a:pt x="28" y="300"/>
                    </a:lnTo>
                    <a:lnTo>
                      <a:pt x="32" y="300"/>
                    </a:lnTo>
                    <a:lnTo>
                      <a:pt x="37" y="300"/>
                    </a:lnTo>
                    <a:lnTo>
                      <a:pt x="42" y="299"/>
                    </a:lnTo>
                    <a:lnTo>
                      <a:pt x="47" y="297"/>
                    </a:lnTo>
                    <a:lnTo>
                      <a:pt x="48" y="296"/>
                    </a:lnTo>
                    <a:lnTo>
                      <a:pt x="50" y="295"/>
                    </a:lnTo>
                    <a:lnTo>
                      <a:pt x="53" y="294"/>
                    </a:lnTo>
                    <a:lnTo>
                      <a:pt x="60" y="291"/>
                    </a:lnTo>
                    <a:lnTo>
                      <a:pt x="67" y="288"/>
                    </a:lnTo>
                    <a:lnTo>
                      <a:pt x="70" y="285"/>
                    </a:lnTo>
                    <a:lnTo>
                      <a:pt x="74" y="283"/>
                    </a:lnTo>
                    <a:lnTo>
                      <a:pt x="76" y="281"/>
                    </a:lnTo>
                    <a:lnTo>
                      <a:pt x="80" y="279"/>
                    </a:lnTo>
                    <a:lnTo>
                      <a:pt x="82" y="276"/>
                    </a:lnTo>
                    <a:lnTo>
                      <a:pt x="85" y="274"/>
                    </a:lnTo>
                    <a:lnTo>
                      <a:pt x="91" y="269"/>
                    </a:lnTo>
                    <a:lnTo>
                      <a:pt x="94" y="267"/>
                    </a:lnTo>
                    <a:lnTo>
                      <a:pt x="95" y="266"/>
                    </a:lnTo>
                    <a:lnTo>
                      <a:pt x="95" y="265"/>
                    </a:lnTo>
                    <a:lnTo>
                      <a:pt x="96" y="264"/>
                    </a:lnTo>
                    <a:lnTo>
                      <a:pt x="97" y="264"/>
                    </a:lnTo>
                    <a:lnTo>
                      <a:pt x="104" y="255"/>
                    </a:lnTo>
                    <a:lnTo>
                      <a:pt x="113" y="247"/>
                    </a:lnTo>
                    <a:lnTo>
                      <a:pt x="117" y="240"/>
                    </a:lnTo>
                    <a:lnTo>
                      <a:pt x="118" y="237"/>
                    </a:lnTo>
                    <a:lnTo>
                      <a:pt x="118" y="236"/>
                    </a:lnTo>
                    <a:lnTo>
                      <a:pt x="119" y="235"/>
                    </a:lnTo>
                    <a:lnTo>
                      <a:pt x="122" y="232"/>
                    </a:lnTo>
                    <a:lnTo>
                      <a:pt x="130" y="211"/>
                    </a:lnTo>
                    <a:lnTo>
                      <a:pt x="133" y="199"/>
                    </a:lnTo>
                    <a:lnTo>
                      <a:pt x="135" y="194"/>
                    </a:lnTo>
                    <a:lnTo>
                      <a:pt x="137" y="189"/>
                    </a:lnTo>
                    <a:lnTo>
                      <a:pt x="139" y="178"/>
                    </a:lnTo>
                    <a:lnTo>
                      <a:pt x="140" y="169"/>
                    </a:lnTo>
                    <a:lnTo>
                      <a:pt x="141" y="161"/>
                    </a:lnTo>
                    <a:lnTo>
                      <a:pt x="142" y="153"/>
                    </a:lnTo>
                    <a:lnTo>
                      <a:pt x="144" y="145"/>
                    </a:lnTo>
                    <a:lnTo>
                      <a:pt x="146" y="138"/>
                    </a:lnTo>
                    <a:lnTo>
                      <a:pt x="150" y="131"/>
                    </a:lnTo>
                    <a:lnTo>
                      <a:pt x="153" y="125"/>
                    </a:lnTo>
                    <a:lnTo>
                      <a:pt x="158" y="119"/>
                    </a:lnTo>
                    <a:lnTo>
                      <a:pt x="163" y="113"/>
                    </a:lnTo>
                    <a:lnTo>
                      <a:pt x="168" y="114"/>
                    </a:lnTo>
                    <a:lnTo>
                      <a:pt x="172" y="116"/>
                    </a:lnTo>
                    <a:lnTo>
                      <a:pt x="177" y="117"/>
                    </a:lnTo>
                    <a:lnTo>
                      <a:pt x="180" y="120"/>
                    </a:lnTo>
                    <a:lnTo>
                      <a:pt x="184" y="123"/>
                    </a:lnTo>
                    <a:lnTo>
                      <a:pt x="187" y="126"/>
                    </a:lnTo>
                    <a:lnTo>
                      <a:pt x="190" y="130"/>
                    </a:lnTo>
                    <a:lnTo>
                      <a:pt x="193" y="135"/>
                    </a:lnTo>
                    <a:lnTo>
                      <a:pt x="196" y="141"/>
                    </a:lnTo>
                    <a:lnTo>
                      <a:pt x="200" y="147"/>
                    </a:lnTo>
                    <a:lnTo>
                      <a:pt x="203" y="152"/>
                    </a:lnTo>
                    <a:lnTo>
                      <a:pt x="207" y="158"/>
                    </a:lnTo>
                    <a:lnTo>
                      <a:pt x="215" y="174"/>
                    </a:lnTo>
                    <a:lnTo>
                      <a:pt x="225" y="190"/>
                    </a:lnTo>
                    <a:lnTo>
                      <a:pt x="235" y="204"/>
                    </a:lnTo>
                    <a:lnTo>
                      <a:pt x="245" y="217"/>
                    </a:lnTo>
                    <a:lnTo>
                      <a:pt x="250" y="223"/>
                    </a:lnTo>
                    <a:lnTo>
                      <a:pt x="257" y="230"/>
                    </a:lnTo>
                    <a:lnTo>
                      <a:pt x="270" y="242"/>
                    </a:lnTo>
                    <a:lnTo>
                      <a:pt x="327" y="293"/>
                    </a:lnTo>
                    <a:lnTo>
                      <a:pt x="357" y="317"/>
                    </a:lnTo>
                    <a:lnTo>
                      <a:pt x="373" y="329"/>
                    </a:lnTo>
                    <a:lnTo>
                      <a:pt x="389" y="341"/>
                    </a:lnTo>
                    <a:lnTo>
                      <a:pt x="400" y="349"/>
                    </a:lnTo>
                    <a:lnTo>
                      <a:pt x="412" y="358"/>
                    </a:lnTo>
                    <a:lnTo>
                      <a:pt x="422" y="367"/>
                    </a:lnTo>
                    <a:lnTo>
                      <a:pt x="433" y="377"/>
                    </a:lnTo>
                    <a:lnTo>
                      <a:pt x="436" y="381"/>
                    </a:lnTo>
                    <a:lnTo>
                      <a:pt x="440" y="385"/>
                    </a:lnTo>
                    <a:lnTo>
                      <a:pt x="446" y="394"/>
                    </a:lnTo>
                    <a:lnTo>
                      <a:pt x="450" y="403"/>
                    </a:lnTo>
                    <a:lnTo>
                      <a:pt x="454" y="413"/>
                    </a:lnTo>
                    <a:lnTo>
                      <a:pt x="462" y="419"/>
                    </a:lnTo>
                    <a:lnTo>
                      <a:pt x="470" y="425"/>
                    </a:lnTo>
                    <a:lnTo>
                      <a:pt x="479" y="428"/>
                    </a:lnTo>
                    <a:lnTo>
                      <a:pt x="489" y="432"/>
                    </a:lnTo>
                    <a:lnTo>
                      <a:pt x="496" y="432"/>
                    </a:lnTo>
                    <a:lnTo>
                      <a:pt x="500" y="432"/>
                    </a:lnTo>
                    <a:lnTo>
                      <a:pt x="503" y="432"/>
                    </a:lnTo>
                    <a:lnTo>
                      <a:pt x="510" y="431"/>
                    </a:lnTo>
                    <a:lnTo>
                      <a:pt x="514" y="429"/>
                    </a:lnTo>
                    <a:lnTo>
                      <a:pt x="517" y="427"/>
                    </a:lnTo>
                    <a:lnTo>
                      <a:pt x="523" y="424"/>
                    </a:lnTo>
                    <a:lnTo>
                      <a:pt x="529" y="421"/>
                    </a:lnTo>
                    <a:lnTo>
                      <a:pt x="540" y="414"/>
                    </a:lnTo>
                    <a:lnTo>
                      <a:pt x="551" y="406"/>
                    </a:lnTo>
                    <a:lnTo>
                      <a:pt x="561" y="399"/>
                    </a:lnTo>
                    <a:lnTo>
                      <a:pt x="570" y="391"/>
                    </a:lnTo>
                    <a:lnTo>
                      <a:pt x="573" y="387"/>
                    </a:lnTo>
                    <a:lnTo>
                      <a:pt x="576" y="385"/>
                    </a:lnTo>
                    <a:lnTo>
                      <a:pt x="576" y="384"/>
                    </a:lnTo>
                    <a:lnTo>
                      <a:pt x="577" y="384"/>
                    </a:lnTo>
                    <a:lnTo>
                      <a:pt x="578" y="384"/>
                    </a:lnTo>
                    <a:lnTo>
                      <a:pt x="587" y="375"/>
                    </a:lnTo>
                    <a:lnTo>
                      <a:pt x="595" y="367"/>
                    </a:lnTo>
                    <a:lnTo>
                      <a:pt x="621" y="338"/>
                    </a:lnTo>
                    <a:lnTo>
                      <a:pt x="646" y="310"/>
                    </a:lnTo>
                    <a:lnTo>
                      <a:pt x="653" y="301"/>
                    </a:lnTo>
                    <a:lnTo>
                      <a:pt x="658" y="295"/>
                    </a:lnTo>
                    <a:lnTo>
                      <a:pt x="662" y="291"/>
                    </a:lnTo>
                    <a:lnTo>
                      <a:pt x="677" y="273"/>
                    </a:lnTo>
                    <a:lnTo>
                      <a:pt x="693" y="253"/>
                    </a:lnTo>
                    <a:lnTo>
                      <a:pt x="700" y="243"/>
                    </a:lnTo>
                    <a:lnTo>
                      <a:pt x="704" y="239"/>
                    </a:lnTo>
                    <a:lnTo>
                      <a:pt x="708" y="233"/>
                    </a:lnTo>
                    <a:lnTo>
                      <a:pt x="713" y="227"/>
                    </a:lnTo>
                    <a:lnTo>
                      <a:pt x="714" y="225"/>
                    </a:lnTo>
                    <a:lnTo>
                      <a:pt x="717" y="221"/>
                    </a:lnTo>
                    <a:lnTo>
                      <a:pt x="726" y="210"/>
                    </a:lnTo>
                    <a:lnTo>
                      <a:pt x="734" y="198"/>
                    </a:lnTo>
                    <a:lnTo>
                      <a:pt x="742" y="185"/>
                    </a:lnTo>
                    <a:lnTo>
                      <a:pt x="753" y="165"/>
                    </a:lnTo>
                    <a:lnTo>
                      <a:pt x="763" y="146"/>
                    </a:lnTo>
                    <a:lnTo>
                      <a:pt x="766" y="141"/>
                    </a:lnTo>
                    <a:lnTo>
                      <a:pt x="768" y="136"/>
                    </a:lnTo>
                    <a:lnTo>
                      <a:pt x="773" y="126"/>
                    </a:lnTo>
                    <a:lnTo>
                      <a:pt x="782" y="1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12" name="Text Box 25"/>
            <p:cNvSpPr txBox="1">
              <a:spLocks noChangeArrowheads="1"/>
            </p:cNvSpPr>
            <p:nvPr/>
          </p:nvSpPr>
          <p:spPr bwMode="auto">
            <a:xfrm>
              <a:off x="959" y="2064"/>
              <a:ext cx="453"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rPr>
                <a:t>i-1</a:t>
              </a:r>
              <a:endParaRPr kumimoji="0" lang="en-CA"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sp>
          <p:nvSpPr>
            <p:cNvPr id="213" name="Text Box 26"/>
            <p:cNvSpPr txBox="1">
              <a:spLocks noChangeArrowheads="1"/>
            </p:cNvSpPr>
            <p:nvPr/>
          </p:nvSpPr>
          <p:spPr bwMode="auto">
            <a:xfrm>
              <a:off x="1562" y="2160"/>
              <a:ext cx="277"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rPr>
                <a:t>i</a:t>
              </a:r>
              <a:endParaRPr kumimoji="0" lang="en-CA"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grpSp>
          <p:nvGrpSpPr>
            <p:cNvPr id="214" name="Group 27"/>
            <p:cNvGrpSpPr>
              <a:grpSpLocks/>
            </p:cNvGrpSpPr>
            <p:nvPr/>
          </p:nvGrpSpPr>
          <p:grpSpPr bwMode="auto">
            <a:xfrm rot="5563661">
              <a:off x="1850" y="3599"/>
              <a:ext cx="647" cy="603"/>
              <a:chOff x="1329" y="1989"/>
              <a:chExt cx="647" cy="603"/>
            </a:xfrm>
          </p:grpSpPr>
          <p:grpSp>
            <p:nvGrpSpPr>
              <p:cNvPr id="253" name="Group 28"/>
              <p:cNvGrpSpPr>
                <a:grpSpLocks noChangeAspect="1"/>
              </p:cNvGrpSpPr>
              <p:nvPr/>
            </p:nvGrpSpPr>
            <p:grpSpPr bwMode="auto">
              <a:xfrm>
                <a:off x="1355" y="2053"/>
                <a:ext cx="144" cy="186"/>
                <a:chOff x="2895" y="2582"/>
                <a:chExt cx="322" cy="418"/>
              </a:xfrm>
            </p:grpSpPr>
            <p:sp>
              <p:nvSpPr>
                <p:cNvPr id="262" name="Freeform 29"/>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3" name="Freeform 30"/>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54" name="Group 31"/>
              <p:cNvGrpSpPr>
                <a:grpSpLocks noChangeAspect="1"/>
              </p:cNvGrpSpPr>
              <p:nvPr/>
            </p:nvGrpSpPr>
            <p:grpSpPr bwMode="auto">
              <a:xfrm>
                <a:off x="1329" y="1989"/>
                <a:ext cx="647" cy="603"/>
                <a:chOff x="2836" y="2439"/>
                <a:chExt cx="1451" cy="1352"/>
              </a:xfrm>
            </p:grpSpPr>
            <p:sp>
              <p:nvSpPr>
                <p:cNvPr id="256" name="Freeform 32"/>
                <p:cNvSpPr>
                  <a:spLocks noChangeAspect="1"/>
                </p:cNvSpPr>
                <p:nvPr/>
              </p:nvSpPr>
              <p:spPr bwMode="auto">
                <a:xfrm>
                  <a:off x="3551" y="2439"/>
                  <a:ext cx="406" cy="277"/>
                </a:xfrm>
                <a:custGeom>
                  <a:avLst/>
                  <a:gdLst>
                    <a:gd name="T0" fmla="*/ 360 w 406"/>
                    <a:gd name="T1" fmla="*/ 13 h 277"/>
                    <a:gd name="T2" fmla="*/ 319 w 406"/>
                    <a:gd name="T3" fmla="*/ 4 h 277"/>
                    <a:gd name="T4" fmla="*/ 256 w 406"/>
                    <a:gd name="T5" fmla="*/ 4 h 277"/>
                    <a:gd name="T6" fmla="*/ 215 w 406"/>
                    <a:gd name="T7" fmla="*/ 22 h 277"/>
                    <a:gd name="T8" fmla="*/ 193 w 406"/>
                    <a:gd name="T9" fmla="*/ 40 h 277"/>
                    <a:gd name="T10" fmla="*/ 147 w 406"/>
                    <a:gd name="T11" fmla="*/ 96 h 277"/>
                    <a:gd name="T12" fmla="*/ 130 w 406"/>
                    <a:gd name="T13" fmla="*/ 118 h 277"/>
                    <a:gd name="T14" fmla="*/ 121 w 406"/>
                    <a:gd name="T15" fmla="*/ 121 h 277"/>
                    <a:gd name="T16" fmla="*/ 97 w 406"/>
                    <a:gd name="T17" fmla="*/ 127 h 277"/>
                    <a:gd name="T18" fmla="*/ 95 w 406"/>
                    <a:gd name="T19" fmla="*/ 127 h 277"/>
                    <a:gd name="T20" fmla="*/ 73 w 406"/>
                    <a:gd name="T21" fmla="*/ 128 h 277"/>
                    <a:gd name="T22" fmla="*/ 62 w 406"/>
                    <a:gd name="T23" fmla="*/ 128 h 277"/>
                    <a:gd name="T24" fmla="*/ 39 w 406"/>
                    <a:gd name="T25" fmla="*/ 127 h 277"/>
                    <a:gd name="T26" fmla="*/ 18 w 406"/>
                    <a:gd name="T27" fmla="*/ 132 h 277"/>
                    <a:gd name="T28" fmla="*/ 4 w 406"/>
                    <a:gd name="T29" fmla="*/ 143 h 277"/>
                    <a:gd name="T30" fmla="*/ 0 w 406"/>
                    <a:gd name="T31" fmla="*/ 155 h 277"/>
                    <a:gd name="T32" fmla="*/ 4 w 406"/>
                    <a:gd name="T33" fmla="*/ 172 h 277"/>
                    <a:gd name="T34" fmla="*/ 11 w 406"/>
                    <a:gd name="T35" fmla="*/ 178 h 277"/>
                    <a:gd name="T36" fmla="*/ 39 w 406"/>
                    <a:gd name="T37" fmla="*/ 183 h 277"/>
                    <a:gd name="T38" fmla="*/ 41 w 406"/>
                    <a:gd name="T39" fmla="*/ 183 h 277"/>
                    <a:gd name="T40" fmla="*/ 72 w 406"/>
                    <a:gd name="T41" fmla="*/ 183 h 277"/>
                    <a:gd name="T42" fmla="*/ 97 w 406"/>
                    <a:gd name="T43" fmla="*/ 176 h 277"/>
                    <a:gd name="T44" fmla="*/ 119 w 406"/>
                    <a:gd name="T45" fmla="*/ 169 h 277"/>
                    <a:gd name="T46" fmla="*/ 128 w 406"/>
                    <a:gd name="T47" fmla="*/ 182 h 277"/>
                    <a:gd name="T48" fmla="*/ 130 w 406"/>
                    <a:gd name="T49" fmla="*/ 218 h 277"/>
                    <a:gd name="T50" fmla="*/ 134 w 406"/>
                    <a:gd name="T51" fmla="*/ 231 h 277"/>
                    <a:gd name="T52" fmla="*/ 146 w 406"/>
                    <a:gd name="T53" fmla="*/ 252 h 277"/>
                    <a:gd name="T54" fmla="*/ 161 w 406"/>
                    <a:gd name="T55" fmla="*/ 264 h 277"/>
                    <a:gd name="T56" fmla="*/ 181 w 406"/>
                    <a:gd name="T57" fmla="*/ 272 h 277"/>
                    <a:gd name="T58" fmla="*/ 221 w 406"/>
                    <a:gd name="T59" fmla="*/ 277 h 277"/>
                    <a:gd name="T60" fmla="*/ 250 w 406"/>
                    <a:gd name="T61" fmla="*/ 273 h 277"/>
                    <a:gd name="T62" fmla="*/ 279 w 406"/>
                    <a:gd name="T63" fmla="*/ 264 h 277"/>
                    <a:gd name="T64" fmla="*/ 298 w 406"/>
                    <a:gd name="T65" fmla="*/ 254 h 277"/>
                    <a:gd name="T66" fmla="*/ 324 w 406"/>
                    <a:gd name="T67" fmla="*/ 235 h 277"/>
                    <a:gd name="T68" fmla="*/ 333 w 406"/>
                    <a:gd name="T69" fmla="*/ 226 h 277"/>
                    <a:gd name="T70" fmla="*/ 342 w 406"/>
                    <a:gd name="T71" fmla="*/ 217 h 277"/>
                    <a:gd name="T72" fmla="*/ 365 w 406"/>
                    <a:gd name="T73" fmla="*/ 187 h 277"/>
                    <a:gd name="T74" fmla="*/ 388 w 406"/>
                    <a:gd name="T75" fmla="*/ 154 h 277"/>
                    <a:gd name="T76" fmla="*/ 395 w 406"/>
                    <a:gd name="T77" fmla="*/ 142 h 277"/>
                    <a:gd name="T78" fmla="*/ 403 w 406"/>
                    <a:gd name="T79" fmla="*/ 116 h 277"/>
                    <a:gd name="T80" fmla="*/ 406 w 406"/>
                    <a:gd name="T81" fmla="*/ 98 h 277"/>
                    <a:gd name="T82" fmla="*/ 406 w 406"/>
                    <a:gd name="T83" fmla="*/ 89 h 277"/>
                    <a:gd name="T84" fmla="*/ 400 w 406"/>
                    <a:gd name="T85" fmla="*/ 57 h 277"/>
                    <a:gd name="T86" fmla="*/ 384 w 406"/>
                    <a:gd name="T87" fmla="*/ 31 h 2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6"/>
                    <a:gd name="T133" fmla="*/ 0 h 277"/>
                    <a:gd name="T134" fmla="*/ 406 w 406"/>
                    <a:gd name="T135" fmla="*/ 277 h 2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6" h="277">
                      <a:moveTo>
                        <a:pt x="368" y="17"/>
                      </a:moveTo>
                      <a:lnTo>
                        <a:pt x="364" y="15"/>
                      </a:lnTo>
                      <a:lnTo>
                        <a:pt x="360" y="13"/>
                      </a:lnTo>
                      <a:lnTo>
                        <a:pt x="356" y="11"/>
                      </a:lnTo>
                      <a:lnTo>
                        <a:pt x="352" y="10"/>
                      </a:lnTo>
                      <a:lnTo>
                        <a:pt x="319" y="4"/>
                      </a:lnTo>
                      <a:lnTo>
                        <a:pt x="286" y="0"/>
                      </a:lnTo>
                      <a:lnTo>
                        <a:pt x="270" y="2"/>
                      </a:lnTo>
                      <a:lnTo>
                        <a:pt x="256" y="4"/>
                      </a:lnTo>
                      <a:lnTo>
                        <a:pt x="242" y="9"/>
                      </a:lnTo>
                      <a:lnTo>
                        <a:pt x="228" y="15"/>
                      </a:lnTo>
                      <a:lnTo>
                        <a:pt x="215" y="22"/>
                      </a:lnTo>
                      <a:lnTo>
                        <a:pt x="204" y="31"/>
                      </a:lnTo>
                      <a:lnTo>
                        <a:pt x="198" y="35"/>
                      </a:lnTo>
                      <a:lnTo>
                        <a:pt x="193" y="40"/>
                      </a:lnTo>
                      <a:lnTo>
                        <a:pt x="182" y="51"/>
                      </a:lnTo>
                      <a:lnTo>
                        <a:pt x="165" y="73"/>
                      </a:lnTo>
                      <a:lnTo>
                        <a:pt x="147" y="96"/>
                      </a:lnTo>
                      <a:lnTo>
                        <a:pt x="140" y="106"/>
                      </a:lnTo>
                      <a:lnTo>
                        <a:pt x="136" y="116"/>
                      </a:lnTo>
                      <a:lnTo>
                        <a:pt x="130" y="118"/>
                      </a:lnTo>
                      <a:lnTo>
                        <a:pt x="125" y="120"/>
                      </a:lnTo>
                      <a:lnTo>
                        <a:pt x="123" y="121"/>
                      </a:lnTo>
                      <a:lnTo>
                        <a:pt x="121" y="121"/>
                      </a:lnTo>
                      <a:lnTo>
                        <a:pt x="111" y="124"/>
                      </a:lnTo>
                      <a:lnTo>
                        <a:pt x="102" y="126"/>
                      </a:lnTo>
                      <a:lnTo>
                        <a:pt x="97" y="127"/>
                      </a:lnTo>
                      <a:lnTo>
                        <a:pt x="95" y="127"/>
                      </a:lnTo>
                      <a:lnTo>
                        <a:pt x="92" y="128"/>
                      </a:lnTo>
                      <a:lnTo>
                        <a:pt x="82" y="128"/>
                      </a:lnTo>
                      <a:lnTo>
                        <a:pt x="73" y="128"/>
                      </a:lnTo>
                      <a:lnTo>
                        <a:pt x="70" y="128"/>
                      </a:lnTo>
                      <a:lnTo>
                        <a:pt x="67" y="128"/>
                      </a:lnTo>
                      <a:lnTo>
                        <a:pt x="62" y="128"/>
                      </a:lnTo>
                      <a:lnTo>
                        <a:pt x="53" y="128"/>
                      </a:lnTo>
                      <a:lnTo>
                        <a:pt x="46" y="127"/>
                      </a:lnTo>
                      <a:lnTo>
                        <a:pt x="39" y="127"/>
                      </a:lnTo>
                      <a:lnTo>
                        <a:pt x="32" y="128"/>
                      </a:lnTo>
                      <a:lnTo>
                        <a:pt x="26" y="129"/>
                      </a:lnTo>
                      <a:lnTo>
                        <a:pt x="18" y="132"/>
                      </a:lnTo>
                      <a:lnTo>
                        <a:pt x="12" y="135"/>
                      </a:lnTo>
                      <a:lnTo>
                        <a:pt x="7" y="139"/>
                      </a:lnTo>
                      <a:lnTo>
                        <a:pt x="4" y="143"/>
                      </a:lnTo>
                      <a:lnTo>
                        <a:pt x="1" y="148"/>
                      </a:lnTo>
                      <a:lnTo>
                        <a:pt x="0" y="151"/>
                      </a:lnTo>
                      <a:lnTo>
                        <a:pt x="0" y="155"/>
                      </a:lnTo>
                      <a:lnTo>
                        <a:pt x="1" y="161"/>
                      </a:lnTo>
                      <a:lnTo>
                        <a:pt x="3" y="169"/>
                      </a:lnTo>
                      <a:lnTo>
                        <a:pt x="4" y="172"/>
                      </a:lnTo>
                      <a:lnTo>
                        <a:pt x="5" y="175"/>
                      </a:lnTo>
                      <a:lnTo>
                        <a:pt x="8" y="176"/>
                      </a:lnTo>
                      <a:lnTo>
                        <a:pt x="11" y="178"/>
                      </a:lnTo>
                      <a:lnTo>
                        <a:pt x="23" y="182"/>
                      </a:lnTo>
                      <a:lnTo>
                        <a:pt x="35" y="183"/>
                      </a:lnTo>
                      <a:lnTo>
                        <a:pt x="39" y="183"/>
                      </a:lnTo>
                      <a:lnTo>
                        <a:pt x="40" y="183"/>
                      </a:lnTo>
                      <a:lnTo>
                        <a:pt x="41" y="183"/>
                      </a:lnTo>
                      <a:lnTo>
                        <a:pt x="47" y="184"/>
                      </a:lnTo>
                      <a:lnTo>
                        <a:pt x="60" y="184"/>
                      </a:lnTo>
                      <a:lnTo>
                        <a:pt x="72" y="183"/>
                      </a:lnTo>
                      <a:lnTo>
                        <a:pt x="85" y="181"/>
                      </a:lnTo>
                      <a:lnTo>
                        <a:pt x="90" y="178"/>
                      </a:lnTo>
                      <a:lnTo>
                        <a:pt x="97" y="176"/>
                      </a:lnTo>
                      <a:lnTo>
                        <a:pt x="109" y="172"/>
                      </a:lnTo>
                      <a:lnTo>
                        <a:pt x="115" y="169"/>
                      </a:lnTo>
                      <a:lnTo>
                        <a:pt x="119" y="169"/>
                      </a:lnTo>
                      <a:lnTo>
                        <a:pt x="129" y="170"/>
                      </a:lnTo>
                      <a:lnTo>
                        <a:pt x="128" y="176"/>
                      </a:lnTo>
                      <a:lnTo>
                        <a:pt x="128" y="182"/>
                      </a:lnTo>
                      <a:lnTo>
                        <a:pt x="128" y="193"/>
                      </a:lnTo>
                      <a:lnTo>
                        <a:pt x="129" y="205"/>
                      </a:lnTo>
                      <a:lnTo>
                        <a:pt x="130" y="218"/>
                      </a:lnTo>
                      <a:lnTo>
                        <a:pt x="130" y="222"/>
                      </a:lnTo>
                      <a:lnTo>
                        <a:pt x="132" y="227"/>
                      </a:lnTo>
                      <a:lnTo>
                        <a:pt x="134" y="231"/>
                      </a:lnTo>
                      <a:lnTo>
                        <a:pt x="136" y="237"/>
                      </a:lnTo>
                      <a:lnTo>
                        <a:pt x="140" y="245"/>
                      </a:lnTo>
                      <a:lnTo>
                        <a:pt x="146" y="252"/>
                      </a:lnTo>
                      <a:lnTo>
                        <a:pt x="153" y="259"/>
                      </a:lnTo>
                      <a:lnTo>
                        <a:pt x="157" y="261"/>
                      </a:lnTo>
                      <a:lnTo>
                        <a:pt x="161" y="264"/>
                      </a:lnTo>
                      <a:lnTo>
                        <a:pt x="165" y="266"/>
                      </a:lnTo>
                      <a:lnTo>
                        <a:pt x="170" y="268"/>
                      </a:lnTo>
                      <a:lnTo>
                        <a:pt x="181" y="272"/>
                      </a:lnTo>
                      <a:lnTo>
                        <a:pt x="194" y="274"/>
                      </a:lnTo>
                      <a:lnTo>
                        <a:pt x="208" y="276"/>
                      </a:lnTo>
                      <a:lnTo>
                        <a:pt x="221" y="277"/>
                      </a:lnTo>
                      <a:lnTo>
                        <a:pt x="235" y="276"/>
                      </a:lnTo>
                      <a:lnTo>
                        <a:pt x="243" y="275"/>
                      </a:lnTo>
                      <a:lnTo>
                        <a:pt x="250" y="273"/>
                      </a:lnTo>
                      <a:lnTo>
                        <a:pt x="257" y="272"/>
                      </a:lnTo>
                      <a:lnTo>
                        <a:pt x="265" y="270"/>
                      </a:lnTo>
                      <a:lnTo>
                        <a:pt x="279" y="264"/>
                      </a:lnTo>
                      <a:lnTo>
                        <a:pt x="293" y="258"/>
                      </a:lnTo>
                      <a:lnTo>
                        <a:pt x="296" y="256"/>
                      </a:lnTo>
                      <a:lnTo>
                        <a:pt x="298" y="254"/>
                      </a:lnTo>
                      <a:lnTo>
                        <a:pt x="304" y="251"/>
                      </a:lnTo>
                      <a:lnTo>
                        <a:pt x="314" y="243"/>
                      </a:lnTo>
                      <a:lnTo>
                        <a:pt x="324" y="235"/>
                      </a:lnTo>
                      <a:lnTo>
                        <a:pt x="326" y="232"/>
                      </a:lnTo>
                      <a:lnTo>
                        <a:pt x="328" y="231"/>
                      </a:lnTo>
                      <a:lnTo>
                        <a:pt x="333" y="226"/>
                      </a:lnTo>
                      <a:lnTo>
                        <a:pt x="338" y="221"/>
                      </a:lnTo>
                      <a:lnTo>
                        <a:pt x="340" y="219"/>
                      </a:lnTo>
                      <a:lnTo>
                        <a:pt x="342" y="217"/>
                      </a:lnTo>
                      <a:lnTo>
                        <a:pt x="350" y="207"/>
                      </a:lnTo>
                      <a:lnTo>
                        <a:pt x="358" y="197"/>
                      </a:lnTo>
                      <a:lnTo>
                        <a:pt x="365" y="187"/>
                      </a:lnTo>
                      <a:lnTo>
                        <a:pt x="375" y="171"/>
                      </a:lnTo>
                      <a:lnTo>
                        <a:pt x="385" y="158"/>
                      </a:lnTo>
                      <a:lnTo>
                        <a:pt x="388" y="154"/>
                      </a:lnTo>
                      <a:lnTo>
                        <a:pt x="389" y="152"/>
                      </a:lnTo>
                      <a:lnTo>
                        <a:pt x="390" y="150"/>
                      </a:lnTo>
                      <a:lnTo>
                        <a:pt x="395" y="142"/>
                      </a:lnTo>
                      <a:lnTo>
                        <a:pt x="398" y="134"/>
                      </a:lnTo>
                      <a:lnTo>
                        <a:pt x="402" y="126"/>
                      </a:lnTo>
                      <a:lnTo>
                        <a:pt x="403" y="116"/>
                      </a:lnTo>
                      <a:lnTo>
                        <a:pt x="405" y="107"/>
                      </a:lnTo>
                      <a:lnTo>
                        <a:pt x="405" y="103"/>
                      </a:lnTo>
                      <a:lnTo>
                        <a:pt x="406" y="98"/>
                      </a:lnTo>
                      <a:lnTo>
                        <a:pt x="406" y="93"/>
                      </a:lnTo>
                      <a:lnTo>
                        <a:pt x="406" y="91"/>
                      </a:lnTo>
                      <a:lnTo>
                        <a:pt x="406" y="89"/>
                      </a:lnTo>
                      <a:lnTo>
                        <a:pt x="405" y="77"/>
                      </a:lnTo>
                      <a:lnTo>
                        <a:pt x="403" y="67"/>
                      </a:lnTo>
                      <a:lnTo>
                        <a:pt x="400" y="57"/>
                      </a:lnTo>
                      <a:lnTo>
                        <a:pt x="396" y="48"/>
                      </a:lnTo>
                      <a:lnTo>
                        <a:pt x="390" y="39"/>
                      </a:lnTo>
                      <a:lnTo>
                        <a:pt x="384" y="31"/>
                      </a:lnTo>
                      <a:lnTo>
                        <a:pt x="376" y="24"/>
                      </a:lnTo>
                      <a:lnTo>
                        <a:pt x="368"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7" name="Freeform 33"/>
                <p:cNvSpPr>
                  <a:spLocks noChangeAspect="1"/>
                </p:cNvSpPr>
                <p:nvPr/>
              </p:nvSpPr>
              <p:spPr bwMode="auto">
                <a:xfrm>
                  <a:off x="3450" y="2729"/>
                  <a:ext cx="368" cy="512"/>
                </a:xfrm>
                <a:custGeom>
                  <a:avLst/>
                  <a:gdLst>
                    <a:gd name="T0" fmla="*/ 188 w 368"/>
                    <a:gd name="T1" fmla="*/ 19 h 512"/>
                    <a:gd name="T2" fmla="*/ 161 w 368"/>
                    <a:gd name="T3" fmla="*/ 38 h 512"/>
                    <a:gd name="T4" fmla="*/ 96 w 368"/>
                    <a:gd name="T5" fmla="*/ 104 h 512"/>
                    <a:gd name="T6" fmla="*/ 63 w 368"/>
                    <a:gd name="T7" fmla="*/ 150 h 512"/>
                    <a:gd name="T8" fmla="*/ 43 w 368"/>
                    <a:gd name="T9" fmla="*/ 189 h 512"/>
                    <a:gd name="T10" fmla="*/ 39 w 368"/>
                    <a:gd name="T11" fmla="*/ 203 h 512"/>
                    <a:gd name="T12" fmla="*/ 16 w 368"/>
                    <a:gd name="T13" fmla="*/ 271 h 512"/>
                    <a:gd name="T14" fmla="*/ 14 w 368"/>
                    <a:gd name="T15" fmla="*/ 282 h 512"/>
                    <a:gd name="T16" fmla="*/ 2 w 368"/>
                    <a:gd name="T17" fmla="*/ 337 h 512"/>
                    <a:gd name="T18" fmla="*/ 0 w 368"/>
                    <a:gd name="T19" fmla="*/ 398 h 512"/>
                    <a:gd name="T20" fmla="*/ 3 w 368"/>
                    <a:gd name="T21" fmla="*/ 418 h 512"/>
                    <a:gd name="T22" fmla="*/ 16 w 368"/>
                    <a:gd name="T23" fmla="*/ 456 h 512"/>
                    <a:gd name="T24" fmla="*/ 31 w 368"/>
                    <a:gd name="T25" fmla="*/ 477 h 512"/>
                    <a:gd name="T26" fmla="*/ 51 w 368"/>
                    <a:gd name="T27" fmla="*/ 497 h 512"/>
                    <a:gd name="T28" fmla="*/ 83 w 368"/>
                    <a:gd name="T29" fmla="*/ 509 h 512"/>
                    <a:gd name="T30" fmla="*/ 117 w 368"/>
                    <a:gd name="T31" fmla="*/ 512 h 512"/>
                    <a:gd name="T32" fmla="*/ 146 w 368"/>
                    <a:gd name="T33" fmla="*/ 507 h 512"/>
                    <a:gd name="T34" fmla="*/ 154 w 368"/>
                    <a:gd name="T35" fmla="*/ 504 h 512"/>
                    <a:gd name="T36" fmla="*/ 167 w 368"/>
                    <a:gd name="T37" fmla="*/ 498 h 512"/>
                    <a:gd name="T38" fmla="*/ 178 w 368"/>
                    <a:gd name="T39" fmla="*/ 491 h 512"/>
                    <a:gd name="T40" fmla="*/ 183 w 368"/>
                    <a:gd name="T41" fmla="*/ 488 h 512"/>
                    <a:gd name="T42" fmla="*/ 197 w 368"/>
                    <a:gd name="T43" fmla="*/ 475 h 512"/>
                    <a:gd name="T44" fmla="*/ 206 w 368"/>
                    <a:gd name="T45" fmla="*/ 464 h 512"/>
                    <a:gd name="T46" fmla="*/ 209 w 368"/>
                    <a:gd name="T47" fmla="*/ 461 h 512"/>
                    <a:gd name="T48" fmla="*/ 211 w 368"/>
                    <a:gd name="T49" fmla="*/ 456 h 512"/>
                    <a:gd name="T50" fmla="*/ 218 w 368"/>
                    <a:gd name="T51" fmla="*/ 445 h 512"/>
                    <a:gd name="T52" fmla="*/ 227 w 368"/>
                    <a:gd name="T53" fmla="*/ 423 h 512"/>
                    <a:gd name="T54" fmla="*/ 231 w 368"/>
                    <a:gd name="T55" fmla="*/ 406 h 512"/>
                    <a:gd name="T56" fmla="*/ 230 w 368"/>
                    <a:gd name="T57" fmla="*/ 379 h 512"/>
                    <a:gd name="T58" fmla="*/ 227 w 368"/>
                    <a:gd name="T59" fmla="*/ 359 h 512"/>
                    <a:gd name="T60" fmla="*/ 220 w 368"/>
                    <a:gd name="T61" fmla="*/ 342 h 512"/>
                    <a:gd name="T62" fmla="*/ 216 w 368"/>
                    <a:gd name="T63" fmla="*/ 319 h 512"/>
                    <a:gd name="T64" fmla="*/ 218 w 368"/>
                    <a:gd name="T65" fmla="*/ 297 h 512"/>
                    <a:gd name="T66" fmla="*/ 229 w 368"/>
                    <a:gd name="T67" fmla="*/ 270 h 512"/>
                    <a:gd name="T68" fmla="*/ 251 w 368"/>
                    <a:gd name="T69" fmla="*/ 248 h 512"/>
                    <a:gd name="T70" fmla="*/ 278 w 368"/>
                    <a:gd name="T71" fmla="*/ 233 h 512"/>
                    <a:gd name="T72" fmla="*/ 301 w 368"/>
                    <a:gd name="T73" fmla="*/ 216 h 512"/>
                    <a:gd name="T74" fmla="*/ 315 w 368"/>
                    <a:gd name="T75" fmla="*/ 203 h 512"/>
                    <a:gd name="T76" fmla="*/ 325 w 368"/>
                    <a:gd name="T77" fmla="*/ 192 h 512"/>
                    <a:gd name="T78" fmla="*/ 334 w 368"/>
                    <a:gd name="T79" fmla="*/ 182 h 512"/>
                    <a:gd name="T80" fmla="*/ 345 w 368"/>
                    <a:gd name="T81" fmla="*/ 166 h 512"/>
                    <a:gd name="T82" fmla="*/ 354 w 368"/>
                    <a:gd name="T83" fmla="*/ 148 h 512"/>
                    <a:gd name="T84" fmla="*/ 366 w 368"/>
                    <a:gd name="T85" fmla="*/ 119 h 512"/>
                    <a:gd name="T86" fmla="*/ 368 w 368"/>
                    <a:gd name="T87" fmla="*/ 88 h 512"/>
                    <a:gd name="T88" fmla="*/ 362 w 368"/>
                    <a:gd name="T89" fmla="*/ 60 h 512"/>
                    <a:gd name="T90" fmla="*/ 350 w 368"/>
                    <a:gd name="T91" fmla="*/ 35 h 512"/>
                    <a:gd name="T92" fmla="*/ 337 w 368"/>
                    <a:gd name="T93" fmla="*/ 21 h 512"/>
                    <a:gd name="T94" fmla="*/ 322 w 368"/>
                    <a:gd name="T95" fmla="*/ 11 h 512"/>
                    <a:gd name="T96" fmla="*/ 300 w 368"/>
                    <a:gd name="T97" fmla="*/ 5 h 512"/>
                    <a:gd name="T98" fmla="*/ 273 w 368"/>
                    <a:gd name="T99" fmla="*/ 1 h 512"/>
                    <a:gd name="T100" fmla="*/ 236 w 368"/>
                    <a:gd name="T101" fmla="*/ 2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512"/>
                    <a:gd name="T155" fmla="*/ 368 w 368"/>
                    <a:gd name="T156" fmla="*/ 512 h 5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512">
                      <a:moveTo>
                        <a:pt x="208" y="11"/>
                      </a:moveTo>
                      <a:lnTo>
                        <a:pt x="194" y="16"/>
                      </a:lnTo>
                      <a:lnTo>
                        <a:pt x="188" y="19"/>
                      </a:lnTo>
                      <a:lnTo>
                        <a:pt x="183" y="22"/>
                      </a:lnTo>
                      <a:lnTo>
                        <a:pt x="171" y="30"/>
                      </a:lnTo>
                      <a:lnTo>
                        <a:pt x="161" y="38"/>
                      </a:lnTo>
                      <a:lnTo>
                        <a:pt x="133" y="64"/>
                      </a:lnTo>
                      <a:lnTo>
                        <a:pt x="108" y="91"/>
                      </a:lnTo>
                      <a:lnTo>
                        <a:pt x="96" y="104"/>
                      </a:lnTo>
                      <a:lnTo>
                        <a:pt x="85" y="119"/>
                      </a:lnTo>
                      <a:lnTo>
                        <a:pt x="74" y="134"/>
                      </a:lnTo>
                      <a:lnTo>
                        <a:pt x="63" y="150"/>
                      </a:lnTo>
                      <a:lnTo>
                        <a:pt x="55" y="168"/>
                      </a:lnTo>
                      <a:lnTo>
                        <a:pt x="47" y="184"/>
                      </a:lnTo>
                      <a:lnTo>
                        <a:pt x="43" y="189"/>
                      </a:lnTo>
                      <a:lnTo>
                        <a:pt x="40" y="194"/>
                      </a:lnTo>
                      <a:lnTo>
                        <a:pt x="39" y="200"/>
                      </a:lnTo>
                      <a:lnTo>
                        <a:pt x="39" y="203"/>
                      </a:lnTo>
                      <a:lnTo>
                        <a:pt x="36" y="209"/>
                      </a:lnTo>
                      <a:lnTo>
                        <a:pt x="26" y="239"/>
                      </a:lnTo>
                      <a:lnTo>
                        <a:pt x="16" y="271"/>
                      </a:lnTo>
                      <a:lnTo>
                        <a:pt x="15" y="274"/>
                      </a:lnTo>
                      <a:lnTo>
                        <a:pt x="15" y="279"/>
                      </a:lnTo>
                      <a:lnTo>
                        <a:pt x="14" y="282"/>
                      </a:lnTo>
                      <a:lnTo>
                        <a:pt x="12" y="287"/>
                      </a:lnTo>
                      <a:lnTo>
                        <a:pt x="7" y="312"/>
                      </a:lnTo>
                      <a:lnTo>
                        <a:pt x="2" y="337"/>
                      </a:lnTo>
                      <a:lnTo>
                        <a:pt x="0" y="364"/>
                      </a:lnTo>
                      <a:lnTo>
                        <a:pt x="0" y="391"/>
                      </a:lnTo>
                      <a:lnTo>
                        <a:pt x="0" y="398"/>
                      </a:lnTo>
                      <a:lnTo>
                        <a:pt x="1" y="404"/>
                      </a:lnTo>
                      <a:lnTo>
                        <a:pt x="1" y="411"/>
                      </a:lnTo>
                      <a:lnTo>
                        <a:pt x="3" y="418"/>
                      </a:lnTo>
                      <a:lnTo>
                        <a:pt x="7" y="431"/>
                      </a:lnTo>
                      <a:lnTo>
                        <a:pt x="11" y="443"/>
                      </a:lnTo>
                      <a:lnTo>
                        <a:pt x="16" y="456"/>
                      </a:lnTo>
                      <a:lnTo>
                        <a:pt x="20" y="461"/>
                      </a:lnTo>
                      <a:lnTo>
                        <a:pt x="23" y="467"/>
                      </a:lnTo>
                      <a:lnTo>
                        <a:pt x="31" y="477"/>
                      </a:lnTo>
                      <a:lnTo>
                        <a:pt x="41" y="489"/>
                      </a:lnTo>
                      <a:lnTo>
                        <a:pt x="46" y="492"/>
                      </a:lnTo>
                      <a:lnTo>
                        <a:pt x="51" y="497"/>
                      </a:lnTo>
                      <a:lnTo>
                        <a:pt x="62" y="501"/>
                      </a:lnTo>
                      <a:lnTo>
                        <a:pt x="72" y="505"/>
                      </a:lnTo>
                      <a:lnTo>
                        <a:pt x="83" y="509"/>
                      </a:lnTo>
                      <a:lnTo>
                        <a:pt x="94" y="511"/>
                      </a:lnTo>
                      <a:lnTo>
                        <a:pt x="105" y="512"/>
                      </a:lnTo>
                      <a:lnTo>
                        <a:pt x="117" y="512"/>
                      </a:lnTo>
                      <a:lnTo>
                        <a:pt x="128" y="511"/>
                      </a:lnTo>
                      <a:lnTo>
                        <a:pt x="140" y="509"/>
                      </a:lnTo>
                      <a:lnTo>
                        <a:pt x="146" y="507"/>
                      </a:lnTo>
                      <a:lnTo>
                        <a:pt x="149" y="505"/>
                      </a:lnTo>
                      <a:lnTo>
                        <a:pt x="152" y="505"/>
                      </a:lnTo>
                      <a:lnTo>
                        <a:pt x="154" y="504"/>
                      </a:lnTo>
                      <a:lnTo>
                        <a:pt x="157" y="503"/>
                      </a:lnTo>
                      <a:lnTo>
                        <a:pt x="162" y="500"/>
                      </a:lnTo>
                      <a:lnTo>
                        <a:pt x="167" y="498"/>
                      </a:lnTo>
                      <a:lnTo>
                        <a:pt x="173" y="495"/>
                      </a:lnTo>
                      <a:lnTo>
                        <a:pt x="178" y="491"/>
                      </a:lnTo>
                      <a:lnTo>
                        <a:pt x="179" y="490"/>
                      </a:lnTo>
                      <a:lnTo>
                        <a:pt x="180" y="490"/>
                      </a:lnTo>
                      <a:lnTo>
                        <a:pt x="183" y="488"/>
                      </a:lnTo>
                      <a:lnTo>
                        <a:pt x="187" y="484"/>
                      </a:lnTo>
                      <a:lnTo>
                        <a:pt x="193" y="479"/>
                      </a:lnTo>
                      <a:lnTo>
                        <a:pt x="197" y="475"/>
                      </a:lnTo>
                      <a:lnTo>
                        <a:pt x="201" y="470"/>
                      </a:lnTo>
                      <a:lnTo>
                        <a:pt x="205" y="466"/>
                      </a:lnTo>
                      <a:lnTo>
                        <a:pt x="206" y="464"/>
                      </a:lnTo>
                      <a:lnTo>
                        <a:pt x="206" y="463"/>
                      </a:lnTo>
                      <a:lnTo>
                        <a:pt x="207" y="463"/>
                      </a:lnTo>
                      <a:lnTo>
                        <a:pt x="209" y="461"/>
                      </a:lnTo>
                      <a:lnTo>
                        <a:pt x="210" y="458"/>
                      </a:lnTo>
                      <a:lnTo>
                        <a:pt x="211" y="457"/>
                      </a:lnTo>
                      <a:lnTo>
                        <a:pt x="211" y="456"/>
                      </a:lnTo>
                      <a:lnTo>
                        <a:pt x="212" y="456"/>
                      </a:lnTo>
                      <a:lnTo>
                        <a:pt x="215" y="451"/>
                      </a:lnTo>
                      <a:lnTo>
                        <a:pt x="218" y="445"/>
                      </a:lnTo>
                      <a:lnTo>
                        <a:pt x="221" y="441"/>
                      </a:lnTo>
                      <a:lnTo>
                        <a:pt x="225" y="429"/>
                      </a:lnTo>
                      <a:lnTo>
                        <a:pt x="227" y="423"/>
                      </a:lnTo>
                      <a:lnTo>
                        <a:pt x="229" y="418"/>
                      </a:lnTo>
                      <a:lnTo>
                        <a:pt x="229" y="411"/>
                      </a:lnTo>
                      <a:lnTo>
                        <a:pt x="231" y="406"/>
                      </a:lnTo>
                      <a:lnTo>
                        <a:pt x="231" y="399"/>
                      </a:lnTo>
                      <a:lnTo>
                        <a:pt x="231" y="392"/>
                      </a:lnTo>
                      <a:lnTo>
                        <a:pt x="230" y="379"/>
                      </a:lnTo>
                      <a:lnTo>
                        <a:pt x="229" y="372"/>
                      </a:lnTo>
                      <a:lnTo>
                        <a:pt x="229" y="365"/>
                      </a:lnTo>
                      <a:lnTo>
                        <a:pt x="227" y="359"/>
                      </a:lnTo>
                      <a:lnTo>
                        <a:pt x="224" y="353"/>
                      </a:lnTo>
                      <a:lnTo>
                        <a:pt x="222" y="348"/>
                      </a:lnTo>
                      <a:lnTo>
                        <a:pt x="220" y="342"/>
                      </a:lnTo>
                      <a:lnTo>
                        <a:pt x="218" y="330"/>
                      </a:lnTo>
                      <a:lnTo>
                        <a:pt x="217" y="325"/>
                      </a:lnTo>
                      <a:lnTo>
                        <a:pt x="216" y="319"/>
                      </a:lnTo>
                      <a:lnTo>
                        <a:pt x="216" y="313"/>
                      </a:lnTo>
                      <a:lnTo>
                        <a:pt x="217" y="308"/>
                      </a:lnTo>
                      <a:lnTo>
                        <a:pt x="218" y="297"/>
                      </a:lnTo>
                      <a:lnTo>
                        <a:pt x="221" y="288"/>
                      </a:lnTo>
                      <a:lnTo>
                        <a:pt x="224" y="278"/>
                      </a:lnTo>
                      <a:lnTo>
                        <a:pt x="229" y="270"/>
                      </a:lnTo>
                      <a:lnTo>
                        <a:pt x="236" y="262"/>
                      </a:lnTo>
                      <a:lnTo>
                        <a:pt x="243" y="255"/>
                      </a:lnTo>
                      <a:lnTo>
                        <a:pt x="251" y="248"/>
                      </a:lnTo>
                      <a:lnTo>
                        <a:pt x="262" y="243"/>
                      </a:lnTo>
                      <a:lnTo>
                        <a:pt x="270" y="238"/>
                      </a:lnTo>
                      <a:lnTo>
                        <a:pt x="278" y="233"/>
                      </a:lnTo>
                      <a:lnTo>
                        <a:pt x="286" y="227"/>
                      </a:lnTo>
                      <a:lnTo>
                        <a:pt x="294" y="222"/>
                      </a:lnTo>
                      <a:lnTo>
                        <a:pt x="301" y="216"/>
                      </a:lnTo>
                      <a:lnTo>
                        <a:pt x="309" y="210"/>
                      </a:lnTo>
                      <a:lnTo>
                        <a:pt x="312" y="206"/>
                      </a:lnTo>
                      <a:lnTo>
                        <a:pt x="315" y="203"/>
                      </a:lnTo>
                      <a:lnTo>
                        <a:pt x="319" y="199"/>
                      </a:lnTo>
                      <a:lnTo>
                        <a:pt x="322" y="196"/>
                      </a:lnTo>
                      <a:lnTo>
                        <a:pt x="325" y="192"/>
                      </a:lnTo>
                      <a:lnTo>
                        <a:pt x="328" y="189"/>
                      </a:lnTo>
                      <a:lnTo>
                        <a:pt x="331" y="185"/>
                      </a:lnTo>
                      <a:lnTo>
                        <a:pt x="334" y="182"/>
                      </a:lnTo>
                      <a:lnTo>
                        <a:pt x="336" y="177"/>
                      </a:lnTo>
                      <a:lnTo>
                        <a:pt x="340" y="174"/>
                      </a:lnTo>
                      <a:lnTo>
                        <a:pt x="345" y="166"/>
                      </a:lnTo>
                      <a:lnTo>
                        <a:pt x="347" y="161"/>
                      </a:lnTo>
                      <a:lnTo>
                        <a:pt x="349" y="157"/>
                      </a:lnTo>
                      <a:lnTo>
                        <a:pt x="354" y="148"/>
                      </a:lnTo>
                      <a:lnTo>
                        <a:pt x="358" y="140"/>
                      </a:lnTo>
                      <a:lnTo>
                        <a:pt x="362" y="131"/>
                      </a:lnTo>
                      <a:lnTo>
                        <a:pt x="366" y="119"/>
                      </a:lnTo>
                      <a:lnTo>
                        <a:pt x="368" y="107"/>
                      </a:lnTo>
                      <a:lnTo>
                        <a:pt x="368" y="97"/>
                      </a:lnTo>
                      <a:lnTo>
                        <a:pt x="368" y="88"/>
                      </a:lnTo>
                      <a:lnTo>
                        <a:pt x="367" y="78"/>
                      </a:lnTo>
                      <a:lnTo>
                        <a:pt x="365" y="70"/>
                      </a:lnTo>
                      <a:lnTo>
                        <a:pt x="362" y="60"/>
                      </a:lnTo>
                      <a:lnTo>
                        <a:pt x="359" y="51"/>
                      </a:lnTo>
                      <a:lnTo>
                        <a:pt x="354" y="43"/>
                      </a:lnTo>
                      <a:lnTo>
                        <a:pt x="350" y="35"/>
                      </a:lnTo>
                      <a:lnTo>
                        <a:pt x="346" y="29"/>
                      </a:lnTo>
                      <a:lnTo>
                        <a:pt x="341" y="25"/>
                      </a:lnTo>
                      <a:lnTo>
                        <a:pt x="337" y="21"/>
                      </a:lnTo>
                      <a:lnTo>
                        <a:pt x="333" y="17"/>
                      </a:lnTo>
                      <a:lnTo>
                        <a:pt x="327" y="14"/>
                      </a:lnTo>
                      <a:lnTo>
                        <a:pt x="322" y="11"/>
                      </a:lnTo>
                      <a:lnTo>
                        <a:pt x="316" y="9"/>
                      </a:lnTo>
                      <a:lnTo>
                        <a:pt x="310" y="7"/>
                      </a:lnTo>
                      <a:lnTo>
                        <a:pt x="300" y="5"/>
                      </a:lnTo>
                      <a:lnTo>
                        <a:pt x="292" y="3"/>
                      </a:lnTo>
                      <a:lnTo>
                        <a:pt x="282" y="2"/>
                      </a:lnTo>
                      <a:lnTo>
                        <a:pt x="273" y="1"/>
                      </a:lnTo>
                      <a:lnTo>
                        <a:pt x="254" y="0"/>
                      </a:lnTo>
                      <a:lnTo>
                        <a:pt x="244" y="1"/>
                      </a:lnTo>
                      <a:lnTo>
                        <a:pt x="236" y="2"/>
                      </a:lnTo>
                      <a:lnTo>
                        <a:pt x="222" y="6"/>
                      </a:lnTo>
                      <a:lnTo>
                        <a:pt x="208"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8" name="Freeform 34"/>
                <p:cNvSpPr>
                  <a:spLocks noChangeAspect="1"/>
                </p:cNvSpPr>
                <p:nvPr/>
              </p:nvSpPr>
              <p:spPr bwMode="auto">
                <a:xfrm>
                  <a:off x="3743" y="2767"/>
                  <a:ext cx="544" cy="306"/>
                </a:xfrm>
                <a:custGeom>
                  <a:avLst/>
                  <a:gdLst>
                    <a:gd name="T0" fmla="*/ 41 w 544"/>
                    <a:gd name="T1" fmla="*/ 158 h 306"/>
                    <a:gd name="T2" fmla="*/ 58 w 544"/>
                    <a:gd name="T3" fmla="*/ 184 h 306"/>
                    <a:gd name="T4" fmla="*/ 96 w 544"/>
                    <a:gd name="T5" fmla="*/ 230 h 306"/>
                    <a:gd name="T6" fmla="*/ 119 w 544"/>
                    <a:gd name="T7" fmla="*/ 270 h 306"/>
                    <a:gd name="T8" fmla="*/ 126 w 544"/>
                    <a:gd name="T9" fmla="*/ 289 h 306"/>
                    <a:gd name="T10" fmla="*/ 139 w 544"/>
                    <a:gd name="T11" fmla="*/ 296 h 306"/>
                    <a:gd name="T12" fmla="*/ 197 w 544"/>
                    <a:gd name="T13" fmla="*/ 296 h 306"/>
                    <a:gd name="T14" fmla="*/ 343 w 544"/>
                    <a:gd name="T15" fmla="*/ 272 h 306"/>
                    <a:gd name="T16" fmla="*/ 353 w 544"/>
                    <a:gd name="T17" fmla="*/ 284 h 306"/>
                    <a:gd name="T18" fmla="*/ 374 w 544"/>
                    <a:gd name="T19" fmla="*/ 300 h 306"/>
                    <a:gd name="T20" fmla="*/ 395 w 544"/>
                    <a:gd name="T21" fmla="*/ 304 h 306"/>
                    <a:gd name="T22" fmla="*/ 399 w 544"/>
                    <a:gd name="T23" fmla="*/ 299 h 306"/>
                    <a:gd name="T24" fmla="*/ 402 w 544"/>
                    <a:gd name="T25" fmla="*/ 291 h 306"/>
                    <a:gd name="T26" fmla="*/ 401 w 544"/>
                    <a:gd name="T27" fmla="*/ 285 h 306"/>
                    <a:gd name="T28" fmla="*/ 416 w 544"/>
                    <a:gd name="T29" fmla="*/ 265 h 306"/>
                    <a:gd name="T30" fmla="*/ 445 w 544"/>
                    <a:gd name="T31" fmla="*/ 291 h 306"/>
                    <a:gd name="T32" fmla="*/ 481 w 544"/>
                    <a:gd name="T33" fmla="*/ 303 h 306"/>
                    <a:gd name="T34" fmla="*/ 484 w 544"/>
                    <a:gd name="T35" fmla="*/ 301 h 306"/>
                    <a:gd name="T36" fmla="*/ 487 w 544"/>
                    <a:gd name="T37" fmla="*/ 299 h 306"/>
                    <a:gd name="T38" fmla="*/ 490 w 544"/>
                    <a:gd name="T39" fmla="*/ 294 h 306"/>
                    <a:gd name="T40" fmla="*/ 490 w 544"/>
                    <a:gd name="T41" fmla="*/ 290 h 306"/>
                    <a:gd name="T42" fmla="*/ 484 w 544"/>
                    <a:gd name="T43" fmla="*/ 273 h 306"/>
                    <a:gd name="T44" fmla="*/ 464 w 544"/>
                    <a:gd name="T45" fmla="*/ 251 h 306"/>
                    <a:gd name="T46" fmla="*/ 458 w 544"/>
                    <a:gd name="T47" fmla="*/ 245 h 306"/>
                    <a:gd name="T48" fmla="*/ 495 w 544"/>
                    <a:gd name="T49" fmla="*/ 256 h 306"/>
                    <a:gd name="T50" fmla="*/ 514 w 544"/>
                    <a:gd name="T51" fmla="*/ 268 h 306"/>
                    <a:gd name="T52" fmla="*/ 527 w 544"/>
                    <a:gd name="T53" fmla="*/ 272 h 306"/>
                    <a:gd name="T54" fmla="*/ 540 w 544"/>
                    <a:gd name="T55" fmla="*/ 267 h 306"/>
                    <a:gd name="T56" fmla="*/ 544 w 544"/>
                    <a:gd name="T57" fmla="*/ 256 h 306"/>
                    <a:gd name="T58" fmla="*/ 531 w 544"/>
                    <a:gd name="T59" fmla="*/ 236 h 306"/>
                    <a:gd name="T60" fmla="*/ 513 w 544"/>
                    <a:gd name="T61" fmla="*/ 219 h 306"/>
                    <a:gd name="T62" fmla="*/ 490 w 544"/>
                    <a:gd name="T63" fmla="*/ 207 h 306"/>
                    <a:gd name="T64" fmla="*/ 463 w 544"/>
                    <a:gd name="T65" fmla="*/ 203 h 306"/>
                    <a:gd name="T66" fmla="*/ 386 w 544"/>
                    <a:gd name="T67" fmla="*/ 216 h 306"/>
                    <a:gd name="T68" fmla="*/ 329 w 544"/>
                    <a:gd name="T69" fmla="*/ 234 h 306"/>
                    <a:gd name="T70" fmla="*/ 313 w 544"/>
                    <a:gd name="T71" fmla="*/ 239 h 306"/>
                    <a:gd name="T72" fmla="*/ 261 w 544"/>
                    <a:gd name="T73" fmla="*/ 248 h 306"/>
                    <a:gd name="T74" fmla="*/ 214 w 544"/>
                    <a:gd name="T75" fmla="*/ 248 h 306"/>
                    <a:gd name="T76" fmla="*/ 198 w 544"/>
                    <a:gd name="T77" fmla="*/ 247 h 306"/>
                    <a:gd name="T78" fmla="*/ 165 w 544"/>
                    <a:gd name="T79" fmla="*/ 226 h 306"/>
                    <a:gd name="T80" fmla="*/ 131 w 544"/>
                    <a:gd name="T81" fmla="*/ 186 h 306"/>
                    <a:gd name="T82" fmla="*/ 106 w 544"/>
                    <a:gd name="T83" fmla="*/ 141 h 306"/>
                    <a:gd name="T84" fmla="*/ 86 w 544"/>
                    <a:gd name="T85" fmla="*/ 54 h 306"/>
                    <a:gd name="T86" fmla="*/ 76 w 544"/>
                    <a:gd name="T87" fmla="*/ 33 h 306"/>
                    <a:gd name="T88" fmla="*/ 60 w 544"/>
                    <a:gd name="T89" fmla="*/ 16 h 306"/>
                    <a:gd name="T90" fmla="*/ 35 w 544"/>
                    <a:gd name="T91" fmla="*/ 3 h 306"/>
                    <a:gd name="T92" fmla="*/ 14 w 544"/>
                    <a:gd name="T93" fmla="*/ 2 h 306"/>
                    <a:gd name="T94" fmla="*/ 7 w 544"/>
                    <a:gd name="T95" fmla="*/ 21 h 306"/>
                    <a:gd name="T96" fmla="*/ 1 w 544"/>
                    <a:gd name="T97" fmla="*/ 44 h 306"/>
                    <a:gd name="T98" fmla="*/ 0 w 544"/>
                    <a:gd name="T99" fmla="*/ 73 h 306"/>
                    <a:gd name="T100" fmla="*/ 14 w 544"/>
                    <a:gd name="T101" fmla="*/ 114 h 3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4"/>
                    <a:gd name="T154" fmla="*/ 0 h 306"/>
                    <a:gd name="T155" fmla="*/ 544 w 544"/>
                    <a:gd name="T156" fmla="*/ 306 h 3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4" h="306">
                      <a:moveTo>
                        <a:pt x="32" y="138"/>
                      </a:moveTo>
                      <a:lnTo>
                        <a:pt x="34" y="145"/>
                      </a:lnTo>
                      <a:lnTo>
                        <a:pt x="37" y="152"/>
                      </a:lnTo>
                      <a:lnTo>
                        <a:pt x="41" y="158"/>
                      </a:lnTo>
                      <a:lnTo>
                        <a:pt x="45" y="165"/>
                      </a:lnTo>
                      <a:lnTo>
                        <a:pt x="49" y="171"/>
                      </a:lnTo>
                      <a:lnTo>
                        <a:pt x="53" y="178"/>
                      </a:lnTo>
                      <a:lnTo>
                        <a:pt x="58" y="184"/>
                      </a:lnTo>
                      <a:lnTo>
                        <a:pt x="64" y="190"/>
                      </a:lnTo>
                      <a:lnTo>
                        <a:pt x="76" y="203"/>
                      </a:lnTo>
                      <a:lnTo>
                        <a:pt x="86" y="216"/>
                      </a:lnTo>
                      <a:lnTo>
                        <a:pt x="96" y="230"/>
                      </a:lnTo>
                      <a:lnTo>
                        <a:pt x="106" y="245"/>
                      </a:lnTo>
                      <a:lnTo>
                        <a:pt x="111" y="253"/>
                      </a:lnTo>
                      <a:lnTo>
                        <a:pt x="115" y="262"/>
                      </a:lnTo>
                      <a:lnTo>
                        <a:pt x="119" y="270"/>
                      </a:lnTo>
                      <a:lnTo>
                        <a:pt x="121" y="279"/>
                      </a:lnTo>
                      <a:lnTo>
                        <a:pt x="122" y="283"/>
                      </a:lnTo>
                      <a:lnTo>
                        <a:pt x="124" y="286"/>
                      </a:lnTo>
                      <a:lnTo>
                        <a:pt x="126" y="289"/>
                      </a:lnTo>
                      <a:lnTo>
                        <a:pt x="128" y="292"/>
                      </a:lnTo>
                      <a:lnTo>
                        <a:pt x="131" y="293"/>
                      </a:lnTo>
                      <a:lnTo>
                        <a:pt x="134" y="295"/>
                      </a:lnTo>
                      <a:lnTo>
                        <a:pt x="139" y="296"/>
                      </a:lnTo>
                      <a:lnTo>
                        <a:pt x="143" y="297"/>
                      </a:lnTo>
                      <a:lnTo>
                        <a:pt x="164" y="298"/>
                      </a:lnTo>
                      <a:lnTo>
                        <a:pt x="186" y="298"/>
                      </a:lnTo>
                      <a:lnTo>
                        <a:pt x="197" y="296"/>
                      </a:lnTo>
                      <a:lnTo>
                        <a:pt x="207" y="296"/>
                      </a:lnTo>
                      <a:lnTo>
                        <a:pt x="229" y="292"/>
                      </a:lnTo>
                      <a:lnTo>
                        <a:pt x="285" y="283"/>
                      </a:lnTo>
                      <a:lnTo>
                        <a:pt x="343" y="272"/>
                      </a:lnTo>
                      <a:lnTo>
                        <a:pt x="346" y="275"/>
                      </a:lnTo>
                      <a:lnTo>
                        <a:pt x="348" y="277"/>
                      </a:lnTo>
                      <a:lnTo>
                        <a:pt x="350" y="278"/>
                      </a:lnTo>
                      <a:lnTo>
                        <a:pt x="353" y="284"/>
                      </a:lnTo>
                      <a:lnTo>
                        <a:pt x="359" y="289"/>
                      </a:lnTo>
                      <a:lnTo>
                        <a:pt x="363" y="293"/>
                      </a:lnTo>
                      <a:lnTo>
                        <a:pt x="368" y="298"/>
                      </a:lnTo>
                      <a:lnTo>
                        <a:pt x="374" y="300"/>
                      </a:lnTo>
                      <a:lnTo>
                        <a:pt x="380" y="303"/>
                      </a:lnTo>
                      <a:lnTo>
                        <a:pt x="385" y="305"/>
                      </a:lnTo>
                      <a:lnTo>
                        <a:pt x="392" y="306"/>
                      </a:lnTo>
                      <a:lnTo>
                        <a:pt x="395" y="304"/>
                      </a:lnTo>
                      <a:lnTo>
                        <a:pt x="397" y="302"/>
                      </a:lnTo>
                      <a:lnTo>
                        <a:pt x="398" y="300"/>
                      </a:lnTo>
                      <a:lnTo>
                        <a:pt x="398" y="299"/>
                      </a:lnTo>
                      <a:lnTo>
                        <a:pt x="399" y="299"/>
                      </a:lnTo>
                      <a:lnTo>
                        <a:pt x="401" y="298"/>
                      </a:lnTo>
                      <a:lnTo>
                        <a:pt x="402" y="294"/>
                      </a:lnTo>
                      <a:lnTo>
                        <a:pt x="402" y="292"/>
                      </a:lnTo>
                      <a:lnTo>
                        <a:pt x="402" y="291"/>
                      </a:lnTo>
                      <a:lnTo>
                        <a:pt x="402" y="290"/>
                      </a:lnTo>
                      <a:lnTo>
                        <a:pt x="402" y="289"/>
                      </a:lnTo>
                      <a:lnTo>
                        <a:pt x="401" y="285"/>
                      </a:lnTo>
                      <a:lnTo>
                        <a:pt x="398" y="280"/>
                      </a:lnTo>
                      <a:lnTo>
                        <a:pt x="396" y="275"/>
                      </a:lnTo>
                      <a:lnTo>
                        <a:pt x="389" y="265"/>
                      </a:lnTo>
                      <a:lnTo>
                        <a:pt x="416" y="265"/>
                      </a:lnTo>
                      <a:lnTo>
                        <a:pt x="422" y="272"/>
                      </a:lnTo>
                      <a:lnTo>
                        <a:pt x="430" y="279"/>
                      </a:lnTo>
                      <a:lnTo>
                        <a:pt x="437" y="285"/>
                      </a:lnTo>
                      <a:lnTo>
                        <a:pt x="445" y="291"/>
                      </a:lnTo>
                      <a:lnTo>
                        <a:pt x="454" y="294"/>
                      </a:lnTo>
                      <a:lnTo>
                        <a:pt x="463" y="298"/>
                      </a:lnTo>
                      <a:lnTo>
                        <a:pt x="472" y="301"/>
                      </a:lnTo>
                      <a:lnTo>
                        <a:pt x="481" y="303"/>
                      </a:lnTo>
                      <a:lnTo>
                        <a:pt x="482" y="303"/>
                      </a:lnTo>
                      <a:lnTo>
                        <a:pt x="482" y="302"/>
                      </a:lnTo>
                      <a:lnTo>
                        <a:pt x="484" y="301"/>
                      </a:lnTo>
                      <a:lnTo>
                        <a:pt x="485" y="300"/>
                      </a:lnTo>
                      <a:lnTo>
                        <a:pt x="487" y="299"/>
                      </a:lnTo>
                      <a:lnTo>
                        <a:pt x="487" y="298"/>
                      </a:lnTo>
                      <a:lnTo>
                        <a:pt x="489" y="297"/>
                      </a:lnTo>
                      <a:lnTo>
                        <a:pt x="490" y="294"/>
                      </a:lnTo>
                      <a:lnTo>
                        <a:pt x="490" y="292"/>
                      </a:lnTo>
                      <a:lnTo>
                        <a:pt x="491" y="291"/>
                      </a:lnTo>
                      <a:lnTo>
                        <a:pt x="490" y="290"/>
                      </a:lnTo>
                      <a:lnTo>
                        <a:pt x="490" y="289"/>
                      </a:lnTo>
                      <a:lnTo>
                        <a:pt x="490" y="287"/>
                      </a:lnTo>
                      <a:lnTo>
                        <a:pt x="487" y="280"/>
                      </a:lnTo>
                      <a:lnTo>
                        <a:pt x="484" y="273"/>
                      </a:lnTo>
                      <a:lnTo>
                        <a:pt x="480" y="267"/>
                      </a:lnTo>
                      <a:lnTo>
                        <a:pt x="475" y="261"/>
                      </a:lnTo>
                      <a:lnTo>
                        <a:pt x="470" y="256"/>
                      </a:lnTo>
                      <a:lnTo>
                        <a:pt x="464" y="251"/>
                      </a:lnTo>
                      <a:lnTo>
                        <a:pt x="458" y="247"/>
                      </a:lnTo>
                      <a:lnTo>
                        <a:pt x="451" y="243"/>
                      </a:lnTo>
                      <a:lnTo>
                        <a:pt x="454" y="243"/>
                      </a:lnTo>
                      <a:lnTo>
                        <a:pt x="458" y="245"/>
                      </a:lnTo>
                      <a:lnTo>
                        <a:pt x="466" y="249"/>
                      </a:lnTo>
                      <a:lnTo>
                        <a:pt x="476" y="252"/>
                      </a:lnTo>
                      <a:lnTo>
                        <a:pt x="486" y="255"/>
                      </a:lnTo>
                      <a:lnTo>
                        <a:pt x="495" y="256"/>
                      </a:lnTo>
                      <a:lnTo>
                        <a:pt x="498" y="258"/>
                      </a:lnTo>
                      <a:lnTo>
                        <a:pt x="509" y="262"/>
                      </a:lnTo>
                      <a:lnTo>
                        <a:pt x="512" y="265"/>
                      </a:lnTo>
                      <a:lnTo>
                        <a:pt x="514" y="268"/>
                      </a:lnTo>
                      <a:lnTo>
                        <a:pt x="516" y="270"/>
                      </a:lnTo>
                      <a:lnTo>
                        <a:pt x="518" y="270"/>
                      </a:lnTo>
                      <a:lnTo>
                        <a:pt x="522" y="272"/>
                      </a:lnTo>
                      <a:lnTo>
                        <a:pt x="527" y="272"/>
                      </a:lnTo>
                      <a:lnTo>
                        <a:pt x="534" y="272"/>
                      </a:lnTo>
                      <a:lnTo>
                        <a:pt x="536" y="270"/>
                      </a:lnTo>
                      <a:lnTo>
                        <a:pt x="538" y="269"/>
                      </a:lnTo>
                      <a:lnTo>
                        <a:pt x="540" y="267"/>
                      </a:lnTo>
                      <a:lnTo>
                        <a:pt x="543" y="265"/>
                      </a:lnTo>
                      <a:lnTo>
                        <a:pt x="544" y="262"/>
                      </a:lnTo>
                      <a:lnTo>
                        <a:pt x="544" y="259"/>
                      </a:lnTo>
                      <a:lnTo>
                        <a:pt x="544" y="256"/>
                      </a:lnTo>
                      <a:lnTo>
                        <a:pt x="543" y="254"/>
                      </a:lnTo>
                      <a:lnTo>
                        <a:pt x="539" y="248"/>
                      </a:lnTo>
                      <a:lnTo>
                        <a:pt x="536" y="242"/>
                      </a:lnTo>
                      <a:lnTo>
                        <a:pt x="531" y="236"/>
                      </a:lnTo>
                      <a:lnTo>
                        <a:pt x="527" y="231"/>
                      </a:lnTo>
                      <a:lnTo>
                        <a:pt x="523" y="227"/>
                      </a:lnTo>
                      <a:lnTo>
                        <a:pt x="518" y="222"/>
                      </a:lnTo>
                      <a:lnTo>
                        <a:pt x="513" y="219"/>
                      </a:lnTo>
                      <a:lnTo>
                        <a:pt x="508" y="215"/>
                      </a:lnTo>
                      <a:lnTo>
                        <a:pt x="502" y="212"/>
                      </a:lnTo>
                      <a:lnTo>
                        <a:pt x="496" y="210"/>
                      </a:lnTo>
                      <a:lnTo>
                        <a:pt x="490" y="207"/>
                      </a:lnTo>
                      <a:lnTo>
                        <a:pt x="484" y="206"/>
                      </a:lnTo>
                      <a:lnTo>
                        <a:pt x="477" y="204"/>
                      </a:lnTo>
                      <a:lnTo>
                        <a:pt x="470" y="203"/>
                      </a:lnTo>
                      <a:lnTo>
                        <a:pt x="463" y="203"/>
                      </a:lnTo>
                      <a:lnTo>
                        <a:pt x="455" y="203"/>
                      </a:lnTo>
                      <a:lnTo>
                        <a:pt x="439" y="204"/>
                      </a:lnTo>
                      <a:lnTo>
                        <a:pt x="424" y="206"/>
                      </a:lnTo>
                      <a:lnTo>
                        <a:pt x="386" y="216"/>
                      </a:lnTo>
                      <a:lnTo>
                        <a:pt x="367" y="222"/>
                      </a:lnTo>
                      <a:lnTo>
                        <a:pt x="348" y="228"/>
                      </a:lnTo>
                      <a:lnTo>
                        <a:pt x="331" y="234"/>
                      </a:lnTo>
                      <a:lnTo>
                        <a:pt x="329" y="234"/>
                      </a:lnTo>
                      <a:lnTo>
                        <a:pt x="328" y="235"/>
                      </a:lnTo>
                      <a:lnTo>
                        <a:pt x="325" y="235"/>
                      </a:lnTo>
                      <a:lnTo>
                        <a:pt x="322" y="236"/>
                      </a:lnTo>
                      <a:lnTo>
                        <a:pt x="313" y="239"/>
                      </a:lnTo>
                      <a:lnTo>
                        <a:pt x="296" y="242"/>
                      </a:lnTo>
                      <a:lnTo>
                        <a:pt x="287" y="244"/>
                      </a:lnTo>
                      <a:lnTo>
                        <a:pt x="279" y="246"/>
                      </a:lnTo>
                      <a:lnTo>
                        <a:pt x="261" y="248"/>
                      </a:lnTo>
                      <a:lnTo>
                        <a:pt x="243" y="249"/>
                      </a:lnTo>
                      <a:lnTo>
                        <a:pt x="225" y="249"/>
                      </a:lnTo>
                      <a:lnTo>
                        <a:pt x="216" y="249"/>
                      </a:lnTo>
                      <a:lnTo>
                        <a:pt x="214" y="248"/>
                      </a:lnTo>
                      <a:lnTo>
                        <a:pt x="213" y="248"/>
                      </a:lnTo>
                      <a:lnTo>
                        <a:pt x="211" y="248"/>
                      </a:lnTo>
                      <a:lnTo>
                        <a:pt x="207" y="248"/>
                      </a:lnTo>
                      <a:lnTo>
                        <a:pt x="198" y="247"/>
                      </a:lnTo>
                      <a:lnTo>
                        <a:pt x="191" y="244"/>
                      </a:lnTo>
                      <a:lnTo>
                        <a:pt x="183" y="241"/>
                      </a:lnTo>
                      <a:lnTo>
                        <a:pt x="177" y="235"/>
                      </a:lnTo>
                      <a:lnTo>
                        <a:pt x="165" y="226"/>
                      </a:lnTo>
                      <a:lnTo>
                        <a:pt x="154" y="215"/>
                      </a:lnTo>
                      <a:lnTo>
                        <a:pt x="144" y="204"/>
                      </a:lnTo>
                      <a:lnTo>
                        <a:pt x="135" y="192"/>
                      </a:lnTo>
                      <a:lnTo>
                        <a:pt x="131" y="186"/>
                      </a:lnTo>
                      <a:lnTo>
                        <a:pt x="127" y="180"/>
                      </a:lnTo>
                      <a:lnTo>
                        <a:pt x="120" y="167"/>
                      </a:lnTo>
                      <a:lnTo>
                        <a:pt x="113" y="154"/>
                      </a:lnTo>
                      <a:lnTo>
                        <a:pt x="106" y="141"/>
                      </a:lnTo>
                      <a:lnTo>
                        <a:pt x="103" y="118"/>
                      </a:lnTo>
                      <a:lnTo>
                        <a:pt x="99" y="96"/>
                      </a:lnTo>
                      <a:lnTo>
                        <a:pt x="92" y="75"/>
                      </a:lnTo>
                      <a:lnTo>
                        <a:pt x="86" y="54"/>
                      </a:lnTo>
                      <a:lnTo>
                        <a:pt x="84" y="48"/>
                      </a:lnTo>
                      <a:lnTo>
                        <a:pt x="81" y="43"/>
                      </a:lnTo>
                      <a:lnTo>
                        <a:pt x="78" y="37"/>
                      </a:lnTo>
                      <a:lnTo>
                        <a:pt x="76" y="33"/>
                      </a:lnTo>
                      <a:lnTo>
                        <a:pt x="72" y="28"/>
                      </a:lnTo>
                      <a:lnTo>
                        <a:pt x="69" y="23"/>
                      </a:lnTo>
                      <a:lnTo>
                        <a:pt x="64" y="20"/>
                      </a:lnTo>
                      <a:lnTo>
                        <a:pt x="60" y="16"/>
                      </a:lnTo>
                      <a:lnTo>
                        <a:pt x="56" y="13"/>
                      </a:lnTo>
                      <a:lnTo>
                        <a:pt x="51" y="10"/>
                      </a:lnTo>
                      <a:lnTo>
                        <a:pt x="41" y="6"/>
                      </a:lnTo>
                      <a:lnTo>
                        <a:pt x="35" y="3"/>
                      </a:lnTo>
                      <a:lnTo>
                        <a:pt x="29" y="2"/>
                      </a:lnTo>
                      <a:lnTo>
                        <a:pt x="23" y="1"/>
                      </a:lnTo>
                      <a:lnTo>
                        <a:pt x="17" y="0"/>
                      </a:lnTo>
                      <a:lnTo>
                        <a:pt x="14" y="2"/>
                      </a:lnTo>
                      <a:lnTo>
                        <a:pt x="11" y="5"/>
                      </a:lnTo>
                      <a:lnTo>
                        <a:pt x="9" y="8"/>
                      </a:lnTo>
                      <a:lnTo>
                        <a:pt x="8" y="13"/>
                      </a:lnTo>
                      <a:lnTo>
                        <a:pt x="7" y="21"/>
                      </a:lnTo>
                      <a:lnTo>
                        <a:pt x="6" y="22"/>
                      </a:lnTo>
                      <a:lnTo>
                        <a:pt x="6" y="24"/>
                      </a:lnTo>
                      <a:lnTo>
                        <a:pt x="5" y="28"/>
                      </a:lnTo>
                      <a:lnTo>
                        <a:pt x="1" y="44"/>
                      </a:lnTo>
                      <a:lnTo>
                        <a:pt x="0" y="51"/>
                      </a:lnTo>
                      <a:lnTo>
                        <a:pt x="0" y="59"/>
                      </a:lnTo>
                      <a:lnTo>
                        <a:pt x="0" y="66"/>
                      </a:lnTo>
                      <a:lnTo>
                        <a:pt x="0" y="73"/>
                      </a:lnTo>
                      <a:lnTo>
                        <a:pt x="4" y="87"/>
                      </a:lnTo>
                      <a:lnTo>
                        <a:pt x="7" y="100"/>
                      </a:lnTo>
                      <a:lnTo>
                        <a:pt x="10" y="107"/>
                      </a:lnTo>
                      <a:lnTo>
                        <a:pt x="14" y="114"/>
                      </a:lnTo>
                      <a:lnTo>
                        <a:pt x="21" y="126"/>
                      </a:lnTo>
                      <a:lnTo>
                        <a:pt x="26" y="132"/>
                      </a:lnTo>
                      <a:lnTo>
                        <a:pt x="32" y="1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9" name="Freeform 35"/>
                <p:cNvSpPr>
                  <a:spLocks noChangeAspect="1"/>
                </p:cNvSpPr>
                <p:nvPr/>
              </p:nvSpPr>
              <p:spPr bwMode="auto">
                <a:xfrm>
                  <a:off x="2836" y="3137"/>
                  <a:ext cx="760" cy="438"/>
                </a:xfrm>
                <a:custGeom>
                  <a:avLst/>
                  <a:gdLst>
                    <a:gd name="T0" fmla="*/ 753 w 760"/>
                    <a:gd name="T1" fmla="*/ 23 h 438"/>
                    <a:gd name="T2" fmla="*/ 731 w 760"/>
                    <a:gd name="T3" fmla="*/ 4 h 438"/>
                    <a:gd name="T4" fmla="*/ 704 w 760"/>
                    <a:gd name="T5" fmla="*/ 0 h 438"/>
                    <a:gd name="T6" fmla="*/ 659 w 760"/>
                    <a:gd name="T7" fmla="*/ 16 h 438"/>
                    <a:gd name="T8" fmla="*/ 632 w 760"/>
                    <a:gd name="T9" fmla="*/ 46 h 438"/>
                    <a:gd name="T10" fmla="*/ 576 w 760"/>
                    <a:gd name="T11" fmla="*/ 208 h 438"/>
                    <a:gd name="T12" fmla="*/ 532 w 760"/>
                    <a:gd name="T13" fmla="*/ 313 h 438"/>
                    <a:gd name="T14" fmla="*/ 517 w 760"/>
                    <a:gd name="T15" fmla="*/ 341 h 438"/>
                    <a:gd name="T16" fmla="*/ 499 w 760"/>
                    <a:gd name="T17" fmla="*/ 357 h 438"/>
                    <a:gd name="T18" fmla="*/ 484 w 760"/>
                    <a:gd name="T19" fmla="*/ 364 h 438"/>
                    <a:gd name="T20" fmla="*/ 467 w 760"/>
                    <a:gd name="T21" fmla="*/ 364 h 438"/>
                    <a:gd name="T22" fmla="*/ 432 w 760"/>
                    <a:gd name="T23" fmla="*/ 330 h 438"/>
                    <a:gd name="T24" fmla="*/ 378 w 760"/>
                    <a:gd name="T25" fmla="*/ 283 h 438"/>
                    <a:gd name="T26" fmla="*/ 322 w 760"/>
                    <a:gd name="T27" fmla="*/ 250 h 438"/>
                    <a:gd name="T28" fmla="*/ 292 w 760"/>
                    <a:gd name="T29" fmla="*/ 224 h 438"/>
                    <a:gd name="T30" fmla="*/ 262 w 760"/>
                    <a:gd name="T31" fmla="*/ 182 h 438"/>
                    <a:gd name="T32" fmla="*/ 246 w 760"/>
                    <a:gd name="T33" fmla="*/ 126 h 438"/>
                    <a:gd name="T34" fmla="*/ 231 w 760"/>
                    <a:gd name="T35" fmla="*/ 97 h 438"/>
                    <a:gd name="T36" fmla="*/ 196 w 760"/>
                    <a:gd name="T37" fmla="*/ 89 h 438"/>
                    <a:gd name="T38" fmla="*/ 164 w 760"/>
                    <a:gd name="T39" fmla="*/ 111 h 438"/>
                    <a:gd name="T40" fmla="*/ 106 w 760"/>
                    <a:gd name="T41" fmla="*/ 174 h 438"/>
                    <a:gd name="T42" fmla="*/ 66 w 760"/>
                    <a:gd name="T43" fmla="*/ 208 h 438"/>
                    <a:gd name="T44" fmla="*/ 47 w 760"/>
                    <a:gd name="T45" fmla="*/ 219 h 438"/>
                    <a:gd name="T46" fmla="*/ 32 w 760"/>
                    <a:gd name="T47" fmla="*/ 225 h 438"/>
                    <a:gd name="T48" fmla="*/ 13 w 760"/>
                    <a:gd name="T49" fmla="*/ 237 h 438"/>
                    <a:gd name="T50" fmla="*/ 2 w 760"/>
                    <a:gd name="T51" fmla="*/ 269 h 438"/>
                    <a:gd name="T52" fmla="*/ 4 w 760"/>
                    <a:gd name="T53" fmla="*/ 314 h 438"/>
                    <a:gd name="T54" fmla="*/ 15 w 760"/>
                    <a:gd name="T55" fmla="*/ 336 h 438"/>
                    <a:gd name="T56" fmla="*/ 38 w 760"/>
                    <a:gd name="T57" fmla="*/ 352 h 438"/>
                    <a:gd name="T58" fmla="*/ 63 w 760"/>
                    <a:gd name="T59" fmla="*/ 356 h 438"/>
                    <a:gd name="T60" fmla="*/ 88 w 760"/>
                    <a:gd name="T61" fmla="*/ 344 h 438"/>
                    <a:gd name="T62" fmla="*/ 89 w 760"/>
                    <a:gd name="T63" fmla="*/ 341 h 438"/>
                    <a:gd name="T64" fmla="*/ 129 w 760"/>
                    <a:gd name="T65" fmla="*/ 258 h 438"/>
                    <a:gd name="T66" fmla="*/ 140 w 760"/>
                    <a:gd name="T67" fmla="*/ 239 h 438"/>
                    <a:gd name="T68" fmla="*/ 169 w 760"/>
                    <a:gd name="T69" fmla="*/ 204 h 438"/>
                    <a:gd name="T70" fmla="*/ 222 w 760"/>
                    <a:gd name="T71" fmla="*/ 234 h 438"/>
                    <a:gd name="T72" fmla="*/ 294 w 760"/>
                    <a:gd name="T73" fmla="*/ 334 h 438"/>
                    <a:gd name="T74" fmla="*/ 338 w 760"/>
                    <a:gd name="T75" fmla="*/ 381 h 438"/>
                    <a:gd name="T76" fmla="*/ 387 w 760"/>
                    <a:gd name="T77" fmla="*/ 412 h 438"/>
                    <a:gd name="T78" fmla="*/ 457 w 760"/>
                    <a:gd name="T79" fmla="*/ 435 h 438"/>
                    <a:gd name="T80" fmla="*/ 501 w 760"/>
                    <a:gd name="T81" fmla="*/ 435 h 438"/>
                    <a:gd name="T82" fmla="*/ 529 w 760"/>
                    <a:gd name="T83" fmla="*/ 426 h 438"/>
                    <a:gd name="T84" fmla="*/ 542 w 760"/>
                    <a:gd name="T85" fmla="*/ 419 h 438"/>
                    <a:gd name="T86" fmla="*/ 588 w 760"/>
                    <a:gd name="T87" fmla="*/ 377 h 438"/>
                    <a:gd name="T88" fmla="*/ 623 w 760"/>
                    <a:gd name="T89" fmla="*/ 332 h 438"/>
                    <a:gd name="T90" fmla="*/ 666 w 760"/>
                    <a:gd name="T91" fmla="*/ 264 h 438"/>
                    <a:gd name="T92" fmla="*/ 687 w 760"/>
                    <a:gd name="T93" fmla="*/ 224 h 438"/>
                    <a:gd name="T94" fmla="*/ 730 w 760"/>
                    <a:gd name="T95" fmla="*/ 159 h 438"/>
                    <a:gd name="T96" fmla="*/ 733 w 760"/>
                    <a:gd name="T97" fmla="*/ 157 h 438"/>
                    <a:gd name="T98" fmla="*/ 749 w 760"/>
                    <a:gd name="T99" fmla="*/ 123 h 438"/>
                    <a:gd name="T100" fmla="*/ 751 w 760"/>
                    <a:gd name="T101" fmla="*/ 113 h 438"/>
                    <a:gd name="T102" fmla="*/ 758 w 760"/>
                    <a:gd name="T103" fmla="*/ 79 h 438"/>
                    <a:gd name="T104" fmla="*/ 760 w 760"/>
                    <a:gd name="T105" fmla="*/ 59 h 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0"/>
                    <a:gd name="T160" fmla="*/ 0 h 438"/>
                    <a:gd name="T161" fmla="*/ 760 w 760"/>
                    <a:gd name="T162" fmla="*/ 438 h 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0" h="438">
                      <a:moveTo>
                        <a:pt x="759" y="39"/>
                      </a:moveTo>
                      <a:lnTo>
                        <a:pt x="757" y="34"/>
                      </a:lnTo>
                      <a:lnTo>
                        <a:pt x="756" y="30"/>
                      </a:lnTo>
                      <a:lnTo>
                        <a:pt x="755" y="26"/>
                      </a:lnTo>
                      <a:lnTo>
                        <a:pt x="753" y="23"/>
                      </a:lnTo>
                      <a:lnTo>
                        <a:pt x="749" y="16"/>
                      </a:lnTo>
                      <a:lnTo>
                        <a:pt x="744" y="11"/>
                      </a:lnTo>
                      <a:lnTo>
                        <a:pt x="737" y="6"/>
                      </a:lnTo>
                      <a:lnTo>
                        <a:pt x="734" y="4"/>
                      </a:lnTo>
                      <a:lnTo>
                        <a:pt x="731" y="4"/>
                      </a:lnTo>
                      <a:lnTo>
                        <a:pt x="727" y="2"/>
                      </a:lnTo>
                      <a:lnTo>
                        <a:pt x="723" y="1"/>
                      </a:lnTo>
                      <a:lnTo>
                        <a:pt x="719" y="0"/>
                      </a:lnTo>
                      <a:lnTo>
                        <a:pt x="714" y="0"/>
                      </a:lnTo>
                      <a:lnTo>
                        <a:pt x="704" y="0"/>
                      </a:lnTo>
                      <a:lnTo>
                        <a:pt x="694" y="2"/>
                      </a:lnTo>
                      <a:lnTo>
                        <a:pt x="685" y="4"/>
                      </a:lnTo>
                      <a:lnTo>
                        <a:pt x="676" y="7"/>
                      </a:lnTo>
                      <a:lnTo>
                        <a:pt x="668" y="11"/>
                      </a:lnTo>
                      <a:lnTo>
                        <a:pt x="659" y="16"/>
                      </a:lnTo>
                      <a:lnTo>
                        <a:pt x="652" y="21"/>
                      </a:lnTo>
                      <a:lnTo>
                        <a:pt x="645" y="29"/>
                      </a:lnTo>
                      <a:lnTo>
                        <a:pt x="640" y="34"/>
                      </a:lnTo>
                      <a:lnTo>
                        <a:pt x="636" y="40"/>
                      </a:lnTo>
                      <a:lnTo>
                        <a:pt x="632" y="46"/>
                      </a:lnTo>
                      <a:lnTo>
                        <a:pt x="630" y="53"/>
                      </a:lnTo>
                      <a:lnTo>
                        <a:pt x="617" y="88"/>
                      </a:lnTo>
                      <a:lnTo>
                        <a:pt x="605" y="123"/>
                      </a:lnTo>
                      <a:lnTo>
                        <a:pt x="591" y="166"/>
                      </a:lnTo>
                      <a:lnTo>
                        <a:pt x="576" y="208"/>
                      </a:lnTo>
                      <a:lnTo>
                        <a:pt x="553" y="269"/>
                      </a:lnTo>
                      <a:lnTo>
                        <a:pt x="545" y="287"/>
                      </a:lnTo>
                      <a:lnTo>
                        <a:pt x="541" y="296"/>
                      </a:lnTo>
                      <a:lnTo>
                        <a:pt x="538" y="305"/>
                      </a:lnTo>
                      <a:lnTo>
                        <a:pt x="532" y="313"/>
                      </a:lnTo>
                      <a:lnTo>
                        <a:pt x="531" y="317"/>
                      </a:lnTo>
                      <a:lnTo>
                        <a:pt x="528" y="321"/>
                      </a:lnTo>
                      <a:lnTo>
                        <a:pt x="518" y="339"/>
                      </a:lnTo>
                      <a:lnTo>
                        <a:pt x="517" y="339"/>
                      </a:lnTo>
                      <a:lnTo>
                        <a:pt x="517" y="341"/>
                      </a:lnTo>
                      <a:lnTo>
                        <a:pt x="516" y="343"/>
                      </a:lnTo>
                      <a:lnTo>
                        <a:pt x="513" y="346"/>
                      </a:lnTo>
                      <a:lnTo>
                        <a:pt x="510" y="350"/>
                      </a:lnTo>
                      <a:lnTo>
                        <a:pt x="506" y="353"/>
                      </a:lnTo>
                      <a:lnTo>
                        <a:pt x="499" y="357"/>
                      </a:lnTo>
                      <a:lnTo>
                        <a:pt x="496" y="360"/>
                      </a:lnTo>
                      <a:lnTo>
                        <a:pt x="492" y="362"/>
                      </a:lnTo>
                      <a:lnTo>
                        <a:pt x="488" y="363"/>
                      </a:lnTo>
                      <a:lnTo>
                        <a:pt x="486" y="364"/>
                      </a:lnTo>
                      <a:lnTo>
                        <a:pt x="484" y="364"/>
                      </a:lnTo>
                      <a:lnTo>
                        <a:pt x="475" y="364"/>
                      </a:lnTo>
                      <a:lnTo>
                        <a:pt x="473" y="364"/>
                      </a:lnTo>
                      <a:lnTo>
                        <a:pt x="471" y="364"/>
                      </a:lnTo>
                      <a:lnTo>
                        <a:pt x="467" y="364"/>
                      </a:lnTo>
                      <a:lnTo>
                        <a:pt x="462" y="364"/>
                      </a:lnTo>
                      <a:lnTo>
                        <a:pt x="458" y="363"/>
                      </a:lnTo>
                      <a:lnTo>
                        <a:pt x="445" y="346"/>
                      </a:lnTo>
                      <a:lnTo>
                        <a:pt x="438" y="338"/>
                      </a:lnTo>
                      <a:lnTo>
                        <a:pt x="432" y="330"/>
                      </a:lnTo>
                      <a:lnTo>
                        <a:pt x="424" y="323"/>
                      </a:lnTo>
                      <a:lnTo>
                        <a:pt x="417" y="316"/>
                      </a:lnTo>
                      <a:lnTo>
                        <a:pt x="402" y="302"/>
                      </a:lnTo>
                      <a:lnTo>
                        <a:pt x="386" y="289"/>
                      </a:lnTo>
                      <a:lnTo>
                        <a:pt x="378" y="283"/>
                      </a:lnTo>
                      <a:lnTo>
                        <a:pt x="370" y="278"/>
                      </a:lnTo>
                      <a:lnTo>
                        <a:pt x="353" y="266"/>
                      </a:lnTo>
                      <a:lnTo>
                        <a:pt x="344" y="262"/>
                      </a:lnTo>
                      <a:lnTo>
                        <a:pt x="335" y="257"/>
                      </a:lnTo>
                      <a:lnTo>
                        <a:pt x="322" y="250"/>
                      </a:lnTo>
                      <a:lnTo>
                        <a:pt x="316" y="245"/>
                      </a:lnTo>
                      <a:lnTo>
                        <a:pt x="310" y="241"/>
                      </a:lnTo>
                      <a:lnTo>
                        <a:pt x="304" y="236"/>
                      </a:lnTo>
                      <a:lnTo>
                        <a:pt x="298" y="230"/>
                      </a:lnTo>
                      <a:lnTo>
                        <a:pt x="292" y="224"/>
                      </a:lnTo>
                      <a:lnTo>
                        <a:pt x="287" y="219"/>
                      </a:lnTo>
                      <a:lnTo>
                        <a:pt x="282" y="214"/>
                      </a:lnTo>
                      <a:lnTo>
                        <a:pt x="278" y="208"/>
                      </a:lnTo>
                      <a:lnTo>
                        <a:pt x="270" y="195"/>
                      </a:lnTo>
                      <a:lnTo>
                        <a:pt x="262" y="182"/>
                      </a:lnTo>
                      <a:lnTo>
                        <a:pt x="259" y="175"/>
                      </a:lnTo>
                      <a:lnTo>
                        <a:pt x="257" y="169"/>
                      </a:lnTo>
                      <a:lnTo>
                        <a:pt x="252" y="155"/>
                      </a:lnTo>
                      <a:lnTo>
                        <a:pt x="250" y="140"/>
                      </a:lnTo>
                      <a:lnTo>
                        <a:pt x="246" y="126"/>
                      </a:lnTo>
                      <a:lnTo>
                        <a:pt x="243" y="114"/>
                      </a:lnTo>
                      <a:lnTo>
                        <a:pt x="241" y="109"/>
                      </a:lnTo>
                      <a:lnTo>
                        <a:pt x="238" y="104"/>
                      </a:lnTo>
                      <a:lnTo>
                        <a:pt x="235" y="101"/>
                      </a:lnTo>
                      <a:lnTo>
                        <a:pt x="231" y="97"/>
                      </a:lnTo>
                      <a:lnTo>
                        <a:pt x="227" y="95"/>
                      </a:lnTo>
                      <a:lnTo>
                        <a:pt x="222" y="93"/>
                      </a:lnTo>
                      <a:lnTo>
                        <a:pt x="212" y="90"/>
                      </a:lnTo>
                      <a:lnTo>
                        <a:pt x="204" y="89"/>
                      </a:lnTo>
                      <a:lnTo>
                        <a:pt x="196" y="89"/>
                      </a:lnTo>
                      <a:lnTo>
                        <a:pt x="189" y="91"/>
                      </a:lnTo>
                      <a:lnTo>
                        <a:pt x="181" y="95"/>
                      </a:lnTo>
                      <a:lnTo>
                        <a:pt x="175" y="98"/>
                      </a:lnTo>
                      <a:lnTo>
                        <a:pt x="169" y="104"/>
                      </a:lnTo>
                      <a:lnTo>
                        <a:pt x="164" y="111"/>
                      </a:lnTo>
                      <a:lnTo>
                        <a:pt x="153" y="124"/>
                      </a:lnTo>
                      <a:lnTo>
                        <a:pt x="142" y="138"/>
                      </a:lnTo>
                      <a:lnTo>
                        <a:pt x="130" y="150"/>
                      </a:lnTo>
                      <a:lnTo>
                        <a:pt x="118" y="162"/>
                      </a:lnTo>
                      <a:lnTo>
                        <a:pt x="106" y="174"/>
                      </a:lnTo>
                      <a:lnTo>
                        <a:pt x="99" y="180"/>
                      </a:lnTo>
                      <a:lnTo>
                        <a:pt x="93" y="186"/>
                      </a:lnTo>
                      <a:lnTo>
                        <a:pt x="80" y="197"/>
                      </a:lnTo>
                      <a:lnTo>
                        <a:pt x="73" y="202"/>
                      </a:lnTo>
                      <a:lnTo>
                        <a:pt x="66" y="208"/>
                      </a:lnTo>
                      <a:lnTo>
                        <a:pt x="61" y="210"/>
                      </a:lnTo>
                      <a:lnTo>
                        <a:pt x="59" y="212"/>
                      </a:lnTo>
                      <a:lnTo>
                        <a:pt x="56" y="214"/>
                      </a:lnTo>
                      <a:lnTo>
                        <a:pt x="52" y="216"/>
                      </a:lnTo>
                      <a:lnTo>
                        <a:pt x="47" y="219"/>
                      </a:lnTo>
                      <a:lnTo>
                        <a:pt x="42" y="221"/>
                      </a:lnTo>
                      <a:lnTo>
                        <a:pt x="37" y="223"/>
                      </a:lnTo>
                      <a:lnTo>
                        <a:pt x="34" y="223"/>
                      </a:lnTo>
                      <a:lnTo>
                        <a:pt x="32" y="224"/>
                      </a:lnTo>
                      <a:lnTo>
                        <a:pt x="32" y="225"/>
                      </a:lnTo>
                      <a:lnTo>
                        <a:pt x="27" y="227"/>
                      </a:lnTo>
                      <a:lnTo>
                        <a:pt x="24" y="228"/>
                      </a:lnTo>
                      <a:lnTo>
                        <a:pt x="21" y="229"/>
                      </a:lnTo>
                      <a:lnTo>
                        <a:pt x="17" y="232"/>
                      </a:lnTo>
                      <a:lnTo>
                        <a:pt x="13" y="237"/>
                      </a:lnTo>
                      <a:lnTo>
                        <a:pt x="11" y="239"/>
                      </a:lnTo>
                      <a:lnTo>
                        <a:pt x="10" y="242"/>
                      </a:lnTo>
                      <a:lnTo>
                        <a:pt x="6" y="251"/>
                      </a:lnTo>
                      <a:lnTo>
                        <a:pt x="4" y="260"/>
                      </a:lnTo>
                      <a:lnTo>
                        <a:pt x="2" y="269"/>
                      </a:lnTo>
                      <a:lnTo>
                        <a:pt x="1" y="279"/>
                      </a:lnTo>
                      <a:lnTo>
                        <a:pt x="0" y="287"/>
                      </a:lnTo>
                      <a:lnTo>
                        <a:pt x="1" y="296"/>
                      </a:lnTo>
                      <a:lnTo>
                        <a:pt x="2" y="306"/>
                      </a:lnTo>
                      <a:lnTo>
                        <a:pt x="4" y="314"/>
                      </a:lnTo>
                      <a:lnTo>
                        <a:pt x="5" y="319"/>
                      </a:lnTo>
                      <a:lnTo>
                        <a:pt x="8" y="323"/>
                      </a:lnTo>
                      <a:lnTo>
                        <a:pt x="10" y="328"/>
                      </a:lnTo>
                      <a:lnTo>
                        <a:pt x="12" y="332"/>
                      </a:lnTo>
                      <a:lnTo>
                        <a:pt x="15" y="336"/>
                      </a:lnTo>
                      <a:lnTo>
                        <a:pt x="18" y="339"/>
                      </a:lnTo>
                      <a:lnTo>
                        <a:pt x="22" y="343"/>
                      </a:lnTo>
                      <a:lnTo>
                        <a:pt x="27" y="346"/>
                      </a:lnTo>
                      <a:lnTo>
                        <a:pt x="34" y="350"/>
                      </a:lnTo>
                      <a:lnTo>
                        <a:pt x="38" y="352"/>
                      </a:lnTo>
                      <a:lnTo>
                        <a:pt x="39" y="353"/>
                      </a:lnTo>
                      <a:lnTo>
                        <a:pt x="41" y="354"/>
                      </a:lnTo>
                      <a:lnTo>
                        <a:pt x="48" y="356"/>
                      </a:lnTo>
                      <a:lnTo>
                        <a:pt x="56" y="357"/>
                      </a:lnTo>
                      <a:lnTo>
                        <a:pt x="63" y="356"/>
                      </a:lnTo>
                      <a:lnTo>
                        <a:pt x="67" y="355"/>
                      </a:lnTo>
                      <a:lnTo>
                        <a:pt x="70" y="355"/>
                      </a:lnTo>
                      <a:lnTo>
                        <a:pt x="77" y="351"/>
                      </a:lnTo>
                      <a:lnTo>
                        <a:pt x="85" y="347"/>
                      </a:lnTo>
                      <a:lnTo>
                        <a:pt x="88" y="344"/>
                      </a:lnTo>
                      <a:lnTo>
                        <a:pt x="88" y="343"/>
                      </a:lnTo>
                      <a:lnTo>
                        <a:pt x="89" y="341"/>
                      </a:lnTo>
                      <a:lnTo>
                        <a:pt x="100" y="311"/>
                      </a:lnTo>
                      <a:lnTo>
                        <a:pt x="105" y="297"/>
                      </a:lnTo>
                      <a:lnTo>
                        <a:pt x="111" y="284"/>
                      </a:lnTo>
                      <a:lnTo>
                        <a:pt x="119" y="271"/>
                      </a:lnTo>
                      <a:lnTo>
                        <a:pt x="129" y="258"/>
                      </a:lnTo>
                      <a:lnTo>
                        <a:pt x="131" y="253"/>
                      </a:lnTo>
                      <a:lnTo>
                        <a:pt x="133" y="251"/>
                      </a:lnTo>
                      <a:lnTo>
                        <a:pt x="135" y="249"/>
                      </a:lnTo>
                      <a:lnTo>
                        <a:pt x="137" y="244"/>
                      </a:lnTo>
                      <a:lnTo>
                        <a:pt x="140" y="239"/>
                      </a:lnTo>
                      <a:lnTo>
                        <a:pt x="144" y="230"/>
                      </a:lnTo>
                      <a:lnTo>
                        <a:pt x="150" y="223"/>
                      </a:lnTo>
                      <a:lnTo>
                        <a:pt x="156" y="215"/>
                      </a:lnTo>
                      <a:lnTo>
                        <a:pt x="162" y="209"/>
                      </a:lnTo>
                      <a:lnTo>
                        <a:pt x="169" y="204"/>
                      </a:lnTo>
                      <a:lnTo>
                        <a:pt x="177" y="200"/>
                      </a:lnTo>
                      <a:lnTo>
                        <a:pt x="186" y="195"/>
                      </a:lnTo>
                      <a:lnTo>
                        <a:pt x="195" y="193"/>
                      </a:lnTo>
                      <a:lnTo>
                        <a:pt x="208" y="214"/>
                      </a:lnTo>
                      <a:lnTo>
                        <a:pt x="222" y="234"/>
                      </a:lnTo>
                      <a:lnTo>
                        <a:pt x="236" y="255"/>
                      </a:lnTo>
                      <a:lnTo>
                        <a:pt x="250" y="275"/>
                      </a:lnTo>
                      <a:lnTo>
                        <a:pt x="264" y="294"/>
                      </a:lnTo>
                      <a:lnTo>
                        <a:pt x="278" y="314"/>
                      </a:lnTo>
                      <a:lnTo>
                        <a:pt x="294" y="334"/>
                      </a:lnTo>
                      <a:lnTo>
                        <a:pt x="310" y="353"/>
                      </a:lnTo>
                      <a:lnTo>
                        <a:pt x="317" y="361"/>
                      </a:lnTo>
                      <a:lnTo>
                        <a:pt x="324" y="368"/>
                      </a:lnTo>
                      <a:lnTo>
                        <a:pt x="331" y="374"/>
                      </a:lnTo>
                      <a:lnTo>
                        <a:pt x="338" y="381"/>
                      </a:lnTo>
                      <a:lnTo>
                        <a:pt x="348" y="388"/>
                      </a:lnTo>
                      <a:lnTo>
                        <a:pt x="357" y="394"/>
                      </a:lnTo>
                      <a:lnTo>
                        <a:pt x="367" y="400"/>
                      </a:lnTo>
                      <a:lnTo>
                        <a:pt x="377" y="406"/>
                      </a:lnTo>
                      <a:lnTo>
                        <a:pt x="387" y="412"/>
                      </a:lnTo>
                      <a:lnTo>
                        <a:pt x="398" y="417"/>
                      </a:lnTo>
                      <a:lnTo>
                        <a:pt x="409" y="421"/>
                      </a:lnTo>
                      <a:lnTo>
                        <a:pt x="420" y="426"/>
                      </a:lnTo>
                      <a:lnTo>
                        <a:pt x="434" y="429"/>
                      </a:lnTo>
                      <a:lnTo>
                        <a:pt x="457" y="435"/>
                      </a:lnTo>
                      <a:lnTo>
                        <a:pt x="465" y="437"/>
                      </a:lnTo>
                      <a:lnTo>
                        <a:pt x="473" y="438"/>
                      </a:lnTo>
                      <a:lnTo>
                        <a:pt x="481" y="438"/>
                      </a:lnTo>
                      <a:lnTo>
                        <a:pt x="489" y="437"/>
                      </a:lnTo>
                      <a:lnTo>
                        <a:pt x="501" y="435"/>
                      </a:lnTo>
                      <a:lnTo>
                        <a:pt x="506" y="434"/>
                      </a:lnTo>
                      <a:lnTo>
                        <a:pt x="512" y="432"/>
                      </a:lnTo>
                      <a:lnTo>
                        <a:pt x="524" y="428"/>
                      </a:lnTo>
                      <a:lnTo>
                        <a:pt x="526" y="427"/>
                      </a:lnTo>
                      <a:lnTo>
                        <a:pt x="529" y="426"/>
                      </a:lnTo>
                      <a:lnTo>
                        <a:pt x="534" y="423"/>
                      </a:lnTo>
                      <a:lnTo>
                        <a:pt x="539" y="420"/>
                      </a:lnTo>
                      <a:lnTo>
                        <a:pt x="540" y="420"/>
                      </a:lnTo>
                      <a:lnTo>
                        <a:pt x="542" y="419"/>
                      </a:lnTo>
                      <a:lnTo>
                        <a:pt x="545" y="417"/>
                      </a:lnTo>
                      <a:lnTo>
                        <a:pt x="554" y="411"/>
                      </a:lnTo>
                      <a:lnTo>
                        <a:pt x="564" y="403"/>
                      </a:lnTo>
                      <a:lnTo>
                        <a:pt x="573" y="394"/>
                      </a:lnTo>
                      <a:lnTo>
                        <a:pt x="588" y="377"/>
                      </a:lnTo>
                      <a:lnTo>
                        <a:pt x="595" y="368"/>
                      </a:lnTo>
                      <a:lnTo>
                        <a:pt x="602" y="359"/>
                      </a:lnTo>
                      <a:lnTo>
                        <a:pt x="616" y="341"/>
                      </a:lnTo>
                      <a:lnTo>
                        <a:pt x="620" y="336"/>
                      </a:lnTo>
                      <a:lnTo>
                        <a:pt x="623" y="332"/>
                      </a:lnTo>
                      <a:lnTo>
                        <a:pt x="630" y="322"/>
                      </a:lnTo>
                      <a:lnTo>
                        <a:pt x="643" y="303"/>
                      </a:lnTo>
                      <a:lnTo>
                        <a:pt x="655" y="284"/>
                      </a:lnTo>
                      <a:lnTo>
                        <a:pt x="661" y="273"/>
                      </a:lnTo>
                      <a:lnTo>
                        <a:pt x="666" y="264"/>
                      </a:lnTo>
                      <a:lnTo>
                        <a:pt x="668" y="261"/>
                      </a:lnTo>
                      <a:lnTo>
                        <a:pt x="669" y="258"/>
                      </a:lnTo>
                      <a:lnTo>
                        <a:pt x="672" y="254"/>
                      </a:lnTo>
                      <a:lnTo>
                        <a:pt x="678" y="244"/>
                      </a:lnTo>
                      <a:lnTo>
                        <a:pt x="687" y="224"/>
                      </a:lnTo>
                      <a:lnTo>
                        <a:pt x="699" y="206"/>
                      </a:lnTo>
                      <a:lnTo>
                        <a:pt x="711" y="187"/>
                      </a:lnTo>
                      <a:lnTo>
                        <a:pt x="724" y="170"/>
                      </a:lnTo>
                      <a:lnTo>
                        <a:pt x="728" y="163"/>
                      </a:lnTo>
                      <a:lnTo>
                        <a:pt x="730" y="159"/>
                      </a:lnTo>
                      <a:lnTo>
                        <a:pt x="731" y="159"/>
                      </a:lnTo>
                      <a:lnTo>
                        <a:pt x="732" y="158"/>
                      </a:lnTo>
                      <a:lnTo>
                        <a:pt x="733" y="157"/>
                      </a:lnTo>
                      <a:lnTo>
                        <a:pt x="737" y="150"/>
                      </a:lnTo>
                      <a:lnTo>
                        <a:pt x="741" y="143"/>
                      </a:lnTo>
                      <a:lnTo>
                        <a:pt x="746" y="130"/>
                      </a:lnTo>
                      <a:lnTo>
                        <a:pt x="749" y="124"/>
                      </a:lnTo>
                      <a:lnTo>
                        <a:pt x="749" y="123"/>
                      </a:lnTo>
                      <a:lnTo>
                        <a:pt x="749" y="122"/>
                      </a:lnTo>
                      <a:lnTo>
                        <a:pt x="749" y="121"/>
                      </a:lnTo>
                      <a:lnTo>
                        <a:pt x="751" y="117"/>
                      </a:lnTo>
                      <a:lnTo>
                        <a:pt x="751" y="114"/>
                      </a:lnTo>
                      <a:lnTo>
                        <a:pt x="751" y="113"/>
                      </a:lnTo>
                      <a:lnTo>
                        <a:pt x="752" y="112"/>
                      </a:lnTo>
                      <a:lnTo>
                        <a:pt x="753" y="111"/>
                      </a:lnTo>
                      <a:lnTo>
                        <a:pt x="755" y="105"/>
                      </a:lnTo>
                      <a:lnTo>
                        <a:pt x="757" y="92"/>
                      </a:lnTo>
                      <a:lnTo>
                        <a:pt x="758" y="79"/>
                      </a:lnTo>
                      <a:lnTo>
                        <a:pt x="758" y="75"/>
                      </a:lnTo>
                      <a:lnTo>
                        <a:pt x="758" y="74"/>
                      </a:lnTo>
                      <a:lnTo>
                        <a:pt x="759" y="73"/>
                      </a:lnTo>
                      <a:lnTo>
                        <a:pt x="760" y="66"/>
                      </a:lnTo>
                      <a:lnTo>
                        <a:pt x="760" y="59"/>
                      </a:lnTo>
                      <a:lnTo>
                        <a:pt x="760" y="53"/>
                      </a:lnTo>
                      <a:lnTo>
                        <a:pt x="759"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0" name="Freeform 36"/>
                <p:cNvSpPr>
                  <a:spLocks noChangeAspect="1"/>
                </p:cNvSpPr>
                <p:nvPr/>
              </p:nvSpPr>
              <p:spPr bwMode="auto">
                <a:xfrm>
                  <a:off x="3004" y="2741"/>
                  <a:ext cx="682" cy="256"/>
                </a:xfrm>
                <a:custGeom>
                  <a:avLst/>
                  <a:gdLst>
                    <a:gd name="T0" fmla="*/ 635 w 682"/>
                    <a:gd name="T1" fmla="*/ 0 h 256"/>
                    <a:gd name="T2" fmla="*/ 605 w 682"/>
                    <a:gd name="T3" fmla="*/ 4 h 256"/>
                    <a:gd name="T4" fmla="*/ 552 w 682"/>
                    <a:gd name="T5" fmla="*/ 31 h 256"/>
                    <a:gd name="T6" fmla="*/ 472 w 682"/>
                    <a:gd name="T7" fmla="*/ 81 h 256"/>
                    <a:gd name="T8" fmla="*/ 343 w 682"/>
                    <a:gd name="T9" fmla="*/ 172 h 256"/>
                    <a:gd name="T10" fmla="*/ 314 w 682"/>
                    <a:gd name="T11" fmla="*/ 191 h 256"/>
                    <a:gd name="T12" fmla="*/ 306 w 682"/>
                    <a:gd name="T13" fmla="*/ 195 h 256"/>
                    <a:gd name="T14" fmla="*/ 298 w 682"/>
                    <a:gd name="T15" fmla="*/ 197 h 256"/>
                    <a:gd name="T16" fmla="*/ 295 w 682"/>
                    <a:gd name="T17" fmla="*/ 198 h 256"/>
                    <a:gd name="T18" fmla="*/ 269 w 682"/>
                    <a:gd name="T19" fmla="*/ 199 h 256"/>
                    <a:gd name="T20" fmla="*/ 227 w 682"/>
                    <a:gd name="T21" fmla="*/ 186 h 256"/>
                    <a:gd name="T22" fmla="*/ 181 w 682"/>
                    <a:gd name="T23" fmla="*/ 174 h 256"/>
                    <a:gd name="T24" fmla="*/ 142 w 682"/>
                    <a:gd name="T25" fmla="*/ 168 h 256"/>
                    <a:gd name="T26" fmla="*/ 98 w 682"/>
                    <a:gd name="T27" fmla="*/ 159 h 256"/>
                    <a:gd name="T28" fmla="*/ 90 w 682"/>
                    <a:gd name="T29" fmla="*/ 153 h 256"/>
                    <a:gd name="T30" fmla="*/ 90 w 682"/>
                    <a:gd name="T31" fmla="*/ 132 h 256"/>
                    <a:gd name="T32" fmla="*/ 91 w 682"/>
                    <a:gd name="T33" fmla="*/ 105 h 256"/>
                    <a:gd name="T34" fmla="*/ 87 w 682"/>
                    <a:gd name="T35" fmla="*/ 81 h 256"/>
                    <a:gd name="T36" fmla="*/ 78 w 682"/>
                    <a:gd name="T37" fmla="*/ 65 h 256"/>
                    <a:gd name="T38" fmla="*/ 65 w 682"/>
                    <a:gd name="T39" fmla="*/ 56 h 256"/>
                    <a:gd name="T40" fmla="*/ 50 w 682"/>
                    <a:gd name="T41" fmla="*/ 53 h 256"/>
                    <a:gd name="T42" fmla="*/ 38 w 682"/>
                    <a:gd name="T43" fmla="*/ 60 h 256"/>
                    <a:gd name="T44" fmla="*/ 33 w 682"/>
                    <a:gd name="T45" fmla="*/ 70 h 256"/>
                    <a:gd name="T46" fmla="*/ 37 w 682"/>
                    <a:gd name="T47" fmla="*/ 160 h 256"/>
                    <a:gd name="T48" fmla="*/ 4 w 682"/>
                    <a:gd name="T49" fmla="*/ 203 h 256"/>
                    <a:gd name="T50" fmla="*/ 1 w 682"/>
                    <a:gd name="T51" fmla="*/ 215 h 256"/>
                    <a:gd name="T52" fmla="*/ 10 w 682"/>
                    <a:gd name="T53" fmla="*/ 226 h 256"/>
                    <a:gd name="T54" fmla="*/ 87 w 682"/>
                    <a:gd name="T55" fmla="*/ 204 h 256"/>
                    <a:gd name="T56" fmla="*/ 135 w 682"/>
                    <a:gd name="T57" fmla="*/ 213 h 256"/>
                    <a:gd name="T58" fmla="*/ 207 w 682"/>
                    <a:gd name="T59" fmla="*/ 237 h 256"/>
                    <a:gd name="T60" fmla="*/ 284 w 682"/>
                    <a:gd name="T61" fmla="*/ 256 h 256"/>
                    <a:gd name="T62" fmla="*/ 305 w 682"/>
                    <a:gd name="T63" fmla="*/ 255 h 256"/>
                    <a:gd name="T64" fmla="*/ 326 w 682"/>
                    <a:gd name="T65" fmla="*/ 248 h 256"/>
                    <a:gd name="T66" fmla="*/ 345 w 682"/>
                    <a:gd name="T67" fmla="*/ 238 h 256"/>
                    <a:gd name="T68" fmla="*/ 399 w 682"/>
                    <a:gd name="T69" fmla="*/ 203 h 256"/>
                    <a:gd name="T70" fmla="*/ 469 w 682"/>
                    <a:gd name="T71" fmla="*/ 172 h 256"/>
                    <a:gd name="T72" fmla="*/ 571 w 682"/>
                    <a:gd name="T73" fmla="*/ 133 h 256"/>
                    <a:gd name="T74" fmla="*/ 595 w 682"/>
                    <a:gd name="T75" fmla="*/ 123 h 256"/>
                    <a:gd name="T76" fmla="*/ 620 w 682"/>
                    <a:gd name="T77" fmla="*/ 107 h 256"/>
                    <a:gd name="T78" fmla="*/ 638 w 682"/>
                    <a:gd name="T79" fmla="*/ 94 h 256"/>
                    <a:gd name="T80" fmla="*/ 656 w 682"/>
                    <a:gd name="T81" fmla="*/ 76 h 256"/>
                    <a:gd name="T82" fmla="*/ 675 w 682"/>
                    <a:gd name="T83" fmla="*/ 57 h 256"/>
                    <a:gd name="T84" fmla="*/ 681 w 682"/>
                    <a:gd name="T85" fmla="*/ 45 h 256"/>
                    <a:gd name="T86" fmla="*/ 682 w 682"/>
                    <a:gd name="T87" fmla="*/ 39 h 256"/>
                    <a:gd name="T88" fmla="*/ 682 w 682"/>
                    <a:gd name="T89" fmla="*/ 31 h 256"/>
                    <a:gd name="T90" fmla="*/ 681 w 682"/>
                    <a:gd name="T91" fmla="*/ 24 h 256"/>
                    <a:gd name="T92" fmla="*/ 675 w 682"/>
                    <a:gd name="T93" fmla="*/ 14 h 256"/>
                    <a:gd name="T94" fmla="*/ 666 w 682"/>
                    <a:gd name="T95" fmla="*/ 7 h 256"/>
                    <a:gd name="T96" fmla="*/ 647 w 682"/>
                    <a:gd name="T97" fmla="*/ 4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2"/>
                    <a:gd name="T148" fmla="*/ 0 h 256"/>
                    <a:gd name="T149" fmla="*/ 682 w 682"/>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2" h="256">
                      <a:moveTo>
                        <a:pt x="647" y="4"/>
                      </a:moveTo>
                      <a:lnTo>
                        <a:pt x="641" y="1"/>
                      </a:lnTo>
                      <a:lnTo>
                        <a:pt x="635" y="0"/>
                      </a:lnTo>
                      <a:lnTo>
                        <a:pt x="623" y="0"/>
                      </a:lnTo>
                      <a:lnTo>
                        <a:pt x="611" y="2"/>
                      </a:lnTo>
                      <a:lnTo>
                        <a:pt x="605" y="4"/>
                      </a:lnTo>
                      <a:lnTo>
                        <a:pt x="599" y="6"/>
                      </a:lnTo>
                      <a:lnTo>
                        <a:pt x="575" y="18"/>
                      </a:lnTo>
                      <a:lnTo>
                        <a:pt x="552" y="31"/>
                      </a:lnTo>
                      <a:lnTo>
                        <a:pt x="528" y="44"/>
                      </a:lnTo>
                      <a:lnTo>
                        <a:pt x="506" y="59"/>
                      </a:lnTo>
                      <a:lnTo>
                        <a:pt x="472" y="81"/>
                      </a:lnTo>
                      <a:lnTo>
                        <a:pt x="440" y="103"/>
                      </a:lnTo>
                      <a:lnTo>
                        <a:pt x="352" y="165"/>
                      </a:lnTo>
                      <a:lnTo>
                        <a:pt x="343" y="172"/>
                      </a:lnTo>
                      <a:lnTo>
                        <a:pt x="337" y="174"/>
                      </a:lnTo>
                      <a:lnTo>
                        <a:pt x="333" y="178"/>
                      </a:lnTo>
                      <a:lnTo>
                        <a:pt x="314" y="191"/>
                      </a:lnTo>
                      <a:lnTo>
                        <a:pt x="308" y="194"/>
                      </a:lnTo>
                      <a:lnTo>
                        <a:pt x="307" y="194"/>
                      </a:lnTo>
                      <a:lnTo>
                        <a:pt x="306" y="195"/>
                      </a:lnTo>
                      <a:lnTo>
                        <a:pt x="305" y="195"/>
                      </a:lnTo>
                      <a:lnTo>
                        <a:pt x="302" y="196"/>
                      </a:lnTo>
                      <a:lnTo>
                        <a:pt x="298" y="197"/>
                      </a:lnTo>
                      <a:lnTo>
                        <a:pt x="297" y="197"/>
                      </a:lnTo>
                      <a:lnTo>
                        <a:pt x="296" y="197"/>
                      </a:lnTo>
                      <a:lnTo>
                        <a:pt x="295" y="198"/>
                      </a:lnTo>
                      <a:lnTo>
                        <a:pt x="288" y="200"/>
                      </a:lnTo>
                      <a:lnTo>
                        <a:pt x="279" y="200"/>
                      </a:lnTo>
                      <a:lnTo>
                        <a:pt x="269" y="199"/>
                      </a:lnTo>
                      <a:lnTo>
                        <a:pt x="260" y="197"/>
                      </a:lnTo>
                      <a:lnTo>
                        <a:pt x="251" y="195"/>
                      </a:lnTo>
                      <a:lnTo>
                        <a:pt x="227" y="186"/>
                      </a:lnTo>
                      <a:lnTo>
                        <a:pt x="204" y="180"/>
                      </a:lnTo>
                      <a:lnTo>
                        <a:pt x="192" y="177"/>
                      </a:lnTo>
                      <a:lnTo>
                        <a:pt x="181" y="174"/>
                      </a:lnTo>
                      <a:lnTo>
                        <a:pt x="169" y="173"/>
                      </a:lnTo>
                      <a:lnTo>
                        <a:pt x="158" y="171"/>
                      </a:lnTo>
                      <a:lnTo>
                        <a:pt x="142" y="168"/>
                      </a:lnTo>
                      <a:lnTo>
                        <a:pt x="127" y="166"/>
                      </a:lnTo>
                      <a:lnTo>
                        <a:pt x="112" y="162"/>
                      </a:lnTo>
                      <a:lnTo>
                        <a:pt x="98" y="159"/>
                      </a:lnTo>
                      <a:lnTo>
                        <a:pt x="93" y="157"/>
                      </a:lnTo>
                      <a:lnTo>
                        <a:pt x="91" y="155"/>
                      </a:lnTo>
                      <a:lnTo>
                        <a:pt x="90" y="153"/>
                      </a:lnTo>
                      <a:lnTo>
                        <a:pt x="86" y="149"/>
                      </a:lnTo>
                      <a:lnTo>
                        <a:pt x="88" y="139"/>
                      </a:lnTo>
                      <a:lnTo>
                        <a:pt x="90" y="132"/>
                      </a:lnTo>
                      <a:lnTo>
                        <a:pt x="91" y="123"/>
                      </a:lnTo>
                      <a:lnTo>
                        <a:pt x="91" y="114"/>
                      </a:lnTo>
                      <a:lnTo>
                        <a:pt x="91" y="105"/>
                      </a:lnTo>
                      <a:lnTo>
                        <a:pt x="90" y="97"/>
                      </a:lnTo>
                      <a:lnTo>
                        <a:pt x="89" y="89"/>
                      </a:lnTo>
                      <a:lnTo>
                        <a:pt x="87" y="81"/>
                      </a:lnTo>
                      <a:lnTo>
                        <a:pt x="84" y="74"/>
                      </a:lnTo>
                      <a:lnTo>
                        <a:pt x="80" y="68"/>
                      </a:lnTo>
                      <a:lnTo>
                        <a:pt x="78" y="65"/>
                      </a:lnTo>
                      <a:lnTo>
                        <a:pt x="76" y="62"/>
                      </a:lnTo>
                      <a:lnTo>
                        <a:pt x="71" y="59"/>
                      </a:lnTo>
                      <a:lnTo>
                        <a:pt x="65" y="56"/>
                      </a:lnTo>
                      <a:lnTo>
                        <a:pt x="60" y="54"/>
                      </a:lnTo>
                      <a:lnTo>
                        <a:pt x="55" y="53"/>
                      </a:lnTo>
                      <a:lnTo>
                        <a:pt x="50" y="53"/>
                      </a:lnTo>
                      <a:lnTo>
                        <a:pt x="45" y="55"/>
                      </a:lnTo>
                      <a:lnTo>
                        <a:pt x="42" y="58"/>
                      </a:lnTo>
                      <a:lnTo>
                        <a:pt x="38" y="60"/>
                      </a:lnTo>
                      <a:lnTo>
                        <a:pt x="35" y="63"/>
                      </a:lnTo>
                      <a:lnTo>
                        <a:pt x="34" y="66"/>
                      </a:lnTo>
                      <a:lnTo>
                        <a:pt x="33" y="70"/>
                      </a:lnTo>
                      <a:lnTo>
                        <a:pt x="56" y="132"/>
                      </a:lnTo>
                      <a:lnTo>
                        <a:pt x="50" y="147"/>
                      </a:lnTo>
                      <a:lnTo>
                        <a:pt x="37" y="160"/>
                      </a:lnTo>
                      <a:lnTo>
                        <a:pt x="26" y="174"/>
                      </a:lnTo>
                      <a:lnTo>
                        <a:pt x="14" y="188"/>
                      </a:lnTo>
                      <a:lnTo>
                        <a:pt x="4" y="203"/>
                      </a:lnTo>
                      <a:lnTo>
                        <a:pt x="1" y="206"/>
                      </a:lnTo>
                      <a:lnTo>
                        <a:pt x="0" y="210"/>
                      </a:lnTo>
                      <a:lnTo>
                        <a:pt x="1" y="215"/>
                      </a:lnTo>
                      <a:lnTo>
                        <a:pt x="3" y="218"/>
                      </a:lnTo>
                      <a:lnTo>
                        <a:pt x="7" y="222"/>
                      </a:lnTo>
                      <a:lnTo>
                        <a:pt x="10" y="226"/>
                      </a:lnTo>
                      <a:lnTo>
                        <a:pt x="55" y="202"/>
                      </a:lnTo>
                      <a:lnTo>
                        <a:pt x="70" y="203"/>
                      </a:lnTo>
                      <a:lnTo>
                        <a:pt x="87" y="204"/>
                      </a:lnTo>
                      <a:lnTo>
                        <a:pt x="103" y="207"/>
                      </a:lnTo>
                      <a:lnTo>
                        <a:pt x="120" y="210"/>
                      </a:lnTo>
                      <a:lnTo>
                        <a:pt x="135" y="213"/>
                      </a:lnTo>
                      <a:lnTo>
                        <a:pt x="151" y="217"/>
                      </a:lnTo>
                      <a:lnTo>
                        <a:pt x="183" y="228"/>
                      </a:lnTo>
                      <a:lnTo>
                        <a:pt x="207" y="237"/>
                      </a:lnTo>
                      <a:lnTo>
                        <a:pt x="232" y="245"/>
                      </a:lnTo>
                      <a:lnTo>
                        <a:pt x="258" y="251"/>
                      </a:lnTo>
                      <a:lnTo>
                        <a:pt x="284" y="256"/>
                      </a:lnTo>
                      <a:lnTo>
                        <a:pt x="295" y="256"/>
                      </a:lnTo>
                      <a:lnTo>
                        <a:pt x="300" y="256"/>
                      </a:lnTo>
                      <a:lnTo>
                        <a:pt x="305" y="255"/>
                      </a:lnTo>
                      <a:lnTo>
                        <a:pt x="312" y="253"/>
                      </a:lnTo>
                      <a:lnTo>
                        <a:pt x="320" y="252"/>
                      </a:lnTo>
                      <a:lnTo>
                        <a:pt x="326" y="248"/>
                      </a:lnTo>
                      <a:lnTo>
                        <a:pt x="333" y="245"/>
                      </a:lnTo>
                      <a:lnTo>
                        <a:pt x="338" y="241"/>
                      </a:lnTo>
                      <a:lnTo>
                        <a:pt x="345" y="238"/>
                      </a:lnTo>
                      <a:lnTo>
                        <a:pt x="362" y="225"/>
                      </a:lnTo>
                      <a:lnTo>
                        <a:pt x="380" y="214"/>
                      </a:lnTo>
                      <a:lnTo>
                        <a:pt x="399" y="203"/>
                      </a:lnTo>
                      <a:lnTo>
                        <a:pt x="418" y="193"/>
                      </a:lnTo>
                      <a:lnTo>
                        <a:pt x="443" y="181"/>
                      </a:lnTo>
                      <a:lnTo>
                        <a:pt x="469" y="172"/>
                      </a:lnTo>
                      <a:lnTo>
                        <a:pt x="516" y="154"/>
                      </a:lnTo>
                      <a:lnTo>
                        <a:pt x="563" y="137"/>
                      </a:lnTo>
                      <a:lnTo>
                        <a:pt x="571" y="133"/>
                      </a:lnTo>
                      <a:lnTo>
                        <a:pt x="579" y="130"/>
                      </a:lnTo>
                      <a:lnTo>
                        <a:pt x="587" y="126"/>
                      </a:lnTo>
                      <a:lnTo>
                        <a:pt x="595" y="123"/>
                      </a:lnTo>
                      <a:lnTo>
                        <a:pt x="610" y="114"/>
                      </a:lnTo>
                      <a:lnTo>
                        <a:pt x="617" y="109"/>
                      </a:lnTo>
                      <a:lnTo>
                        <a:pt x="620" y="107"/>
                      </a:lnTo>
                      <a:lnTo>
                        <a:pt x="624" y="104"/>
                      </a:lnTo>
                      <a:lnTo>
                        <a:pt x="631" y="99"/>
                      </a:lnTo>
                      <a:lnTo>
                        <a:pt x="638" y="94"/>
                      </a:lnTo>
                      <a:lnTo>
                        <a:pt x="644" y="88"/>
                      </a:lnTo>
                      <a:lnTo>
                        <a:pt x="651" y="82"/>
                      </a:lnTo>
                      <a:lnTo>
                        <a:pt x="656" y="76"/>
                      </a:lnTo>
                      <a:lnTo>
                        <a:pt x="663" y="70"/>
                      </a:lnTo>
                      <a:lnTo>
                        <a:pt x="668" y="63"/>
                      </a:lnTo>
                      <a:lnTo>
                        <a:pt x="675" y="57"/>
                      </a:lnTo>
                      <a:lnTo>
                        <a:pt x="677" y="53"/>
                      </a:lnTo>
                      <a:lnTo>
                        <a:pt x="679" y="49"/>
                      </a:lnTo>
                      <a:lnTo>
                        <a:pt x="681" y="45"/>
                      </a:lnTo>
                      <a:lnTo>
                        <a:pt x="681" y="43"/>
                      </a:lnTo>
                      <a:lnTo>
                        <a:pt x="682" y="41"/>
                      </a:lnTo>
                      <a:lnTo>
                        <a:pt x="682" y="39"/>
                      </a:lnTo>
                      <a:lnTo>
                        <a:pt x="682" y="36"/>
                      </a:lnTo>
                      <a:lnTo>
                        <a:pt x="682" y="32"/>
                      </a:lnTo>
                      <a:lnTo>
                        <a:pt x="682" y="31"/>
                      </a:lnTo>
                      <a:lnTo>
                        <a:pt x="682" y="30"/>
                      </a:lnTo>
                      <a:lnTo>
                        <a:pt x="682" y="27"/>
                      </a:lnTo>
                      <a:lnTo>
                        <a:pt x="681" y="24"/>
                      </a:lnTo>
                      <a:lnTo>
                        <a:pt x="679" y="20"/>
                      </a:lnTo>
                      <a:lnTo>
                        <a:pt x="678" y="18"/>
                      </a:lnTo>
                      <a:lnTo>
                        <a:pt x="675" y="14"/>
                      </a:lnTo>
                      <a:lnTo>
                        <a:pt x="674" y="12"/>
                      </a:lnTo>
                      <a:lnTo>
                        <a:pt x="669" y="9"/>
                      </a:lnTo>
                      <a:lnTo>
                        <a:pt x="666" y="7"/>
                      </a:lnTo>
                      <a:lnTo>
                        <a:pt x="663" y="6"/>
                      </a:lnTo>
                      <a:lnTo>
                        <a:pt x="655" y="4"/>
                      </a:lnTo>
                      <a:lnTo>
                        <a:pt x="647"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1" name="Freeform 37"/>
                <p:cNvSpPr>
                  <a:spLocks noChangeAspect="1"/>
                </p:cNvSpPr>
                <p:nvPr/>
              </p:nvSpPr>
              <p:spPr bwMode="auto">
                <a:xfrm>
                  <a:off x="3580" y="3105"/>
                  <a:ext cx="345" cy="686"/>
                </a:xfrm>
                <a:custGeom>
                  <a:avLst/>
                  <a:gdLst>
                    <a:gd name="T0" fmla="*/ 57 w 345"/>
                    <a:gd name="T1" fmla="*/ 2 h 686"/>
                    <a:gd name="T2" fmla="*/ 89 w 345"/>
                    <a:gd name="T3" fmla="*/ 0 h 686"/>
                    <a:gd name="T4" fmla="*/ 113 w 345"/>
                    <a:gd name="T5" fmla="*/ 15 h 686"/>
                    <a:gd name="T6" fmla="*/ 169 w 345"/>
                    <a:gd name="T7" fmla="*/ 64 h 686"/>
                    <a:gd name="T8" fmla="*/ 227 w 345"/>
                    <a:gd name="T9" fmla="*/ 121 h 686"/>
                    <a:gd name="T10" fmla="*/ 278 w 345"/>
                    <a:gd name="T11" fmla="*/ 176 h 686"/>
                    <a:gd name="T12" fmla="*/ 315 w 345"/>
                    <a:gd name="T13" fmla="*/ 225 h 686"/>
                    <a:gd name="T14" fmla="*/ 337 w 345"/>
                    <a:gd name="T15" fmla="*/ 263 h 686"/>
                    <a:gd name="T16" fmla="*/ 345 w 345"/>
                    <a:gd name="T17" fmla="*/ 293 h 686"/>
                    <a:gd name="T18" fmla="*/ 341 w 345"/>
                    <a:gd name="T19" fmla="*/ 321 h 686"/>
                    <a:gd name="T20" fmla="*/ 329 w 345"/>
                    <a:gd name="T21" fmla="*/ 349 h 686"/>
                    <a:gd name="T22" fmla="*/ 302 w 345"/>
                    <a:gd name="T23" fmla="*/ 382 h 686"/>
                    <a:gd name="T24" fmla="*/ 262 w 345"/>
                    <a:gd name="T25" fmla="*/ 416 h 686"/>
                    <a:gd name="T26" fmla="*/ 201 w 345"/>
                    <a:gd name="T27" fmla="*/ 467 h 686"/>
                    <a:gd name="T28" fmla="*/ 154 w 345"/>
                    <a:gd name="T29" fmla="*/ 496 h 686"/>
                    <a:gd name="T30" fmla="*/ 127 w 345"/>
                    <a:gd name="T31" fmla="*/ 521 h 686"/>
                    <a:gd name="T32" fmla="*/ 115 w 345"/>
                    <a:gd name="T33" fmla="*/ 544 h 686"/>
                    <a:gd name="T34" fmla="*/ 117 w 345"/>
                    <a:gd name="T35" fmla="*/ 559 h 686"/>
                    <a:gd name="T36" fmla="*/ 133 w 345"/>
                    <a:gd name="T37" fmla="*/ 575 h 686"/>
                    <a:gd name="T38" fmla="*/ 171 w 345"/>
                    <a:gd name="T39" fmla="*/ 600 h 686"/>
                    <a:gd name="T40" fmla="*/ 203 w 345"/>
                    <a:gd name="T41" fmla="*/ 619 h 686"/>
                    <a:gd name="T42" fmla="*/ 241 w 345"/>
                    <a:gd name="T43" fmla="*/ 631 h 686"/>
                    <a:gd name="T44" fmla="*/ 264 w 345"/>
                    <a:gd name="T45" fmla="*/ 638 h 686"/>
                    <a:gd name="T46" fmla="*/ 269 w 345"/>
                    <a:gd name="T47" fmla="*/ 654 h 686"/>
                    <a:gd name="T48" fmla="*/ 262 w 345"/>
                    <a:gd name="T49" fmla="*/ 664 h 686"/>
                    <a:gd name="T50" fmla="*/ 229 w 345"/>
                    <a:gd name="T51" fmla="*/ 678 h 686"/>
                    <a:gd name="T52" fmla="*/ 224 w 345"/>
                    <a:gd name="T53" fmla="*/ 680 h 686"/>
                    <a:gd name="T54" fmla="*/ 180 w 345"/>
                    <a:gd name="T55" fmla="*/ 686 h 686"/>
                    <a:gd name="T56" fmla="*/ 157 w 345"/>
                    <a:gd name="T57" fmla="*/ 686 h 686"/>
                    <a:gd name="T58" fmla="*/ 134 w 345"/>
                    <a:gd name="T59" fmla="*/ 668 h 686"/>
                    <a:gd name="T60" fmla="*/ 112 w 345"/>
                    <a:gd name="T61" fmla="*/ 635 h 686"/>
                    <a:gd name="T62" fmla="*/ 89 w 345"/>
                    <a:gd name="T63" fmla="*/ 614 h 686"/>
                    <a:gd name="T64" fmla="*/ 56 w 345"/>
                    <a:gd name="T65" fmla="*/ 596 h 686"/>
                    <a:gd name="T66" fmla="*/ 33 w 345"/>
                    <a:gd name="T67" fmla="*/ 575 h 686"/>
                    <a:gd name="T68" fmla="*/ 31 w 345"/>
                    <a:gd name="T69" fmla="*/ 547 h 686"/>
                    <a:gd name="T70" fmla="*/ 36 w 345"/>
                    <a:gd name="T71" fmla="*/ 526 h 686"/>
                    <a:gd name="T72" fmla="*/ 57 w 345"/>
                    <a:gd name="T73" fmla="*/ 505 h 686"/>
                    <a:gd name="T74" fmla="*/ 91 w 345"/>
                    <a:gd name="T75" fmla="*/ 486 h 686"/>
                    <a:gd name="T76" fmla="*/ 119 w 345"/>
                    <a:gd name="T77" fmla="*/ 463 h 686"/>
                    <a:gd name="T78" fmla="*/ 145 w 345"/>
                    <a:gd name="T79" fmla="*/ 424 h 686"/>
                    <a:gd name="T80" fmla="*/ 169 w 345"/>
                    <a:gd name="T81" fmla="*/ 381 h 686"/>
                    <a:gd name="T82" fmla="*/ 201 w 345"/>
                    <a:gd name="T83" fmla="*/ 339 h 686"/>
                    <a:gd name="T84" fmla="*/ 234 w 345"/>
                    <a:gd name="T85" fmla="*/ 314 h 686"/>
                    <a:gd name="T86" fmla="*/ 252 w 345"/>
                    <a:gd name="T87" fmla="*/ 302 h 686"/>
                    <a:gd name="T88" fmla="*/ 255 w 345"/>
                    <a:gd name="T89" fmla="*/ 291 h 686"/>
                    <a:gd name="T90" fmla="*/ 238 w 345"/>
                    <a:gd name="T91" fmla="*/ 279 h 686"/>
                    <a:gd name="T92" fmla="*/ 185 w 345"/>
                    <a:gd name="T93" fmla="*/ 237 h 686"/>
                    <a:gd name="T94" fmla="*/ 115 w 345"/>
                    <a:gd name="T95" fmla="*/ 193 h 686"/>
                    <a:gd name="T96" fmla="*/ 63 w 345"/>
                    <a:gd name="T97" fmla="*/ 153 h 686"/>
                    <a:gd name="T98" fmla="*/ 19 w 345"/>
                    <a:gd name="T99" fmla="*/ 102 h 686"/>
                    <a:gd name="T100" fmla="*/ 0 w 345"/>
                    <a:gd name="T101" fmla="*/ 53 h 686"/>
                    <a:gd name="T102" fmla="*/ 7 w 345"/>
                    <a:gd name="T103" fmla="*/ 27 h 686"/>
                    <a:gd name="T104" fmla="*/ 33 w 345"/>
                    <a:gd name="T105" fmla="*/ 9 h 686"/>
                    <a:gd name="T106" fmla="*/ 57 w 345"/>
                    <a:gd name="T107" fmla="*/ 2 h 6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5"/>
                    <a:gd name="T163" fmla="*/ 0 h 686"/>
                    <a:gd name="T164" fmla="*/ 345 w 345"/>
                    <a:gd name="T165" fmla="*/ 686 h 6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5" h="686">
                      <a:moveTo>
                        <a:pt x="57" y="2"/>
                      </a:moveTo>
                      <a:lnTo>
                        <a:pt x="89" y="0"/>
                      </a:lnTo>
                      <a:lnTo>
                        <a:pt x="113" y="15"/>
                      </a:lnTo>
                      <a:lnTo>
                        <a:pt x="169" y="64"/>
                      </a:lnTo>
                      <a:lnTo>
                        <a:pt x="227" y="121"/>
                      </a:lnTo>
                      <a:lnTo>
                        <a:pt x="278" y="176"/>
                      </a:lnTo>
                      <a:lnTo>
                        <a:pt x="315" y="225"/>
                      </a:lnTo>
                      <a:lnTo>
                        <a:pt x="337" y="263"/>
                      </a:lnTo>
                      <a:lnTo>
                        <a:pt x="345" y="293"/>
                      </a:lnTo>
                      <a:lnTo>
                        <a:pt x="341" y="321"/>
                      </a:lnTo>
                      <a:lnTo>
                        <a:pt x="329" y="349"/>
                      </a:lnTo>
                      <a:lnTo>
                        <a:pt x="302" y="382"/>
                      </a:lnTo>
                      <a:lnTo>
                        <a:pt x="262" y="416"/>
                      </a:lnTo>
                      <a:lnTo>
                        <a:pt x="201" y="467"/>
                      </a:lnTo>
                      <a:lnTo>
                        <a:pt x="154" y="496"/>
                      </a:lnTo>
                      <a:lnTo>
                        <a:pt x="127" y="521"/>
                      </a:lnTo>
                      <a:lnTo>
                        <a:pt x="115" y="544"/>
                      </a:lnTo>
                      <a:lnTo>
                        <a:pt x="117" y="559"/>
                      </a:lnTo>
                      <a:lnTo>
                        <a:pt x="133" y="575"/>
                      </a:lnTo>
                      <a:lnTo>
                        <a:pt x="171" y="600"/>
                      </a:lnTo>
                      <a:lnTo>
                        <a:pt x="203" y="619"/>
                      </a:lnTo>
                      <a:lnTo>
                        <a:pt x="241" y="631"/>
                      </a:lnTo>
                      <a:lnTo>
                        <a:pt x="264" y="638"/>
                      </a:lnTo>
                      <a:lnTo>
                        <a:pt x="269" y="654"/>
                      </a:lnTo>
                      <a:lnTo>
                        <a:pt x="262" y="664"/>
                      </a:lnTo>
                      <a:lnTo>
                        <a:pt x="229" y="678"/>
                      </a:lnTo>
                      <a:lnTo>
                        <a:pt x="224" y="680"/>
                      </a:lnTo>
                      <a:lnTo>
                        <a:pt x="180" y="686"/>
                      </a:lnTo>
                      <a:lnTo>
                        <a:pt x="157" y="686"/>
                      </a:lnTo>
                      <a:lnTo>
                        <a:pt x="134" y="668"/>
                      </a:lnTo>
                      <a:lnTo>
                        <a:pt x="112" y="635"/>
                      </a:lnTo>
                      <a:lnTo>
                        <a:pt x="89" y="614"/>
                      </a:lnTo>
                      <a:lnTo>
                        <a:pt x="56" y="596"/>
                      </a:lnTo>
                      <a:lnTo>
                        <a:pt x="33" y="575"/>
                      </a:lnTo>
                      <a:lnTo>
                        <a:pt x="31" y="547"/>
                      </a:lnTo>
                      <a:lnTo>
                        <a:pt x="36" y="526"/>
                      </a:lnTo>
                      <a:lnTo>
                        <a:pt x="57" y="505"/>
                      </a:lnTo>
                      <a:lnTo>
                        <a:pt x="91" y="486"/>
                      </a:lnTo>
                      <a:lnTo>
                        <a:pt x="119" y="463"/>
                      </a:lnTo>
                      <a:lnTo>
                        <a:pt x="145" y="424"/>
                      </a:lnTo>
                      <a:lnTo>
                        <a:pt x="169" y="381"/>
                      </a:lnTo>
                      <a:lnTo>
                        <a:pt x="201" y="339"/>
                      </a:lnTo>
                      <a:lnTo>
                        <a:pt x="234" y="314"/>
                      </a:lnTo>
                      <a:lnTo>
                        <a:pt x="252" y="302"/>
                      </a:lnTo>
                      <a:lnTo>
                        <a:pt x="255" y="291"/>
                      </a:lnTo>
                      <a:lnTo>
                        <a:pt x="238" y="279"/>
                      </a:lnTo>
                      <a:lnTo>
                        <a:pt x="185" y="237"/>
                      </a:lnTo>
                      <a:lnTo>
                        <a:pt x="115" y="193"/>
                      </a:lnTo>
                      <a:lnTo>
                        <a:pt x="63" y="153"/>
                      </a:lnTo>
                      <a:lnTo>
                        <a:pt x="19" y="102"/>
                      </a:lnTo>
                      <a:lnTo>
                        <a:pt x="0" y="53"/>
                      </a:lnTo>
                      <a:lnTo>
                        <a:pt x="7" y="27"/>
                      </a:lnTo>
                      <a:lnTo>
                        <a:pt x="33" y="9"/>
                      </a:lnTo>
                      <a:lnTo>
                        <a:pt x="57"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55" name="Text Box 38"/>
              <p:cNvSpPr txBox="1">
                <a:spLocks noChangeArrowheads="1"/>
              </p:cNvSpPr>
              <p:nvPr/>
            </p:nvSpPr>
            <p:spPr bwMode="auto">
              <a:xfrm>
                <a:off x="1558" y="2168"/>
                <a:ext cx="271"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rPr>
                  <a:t>i</a:t>
                </a:r>
                <a:endParaRPr kumimoji="0" lang="en-CA"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grpSp>
        <p:grpSp>
          <p:nvGrpSpPr>
            <p:cNvPr id="215" name="Group 39"/>
            <p:cNvGrpSpPr>
              <a:grpSpLocks/>
            </p:cNvGrpSpPr>
            <p:nvPr/>
          </p:nvGrpSpPr>
          <p:grpSpPr bwMode="auto">
            <a:xfrm rot="-8307170">
              <a:off x="37" y="3600"/>
              <a:ext cx="779" cy="646"/>
              <a:chOff x="720" y="1912"/>
              <a:chExt cx="779" cy="646"/>
            </a:xfrm>
          </p:grpSpPr>
          <p:grpSp>
            <p:nvGrpSpPr>
              <p:cNvPr id="242" name="Group 40"/>
              <p:cNvGrpSpPr>
                <a:grpSpLocks noChangeAspect="1"/>
              </p:cNvGrpSpPr>
              <p:nvPr/>
            </p:nvGrpSpPr>
            <p:grpSpPr bwMode="auto">
              <a:xfrm>
                <a:off x="1355" y="2053"/>
                <a:ext cx="144" cy="186"/>
                <a:chOff x="2895" y="2582"/>
                <a:chExt cx="322" cy="418"/>
              </a:xfrm>
            </p:grpSpPr>
            <p:sp>
              <p:nvSpPr>
                <p:cNvPr id="251" name="Freeform 41"/>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2" name="Freeform 42"/>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43" name="Group 43"/>
              <p:cNvGrpSpPr>
                <a:grpSpLocks noChangeAspect="1"/>
              </p:cNvGrpSpPr>
              <p:nvPr/>
            </p:nvGrpSpPr>
            <p:grpSpPr bwMode="auto">
              <a:xfrm>
                <a:off x="720" y="1912"/>
                <a:ext cx="762" cy="646"/>
                <a:chOff x="1471" y="2266"/>
                <a:chExt cx="1709" cy="1449"/>
              </a:xfrm>
            </p:grpSpPr>
            <p:sp>
              <p:nvSpPr>
                <p:cNvPr id="245" name="Freeform 44"/>
                <p:cNvSpPr>
                  <a:spLocks noChangeAspect="1"/>
                </p:cNvSpPr>
                <p:nvPr/>
              </p:nvSpPr>
              <p:spPr bwMode="auto">
                <a:xfrm>
                  <a:off x="2351" y="2266"/>
                  <a:ext cx="351" cy="352"/>
                </a:xfrm>
                <a:custGeom>
                  <a:avLst/>
                  <a:gdLst>
                    <a:gd name="T0" fmla="*/ 201 w 351"/>
                    <a:gd name="T1" fmla="*/ 22 h 352"/>
                    <a:gd name="T2" fmla="*/ 175 w 351"/>
                    <a:gd name="T3" fmla="*/ 7 h 352"/>
                    <a:gd name="T4" fmla="*/ 151 w 351"/>
                    <a:gd name="T5" fmla="*/ 1 h 352"/>
                    <a:gd name="T6" fmla="*/ 127 w 351"/>
                    <a:gd name="T7" fmla="*/ 0 h 352"/>
                    <a:gd name="T8" fmla="*/ 100 w 351"/>
                    <a:gd name="T9" fmla="*/ 7 h 352"/>
                    <a:gd name="T10" fmla="*/ 73 w 351"/>
                    <a:gd name="T11" fmla="*/ 20 h 352"/>
                    <a:gd name="T12" fmla="*/ 55 w 351"/>
                    <a:gd name="T13" fmla="*/ 35 h 352"/>
                    <a:gd name="T14" fmla="*/ 33 w 351"/>
                    <a:gd name="T15" fmla="*/ 61 h 352"/>
                    <a:gd name="T16" fmla="*/ 15 w 351"/>
                    <a:gd name="T17" fmla="*/ 95 h 352"/>
                    <a:gd name="T18" fmla="*/ 4 w 351"/>
                    <a:gd name="T19" fmla="*/ 133 h 352"/>
                    <a:gd name="T20" fmla="*/ 0 w 351"/>
                    <a:gd name="T21" fmla="*/ 204 h 352"/>
                    <a:gd name="T22" fmla="*/ 10 w 351"/>
                    <a:gd name="T23" fmla="*/ 254 h 352"/>
                    <a:gd name="T24" fmla="*/ 24 w 351"/>
                    <a:gd name="T25" fmla="*/ 289 h 352"/>
                    <a:gd name="T26" fmla="*/ 39 w 351"/>
                    <a:gd name="T27" fmla="*/ 310 h 352"/>
                    <a:gd name="T28" fmla="*/ 53 w 351"/>
                    <a:gd name="T29" fmla="*/ 324 h 352"/>
                    <a:gd name="T30" fmla="*/ 69 w 351"/>
                    <a:gd name="T31" fmla="*/ 337 h 352"/>
                    <a:gd name="T32" fmla="*/ 93 w 351"/>
                    <a:gd name="T33" fmla="*/ 348 h 352"/>
                    <a:gd name="T34" fmla="*/ 131 w 351"/>
                    <a:gd name="T35" fmla="*/ 352 h 352"/>
                    <a:gd name="T36" fmla="*/ 158 w 351"/>
                    <a:gd name="T37" fmla="*/ 345 h 352"/>
                    <a:gd name="T38" fmla="*/ 167 w 351"/>
                    <a:gd name="T39" fmla="*/ 340 h 352"/>
                    <a:gd name="T40" fmla="*/ 180 w 351"/>
                    <a:gd name="T41" fmla="*/ 332 h 352"/>
                    <a:gd name="T42" fmla="*/ 189 w 351"/>
                    <a:gd name="T43" fmla="*/ 324 h 352"/>
                    <a:gd name="T44" fmla="*/ 198 w 351"/>
                    <a:gd name="T45" fmla="*/ 314 h 352"/>
                    <a:gd name="T46" fmla="*/ 225 w 351"/>
                    <a:gd name="T47" fmla="*/ 266 h 352"/>
                    <a:gd name="T48" fmla="*/ 248 w 351"/>
                    <a:gd name="T49" fmla="*/ 225 h 352"/>
                    <a:gd name="T50" fmla="*/ 259 w 351"/>
                    <a:gd name="T51" fmla="*/ 228 h 352"/>
                    <a:gd name="T52" fmla="*/ 269 w 351"/>
                    <a:gd name="T53" fmla="*/ 236 h 352"/>
                    <a:gd name="T54" fmla="*/ 284 w 351"/>
                    <a:gd name="T55" fmla="*/ 253 h 352"/>
                    <a:gd name="T56" fmla="*/ 296 w 351"/>
                    <a:gd name="T57" fmla="*/ 261 h 352"/>
                    <a:gd name="T58" fmla="*/ 311 w 351"/>
                    <a:gd name="T59" fmla="*/ 265 h 352"/>
                    <a:gd name="T60" fmla="*/ 325 w 351"/>
                    <a:gd name="T61" fmla="*/ 264 h 352"/>
                    <a:gd name="T62" fmla="*/ 335 w 351"/>
                    <a:gd name="T63" fmla="*/ 259 h 352"/>
                    <a:gd name="T64" fmla="*/ 344 w 351"/>
                    <a:gd name="T65" fmla="*/ 252 h 352"/>
                    <a:gd name="T66" fmla="*/ 350 w 351"/>
                    <a:gd name="T67" fmla="*/ 237 h 352"/>
                    <a:gd name="T68" fmla="*/ 349 w 351"/>
                    <a:gd name="T69" fmla="*/ 222 h 352"/>
                    <a:gd name="T70" fmla="*/ 340 w 351"/>
                    <a:gd name="T71" fmla="*/ 208 h 352"/>
                    <a:gd name="T72" fmla="*/ 328 w 351"/>
                    <a:gd name="T73" fmla="*/ 199 h 352"/>
                    <a:gd name="T74" fmla="*/ 297 w 351"/>
                    <a:gd name="T75" fmla="*/ 186 h 352"/>
                    <a:gd name="T76" fmla="*/ 277 w 351"/>
                    <a:gd name="T77" fmla="*/ 176 h 352"/>
                    <a:gd name="T78" fmla="*/ 262 w 351"/>
                    <a:gd name="T79" fmla="*/ 159 h 352"/>
                    <a:gd name="T80" fmla="*/ 253 w 351"/>
                    <a:gd name="T81" fmla="*/ 131 h 352"/>
                    <a:gd name="T82" fmla="*/ 244 w 351"/>
                    <a:gd name="T83" fmla="*/ 90 h 352"/>
                    <a:gd name="T84" fmla="*/ 227 w 351"/>
                    <a:gd name="T85" fmla="*/ 53 h 3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1"/>
                    <a:gd name="T130" fmla="*/ 0 h 352"/>
                    <a:gd name="T131" fmla="*/ 351 w 351"/>
                    <a:gd name="T132" fmla="*/ 352 h 3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1" h="352">
                      <a:moveTo>
                        <a:pt x="210" y="31"/>
                      </a:moveTo>
                      <a:lnTo>
                        <a:pt x="206" y="26"/>
                      </a:lnTo>
                      <a:lnTo>
                        <a:pt x="201" y="22"/>
                      </a:lnTo>
                      <a:lnTo>
                        <a:pt x="196" y="18"/>
                      </a:lnTo>
                      <a:lnTo>
                        <a:pt x="192" y="14"/>
                      </a:lnTo>
                      <a:lnTo>
                        <a:pt x="175" y="7"/>
                      </a:lnTo>
                      <a:lnTo>
                        <a:pt x="167" y="5"/>
                      </a:lnTo>
                      <a:lnTo>
                        <a:pt x="159" y="3"/>
                      </a:lnTo>
                      <a:lnTo>
                        <a:pt x="151" y="1"/>
                      </a:lnTo>
                      <a:lnTo>
                        <a:pt x="143" y="0"/>
                      </a:lnTo>
                      <a:lnTo>
                        <a:pt x="135" y="0"/>
                      </a:lnTo>
                      <a:lnTo>
                        <a:pt x="127" y="0"/>
                      </a:lnTo>
                      <a:lnTo>
                        <a:pt x="112" y="2"/>
                      </a:lnTo>
                      <a:lnTo>
                        <a:pt x="106" y="4"/>
                      </a:lnTo>
                      <a:lnTo>
                        <a:pt x="100" y="7"/>
                      </a:lnTo>
                      <a:lnTo>
                        <a:pt x="85" y="13"/>
                      </a:lnTo>
                      <a:lnTo>
                        <a:pt x="79" y="16"/>
                      </a:lnTo>
                      <a:lnTo>
                        <a:pt x="73" y="20"/>
                      </a:lnTo>
                      <a:lnTo>
                        <a:pt x="66" y="24"/>
                      </a:lnTo>
                      <a:lnTo>
                        <a:pt x="60" y="29"/>
                      </a:lnTo>
                      <a:lnTo>
                        <a:pt x="55" y="35"/>
                      </a:lnTo>
                      <a:lnTo>
                        <a:pt x="50" y="40"/>
                      </a:lnTo>
                      <a:lnTo>
                        <a:pt x="41" y="50"/>
                      </a:lnTo>
                      <a:lnTo>
                        <a:pt x="33" y="61"/>
                      </a:lnTo>
                      <a:lnTo>
                        <a:pt x="26" y="71"/>
                      </a:lnTo>
                      <a:lnTo>
                        <a:pt x="20" y="83"/>
                      </a:lnTo>
                      <a:lnTo>
                        <a:pt x="15" y="95"/>
                      </a:lnTo>
                      <a:lnTo>
                        <a:pt x="10" y="107"/>
                      </a:lnTo>
                      <a:lnTo>
                        <a:pt x="7" y="120"/>
                      </a:lnTo>
                      <a:lnTo>
                        <a:pt x="4" y="133"/>
                      </a:lnTo>
                      <a:lnTo>
                        <a:pt x="1" y="157"/>
                      </a:lnTo>
                      <a:lnTo>
                        <a:pt x="0" y="180"/>
                      </a:lnTo>
                      <a:lnTo>
                        <a:pt x="0" y="204"/>
                      </a:lnTo>
                      <a:lnTo>
                        <a:pt x="3" y="228"/>
                      </a:lnTo>
                      <a:lnTo>
                        <a:pt x="6" y="241"/>
                      </a:lnTo>
                      <a:lnTo>
                        <a:pt x="10" y="254"/>
                      </a:lnTo>
                      <a:lnTo>
                        <a:pt x="13" y="265"/>
                      </a:lnTo>
                      <a:lnTo>
                        <a:pt x="18" y="277"/>
                      </a:lnTo>
                      <a:lnTo>
                        <a:pt x="24" y="289"/>
                      </a:lnTo>
                      <a:lnTo>
                        <a:pt x="28" y="294"/>
                      </a:lnTo>
                      <a:lnTo>
                        <a:pt x="31" y="299"/>
                      </a:lnTo>
                      <a:lnTo>
                        <a:pt x="39" y="310"/>
                      </a:lnTo>
                      <a:lnTo>
                        <a:pt x="44" y="314"/>
                      </a:lnTo>
                      <a:lnTo>
                        <a:pt x="48" y="319"/>
                      </a:lnTo>
                      <a:lnTo>
                        <a:pt x="53" y="324"/>
                      </a:lnTo>
                      <a:lnTo>
                        <a:pt x="59" y="329"/>
                      </a:lnTo>
                      <a:lnTo>
                        <a:pt x="64" y="333"/>
                      </a:lnTo>
                      <a:lnTo>
                        <a:pt x="69" y="337"/>
                      </a:lnTo>
                      <a:lnTo>
                        <a:pt x="74" y="340"/>
                      </a:lnTo>
                      <a:lnTo>
                        <a:pt x="80" y="343"/>
                      </a:lnTo>
                      <a:lnTo>
                        <a:pt x="93" y="348"/>
                      </a:lnTo>
                      <a:lnTo>
                        <a:pt x="105" y="351"/>
                      </a:lnTo>
                      <a:lnTo>
                        <a:pt x="117" y="352"/>
                      </a:lnTo>
                      <a:lnTo>
                        <a:pt x="131" y="352"/>
                      </a:lnTo>
                      <a:lnTo>
                        <a:pt x="145" y="349"/>
                      </a:lnTo>
                      <a:lnTo>
                        <a:pt x="154" y="346"/>
                      </a:lnTo>
                      <a:lnTo>
                        <a:pt x="158" y="345"/>
                      </a:lnTo>
                      <a:lnTo>
                        <a:pt x="163" y="343"/>
                      </a:lnTo>
                      <a:lnTo>
                        <a:pt x="164" y="341"/>
                      </a:lnTo>
                      <a:lnTo>
                        <a:pt x="167" y="340"/>
                      </a:lnTo>
                      <a:lnTo>
                        <a:pt x="171" y="338"/>
                      </a:lnTo>
                      <a:lnTo>
                        <a:pt x="179" y="334"/>
                      </a:lnTo>
                      <a:lnTo>
                        <a:pt x="180" y="332"/>
                      </a:lnTo>
                      <a:lnTo>
                        <a:pt x="182" y="331"/>
                      </a:lnTo>
                      <a:lnTo>
                        <a:pt x="186" y="328"/>
                      </a:lnTo>
                      <a:lnTo>
                        <a:pt x="189" y="324"/>
                      </a:lnTo>
                      <a:lnTo>
                        <a:pt x="193" y="321"/>
                      </a:lnTo>
                      <a:lnTo>
                        <a:pt x="195" y="317"/>
                      </a:lnTo>
                      <a:lnTo>
                        <a:pt x="198" y="314"/>
                      </a:lnTo>
                      <a:lnTo>
                        <a:pt x="204" y="306"/>
                      </a:lnTo>
                      <a:lnTo>
                        <a:pt x="214" y="286"/>
                      </a:lnTo>
                      <a:lnTo>
                        <a:pt x="225" y="266"/>
                      </a:lnTo>
                      <a:lnTo>
                        <a:pt x="235" y="245"/>
                      </a:lnTo>
                      <a:lnTo>
                        <a:pt x="244" y="225"/>
                      </a:lnTo>
                      <a:lnTo>
                        <a:pt x="248" y="225"/>
                      </a:lnTo>
                      <a:lnTo>
                        <a:pt x="252" y="226"/>
                      </a:lnTo>
                      <a:lnTo>
                        <a:pt x="256" y="227"/>
                      </a:lnTo>
                      <a:lnTo>
                        <a:pt x="259" y="228"/>
                      </a:lnTo>
                      <a:lnTo>
                        <a:pt x="263" y="230"/>
                      </a:lnTo>
                      <a:lnTo>
                        <a:pt x="266" y="234"/>
                      </a:lnTo>
                      <a:lnTo>
                        <a:pt x="269" y="236"/>
                      </a:lnTo>
                      <a:lnTo>
                        <a:pt x="272" y="240"/>
                      </a:lnTo>
                      <a:lnTo>
                        <a:pt x="280" y="249"/>
                      </a:lnTo>
                      <a:lnTo>
                        <a:pt x="284" y="253"/>
                      </a:lnTo>
                      <a:lnTo>
                        <a:pt x="287" y="255"/>
                      </a:lnTo>
                      <a:lnTo>
                        <a:pt x="291" y="259"/>
                      </a:lnTo>
                      <a:lnTo>
                        <a:pt x="296" y="261"/>
                      </a:lnTo>
                      <a:lnTo>
                        <a:pt x="300" y="262"/>
                      </a:lnTo>
                      <a:lnTo>
                        <a:pt x="305" y="264"/>
                      </a:lnTo>
                      <a:lnTo>
                        <a:pt x="311" y="265"/>
                      </a:lnTo>
                      <a:lnTo>
                        <a:pt x="317" y="265"/>
                      </a:lnTo>
                      <a:lnTo>
                        <a:pt x="320" y="264"/>
                      </a:lnTo>
                      <a:lnTo>
                        <a:pt x="325" y="264"/>
                      </a:lnTo>
                      <a:lnTo>
                        <a:pt x="328" y="262"/>
                      </a:lnTo>
                      <a:lnTo>
                        <a:pt x="333" y="262"/>
                      </a:lnTo>
                      <a:lnTo>
                        <a:pt x="335" y="259"/>
                      </a:lnTo>
                      <a:lnTo>
                        <a:pt x="339" y="257"/>
                      </a:lnTo>
                      <a:lnTo>
                        <a:pt x="341" y="255"/>
                      </a:lnTo>
                      <a:lnTo>
                        <a:pt x="344" y="252"/>
                      </a:lnTo>
                      <a:lnTo>
                        <a:pt x="347" y="247"/>
                      </a:lnTo>
                      <a:lnTo>
                        <a:pt x="349" y="241"/>
                      </a:lnTo>
                      <a:lnTo>
                        <a:pt x="350" y="237"/>
                      </a:lnTo>
                      <a:lnTo>
                        <a:pt x="351" y="232"/>
                      </a:lnTo>
                      <a:lnTo>
                        <a:pt x="350" y="227"/>
                      </a:lnTo>
                      <a:lnTo>
                        <a:pt x="349" y="222"/>
                      </a:lnTo>
                      <a:lnTo>
                        <a:pt x="347" y="217"/>
                      </a:lnTo>
                      <a:lnTo>
                        <a:pt x="345" y="213"/>
                      </a:lnTo>
                      <a:lnTo>
                        <a:pt x="340" y="208"/>
                      </a:lnTo>
                      <a:lnTo>
                        <a:pt x="337" y="205"/>
                      </a:lnTo>
                      <a:lnTo>
                        <a:pt x="333" y="201"/>
                      </a:lnTo>
                      <a:lnTo>
                        <a:pt x="328" y="199"/>
                      </a:lnTo>
                      <a:lnTo>
                        <a:pt x="316" y="193"/>
                      </a:lnTo>
                      <a:lnTo>
                        <a:pt x="305" y="189"/>
                      </a:lnTo>
                      <a:lnTo>
                        <a:pt x="297" y="186"/>
                      </a:lnTo>
                      <a:lnTo>
                        <a:pt x="289" y="184"/>
                      </a:lnTo>
                      <a:lnTo>
                        <a:pt x="283" y="180"/>
                      </a:lnTo>
                      <a:lnTo>
                        <a:pt x="277" y="176"/>
                      </a:lnTo>
                      <a:lnTo>
                        <a:pt x="270" y="171"/>
                      </a:lnTo>
                      <a:lnTo>
                        <a:pt x="266" y="166"/>
                      </a:lnTo>
                      <a:lnTo>
                        <a:pt x="262" y="159"/>
                      </a:lnTo>
                      <a:lnTo>
                        <a:pt x="258" y="153"/>
                      </a:lnTo>
                      <a:lnTo>
                        <a:pt x="255" y="142"/>
                      </a:lnTo>
                      <a:lnTo>
                        <a:pt x="253" y="131"/>
                      </a:lnTo>
                      <a:lnTo>
                        <a:pt x="251" y="117"/>
                      </a:lnTo>
                      <a:lnTo>
                        <a:pt x="248" y="104"/>
                      </a:lnTo>
                      <a:lnTo>
                        <a:pt x="244" y="90"/>
                      </a:lnTo>
                      <a:lnTo>
                        <a:pt x="239" y="77"/>
                      </a:lnTo>
                      <a:lnTo>
                        <a:pt x="234" y="65"/>
                      </a:lnTo>
                      <a:lnTo>
                        <a:pt x="227" y="53"/>
                      </a:lnTo>
                      <a:lnTo>
                        <a:pt x="219" y="42"/>
                      </a:lnTo>
                      <a:lnTo>
                        <a:pt x="210"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6" name="Freeform 45"/>
                <p:cNvSpPr>
                  <a:spLocks noChangeAspect="1"/>
                </p:cNvSpPr>
                <p:nvPr/>
              </p:nvSpPr>
              <p:spPr bwMode="auto">
                <a:xfrm>
                  <a:off x="2122" y="2623"/>
                  <a:ext cx="357" cy="538"/>
                </a:xfrm>
                <a:custGeom>
                  <a:avLst/>
                  <a:gdLst>
                    <a:gd name="T0" fmla="*/ 229 w 357"/>
                    <a:gd name="T1" fmla="*/ 2 h 538"/>
                    <a:gd name="T2" fmla="*/ 191 w 357"/>
                    <a:gd name="T3" fmla="*/ 4 h 538"/>
                    <a:gd name="T4" fmla="*/ 151 w 357"/>
                    <a:gd name="T5" fmla="*/ 18 h 538"/>
                    <a:gd name="T6" fmla="*/ 116 w 357"/>
                    <a:gd name="T7" fmla="*/ 41 h 538"/>
                    <a:gd name="T8" fmla="*/ 87 w 357"/>
                    <a:gd name="T9" fmla="*/ 67 h 538"/>
                    <a:gd name="T10" fmla="*/ 54 w 357"/>
                    <a:gd name="T11" fmla="*/ 113 h 538"/>
                    <a:gd name="T12" fmla="*/ 31 w 357"/>
                    <a:gd name="T13" fmla="*/ 159 h 538"/>
                    <a:gd name="T14" fmla="*/ 18 w 357"/>
                    <a:gd name="T15" fmla="*/ 191 h 538"/>
                    <a:gd name="T16" fmla="*/ 8 w 357"/>
                    <a:gd name="T17" fmla="*/ 237 h 538"/>
                    <a:gd name="T18" fmla="*/ 7 w 357"/>
                    <a:gd name="T19" fmla="*/ 276 h 538"/>
                    <a:gd name="T20" fmla="*/ 5 w 357"/>
                    <a:gd name="T21" fmla="*/ 307 h 538"/>
                    <a:gd name="T22" fmla="*/ 1 w 357"/>
                    <a:gd name="T23" fmla="*/ 351 h 538"/>
                    <a:gd name="T24" fmla="*/ 5 w 357"/>
                    <a:gd name="T25" fmla="*/ 406 h 538"/>
                    <a:gd name="T26" fmla="*/ 8 w 357"/>
                    <a:gd name="T27" fmla="*/ 415 h 538"/>
                    <a:gd name="T28" fmla="*/ 13 w 357"/>
                    <a:gd name="T29" fmla="*/ 433 h 538"/>
                    <a:gd name="T30" fmla="*/ 18 w 357"/>
                    <a:gd name="T31" fmla="*/ 452 h 538"/>
                    <a:gd name="T32" fmla="*/ 28 w 357"/>
                    <a:gd name="T33" fmla="*/ 472 h 538"/>
                    <a:gd name="T34" fmla="*/ 38 w 357"/>
                    <a:gd name="T35" fmla="*/ 487 h 538"/>
                    <a:gd name="T36" fmla="*/ 57 w 357"/>
                    <a:gd name="T37" fmla="*/ 504 h 538"/>
                    <a:gd name="T38" fmla="*/ 81 w 357"/>
                    <a:gd name="T39" fmla="*/ 520 h 538"/>
                    <a:gd name="T40" fmla="*/ 108 w 357"/>
                    <a:gd name="T41" fmla="*/ 531 h 538"/>
                    <a:gd name="T42" fmla="*/ 133 w 357"/>
                    <a:gd name="T43" fmla="*/ 537 h 538"/>
                    <a:gd name="T44" fmla="*/ 155 w 357"/>
                    <a:gd name="T45" fmla="*/ 538 h 538"/>
                    <a:gd name="T46" fmla="*/ 177 w 357"/>
                    <a:gd name="T47" fmla="*/ 534 h 538"/>
                    <a:gd name="T48" fmla="*/ 203 w 357"/>
                    <a:gd name="T49" fmla="*/ 526 h 538"/>
                    <a:gd name="T50" fmla="*/ 219 w 357"/>
                    <a:gd name="T51" fmla="*/ 518 h 538"/>
                    <a:gd name="T52" fmla="*/ 236 w 357"/>
                    <a:gd name="T53" fmla="*/ 500 h 538"/>
                    <a:gd name="T54" fmla="*/ 245 w 357"/>
                    <a:gd name="T55" fmla="*/ 488 h 538"/>
                    <a:gd name="T56" fmla="*/ 249 w 357"/>
                    <a:gd name="T57" fmla="*/ 485 h 538"/>
                    <a:gd name="T58" fmla="*/ 252 w 357"/>
                    <a:gd name="T59" fmla="*/ 480 h 538"/>
                    <a:gd name="T60" fmla="*/ 259 w 357"/>
                    <a:gd name="T61" fmla="*/ 464 h 538"/>
                    <a:gd name="T62" fmla="*/ 264 w 357"/>
                    <a:gd name="T63" fmla="*/ 454 h 538"/>
                    <a:gd name="T64" fmla="*/ 268 w 357"/>
                    <a:gd name="T65" fmla="*/ 440 h 538"/>
                    <a:gd name="T66" fmla="*/ 269 w 357"/>
                    <a:gd name="T67" fmla="*/ 433 h 538"/>
                    <a:gd name="T68" fmla="*/ 272 w 357"/>
                    <a:gd name="T69" fmla="*/ 412 h 538"/>
                    <a:gd name="T70" fmla="*/ 271 w 357"/>
                    <a:gd name="T71" fmla="*/ 401 h 538"/>
                    <a:gd name="T72" fmla="*/ 268 w 357"/>
                    <a:gd name="T73" fmla="*/ 379 h 538"/>
                    <a:gd name="T74" fmla="*/ 267 w 357"/>
                    <a:gd name="T75" fmla="*/ 371 h 538"/>
                    <a:gd name="T76" fmla="*/ 257 w 357"/>
                    <a:gd name="T77" fmla="*/ 342 h 538"/>
                    <a:gd name="T78" fmla="*/ 252 w 357"/>
                    <a:gd name="T79" fmla="*/ 313 h 538"/>
                    <a:gd name="T80" fmla="*/ 256 w 357"/>
                    <a:gd name="T81" fmla="*/ 283 h 538"/>
                    <a:gd name="T82" fmla="*/ 266 w 357"/>
                    <a:gd name="T83" fmla="*/ 257 h 538"/>
                    <a:gd name="T84" fmla="*/ 280 w 357"/>
                    <a:gd name="T85" fmla="*/ 234 h 538"/>
                    <a:gd name="T86" fmla="*/ 300 w 357"/>
                    <a:gd name="T87" fmla="*/ 214 h 538"/>
                    <a:gd name="T88" fmla="*/ 314 w 357"/>
                    <a:gd name="T89" fmla="*/ 200 h 538"/>
                    <a:gd name="T90" fmla="*/ 327 w 357"/>
                    <a:gd name="T91" fmla="*/ 184 h 538"/>
                    <a:gd name="T92" fmla="*/ 343 w 357"/>
                    <a:gd name="T93" fmla="*/ 158 h 538"/>
                    <a:gd name="T94" fmla="*/ 352 w 357"/>
                    <a:gd name="T95" fmla="*/ 137 h 538"/>
                    <a:gd name="T96" fmla="*/ 357 w 357"/>
                    <a:gd name="T97" fmla="*/ 110 h 538"/>
                    <a:gd name="T98" fmla="*/ 357 w 357"/>
                    <a:gd name="T99" fmla="*/ 96 h 538"/>
                    <a:gd name="T100" fmla="*/ 353 w 357"/>
                    <a:gd name="T101" fmla="*/ 77 h 538"/>
                    <a:gd name="T102" fmla="*/ 345 w 357"/>
                    <a:gd name="T103" fmla="*/ 60 h 538"/>
                    <a:gd name="T104" fmla="*/ 330 w 357"/>
                    <a:gd name="T105" fmla="*/ 43 h 538"/>
                    <a:gd name="T106" fmla="*/ 315 w 357"/>
                    <a:gd name="T107" fmla="*/ 32 h 5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57"/>
                    <a:gd name="T163" fmla="*/ 0 h 538"/>
                    <a:gd name="T164" fmla="*/ 357 w 357"/>
                    <a:gd name="T165" fmla="*/ 538 h 5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57" h="538">
                      <a:moveTo>
                        <a:pt x="304" y="26"/>
                      </a:moveTo>
                      <a:lnTo>
                        <a:pt x="266" y="13"/>
                      </a:lnTo>
                      <a:lnTo>
                        <a:pt x="229" y="2"/>
                      </a:lnTo>
                      <a:lnTo>
                        <a:pt x="221" y="0"/>
                      </a:lnTo>
                      <a:lnTo>
                        <a:pt x="214" y="0"/>
                      </a:lnTo>
                      <a:lnTo>
                        <a:pt x="191" y="4"/>
                      </a:lnTo>
                      <a:lnTo>
                        <a:pt x="181" y="5"/>
                      </a:lnTo>
                      <a:lnTo>
                        <a:pt x="170" y="10"/>
                      </a:lnTo>
                      <a:lnTo>
                        <a:pt x="151" y="18"/>
                      </a:lnTo>
                      <a:lnTo>
                        <a:pt x="141" y="24"/>
                      </a:lnTo>
                      <a:lnTo>
                        <a:pt x="132" y="30"/>
                      </a:lnTo>
                      <a:lnTo>
                        <a:pt x="116" y="41"/>
                      </a:lnTo>
                      <a:lnTo>
                        <a:pt x="108" y="47"/>
                      </a:lnTo>
                      <a:lnTo>
                        <a:pt x="101" y="54"/>
                      </a:lnTo>
                      <a:lnTo>
                        <a:pt x="87" y="67"/>
                      </a:lnTo>
                      <a:lnTo>
                        <a:pt x="75" y="82"/>
                      </a:lnTo>
                      <a:lnTo>
                        <a:pt x="63" y="97"/>
                      </a:lnTo>
                      <a:lnTo>
                        <a:pt x="54" y="113"/>
                      </a:lnTo>
                      <a:lnTo>
                        <a:pt x="44" y="130"/>
                      </a:lnTo>
                      <a:lnTo>
                        <a:pt x="36" y="147"/>
                      </a:lnTo>
                      <a:lnTo>
                        <a:pt x="31" y="159"/>
                      </a:lnTo>
                      <a:lnTo>
                        <a:pt x="27" y="169"/>
                      </a:lnTo>
                      <a:lnTo>
                        <a:pt x="21" y="181"/>
                      </a:lnTo>
                      <a:lnTo>
                        <a:pt x="18" y="191"/>
                      </a:lnTo>
                      <a:lnTo>
                        <a:pt x="12" y="215"/>
                      </a:lnTo>
                      <a:lnTo>
                        <a:pt x="9" y="225"/>
                      </a:lnTo>
                      <a:lnTo>
                        <a:pt x="8" y="237"/>
                      </a:lnTo>
                      <a:lnTo>
                        <a:pt x="7" y="250"/>
                      </a:lnTo>
                      <a:lnTo>
                        <a:pt x="8" y="261"/>
                      </a:lnTo>
                      <a:lnTo>
                        <a:pt x="7" y="276"/>
                      </a:lnTo>
                      <a:lnTo>
                        <a:pt x="7" y="292"/>
                      </a:lnTo>
                      <a:lnTo>
                        <a:pt x="6" y="300"/>
                      </a:lnTo>
                      <a:lnTo>
                        <a:pt x="5" y="307"/>
                      </a:lnTo>
                      <a:lnTo>
                        <a:pt x="7" y="323"/>
                      </a:lnTo>
                      <a:lnTo>
                        <a:pt x="4" y="334"/>
                      </a:lnTo>
                      <a:lnTo>
                        <a:pt x="1" y="351"/>
                      </a:lnTo>
                      <a:lnTo>
                        <a:pt x="0" y="370"/>
                      </a:lnTo>
                      <a:lnTo>
                        <a:pt x="2" y="388"/>
                      </a:lnTo>
                      <a:lnTo>
                        <a:pt x="5" y="406"/>
                      </a:lnTo>
                      <a:lnTo>
                        <a:pt x="6" y="409"/>
                      </a:lnTo>
                      <a:lnTo>
                        <a:pt x="7" y="413"/>
                      </a:lnTo>
                      <a:lnTo>
                        <a:pt x="8" y="415"/>
                      </a:lnTo>
                      <a:lnTo>
                        <a:pt x="11" y="418"/>
                      </a:lnTo>
                      <a:lnTo>
                        <a:pt x="12" y="425"/>
                      </a:lnTo>
                      <a:lnTo>
                        <a:pt x="13" y="433"/>
                      </a:lnTo>
                      <a:lnTo>
                        <a:pt x="14" y="439"/>
                      </a:lnTo>
                      <a:lnTo>
                        <a:pt x="16" y="446"/>
                      </a:lnTo>
                      <a:lnTo>
                        <a:pt x="18" y="452"/>
                      </a:lnTo>
                      <a:lnTo>
                        <a:pt x="21" y="459"/>
                      </a:lnTo>
                      <a:lnTo>
                        <a:pt x="24" y="465"/>
                      </a:lnTo>
                      <a:lnTo>
                        <a:pt x="28" y="472"/>
                      </a:lnTo>
                      <a:lnTo>
                        <a:pt x="30" y="478"/>
                      </a:lnTo>
                      <a:lnTo>
                        <a:pt x="35" y="483"/>
                      </a:lnTo>
                      <a:lnTo>
                        <a:pt x="38" y="487"/>
                      </a:lnTo>
                      <a:lnTo>
                        <a:pt x="43" y="492"/>
                      </a:lnTo>
                      <a:lnTo>
                        <a:pt x="49" y="498"/>
                      </a:lnTo>
                      <a:lnTo>
                        <a:pt x="57" y="504"/>
                      </a:lnTo>
                      <a:lnTo>
                        <a:pt x="64" y="509"/>
                      </a:lnTo>
                      <a:lnTo>
                        <a:pt x="73" y="514"/>
                      </a:lnTo>
                      <a:lnTo>
                        <a:pt x="81" y="520"/>
                      </a:lnTo>
                      <a:lnTo>
                        <a:pt x="91" y="524"/>
                      </a:lnTo>
                      <a:lnTo>
                        <a:pt x="98" y="527"/>
                      </a:lnTo>
                      <a:lnTo>
                        <a:pt x="108" y="531"/>
                      </a:lnTo>
                      <a:lnTo>
                        <a:pt x="116" y="534"/>
                      </a:lnTo>
                      <a:lnTo>
                        <a:pt x="126" y="536"/>
                      </a:lnTo>
                      <a:lnTo>
                        <a:pt x="133" y="537"/>
                      </a:lnTo>
                      <a:lnTo>
                        <a:pt x="143" y="538"/>
                      </a:lnTo>
                      <a:lnTo>
                        <a:pt x="151" y="538"/>
                      </a:lnTo>
                      <a:lnTo>
                        <a:pt x="155" y="538"/>
                      </a:lnTo>
                      <a:lnTo>
                        <a:pt x="160" y="538"/>
                      </a:lnTo>
                      <a:lnTo>
                        <a:pt x="168" y="536"/>
                      </a:lnTo>
                      <a:lnTo>
                        <a:pt x="177" y="534"/>
                      </a:lnTo>
                      <a:lnTo>
                        <a:pt x="186" y="533"/>
                      </a:lnTo>
                      <a:lnTo>
                        <a:pt x="195" y="529"/>
                      </a:lnTo>
                      <a:lnTo>
                        <a:pt x="203" y="526"/>
                      </a:lnTo>
                      <a:lnTo>
                        <a:pt x="212" y="522"/>
                      </a:lnTo>
                      <a:lnTo>
                        <a:pt x="217" y="520"/>
                      </a:lnTo>
                      <a:lnTo>
                        <a:pt x="219" y="518"/>
                      </a:lnTo>
                      <a:lnTo>
                        <a:pt x="221" y="516"/>
                      </a:lnTo>
                      <a:lnTo>
                        <a:pt x="229" y="508"/>
                      </a:lnTo>
                      <a:lnTo>
                        <a:pt x="236" y="500"/>
                      </a:lnTo>
                      <a:lnTo>
                        <a:pt x="239" y="496"/>
                      </a:lnTo>
                      <a:lnTo>
                        <a:pt x="243" y="492"/>
                      </a:lnTo>
                      <a:lnTo>
                        <a:pt x="245" y="488"/>
                      </a:lnTo>
                      <a:lnTo>
                        <a:pt x="247" y="486"/>
                      </a:lnTo>
                      <a:lnTo>
                        <a:pt x="248" y="485"/>
                      </a:lnTo>
                      <a:lnTo>
                        <a:pt x="249" y="485"/>
                      </a:lnTo>
                      <a:lnTo>
                        <a:pt x="249" y="483"/>
                      </a:lnTo>
                      <a:lnTo>
                        <a:pt x="250" y="482"/>
                      </a:lnTo>
                      <a:lnTo>
                        <a:pt x="252" y="480"/>
                      </a:lnTo>
                      <a:lnTo>
                        <a:pt x="254" y="476"/>
                      </a:lnTo>
                      <a:lnTo>
                        <a:pt x="259" y="467"/>
                      </a:lnTo>
                      <a:lnTo>
                        <a:pt x="259" y="464"/>
                      </a:lnTo>
                      <a:lnTo>
                        <a:pt x="260" y="463"/>
                      </a:lnTo>
                      <a:lnTo>
                        <a:pt x="262" y="458"/>
                      </a:lnTo>
                      <a:lnTo>
                        <a:pt x="264" y="454"/>
                      </a:lnTo>
                      <a:lnTo>
                        <a:pt x="266" y="450"/>
                      </a:lnTo>
                      <a:lnTo>
                        <a:pt x="266" y="445"/>
                      </a:lnTo>
                      <a:lnTo>
                        <a:pt x="268" y="440"/>
                      </a:lnTo>
                      <a:lnTo>
                        <a:pt x="269" y="435"/>
                      </a:lnTo>
                      <a:lnTo>
                        <a:pt x="269" y="434"/>
                      </a:lnTo>
                      <a:lnTo>
                        <a:pt x="269" y="433"/>
                      </a:lnTo>
                      <a:lnTo>
                        <a:pt x="270" y="431"/>
                      </a:lnTo>
                      <a:lnTo>
                        <a:pt x="271" y="421"/>
                      </a:lnTo>
                      <a:lnTo>
                        <a:pt x="272" y="412"/>
                      </a:lnTo>
                      <a:lnTo>
                        <a:pt x="271" y="409"/>
                      </a:lnTo>
                      <a:lnTo>
                        <a:pt x="271" y="407"/>
                      </a:lnTo>
                      <a:lnTo>
                        <a:pt x="271" y="401"/>
                      </a:lnTo>
                      <a:lnTo>
                        <a:pt x="271" y="392"/>
                      </a:lnTo>
                      <a:lnTo>
                        <a:pt x="269" y="381"/>
                      </a:lnTo>
                      <a:lnTo>
                        <a:pt x="268" y="379"/>
                      </a:lnTo>
                      <a:lnTo>
                        <a:pt x="267" y="377"/>
                      </a:lnTo>
                      <a:lnTo>
                        <a:pt x="267" y="376"/>
                      </a:lnTo>
                      <a:lnTo>
                        <a:pt x="267" y="371"/>
                      </a:lnTo>
                      <a:lnTo>
                        <a:pt x="264" y="361"/>
                      </a:lnTo>
                      <a:lnTo>
                        <a:pt x="261" y="351"/>
                      </a:lnTo>
                      <a:lnTo>
                        <a:pt x="257" y="342"/>
                      </a:lnTo>
                      <a:lnTo>
                        <a:pt x="254" y="332"/>
                      </a:lnTo>
                      <a:lnTo>
                        <a:pt x="252" y="322"/>
                      </a:lnTo>
                      <a:lnTo>
                        <a:pt x="252" y="313"/>
                      </a:lnTo>
                      <a:lnTo>
                        <a:pt x="252" y="302"/>
                      </a:lnTo>
                      <a:lnTo>
                        <a:pt x="253" y="293"/>
                      </a:lnTo>
                      <a:lnTo>
                        <a:pt x="256" y="283"/>
                      </a:lnTo>
                      <a:lnTo>
                        <a:pt x="259" y="274"/>
                      </a:lnTo>
                      <a:lnTo>
                        <a:pt x="263" y="265"/>
                      </a:lnTo>
                      <a:lnTo>
                        <a:pt x="266" y="257"/>
                      </a:lnTo>
                      <a:lnTo>
                        <a:pt x="271" y="249"/>
                      </a:lnTo>
                      <a:lnTo>
                        <a:pt x="276" y="241"/>
                      </a:lnTo>
                      <a:lnTo>
                        <a:pt x="280" y="234"/>
                      </a:lnTo>
                      <a:lnTo>
                        <a:pt x="287" y="227"/>
                      </a:lnTo>
                      <a:lnTo>
                        <a:pt x="293" y="220"/>
                      </a:lnTo>
                      <a:lnTo>
                        <a:pt x="300" y="214"/>
                      </a:lnTo>
                      <a:lnTo>
                        <a:pt x="303" y="210"/>
                      </a:lnTo>
                      <a:lnTo>
                        <a:pt x="307" y="207"/>
                      </a:lnTo>
                      <a:lnTo>
                        <a:pt x="314" y="200"/>
                      </a:lnTo>
                      <a:lnTo>
                        <a:pt x="317" y="195"/>
                      </a:lnTo>
                      <a:lnTo>
                        <a:pt x="321" y="191"/>
                      </a:lnTo>
                      <a:lnTo>
                        <a:pt x="327" y="184"/>
                      </a:lnTo>
                      <a:lnTo>
                        <a:pt x="333" y="175"/>
                      </a:lnTo>
                      <a:lnTo>
                        <a:pt x="338" y="166"/>
                      </a:lnTo>
                      <a:lnTo>
                        <a:pt x="343" y="158"/>
                      </a:lnTo>
                      <a:lnTo>
                        <a:pt x="349" y="148"/>
                      </a:lnTo>
                      <a:lnTo>
                        <a:pt x="350" y="143"/>
                      </a:lnTo>
                      <a:lnTo>
                        <a:pt x="352" y="137"/>
                      </a:lnTo>
                      <a:lnTo>
                        <a:pt x="356" y="125"/>
                      </a:lnTo>
                      <a:lnTo>
                        <a:pt x="357" y="114"/>
                      </a:lnTo>
                      <a:lnTo>
                        <a:pt x="357" y="110"/>
                      </a:lnTo>
                      <a:lnTo>
                        <a:pt x="357" y="108"/>
                      </a:lnTo>
                      <a:lnTo>
                        <a:pt x="357" y="103"/>
                      </a:lnTo>
                      <a:lnTo>
                        <a:pt x="357" y="96"/>
                      </a:lnTo>
                      <a:lnTo>
                        <a:pt x="356" y="89"/>
                      </a:lnTo>
                      <a:lnTo>
                        <a:pt x="354" y="82"/>
                      </a:lnTo>
                      <a:lnTo>
                        <a:pt x="353" y="77"/>
                      </a:lnTo>
                      <a:lnTo>
                        <a:pt x="350" y="71"/>
                      </a:lnTo>
                      <a:lnTo>
                        <a:pt x="348" y="66"/>
                      </a:lnTo>
                      <a:lnTo>
                        <a:pt x="345" y="60"/>
                      </a:lnTo>
                      <a:lnTo>
                        <a:pt x="343" y="56"/>
                      </a:lnTo>
                      <a:lnTo>
                        <a:pt x="335" y="46"/>
                      </a:lnTo>
                      <a:lnTo>
                        <a:pt x="330" y="43"/>
                      </a:lnTo>
                      <a:lnTo>
                        <a:pt x="326" y="39"/>
                      </a:lnTo>
                      <a:lnTo>
                        <a:pt x="321" y="35"/>
                      </a:lnTo>
                      <a:lnTo>
                        <a:pt x="315" y="32"/>
                      </a:lnTo>
                      <a:lnTo>
                        <a:pt x="310" y="29"/>
                      </a:lnTo>
                      <a:lnTo>
                        <a:pt x="304"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7" name="Freeform 46"/>
                <p:cNvSpPr>
                  <a:spLocks noChangeAspect="1"/>
                </p:cNvSpPr>
                <p:nvPr/>
              </p:nvSpPr>
              <p:spPr bwMode="auto">
                <a:xfrm>
                  <a:off x="2368" y="2629"/>
                  <a:ext cx="812" cy="237"/>
                </a:xfrm>
                <a:custGeom>
                  <a:avLst/>
                  <a:gdLst>
                    <a:gd name="T0" fmla="*/ 368 w 812"/>
                    <a:gd name="T1" fmla="*/ 166 h 237"/>
                    <a:gd name="T2" fmla="*/ 318 w 812"/>
                    <a:gd name="T3" fmla="*/ 151 h 237"/>
                    <a:gd name="T4" fmla="*/ 243 w 812"/>
                    <a:gd name="T5" fmla="*/ 112 h 237"/>
                    <a:gd name="T6" fmla="*/ 198 w 812"/>
                    <a:gd name="T7" fmla="*/ 86 h 237"/>
                    <a:gd name="T8" fmla="*/ 155 w 812"/>
                    <a:gd name="T9" fmla="*/ 61 h 237"/>
                    <a:gd name="T10" fmla="*/ 101 w 812"/>
                    <a:gd name="T11" fmla="*/ 41 h 237"/>
                    <a:gd name="T12" fmla="*/ 60 w 812"/>
                    <a:gd name="T13" fmla="*/ 35 h 237"/>
                    <a:gd name="T14" fmla="*/ 29 w 812"/>
                    <a:gd name="T15" fmla="*/ 39 h 237"/>
                    <a:gd name="T16" fmla="*/ 8 w 812"/>
                    <a:gd name="T17" fmla="*/ 53 h 237"/>
                    <a:gd name="T18" fmla="*/ 0 w 812"/>
                    <a:gd name="T19" fmla="*/ 77 h 237"/>
                    <a:gd name="T20" fmla="*/ 8 w 812"/>
                    <a:gd name="T21" fmla="*/ 102 h 237"/>
                    <a:gd name="T22" fmla="*/ 23 w 812"/>
                    <a:gd name="T23" fmla="*/ 116 h 237"/>
                    <a:gd name="T24" fmla="*/ 79 w 812"/>
                    <a:gd name="T25" fmla="*/ 137 h 237"/>
                    <a:gd name="T26" fmla="*/ 170 w 812"/>
                    <a:gd name="T27" fmla="*/ 165 h 237"/>
                    <a:gd name="T28" fmla="*/ 261 w 812"/>
                    <a:gd name="T29" fmla="*/ 203 h 237"/>
                    <a:gd name="T30" fmla="*/ 319 w 812"/>
                    <a:gd name="T31" fmla="*/ 231 h 237"/>
                    <a:gd name="T32" fmla="*/ 353 w 812"/>
                    <a:gd name="T33" fmla="*/ 237 h 237"/>
                    <a:gd name="T34" fmla="*/ 400 w 812"/>
                    <a:gd name="T35" fmla="*/ 235 h 237"/>
                    <a:gd name="T36" fmla="*/ 434 w 812"/>
                    <a:gd name="T37" fmla="*/ 226 h 237"/>
                    <a:gd name="T38" fmla="*/ 605 w 812"/>
                    <a:gd name="T39" fmla="*/ 156 h 237"/>
                    <a:gd name="T40" fmla="*/ 637 w 812"/>
                    <a:gd name="T41" fmla="*/ 156 h 237"/>
                    <a:gd name="T42" fmla="*/ 645 w 812"/>
                    <a:gd name="T43" fmla="*/ 152 h 237"/>
                    <a:gd name="T44" fmla="*/ 657 w 812"/>
                    <a:gd name="T45" fmla="*/ 143 h 237"/>
                    <a:gd name="T46" fmla="*/ 662 w 812"/>
                    <a:gd name="T47" fmla="*/ 135 h 237"/>
                    <a:gd name="T48" fmla="*/ 686 w 812"/>
                    <a:gd name="T49" fmla="*/ 113 h 237"/>
                    <a:gd name="T50" fmla="*/ 718 w 812"/>
                    <a:gd name="T51" fmla="*/ 115 h 237"/>
                    <a:gd name="T52" fmla="*/ 743 w 812"/>
                    <a:gd name="T53" fmla="*/ 127 h 237"/>
                    <a:gd name="T54" fmla="*/ 761 w 812"/>
                    <a:gd name="T55" fmla="*/ 127 h 237"/>
                    <a:gd name="T56" fmla="*/ 779 w 812"/>
                    <a:gd name="T57" fmla="*/ 116 h 237"/>
                    <a:gd name="T58" fmla="*/ 783 w 812"/>
                    <a:gd name="T59" fmla="*/ 110 h 237"/>
                    <a:gd name="T60" fmla="*/ 784 w 812"/>
                    <a:gd name="T61" fmla="*/ 107 h 237"/>
                    <a:gd name="T62" fmla="*/ 777 w 812"/>
                    <a:gd name="T63" fmla="*/ 91 h 237"/>
                    <a:gd name="T64" fmla="*/ 762 w 812"/>
                    <a:gd name="T65" fmla="*/ 75 h 237"/>
                    <a:gd name="T66" fmla="*/ 741 w 812"/>
                    <a:gd name="T67" fmla="*/ 68 h 237"/>
                    <a:gd name="T68" fmla="*/ 727 w 812"/>
                    <a:gd name="T69" fmla="*/ 60 h 237"/>
                    <a:gd name="T70" fmla="*/ 763 w 812"/>
                    <a:gd name="T71" fmla="*/ 50 h 237"/>
                    <a:gd name="T72" fmla="*/ 782 w 812"/>
                    <a:gd name="T73" fmla="*/ 48 h 237"/>
                    <a:gd name="T74" fmla="*/ 802 w 812"/>
                    <a:gd name="T75" fmla="*/ 44 h 237"/>
                    <a:gd name="T76" fmla="*/ 806 w 812"/>
                    <a:gd name="T77" fmla="*/ 41 h 237"/>
                    <a:gd name="T78" fmla="*/ 812 w 812"/>
                    <a:gd name="T79" fmla="*/ 34 h 237"/>
                    <a:gd name="T80" fmla="*/ 812 w 812"/>
                    <a:gd name="T81" fmla="*/ 25 h 237"/>
                    <a:gd name="T82" fmla="*/ 811 w 812"/>
                    <a:gd name="T83" fmla="*/ 20 h 237"/>
                    <a:gd name="T84" fmla="*/ 803 w 812"/>
                    <a:gd name="T85" fmla="*/ 6 h 237"/>
                    <a:gd name="T86" fmla="*/ 787 w 812"/>
                    <a:gd name="T87" fmla="*/ 0 h 237"/>
                    <a:gd name="T88" fmla="*/ 752 w 812"/>
                    <a:gd name="T89" fmla="*/ 7 h 237"/>
                    <a:gd name="T90" fmla="*/ 712 w 812"/>
                    <a:gd name="T91" fmla="*/ 30 h 237"/>
                    <a:gd name="T92" fmla="*/ 688 w 812"/>
                    <a:gd name="T93" fmla="*/ 55 h 237"/>
                    <a:gd name="T94" fmla="*/ 684 w 812"/>
                    <a:gd name="T95" fmla="*/ 59 h 237"/>
                    <a:gd name="T96" fmla="*/ 672 w 812"/>
                    <a:gd name="T97" fmla="*/ 68 h 237"/>
                    <a:gd name="T98" fmla="*/ 657 w 812"/>
                    <a:gd name="T99" fmla="*/ 75 h 237"/>
                    <a:gd name="T100" fmla="*/ 647 w 812"/>
                    <a:gd name="T101" fmla="*/ 80 h 237"/>
                    <a:gd name="T102" fmla="*/ 620 w 812"/>
                    <a:gd name="T103" fmla="*/ 89 h 237"/>
                    <a:gd name="T104" fmla="*/ 594 w 812"/>
                    <a:gd name="T105" fmla="*/ 104 h 237"/>
                    <a:gd name="T106" fmla="*/ 576 w 812"/>
                    <a:gd name="T107" fmla="*/ 111 h 237"/>
                    <a:gd name="T108" fmla="*/ 535 w 812"/>
                    <a:gd name="T109" fmla="*/ 128 h 237"/>
                    <a:gd name="T110" fmla="*/ 474 w 812"/>
                    <a:gd name="T111" fmla="*/ 148 h 237"/>
                    <a:gd name="T112" fmla="*/ 400 w 812"/>
                    <a:gd name="T113" fmla="*/ 164 h 2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2"/>
                    <a:gd name="T172" fmla="*/ 0 h 237"/>
                    <a:gd name="T173" fmla="*/ 812 w 812"/>
                    <a:gd name="T174" fmla="*/ 237 h 2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2" h="237">
                      <a:moveTo>
                        <a:pt x="400" y="164"/>
                      </a:moveTo>
                      <a:lnTo>
                        <a:pt x="384" y="166"/>
                      </a:lnTo>
                      <a:lnTo>
                        <a:pt x="376" y="166"/>
                      </a:lnTo>
                      <a:lnTo>
                        <a:pt x="368" y="166"/>
                      </a:lnTo>
                      <a:lnTo>
                        <a:pt x="353" y="163"/>
                      </a:lnTo>
                      <a:lnTo>
                        <a:pt x="346" y="161"/>
                      </a:lnTo>
                      <a:lnTo>
                        <a:pt x="339" y="159"/>
                      </a:lnTo>
                      <a:lnTo>
                        <a:pt x="318" y="151"/>
                      </a:lnTo>
                      <a:lnTo>
                        <a:pt x="297" y="143"/>
                      </a:lnTo>
                      <a:lnTo>
                        <a:pt x="278" y="132"/>
                      </a:lnTo>
                      <a:lnTo>
                        <a:pt x="259" y="122"/>
                      </a:lnTo>
                      <a:lnTo>
                        <a:pt x="243" y="112"/>
                      </a:lnTo>
                      <a:lnTo>
                        <a:pt x="228" y="103"/>
                      </a:lnTo>
                      <a:lnTo>
                        <a:pt x="218" y="98"/>
                      </a:lnTo>
                      <a:lnTo>
                        <a:pt x="208" y="93"/>
                      </a:lnTo>
                      <a:lnTo>
                        <a:pt x="198" y="86"/>
                      </a:lnTo>
                      <a:lnTo>
                        <a:pt x="188" y="79"/>
                      </a:lnTo>
                      <a:lnTo>
                        <a:pt x="177" y="73"/>
                      </a:lnTo>
                      <a:lnTo>
                        <a:pt x="167" y="67"/>
                      </a:lnTo>
                      <a:lnTo>
                        <a:pt x="155" y="61"/>
                      </a:lnTo>
                      <a:lnTo>
                        <a:pt x="145" y="56"/>
                      </a:lnTo>
                      <a:lnTo>
                        <a:pt x="134" y="52"/>
                      </a:lnTo>
                      <a:lnTo>
                        <a:pt x="122" y="48"/>
                      </a:lnTo>
                      <a:lnTo>
                        <a:pt x="101" y="41"/>
                      </a:lnTo>
                      <a:lnTo>
                        <a:pt x="91" y="38"/>
                      </a:lnTo>
                      <a:lnTo>
                        <a:pt x="81" y="37"/>
                      </a:lnTo>
                      <a:lnTo>
                        <a:pt x="71" y="36"/>
                      </a:lnTo>
                      <a:lnTo>
                        <a:pt x="60" y="35"/>
                      </a:lnTo>
                      <a:lnTo>
                        <a:pt x="49" y="36"/>
                      </a:lnTo>
                      <a:lnTo>
                        <a:pt x="39" y="37"/>
                      </a:lnTo>
                      <a:lnTo>
                        <a:pt x="34" y="37"/>
                      </a:lnTo>
                      <a:lnTo>
                        <a:pt x="29" y="39"/>
                      </a:lnTo>
                      <a:lnTo>
                        <a:pt x="24" y="41"/>
                      </a:lnTo>
                      <a:lnTo>
                        <a:pt x="20" y="43"/>
                      </a:lnTo>
                      <a:lnTo>
                        <a:pt x="14" y="48"/>
                      </a:lnTo>
                      <a:lnTo>
                        <a:pt x="8" y="53"/>
                      </a:lnTo>
                      <a:lnTo>
                        <a:pt x="4" y="58"/>
                      </a:lnTo>
                      <a:lnTo>
                        <a:pt x="2" y="64"/>
                      </a:lnTo>
                      <a:lnTo>
                        <a:pt x="0" y="70"/>
                      </a:lnTo>
                      <a:lnTo>
                        <a:pt x="0" y="77"/>
                      </a:lnTo>
                      <a:lnTo>
                        <a:pt x="1" y="84"/>
                      </a:lnTo>
                      <a:lnTo>
                        <a:pt x="4" y="91"/>
                      </a:lnTo>
                      <a:lnTo>
                        <a:pt x="6" y="96"/>
                      </a:lnTo>
                      <a:lnTo>
                        <a:pt x="8" y="102"/>
                      </a:lnTo>
                      <a:lnTo>
                        <a:pt x="12" y="105"/>
                      </a:lnTo>
                      <a:lnTo>
                        <a:pt x="15" y="109"/>
                      </a:lnTo>
                      <a:lnTo>
                        <a:pt x="19" y="113"/>
                      </a:lnTo>
                      <a:lnTo>
                        <a:pt x="23" y="116"/>
                      </a:lnTo>
                      <a:lnTo>
                        <a:pt x="28" y="118"/>
                      </a:lnTo>
                      <a:lnTo>
                        <a:pt x="34" y="121"/>
                      </a:lnTo>
                      <a:lnTo>
                        <a:pt x="56" y="129"/>
                      </a:lnTo>
                      <a:lnTo>
                        <a:pt x="79" y="137"/>
                      </a:lnTo>
                      <a:lnTo>
                        <a:pt x="102" y="144"/>
                      </a:lnTo>
                      <a:lnTo>
                        <a:pt x="126" y="151"/>
                      </a:lnTo>
                      <a:lnTo>
                        <a:pt x="148" y="157"/>
                      </a:lnTo>
                      <a:lnTo>
                        <a:pt x="170" y="165"/>
                      </a:lnTo>
                      <a:lnTo>
                        <a:pt x="192" y="173"/>
                      </a:lnTo>
                      <a:lnTo>
                        <a:pt x="214" y="182"/>
                      </a:lnTo>
                      <a:lnTo>
                        <a:pt x="237" y="192"/>
                      </a:lnTo>
                      <a:lnTo>
                        <a:pt x="261" y="203"/>
                      </a:lnTo>
                      <a:lnTo>
                        <a:pt x="283" y="214"/>
                      </a:lnTo>
                      <a:lnTo>
                        <a:pt x="306" y="226"/>
                      </a:lnTo>
                      <a:lnTo>
                        <a:pt x="312" y="229"/>
                      </a:lnTo>
                      <a:lnTo>
                        <a:pt x="319" y="231"/>
                      </a:lnTo>
                      <a:lnTo>
                        <a:pt x="326" y="233"/>
                      </a:lnTo>
                      <a:lnTo>
                        <a:pt x="334" y="235"/>
                      </a:lnTo>
                      <a:lnTo>
                        <a:pt x="344" y="237"/>
                      </a:lnTo>
                      <a:lnTo>
                        <a:pt x="353" y="237"/>
                      </a:lnTo>
                      <a:lnTo>
                        <a:pt x="373" y="237"/>
                      </a:lnTo>
                      <a:lnTo>
                        <a:pt x="381" y="237"/>
                      </a:lnTo>
                      <a:lnTo>
                        <a:pt x="391" y="237"/>
                      </a:lnTo>
                      <a:lnTo>
                        <a:pt x="400" y="235"/>
                      </a:lnTo>
                      <a:lnTo>
                        <a:pt x="409" y="233"/>
                      </a:lnTo>
                      <a:lnTo>
                        <a:pt x="417" y="231"/>
                      </a:lnTo>
                      <a:lnTo>
                        <a:pt x="425" y="230"/>
                      </a:lnTo>
                      <a:lnTo>
                        <a:pt x="434" y="226"/>
                      </a:lnTo>
                      <a:lnTo>
                        <a:pt x="443" y="224"/>
                      </a:lnTo>
                      <a:lnTo>
                        <a:pt x="483" y="207"/>
                      </a:lnTo>
                      <a:lnTo>
                        <a:pt x="524" y="190"/>
                      </a:lnTo>
                      <a:lnTo>
                        <a:pt x="605" y="156"/>
                      </a:lnTo>
                      <a:lnTo>
                        <a:pt x="613" y="152"/>
                      </a:lnTo>
                      <a:lnTo>
                        <a:pt x="622" y="149"/>
                      </a:lnTo>
                      <a:lnTo>
                        <a:pt x="631" y="157"/>
                      </a:lnTo>
                      <a:lnTo>
                        <a:pt x="637" y="156"/>
                      </a:lnTo>
                      <a:lnTo>
                        <a:pt x="643" y="154"/>
                      </a:lnTo>
                      <a:lnTo>
                        <a:pt x="643" y="153"/>
                      </a:lnTo>
                      <a:lnTo>
                        <a:pt x="645" y="152"/>
                      </a:lnTo>
                      <a:lnTo>
                        <a:pt x="648" y="150"/>
                      </a:lnTo>
                      <a:lnTo>
                        <a:pt x="650" y="149"/>
                      </a:lnTo>
                      <a:lnTo>
                        <a:pt x="653" y="147"/>
                      </a:lnTo>
                      <a:lnTo>
                        <a:pt x="657" y="143"/>
                      </a:lnTo>
                      <a:lnTo>
                        <a:pt x="657" y="141"/>
                      </a:lnTo>
                      <a:lnTo>
                        <a:pt x="658" y="139"/>
                      </a:lnTo>
                      <a:lnTo>
                        <a:pt x="659" y="139"/>
                      </a:lnTo>
                      <a:lnTo>
                        <a:pt x="662" y="135"/>
                      </a:lnTo>
                      <a:lnTo>
                        <a:pt x="664" y="130"/>
                      </a:lnTo>
                      <a:lnTo>
                        <a:pt x="671" y="117"/>
                      </a:lnTo>
                      <a:lnTo>
                        <a:pt x="679" y="115"/>
                      </a:lnTo>
                      <a:lnTo>
                        <a:pt x="686" y="113"/>
                      </a:lnTo>
                      <a:lnTo>
                        <a:pt x="694" y="112"/>
                      </a:lnTo>
                      <a:lnTo>
                        <a:pt x="703" y="112"/>
                      </a:lnTo>
                      <a:lnTo>
                        <a:pt x="711" y="113"/>
                      </a:lnTo>
                      <a:lnTo>
                        <a:pt x="718" y="115"/>
                      </a:lnTo>
                      <a:lnTo>
                        <a:pt x="726" y="118"/>
                      </a:lnTo>
                      <a:lnTo>
                        <a:pt x="734" y="122"/>
                      </a:lnTo>
                      <a:lnTo>
                        <a:pt x="738" y="125"/>
                      </a:lnTo>
                      <a:lnTo>
                        <a:pt x="743" y="127"/>
                      </a:lnTo>
                      <a:lnTo>
                        <a:pt x="747" y="128"/>
                      </a:lnTo>
                      <a:lnTo>
                        <a:pt x="752" y="129"/>
                      </a:lnTo>
                      <a:lnTo>
                        <a:pt x="756" y="128"/>
                      </a:lnTo>
                      <a:lnTo>
                        <a:pt x="761" y="127"/>
                      </a:lnTo>
                      <a:lnTo>
                        <a:pt x="766" y="125"/>
                      </a:lnTo>
                      <a:lnTo>
                        <a:pt x="770" y="123"/>
                      </a:lnTo>
                      <a:lnTo>
                        <a:pt x="776" y="120"/>
                      </a:lnTo>
                      <a:lnTo>
                        <a:pt x="779" y="116"/>
                      </a:lnTo>
                      <a:lnTo>
                        <a:pt x="780" y="115"/>
                      </a:lnTo>
                      <a:lnTo>
                        <a:pt x="782" y="113"/>
                      </a:lnTo>
                      <a:lnTo>
                        <a:pt x="783" y="111"/>
                      </a:lnTo>
                      <a:lnTo>
                        <a:pt x="783" y="110"/>
                      </a:lnTo>
                      <a:lnTo>
                        <a:pt x="784" y="109"/>
                      </a:lnTo>
                      <a:lnTo>
                        <a:pt x="784" y="107"/>
                      </a:lnTo>
                      <a:lnTo>
                        <a:pt x="784" y="105"/>
                      </a:lnTo>
                      <a:lnTo>
                        <a:pt x="783" y="101"/>
                      </a:lnTo>
                      <a:lnTo>
                        <a:pt x="781" y="95"/>
                      </a:lnTo>
                      <a:lnTo>
                        <a:pt x="777" y="91"/>
                      </a:lnTo>
                      <a:lnTo>
                        <a:pt x="774" y="86"/>
                      </a:lnTo>
                      <a:lnTo>
                        <a:pt x="770" y="82"/>
                      </a:lnTo>
                      <a:lnTo>
                        <a:pt x="766" y="78"/>
                      </a:lnTo>
                      <a:lnTo>
                        <a:pt x="762" y="75"/>
                      </a:lnTo>
                      <a:lnTo>
                        <a:pt x="756" y="72"/>
                      </a:lnTo>
                      <a:lnTo>
                        <a:pt x="752" y="70"/>
                      </a:lnTo>
                      <a:lnTo>
                        <a:pt x="746" y="68"/>
                      </a:lnTo>
                      <a:lnTo>
                        <a:pt x="741" y="68"/>
                      </a:lnTo>
                      <a:lnTo>
                        <a:pt x="728" y="67"/>
                      </a:lnTo>
                      <a:lnTo>
                        <a:pt x="721" y="67"/>
                      </a:lnTo>
                      <a:lnTo>
                        <a:pt x="715" y="68"/>
                      </a:lnTo>
                      <a:lnTo>
                        <a:pt x="727" y="60"/>
                      </a:lnTo>
                      <a:lnTo>
                        <a:pt x="734" y="57"/>
                      </a:lnTo>
                      <a:lnTo>
                        <a:pt x="741" y="55"/>
                      </a:lnTo>
                      <a:lnTo>
                        <a:pt x="756" y="51"/>
                      </a:lnTo>
                      <a:lnTo>
                        <a:pt x="763" y="50"/>
                      </a:lnTo>
                      <a:lnTo>
                        <a:pt x="770" y="50"/>
                      </a:lnTo>
                      <a:lnTo>
                        <a:pt x="777" y="49"/>
                      </a:lnTo>
                      <a:lnTo>
                        <a:pt x="779" y="48"/>
                      </a:lnTo>
                      <a:lnTo>
                        <a:pt x="782" y="48"/>
                      </a:lnTo>
                      <a:lnTo>
                        <a:pt x="794" y="47"/>
                      </a:lnTo>
                      <a:lnTo>
                        <a:pt x="797" y="46"/>
                      </a:lnTo>
                      <a:lnTo>
                        <a:pt x="799" y="45"/>
                      </a:lnTo>
                      <a:lnTo>
                        <a:pt x="802" y="44"/>
                      </a:lnTo>
                      <a:lnTo>
                        <a:pt x="803" y="43"/>
                      </a:lnTo>
                      <a:lnTo>
                        <a:pt x="805" y="43"/>
                      </a:lnTo>
                      <a:lnTo>
                        <a:pt x="805" y="41"/>
                      </a:lnTo>
                      <a:lnTo>
                        <a:pt x="806" y="41"/>
                      </a:lnTo>
                      <a:lnTo>
                        <a:pt x="808" y="40"/>
                      </a:lnTo>
                      <a:lnTo>
                        <a:pt x="809" y="38"/>
                      </a:lnTo>
                      <a:lnTo>
                        <a:pt x="811" y="36"/>
                      </a:lnTo>
                      <a:lnTo>
                        <a:pt x="812" y="34"/>
                      </a:lnTo>
                      <a:lnTo>
                        <a:pt x="812" y="32"/>
                      </a:lnTo>
                      <a:lnTo>
                        <a:pt x="812" y="29"/>
                      </a:lnTo>
                      <a:lnTo>
                        <a:pt x="812" y="28"/>
                      </a:lnTo>
                      <a:lnTo>
                        <a:pt x="812" y="25"/>
                      </a:lnTo>
                      <a:lnTo>
                        <a:pt x="812" y="23"/>
                      </a:lnTo>
                      <a:lnTo>
                        <a:pt x="812" y="22"/>
                      </a:lnTo>
                      <a:lnTo>
                        <a:pt x="811" y="21"/>
                      </a:lnTo>
                      <a:lnTo>
                        <a:pt x="811" y="20"/>
                      </a:lnTo>
                      <a:lnTo>
                        <a:pt x="810" y="16"/>
                      </a:lnTo>
                      <a:lnTo>
                        <a:pt x="808" y="12"/>
                      </a:lnTo>
                      <a:lnTo>
                        <a:pt x="805" y="8"/>
                      </a:lnTo>
                      <a:lnTo>
                        <a:pt x="803" y="6"/>
                      </a:lnTo>
                      <a:lnTo>
                        <a:pt x="799" y="3"/>
                      </a:lnTo>
                      <a:lnTo>
                        <a:pt x="796" y="1"/>
                      </a:lnTo>
                      <a:lnTo>
                        <a:pt x="791" y="0"/>
                      </a:lnTo>
                      <a:lnTo>
                        <a:pt x="787" y="0"/>
                      </a:lnTo>
                      <a:lnTo>
                        <a:pt x="783" y="0"/>
                      </a:lnTo>
                      <a:lnTo>
                        <a:pt x="767" y="3"/>
                      </a:lnTo>
                      <a:lnTo>
                        <a:pt x="759" y="5"/>
                      </a:lnTo>
                      <a:lnTo>
                        <a:pt x="752" y="7"/>
                      </a:lnTo>
                      <a:lnTo>
                        <a:pt x="738" y="13"/>
                      </a:lnTo>
                      <a:lnTo>
                        <a:pt x="725" y="21"/>
                      </a:lnTo>
                      <a:lnTo>
                        <a:pt x="718" y="25"/>
                      </a:lnTo>
                      <a:lnTo>
                        <a:pt x="712" y="30"/>
                      </a:lnTo>
                      <a:lnTo>
                        <a:pt x="706" y="35"/>
                      </a:lnTo>
                      <a:lnTo>
                        <a:pt x="700" y="41"/>
                      </a:lnTo>
                      <a:lnTo>
                        <a:pt x="692" y="50"/>
                      </a:lnTo>
                      <a:lnTo>
                        <a:pt x="688" y="55"/>
                      </a:lnTo>
                      <a:lnTo>
                        <a:pt x="685" y="56"/>
                      </a:lnTo>
                      <a:lnTo>
                        <a:pt x="685" y="57"/>
                      </a:lnTo>
                      <a:lnTo>
                        <a:pt x="684" y="59"/>
                      </a:lnTo>
                      <a:lnTo>
                        <a:pt x="682" y="60"/>
                      </a:lnTo>
                      <a:lnTo>
                        <a:pt x="681" y="61"/>
                      </a:lnTo>
                      <a:lnTo>
                        <a:pt x="676" y="64"/>
                      </a:lnTo>
                      <a:lnTo>
                        <a:pt x="672" y="68"/>
                      </a:lnTo>
                      <a:lnTo>
                        <a:pt x="667" y="70"/>
                      </a:lnTo>
                      <a:lnTo>
                        <a:pt x="664" y="72"/>
                      </a:lnTo>
                      <a:lnTo>
                        <a:pt x="663" y="74"/>
                      </a:lnTo>
                      <a:lnTo>
                        <a:pt x="657" y="75"/>
                      </a:lnTo>
                      <a:lnTo>
                        <a:pt x="652" y="78"/>
                      </a:lnTo>
                      <a:lnTo>
                        <a:pt x="650" y="79"/>
                      </a:lnTo>
                      <a:lnTo>
                        <a:pt x="648" y="79"/>
                      </a:lnTo>
                      <a:lnTo>
                        <a:pt x="647" y="80"/>
                      </a:lnTo>
                      <a:lnTo>
                        <a:pt x="643" y="82"/>
                      </a:lnTo>
                      <a:lnTo>
                        <a:pt x="630" y="85"/>
                      </a:lnTo>
                      <a:lnTo>
                        <a:pt x="625" y="87"/>
                      </a:lnTo>
                      <a:lnTo>
                        <a:pt x="620" y="89"/>
                      </a:lnTo>
                      <a:lnTo>
                        <a:pt x="613" y="93"/>
                      </a:lnTo>
                      <a:lnTo>
                        <a:pt x="607" y="96"/>
                      </a:lnTo>
                      <a:lnTo>
                        <a:pt x="600" y="100"/>
                      </a:lnTo>
                      <a:lnTo>
                        <a:pt x="594" y="104"/>
                      </a:lnTo>
                      <a:lnTo>
                        <a:pt x="582" y="109"/>
                      </a:lnTo>
                      <a:lnTo>
                        <a:pt x="580" y="109"/>
                      </a:lnTo>
                      <a:lnTo>
                        <a:pt x="579" y="110"/>
                      </a:lnTo>
                      <a:lnTo>
                        <a:pt x="576" y="111"/>
                      </a:lnTo>
                      <a:lnTo>
                        <a:pt x="571" y="114"/>
                      </a:lnTo>
                      <a:lnTo>
                        <a:pt x="558" y="119"/>
                      </a:lnTo>
                      <a:lnTo>
                        <a:pt x="547" y="123"/>
                      </a:lnTo>
                      <a:lnTo>
                        <a:pt x="535" y="128"/>
                      </a:lnTo>
                      <a:lnTo>
                        <a:pt x="523" y="132"/>
                      </a:lnTo>
                      <a:lnTo>
                        <a:pt x="499" y="141"/>
                      </a:lnTo>
                      <a:lnTo>
                        <a:pt x="487" y="144"/>
                      </a:lnTo>
                      <a:lnTo>
                        <a:pt x="474" y="148"/>
                      </a:lnTo>
                      <a:lnTo>
                        <a:pt x="450" y="154"/>
                      </a:lnTo>
                      <a:lnTo>
                        <a:pt x="424" y="159"/>
                      </a:lnTo>
                      <a:lnTo>
                        <a:pt x="412" y="162"/>
                      </a:lnTo>
                      <a:lnTo>
                        <a:pt x="400" y="1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8" name="Freeform 47"/>
                <p:cNvSpPr>
                  <a:spLocks noChangeAspect="1"/>
                </p:cNvSpPr>
                <p:nvPr/>
              </p:nvSpPr>
              <p:spPr bwMode="auto">
                <a:xfrm>
                  <a:off x="1861" y="2608"/>
                  <a:ext cx="480" cy="486"/>
                </a:xfrm>
                <a:custGeom>
                  <a:avLst/>
                  <a:gdLst>
                    <a:gd name="T0" fmla="*/ 12 w 480"/>
                    <a:gd name="T1" fmla="*/ 76 h 486"/>
                    <a:gd name="T2" fmla="*/ 2 w 480"/>
                    <a:gd name="T3" fmla="*/ 99 h 486"/>
                    <a:gd name="T4" fmla="*/ 2 w 480"/>
                    <a:gd name="T5" fmla="*/ 156 h 486"/>
                    <a:gd name="T6" fmla="*/ 11 w 480"/>
                    <a:gd name="T7" fmla="*/ 205 h 486"/>
                    <a:gd name="T8" fmla="*/ 32 w 480"/>
                    <a:gd name="T9" fmla="*/ 272 h 486"/>
                    <a:gd name="T10" fmla="*/ 60 w 480"/>
                    <a:gd name="T11" fmla="*/ 338 h 486"/>
                    <a:gd name="T12" fmla="*/ 81 w 480"/>
                    <a:gd name="T13" fmla="*/ 361 h 486"/>
                    <a:gd name="T14" fmla="*/ 106 w 480"/>
                    <a:gd name="T15" fmla="*/ 375 h 486"/>
                    <a:gd name="T16" fmla="*/ 127 w 480"/>
                    <a:gd name="T17" fmla="*/ 398 h 486"/>
                    <a:gd name="T18" fmla="*/ 106 w 480"/>
                    <a:gd name="T19" fmla="*/ 437 h 486"/>
                    <a:gd name="T20" fmla="*/ 105 w 480"/>
                    <a:gd name="T21" fmla="*/ 452 h 486"/>
                    <a:gd name="T22" fmla="*/ 116 w 480"/>
                    <a:gd name="T23" fmla="*/ 465 h 486"/>
                    <a:gd name="T24" fmla="*/ 161 w 480"/>
                    <a:gd name="T25" fmla="*/ 458 h 486"/>
                    <a:gd name="T26" fmla="*/ 173 w 480"/>
                    <a:gd name="T27" fmla="*/ 484 h 486"/>
                    <a:gd name="T28" fmla="*/ 182 w 480"/>
                    <a:gd name="T29" fmla="*/ 486 h 486"/>
                    <a:gd name="T30" fmla="*/ 187 w 480"/>
                    <a:gd name="T31" fmla="*/ 486 h 486"/>
                    <a:gd name="T32" fmla="*/ 194 w 480"/>
                    <a:gd name="T33" fmla="*/ 484 h 486"/>
                    <a:gd name="T34" fmla="*/ 205 w 480"/>
                    <a:gd name="T35" fmla="*/ 474 h 486"/>
                    <a:gd name="T36" fmla="*/ 244 w 480"/>
                    <a:gd name="T37" fmla="*/ 479 h 486"/>
                    <a:gd name="T38" fmla="*/ 248 w 480"/>
                    <a:gd name="T39" fmla="*/ 474 h 486"/>
                    <a:gd name="T40" fmla="*/ 254 w 480"/>
                    <a:gd name="T41" fmla="*/ 463 h 486"/>
                    <a:gd name="T42" fmla="*/ 254 w 480"/>
                    <a:gd name="T43" fmla="*/ 458 h 486"/>
                    <a:gd name="T44" fmla="*/ 252 w 480"/>
                    <a:gd name="T45" fmla="*/ 447 h 486"/>
                    <a:gd name="T46" fmla="*/ 247 w 480"/>
                    <a:gd name="T47" fmla="*/ 430 h 486"/>
                    <a:gd name="T48" fmla="*/ 245 w 480"/>
                    <a:gd name="T49" fmla="*/ 396 h 486"/>
                    <a:gd name="T50" fmla="*/ 235 w 480"/>
                    <a:gd name="T51" fmla="*/ 371 h 486"/>
                    <a:gd name="T52" fmla="*/ 194 w 480"/>
                    <a:gd name="T53" fmla="*/ 344 h 486"/>
                    <a:gd name="T54" fmla="*/ 136 w 480"/>
                    <a:gd name="T55" fmla="*/ 323 h 486"/>
                    <a:gd name="T56" fmla="*/ 117 w 480"/>
                    <a:gd name="T57" fmla="*/ 312 h 486"/>
                    <a:gd name="T58" fmla="*/ 100 w 480"/>
                    <a:gd name="T59" fmla="*/ 290 h 486"/>
                    <a:gd name="T60" fmla="*/ 85 w 480"/>
                    <a:gd name="T61" fmla="*/ 243 h 486"/>
                    <a:gd name="T62" fmla="*/ 75 w 480"/>
                    <a:gd name="T63" fmla="*/ 187 h 486"/>
                    <a:gd name="T64" fmla="*/ 71 w 480"/>
                    <a:gd name="T65" fmla="*/ 138 h 486"/>
                    <a:gd name="T66" fmla="*/ 101 w 480"/>
                    <a:gd name="T67" fmla="*/ 103 h 486"/>
                    <a:gd name="T68" fmla="*/ 176 w 480"/>
                    <a:gd name="T69" fmla="*/ 87 h 486"/>
                    <a:gd name="T70" fmla="*/ 235 w 480"/>
                    <a:gd name="T71" fmla="*/ 88 h 486"/>
                    <a:gd name="T72" fmla="*/ 344 w 480"/>
                    <a:gd name="T73" fmla="*/ 110 h 486"/>
                    <a:gd name="T74" fmla="*/ 427 w 480"/>
                    <a:gd name="T75" fmla="*/ 125 h 486"/>
                    <a:gd name="T76" fmla="*/ 439 w 480"/>
                    <a:gd name="T77" fmla="*/ 123 h 486"/>
                    <a:gd name="T78" fmla="*/ 454 w 480"/>
                    <a:gd name="T79" fmla="*/ 116 h 486"/>
                    <a:gd name="T80" fmla="*/ 467 w 480"/>
                    <a:gd name="T81" fmla="*/ 105 h 486"/>
                    <a:gd name="T82" fmla="*/ 478 w 480"/>
                    <a:gd name="T83" fmla="*/ 79 h 486"/>
                    <a:gd name="T84" fmla="*/ 476 w 480"/>
                    <a:gd name="T85" fmla="*/ 44 h 486"/>
                    <a:gd name="T86" fmla="*/ 475 w 480"/>
                    <a:gd name="T87" fmla="*/ 40 h 486"/>
                    <a:gd name="T88" fmla="*/ 458 w 480"/>
                    <a:gd name="T89" fmla="*/ 21 h 486"/>
                    <a:gd name="T90" fmla="*/ 403 w 480"/>
                    <a:gd name="T91" fmla="*/ 8 h 486"/>
                    <a:gd name="T92" fmla="*/ 329 w 480"/>
                    <a:gd name="T93" fmla="*/ 0 h 486"/>
                    <a:gd name="T94" fmla="*/ 256 w 480"/>
                    <a:gd name="T95" fmla="*/ 4 h 486"/>
                    <a:gd name="T96" fmla="*/ 95 w 480"/>
                    <a:gd name="T97" fmla="*/ 40 h 4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0"/>
                    <a:gd name="T148" fmla="*/ 0 h 486"/>
                    <a:gd name="T149" fmla="*/ 480 w 480"/>
                    <a:gd name="T150" fmla="*/ 486 h 4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0" h="486">
                      <a:moveTo>
                        <a:pt x="28" y="65"/>
                      </a:moveTo>
                      <a:lnTo>
                        <a:pt x="22" y="68"/>
                      </a:lnTo>
                      <a:lnTo>
                        <a:pt x="17" y="72"/>
                      </a:lnTo>
                      <a:lnTo>
                        <a:pt x="12" y="76"/>
                      </a:lnTo>
                      <a:lnTo>
                        <a:pt x="9" y="81"/>
                      </a:lnTo>
                      <a:lnTo>
                        <a:pt x="5" y="86"/>
                      </a:lnTo>
                      <a:lnTo>
                        <a:pt x="4" y="92"/>
                      </a:lnTo>
                      <a:lnTo>
                        <a:pt x="2" y="99"/>
                      </a:lnTo>
                      <a:lnTo>
                        <a:pt x="2" y="106"/>
                      </a:lnTo>
                      <a:lnTo>
                        <a:pt x="0" y="119"/>
                      </a:lnTo>
                      <a:lnTo>
                        <a:pt x="0" y="131"/>
                      </a:lnTo>
                      <a:lnTo>
                        <a:pt x="2" y="156"/>
                      </a:lnTo>
                      <a:lnTo>
                        <a:pt x="3" y="169"/>
                      </a:lnTo>
                      <a:lnTo>
                        <a:pt x="4" y="181"/>
                      </a:lnTo>
                      <a:lnTo>
                        <a:pt x="7" y="193"/>
                      </a:lnTo>
                      <a:lnTo>
                        <a:pt x="11" y="205"/>
                      </a:lnTo>
                      <a:lnTo>
                        <a:pt x="15" y="222"/>
                      </a:lnTo>
                      <a:lnTo>
                        <a:pt x="20" y="239"/>
                      </a:lnTo>
                      <a:lnTo>
                        <a:pt x="26" y="256"/>
                      </a:lnTo>
                      <a:lnTo>
                        <a:pt x="32" y="272"/>
                      </a:lnTo>
                      <a:lnTo>
                        <a:pt x="42" y="297"/>
                      </a:lnTo>
                      <a:lnTo>
                        <a:pt x="53" y="323"/>
                      </a:lnTo>
                      <a:lnTo>
                        <a:pt x="56" y="331"/>
                      </a:lnTo>
                      <a:lnTo>
                        <a:pt x="60" y="338"/>
                      </a:lnTo>
                      <a:lnTo>
                        <a:pt x="64" y="345"/>
                      </a:lnTo>
                      <a:lnTo>
                        <a:pt x="69" y="351"/>
                      </a:lnTo>
                      <a:lnTo>
                        <a:pt x="75" y="356"/>
                      </a:lnTo>
                      <a:lnTo>
                        <a:pt x="81" y="361"/>
                      </a:lnTo>
                      <a:lnTo>
                        <a:pt x="88" y="366"/>
                      </a:lnTo>
                      <a:lnTo>
                        <a:pt x="97" y="370"/>
                      </a:lnTo>
                      <a:lnTo>
                        <a:pt x="102" y="373"/>
                      </a:lnTo>
                      <a:lnTo>
                        <a:pt x="106" y="375"/>
                      </a:lnTo>
                      <a:lnTo>
                        <a:pt x="114" y="381"/>
                      </a:lnTo>
                      <a:lnTo>
                        <a:pt x="121" y="389"/>
                      </a:lnTo>
                      <a:lnTo>
                        <a:pt x="124" y="394"/>
                      </a:lnTo>
                      <a:lnTo>
                        <a:pt x="127" y="398"/>
                      </a:lnTo>
                      <a:lnTo>
                        <a:pt x="119" y="407"/>
                      </a:lnTo>
                      <a:lnTo>
                        <a:pt x="114" y="416"/>
                      </a:lnTo>
                      <a:lnTo>
                        <a:pt x="109" y="426"/>
                      </a:lnTo>
                      <a:lnTo>
                        <a:pt x="106" y="437"/>
                      </a:lnTo>
                      <a:lnTo>
                        <a:pt x="104" y="440"/>
                      </a:lnTo>
                      <a:lnTo>
                        <a:pt x="104" y="445"/>
                      </a:lnTo>
                      <a:lnTo>
                        <a:pt x="104" y="449"/>
                      </a:lnTo>
                      <a:lnTo>
                        <a:pt x="105" y="452"/>
                      </a:lnTo>
                      <a:lnTo>
                        <a:pt x="107" y="456"/>
                      </a:lnTo>
                      <a:lnTo>
                        <a:pt x="109" y="459"/>
                      </a:lnTo>
                      <a:lnTo>
                        <a:pt x="112" y="462"/>
                      </a:lnTo>
                      <a:lnTo>
                        <a:pt x="116" y="465"/>
                      </a:lnTo>
                      <a:lnTo>
                        <a:pt x="123" y="468"/>
                      </a:lnTo>
                      <a:lnTo>
                        <a:pt x="131" y="471"/>
                      </a:lnTo>
                      <a:lnTo>
                        <a:pt x="140" y="472"/>
                      </a:lnTo>
                      <a:lnTo>
                        <a:pt x="161" y="458"/>
                      </a:lnTo>
                      <a:lnTo>
                        <a:pt x="162" y="474"/>
                      </a:lnTo>
                      <a:lnTo>
                        <a:pt x="165" y="478"/>
                      </a:lnTo>
                      <a:lnTo>
                        <a:pt x="169" y="481"/>
                      </a:lnTo>
                      <a:lnTo>
                        <a:pt x="173" y="484"/>
                      </a:lnTo>
                      <a:lnTo>
                        <a:pt x="177" y="486"/>
                      </a:lnTo>
                      <a:lnTo>
                        <a:pt x="180" y="486"/>
                      </a:lnTo>
                      <a:lnTo>
                        <a:pt x="181" y="486"/>
                      </a:lnTo>
                      <a:lnTo>
                        <a:pt x="182" y="486"/>
                      </a:lnTo>
                      <a:lnTo>
                        <a:pt x="183" y="486"/>
                      </a:lnTo>
                      <a:lnTo>
                        <a:pt x="186" y="486"/>
                      </a:lnTo>
                      <a:lnTo>
                        <a:pt x="187" y="486"/>
                      </a:lnTo>
                      <a:lnTo>
                        <a:pt x="189" y="486"/>
                      </a:lnTo>
                      <a:lnTo>
                        <a:pt x="190" y="485"/>
                      </a:lnTo>
                      <a:lnTo>
                        <a:pt x="191" y="485"/>
                      </a:lnTo>
                      <a:lnTo>
                        <a:pt x="194" y="484"/>
                      </a:lnTo>
                      <a:lnTo>
                        <a:pt x="196" y="482"/>
                      </a:lnTo>
                      <a:lnTo>
                        <a:pt x="200" y="480"/>
                      </a:lnTo>
                      <a:lnTo>
                        <a:pt x="202" y="478"/>
                      </a:lnTo>
                      <a:lnTo>
                        <a:pt x="205" y="474"/>
                      </a:lnTo>
                      <a:lnTo>
                        <a:pt x="210" y="474"/>
                      </a:lnTo>
                      <a:lnTo>
                        <a:pt x="222" y="482"/>
                      </a:lnTo>
                      <a:lnTo>
                        <a:pt x="242" y="481"/>
                      </a:lnTo>
                      <a:lnTo>
                        <a:pt x="244" y="479"/>
                      </a:lnTo>
                      <a:lnTo>
                        <a:pt x="246" y="477"/>
                      </a:lnTo>
                      <a:lnTo>
                        <a:pt x="247" y="475"/>
                      </a:lnTo>
                      <a:lnTo>
                        <a:pt x="247" y="474"/>
                      </a:lnTo>
                      <a:lnTo>
                        <a:pt x="248" y="474"/>
                      </a:lnTo>
                      <a:lnTo>
                        <a:pt x="250" y="472"/>
                      </a:lnTo>
                      <a:lnTo>
                        <a:pt x="252" y="467"/>
                      </a:lnTo>
                      <a:lnTo>
                        <a:pt x="253" y="465"/>
                      </a:lnTo>
                      <a:lnTo>
                        <a:pt x="254" y="463"/>
                      </a:lnTo>
                      <a:lnTo>
                        <a:pt x="254" y="460"/>
                      </a:lnTo>
                      <a:lnTo>
                        <a:pt x="254" y="458"/>
                      </a:lnTo>
                      <a:lnTo>
                        <a:pt x="254" y="455"/>
                      </a:lnTo>
                      <a:lnTo>
                        <a:pt x="254" y="452"/>
                      </a:lnTo>
                      <a:lnTo>
                        <a:pt x="252" y="447"/>
                      </a:lnTo>
                      <a:lnTo>
                        <a:pt x="251" y="441"/>
                      </a:lnTo>
                      <a:lnTo>
                        <a:pt x="248" y="435"/>
                      </a:lnTo>
                      <a:lnTo>
                        <a:pt x="247" y="432"/>
                      </a:lnTo>
                      <a:lnTo>
                        <a:pt x="247" y="430"/>
                      </a:lnTo>
                      <a:lnTo>
                        <a:pt x="246" y="423"/>
                      </a:lnTo>
                      <a:lnTo>
                        <a:pt x="247" y="416"/>
                      </a:lnTo>
                      <a:lnTo>
                        <a:pt x="247" y="406"/>
                      </a:lnTo>
                      <a:lnTo>
                        <a:pt x="245" y="396"/>
                      </a:lnTo>
                      <a:lnTo>
                        <a:pt x="244" y="391"/>
                      </a:lnTo>
                      <a:lnTo>
                        <a:pt x="244" y="387"/>
                      </a:lnTo>
                      <a:lnTo>
                        <a:pt x="240" y="379"/>
                      </a:lnTo>
                      <a:lnTo>
                        <a:pt x="235" y="371"/>
                      </a:lnTo>
                      <a:lnTo>
                        <a:pt x="229" y="364"/>
                      </a:lnTo>
                      <a:lnTo>
                        <a:pt x="222" y="359"/>
                      </a:lnTo>
                      <a:lnTo>
                        <a:pt x="214" y="353"/>
                      </a:lnTo>
                      <a:lnTo>
                        <a:pt x="194" y="344"/>
                      </a:lnTo>
                      <a:lnTo>
                        <a:pt x="176" y="335"/>
                      </a:lnTo>
                      <a:lnTo>
                        <a:pt x="156" y="328"/>
                      </a:lnTo>
                      <a:lnTo>
                        <a:pt x="146" y="325"/>
                      </a:lnTo>
                      <a:lnTo>
                        <a:pt x="136" y="323"/>
                      </a:lnTo>
                      <a:lnTo>
                        <a:pt x="132" y="322"/>
                      </a:lnTo>
                      <a:lnTo>
                        <a:pt x="129" y="321"/>
                      </a:lnTo>
                      <a:lnTo>
                        <a:pt x="124" y="317"/>
                      </a:lnTo>
                      <a:lnTo>
                        <a:pt x="117" y="312"/>
                      </a:lnTo>
                      <a:lnTo>
                        <a:pt x="112" y="308"/>
                      </a:lnTo>
                      <a:lnTo>
                        <a:pt x="108" y="302"/>
                      </a:lnTo>
                      <a:lnTo>
                        <a:pt x="103" y="296"/>
                      </a:lnTo>
                      <a:lnTo>
                        <a:pt x="100" y="290"/>
                      </a:lnTo>
                      <a:lnTo>
                        <a:pt x="96" y="283"/>
                      </a:lnTo>
                      <a:lnTo>
                        <a:pt x="94" y="276"/>
                      </a:lnTo>
                      <a:lnTo>
                        <a:pt x="92" y="270"/>
                      </a:lnTo>
                      <a:lnTo>
                        <a:pt x="85" y="243"/>
                      </a:lnTo>
                      <a:lnTo>
                        <a:pt x="81" y="229"/>
                      </a:lnTo>
                      <a:lnTo>
                        <a:pt x="80" y="215"/>
                      </a:lnTo>
                      <a:lnTo>
                        <a:pt x="77" y="201"/>
                      </a:lnTo>
                      <a:lnTo>
                        <a:pt x="75" y="187"/>
                      </a:lnTo>
                      <a:lnTo>
                        <a:pt x="74" y="173"/>
                      </a:lnTo>
                      <a:lnTo>
                        <a:pt x="74" y="159"/>
                      </a:lnTo>
                      <a:lnTo>
                        <a:pt x="73" y="148"/>
                      </a:lnTo>
                      <a:lnTo>
                        <a:pt x="71" y="138"/>
                      </a:lnTo>
                      <a:lnTo>
                        <a:pt x="67" y="119"/>
                      </a:lnTo>
                      <a:lnTo>
                        <a:pt x="78" y="113"/>
                      </a:lnTo>
                      <a:lnTo>
                        <a:pt x="89" y="108"/>
                      </a:lnTo>
                      <a:lnTo>
                        <a:pt x="101" y="103"/>
                      </a:lnTo>
                      <a:lnTo>
                        <a:pt x="112" y="99"/>
                      </a:lnTo>
                      <a:lnTo>
                        <a:pt x="137" y="92"/>
                      </a:lnTo>
                      <a:lnTo>
                        <a:pt x="162" y="89"/>
                      </a:lnTo>
                      <a:lnTo>
                        <a:pt x="176" y="87"/>
                      </a:lnTo>
                      <a:lnTo>
                        <a:pt x="191" y="86"/>
                      </a:lnTo>
                      <a:lnTo>
                        <a:pt x="206" y="85"/>
                      </a:lnTo>
                      <a:lnTo>
                        <a:pt x="221" y="86"/>
                      </a:lnTo>
                      <a:lnTo>
                        <a:pt x="235" y="88"/>
                      </a:lnTo>
                      <a:lnTo>
                        <a:pt x="250" y="90"/>
                      </a:lnTo>
                      <a:lnTo>
                        <a:pt x="265" y="92"/>
                      </a:lnTo>
                      <a:lnTo>
                        <a:pt x="279" y="96"/>
                      </a:lnTo>
                      <a:lnTo>
                        <a:pt x="344" y="110"/>
                      </a:lnTo>
                      <a:lnTo>
                        <a:pt x="377" y="117"/>
                      </a:lnTo>
                      <a:lnTo>
                        <a:pt x="410" y="123"/>
                      </a:lnTo>
                      <a:lnTo>
                        <a:pt x="418" y="124"/>
                      </a:lnTo>
                      <a:lnTo>
                        <a:pt x="427" y="125"/>
                      </a:lnTo>
                      <a:lnTo>
                        <a:pt x="433" y="124"/>
                      </a:lnTo>
                      <a:lnTo>
                        <a:pt x="435" y="123"/>
                      </a:lnTo>
                      <a:lnTo>
                        <a:pt x="437" y="123"/>
                      </a:lnTo>
                      <a:lnTo>
                        <a:pt x="439" y="123"/>
                      </a:lnTo>
                      <a:lnTo>
                        <a:pt x="444" y="121"/>
                      </a:lnTo>
                      <a:lnTo>
                        <a:pt x="449" y="119"/>
                      </a:lnTo>
                      <a:lnTo>
                        <a:pt x="452" y="117"/>
                      </a:lnTo>
                      <a:lnTo>
                        <a:pt x="454" y="116"/>
                      </a:lnTo>
                      <a:lnTo>
                        <a:pt x="456" y="114"/>
                      </a:lnTo>
                      <a:lnTo>
                        <a:pt x="459" y="113"/>
                      </a:lnTo>
                      <a:lnTo>
                        <a:pt x="462" y="109"/>
                      </a:lnTo>
                      <a:lnTo>
                        <a:pt x="467" y="105"/>
                      </a:lnTo>
                      <a:lnTo>
                        <a:pt x="472" y="96"/>
                      </a:lnTo>
                      <a:lnTo>
                        <a:pt x="476" y="88"/>
                      </a:lnTo>
                      <a:lnTo>
                        <a:pt x="477" y="83"/>
                      </a:lnTo>
                      <a:lnTo>
                        <a:pt x="478" y="79"/>
                      </a:lnTo>
                      <a:lnTo>
                        <a:pt x="480" y="70"/>
                      </a:lnTo>
                      <a:lnTo>
                        <a:pt x="480" y="62"/>
                      </a:lnTo>
                      <a:lnTo>
                        <a:pt x="478" y="53"/>
                      </a:lnTo>
                      <a:lnTo>
                        <a:pt x="476" y="44"/>
                      </a:lnTo>
                      <a:lnTo>
                        <a:pt x="476" y="42"/>
                      </a:lnTo>
                      <a:lnTo>
                        <a:pt x="475" y="42"/>
                      </a:lnTo>
                      <a:lnTo>
                        <a:pt x="475" y="40"/>
                      </a:lnTo>
                      <a:lnTo>
                        <a:pt x="473" y="35"/>
                      </a:lnTo>
                      <a:lnTo>
                        <a:pt x="469" y="29"/>
                      </a:lnTo>
                      <a:lnTo>
                        <a:pt x="464" y="25"/>
                      </a:lnTo>
                      <a:lnTo>
                        <a:pt x="458" y="21"/>
                      </a:lnTo>
                      <a:lnTo>
                        <a:pt x="455" y="20"/>
                      </a:lnTo>
                      <a:lnTo>
                        <a:pt x="452" y="19"/>
                      </a:lnTo>
                      <a:lnTo>
                        <a:pt x="427" y="13"/>
                      </a:lnTo>
                      <a:lnTo>
                        <a:pt x="403" y="8"/>
                      </a:lnTo>
                      <a:lnTo>
                        <a:pt x="378" y="4"/>
                      </a:lnTo>
                      <a:lnTo>
                        <a:pt x="354" y="2"/>
                      </a:lnTo>
                      <a:lnTo>
                        <a:pt x="342" y="1"/>
                      </a:lnTo>
                      <a:lnTo>
                        <a:pt x="329" y="0"/>
                      </a:lnTo>
                      <a:lnTo>
                        <a:pt x="305" y="0"/>
                      </a:lnTo>
                      <a:lnTo>
                        <a:pt x="292" y="0"/>
                      </a:lnTo>
                      <a:lnTo>
                        <a:pt x="280" y="1"/>
                      </a:lnTo>
                      <a:lnTo>
                        <a:pt x="256" y="4"/>
                      </a:lnTo>
                      <a:lnTo>
                        <a:pt x="214" y="9"/>
                      </a:lnTo>
                      <a:lnTo>
                        <a:pt x="174" y="17"/>
                      </a:lnTo>
                      <a:lnTo>
                        <a:pt x="134" y="28"/>
                      </a:lnTo>
                      <a:lnTo>
                        <a:pt x="95" y="40"/>
                      </a:lnTo>
                      <a:lnTo>
                        <a:pt x="61" y="52"/>
                      </a:lnTo>
                      <a:lnTo>
                        <a:pt x="28"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9" name="Freeform 48"/>
                <p:cNvSpPr>
                  <a:spLocks noChangeAspect="1"/>
                </p:cNvSpPr>
                <p:nvPr/>
              </p:nvSpPr>
              <p:spPr bwMode="auto">
                <a:xfrm>
                  <a:off x="2282" y="3046"/>
                  <a:ext cx="804" cy="669"/>
                </a:xfrm>
                <a:custGeom>
                  <a:avLst/>
                  <a:gdLst>
                    <a:gd name="T0" fmla="*/ 4 w 804"/>
                    <a:gd name="T1" fmla="*/ 81 h 669"/>
                    <a:gd name="T2" fmla="*/ 14 w 804"/>
                    <a:gd name="T3" fmla="*/ 102 h 669"/>
                    <a:gd name="T4" fmla="*/ 33 w 804"/>
                    <a:gd name="T5" fmla="*/ 117 h 669"/>
                    <a:gd name="T6" fmla="*/ 77 w 804"/>
                    <a:gd name="T7" fmla="*/ 137 h 669"/>
                    <a:gd name="T8" fmla="*/ 292 w 804"/>
                    <a:gd name="T9" fmla="*/ 202 h 669"/>
                    <a:gd name="T10" fmla="*/ 338 w 804"/>
                    <a:gd name="T11" fmla="*/ 225 h 669"/>
                    <a:gd name="T12" fmla="*/ 351 w 804"/>
                    <a:gd name="T13" fmla="*/ 247 h 669"/>
                    <a:gd name="T14" fmla="*/ 354 w 804"/>
                    <a:gd name="T15" fmla="*/ 275 h 669"/>
                    <a:gd name="T16" fmla="*/ 346 w 804"/>
                    <a:gd name="T17" fmla="*/ 315 h 669"/>
                    <a:gd name="T18" fmla="*/ 346 w 804"/>
                    <a:gd name="T19" fmla="*/ 356 h 669"/>
                    <a:gd name="T20" fmla="*/ 358 w 804"/>
                    <a:gd name="T21" fmla="*/ 376 h 669"/>
                    <a:gd name="T22" fmla="*/ 384 w 804"/>
                    <a:gd name="T23" fmla="*/ 427 h 669"/>
                    <a:gd name="T24" fmla="*/ 429 w 804"/>
                    <a:gd name="T25" fmla="*/ 494 h 669"/>
                    <a:gd name="T26" fmla="*/ 455 w 804"/>
                    <a:gd name="T27" fmla="*/ 535 h 669"/>
                    <a:gd name="T28" fmla="*/ 482 w 804"/>
                    <a:gd name="T29" fmla="*/ 580 h 669"/>
                    <a:gd name="T30" fmla="*/ 498 w 804"/>
                    <a:gd name="T31" fmla="*/ 624 h 669"/>
                    <a:gd name="T32" fmla="*/ 510 w 804"/>
                    <a:gd name="T33" fmla="*/ 645 h 669"/>
                    <a:gd name="T34" fmla="*/ 525 w 804"/>
                    <a:gd name="T35" fmla="*/ 659 h 669"/>
                    <a:gd name="T36" fmla="*/ 547 w 804"/>
                    <a:gd name="T37" fmla="*/ 667 h 669"/>
                    <a:gd name="T38" fmla="*/ 573 w 804"/>
                    <a:gd name="T39" fmla="*/ 667 h 669"/>
                    <a:gd name="T40" fmla="*/ 577 w 804"/>
                    <a:gd name="T41" fmla="*/ 664 h 669"/>
                    <a:gd name="T42" fmla="*/ 581 w 804"/>
                    <a:gd name="T43" fmla="*/ 661 h 669"/>
                    <a:gd name="T44" fmla="*/ 600 w 804"/>
                    <a:gd name="T45" fmla="*/ 626 h 669"/>
                    <a:gd name="T46" fmla="*/ 605 w 804"/>
                    <a:gd name="T47" fmla="*/ 615 h 669"/>
                    <a:gd name="T48" fmla="*/ 621 w 804"/>
                    <a:gd name="T49" fmla="*/ 588 h 669"/>
                    <a:gd name="T50" fmla="*/ 673 w 804"/>
                    <a:gd name="T51" fmla="*/ 551 h 669"/>
                    <a:gd name="T52" fmla="*/ 732 w 804"/>
                    <a:gd name="T53" fmla="*/ 531 h 669"/>
                    <a:gd name="T54" fmla="*/ 779 w 804"/>
                    <a:gd name="T55" fmla="*/ 529 h 669"/>
                    <a:gd name="T56" fmla="*/ 784 w 804"/>
                    <a:gd name="T57" fmla="*/ 528 h 669"/>
                    <a:gd name="T58" fmla="*/ 796 w 804"/>
                    <a:gd name="T59" fmla="*/ 520 h 669"/>
                    <a:gd name="T60" fmla="*/ 803 w 804"/>
                    <a:gd name="T61" fmla="*/ 509 h 669"/>
                    <a:gd name="T62" fmla="*/ 804 w 804"/>
                    <a:gd name="T63" fmla="*/ 503 h 669"/>
                    <a:gd name="T64" fmla="*/ 803 w 804"/>
                    <a:gd name="T65" fmla="*/ 490 h 669"/>
                    <a:gd name="T66" fmla="*/ 798 w 804"/>
                    <a:gd name="T67" fmla="*/ 479 h 669"/>
                    <a:gd name="T68" fmla="*/ 789 w 804"/>
                    <a:gd name="T69" fmla="*/ 459 h 669"/>
                    <a:gd name="T70" fmla="*/ 765 w 804"/>
                    <a:gd name="T71" fmla="*/ 437 h 669"/>
                    <a:gd name="T72" fmla="*/ 741 w 804"/>
                    <a:gd name="T73" fmla="*/ 430 h 669"/>
                    <a:gd name="T74" fmla="*/ 703 w 804"/>
                    <a:gd name="T75" fmla="*/ 437 h 669"/>
                    <a:gd name="T76" fmla="*/ 670 w 804"/>
                    <a:gd name="T77" fmla="*/ 456 h 669"/>
                    <a:gd name="T78" fmla="*/ 597 w 804"/>
                    <a:gd name="T79" fmla="*/ 513 h 669"/>
                    <a:gd name="T80" fmla="*/ 571 w 804"/>
                    <a:gd name="T81" fmla="*/ 546 h 669"/>
                    <a:gd name="T82" fmla="*/ 557 w 804"/>
                    <a:gd name="T83" fmla="*/ 565 h 669"/>
                    <a:gd name="T84" fmla="*/ 529 w 804"/>
                    <a:gd name="T85" fmla="*/ 530 h 669"/>
                    <a:gd name="T86" fmla="*/ 501 w 804"/>
                    <a:gd name="T87" fmla="*/ 478 h 669"/>
                    <a:gd name="T88" fmla="*/ 471 w 804"/>
                    <a:gd name="T89" fmla="*/ 406 h 669"/>
                    <a:gd name="T90" fmla="*/ 447 w 804"/>
                    <a:gd name="T91" fmla="*/ 335 h 669"/>
                    <a:gd name="T92" fmla="*/ 438 w 804"/>
                    <a:gd name="T93" fmla="*/ 281 h 669"/>
                    <a:gd name="T94" fmla="*/ 437 w 804"/>
                    <a:gd name="T95" fmla="*/ 225 h 669"/>
                    <a:gd name="T96" fmla="*/ 439 w 804"/>
                    <a:gd name="T97" fmla="*/ 197 h 669"/>
                    <a:gd name="T98" fmla="*/ 426 w 804"/>
                    <a:gd name="T99" fmla="*/ 174 h 669"/>
                    <a:gd name="T100" fmla="*/ 388 w 804"/>
                    <a:gd name="T101" fmla="*/ 139 h 669"/>
                    <a:gd name="T102" fmla="*/ 343 w 804"/>
                    <a:gd name="T103" fmla="*/ 118 h 669"/>
                    <a:gd name="T104" fmla="*/ 328 w 804"/>
                    <a:gd name="T105" fmla="*/ 108 h 669"/>
                    <a:gd name="T106" fmla="*/ 189 w 804"/>
                    <a:gd name="T107" fmla="*/ 41 h 669"/>
                    <a:gd name="T108" fmla="*/ 135 w 804"/>
                    <a:gd name="T109" fmla="*/ 17 h 669"/>
                    <a:gd name="T110" fmla="*/ 60 w 804"/>
                    <a:gd name="T111" fmla="*/ 1 h 669"/>
                    <a:gd name="T112" fmla="*/ 26 w 804"/>
                    <a:gd name="T113" fmla="*/ 6 h 669"/>
                    <a:gd name="T114" fmla="*/ 7 w 804"/>
                    <a:gd name="T115" fmla="*/ 25 h 669"/>
                    <a:gd name="T116" fmla="*/ 0 w 804"/>
                    <a:gd name="T117" fmla="*/ 49 h 6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4"/>
                    <a:gd name="T178" fmla="*/ 0 h 669"/>
                    <a:gd name="T179" fmla="*/ 804 w 804"/>
                    <a:gd name="T180" fmla="*/ 669 h 66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4" h="669">
                      <a:moveTo>
                        <a:pt x="0" y="60"/>
                      </a:moveTo>
                      <a:lnTo>
                        <a:pt x="0" y="65"/>
                      </a:lnTo>
                      <a:lnTo>
                        <a:pt x="1" y="70"/>
                      </a:lnTo>
                      <a:lnTo>
                        <a:pt x="4" y="81"/>
                      </a:lnTo>
                      <a:lnTo>
                        <a:pt x="7" y="89"/>
                      </a:lnTo>
                      <a:lnTo>
                        <a:pt x="9" y="93"/>
                      </a:lnTo>
                      <a:lnTo>
                        <a:pt x="12" y="98"/>
                      </a:lnTo>
                      <a:lnTo>
                        <a:pt x="14" y="102"/>
                      </a:lnTo>
                      <a:lnTo>
                        <a:pt x="17" y="105"/>
                      </a:lnTo>
                      <a:lnTo>
                        <a:pt x="21" y="108"/>
                      </a:lnTo>
                      <a:lnTo>
                        <a:pt x="24" y="111"/>
                      </a:lnTo>
                      <a:lnTo>
                        <a:pt x="33" y="117"/>
                      </a:lnTo>
                      <a:lnTo>
                        <a:pt x="42" y="124"/>
                      </a:lnTo>
                      <a:lnTo>
                        <a:pt x="44" y="125"/>
                      </a:lnTo>
                      <a:lnTo>
                        <a:pt x="47" y="127"/>
                      </a:lnTo>
                      <a:lnTo>
                        <a:pt x="77" y="137"/>
                      </a:lnTo>
                      <a:lnTo>
                        <a:pt x="108" y="147"/>
                      </a:lnTo>
                      <a:lnTo>
                        <a:pt x="196" y="174"/>
                      </a:lnTo>
                      <a:lnTo>
                        <a:pt x="285" y="201"/>
                      </a:lnTo>
                      <a:lnTo>
                        <a:pt x="292" y="202"/>
                      </a:lnTo>
                      <a:lnTo>
                        <a:pt x="299" y="204"/>
                      </a:lnTo>
                      <a:lnTo>
                        <a:pt x="312" y="210"/>
                      </a:lnTo>
                      <a:lnTo>
                        <a:pt x="325" y="217"/>
                      </a:lnTo>
                      <a:lnTo>
                        <a:pt x="338" y="225"/>
                      </a:lnTo>
                      <a:lnTo>
                        <a:pt x="340" y="229"/>
                      </a:lnTo>
                      <a:lnTo>
                        <a:pt x="344" y="235"/>
                      </a:lnTo>
                      <a:lnTo>
                        <a:pt x="349" y="242"/>
                      </a:lnTo>
                      <a:lnTo>
                        <a:pt x="351" y="247"/>
                      </a:lnTo>
                      <a:lnTo>
                        <a:pt x="353" y="254"/>
                      </a:lnTo>
                      <a:lnTo>
                        <a:pt x="354" y="261"/>
                      </a:lnTo>
                      <a:lnTo>
                        <a:pt x="355" y="268"/>
                      </a:lnTo>
                      <a:lnTo>
                        <a:pt x="354" y="275"/>
                      </a:lnTo>
                      <a:lnTo>
                        <a:pt x="353" y="282"/>
                      </a:lnTo>
                      <a:lnTo>
                        <a:pt x="350" y="284"/>
                      </a:lnTo>
                      <a:lnTo>
                        <a:pt x="350" y="288"/>
                      </a:lnTo>
                      <a:lnTo>
                        <a:pt x="346" y="315"/>
                      </a:lnTo>
                      <a:lnTo>
                        <a:pt x="345" y="343"/>
                      </a:lnTo>
                      <a:lnTo>
                        <a:pt x="345" y="347"/>
                      </a:lnTo>
                      <a:lnTo>
                        <a:pt x="345" y="352"/>
                      </a:lnTo>
                      <a:lnTo>
                        <a:pt x="346" y="356"/>
                      </a:lnTo>
                      <a:lnTo>
                        <a:pt x="348" y="360"/>
                      </a:lnTo>
                      <a:lnTo>
                        <a:pt x="350" y="365"/>
                      </a:lnTo>
                      <a:lnTo>
                        <a:pt x="352" y="368"/>
                      </a:lnTo>
                      <a:lnTo>
                        <a:pt x="358" y="376"/>
                      </a:lnTo>
                      <a:lnTo>
                        <a:pt x="365" y="394"/>
                      </a:lnTo>
                      <a:lnTo>
                        <a:pt x="374" y="411"/>
                      </a:lnTo>
                      <a:lnTo>
                        <a:pt x="378" y="419"/>
                      </a:lnTo>
                      <a:lnTo>
                        <a:pt x="384" y="427"/>
                      </a:lnTo>
                      <a:lnTo>
                        <a:pt x="395" y="444"/>
                      </a:lnTo>
                      <a:lnTo>
                        <a:pt x="407" y="460"/>
                      </a:lnTo>
                      <a:lnTo>
                        <a:pt x="419" y="477"/>
                      </a:lnTo>
                      <a:lnTo>
                        <a:pt x="429" y="494"/>
                      </a:lnTo>
                      <a:lnTo>
                        <a:pt x="440" y="512"/>
                      </a:lnTo>
                      <a:lnTo>
                        <a:pt x="443" y="518"/>
                      </a:lnTo>
                      <a:lnTo>
                        <a:pt x="447" y="524"/>
                      </a:lnTo>
                      <a:lnTo>
                        <a:pt x="455" y="535"/>
                      </a:lnTo>
                      <a:lnTo>
                        <a:pt x="463" y="545"/>
                      </a:lnTo>
                      <a:lnTo>
                        <a:pt x="470" y="557"/>
                      </a:lnTo>
                      <a:lnTo>
                        <a:pt x="476" y="568"/>
                      </a:lnTo>
                      <a:lnTo>
                        <a:pt x="482" y="580"/>
                      </a:lnTo>
                      <a:lnTo>
                        <a:pt x="488" y="593"/>
                      </a:lnTo>
                      <a:lnTo>
                        <a:pt x="492" y="605"/>
                      </a:lnTo>
                      <a:lnTo>
                        <a:pt x="496" y="618"/>
                      </a:lnTo>
                      <a:lnTo>
                        <a:pt x="498" y="624"/>
                      </a:lnTo>
                      <a:lnTo>
                        <a:pt x="501" y="629"/>
                      </a:lnTo>
                      <a:lnTo>
                        <a:pt x="503" y="636"/>
                      </a:lnTo>
                      <a:lnTo>
                        <a:pt x="506" y="641"/>
                      </a:lnTo>
                      <a:lnTo>
                        <a:pt x="510" y="645"/>
                      </a:lnTo>
                      <a:lnTo>
                        <a:pt x="513" y="650"/>
                      </a:lnTo>
                      <a:lnTo>
                        <a:pt x="517" y="653"/>
                      </a:lnTo>
                      <a:lnTo>
                        <a:pt x="521" y="657"/>
                      </a:lnTo>
                      <a:lnTo>
                        <a:pt x="525" y="659"/>
                      </a:lnTo>
                      <a:lnTo>
                        <a:pt x="531" y="662"/>
                      </a:lnTo>
                      <a:lnTo>
                        <a:pt x="536" y="664"/>
                      </a:lnTo>
                      <a:lnTo>
                        <a:pt x="541" y="666"/>
                      </a:lnTo>
                      <a:lnTo>
                        <a:pt x="547" y="667"/>
                      </a:lnTo>
                      <a:lnTo>
                        <a:pt x="553" y="668"/>
                      </a:lnTo>
                      <a:lnTo>
                        <a:pt x="567" y="669"/>
                      </a:lnTo>
                      <a:lnTo>
                        <a:pt x="571" y="668"/>
                      </a:lnTo>
                      <a:lnTo>
                        <a:pt x="573" y="667"/>
                      </a:lnTo>
                      <a:lnTo>
                        <a:pt x="575" y="666"/>
                      </a:lnTo>
                      <a:lnTo>
                        <a:pt x="576" y="665"/>
                      </a:lnTo>
                      <a:lnTo>
                        <a:pt x="577" y="665"/>
                      </a:lnTo>
                      <a:lnTo>
                        <a:pt x="577" y="664"/>
                      </a:lnTo>
                      <a:lnTo>
                        <a:pt x="578" y="664"/>
                      </a:lnTo>
                      <a:lnTo>
                        <a:pt x="580" y="662"/>
                      </a:lnTo>
                      <a:lnTo>
                        <a:pt x="581" y="661"/>
                      </a:lnTo>
                      <a:lnTo>
                        <a:pt x="588" y="650"/>
                      </a:lnTo>
                      <a:lnTo>
                        <a:pt x="594" y="638"/>
                      </a:lnTo>
                      <a:lnTo>
                        <a:pt x="600" y="627"/>
                      </a:lnTo>
                      <a:lnTo>
                        <a:pt x="600" y="626"/>
                      </a:lnTo>
                      <a:lnTo>
                        <a:pt x="600" y="625"/>
                      </a:lnTo>
                      <a:lnTo>
                        <a:pt x="601" y="623"/>
                      </a:lnTo>
                      <a:lnTo>
                        <a:pt x="601" y="621"/>
                      </a:lnTo>
                      <a:lnTo>
                        <a:pt x="605" y="615"/>
                      </a:lnTo>
                      <a:lnTo>
                        <a:pt x="607" y="610"/>
                      </a:lnTo>
                      <a:lnTo>
                        <a:pt x="608" y="605"/>
                      </a:lnTo>
                      <a:lnTo>
                        <a:pt x="615" y="597"/>
                      </a:lnTo>
                      <a:lnTo>
                        <a:pt x="621" y="588"/>
                      </a:lnTo>
                      <a:lnTo>
                        <a:pt x="629" y="581"/>
                      </a:lnTo>
                      <a:lnTo>
                        <a:pt x="643" y="569"/>
                      </a:lnTo>
                      <a:lnTo>
                        <a:pt x="659" y="558"/>
                      </a:lnTo>
                      <a:lnTo>
                        <a:pt x="673" y="551"/>
                      </a:lnTo>
                      <a:lnTo>
                        <a:pt x="687" y="544"/>
                      </a:lnTo>
                      <a:lnTo>
                        <a:pt x="702" y="539"/>
                      </a:lnTo>
                      <a:lnTo>
                        <a:pt x="717" y="535"/>
                      </a:lnTo>
                      <a:lnTo>
                        <a:pt x="732" y="531"/>
                      </a:lnTo>
                      <a:lnTo>
                        <a:pt x="748" y="530"/>
                      </a:lnTo>
                      <a:lnTo>
                        <a:pt x="763" y="529"/>
                      </a:lnTo>
                      <a:lnTo>
                        <a:pt x="779" y="529"/>
                      </a:lnTo>
                      <a:lnTo>
                        <a:pt x="780" y="529"/>
                      </a:lnTo>
                      <a:lnTo>
                        <a:pt x="781" y="529"/>
                      </a:lnTo>
                      <a:lnTo>
                        <a:pt x="782" y="529"/>
                      </a:lnTo>
                      <a:lnTo>
                        <a:pt x="784" y="528"/>
                      </a:lnTo>
                      <a:lnTo>
                        <a:pt x="786" y="528"/>
                      </a:lnTo>
                      <a:lnTo>
                        <a:pt x="787" y="527"/>
                      </a:lnTo>
                      <a:lnTo>
                        <a:pt x="790" y="526"/>
                      </a:lnTo>
                      <a:lnTo>
                        <a:pt x="796" y="520"/>
                      </a:lnTo>
                      <a:lnTo>
                        <a:pt x="798" y="517"/>
                      </a:lnTo>
                      <a:lnTo>
                        <a:pt x="800" y="515"/>
                      </a:lnTo>
                      <a:lnTo>
                        <a:pt x="802" y="512"/>
                      </a:lnTo>
                      <a:lnTo>
                        <a:pt x="803" y="509"/>
                      </a:lnTo>
                      <a:lnTo>
                        <a:pt x="803" y="508"/>
                      </a:lnTo>
                      <a:lnTo>
                        <a:pt x="804" y="506"/>
                      </a:lnTo>
                      <a:lnTo>
                        <a:pt x="804" y="503"/>
                      </a:lnTo>
                      <a:lnTo>
                        <a:pt x="804" y="500"/>
                      </a:lnTo>
                      <a:lnTo>
                        <a:pt x="804" y="496"/>
                      </a:lnTo>
                      <a:lnTo>
                        <a:pt x="804" y="493"/>
                      </a:lnTo>
                      <a:lnTo>
                        <a:pt x="803" y="490"/>
                      </a:lnTo>
                      <a:lnTo>
                        <a:pt x="802" y="486"/>
                      </a:lnTo>
                      <a:lnTo>
                        <a:pt x="800" y="482"/>
                      </a:lnTo>
                      <a:lnTo>
                        <a:pt x="799" y="480"/>
                      </a:lnTo>
                      <a:lnTo>
                        <a:pt x="798" y="479"/>
                      </a:lnTo>
                      <a:lnTo>
                        <a:pt x="797" y="475"/>
                      </a:lnTo>
                      <a:lnTo>
                        <a:pt x="795" y="471"/>
                      </a:lnTo>
                      <a:lnTo>
                        <a:pt x="793" y="466"/>
                      </a:lnTo>
                      <a:lnTo>
                        <a:pt x="789" y="459"/>
                      </a:lnTo>
                      <a:lnTo>
                        <a:pt x="783" y="452"/>
                      </a:lnTo>
                      <a:lnTo>
                        <a:pt x="778" y="447"/>
                      </a:lnTo>
                      <a:lnTo>
                        <a:pt x="772" y="442"/>
                      </a:lnTo>
                      <a:lnTo>
                        <a:pt x="765" y="437"/>
                      </a:lnTo>
                      <a:lnTo>
                        <a:pt x="757" y="433"/>
                      </a:lnTo>
                      <a:lnTo>
                        <a:pt x="749" y="430"/>
                      </a:lnTo>
                      <a:lnTo>
                        <a:pt x="745" y="430"/>
                      </a:lnTo>
                      <a:lnTo>
                        <a:pt x="741" y="430"/>
                      </a:lnTo>
                      <a:lnTo>
                        <a:pt x="731" y="430"/>
                      </a:lnTo>
                      <a:lnTo>
                        <a:pt x="721" y="431"/>
                      </a:lnTo>
                      <a:lnTo>
                        <a:pt x="712" y="433"/>
                      </a:lnTo>
                      <a:lnTo>
                        <a:pt x="703" y="437"/>
                      </a:lnTo>
                      <a:lnTo>
                        <a:pt x="694" y="440"/>
                      </a:lnTo>
                      <a:lnTo>
                        <a:pt x="685" y="444"/>
                      </a:lnTo>
                      <a:lnTo>
                        <a:pt x="678" y="450"/>
                      </a:lnTo>
                      <a:lnTo>
                        <a:pt x="670" y="456"/>
                      </a:lnTo>
                      <a:lnTo>
                        <a:pt x="642" y="478"/>
                      </a:lnTo>
                      <a:lnTo>
                        <a:pt x="614" y="499"/>
                      </a:lnTo>
                      <a:lnTo>
                        <a:pt x="605" y="506"/>
                      </a:lnTo>
                      <a:lnTo>
                        <a:pt x="597" y="513"/>
                      </a:lnTo>
                      <a:lnTo>
                        <a:pt x="589" y="521"/>
                      </a:lnTo>
                      <a:lnTo>
                        <a:pt x="583" y="529"/>
                      </a:lnTo>
                      <a:lnTo>
                        <a:pt x="576" y="537"/>
                      </a:lnTo>
                      <a:lnTo>
                        <a:pt x="571" y="546"/>
                      </a:lnTo>
                      <a:lnTo>
                        <a:pt x="566" y="556"/>
                      </a:lnTo>
                      <a:lnTo>
                        <a:pt x="560" y="565"/>
                      </a:lnTo>
                      <a:lnTo>
                        <a:pt x="557" y="565"/>
                      </a:lnTo>
                      <a:lnTo>
                        <a:pt x="556" y="565"/>
                      </a:lnTo>
                      <a:lnTo>
                        <a:pt x="546" y="554"/>
                      </a:lnTo>
                      <a:lnTo>
                        <a:pt x="538" y="542"/>
                      </a:lnTo>
                      <a:lnTo>
                        <a:pt x="529" y="530"/>
                      </a:lnTo>
                      <a:lnTo>
                        <a:pt x="521" y="517"/>
                      </a:lnTo>
                      <a:lnTo>
                        <a:pt x="513" y="504"/>
                      </a:lnTo>
                      <a:lnTo>
                        <a:pt x="507" y="492"/>
                      </a:lnTo>
                      <a:lnTo>
                        <a:pt x="501" y="478"/>
                      </a:lnTo>
                      <a:lnTo>
                        <a:pt x="496" y="465"/>
                      </a:lnTo>
                      <a:lnTo>
                        <a:pt x="489" y="446"/>
                      </a:lnTo>
                      <a:lnTo>
                        <a:pt x="481" y="430"/>
                      </a:lnTo>
                      <a:lnTo>
                        <a:pt x="471" y="406"/>
                      </a:lnTo>
                      <a:lnTo>
                        <a:pt x="466" y="394"/>
                      </a:lnTo>
                      <a:lnTo>
                        <a:pt x="461" y="382"/>
                      </a:lnTo>
                      <a:lnTo>
                        <a:pt x="454" y="359"/>
                      </a:lnTo>
                      <a:lnTo>
                        <a:pt x="447" y="335"/>
                      </a:lnTo>
                      <a:lnTo>
                        <a:pt x="446" y="329"/>
                      </a:lnTo>
                      <a:lnTo>
                        <a:pt x="445" y="324"/>
                      </a:lnTo>
                      <a:lnTo>
                        <a:pt x="440" y="302"/>
                      </a:lnTo>
                      <a:lnTo>
                        <a:pt x="438" y="281"/>
                      </a:lnTo>
                      <a:lnTo>
                        <a:pt x="436" y="258"/>
                      </a:lnTo>
                      <a:lnTo>
                        <a:pt x="436" y="236"/>
                      </a:lnTo>
                      <a:lnTo>
                        <a:pt x="436" y="231"/>
                      </a:lnTo>
                      <a:lnTo>
                        <a:pt x="437" y="225"/>
                      </a:lnTo>
                      <a:lnTo>
                        <a:pt x="439" y="217"/>
                      </a:lnTo>
                      <a:lnTo>
                        <a:pt x="440" y="210"/>
                      </a:lnTo>
                      <a:lnTo>
                        <a:pt x="439" y="203"/>
                      </a:lnTo>
                      <a:lnTo>
                        <a:pt x="439" y="197"/>
                      </a:lnTo>
                      <a:lnTo>
                        <a:pt x="436" y="190"/>
                      </a:lnTo>
                      <a:lnTo>
                        <a:pt x="433" y="184"/>
                      </a:lnTo>
                      <a:lnTo>
                        <a:pt x="430" y="179"/>
                      </a:lnTo>
                      <a:lnTo>
                        <a:pt x="426" y="174"/>
                      </a:lnTo>
                      <a:lnTo>
                        <a:pt x="418" y="164"/>
                      </a:lnTo>
                      <a:lnTo>
                        <a:pt x="408" y="155"/>
                      </a:lnTo>
                      <a:lnTo>
                        <a:pt x="399" y="147"/>
                      </a:lnTo>
                      <a:lnTo>
                        <a:pt x="388" y="139"/>
                      </a:lnTo>
                      <a:lnTo>
                        <a:pt x="378" y="133"/>
                      </a:lnTo>
                      <a:lnTo>
                        <a:pt x="366" y="127"/>
                      </a:lnTo>
                      <a:lnTo>
                        <a:pt x="355" y="122"/>
                      </a:lnTo>
                      <a:lnTo>
                        <a:pt x="343" y="118"/>
                      </a:lnTo>
                      <a:lnTo>
                        <a:pt x="339" y="115"/>
                      </a:lnTo>
                      <a:lnTo>
                        <a:pt x="336" y="112"/>
                      </a:lnTo>
                      <a:lnTo>
                        <a:pt x="331" y="110"/>
                      </a:lnTo>
                      <a:lnTo>
                        <a:pt x="328" y="108"/>
                      </a:lnTo>
                      <a:lnTo>
                        <a:pt x="292" y="92"/>
                      </a:lnTo>
                      <a:lnTo>
                        <a:pt x="258" y="76"/>
                      </a:lnTo>
                      <a:lnTo>
                        <a:pt x="223" y="59"/>
                      </a:lnTo>
                      <a:lnTo>
                        <a:pt x="189" y="41"/>
                      </a:lnTo>
                      <a:lnTo>
                        <a:pt x="172" y="32"/>
                      </a:lnTo>
                      <a:lnTo>
                        <a:pt x="154" y="24"/>
                      </a:lnTo>
                      <a:lnTo>
                        <a:pt x="144" y="20"/>
                      </a:lnTo>
                      <a:lnTo>
                        <a:pt x="135" y="17"/>
                      </a:lnTo>
                      <a:lnTo>
                        <a:pt x="117" y="11"/>
                      </a:lnTo>
                      <a:lnTo>
                        <a:pt x="98" y="7"/>
                      </a:lnTo>
                      <a:lnTo>
                        <a:pt x="79" y="3"/>
                      </a:lnTo>
                      <a:lnTo>
                        <a:pt x="60" y="1"/>
                      </a:lnTo>
                      <a:lnTo>
                        <a:pt x="50" y="0"/>
                      </a:lnTo>
                      <a:lnTo>
                        <a:pt x="41" y="0"/>
                      </a:lnTo>
                      <a:lnTo>
                        <a:pt x="30" y="4"/>
                      </a:lnTo>
                      <a:lnTo>
                        <a:pt x="26" y="6"/>
                      </a:lnTo>
                      <a:lnTo>
                        <a:pt x="21" y="9"/>
                      </a:lnTo>
                      <a:lnTo>
                        <a:pt x="14" y="15"/>
                      </a:lnTo>
                      <a:lnTo>
                        <a:pt x="9" y="22"/>
                      </a:lnTo>
                      <a:lnTo>
                        <a:pt x="7" y="25"/>
                      </a:lnTo>
                      <a:lnTo>
                        <a:pt x="5" y="30"/>
                      </a:lnTo>
                      <a:lnTo>
                        <a:pt x="3" y="34"/>
                      </a:lnTo>
                      <a:lnTo>
                        <a:pt x="2" y="39"/>
                      </a:lnTo>
                      <a:lnTo>
                        <a:pt x="0" y="49"/>
                      </a:lnTo>
                      <a:lnTo>
                        <a:pt x="0" y="54"/>
                      </a:lnTo>
                      <a:lnTo>
                        <a:pt x="0" y="6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0" name="Freeform 49"/>
                <p:cNvSpPr>
                  <a:spLocks noChangeAspect="1"/>
                </p:cNvSpPr>
                <p:nvPr/>
              </p:nvSpPr>
              <p:spPr bwMode="auto">
                <a:xfrm>
                  <a:off x="1471" y="3026"/>
                  <a:ext cx="788" cy="432"/>
                </a:xfrm>
                <a:custGeom>
                  <a:avLst/>
                  <a:gdLst>
                    <a:gd name="T0" fmla="*/ 787 w 788"/>
                    <a:gd name="T1" fmla="*/ 82 h 432"/>
                    <a:gd name="T2" fmla="*/ 777 w 788"/>
                    <a:gd name="T3" fmla="*/ 48 h 432"/>
                    <a:gd name="T4" fmla="*/ 750 w 788"/>
                    <a:gd name="T5" fmla="*/ 26 h 432"/>
                    <a:gd name="T6" fmla="*/ 714 w 788"/>
                    <a:gd name="T7" fmla="*/ 22 h 432"/>
                    <a:gd name="T8" fmla="*/ 691 w 788"/>
                    <a:gd name="T9" fmla="*/ 34 h 432"/>
                    <a:gd name="T10" fmla="*/ 634 w 788"/>
                    <a:gd name="T11" fmla="*/ 105 h 432"/>
                    <a:gd name="T12" fmla="*/ 566 w 788"/>
                    <a:gd name="T13" fmla="*/ 213 h 432"/>
                    <a:gd name="T14" fmla="*/ 530 w 788"/>
                    <a:gd name="T15" fmla="*/ 286 h 432"/>
                    <a:gd name="T16" fmla="*/ 510 w 788"/>
                    <a:gd name="T17" fmla="*/ 314 h 432"/>
                    <a:gd name="T18" fmla="*/ 478 w 788"/>
                    <a:gd name="T19" fmla="*/ 331 h 432"/>
                    <a:gd name="T20" fmla="*/ 431 w 788"/>
                    <a:gd name="T21" fmla="*/ 280 h 432"/>
                    <a:gd name="T22" fmla="*/ 371 w 788"/>
                    <a:gd name="T23" fmla="*/ 226 h 432"/>
                    <a:gd name="T24" fmla="*/ 300 w 788"/>
                    <a:gd name="T25" fmla="*/ 178 h 432"/>
                    <a:gd name="T26" fmla="*/ 257 w 788"/>
                    <a:gd name="T27" fmla="*/ 144 h 432"/>
                    <a:gd name="T28" fmla="*/ 228 w 788"/>
                    <a:gd name="T29" fmla="*/ 94 h 432"/>
                    <a:gd name="T30" fmla="*/ 198 w 788"/>
                    <a:gd name="T31" fmla="*/ 21 h 432"/>
                    <a:gd name="T32" fmla="*/ 184 w 788"/>
                    <a:gd name="T33" fmla="*/ 6 h 432"/>
                    <a:gd name="T34" fmla="*/ 155 w 788"/>
                    <a:gd name="T35" fmla="*/ 0 h 432"/>
                    <a:gd name="T36" fmla="*/ 123 w 788"/>
                    <a:gd name="T37" fmla="*/ 22 h 432"/>
                    <a:gd name="T38" fmla="*/ 120 w 788"/>
                    <a:gd name="T39" fmla="*/ 57 h 432"/>
                    <a:gd name="T40" fmla="*/ 118 w 788"/>
                    <a:gd name="T41" fmla="*/ 89 h 432"/>
                    <a:gd name="T42" fmla="*/ 106 w 788"/>
                    <a:gd name="T43" fmla="*/ 127 h 432"/>
                    <a:gd name="T44" fmla="*/ 95 w 788"/>
                    <a:gd name="T45" fmla="*/ 146 h 432"/>
                    <a:gd name="T46" fmla="*/ 80 w 788"/>
                    <a:gd name="T47" fmla="*/ 162 h 432"/>
                    <a:gd name="T48" fmla="*/ 25 w 788"/>
                    <a:gd name="T49" fmla="*/ 219 h 432"/>
                    <a:gd name="T50" fmla="*/ 0 w 788"/>
                    <a:gd name="T51" fmla="*/ 266 h 432"/>
                    <a:gd name="T52" fmla="*/ 3 w 788"/>
                    <a:gd name="T53" fmla="*/ 287 h 432"/>
                    <a:gd name="T54" fmla="*/ 32 w 788"/>
                    <a:gd name="T55" fmla="*/ 300 h 432"/>
                    <a:gd name="T56" fmla="*/ 50 w 788"/>
                    <a:gd name="T57" fmla="*/ 295 h 432"/>
                    <a:gd name="T58" fmla="*/ 74 w 788"/>
                    <a:gd name="T59" fmla="*/ 283 h 432"/>
                    <a:gd name="T60" fmla="*/ 91 w 788"/>
                    <a:gd name="T61" fmla="*/ 269 h 432"/>
                    <a:gd name="T62" fmla="*/ 97 w 788"/>
                    <a:gd name="T63" fmla="*/ 264 h 432"/>
                    <a:gd name="T64" fmla="*/ 118 w 788"/>
                    <a:gd name="T65" fmla="*/ 237 h 432"/>
                    <a:gd name="T66" fmla="*/ 130 w 788"/>
                    <a:gd name="T67" fmla="*/ 211 h 432"/>
                    <a:gd name="T68" fmla="*/ 140 w 788"/>
                    <a:gd name="T69" fmla="*/ 169 h 432"/>
                    <a:gd name="T70" fmla="*/ 150 w 788"/>
                    <a:gd name="T71" fmla="*/ 131 h 432"/>
                    <a:gd name="T72" fmla="*/ 172 w 788"/>
                    <a:gd name="T73" fmla="*/ 116 h 432"/>
                    <a:gd name="T74" fmla="*/ 190 w 788"/>
                    <a:gd name="T75" fmla="*/ 130 h 432"/>
                    <a:gd name="T76" fmla="*/ 207 w 788"/>
                    <a:gd name="T77" fmla="*/ 158 h 432"/>
                    <a:gd name="T78" fmla="*/ 250 w 788"/>
                    <a:gd name="T79" fmla="*/ 223 h 432"/>
                    <a:gd name="T80" fmla="*/ 373 w 788"/>
                    <a:gd name="T81" fmla="*/ 329 h 432"/>
                    <a:gd name="T82" fmla="*/ 433 w 788"/>
                    <a:gd name="T83" fmla="*/ 377 h 432"/>
                    <a:gd name="T84" fmla="*/ 454 w 788"/>
                    <a:gd name="T85" fmla="*/ 413 h 432"/>
                    <a:gd name="T86" fmla="*/ 496 w 788"/>
                    <a:gd name="T87" fmla="*/ 432 h 432"/>
                    <a:gd name="T88" fmla="*/ 517 w 788"/>
                    <a:gd name="T89" fmla="*/ 427 h 432"/>
                    <a:gd name="T90" fmla="*/ 561 w 788"/>
                    <a:gd name="T91" fmla="*/ 399 h 432"/>
                    <a:gd name="T92" fmla="*/ 577 w 788"/>
                    <a:gd name="T93" fmla="*/ 384 h 432"/>
                    <a:gd name="T94" fmla="*/ 646 w 788"/>
                    <a:gd name="T95" fmla="*/ 310 h 432"/>
                    <a:gd name="T96" fmla="*/ 693 w 788"/>
                    <a:gd name="T97" fmla="*/ 253 h 432"/>
                    <a:gd name="T98" fmla="*/ 714 w 788"/>
                    <a:gd name="T99" fmla="*/ 225 h 432"/>
                    <a:gd name="T100" fmla="*/ 753 w 788"/>
                    <a:gd name="T101" fmla="*/ 165 h 432"/>
                    <a:gd name="T102" fmla="*/ 782 w 788"/>
                    <a:gd name="T103" fmla="*/ 106 h 4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88"/>
                    <a:gd name="T157" fmla="*/ 0 h 432"/>
                    <a:gd name="T158" fmla="*/ 788 w 788"/>
                    <a:gd name="T159" fmla="*/ 432 h 43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88" h="432">
                      <a:moveTo>
                        <a:pt x="782" y="106"/>
                      </a:moveTo>
                      <a:lnTo>
                        <a:pt x="784" y="98"/>
                      </a:lnTo>
                      <a:lnTo>
                        <a:pt x="786" y="91"/>
                      </a:lnTo>
                      <a:lnTo>
                        <a:pt x="786" y="87"/>
                      </a:lnTo>
                      <a:lnTo>
                        <a:pt x="787" y="82"/>
                      </a:lnTo>
                      <a:lnTo>
                        <a:pt x="788" y="75"/>
                      </a:lnTo>
                      <a:lnTo>
                        <a:pt x="785" y="64"/>
                      </a:lnTo>
                      <a:lnTo>
                        <a:pt x="784" y="60"/>
                      </a:lnTo>
                      <a:lnTo>
                        <a:pt x="782" y="55"/>
                      </a:lnTo>
                      <a:lnTo>
                        <a:pt x="777" y="48"/>
                      </a:lnTo>
                      <a:lnTo>
                        <a:pt x="770" y="39"/>
                      </a:lnTo>
                      <a:lnTo>
                        <a:pt x="766" y="35"/>
                      </a:lnTo>
                      <a:lnTo>
                        <a:pt x="763" y="33"/>
                      </a:lnTo>
                      <a:lnTo>
                        <a:pt x="755" y="27"/>
                      </a:lnTo>
                      <a:lnTo>
                        <a:pt x="750" y="26"/>
                      </a:lnTo>
                      <a:lnTo>
                        <a:pt x="747" y="24"/>
                      </a:lnTo>
                      <a:lnTo>
                        <a:pt x="738" y="21"/>
                      </a:lnTo>
                      <a:lnTo>
                        <a:pt x="728" y="21"/>
                      </a:lnTo>
                      <a:lnTo>
                        <a:pt x="719" y="21"/>
                      </a:lnTo>
                      <a:lnTo>
                        <a:pt x="714" y="22"/>
                      </a:lnTo>
                      <a:lnTo>
                        <a:pt x="708" y="24"/>
                      </a:lnTo>
                      <a:lnTo>
                        <a:pt x="703" y="25"/>
                      </a:lnTo>
                      <a:lnTo>
                        <a:pt x="699" y="27"/>
                      </a:lnTo>
                      <a:lnTo>
                        <a:pt x="694" y="31"/>
                      </a:lnTo>
                      <a:lnTo>
                        <a:pt x="691" y="34"/>
                      </a:lnTo>
                      <a:lnTo>
                        <a:pt x="679" y="48"/>
                      </a:lnTo>
                      <a:lnTo>
                        <a:pt x="667" y="62"/>
                      </a:lnTo>
                      <a:lnTo>
                        <a:pt x="656" y="76"/>
                      </a:lnTo>
                      <a:lnTo>
                        <a:pt x="644" y="90"/>
                      </a:lnTo>
                      <a:lnTo>
                        <a:pt x="634" y="105"/>
                      </a:lnTo>
                      <a:lnTo>
                        <a:pt x="623" y="120"/>
                      </a:lnTo>
                      <a:lnTo>
                        <a:pt x="603" y="150"/>
                      </a:lnTo>
                      <a:lnTo>
                        <a:pt x="583" y="182"/>
                      </a:lnTo>
                      <a:lnTo>
                        <a:pt x="573" y="198"/>
                      </a:lnTo>
                      <a:lnTo>
                        <a:pt x="566" y="213"/>
                      </a:lnTo>
                      <a:lnTo>
                        <a:pt x="558" y="232"/>
                      </a:lnTo>
                      <a:lnTo>
                        <a:pt x="549" y="250"/>
                      </a:lnTo>
                      <a:lnTo>
                        <a:pt x="544" y="259"/>
                      </a:lnTo>
                      <a:lnTo>
                        <a:pt x="539" y="267"/>
                      </a:lnTo>
                      <a:lnTo>
                        <a:pt x="530" y="286"/>
                      </a:lnTo>
                      <a:lnTo>
                        <a:pt x="525" y="293"/>
                      </a:lnTo>
                      <a:lnTo>
                        <a:pt x="523" y="296"/>
                      </a:lnTo>
                      <a:lnTo>
                        <a:pt x="521" y="300"/>
                      </a:lnTo>
                      <a:lnTo>
                        <a:pt x="516" y="307"/>
                      </a:lnTo>
                      <a:lnTo>
                        <a:pt x="510" y="314"/>
                      </a:lnTo>
                      <a:lnTo>
                        <a:pt x="504" y="320"/>
                      </a:lnTo>
                      <a:lnTo>
                        <a:pt x="499" y="327"/>
                      </a:lnTo>
                      <a:lnTo>
                        <a:pt x="493" y="333"/>
                      </a:lnTo>
                      <a:lnTo>
                        <a:pt x="486" y="339"/>
                      </a:lnTo>
                      <a:lnTo>
                        <a:pt x="478" y="331"/>
                      </a:lnTo>
                      <a:lnTo>
                        <a:pt x="470" y="324"/>
                      </a:lnTo>
                      <a:lnTo>
                        <a:pt x="455" y="309"/>
                      </a:lnTo>
                      <a:lnTo>
                        <a:pt x="448" y="301"/>
                      </a:lnTo>
                      <a:lnTo>
                        <a:pt x="441" y="292"/>
                      </a:lnTo>
                      <a:lnTo>
                        <a:pt x="431" y="280"/>
                      </a:lnTo>
                      <a:lnTo>
                        <a:pt x="419" y="267"/>
                      </a:lnTo>
                      <a:lnTo>
                        <a:pt x="408" y="256"/>
                      </a:lnTo>
                      <a:lnTo>
                        <a:pt x="397" y="246"/>
                      </a:lnTo>
                      <a:lnTo>
                        <a:pt x="383" y="235"/>
                      </a:lnTo>
                      <a:lnTo>
                        <a:pt x="371" y="226"/>
                      </a:lnTo>
                      <a:lnTo>
                        <a:pt x="358" y="216"/>
                      </a:lnTo>
                      <a:lnTo>
                        <a:pt x="344" y="208"/>
                      </a:lnTo>
                      <a:lnTo>
                        <a:pt x="328" y="198"/>
                      </a:lnTo>
                      <a:lnTo>
                        <a:pt x="313" y="188"/>
                      </a:lnTo>
                      <a:lnTo>
                        <a:pt x="300" y="178"/>
                      </a:lnTo>
                      <a:lnTo>
                        <a:pt x="288" y="170"/>
                      </a:lnTo>
                      <a:lnTo>
                        <a:pt x="276" y="160"/>
                      </a:lnTo>
                      <a:lnTo>
                        <a:pt x="264" y="151"/>
                      </a:lnTo>
                      <a:lnTo>
                        <a:pt x="260" y="147"/>
                      </a:lnTo>
                      <a:lnTo>
                        <a:pt x="257" y="144"/>
                      </a:lnTo>
                      <a:lnTo>
                        <a:pt x="254" y="139"/>
                      </a:lnTo>
                      <a:lnTo>
                        <a:pt x="251" y="136"/>
                      </a:lnTo>
                      <a:lnTo>
                        <a:pt x="243" y="122"/>
                      </a:lnTo>
                      <a:lnTo>
                        <a:pt x="235" y="108"/>
                      </a:lnTo>
                      <a:lnTo>
                        <a:pt x="228" y="94"/>
                      </a:lnTo>
                      <a:lnTo>
                        <a:pt x="221" y="80"/>
                      </a:lnTo>
                      <a:lnTo>
                        <a:pt x="215" y="65"/>
                      </a:lnTo>
                      <a:lnTo>
                        <a:pt x="208" y="51"/>
                      </a:lnTo>
                      <a:lnTo>
                        <a:pt x="203" y="36"/>
                      </a:lnTo>
                      <a:lnTo>
                        <a:pt x="198" y="21"/>
                      </a:lnTo>
                      <a:lnTo>
                        <a:pt x="196" y="17"/>
                      </a:lnTo>
                      <a:lnTo>
                        <a:pt x="193" y="14"/>
                      </a:lnTo>
                      <a:lnTo>
                        <a:pt x="190" y="10"/>
                      </a:lnTo>
                      <a:lnTo>
                        <a:pt x="187" y="7"/>
                      </a:lnTo>
                      <a:lnTo>
                        <a:pt x="184" y="6"/>
                      </a:lnTo>
                      <a:lnTo>
                        <a:pt x="180" y="4"/>
                      </a:lnTo>
                      <a:lnTo>
                        <a:pt x="176" y="2"/>
                      </a:lnTo>
                      <a:lnTo>
                        <a:pt x="172" y="1"/>
                      </a:lnTo>
                      <a:lnTo>
                        <a:pt x="163" y="0"/>
                      </a:lnTo>
                      <a:lnTo>
                        <a:pt x="155" y="0"/>
                      </a:lnTo>
                      <a:lnTo>
                        <a:pt x="148" y="2"/>
                      </a:lnTo>
                      <a:lnTo>
                        <a:pt x="141" y="5"/>
                      </a:lnTo>
                      <a:lnTo>
                        <a:pt x="135" y="9"/>
                      </a:lnTo>
                      <a:lnTo>
                        <a:pt x="128" y="15"/>
                      </a:lnTo>
                      <a:lnTo>
                        <a:pt x="123" y="22"/>
                      </a:lnTo>
                      <a:lnTo>
                        <a:pt x="120" y="26"/>
                      </a:lnTo>
                      <a:lnTo>
                        <a:pt x="118" y="30"/>
                      </a:lnTo>
                      <a:lnTo>
                        <a:pt x="116" y="39"/>
                      </a:lnTo>
                      <a:lnTo>
                        <a:pt x="118" y="48"/>
                      </a:lnTo>
                      <a:lnTo>
                        <a:pt x="120" y="57"/>
                      </a:lnTo>
                      <a:lnTo>
                        <a:pt x="121" y="68"/>
                      </a:lnTo>
                      <a:lnTo>
                        <a:pt x="121" y="77"/>
                      </a:lnTo>
                      <a:lnTo>
                        <a:pt x="120" y="83"/>
                      </a:lnTo>
                      <a:lnTo>
                        <a:pt x="119" y="86"/>
                      </a:lnTo>
                      <a:lnTo>
                        <a:pt x="118" y="89"/>
                      </a:lnTo>
                      <a:lnTo>
                        <a:pt x="116" y="96"/>
                      </a:lnTo>
                      <a:lnTo>
                        <a:pt x="116" y="103"/>
                      </a:lnTo>
                      <a:lnTo>
                        <a:pt x="113" y="109"/>
                      </a:lnTo>
                      <a:lnTo>
                        <a:pt x="111" y="115"/>
                      </a:lnTo>
                      <a:lnTo>
                        <a:pt x="106" y="127"/>
                      </a:lnTo>
                      <a:lnTo>
                        <a:pt x="103" y="131"/>
                      </a:lnTo>
                      <a:lnTo>
                        <a:pt x="101" y="137"/>
                      </a:lnTo>
                      <a:lnTo>
                        <a:pt x="99" y="138"/>
                      </a:lnTo>
                      <a:lnTo>
                        <a:pt x="97" y="141"/>
                      </a:lnTo>
                      <a:lnTo>
                        <a:pt x="95" y="146"/>
                      </a:lnTo>
                      <a:lnTo>
                        <a:pt x="90" y="150"/>
                      </a:lnTo>
                      <a:lnTo>
                        <a:pt x="87" y="154"/>
                      </a:lnTo>
                      <a:lnTo>
                        <a:pt x="85" y="156"/>
                      </a:lnTo>
                      <a:lnTo>
                        <a:pt x="83" y="158"/>
                      </a:lnTo>
                      <a:lnTo>
                        <a:pt x="80" y="162"/>
                      </a:lnTo>
                      <a:lnTo>
                        <a:pt x="64" y="177"/>
                      </a:lnTo>
                      <a:lnTo>
                        <a:pt x="49" y="192"/>
                      </a:lnTo>
                      <a:lnTo>
                        <a:pt x="38" y="204"/>
                      </a:lnTo>
                      <a:lnTo>
                        <a:pt x="32" y="210"/>
                      </a:lnTo>
                      <a:lnTo>
                        <a:pt x="25" y="219"/>
                      </a:lnTo>
                      <a:lnTo>
                        <a:pt x="18" y="228"/>
                      </a:lnTo>
                      <a:lnTo>
                        <a:pt x="11" y="241"/>
                      </a:lnTo>
                      <a:lnTo>
                        <a:pt x="4" y="254"/>
                      </a:lnTo>
                      <a:lnTo>
                        <a:pt x="2" y="260"/>
                      </a:lnTo>
                      <a:lnTo>
                        <a:pt x="0" y="266"/>
                      </a:lnTo>
                      <a:lnTo>
                        <a:pt x="0" y="267"/>
                      </a:lnTo>
                      <a:lnTo>
                        <a:pt x="0" y="271"/>
                      </a:lnTo>
                      <a:lnTo>
                        <a:pt x="0" y="276"/>
                      </a:lnTo>
                      <a:lnTo>
                        <a:pt x="1" y="281"/>
                      </a:lnTo>
                      <a:lnTo>
                        <a:pt x="3" y="287"/>
                      </a:lnTo>
                      <a:lnTo>
                        <a:pt x="5" y="291"/>
                      </a:lnTo>
                      <a:lnTo>
                        <a:pt x="9" y="297"/>
                      </a:lnTo>
                      <a:lnTo>
                        <a:pt x="18" y="299"/>
                      </a:lnTo>
                      <a:lnTo>
                        <a:pt x="28" y="300"/>
                      </a:lnTo>
                      <a:lnTo>
                        <a:pt x="32" y="300"/>
                      </a:lnTo>
                      <a:lnTo>
                        <a:pt x="37" y="300"/>
                      </a:lnTo>
                      <a:lnTo>
                        <a:pt x="42" y="299"/>
                      </a:lnTo>
                      <a:lnTo>
                        <a:pt x="47" y="297"/>
                      </a:lnTo>
                      <a:lnTo>
                        <a:pt x="48" y="296"/>
                      </a:lnTo>
                      <a:lnTo>
                        <a:pt x="50" y="295"/>
                      </a:lnTo>
                      <a:lnTo>
                        <a:pt x="53" y="294"/>
                      </a:lnTo>
                      <a:lnTo>
                        <a:pt x="60" y="291"/>
                      </a:lnTo>
                      <a:lnTo>
                        <a:pt x="67" y="288"/>
                      </a:lnTo>
                      <a:lnTo>
                        <a:pt x="70" y="285"/>
                      </a:lnTo>
                      <a:lnTo>
                        <a:pt x="74" y="283"/>
                      </a:lnTo>
                      <a:lnTo>
                        <a:pt x="76" y="281"/>
                      </a:lnTo>
                      <a:lnTo>
                        <a:pt x="80" y="279"/>
                      </a:lnTo>
                      <a:lnTo>
                        <a:pt x="82" y="276"/>
                      </a:lnTo>
                      <a:lnTo>
                        <a:pt x="85" y="274"/>
                      </a:lnTo>
                      <a:lnTo>
                        <a:pt x="91" y="269"/>
                      </a:lnTo>
                      <a:lnTo>
                        <a:pt x="94" y="267"/>
                      </a:lnTo>
                      <a:lnTo>
                        <a:pt x="95" y="266"/>
                      </a:lnTo>
                      <a:lnTo>
                        <a:pt x="95" y="265"/>
                      </a:lnTo>
                      <a:lnTo>
                        <a:pt x="96" y="264"/>
                      </a:lnTo>
                      <a:lnTo>
                        <a:pt x="97" y="264"/>
                      </a:lnTo>
                      <a:lnTo>
                        <a:pt x="104" y="255"/>
                      </a:lnTo>
                      <a:lnTo>
                        <a:pt x="113" y="247"/>
                      </a:lnTo>
                      <a:lnTo>
                        <a:pt x="117" y="240"/>
                      </a:lnTo>
                      <a:lnTo>
                        <a:pt x="118" y="237"/>
                      </a:lnTo>
                      <a:lnTo>
                        <a:pt x="118" y="236"/>
                      </a:lnTo>
                      <a:lnTo>
                        <a:pt x="119" y="235"/>
                      </a:lnTo>
                      <a:lnTo>
                        <a:pt x="122" y="232"/>
                      </a:lnTo>
                      <a:lnTo>
                        <a:pt x="130" y="211"/>
                      </a:lnTo>
                      <a:lnTo>
                        <a:pt x="133" y="199"/>
                      </a:lnTo>
                      <a:lnTo>
                        <a:pt x="135" y="194"/>
                      </a:lnTo>
                      <a:lnTo>
                        <a:pt x="137" y="189"/>
                      </a:lnTo>
                      <a:lnTo>
                        <a:pt x="139" y="178"/>
                      </a:lnTo>
                      <a:lnTo>
                        <a:pt x="140" y="169"/>
                      </a:lnTo>
                      <a:lnTo>
                        <a:pt x="141" y="161"/>
                      </a:lnTo>
                      <a:lnTo>
                        <a:pt x="142" y="153"/>
                      </a:lnTo>
                      <a:lnTo>
                        <a:pt x="144" y="145"/>
                      </a:lnTo>
                      <a:lnTo>
                        <a:pt x="146" y="138"/>
                      </a:lnTo>
                      <a:lnTo>
                        <a:pt x="150" y="131"/>
                      </a:lnTo>
                      <a:lnTo>
                        <a:pt x="153" y="125"/>
                      </a:lnTo>
                      <a:lnTo>
                        <a:pt x="158" y="119"/>
                      </a:lnTo>
                      <a:lnTo>
                        <a:pt x="163" y="113"/>
                      </a:lnTo>
                      <a:lnTo>
                        <a:pt x="168" y="114"/>
                      </a:lnTo>
                      <a:lnTo>
                        <a:pt x="172" y="116"/>
                      </a:lnTo>
                      <a:lnTo>
                        <a:pt x="177" y="117"/>
                      </a:lnTo>
                      <a:lnTo>
                        <a:pt x="180" y="120"/>
                      </a:lnTo>
                      <a:lnTo>
                        <a:pt x="184" y="123"/>
                      </a:lnTo>
                      <a:lnTo>
                        <a:pt x="187" y="126"/>
                      </a:lnTo>
                      <a:lnTo>
                        <a:pt x="190" y="130"/>
                      </a:lnTo>
                      <a:lnTo>
                        <a:pt x="193" y="135"/>
                      </a:lnTo>
                      <a:lnTo>
                        <a:pt x="196" y="141"/>
                      </a:lnTo>
                      <a:lnTo>
                        <a:pt x="200" y="147"/>
                      </a:lnTo>
                      <a:lnTo>
                        <a:pt x="203" y="152"/>
                      </a:lnTo>
                      <a:lnTo>
                        <a:pt x="207" y="158"/>
                      </a:lnTo>
                      <a:lnTo>
                        <a:pt x="215" y="174"/>
                      </a:lnTo>
                      <a:lnTo>
                        <a:pt x="225" y="190"/>
                      </a:lnTo>
                      <a:lnTo>
                        <a:pt x="235" y="204"/>
                      </a:lnTo>
                      <a:lnTo>
                        <a:pt x="245" y="217"/>
                      </a:lnTo>
                      <a:lnTo>
                        <a:pt x="250" y="223"/>
                      </a:lnTo>
                      <a:lnTo>
                        <a:pt x="257" y="230"/>
                      </a:lnTo>
                      <a:lnTo>
                        <a:pt x="270" y="242"/>
                      </a:lnTo>
                      <a:lnTo>
                        <a:pt x="327" y="293"/>
                      </a:lnTo>
                      <a:lnTo>
                        <a:pt x="357" y="317"/>
                      </a:lnTo>
                      <a:lnTo>
                        <a:pt x="373" y="329"/>
                      </a:lnTo>
                      <a:lnTo>
                        <a:pt x="389" y="341"/>
                      </a:lnTo>
                      <a:lnTo>
                        <a:pt x="400" y="349"/>
                      </a:lnTo>
                      <a:lnTo>
                        <a:pt x="412" y="358"/>
                      </a:lnTo>
                      <a:lnTo>
                        <a:pt x="422" y="367"/>
                      </a:lnTo>
                      <a:lnTo>
                        <a:pt x="433" y="377"/>
                      </a:lnTo>
                      <a:lnTo>
                        <a:pt x="436" y="381"/>
                      </a:lnTo>
                      <a:lnTo>
                        <a:pt x="440" y="385"/>
                      </a:lnTo>
                      <a:lnTo>
                        <a:pt x="446" y="394"/>
                      </a:lnTo>
                      <a:lnTo>
                        <a:pt x="450" y="403"/>
                      </a:lnTo>
                      <a:lnTo>
                        <a:pt x="454" y="413"/>
                      </a:lnTo>
                      <a:lnTo>
                        <a:pt x="462" y="419"/>
                      </a:lnTo>
                      <a:lnTo>
                        <a:pt x="470" y="425"/>
                      </a:lnTo>
                      <a:lnTo>
                        <a:pt x="479" y="428"/>
                      </a:lnTo>
                      <a:lnTo>
                        <a:pt x="489" y="432"/>
                      </a:lnTo>
                      <a:lnTo>
                        <a:pt x="496" y="432"/>
                      </a:lnTo>
                      <a:lnTo>
                        <a:pt x="500" y="432"/>
                      </a:lnTo>
                      <a:lnTo>
                        <a:pt x="503" y="432"/>
                      </a:lnTo>
                      <a:lnTo>
                        <a:pt x="510" y="431"/>
                      </a:lnTo>
                      <a:lnTo>
                        <a:pt x="514" y="429"/>
                      </a:lnTo>
                      <a:lnTo>
                        <a:pt x="517" y="427"/>
                      </a:lnTo>
                      <a:lnTo>
                        <a:pt x="523" y="424"/>
                      </a:lnTo>
                      <a:lnTo>
                        <a:pt x="529" y="421"/>
                      </a:lnTo>
                      <a:lnTo>
                        <a:pt x="540" y="414"/>
                      </a:lnTo>
                      <a:lnTo>
                        <a:pt x="551" y="406"/>
                      </a:lnTo>
                      <a:lnTo>
                        <a:pt x="561" y="399"/>
                      </a:lnTo>
                      <a:lnTo>
                        <a:pt x="570" y="391"/>
                      </a:lnTo>
                      <a:lnTo>
                        <a:pt x="573" y="387"/>
                      </a:lnTo>
                      <a:lnTo>
                        <a:pt x="576" y="385"/>
                      </a:lnTo>
                      <a:lnTo>
                        <a:pt x="576" y="384"/>
                      </a:lnTo>
                      <a:lnTo>
                        <a:pt x="577" y="384"/>
                      </a:lnTo>
                      <a:lnTo>
                        <a:pt x="578" y="384"/>
                      </a:lnTo>
                      <a:lnTo>
                        <a:pt x="587" y="375"/>
                      </a:lnTo>
                      <a:lnTo>
                        <a:pt x="595" y="367"/>
                      </a:lnTo>
                      <a:lnTo>
                        <a:pt x="621" y="338"/>
                      </a:lnTo>
                      <a:lnTo>
                        <a:pt x="646" y="310"/>
                      </a:lnTo>
                      <a:lnTo>
                        <a:pt x="653" y="301"/>
                      </a:lnTo>
                      <a:lnTo>
                        <a:pt x="658" y="295"/>
                      </a:lnTo>
                      <a:lnTo>
                        <a:pt x="662" y="291"/>
                      </a:lnTo>
                      <a:lnTo>
                        <a:pt x="677" y="273"/>
                      </a:lnTo>
                      <a:lnTo>
                        <a:pt x="693" y="253"/>
                      </a:lnTo>
                      <a:lnTo>
                        <a:pt x="700" y="243"/>
                      </a:lnTo>
                      <a:lnTo>
                        <a:pt x="704" y="239"/>
                      </a:lnTo>
                      <a:lnTo>
                        <a:pt x="708" y="233"/>
                      </a:lnTo>
                      <a:lnTo>
                        <a:pt x="713" y="227"/>
                      </a:lnTo>
                      <a:lnTo>
                        <a:pt x="714" y="225"/>
                      </a:lnTo>
                      <a:lnTo>
                        <a:pt x="717" y="221"/>
                      </a:lnTo>
                      <a:lnTo>
                        <a:pt x="726" y="210"/>
                      </a:lnTo>
                      <a:lnTo>
                        <a:pt x="734" y="198"/>
                      </a:lnTo>
                      <a:lnTo>
                        <a:pt x="742" y="185"/>
                      </a:lnTo>
                      <a:lnTo>
                        <a:pt x="753" y="165"/>
                      </a:lnTo>
                      <a:lnTo>
                        <a:pt x="763" y="146"/>
                      </a:lnTo>
                      <a:lnTo>
                        <a:pt x="766" y="141"/>
                      </a:lnTo>
                      <a:lnTo>
                        <a:pt x="768" y="136"/>
                      </a:lnTo>
                      <a:lnTo>
                        <a:pt x="773" y="126"/>
                      </a:lnTo>
                      <a:lnTo>
                        <a:pt x="782" y="1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44" name="Text Box 50"/>
              <p:cNvSpPr txBox="1">
                <a:spLocks noChangeArrowheads="1"/>
              </p:cNvSpPr>
              <p:nvPr/>
            </p:nvSpPr>
            <p:spPr bwMode="auto">
              <a:xfrm>
                <a:off x="1002" y="2073"/>
                <a:ext cx="278"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rPr>
                  <a:t>i</a:t>
                </a:r>
                <a:endParaRPr kumimoji="0" lang="en-CA"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grpSp>
        <p:pic>
          <p:nvPicPr>
            <p:cNvPr id="216" name="Picture 5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4" y="1200"/>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7" name="Group 52"/>
            <p:cNvGrpSpPr>
              <a:grpSpLocks noChangeAspect="1"/>
            </p:cNvGrpSpPr>
            <p:nvPr/>
          </p:nvGrpSpPr>
          <p:grpSpPr bwMode="auto">
            <a:xfrm rot="902222">
              <a:off x="48" y="1286"/>
              <a:ext cx="821" cy="682"/>
              <a:chOff x="1471" y="2266"/>
              <a:chExt cx="1746" cy="1449"/>
            </a:xfrm>
          </p:grpSpPr>
          <p:grpSp>
            <p:nvGrpSpPr>
              <p:cNvPr id="232" name="Group 53"/>
              <p:cNvGrpSpPr>
                <a:grpSpLocks noChangeAspect="1"/>
              </p:cNvGrpSpPr>
              <p:nvPr/>
            </p:nvGrpSpPr>
            <p:grpSpPr bwMode="auto">
              <a:xfrm>
                <a:off x="2895" y="2582"/>
                <a:ext cx="322" cy="418"/>
                <a:chOff x="2895" y="2582"/>
                <a:chExt cx="322" cy="418"/>
              </a:xfrm>
            </p:grpSpPr>
            <p:sp>
              <p:nvSpPr>
                <p:cNvPr id="240" name="Freeform 54"/>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1" name="Freeform 55"/>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33" name="Group 56"/>
              <p:cNvGrpSpPr>
                <a:grpSpLocks noChangeAspect="1"/>
              </p:cNvGrpSpPr>
              <p:nvPr/>
            </p:nvGrpSpPr>
            <p:grpSpPr bwMode="auto">
              <a:xfrm>
                <a:off x="1471" y="2266"/>
                <a:ext cx="1709" cy="1449"/>
                <a:chOff x="1471" y="2266"/>
                <a:chExt cx="1709" cy="1449"/>
              </a:xfrm>
            </p:grpSpPr>
            <p:sp>
              <p:nvSpPr>
                <p:cNvPr id="234" name="Freeform 57"/>
                <p:cNvSpPr>
                  <a:spLocks noChangeAspect="1"/>
                </p:cNvSpPr>
                <p:nvPr/>
              </p:nvSpPr>
              <p:spPr bwMode="auto">
                <a:xfrm>
                  <a:off x="2351" y="2266"/>
                  <a:ext cx="351" cy="352"/>
                </a:xfrm>
                <a:custGeom>
                  <a:avLst/>
                  <a:gdLst>
                    <a:gd name="T0" fmla="*/ 201 w 351"/>
                    <a:gd name="T1" fmla="*/ 22 h 352"/>
                    <a:gd name="T2" fmla="*/ 175 w 351"/>
                    <a:gd name="T3" fmla="*/ 7 h 352"/>
                    <a:gd name="T4" fmla="*/ 151 w 351"/>
                    <a:gd name="T5" fmla="*/ 1 h 352"/>
                    <a:gd name="T6" fmla="*/ 127 w 351"/>
                    <a:gd name="T7" fmla="*/ 0 h 352"/>
                    <a:gd name="T8" fmla="*/ 100 w 351"/>
                    <a:gd name="T9" fmla="*/ 7 h 352"/>
                    <a:gd name="T10" fmla="*/ 73 w 351"/>
                    <a:gd name="T11" fmla="*/ 20 h 352"/>
                    <a:gd name="T12" fmla="*/ 55 w 351"/>
                    <a:gd name="T13" fmla="*/ 35 h 352"/>
                    <a:gd name="T14" fmla="*/ 33 w 351"/>
                    <a:gd name="T15" fmla="*/ 61 h 352"/>
                    <a:gd name="T16" fmla="*/ 15 w 351"/>
                    <a:gd name="T17" fmla="*/ 95 h 352"/>
                    <a:gd name="T18" fmla="*/ 4 w 351"/>
                    <a:gd name="T19" fmla="*/ 133 h 352"/>
                    <a:gd name="T20" fmla="*/ 0 w 351"/>
                    <a:gd name="T21" fmla="*/ 204 h 352"/>
                    <a:gd name="T22" fmla="*/ 10 w 351"/>
                    <a:gd name="T23" fmla="*/ 254 h 352"/>
                    <a:gd name="T24" fmla="*/ 24 w 351"/>
                    <a:gd name="T25" fmla="*/ 289 h 352"/>
                    <a:gd name="T26" fmla="*/ 39 w 351"/>
                    <a:gd name="T27" fmla="*/ 310 h 352"/>
                    <a:gd name="T28" fmla="*/ 53 w 351"/>
                    <a:gd name="T29" fmla="*/ 324 h 352"/>
                    <a:gd name="T30" fmla="*/ 69 w 351"/>
                    <a:gd name="T31" fmla="*/ 337 h 352"/>
                    <a:gd name="T32" fmla="*/ 93 w 351"/>
                    <a:gd name="T33" fmla="*/ 348 h 352"/>
                    <a:gd name="T34" fmla="*/ 131 w 351"/>
                    <a:gd name="T35" fmla="*/ 352 h 352"/>
                    <a:gd name="T36" fmla="*/ 158 w 351"/>
                    <a:gd name="T37" fmla="*/ 345 h 352"/>
                    <a:gd name="T38" fmla="*/ 167 w 351"/>
                    <a:gd name="T39" fmla="*/ 340 h 352"/>
                    <a:gd name="T40" fmla="*/ 180 w 351"/>
                    <a:gd name="T41" fmla="*/ 332 h 352"/>
                    <a:gd name="T42" fmla="*/ 189 w 351"/>
                    <a:gd name="T43" fmla="*/ 324 h 352"/>
                    <a:gd name="T44" fmla="*/ 198 w 351"/>
                    <a:gd name="T45" fmla="*/ 314 h 352"/>
                    <a:gd name="T46" fmla="*/ 225 w 351"/>
                    <a:gd name="T47" fmla="*/ 266 h 352"/>
                    <a:gd name="T48" fmla="*/ 248 w 351"/>
                    <a:gd name="T49" fmla="*/ 225 h 352"/>
                    <a:gd name="T50" fmla="*/ 259 w 351"/>
                    <a:gd name="T51" fmla="*/ 228 h 352"/>
                    <a:gd name="T52" fmla="*/ 269 w 351"/>
                    <a:gd name="T53" fmla="*/ 236 h 352"/>
                    <a:gd name="T54" fmla="*/ 284 w 351"/>
                    <a:gd name="T55" fmla="*/ 253 h 352"/>
                    <a:gd name="T56" fmla="*/ 296 w 351"/>
                    <a:gd name="T57" fmla="*/ 261 h 352"/>
                    <a:gd name="T58" fmla="*/ 311 w 351"/>
                    <a:gd name="T59" fmla="*/ 265 h 352"/>
                    <a:gd name="T60" fmla="*/ 325 w 351"/>
                    <a:gd name="T61" fmla="*/ 264 h 352"/>
                    <a:gd name="T62" fmla="*/ 335 w 351"/>
                    <a:gd name="T63" fmla="*/ 259 h 352"/>
                    <a:gd name="T64" fmla="*/ 344 w 351"/>
                    <a:gd name="T65" fmla="*/ 252 h 352"/>
                    <a:gd name="T66" fmla="*/ 350 w 351"/>
                    <a:gd name="T67" fmla="*/ 237 h 352"/>
                    <a:gd name="T68" fmla="*/ 349 w 351"/>
                    <a:gd name="T69" fmla="*/ 222 h 352"/>
                    <a:gd name="T70" fmla="*/ 340 w 351"/>
                    <a:gd name="T71" fmla="*/ 208 h 352"/>
                    <a:gd name="T72" fmla="*/ 328 w 351"/>
                    <a:gd name="T73" fmla="*/ 199 h 352"/>
                    <a:gd name="T74" fmla="*/ 297 w 351"/>
                    <a:gd name="T75" fmla="*/ 186 h 352"/>
                    <a:gd name="T76" fmla="*/ 277 w 351"/>
                    <a:gd name="T77" fmla="*/ 176 h 352"/>
                    <a:gd name="T78" fmla="*/ 262 w 351"/>
                    <a:gd name="T79" fmla="*/ 159 h 352"/>
                    <a:gd name="T80" fmla="*/ 253 w 351"/>
                    <a:gd name="T81" fmla="*/ 131 h 352"/>
                    <a:gd name="T82" fmla="*/ 244 w 351"/>
                    <a:gd name="T83" fmla="*/ 90 h 352"/>
                    <a:gd name="T84" fmla="*/ 227 w 351"/>
                    <a:gd name="T85" fmla="*/ 53 h 3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1"/>
                    <a:gd name="T130" fmla="*/ 0 h 352"/>
                    <a:gd name="T131" fmla="*/ 351 w 351"/>
                    <a:gd name="T132" fmla="*/ 352 h 3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1" h="352">
                      <a:moveTo>
                        <a:pt x="210" y="31"/>
                      </a:moveTo>
                      <a:lnTo>
                        <a:pt x="206" y="26"/>
                      </a:lnTo>
                      <a:lnTo>
                        <a:pt x="201" y="22"/>
                      </a:lnTo>
                      <a:lnTo>
                        <a:pt x="196" y="18"/>
                      </a:lnTo>
                      <a:lnTo>
                        <a:pt x="192" y="14"/>
                      </a:lnTo>
                      <a:lnTo>
                        <a:pt x="175" y="7"/>
                      </a:lnTo>
                      <a:lnTo>
                        <a:pt x="167" y="5"/>
                      </a:lnTo>
                      <a:lnTo>
                        <a:pt x="159" y="3"/>
                      </a:lnTo>
                      <a:lnTo>
                        <a:pt x="151" y="1"/>
                      </a:lnTo>
                      <a:lnTo>
                        <a:pt x="143" y="0"/>
                      </a:lnTo>
                      <a:lnTo>
                        <a:pt x="135" y="0"/>
                      </a:lnTo>
                      <a:lnTo>
                        <a:pt x="127" y="0"/>
                      </a:lnTo>
                      <a:lnTo>
                        <a:pt x="112" y="2"/>
                      </a:lnTo>
                      <a:lnTo>
                        <a:pt x="106" y="4"/>
                      </a:lnTo>
                      <a:lnTo>
                        <a:pt x="100" y="7"/>
                      </a:lnTo>
                      <a:lnTo>
                        <a:pt x="85" y="13"/>
                      </a:lnTo>
                      <a:lnTo>
                        <a:pt x="79" y="16"/>
                      </a:lnTo>
                      <a:lnTo>
                        <a:pt x="73" y="20"/>
                      </a:lnTo>
                      <a:lnTo>
                        <a:pt x="66" y="24"/>
                      </a:lnTo>
                      <a:lnTo>
                        <a:pt x="60" y="29"/>
                      </a:lnTo>
                      <a:lnTo>
                        <a:pt x="55" y="35"/>
                      </a:lnTo>
                      <a:lnTo>
                        <a:pt x="50" y="40"/>
                      </a:lnTo>
                      <a:lnTo>
                        <a:pt x="41" y="50"/>
                      </a:lnTo>
                      <a:lnTo>
                        <a:pt x="33" y="61"/>
                      </a:lnTo>
                      <a:lnTo>
                        <a:pt x="26" y="71"/>
                      </a:lnTo>
                      <a:lnTo>
                        <a:pt x="20" y="83"/>
                      </a:lnTo>
                      <a:lnTo>
                        <a:pt x="15" y="95"/>
                      </a:lnTo>
                      <a:lnTo>
                        <a:pt x="10" y="107"/>
                      </a:lnTo>
                      <a:lnTo>
                        <a:pt x="7" y="120"/>
                      </a:lnTo>
                      <a:lnTo>
                        <a:pt x="4" y="133"/>
                      </a:lnTo>
                      <a:lnTo>
                        <a:pt x="1" y="157"/>
                      </a:lnTo>
                      <a:lnTo>
                        <a:pt x="0" y="180"/>
                      </a:lnTo>
                      <a:lnTo>
                        <a:pt x="0" y="204"/>
                      </a:lnTo>
                      <a:lnTo>
                        <a:pt x="3" y="228"/>
                      </a:lnTo>
                      <a:lnTo>
                        <a:pt x="6" y="241"/>
                      </a:lnTo>
                      <a:lnTo>
                        <a:pt x="10" y="254"/>
                      </a:lnTo>
                      <a:lnTo>
                        <a:pt x="13" y="265"/>
                      </a:lnTo>
                      <a:lnTo>
                        <a:pt x="18" y="277"/>
                      </a:lnTo>
                      <a:lnTo>
                        <a:pt x="24" y="289"/>
                      </a:lnTo>
                      <a:lnTo>
                        <a:pt x="28" y="294"/>
                      </a:lnTo>
                      <a:lnTo>
                        <a:pt x="31" y="299"/>
                      </a:lnTo>
                      <a:lnTo>
                        <a:pt x="39" y="310"/>
                      </a:lnTo>
                      <a:lnTo>
                        <a:pt x="44" y="314"/>
                      </a:lnTo>
                      <a:lnTo>
                        <a:pt x="48" y="319"/>
                      </a:lnTo>
                      <a:lnTo>
                        <a:pt x="53" y="324"/>
                      </a:lnTo>
                      <a:lnTo>
                        <a:pt x="59" y="329"/>
                      </a:lnTo>
                      <a:lnTo>
                        <a:pt x="64" y="333"/>
                      </a:lnTo>
                      <a:lnTo>
                        <a:pt x="69" y="337"/>
                      </a:lnTo>
                      <a:lnTo>
                        <a:pt x="74" y="340"/>
                      </a:lnTo>
                      <a:lnTo>
                        <a:pt x="80" y="343"/>
                      </a:lnTo>
                      <a:lnTo>
                        <a:pt x="93" y="348"/>
                      </a:lnTo>
                      <a:lnTo>
                        <a:pt x="105" y="351"/>
                      </a:lnTo>
                      <a:lnTo>
                        <a:pt x="117" y="352"/>
                      </a:lnTo>
                      <a:lnTo>
                        <a:pt x="131" y="352"/>
                      </a:lnTo>
                      <a:lnTo>
                        <a:pt x="145" y="349"/>
                      </a:lnTo>
                      <a:lnTo>
                        <a:pt x="154" y="346"/>
                      </a:lnTo>
                      <a:lnTo>
                        <a:pt x="158" y="345"/>
                      </a:lnTo>
                      <a:lnTo>
                        <a:pt x="163" y="343"/>
                      </a:lnTo>
                      <a:lnTo>
                        <a:pt x="164" y="341"/>
                      </a:lnTo>
                      <a:lnTo>
                        <a:pt x="167" y="340"/>
                      </a:lnTo>
                      <a:lnTo>
                        <a:pt x="171" y="338"/>
                      </a:lnTo>
                      <a:lnTo>
                        <a:pt x="179" y="334"/>
                      </a:lnTo>
                      <a:lnTo>
                        <a:pt x="180" y="332"/>
                      </a:lnTo>
                      <a:lnTo>
                        <a:pt x="182" y="331"/>
                      </a:lnTo>
                      <a:lnTo>
                        <a:pt x="186" y="328"/>
                      </a:lnTo>
                      <a:lnTo>
                        <a:pt x="189" y="324"/>
                      </a:lnTo>
                      <a:lnTo>
                        <a:pt x="193" y="321"/>
                      </a:lnTo>
                      <a:lnTo>
                        <a:pt x="195" y="317"/>
                      </a:lnTo>
                      <a:lnTo>
                        <a:pt x="198" y="314"/>
                      </a:lnTo>
                      <a:lnTo>
                        <a:pt x="204" y="306"/>
                      </a:lnTo>
                      <a:lnTo>
                        <a:pt x="214" y="286"/>
                      </a:lnTo>
                      <a:lnTo>
                        <a:pt x="225" y="266"/>
                      </a:lnTo>
                      <a:lnTo>
                        <a:pt x="235" y="245"/>
                      </a:lnTo>
                      <a:lnTo>
                        <a:pt x="244" y="225"/>
                      </a:lnTo>
                      <a:lnTo>
                        <a:pt x="248" y="225"/>
                      </a:lnTo>
                      <a:lnTo>
                        <a:pt x="252" y="226"/>
                      </a:lnTo>
                      <a:lnTo>
                        <a:pt x="256" y="227"/>
                      </a:lnTo>
                      <a:lnTo>
                        <a:pt x="259" y="228"/>
                      </a:lnTo>
                      <a:lnTo>
                        <a:pt x="263" y="230"/>
                      </a:lnTo>
                      <a:lnTo>
                        <a:pt x="266" y="234"/>
                      </a:lnTo>
                      <a:lnTo>
                        <a:pt x="269" y="236"/>
                      </a:lnTo>
                      <a:lnTo>
                        <a:pt x="272" y="240"/>
                      </a:lnTo>
                      <a:lnTo>
                        <a:pt x="280" y="249"/>
                      </a:lnTo>
                      <a:lnTo>
                        <a:pt x="284" y="253"/>
                      </a:lnTo>
                      <a:lnTo>
                        <a:pt x="287" y="255"/>
                      </a:lnTo>
                      <a:lnTo>
                        <a:pt x="291" y="259"/>
                      </a:lnTo>
                      <a:lnTo>
                        <a:pt x="296" y="261"/>
                      </a:lnTo>
                      <a:lnTo>
                        <a:pt x="300" y="262"/>
                      </a:lnTo>
                      <a:lnTo>
                        <a:pt x="305" y="264"/>
                      </a:lnTo>
                      <a:lnTo>
                        <a:pt x="311" y="265"/>
                      </a:lnTo>
                      <a:lnTo>
                        <a:pt x="317" y="265"/>
                      </a:lnTo>
                      <a:lnTo>
                        <a:pt x="320" y="264"/>
                      </a:lnTo>
                      <a:lnTo>
                        <a:pt x="325" y="264"/>
                      </a:lnTo>
                      <a:lnTo>
                        <a:pt x="328" y="262"/>
                      </a:lnTo>
                      <a:lnTo>
                        <a:pt x="333" y="262"/>
                      </a:lnTo>
                      <a:lnTo>
                        <a:pt x="335" y="259"/>
                      </a:lnTo>
                      <a:lnTo>
                        <a:pt x="339" y="257"/>
                      </a:lnTo>
                      <a:lnTo>
                        <a:pt x="341" y="255"/>
                      </a:lnTo>
                      <a:lnTo>
                        <a:pt x="344" y="252"/>
                      </a:lnTo>
                      <a:lnTo>
                        <a:pt x="347" y="247"/>
                      </a:lnTo>
                      <a:lnTo>
                        <a:pt x="349" y="241"/>
                      </a:lnTo>
                      <a:lnTo>
                        <a:pt x="350" y="237"/>
                      </a:lnTo>
                      <a:lnTo>
                        <a:pt x="351" y="232"/>
                      </a:lnTo>
                      <a:lnTo>
                        <a:pt x="350" y="227"/>
                      </a:lnTo>
                      <a:lnTo>
                        <a:pt x="349" y="222"/>
                      </a:lnTo>
                      <a:lnTo>
                        <a:pt x="347" y="217"/>
                      </a:lnTo>
                      <a:lnTo>
                        <a:pt x="345" y="213"/>
                      </a:lnTo>
                      <a:lnTo>
                        <a:pt x="340" y="208"/>
                      </a:lnTo>
                      <a:lnTo>
                        <a:pt x="337" y="205"/>
                      </a:lnTo>
                      <a:lnTo>
                        <a:pt x="333" y="201"/>
                      </a:lnTo>
                      <a:lnTo>
                        <a:pt x="328" y="199"/>
                      </a:lnTo>
                      <a:lnTo>
                        <a:pt x="316" y="193"/>
                      </a:lnTo>
                      <a:lnTo>
                        <a:pt x="305" y="189"/>
                      </a:lnTo>
                      <a:lnTo>
                        <a:pt x="297" y="186"/>
                      </a:lnTo>
                      <a:lnTo>
                        <a:pt x="289" y="184"/>
                      </a:lnTo>
                      <a:lnTo>
                        <a:pt x="283" y="180"/>
                      </a:lnTo>
                      <a:lnTo>
                        <a:pt x="277" y="176"/>
                      </a:lnTo>
                      <a:lnTo>
                        <a:pt x="270" y="171"/>
                      </a:lnTo>
                      <a:lnTo>
                        <a:pt x="266" y="166"/>
                      </a:lnTo>
                      <a:lnTo>
                        <a:pt x="262" y="159"/>
                      </a:lnTo>
                      <a:lnTo>
                        <a:pt x="258" y="153"/>
                      </a:lnTo>
                      <a:lnTo>
                        <a:pt x="255" y="142"/>
                      </a:lnTo>
                      <a:lnTo>
                        <a:pt x="253" y="131"/>
                      </a:lnTo>
                      <a:lnTo>
                        <a:pt x="251" y="117"/>
                      </a:lnTo>
                      <a:lnTo>
                        <a:pt x="248" y="104"/>
                      </a:lnTo>
                      <a:lnTo>
                        <a:pt x="244" y="90"/>
                      </a:lnTo>
                      <a:lnTo>
                        <a:pt x="239" y="77"/>
                      </a:lnTo>
                      <a:lnTo>
                        <a:pt x="234" y="65"/>
                      </a:lnTo>
                      <a:lnTo>
                        <a:pt x="227" y="53"/>
                      </a:lnTo>
                      <a:lnTo>
                        <a:pt x="219" y="42"/>
                      </a:lnTo>
                      <a:lnTo>
                        <a:pt x="210"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5" name="Freeform 58"/>
                <p:cNvSpPr>
                  <a:spLocks noChangeAspect="1"/>
                </p:cNvSpPr>
                <p:nvPr/>
              </p:nvSpPr>
              <p:spPr bwMode="auto">
                <a:xfrm>
                  <a:off x="2122" y="2623"/>
                  <a:ext cx="357" cy="538"/>
                </a:xfrm>
                <a:custGeom>
                  <a:avLst/>
                  <a:gdLst>
                    <a:gd name="T0" fmla="*/ 229 w 357"/>
                    <a:gd name="T1" fmla="*/ 2 h 538"/>
                    <a:gd name="T2" fmla="*/ 191 w 357"/>
                    <a:gd name="T3" fmla="*/ 4 h 538"/>
                    <a:gd name="T4" fmla="*/ 151 w 357"/>
                    <a:gd name="T5" fmla="*/ 18 h 538"/>
                    <a:gd name="T6" fmla="*/ 116 w 357"/>
                    <a:gd name="T7" fmla="*/ 41 h 538"/>
                    <a:gd name="T8" fmla="*/ 87 w 357"/>
                    <a:gd name="T9" fmla="*/ 67 h 538"/>
                    <a:gd name="T10" fmla="*/ 54 w 357"/>
                    <a:gd name="T11" fmla="*/ 113 h 538"/>
                    <a:gd name="T12" fmla="*/ 31 w 357"/>
                    <a:gd name="T13" fmla="*/ 159 h 538"/>
                    <a:gd name="T14" fmla="*/ 18 w 357"/>
                    <a:gd name="T15" fmla="*/ 191 h 538"/>
                    <a:gd name="T16" fmla="*/ 8 w 357"/>
                    <a:gd name="T17" fmla="*/ 237 h 538"/>
                    <a:gd name="T18" fmla="*/ 7 w 357"/>
                    <a:gd name="T19" fmla="*/ 276 h 538"/>
                    <a:gd name="T20" fmla="*/ 5 w 357"/>
                    <a:gd name="T21" fmla="*/ 307 h 538"/>
                    <a:gd name="T22" fmla="*/ 1 w 357"/>
                    <a:gd name="T23" fmla="*/ 351 h 538"/>
                    <a:gd name="T24" fmla="*/ 5 w 357"/>
                    <a:gd name="T25" fmla="*/ 406 h 538"/>
                    <a:gd name="T26" fmla="*/ 8 w 357"/>
                    <a:gd name="T27" fmla="*/ 415 h 538"/>
                    <a:gd name="T28" fmla="*/ 13 w 357"/>
                    <a:gd name="T29" fmla="*/ 433 h 538"/>
                    <a:gd name="T30" fmla="*/ 18 w 357"/>
                    <a:gd name="T31" fmla="*/ 452 h 538"/>
                    <a:gd name="T32" fmla="*/ 28 w 357"/>
                    <a:gd name="T33" fmla="*/ 472 h 538"/>
                    <a:gd name="T34" fmla="*/ 38 w 357"/>
                    <a:gd name="T35" fmla="*/ 487 h 538"/>
                    <a:gd name="T36" fmla="*/ 57 w 357"/>
                    <a:gd name="T37" fmla="*/ 504 h 538"/>
                    <a:gd name="T38" fmla="*/ 81 w 357"/>
                    <a:gd name="T39" fmla="*/ 520 h 538"/>
                    <a:gd name="T40" fmla="*/ 108 w 357"/>
                    <a:gd name="T41" fmla="*/ 531 h 538"/>
                    <a:gd name="T42" fmla="*/ 133 w 357"/>
                    <a:gd name="T43" fmla="*/ 537 h 538"/>
                    <a:gd name="T44" fmla="*/ 155 w 357"/>
                    <a:gd name="T45" fmla="*/ 538 h 538"/>
                    <a:gd name="T46" fmla="*/ 177 w 357"/>
                    <a:gd name="T47" fmla="*/ 534 h 538"/>
                    <a:gd name="T48" fmla="*/ 203 w 357"/>
                    <a:gd name="T49" fmla="*/ 526 h 538"/>
                    <a:gd name="T50" fmla="*/ 219 w 357"/>
                    <a:gd name="T51" fmla="*/ 518 h 538"/>
                    <a:gd name="T52" fmla="*/ 236 w 357"/>
                    <a:gd name="T53" fmla="*/ 500 h 538"/>
                    <a:gd name="T54" fmla="*/ 245 w 357"/>
                    <a:gd name="T55" fmla="*/ 488 h 538"/>
                    <a:gd name="T56" fmla="*/ 249 w 357"/>
                    <a:gd name="T57" fmla="*/ 485 h 538"/>
                    <a:gd name="T58" fmla="*/ 252 w 357"/>
                    <a:gd name="T59" fmla="*/ 480 h 538"/>
                    <a:gd name="T60" fmla="*/ 259 w 357"/>
                    <a:gd name="T61" fmla="*/ 464 h 538"/>
                    <a:gd name="T62" fmla="*/ 264 w 357"/>
                    <a:gd name="T63" fmla="*/ 454 h 538"/>
                    <a:gd name="T64" fmla="*/ 268 w 357"/>
                    <a:gd name="T65" fmla="*/ 440 h 538"/>
                    <a:gd name="T66" fmla="*/ 269 w 357"/>
                    <a:gd name="T67" fmla="*/ 433 h 538"/>
                    <a:gd name="T68" fmla="*/ 272 w 357"/>
                    <a:gd name="T69" fmla="*/ 412 h 538"/>
                    <a:gd name="T70" fmla="*/ 271 w 357"/>
                    <a:gd name="T71" fmla="*/ 401 h 538"/>
                    <a:gd name="T72" fmla="*/ 268 w 357"/>
                    <a:gd name="T73" fmla="*/ 379 h 538"/>
                    <a:gd name="T74" fmla="*/ 267 w 357"/>
                    <a:gd name="T75" fmla="*/ 371 h 538"/>
                    <a:gd name="T76" fmla="*/ 257 w 357"/>
                    <a:gd name="T77" fmla="*/ 342 h 538"/>
                    <a:gd name="T78" fmla="*/ 252 w 357"/>
                    <a:gd name="T79" fmla="*/ 313 h 538"/>
                    <a:gd name="T80" fmla="*/ 256 w 357"/>
                    <a:gd name="T81" fmla="*/ 283 h 538"/>
                    <a:gd name="T82" fmla="*/ 266 w 357"/>
                    <a:gd name="T83" fmla="*/ 257 h 538"/>
                    <a:gd name="T84" fmla="*/ 280 w 357"/>
                    <a:gd name="T85" fmla="*/ 234 h 538"/>
                    <a:gd name="T86" fmla="*/ 300 w 357"/>
                    <a:gd name="T87" fmla="*/ 214 h 538"/>
                    <a:gd name="T88" fmla="*/ 314 w 357"/>
                    <a:gd name="T89" fmla="*/ 200 h 538"/>
                    <a:gd name="T90" fmla="*/ 327 w 357"/>
                    <a:gd name="T91" fmla="*/ 184 h 538"/>
                    <a:gd name="T92" fmla="*/ 343 w 357"/>
                    <a:gd name="T93" fmla="*/ 158 h 538"/>
                    <a:gd name="T94" fmla="*/ 352 w 357"/>
                    <a:gd name="T95" fmla="*/ 137 h 538"/>
                    <a:gd name="T96" fmla="*/ 357 w 357"/>
                    <a:gd name="T97" fmla="*/ 110 h 538"/>
                    <a:gd name="T98" fmla="*/ 357 w 357"/>
                    <a:gd name="T99" fmla="*/ 96 h 538"/>
                    <a:gd name="T100" fmla="*/ 353 w 357"/>
                    <a:gd name="T101" fmla="*/ 77 h 538"/>
                    <a:gd name="T102" fmla="*/ 345 w 357"/>
                    <a:gd name="T103" fmla="*/ 60 h 538"/>
                    <a:gd name="T104" fmla="*/ 330 w 357"/>
                    <a:gd name="T105" fmla="*/ 43 h 538"/>
                    <a:gd name="T106" fmla="*/ 315 w 357"/>
                    <a:gd name="T107" fmla="*/ 32 h 5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57"/>
                    <a:gd name="T163" fmla="*/ 0 h 538"/>
                    <a:gd name="T164" fmla="*/ 357 w 357"/>
                    <a:gd name="T165" fmla="*/ 538 h 5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57" h="538">
                      <a:moveTo>
                        <a:pt x="304" y="26"/>
                      </a:moveTo>
                      <a:lnTo>
                        <a:pt x="266" y="13"/>
                      </a:lnTo>
                      <a:lnTo>
                        <a:pt x="229" y="2"/>
                      </a:lnTo>
                      <a:lnTo>
                        <a:pt x="221" y="0"/>
                      </a:lnTo>
                      <a:lnTo>
                        <a:pt x="214" y="0"/>
                      </a:lnTo>
                      <a:lnTo>
                        <a:pt x="191" y="4"/>
                      </a:lnTo>
                      <a:lnTo>
                        <a:pt x="181" y="5"/>
                      </a:lnTo>
                      <a:lnTo>
                        <a:pt x="170" y="10"/>
                      </a:lnTo>
                      <a:lnTo>
                        <a:pt x="151" y="18"/>
                      </a:lnTo>
                      <a:lnTo>
                        <a:pt x="141" y="24"/>
                      </a:lnTo>
                      <a:lnTo>
                        <a:pt x="132" y="30"/>
                      </a:lnTo>
                      <a:lnTo>
                        <a:pt x="116" y="41"/>
                      </a:lnTo>
                      <a:lnTo>
                        <a:pt x="108" y="47"/>
                      </a:lnTo>
                      <a:lnTo>
                        <a:pt x="101" y="54"/>
                      </a:lnTo>
                      <a:lnTo>
                        <a:pt x="87" y="67"/>
                      </a:lnTo>
                      <a:lnTo>
                        <a:pt x="75" y="82"/>
                      </a:lnTo>
                      <a:lnTo>
                        <a:pt x="63" y="97"/>
                      </a:lnTo>
                      <a:lnTo>
                        <a:pt x="54" y="113"/>
                      </a:lnTo>
                      <a:lnTo>
                        <a:pt x="44" y="130"/>
                      </a:lnTo>
                      <a:lnTo>
                        <a:pt x="36" y="147"/>
                      </a:lnTo>
                      <a:lnTo>
                        <a:pt x="31" y="159"/>
                      </a:lnTo>
                      <a:lnTo>
                        <a:pt x="27" y="169"/>
                      </a:lnTo>
                      <a:lnTo>
                        <a:pt x="21" y="181"/>
                      </a:lnTo>
                      <a:lnTo>
                        <a:pt x="18" y="191"/>
                      </a:lnTo>
                      <a:lnTo>
                        <a:pt x="12" y="215"/>
                      </a:lnTo>
                      <a:lnTo>
                        <a:pt x="9" y="225"/>
                      </a:lnTo>
                      <a:lnTo>
                        <a:pt x="8" y="237"/>
                      </a:lnTo>
                      <a:lnTo>
                        <a:pt x="7" y="250"/>
                      </a:lnTo>
                      <a:lnTo>
                        <a:pt x="8" y="261"/>
                      </a:lnTo>
                      <a:lnTo>
                        <a:pt x="7" y="276"/>
                      </a:lnTo>
                      <a:lnTo>
                        <a:pt x="7" y="292"/>
                      </a:lnTo>
                      <a:lnTo>
                        <a:pt x="6" y="300"/>
                      </a:lnTo>
                      <a:lnTo>
                        <a:pt x="5" y="307"/>
                      </a:lnTo>
                      <a:lnTo>
                        <a:pt x="7" y="323"/>
                      </a:lnTo>
                      <a:lnTo>
                        <a:pt x="4" y="334"/>
                      </a:lnTo>
                      <a:lnTo>
                        <a:pt x="1" y="351"/>
                      </a:lnTo>
                      <a:lnTo>
                        <a:pt x="0" y="370"/>
                      </a:lnTo>
                      <a:lnTo>
                        <a:pt x="2" y="388"/>
                      </a:lnTo>
                      <a:lnTo>
                        <a:pt x="5" y="406"/>
                      </a:lnTo>
                      <a:lnTo>
                        <a:pt x="6" y="409"/>
                      </a:lnTo>
                      <a:lnTo>
                        <a:pt x="7" y="413"/>
                      </a:lnTo>
                      <a:lnTo>
                        <a:pt x="8" y="415"/>
                      </a:lnTo>
                      <a:lnTo>
                        <a:pt x="11" y="418"/>
                      </a:lnTo>
                      <a:lnTo>
                        <a:pt x="12" y="425"/>
                      </a:lnTo>
                      <a:lnTo>
                        <a:pt x="13" y="433"/>
                      </a:lnTo>
                      <a:lnTo>
                        <a:pt x="14" y="439"/>
                      </a:lnTo>
                      <a:lnTo>
                        <a:pt x="16" y="446"/>
                      </a:lnTo>
                      <a:lnTo>
                        <a:pt x="18" y="452"/>
                      </a:lnTo>
                      <a:lnTo>
                        <a:pt x="21" y="459"/>
                      </a:lnTo>
                      <a:lnTo>
                        <a:pt x="24" y="465"/>
                      </a:lnTo>
                      <a:lnTo>
                        <a:pt x="28" y="472"/>
                      </a:lnTo>
                      <a:lnTo>
                        <a:pt x="30" y="478"/>
                      </a:lnTo>
                      <a:lnTo>
                        <a:pt x="35" y="483"/>
                      </a:lnTo>
                      <a:lnTo>
                        <a:pt x="38" y="487"/>
                      </a:lnTo>
                      <a:lnTo>
                        <a:pt x="43" y="492"/>
                      </a:lnTo>
                      <a:lnTo>
                        <a:pt x="49" y="498"/>
                      </a:lnTo>
                      <a:lnTo>
                        <a:pt x="57" y="504"/>
                      </a:lnTo>
                      <a:lnTo>
                        <a:pt x="64" y="509"/>
                      </a:lnTo>
                      <a:lnTo>
                        <a:pt x="73" y="514"/>
                      </a:lnTo>
                      <a:lnTo>
                        <a:pt x="81" y="520"/>
                      </a:lnTo>
                      <a:lnTo>
                        <a:pt x="91" y="524"/>
                      </a:lnTo>
                      <a:lnTo>
                        <a:pt x="98" y="527"/>
                      </a:lnTo>
                      <a:lnTo>
                        <a:pt x="108" y="531"/>
                      </a:lnTo>
                      <a:lnTo>
                        <a:pt x="116" y="534"/>
                      </a:lnTo>
                      <a:lnTo>
                        <a:pt x="126" y="536"/>
                      </a:lnTo>
                      <a:lnTo>
                        <a:pt x="133" y="537"/>
                      </a:lnTo>
                      <a:lnTo>
                        <a:pt x="143" y="538"/>
                      </a:lnTo>
                      <a:lnTo>
                        <a:pt x="151" y="538"/>
                      </a:lnTo>
                      <a:lnTo>
                        <a:pt x="155" y="538"/>
                      </a:lnTo>
                      <a:lnTo>
                        <a:pt x="160" y="538"/>
                      </a:lnTo>
                      <a:lnTo>
                        <a:pt x="168" y="536"/>
                      </a:lnTo>
                      <a:lnTo>
                        <a:pt x="177" y="534"/>
                      </a:lnTo>
                      <a:lnTo>
                        <a:pt x="186" y="533"/>
                      </a:lnTo>
                      <a:lnTo>
                        <a:pt x="195" y="529"/>
                      </a:lnTo>
                      <a:lnTo>
                        <a:pt x="203" y="526"/>
                      </a:lnTo>
                      <a:lnTo>
                        <a:pt x="212" y="522"/>
                      </a:lnTo>
                      <a:lnTo>
                        <a:pt x="217" y="520"/>
                      </a:lnTo>
                      <a:lnTo>
                        <a:pt x="219" y="518"/>
                      </a:lnTo>
                      <a:lnTo>
                        <a:pt x="221" y="516"/>
                      </a:lnTo>
                      <a:lnTo>
                        <a:pt x="229" y="508"/>
                      </a:lnTo>
                      <a:lnTo>
                        <a:pt x="236" y="500"/>
                      </a:lnTo>
                      <a:lnTo>
                        <a:pt x="239" y="496"/>
                      </a:lnTo>
                      <a:lnTo>
                        <a:pt x="243" y="492"/>
                      </a:lnTo>
                      <a:lnTo>
                        <a:pt x="245" y="488"/>
                      </a:lnTo>
                      <a:lnTo>
                        <a:pt x="247" y="486"/>
                      </a:lnTo>
                      <a:lnTo>
                        <a:pt x="248" y="485"/>
                      </a:lnTo>
                      <a:lnTo>
                        <a:pt x="249" y="485"/>
                      </a:lnTo>
                      <a:lnTo>
                        <a:pt x="249" y="483"/>
                      </a:lnTo>
                      <a:lnTo>
                        <a:pt x="250" y="482"/>
                      </a:lnTo>
                      <a:lnTo>
                        <a:pt x="252" y="480"/>
                      </a:lnTo>
                      <a:lnTo>
                        <a:pt x="254" y="476"/>
                      </a:lnTo>
                      <a:lnTo>
                        <a:pt x="259" y="467"/>
                      </a:lnTo>
                      <a:lnTo>
                        <a:pt x="259" y="464"/>
                      </a:lnTo>
                      <a:lnTo>
                        <a:pt x="260" y="463"/>
                      </a:lnTo>
                      <a:lnTo>
                        <a:pt x="262" y="458"/>
                      </a:lnTo>
                      <a:lnTo>
                        <a:pt x="264" y="454"/>
                      </a:lnTo>
                      <a:lnTo>
                        <a:pt x="266" y="450"/>
                      </a:lnTo>
                      <a:lnTo>
                        <a:pt x="266" y="445"/>
                      </a:lnTo>
                      <a:lnTo>
                        <a:pt x="268" y="440"/>
                      </a:lnTo>
                      <a:lnTo>
                        <a:pt x="269" y="435"/>
                      </a:lnTo>
                      <a:lnTo>
                        <a:pt x="269" y="434"/>
                      </a:lnTo>
                      <a:lnTo>
                        <a:pt x="269" y="433"/>
                      </a:lnTo>
                      <a:lnTo>
                        <a:pt x="270" y="431"/>
                      </a:lnTo>
                      <a:lnTo>
                        <a:pt x="271" y="421"/>
                      </a:lnTo>
                      <a:lnTo>
                        <a:pt x="272" y="412"/>
                      </a:lnTo>
                      <a:lnTo>
                        <a:pt x="271" y="409"/>
                      </a:lnTo>
                      <a:lnTo>
                        <a:pt x="271" y="407"/>
                      </a:lnTo>
                      <a:lnTo>
                        <a:pt x="271" y="401"/>
                      </a:lnTo>
                      <a:lnTo>
                        <a:pt x="271" y="392"/>
                      </a:lnTo>
                      <a:lnTo>
                        <a:pt x="269" y="381"/>
                      </a:lnTo>
                      <a:lnTo>
                        <a:pt x="268" y="379"/>
                      </a:lnTo>
                      <a:lnTo>
                        <a:pt x="267" y="377"/>
                      </a:lnTo>
                      <a:lnTo>
                        <a:pt x="267" y="376"/>
                      </a:lnTo>
                      <a:lnTo>
                        <a:pt x="267" y="371"/>
                      </a:lnTo>
                      <a:lnTo>
                        <a:pt x="264" y="361"/>
                      </a:lnTo>
                      <a:lnTo>
                        <a:pt x="261" y="351"/>
                      </a:lnTo>
                      <a:lnTo>
                        <a:pt x="257" y="342"/>
                      </a:lnTo>
                      <a:lnTo>
                        <a:pt x="254" y="332"/>
                      </a:lnTo>
                      <a:lnTo>
                        <a:pt x="252" y="322"/>
                      </a:lnTo>
                      <a:lnTo>
                        <a:pt x="252" y="313"/>
                      </a:lnTo>
                      <a:lnTo>
                        <a:pt x="252" y="302"/>
                      </a:lnTo>
                      <a:lnTo>
                        <a:pt x="253" y="293"/>
                      </a:lnTo>
                      <a:lnTo>
                        <a:pt x="256" y="283"/>
                      </a:lnTo>
                      <a:lnTo>
                        <a:pt x="259" y="274"/>
                      </a:lnTo>
                      <a:lnTo>
                        <a:pt x="263" y="265"/>
                      </a:lnTo>
                      <a:lnTo>
                        <a:pt x="266" y="257"/>
                      </a:lnTo>
                      <a:lnTo>
                        <a:pt x="271" y="249"/>
                      </a:lnTo>
                      <a:lnTo>
                        <a:pt x="276" y="241"/>
                      </a:lnTo>
                      <a:lnTo>
                        <a:pt x="280" y="234"/>
                      </a:lnTo>
                      <a:lnTo>
                        <a:pt x="287" y="227"/>
                      </a:lnTo>
                      <a:lnTo>
                        <a:pt x="293" y="220"/>
                      </a:lnTo>
                      <a:lnTo>
                        <a:pt x="300" y="214"/>
                      </a:lnTo>
                      <a:lnTo>
                        <a:pt x="303" y="210"/>
                      </a:lnTo>
                      <a:lnTo>
                        <a:pt x="307" y="207"/>
                      </a:lnTo>
                      <a:lnTo>
                        <a:pt x="314" y="200"/>
                      </a:lnTo>
                      <a:lnTo>
                        <a:pt x="317" y="195"/>
                      </a:lnTo>
                      <a:lnTo>
                        <a:pt x="321" y="191"/>
                      </a:lnTo>
                      <a:lnTo>
                        <a:pt x="327" y="184"/>
                      </a:lnTo>
                      <a:lnTo>
                        <a:pt x="333" y="175"/>
                      </a:lnTo>
                      <a:lnTo>
                        <a:pt x="338" y="166"/>
                      </a:lnTo>
                      <a:lnTo>
                        <a:pt x="343" y="158"/>
                      </a:lnTo>
                      <a:lnTo>
                        <a:pt x="349" y="148"/>
                      </a:lnTo>
                      <a:lnTo>
                        <a:pt x="350" y="143"/>
                      </a:lnTo>
                      <a:lnTo>
                        <a:pt x="352" y="137"/>
                      </a:lnTo>
                      <a:lnTo>
                        <a:pt x="356" y="125"/>
                      </a:lnTo>
                      <a:lnTo>
                        <a:pt x="357" y="114"/>
                      </a:lnTo>
                      <a:lnTo>
                        <a:pt x="357" y="110"/>
                      </a:lnTo>
                      <a:lnTo>
                        <a:pt x="357" y="108"/>
                      </a:lnTo>
                      <a:lnTo>
                        <a:pt x="357" y="103"/>
                      </a:lnTo>
                      <a:lnTo>
                        <a:pt x="357" y="96"/>
                      </a:lnTo>
                      <a:lnTo>
                        <a:pt x="356" y="89"/>
                      </a:lnTo>
                      <a:lnTo>
                        <a:pt x="354" y="82"/>
                      </a:lnTo>
                      <a:lnTo>
                        <a:pt x="353" y="77"/>
                      </a:lnTo>
                      <a:lnTo>
                        <a:pt x="350" y="71"/>
                      </a:lnTo>
                      <a:lnTo>
                        <a:pt x="348" y="66"/>
                      </a:lnTo>
                      <a:lnTo>
                        <a:pt x="345" y="60"/>
                      </a:lnTo>
                      <a:lnTo>
                        <a:pt x="343" y="56"/>
                      </a:lnTo>
                      <a:lnTo>
                        <a:pt x="335" y="46"/>
                      </a:lnTo>
                      <a:lnTo>
                        <a:pt x="330" y="43"/>
                      </a:lnTo>
                      <a:lnTo>
                        <a:pt x="326" y="39"/>
                      </a:lnTo>
                      <a:lnTo>
                        <a:pt x="321" y="35"/>
                      </a:lnTo>
                      <a:lnTo>
                        <a:pt x="315" y="32"/>
                      </a:lnTo>
                      <a:lnTo>
                        <a:pt x="310" y="29"/>
                      </a:lnTo>
                      <a:lnTo>
                        <a:pt x="304"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6" name="Freeform 59"/>
                <p:cNvSpPr>
                  <a:spLocks noChangeAspect="1"/>
                </p:cNvSpPr>
                <p:nvPr/>
              </p:nvSpPr>
              <p:spPr bwMode="auto">
                <a:xfrm>
                  <a:off x="2368" y="2629"/>
                  <a:ext cx="812" cy="237"/>
                </a:xfrm>
                <a:custGeom>
                  <a:avLst/>
                  <a:gdLst>
                    <a:gd name="T0" fmla="*/ 368 w 812"/>
                    <a:gd name="T1" fmla="*/ 166 h 237"/>
                    <a:gd name="T2" fmla="*/ 318 w 812"/>
                    <a:gd name="T3" fmla="*/ 151 h 237"/>
                    <a:gd name="T4" fmla="*/ 243 w 812"/>
                    <a:gd name="T5" fmla="*/ 112 h 237"/>
                    <a:gd name="T6" fmla="*/ 198 w 812"/>
                    <a:gd name="T7" fmla="*/ 86 h 237"/>
                    <a:gd name="T8" fmla="*/ 155 w 812"/>
                    <a:gd name="T9" fmla="*/ 61 h 237"/>
                    <a:gd name="T10" fmla="*/ 101 w 812"/>
                    <a:gd name="T11" fmla="*/ 41 h 237"/>
                    <a:gd name="T12" fmla="*/ 60 w 812"/>
                    <a:gd name="T13" fmla="*/ 35 h 237"/>
                    <a:gd name="T14" fmla="*/ 29 w 812"/>
                    <a:gd name="T15" fmla="*/ 39 h 237"/>
                    <a:gd name="T16" fmla="*/ 8 w 812"/>
                    <a:gd name="T17" fmla="*/ 53 h 237"/>
                    <a:gd name="T18" fmla="*/ 0 w 812"/>
                    <a:gd name="T19" fmla="*/ 77 h 237"/>
                    <a:gd name="T20" fmla="*/ 8 w 812"/>
                    <a:gd name="T21" fmla="*/ 102 h 237"/>
                    <a:gd name="T22" fmla="*/ 23 w 812"/>
                    <a:gd name="T23" fmla="*/ 116 h 237"/>
                    <a:gd name="T24" fmla="*/ 79 w 812"/>
                    <a:gd name="T25" fmla="*/ 137 h 237"/>
                    <a:gd name="T26" fmla="*/ 170 w 812"/>
                    <a:gd name="T27" fmla="*/ 165 h 237"/>
                    <a:gd name="T28" fmla="*/ 261 w 812"/>
                    <a:gd name="T29" fmla="*/ 203 h 237"/>
                    <a:gd name="T30" fmla="*/ 319 w 812"/>
                    <a:gd name="T31" fmla="*/ 231 h 237"/>
                    <a:gd name="T32" fmla="*/ 353 w 812"/>
                    <a:gd name="T33" fmla="*/ 237 h 237"/>
                    <a:gd name="T34" fmla="*/ 400 w 812"/>
                    <a:gd name="T35" fmla="*/ 235 h 237"/>
                    <a:gd name="T36" fmla="*/ 434 w 812"/>
                    <a:gd name="T37" fmla="*/ 226 h 237"/>
                    <a:gd name="T38" fmla="*/ 605 w 812"/>
                    <a:gd name="T39" fmla="*/ 156 h 237"/>
                    <a:gd name="T40" fmla="*/ 637 w 812"/>
                    <a:gd name="T41" fmla="*/ 156 h 237"/>
                    <a:gd name="T42" fmla="*/ 645 w 812"/>
                    <a:gd name="T43" fmla="*/ 152 h 237"/>
                    <a:gd name="T44" fmla="*/ 657 w 812"/>
                    <a:gd name="T45" fmla="*/ 143 h 237"/>
                    <a:gd name="T46" fmla="*/ 662 w 812"/>
                    <a:gd name="T47" fmla="*/ 135 h 237"/>
                    <a:gd name="T48" fmla="*/ 686 w 812"/>
                    <a:gd name="T49" fmla="*/ 113 h 237"/>
                    <a:gd name="T50" fmla="*/ 718 w 812"/>
                    <a:gd name="T51" fmla="*/ 115 h 237"/>
                    <a:gd name="T52" fmla="*/ 743 w 812"/>
                    <a:gd name="T53" fmla="*/ 127 h 237"/>
                    <a:gd name="T54" fmla="*/ 761 w 812"/>
                    <a:gd name="T55" fmla="*/ 127 h 237"/>
                    <a:gd name="T56" fmla="*/ 779 w 812"/>
                    <a:gd name="T57" fmla="*/ 116 h 237"/>
                    <a:gd name="T58" fmla="*/ 783 w 812"/>
                    <a:gd name="T59" fmla="*/ 110 h 237"/>
                    <a:gd name="T60" fmla="*/ 784 w 812"/>
                    <a:gd name="T61" fmla="*/ 107 h 237"/>
                    <a:gd name="T62" fmla="*/ 777 w 812"/>
                    <a:gd name="T63" fmla="*/ 91 h 237"/>
                    <a:gd name="T64" fmla="*/ 762 w 812"/>
                    <a:gd name="T65" fmla="*/ 75 h 237"/>
                    <a:gd name="T66" fmla="*/ 741 w 812"/>
                    <a:gd name="T67" fmla="*/ 68 h 237"/>
                    <a:gd name="T68" fmla="*/ 727 w 812"/>
                    <a:gd name="T69" fmla="*/ 60 h 237"/>
                    <a:gd name="T70" fmla="*/ 763 w 812"/>
                    <a:gd name="T71" fmla="*/ 50 h 237"/>
                    <a:gd name="T72" fmla="*/ 782 w 812"/>
                    <a:gd name="T73" fmla="*/ 48 h 237"/>
                    <a:gd name="T74" fmla="*/ 802 w 812"/>
                    <a:gd name="T75" fmla="*/ 44 h 237"/>
                    <a:gd name="T76" fmla="*/ 806 w 812"/>
                    <a:gd name="T77" fmla="*/ 41 h 237"/>
                    <a:gd name="T78" fmla="*/ 812 w 812"/>
                    <a:gd name="T79" fmla="*/ 34 h 237"/>
                    <a:gd name="T80" fmla="*/ 812 w 812"/>
                    <a:gd name="T81" fmla="*/ 25 h 237"/>
                    <a:gd name="T82" fmla="*/ 811 w 812"/>
                    <a:gd name="T83" fmla="*/ 20 h 237"/>
                    <a:gd name="T84" fmla="*/ 803 w 812"/>
                    <a:gd name="T85" fmla="*/ 6 h 237"/>
                    <a:gd name="T86" fmla="*/ 787 w 812"/>
                    <a:gd name="T87" fmla="*/ 0 h 237"/>
                    <a:gd name="T88" fmla="*/ 752 w 812"/>
                    <a:gd name="T89" fmla="*/ 7 h 237"/>
                    <a:gd name="T90" fmla="*/ 712 w 812"/>
                    <a:gd name="T91" fmla="*/ 30 h 237"/>
                    <a:gd name="T92" fmla="*/ 688 w 812"/>
                    <a:gd name="T93" fmla="*/ 55 h 237"/>
                    <a:gd name="T94" fmla="*/ 684 w 812"/>
                    <a:gd name="T95" fmla="*/ 59 h 237"/>
                    <a:gd name="T96" fmla="*/ 672 w 812"/>
                    <a:gd name="T97" fmla="*/ 68 h 237"/>
                    <a:gd name="T98" fmla="*/ 657 w 812"/>
                    <a:gd name="T99" fmla="*/ 75 h 237"/>
                    <a:gd name="T100" fmla="*/ 647 w 812"/>
                    <a:gd name="T101" fmla="*/ 80 h 237"/>
                    <a:gd name="T102" fmla="*/ 620 w 812"/>
                    <a:gd name="T103" fmla="*/ 89 h 237"/>
                    <a:gd name="T104" fmla="*/ 594 w 812"/>
                    <a:gd name="T105" fmla="*/ 104 h 237"/>
                    <a:gd name="T106" fmla="*/ 576 w 812"/>
                    <a:gd name="T107" fmla="*/ 111 h 237"/>
                    <a:gd name="T108" fmla="*/ 535 w 812"/>
                    <a:gd name="T109" fmla="*/ 128 h 237"/>
                    <a:gd name="T110" fmla="*/ 474 w 812"/>
                    <a:gd name="T111" fmla="*/ 148 h 237"/>
                    <a:gd name="T112" fmla="*/ 400 w 812"/>
                    <a:gd name="T113" fmla="*/ 164 h 2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2"/>
                    <a:gd name="T172" fmla="*/ 0 h 237"/>
                    <a:gd name="T173" fmla="*/ 812 w 812"/>
                    <a:gd name="T174" fmla="*/ 237 h 2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2" h="237">
                      <a:moveTo>
                        <a:pt x="400" y="164"/>
                      </a:moveTo>
                      <a:lnTo>
                        <a:pt x="384" y="166"/>
                      </a:lnTo>
                      <a:lnTo>
                        <a:pt x="376" y="166"/>
                      </a:lnTo>
                      <a:lnTo>
                        <a:pt x="368" y="166"/>
                      </a:lnTo>
                      <a:lnTo>
                        <a:pt x="353" y="163"/>
                      </a:lnTo>
                      <a:lnTo>
                        <a:pt x="346" y="161"/>
                      </a:lnTo>
                      <a:lnTo>
                        <a:pt x="339" y="159"/>
                      </a:lnTo>
                      <a:lnTo>
                        <a:pt x="318" y="151"/>
                      </a:lnTo>
                      <a:lnTo>
                        <a:pt x="297" y="143"/>
                      </a:lnTo>
                      <a:lnTo>
                        <a:pt x="278" y="132"/>
                      </a:lnTo>
                      <a:lnTo>
                        <a:pt x="259" y="122"/>
                      </a:lnTo>
                      <a:lnTo>
                        <a:pt x="243" y="112"/>
                      </a:lnTo>
                      <a:lnTo>
                        <a:pt x="228" y="103"/>
                      </a:lnTo>
                      <a:lnTo>
                        <a:pt x="218" y="98"/>
                      </a:lnTo>
                      <a:lnTo>
                        <a:pt x="208" y="93"/>
                      </a:lnTo>
                      <a:lnTo>
                        <a:pt x="198" y="86"/>
                      </a:lnTo>
                      <a:lnTo>
                        <a:pt x="188" y="79"/>
                      </a:lnTo>
                      <a:lnTo>
                        <a:pt x="177" y="73"/>
                      </a:lnTo>
                      <a:lnTo>
                        <a:pt x="167" y="67"/>
                      </a:lnTo>
                      <a:lnTo>
                        <a:pt x="155" y="61"/>
                      </a:lnTo>
                      <a:lnTo>
                        <a:pt x="145" y="56"/>
                      </a:lnTo>
                      <a:lnTo>
                        <a:pt x="134" y="52"/>
                      </a:lnTo>
                      <a:lnTo>
                        <a:pt x="122" y="48"/>
                      </a:lnTo>
                      <a:lnTo>
                        <a:pt x="101" y="41"/>
                      </a:lnTo>
                      <a:lnTo>
                        <a:pt x="91" y="38"/>
                      </a:lnTo>
                      <a:lnTo>
                        <a:pt x="81" y="37"/>
                      </a:lnTo>
                      <a:lnTo>
                        <a:pt x="71" y="36"/>
                      </a:lnTo>
                      <a:lnTo>
                        <a:pt x="60" y="35"/>
                      </a:lnTo>
                      <a:lnTo>
                        <a:pt x="49" y="36"/>
                      </a:lnTo>
                      <a:lnTo>
                        <a:pt x="39" y="37"/>
                      </a:lnTo>
                      <a:lnTo>
                        <a:pt x="34" y="37"/>
                      </a:lnTo>
                      <a:lnTo>
                        <a:pt x="29" y="39"/>
                      </a:lnTo>
                      <a:lnTo>
                        <a:pt x="24" y="41"/>
                      </a:lnTo>
                      <a:lnTo>
                        <a:pt x="20" y="43"/>
                      </a:lnTo>
                      <a:lnTo>
                        <a:pt x="14" y="48"/>
                      </a:lnTo>
                      <a:lnTo>
                        <a:pt x="8" y="53"/>
                      </a:lnTo>
                      <a:lnTo>
                        <a:pt x="4" y="58"/>
                      </a:lnTo>
                      <a:lnTo>
                        <a:pt x="2" y="64"/>
                      </a:lnTo>
                      <a:lnTo>
                        <a:pt x="0" y="70"/>
                      </a:lnTo>
                      <a:lnTo>
                        <a:pt x="0" y="77"/>
                      </a:lnTo>
                      <a:lnTo>
                        <a:pt x="1" y="84"/>
                      </a:lnTo>
                      <a:lnTo>
                        <a:pt x="4" y="91"/>
                      </a:lnTo>
                      <a:lnTo>
                        <a:pt x="6" y="96"/>
                      </a:lnTo>
                      <a:lnTo>
                        <a:pt x="8" y="102"/>
                      </a:lnTo>
                      <a:lnTo>
                        <a:pt x="12" y="105"/>
                      </a:lnTo>
                      <a:lnTo>
                        <a:pt x="15" y="109"/>
                      </a:lnTo>
                      <a:lnTo>
                        <a:pt x="19" y="113"/>
                      </a:lnTo>
                      <a:lnTo>
                        <a:pt x="23" y="116"/>
                      </a:lnTo>
                      <a:lnTo>
                        <a:pt x="28" y="118"/>
                      </a:lnTo>
                      <a:lnTo>
                        <a:pt x="34" y="121"/>
                      </a:lnTo>
                      <a:lnTo>
                        <a:pt x="56" y="129"/>
                      </a:lnTo>
                      <a:lnTo>
                        <a:pt x="79" y="137"/>
                      </a:lnTo>
                      <a:lnTo>
                        <a:pt x="102" y="144"/>
                      </a:lnTo>
                      <a:lnTo>
                        <a:pt x="126" y="151"/>
                      </a:lnTo>
                      <a:lnTo>
                        <a:pt x="148" y="157"/>
                      </a:lnTo>
                      <a:lnTo>
                        <a:pt x="170" y="165"/>
                      </a:lnTo>
                      <a:lnTo>
                        <a:pt x="192" y="173"/>
                      </a:lnTo>
                      <a:lnTo>
                        <a:pt x="214" y="182"/>
                      </a:lnTo>
                      <a:lnTo>
                        <a:pt x="237" y="192"/>
                      </a:lnTo>
                      <a:lnTo>
                        <a:pt x="261" y="203"/>
                      </a:lnTo>
                      <a:lnTo>
                        <a:pt x="283" y="214"/>
                      </a:lnTo>
                      <a:lnTo>
                        <a:pt x="306" y="226"/>
                      </a:lnTo>
                      <a:lnTo>
                        <a:pt x="312" y="229"/>
                      </a:lnTo>
                      <a:lnTo>
                        <a:pt x="319" y="231"/>
                      </a:lnTo>
                      <a:lnTo>
                        <a:pt x="326" y="233"/>
                      </a:lnTo>
                      <a:lnTo>
                        <a:pt x="334" y="235"/>
                      </a:lnTo>
                      <a:lnTo>
                        <a:pt x="344" y="237"/>
                      </a:lnTo>
                      <a:lnTo>
                        <a:pt x="353" y="237"/>
                      </a:lnTo>
                      <a:lnTo>
                        <a:pt x="373" y="237"/>
                      </a:lnTo>
                      <a:lnTo>
                        <a:pt x="381" y="237"/>
                      </a:lnTo>
                      <a:lnTo>
                        <a:pt x="391" y="237"/>
                      </a:lnTo>
                      <a:lnTo>
                        <a:pt x="400" y="235"/>
                      </a:lnTo>
                      <a:lnTo>
                        <a:pt x="409" y="233"/>
                      </a:lnTo>
                      <a:lnTo>
                        <a:pt x="417" y="231"/>
                      </a:lnTo>
                      <a:lnTo>
                        <a:pt x="425" y="230"/>
                      </a:lnTo>
                      <a:lnTo>
                        <a:pt x="434" y="226"/>
                      </a:lnTo>
                      <a:lnTo>
                        <a:pt x="443" y="224"/>
                      </a:lnTo>
                      <a:lnTo>
                        <a:pt x="483" y="207"/>
                      </a:lnTo>
                      <a:lnTo>
                        <a:pt x="524" y="190"/>
                      </a:lnTo>
                      <a:lnTo>
                        <a:pt x="605" y="156"/>
                      </a:lnTo>
                      <a:lnTo>
                        <a:pt x="613" y="152"/>
                      </a:lnTo>
                      <a:lnTo>
                        <a:pt x="622" y="149"/>
                      </a:lnTo>
                      <a:lnTo>
                        <a:pt x="631" y="157"/>
                      </a:lnTo>
                      <a:lnTo>
                        <a:pt x="637" y="156"/>
                      </a:lnTo>
                      <a:lnTo>
                        <a:pt x="643" y="154"/>
                      </a:lnTo>
                      <a:lnTo>
                        <a:pt x="643" y="153"/>
                      </a:lnTo>
                      <a:lnTo>
                        <a:pt x="645" y="152"/>
                      </a:lnTo>
                      <a:lnTo>
                        <a:pt x="648" y="150"/>
                      </a:lnTo>
                      <a:lnTo>
                        <a:pt x="650" y="149"/>
                      </a:lnTo>
                      <a:lnTo>
                        <a:pt x="653" y="147"/>
                      </a:lnTo>
                      <a:lnTo>
                        <a:pt x="657" y="143"/>
                      </a:lnTo>
                      <a:lnTo>
                        <a:pt x="657" y="141"/>
                      </a:lnTo>
                      <a:lnTo>
                        <a:pt x="658" y="139"/>
                      </a:lnTo>
                      <a:lnTo>
                        <a:pt x="659" y="139"/>
                      </a:lnTo>
                      <a:lnTo>
                        <a:pt x="662" y="135"/>
                      </a:lnTo>
                      <a:lnTo>
                        <a:pt x="664" y="130"/>
                      </a:lnTo>
                      <a:lnTo>
                        <a:pt x="671" y="117"/>
                      </a:lnTo>
                      <a:lnTo>
                        <a:pt x="679" y="115"/>
                      </a:lnTo>
                      <a:lnTo>
                        <a:pt x="686" y="113"/>
                      </a:lnTo>
                      <a:lnTo>
                        <a:pt x="694" y="112"/>
                      </a:lnTo>
                      <a:lnTo>
                        <a:pt x="703" y="112"/>
                      </a:lnTo>
                      <a:lnTo>
                        <a:pt x="711" y="113"/>
                      </a:lnTo>
                      <a:lnTo>
                        <a:pt x="718" y="115"/>
                      </a:lnTo>
                      <a:lnTo>
                        <a:pt x="726" y="118"/>
                      </a:lnTo>
                      <a:lnTo>
                        <a:pt x="734" y="122"/>
                      </a:lnTo>
                      <a:lnTo>
                        <a:pt x="738" y="125"/>
                      </a:lnTo>
                      <a:lnTo>
                        <a:pt x="743" y="127"/>
                      </a:lnTo>
                      <a:lnTo>
                        <a:pt x="747" y="128"/>
                      </a:lnTo>
                      <a:lnTo>
                        <a:pt x="752" y="129"/>
                      </a:lnTo>
                      <a:lnTo>
                        <a:pt x="756" y="128"/>
                      </a:lnTo>
                      <a:lnTo>
                        <a:pt x="761" y="127"/>
                      </a:lnTo>
                      <a:lnTo>
                        <a:pt x="766" y="125"/>
                      </a:lnTo>
                      <a:lnTo>
                        <a:pt x="770" y="123"/>
                      </a:lnTo>
                      <a:lnTo>
                        <a:pt x="776" y="120"/>
                      </a:lnTo>
                      <a:lnTo>
                        <a:pt x="779" y="116"/>
                      </a:lnTo>
                      <a:lnTo>
                        <a:pt x="780" y="115"/>
                      </a:lnTo>
                      <a:lnTo>
                        <a:pt x="782" y="113"/>
                      </a:lnTo>
                      <a:lnTo>
                        <a:pt x="783" y="111"/>
                      </a:lnTo>
                      <a:lnTo>
                        <a:pt x="783" y="110"/>
                      </a:lnTo>
                      <a:lnTo>
                        <a:pt x="784" y="109"/>
                      </a:lnTo>
                      <a:lnTo>
                        <a:pt x="784" y="107"/>
                      </a:lnTo>
                      <a:lnTo>
                        <a:pt x="784" y="105"/>
                      </a:lnTo>
                      <a:lnTo>
                        <a:pt x="783" y="101"/>
                      </a:lnTo>
                      <a:lnTo>
                        <a:pt x="781" y="95"/>
                      </a:lnTo>
                      <a:lnTo>
                        <a:pt x="777" y="91"/>
                      </a:lnTo>
                      <a:lnTo>
                        <a:pt x="774" y="86"/>
                      </a:lnTo>
                      <a:lnTo>
                        <a:pt x="770" y="82"/>
                      </a:lnTo>
                      <a:lnTo>
                        <a:pt x="766" y="78"/>
                      </a:lnTo>
                      <a:lnTo>
                        <a:pt x="762" y="75"/>
                      </a:lnTo>
                      <a:lnTo>
                        <a:pt x="756" y="72"/>
                      </a:lnTo>
                      <a:lnTo>
                        <a:pt x="752" y="70"/>
                      </a:lnTo>
                      <a:lnTo>
                        <a:pt x="746" y="68"/>
                      </a:lnTo>
                      <a:lnTo>
                        <a:pt x="741" y="68"/>
                      </a:lnTo>
                      <a:lnTo>
                        <a:pt x="728" y="67"/>
                      </a:lnTo>
                      <a:lnTo>
                        <a:pt x="721" y="67"/>
                      </a:lnTo>
                      <a:lnTo>
                        <a:pt x="715" y="68"/>
                      </a:lnTo>
                      <a:lnTo>
                        <a:pt x="727" y="60"/>
                      </a:lnTo>
                      <a:lnTo>
                        <a:pt x="734" y="57"/>
                      </a:lnTo>
                      <a:lnTo>
                        <a:pt x="741" y="55"/>
                      </a:lnTo>
                      <a:lnTo>
                        <a:pt x="756" y="51"/>
                      </a:lnTo>
                      <a:lnTo>
                        <a:pt x="763" y="50"/>
                      </a:lnTo>
                      <a:lnTo>
                        <a:pt x="770" y="50"/>
                      </a:lnTo>
                      <a:lnTo>
                        <a:pt x="777" y="49"/>
                      </a:lnTo>
                      <a:lnTo>
                        <a:pt x="779" y="48"/>
                      </a:lnTo>
                      <a:lnTo>
                        <a:pt x="782" y="48"/>
                      </a:lnTo>
                      <a:lnTo>
                        <a:pt x="794" y="47"/>
                      </a:lnTo>
                      <a:lnTo>
                        <a:pt x="797" y="46"/>
                      </a:lnTo>
                      <a:lnTo>
                        <a:pt x="799" y="45"/>
                      </a:lnTo>
                      <a:lnTo>
                        <a:pt x="802" y="44"/>
                      </a:lnTo>
                      <a:lnTo>
                        <a:pt x="803" y="43"/>
                      </a:lnTo>
                      <a:lnTo>
                        <a:pt x="805" y="43"/>
                      </a:lnTo>
                      <a:lnTo>
                        <a:pt x="805" y="41"/>
                      </a:lnTo>
                      <a:lnTo>
                        <a:pt x="806" y="41"/>
                      </a:lnTo>
                      <a:lnTo>
                        <a:pt x="808" y="40"/>
                      </a:lnTo>
                      <a:lnTo>
                        <a:pt x="809" y="38"/>
                      </a:lnTo>
                      <a:lnTo>
                        <a:pt x="811" y="36"/>
                      </a:lnTo>
                      <a:lnTo>
                        <a:pt x="812" y="34"/>
                      </a:lnTo>
                      <a:lnTo>
                        <a:pt x="812" y="32"/>
                      </a:lnTo>
                      <a:lnTo>
                        <a:pt x="812" y="29"/>
                      </a:lnTo>
                      <a:lnTo>
                        <a:pt x="812" y="28"/>
                      </a:lnTo>
                      <a:lnTo>
                        <a:pt x="812" y="25"/>
                      </a:lnTo>
                      <a:lnTo>
                        <a:pt x="812" y="23"/>
                      </a:lnTo>
                      <a:lnTo>
                        <a:pt x="812" y="22"/>
                      </a:lnTo>
                      <a:lnTo>
                        <a:pt x="811" y="21"/>
                      </a:lnTo>
                      <a:lnTo>
                        <a:pt x="811" y="20"/>
                      </a:lnTo>
                      <a:lnTo>
                        <a:pt x="810" y="16"/>
                      </a:lnTo>
                      <a:lnTo>
                        <a:pt x="808" y="12"/>
                      </a:lnTo>
                      <a:lnTo>
                        <a:pt x="805" y="8"/>
                      </a:lnTo>
                      <a:lnTo>
                        <a:pt x="803" y="6"/>
                      </a:lnTo>
                      <a:lnTo>
                        <a:pt x="799" y="3"/>
                      </a:lnTo>
                      <a:lnTo>
                        <a:pt x="796" y="1"/>
                      </a:lnTo>
                      <a:lnTo>
                        <a:pt x="791" y="0"/>
                      </a:lnTo>
                      <a:lnTo>
                        <a:pt x="787" y="0"/>
                      </a:lnTo>
                      <a:lnTo>
                        <a:pt x="783" y="0"/>
                      </a:lnTo>
                      <a:lnTo>
                        <a:pt x="767" y="3"/>
                      </a:lnTo>
                      <a:lnTo>
                        <a:pt x="759" y="5"/>
                      </a:lnTo>
                      <a:lnTo>
                        <a:pt x="752" y="7"/>
                      </a:lnTo>
                      <a:lnTo>
                        <a:pt x="738" y="13"/>
                      </a:lnTo>
                      <a:lnTo>
                        <a:pt x="725" y="21"/>
                      </a:lnTo>
                      <a:lnTo>
                        <a:pt x="718" y="25"/>
                      </a:lnTo>
                      <a:lnTo>
                        <a:pt x="712" y="30"/>
                      </a:lnTo>
                      <a:lnTo>
                        <a:pt x="706" y="35"/>
                      </a:lnTo>
                      <a:lnTo>
                        <a:pt x="700" y="41"/>
                      </a:lnTo>
                      <a:lnTo>
                        <a:pt x="692" y="50"/>
                      </a:lnTo>
                      <a:lnTo>
                        <a:pt x="688" y="55"/>
                      </a:lnTo>
                      <a:lnTo>
                        <a:pt x="685" y="56"/>
                      </a:lnTo>
                      <a:lnTo>
                        <a:pt x="685" y="57"/>
                      </a:lnTo>
                      <a:lnTo>
                        <a:pt x="684" y="59"/>
                      </a:lnTo>
                      <a:lnTo>
                        <a:pt x="682" y="60"/>
                      </a:lnTo>
                      <a:lnTo>
                        <a:pt x="681" y="61"/>
                      </a:lnTo>
                      <a:lnTo>
                        <a:pt x="676" y="64"/>
                      </a:lnTo>
                      <a:lnTo>
                        <a:pt x="672" y="68"/>
                      </a:lnTo>
                      <a:lnTo>
                        <a:pt x="667" y="70"/>
                      </a:lnTo>
                      <a:lnTo>
                        <a:pt x="664" y="72"/>
                      </a:lnTo>
                      <a:lnTo>
                        <a:pt x="663" y="74"/>
                      </a:lnTo>
                      <a:lnTo>
                        <a:pt x="657" y="75"/>
                      </a:lnTo>
                      <a:lnTo>
                        <a:pt x="652" y="78"/>
                      </a:lnTo>
                      <a:lnTo>
                        <a:pt x="650" y="79"/>
                      </a:lnTo>
                      <a:lnTo>
                        <a:pt x="648" y="79"/>
                      </a:lnTo>
                      <a:lnTo>
                        <a:pt x="647" y="80"/>
                      </a:lnTo>
                      <a:lnTo>
                        <a:pt x="643" y="82"/>
                      </a:lnTo>
                      <a:lnTo>
                        <a:pt x="630" y="85"/>
                      </a:lnTo>
                      <a:lnTo>
                        <a:pt x="625" y="87"/>
                      </a:lnTo>
                      <a:lnTo>
                        <a:pt x="620" y="89"/>
                      </a:lnTo>
                      <a:lnTo>
                        <a:pt x="613" y="93"/>
                      </a:lnTo>
                      <a:lnTo>
                        <a:pt x="607" y="96"/>
                      </a:lnTo>
                      <a:lnTo>
                        <a:pt x="600" y="100"/>
                      </a:lnTo>
                      <a:lnTo>
                        <a:pt x="594" y="104"/>
                      </a:lnTo>
                      <a:lnTo>
                        <a:pt x="582" y="109"/>
                      </a:lnTo>
                      <a:lnTo>
                        <a:pt x="580" y="109"/>
                      </a:lnTo>
                      <a:lnTo>
                        <a:pt x="579" y="110"/>
                      </a:lnTo>
                      <a:lnTo>
                        <a:pt x="576" y="111"/>
                      </a:lnTo>
                      <a:lnTo>
                        <a:pt x="571" y="114"/>
                      </a:lnTo>
                      <a:lnTo>
                        <a:pt x="558" y="119"/>
                      </a:lnTo>
                      <a:lnTo>
                        <a:pt x="547" y="123"/>
                      </a:lnTo>
                      <a:lnTo>
                        <a:pt x="535" y="128"/>
                      </a:lnTo>
                      <a:lnTo>
                        <a:pt x="523" y="132"/>
                      </a:lnTo>
                      <a:lnTo>
                        <a:pt x="499" y="141"/>
                      </a:lnTo>
                      <a:lnTo>
                        <a:pt x="487" y="144"/>
                      </a:lnTo>
                      <a:lnTo>
                        <a:pt x="474" y="148"/>
                      </a:lnTo>
                      <a:lnTo>
                        <a:pt x="450" y="154"/>
                      </a:lnTo>
                      <a:lnTo>
                        <a:pt x="424" y="159"/>
                      </a:lnTo>
                      <a:lnTo>
                        <a:pt x="412" y="162"/>
                      </a:lnTo>
                      <a:lnTo>
                        <a:pt x="400" y="1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7" name="Freeform 60"/>
                <p:cNvSpPr>
                  <a:spLocks noChangeAspect="1"/>
                </p:cNvSpPr>
                <p:nvPr/>
              </p:nvSpPr>
              <p:spPr bwMode="auto">
                <a:xfrm>
                  <a:off x="1861" y="2608"/>
                  <a:ext cx="480" cy="486"/>
                </a:xfrm>
                <a:custGeom>
                  <a:avLst/>
                  <a:gdLst>
                    <a:gd name="T0" fmla="*/ 12 w 480"/>
                    <a:gd name="T1" fmla="*/ 76 h 486"/>
                    <a:gd name="T2" fmla="*/ 2 w 480"/>
                    <a:gd name="T3" fmla="*/ 99 h 486"/>
                    <a:gd name="T4" fmla="*/ 2 w 480"/>
                    <a:gd name="T5" fmla="*/ 156 h 486"/>
                    <a:gd name="T6" fmla="*/ 11 w 480"/>
                    <a:gd name="T7" fmla="*/ 205 h 486"/>
                    <a:gd name="T8" fmla="*/ 32 w 480"/>
                    <a:gd name="T9" fmla="*/ 272 h 486"/>
                    <a:gd name="T10" fmla="*/ 60 w 480"/>
                    <a:gd name="T11" fmla="*/ 338 h 486"/>
                    <a:gd name="T12" fmla="*/ 81 w 480"/>
                    <a:gd name="T13" fmla="*/ 361 h 486"/>
                    <a:gd name="T14" fmla="*/ 106 w 480"/>
                    <a:gd name="T15" fmla="*/ 375 h 486"/>
                    <a:gd name="T16" fmla="*/ 127 w 480"/>
                    <a:gd name="T17" fmla="*/ 398 h 486"/>
                    <a:gd name="T18" fmla="*/ 106 w 480"/>
                    <a:gd name="T19" fmla="*/ 437 h 486"/>
                    <a:gd name="T20" fmla="*/ 105 w 480"/>
                    <a:gd name="T21" fmla="*/ 452 h 486"/>
                    <a:gd name="T22" fmla="*/ 116 w 480"/>
                    <a:gd name="T23" fmla="*/ 465 h 486"/>
                    <a:gd name="T24" fmla="*/ 161 w 480"/>
                    <a:gd name="T25" fmla="*/ 458 h 486"/>
                    <a:gd name="T26" fmla="*/ 173 w 480"/>
                    <a:gd name="T27" fmla="*/ 484 h 486"/>
                    <a:gd name="T28" fmla="*/ 182 w 480"/>
                    <a:gd name="T29" fmla="*/ 486 h 486"/>
                    <a:gd name="T30" fmla="*/ 187 w 480"/>
                    <a:gd name="T31" fmla="*/ 486 h 486"/>
                    <a:gd name="T32" fmla="*/ 194 w 480"/>
                    <a:gd name="T33" fmla="*/ 484 h 486"/>
                    <a:gd name="T34" fmla="*/ 205 w 480"/>
                    <a:gd name="T35" fmla="*/ 474 h 486"/>
                    <a:gd name="T36" fmla="*/ 244 w 480"/>
                    <a:gd name="T37" fmla="*/ 479 h 486"/>
                    <a:gd name="T38" fmla="*/ 248 w 480"/>
                    <a:gd name="T39" fmla="*/ 474 h 486"/>
                    <a:gd name="T40" fmla="*/ 254 w 480"/>
                    <a:gd name="T41" fmla="*/ 463 h 486"/>
                    <a:gd name="T42" fmla="*/ 254 w 480"/>
                    <a:gd name="T43" fmla="*/ 458 h 486"/>
                    <a:gd name="T44" fmla="*/ 252 w 480"/>
                    <a:gd name="T45" fmla="*/ 447 h 486"/>
                    <a:gd name="T46" fmla="*/ 247 w 480"/>
                    <a:gd name="T47" fmla="*/ 430 h 486"/>
                    <a:gd name="T48" fmla="*/ 245 w 480"/>
                    <a:gd name="T49" fmla="*/ 396 h 486"/>
                    <a:gd name="T50" fmla="*/ 235 w 480"/>
                    <a:gd name="T51" fmla="*/ 371 h 486"/>
                    <a:gd name="T52" fmla="*/ 194 w 480"/>
                    <a:gd name="T53" fmla="*/ 344 h 486"/>
                    <a:gd name="T54" fmla="*/ 136 w 480"/>
                    <a:gd name="T55" fmla="*/ 323 h 486"/>
                    <a:gd name="T56" fmla="*/ 117 w 480"/>
                    <a:gd name="T57" fmla="*/ 312 h 486"/>
                    <a:gd name="T58" fmla="*/ 100 w 480"/>
                    <a:gd name="T59" fmla="*/ 290 h 486"/>
                    <a:gd name="T60" fmla="*/ 85 w 480"/>
                    <a:gd name="T61" fmla="*/ 243 h 486"/>
                    <a:gd name="T62" fmla="*/ 75 w 480"/>
                    <a:gd name="T63" fmla="*/ 187 h 486"/>
                    <a:gd name="T64" fmla="*/ 71 w 480"/>
                    <a:gd name="T65" fmla="*/ 138 h 486"/>
                    <a:gd name="T66" fmla="*/ 101 w 480"/>
                    <a:gd name="T67" fmla="*/ 103 h 486"/>
                    <a:gd name="T68" fmla="*/ 176 w 480"/>
                    <a:gd name="T69" fmla="*/ 87 h 486"/>
                    <a:gd name="T70" fmla="*/ 235 w 480"/>
                    <a:gd name="T71" fmla="*/ 88 h 486"/>
                    <a:gd name="T72" fmla="*/ 344 w 480"/>
                    <a:gd name="T73" fmla="*/ 110 h 486"/>
                    <a:gd name="T74" fmla="*/ 427 w 480"/>
                    <a:gd name="T75" fmla="*/ 125 h 486"/>
                    <a:gd name="T76" fmla="*/ 439 w 480"/>
                    <a:gd name="T77" fmla="*/ 123 h 486"/>
                    <a:gd name="T78" fmla="*/ 454 w 480"/>
                    <a:gd name="T79" fmla="*/ 116 h 486"/>
                    <a:gd name="T80" fmla="*/ 467 w 480"/>
                    <a:gd name="T81" fmla="*/ 105 h 486"/>
                    <a:gd name="T82" fmla="*/ 478 w 480"/>
                    <a:gd name="T83" fmla="*/ 79 h 486"/>
                    <a:gd name="T84" fmla="*/ 476 w 480"/>
                    <a:gd name="T85" fmla="*/ 44 h 486"/>
                    <a:gd name="T86" fmla="*/ 475 w 480"/>
                    <a:gd name="T87" fmla="*/ 40 h 486"/>
                    <a:gd name="T88" fmla="*/ 458 w 480"/>
                    <a:gd name="T89" fmla="*/ 21 h 486"/>
                    <a:gd name="T90" fmla="*/ 403 w 480"/>
                    <a:gd name="T91" fmla="*/ 8 h 486"/>
                    <a:gd name="T92" fmla="*/ 329 w 480"/>
                    <a:gd name="T93" fmla="*/ 0 h 486"/>
                    <a:gd name="T94" fmla="*/ 256 w 480"/>
                    <a:gd name="T95" fmla="*/ 4 h 486"/>
                    <a:gd name="T96" fmla="*/ 95 w 480"/>
                    <a:gd name="T97" fmla="*/ 40 h 4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0"/>
                    <a:gd name="T148" fmla="*/ 0 h 486"/>
                    <a:gd name="T149" fmla="*/ 480 w 480"/>
                    <a:gd name="T150" fmla="*/ 486 h 4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0" h="486">
                      <a:moveTo>
                        <a:pt x="28" y="65"/>
                      </a:moveTo>
                      <a:lnTo>
                        <a:pt x="22" y="68"/>
                      </a:lnTo>
                      <a:lnTo>
                        <a:pt x="17" y="72"/>
                      </a:lnTo>
                      <a:lnTo>
                        <a:pt x="12" y="76"/>
                      </a:lnTo>
                      <a:lnTo>
                        <a:pt x="9" y="81"/>
                      </a:lnTo>
                      <a:lnTo>
                        <a:pt x="5" y="86"/>
                      </a:lnTo>
                      <a:lnTo>
                        <a:pt x="4" y="92"/>
                      </a:lnTo>
                      <a:lnTo>
                        <a:pt x="2" y="99"/>
                      </a:lnTo>
                      <a:lnTo>
                        <a:pt x="2" y="106"/>
                      </a:lnTo>
                      <a:lnTo>
                        <a:pt x="0" y="119"/>
                      </a:lnTo>
                      <a:lnTo>
                        <a:pt x="0" y="131"/>
                      </a:lnTo>
                      <a:lnTo>
                        <a:pt x="2" y="156"/>
                      </a:lnTo>
                      <a:lnTo>
                        <a:pt x="3" y="169"/>
                      </a:lnTo>
                      <a:lnTo>
                        <a:pt x="4" y="181"/>
                      </a:lnTo>
                      <a:lnTo>
                        <a:pt x="7" y="193"/>
                      </a:lnTo>
                      <a:lnTo>
                        <a:pt x="11" y="205"/>
                      </a:lnTo>
                      <a:lnTo>
                        <a:pt x="15" y="222"/>
                      </a:lnTo>
                      <a:lnTo>
                        <a:pt x="20" y="239"/>
                      </a:lnTo>
                      <a:lnTo>
                        <a:pt x="26" y="256"/>
                      </a:lnTo>
                      <a:lnTo>
                        <a:pt x="32" y="272"/>
                      </a:lnTo>
                      <a:lnTo>
                        <a:pt x="42" y="297"/>
                      </a:lnTo>
                      <a:lnTo>
                        <a:pt x="53" y="323"/>
                      </a:lnTo>
                      <a:lnTo>
                        <a:pt x="56" y="331"/>
                      </a:lnTo>
                      <a:lnTo>
                        <a:pt x="60" y="338"/>
                      </a:lnTo>
                      <a:lnTo>
                        <a:pt x="64" y="345"/>
                      </a:lnTo>
                      <a:lnTo>
                        <a:pt x="69" y="351"/>
                      </a:lnTo>
                      <a:lnTo>
                        <a:pt x="75" y="356"/>
                      </a:lnTo>
                      <a:lnTo>
                        <a:pt x="81" y="361"/>
                      </a:lnTo>
                      <a:lnTo>
                        <a:pt x="88" y="366"/>
                      </a:lnTo>
                      <a:lnTo>
                        <a:pt x="97" y="370"/>
                      </a:lnTo>
                      <a:lnTo>
                        <a:pt x="102" y="373"/>
                      </a:lnTo>
                      <a:lnTo>
                        <a:pt x="106" y="375"/>
                      </a:lnTo>
                      <a:lnTo>
                        <a:pt x="114" y="381"/>
                      </a:lnTo>
                      <a:lnTo>
                        <a:pt x="121" y="389"/>
                      </a:lnTo>
                      <a:lnTo>
                        <a:pt x="124" y="394"/>
                      </a:lnTo>
                      <a:lnTo>
                        <a:pt x="127" y="398"/>
                      </a:lnTo>
                      <a:lnTo>
                        <a:pt x="119" y="407"/>
                      </a:lnTo>
                      <a:lnTo>
                        <a:pt x="114" y="416"/>
                      </a:lnTo>
                      <a:lnTo>
                        <a:pt x="109" y="426"/>
                      </a:lnTo>
                      <a:lnTo>
                        <a:pt x="106" y="437"/>
                      </a:lnTo>
                      <a:lnTo>
                        <a:pt x="104" y="440"/>
                      </a:lnTo>
                      <a:lnTo>
                        <a:pt x="104" y="445"/>
                      </a:lnTo>
                      <a:lnTo>
                        <a:pt x="104" y="449"/>
                      </a:lnTo>
                      <a:lnTo>
                        <a:pt x="105" y="452"/>
                      </a:lnTo>
                      <a:lnTo>
                        <a:pt x="107" y="456"/>
                      </a:lnTo>
                      <a:lnTo>
                        <a:pt x="109" y="459"/>
                      </a:lnTo>
                      <a:lnTo>
                        <a:pt x="112" y="462"/>
                      </a:lnTo>
                      <a:lnTo>
                        <a:pt x="116" y="465"/>
                      </a:lnTo>
                      <a:lnTo>
                        <a:pt x="123" y="468"/>
                      </a:lnTo>
                      <a:lnTo>
                        <a:pt x="131" y="471"/>
                      </a:lnTo>
                      <a:lnTo>
                        <a:pt x="140" y="472"/>
                      </a:lnTo>
                      <a:lnTo>
                        <a:pt x="161" y="458"/>
                      </a:lnTo>
                      <a:lnTo>
                        <a:pt x="162" y="474"/>
                      </a:lnTo>
                      <a:lnTo>
                        <a:pt x="165" y="478"/>
                      </a:lnTo>
                      <a:lnTo>
                        <a:pt x="169" y="481"/>
                      </a:lnTo>
                      <a:lnTo>
                        <a:pt x="173" y="484"/>
                      </a:lnTo>
                      <a:lnTo>
                        <a:pt x="177" y="486"/>
                      </a:lnTo>
                      <a:lnTo>
                        <a:pt x="180" y="486"/>
                      </a:lnTo>
                      <a:lnTo>
                        <a:pt x="181" y="486"/>
                      </a:lnTo>
                      <a:lnTo>
                        <a:pt x="182" y="486"/>
                      </a:lnTo>
                      <a:lnTo>
                        <a:pt x="183" y="486"/>
                      </a:lnTo>
                      <a:lnTo>
                        <a:pt x="186" y="486"/>
                      </a:lnTo>
                      <a:lnTo>
                        <a:pt x="187" y="486"/>
                      </a:lnTo>
                      <a:lnTo>
                        <a:pt x="189" y="486"/>
                      </a:lnTo>
                      <a:lnTo>
                        <a:pt x="190" y="485"/>
                      </a:lnTo>
                      <a:lnTo>
                        <a:pt x="191" y="485"/>
                      </a:lnTo>
                      <a:lnTo>
                        <a:pt x="194" y="484"/>
                      </a:lnTo>
                      <a:lnTo>
                        <a:pt x="196" y="482"/>
                      </a:lnTo>
                      <a:lnTo>
                        <a:pt x="200" y="480"/>
                      </a:lnTo>
                      <a:lnTo>
                        <a:pt x="202" y="478"/>
                      </a:lnTo>
                      <a:lnTo>
                        <a:pt x="205" y="474"/>
                      </a:lnTo>
                      <a:lnTo>
                        <a:pt x="210" y="474"/>
                      </a:lnTo>
                      <a:lnTo>
                        <a:pt x="222" y="482"/>
                      </a:lnTo>
                      <a:lnTo>
                        <a:pt x="242" y="481"/>
                      </a:lnTo>
                      <a:lnTo>
                        <a:pt x="244" y="479"/>
                      </a:lnTo>
                      <a:lnTo>
                        <a:pt x="246" y="477"/>
                      </a:lnTo>
                      <a:lnTo>
                        <a:pt x="247" y="475"/>
                      </a:lnTo>
                      <a:lnTo>
                        <a:pt x="247" y="474"/>
                      </a:lnTo>
                      <a:lnTo>
                        <a:pt x="248" y="474"/>
                      </a:lnTo>
                      <a:lnTo>
                        <a:pt x="250" y="472"/>
                      </a:lnTo>
                      <a:lnTo>
                        <a:pt x="252" y="467"/>
                      </a:lnTo>
                      <a:lnTo>
                        <a:pt x="253" y="465"/>
                      </a:lnTo>
                      <a:lnTo>
                        <a:pt x="254" y="463"/>
                      </a:lnTo>
                      <a:lnTo>
                        <a:pt x="254" y="460"/>
                      </a:lnTo>
                      <a:lnTo>
                        <a:pt x="254" y="458"/>
                      </a:lnTo>
                      <a:lnTo>
                        <a:pt x="254" y="455"/>
                      </a:lnTo>
                      <a:lnTo>
                        <a:pt x="254" y="452"/>
                      </a:lnTo>
                      <a:lnTo>
                        <a:pt x="252" y="447"/>
                      </a:lnTo>
                      <a:lnTo>
                        <a:pt x="251" y="441"/>
                      </a:lnTo>
                      <a:lnTo>
                        <a:pt x="248" y="435"/>
                      </a:lnTo>
                      <a:lnTo>
                        <a:pt x="247" y="432"/>
                      </a:lnTo>
                      <a:lnTo>
                        <a:pt x="247" y="430"/>
                      </a:lnTo>
                      <a:lnTo>
                        <a:pt x="246" y="423"/>
                      </a:lnTo>
                      <a:lnTo>
                        <a:pt x="247" y="416"/>
                      </a:lnTo>
                      <a:lnTo>
                        <a:pt x="247" y="406"/>
                      </a:lnTo>
                      <a:lnTo>
                        <a:pt x="245" y="396"/>
                      </a:lnTo>
                      <a:lnTo>
                        <a:pt x="244" y="391"/>
                      </a:lnTo>
                      <a:lnTo>
                        <a:pt x="244" y="387"/>
                      </a:lnTo>
                      <a:lnTo>
                        <a:pt x="240" y="379"/>
                      </a:lnTo>
                      <a:lnTo>
                        <a:pt x="235" y="371"/>
                      </a:lnTo>
                      <a:lnTo>
                        <a:pt x="229" y="364"/>
                      </a:lnTo>
                      <a:lnTo>
                        <a:pt x="222" y="359"/>
                      </a:lnTo>
                      <a:lnTo>
                        <a:pt x="214" y="353"/>
                      </a:lnTo>
                      <a:lnTo>
                        <a:pt x="194" y="344"/>
                      </a:lnTo>
                      <a:lnTo>
                        <a:pt x="176" y="335"/>
                      </a:lnTo>
                      <a:lnTo>
                        <a:pt x="156" y="328"/>
                      </a:lnTo>
                      <a:lnTo>
                        <a:pt x="146" y="325"/>
                      </a:lnTo>
                      <a:lnTo>
                        <a:pt x="136" y="323"/>
                      </a:lnTo>
                      <a:lnTo>
                        <a:pt x="132" y="322"/>
                      </a:lnTo>
                      <a:lnTo>
                        <a:pt x="129" y="321"/>
                      </a:lnTo>
                      <a:lnTo>
                        <a:pt x="124" y="317"/>
                      </a:lnTo>
                      <a:lnTo>
                        <a:pt x="117" y="312"/>
                      </a:lnTo>
                      <a:lnTo>
                        <a:pt x="112" y="308"/>
                      </a:lnTo>
                      <a:lnTo>
                        <a:pt x="108" y="302"/>
                      </a:lnTo>
                      <a:lnTo>
                        <a:pt x="103" y="296"/>
                      </a:lnTo>
                      <a:lnTo>
                        <a:pt x="100" y="290"/>
                      </a:lnTo>
                      <a:lnTo>
                        <a:pt x="96" y="283"/>
                      </a:lnTo>
                      <a:lnTo>
                        <a:pt x="94" y="276"/>
                      </a:lnTo>
                      <a:lnTo>
                        <a:pt x="92" y="270"/>
                      </a:lnTo>
                      <a:lnTo>
                        <a:pt x="85" y="243"/>
                      </a:lnTo>
                      <a:lnTo>
                        <a:pt x="81" y="229"/>
                      </a:lnTo>
                      <a:lnTo>
                        <a:pt x="80" y="215"/>
                      </a:lnTo>
                      <a:lnTo>
                        <a:pt x="77" y="201"/>
                      </a:lnTo>
                      <a:lnTo>
                        <a:pt x="75" y="187"/>
                      </a:lnTo>
                      <a:lnTo>
                        <a:pt x="74" y="173"/>
                      </a:lnTo>
                      <a:lnTo>
                        <a:pt x="74" y="159"/>
                      </a:lnTo>
                      <a:lnTo>
                        <a:pt x="73" y="148"/>
                      </a:lnTo>
                      <a:lnTo>
                        <a:pt x="71" y="138"/>
                      </a:lnTo>
                      <a:lnTo>
                        <a:pt x="67" y="119"/>
                      </a:lnTo>
                      <a:lnTo>
                        <a:pt x="78" y="113"/>
                      </a:lnTo>
                      <a:lnTo>
                        <a:pt x="89" y="108"/>
                      </a:lnTo>
                      <a:lnTo>
                        <a:pt x="101" y="103"/>
                      </a:lnTo>
                      <a:lnTo>
                        <a:pt x="112" y="99"/>
                      </a:lnTo>
                      <a:lnTo>
                        <a:pt x="137" y="92"/>
                      </a:lnTo>
                      <a:lnTo>
                        <a:pt x="162" y="89"/>
                      </a:lnTo>
                      <a:lnTo>
                        <a:pt x="176" y="87"/>
                      </a:lnTo>
                      <a:lnTo>
                        <a:pt x="191" y="86"/>
                      </a:lnTo>
                      <a:lnTo>
                        <a:pt x="206" y="85"/>
                      </a:lnTo>
                      <a:lnTo>
                        <a:pt x="221" y="86"/>
                      </a:lnTo>
                      <a:lnTo>
                        <a:pt x="235" y="88"/>
                      </a:lnTo>
                      <a:lnTo>
                        <a:pt x="250" y="90"/>
                      </a:lnTo>
                      <a:lnTo>
                        <a:pt x="265" y="92"/>
                      </a:lnTo>
                      <a:lnTo>
                        <a:pt x="279" y="96"/>
                      </a:lnTo>
                      <a:lnTo>
                        <a:pt x="344" y="110"/>
                      </a:lnTo>
                      <a:lnTo>
                        <a:pt x="377" y="117"/>
                      </a:lnTo>
                      <a:lnTo>
                        <a:pt x="410" y="123"/>
                      </a:lnTo>
                      <a:lnTo>
                        <a:pt x="418" y="124"/>
                      </a:lnTo>
                      <a:lnTo>
                        <a:pt x="427" y="125"/>
                      </a:lnTo>
                      <a:lnTo>
                        <a:pt x="433" y="124"/>
                      </a:lnTo>
                      <a:lnTo>
                        <a:pt x="435" y="123"/>
                      </a:lnTo>
                      <a:lnTo>
                        <a:pt x="437" y="123"/>
                      </a:lnTo>
                      <a:lnTo>
                        <a:pt x="439" y="123"/>
                      </a:lnTo>
                      <a:lnTo>
                        <a:pt x="444" y="121"/>
                      </a:lnTo>
                      <a:lnTo>
                        <a:pt x="449" y="119"/>
                      </a:lnTo>
                      <a:lnTo>
                        <a:pt x="452" y="117"/>
                      </a:lnTo>
                      <a:lnTo>
                        <a:pt x="454" y="116"/>
                      </a:lnTo>
                      <a:lnTo>
                        <a:pt x="456" y="114"/>
                      </a:lnTo>
                      <a:lnTo>
                        <a:pt x="459" y="113"/>
                      </a:lnTo>
                      <a:lnTo>
                        <a:pt x="462" y="109"/>
                      </a:lnTo>
                      <a:lnTo>
                        <a:pt x="467" y="105"/>
                      </a:lnTo>
                      <a:lnTo>
                        <a:pt x="472" y="96"/>
                      </a:lnTo>
                      <a:lnTo>
                        <a:pt x="476" y="88"/>
                      </a:lnTo>
                      <a:lnTo>
                        <a:pt x="477" y="83"/>
                      </a:lnTo>
                      <a:lnTo>
                        <a:pt x="478" y="79"/>
                      </a:lnTo>
                      <a:lnTo>
                        <a:pt x="480" y="70"/>
                      </a:lnTo>
                      <a:lnTo>
                        <a:pt x="480" y="62"/>
                      </a:lnTo>
                      <a:lnTo>
                        <a:pt x="478" y="53"/>
                      </a:lnTo>
                      <a:lnTo>
                        <a:pt x="476" y="44"/>
                      </a:lnTo>
                      <a:lnTo>
                        <a:pt x="476" y="42"/>
                      </a:lnTo>
                      <a:lnTo>
                        <a:pt x="475" y="42"/>
                      </a:lnTo>
                      <a:lnTo>
                        <a:pt x="475" y="40"/>
                      </a:lnTo>
                      <a:lnTo>
                        <a:pt x="473" y="35"/>
                      </a:lnTo>
                      <a:lnTo>
                        <a:pt x="469" y="29"/>
                      </a:lnTo>
                      <a:lnTo>
                        <a:pt x="464" y="25"/>
                      </a:lnTo>
                      <a:lnTo>
                        <a:pt x="458" y="21"/>
                      </a:lnTo>
                      <a:lnTo>
                        <a:pt x="455" y="20"/>
                      </a:lnTo>
                      <a:lnTo>
                        <a:pt x="452" y="19"/>
                      </a:lnTo>
                      <a:lnTo>
                        <a:pt x="427" y="13"/>
                      </a:lnTo>
                      <a:lnTo>
                        <a:pt x="403" y="8"/>
                      </a:lnTo>
                      <a:lnTo>
                        <a:pt x="378" y="4"/>
                      </a:lnTo>
                      <a:lnTo>
                        <a:pt x="354" y="2"/>
                      </a:lnTo>
                      <a:lnTo>
                        <a:pt x="342" y="1"/>
                      </a:lnTo>
                      <a:lnTo>
                        <a:pt x="329" y="0"/>
                      </a:lnTo>
                      <a:lnTo>
                        <a:pt x="305" y="0"/>
                      </a:lnTo>
                      <a:lnTo>
                        <a:pt x="292" y="0"/>
                      </a:lnTo>
                      <a:lnTo>
                        <a:pt x="280" y="1"/>
                      </a:lnTo>
                      <a:lnTo>
                        <a:pt x="256" y="4"/>
                      </a:lnTo>
                      <a:lnTo>
                        <a:pt x="214" y="9"/>
                      </a:lnTo>
                      <a:lnTo>
                        <a:pt x="174" y="17"/>
                      </a:lnTo>
                      <a:lnTo>
                        <a:pt x="134" y="28"/>
                      </a:lnTo>
                      <a:lnTo>
                        <a:pt x="95" y="40"/>
                      </a:lnTo>
                      <a:lnTo>
                        <a:pt x="61" y="52"/>
                      </a:lnTo>
                      <a:lnTo>
                        <a:pt x="28"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8" name="Freeform 61"/>
                <p:cNvSpPr>
                  <a:spLocks noChangeAspect="1"/>
                </p:cNvSpPr>
                <p:nvPr/>
              </p:nvSpPr>
              <p:spPr bwMode="auto">
                <a:xfrm>
                  <a:off x="2282" y="3046"/>
                  <a:ext cx="804" cy="669"/>
                </a:xfrm>
                <a:custGeom>
                  <a:avLst/>
                  <a:gdLst>
                    <a:gd name="T0" fmla="*/ 4 w 804"/>
                    <a:gd name="T1" fmla="*/ 81 h 669"/>
                    <a:gd name="T2" fmla="*/ 14 w 804"/>
                    <a:gd name="T3" fmla="*/ 102 h 669"/>
                    <a:gd name="T4" fmla="*/ 33 w 804"/>
                    <a:gd name="T5" fmla="*/ 117 h 669"/>
                    <a:gd name="T6" fmla="*/ 77 w 804"/>
                    <a:gd name="T7" fmla="*/ 137 h 669"/>
                    <a:gd name="T8" fmla="*/ 292 w 804"/>
                    <a:gd name="T9" fmla="*/ 202 h 669"/>
                    <a:gd name="T10" fmla="*/ 338 w 804"/>
                    <a:gd name="T11" fmla="*/ 225 h 669"/>
                    <a:gd name="T12" fmla="*/ 351 w 804"/>
                    <a:gd name="T13" fmla="*/ 247 h 669"/>
                    <a:gd name="T14" fmla="*/ 354 w 804"/>
                    <a:gd name="T15" fmla="*/ 275 h 669"/>
                    <a:gd name="T16" fmla="*/ 346 w 804"/>
                    <a:gd name="T17" fmla="*/ 315 h 669"/>
                    <a:gd name="T18" fmla="*/ 346 w 804"/>
                    <a:gd name="T19" fmla="*/ 356 h 669"/>
                    <a:gd name="T20" fmla="*/ 358 w 804"/>
                    <a:gd name="T21" fmla="*/ 376 h 669"/>
                    <a:gd name="T22" fmla="*/ 384 w 804"/>
                    <a:gd name="T23" fmla="*/ 427 h 669"/>
                    <a:gd name="T24" fmla="*/ 429 w 804"/>
                    <a:gd name="T25" fmla="*/ 494 h 669"/>
                    <a:gd name="T26" fmla="*/ 455 w 804"/>
                    <a:gd name="T27" fmla="*/ 535 h 669"/>
                    <a:gd name="T28" fmla="*/ 482 w 804"/>
                    <a:gd name="T29" fmla="*/ 580 h 669"/>
                    <a:gd name="T30" fmla="*/ 498 w 804"/>
                    <a:gd name="T31" fmla="*/ 624 h 669"/>
                    <a:gd name="T32" fmla="*/ 510 w 804"/>
                    <a:gd name="T33" fmla="*/ 645 h 669"/>
                    <a:gd name="T34" fmla="*/ 525 w 804"/>
                    <a:gd name="T35" fmla="*/ 659 h 669"/>
                    <a:gd name="T36" fmla="*/ 547 w 804"/>
                    <a:gd name="T37" fmla="*/ 667 h 669"/>
                    <a:gd name="T38" fmla="*/ 573 w 804"/>
                    <a:gd name="T39" fmla="*/ 667 h 669"/>
                    <a:gd name="T40" fmla="*/ 577 w 804"/>
                    <a:gd name="T41" fmla="*/ 664 h 669"/>
                    <a:gd name="T42" fmla="*/ 581 w 804"/>
                    <a:gd name="T43" fmla="*/ 661 h 669"/>
                    <a:gd name="T44" fmla="*/ 600 w 804"/>
                    <a:gd name="T45" fmla="*/ 626 h 669"/>
                    <a:gd name="T46" fmla="*/ 605 w 804"/>
                    <a:gd name="T47" fmla="*/ 615 h 669"/>
                    <a:gd name="T48" fmla="*/ 621 w 804"/>
                    <a:gd name="T49" fmla="*/ 588 h 669"/>
                    <a:gd name="T50" fmla="*/ 673 w 804"/>
                    <a:gd name="T51" fmla="*/ 551 h 669"/>
                    <a:gd name="T52" fmla="*/ 732 w 804"/>
                    <a:gd name="T53" fmla="*/ 531 h 669"/>
                    <a:gd name="T54" fmla="*/ 779 w 804"/>
                    <a:gd name="T55" fmla="*/ 529 h 669"/>
                    <a:gd name="T56" fmla="*/ 784 w 804"/>
                    <a:gd name="T57" fmla="*/ 528 h 669"/>
                    <a:gd name="T58" fmla="*/ 796 w 804"/>
                    <a:gd name="T59" fmla="*/ 520 h 669"/>
                    <a:gd name="T60" fmla="*/ 803 w 804"/>
                    <a:gd name="T61" fmla="*/ 509 h 669"/>
                    <a:gd name="T62" fmla="*/ 804 w 804"/>
                    <a:gd name="T63" fmla="*/ 503 h 669"/>
                    <a:gd name="T64" fmla="*/ 803 w 804"/>
                    <a:gd name="T65" fmla="*/ 490 h 669"/>
                    <a:gd name="T66" fmla="*/ 798 w 804"/>
                    <a:gd name="T67" fmla="*/ 479 h 669"/>
                    <a:gd name="T68" fmla="*/ 789 w 804"/>
                    <a:gd name="T69" fmla="*/ 459 h 669"/>
                    <a:gd name="T70" fmla="*/ 765 w 804"/>
                    <a:gd name="T71" fmla="*/ 437 h 669"/>
                    <a:gd name="T72" fmla="*/ 741 w 804"/>
                    <a:gd name="T73" fmla="*/ 430 h 669"/>
                    <a:gd name="T74" fmla="*/ 703 w 804"/>
                    <a:gd name="T75" fmla="*/ 437 h 669"/>
                    <a:gd name="T76" fmla="*/ 670 w 804"/>
                    <a:gd name="T77" fmla="*/ 456 h 669"/>
                    <a:gd name="T78" fmla="*/ 597 w 804"/>
                    <a:gd name="T79" fmla="*/ 513 h 669"/>
                    <a:gd name="T80" fmla="*/ 571 w 804"/>
                    <a:gd name="T81" fmla="*/ 546 h 669"/>
                    <a:gd name="T82" fmla="*/ 557 w 804"/>
                    <a:gd name="T83" fmla="*/ 565 h 669"/>
                    <a:gd name="T84" fmla="*/ 529 w 804"/>
                    <a:gd name="T85" fmla="*/ 530 h 669"/>
                    <a:gd name="T86" fmla="*/ 501 w 804"/>
                    <a:gd name="T87" fmla="*/ 478 h 669"/>
                    <a:gd name="T88" fmla="*/ 471 w 804"/>
                    <a:gd name="T89" fmla="*/ 406 h 669"/>
                    <a:gd name="T90" fmla="*/ 447 w 804"/>
                    <a:gd name="T91" fmla="*/ 335 h 669"/>
                    <a:gd name="T92" fmla="*/ 438 w 804"/>
                    <a:gd name="T93" fmla="*/ 281 h 669"/>
                    <a:gd name="T94" fmla="*/ 437 w 804"/>
                    <a:gd name="T95" fmla="*/ 225 h 669"/>
                    <a:gd name="T96" fmla="*/ 439 w 804"/>
                    <a:gd name="T97" fmla="*/ 197 h 669"/>
                    <a:gd name="T98" fmla="*/ 426 w 804"/>
                    <a:gd name="T99" fmla="*/ 174 h 669"/>
                    <a:gd name="T100" fmla="*/ 388 w 804"/>
                    <a:gd name="T101" fmla="*/ 139 h 669"/>
                    <a:gd name="T102" fmla="*/ 343 w 804"/>
                    <a:gd name="T103" fmla="*/ 118 h 669"/>
                    <a:gd name="T104" fmla="*/ 328 w 804"/>
                    <a:gd name="T105" fmla="*/ 108 h 669"/>
                    <a:gd name="T106" fmla="*/ 189 w 804"/>
                    <a:gd name="T107" fmla="*/ 41 h 669"/>
                    <a:gd name="T108" fmla="*/ 135 w 804"/>
                    <a:gd name="T109" fmla="*/ 17 h 669"/>
                    <a:gd name="T110" fmla="*/ 60 w 804"/>
                    <a:gd name="T111" fmla="*/ 1 h 669"/>
                    <a:gd name="T112" fmla="*/ 26 w 804"/>
                    <a:gd name="T113" fmla="*/ 6 h 669"/>
                    <a:gd name="T114" fmla="*/ 7 w 804"/>
                    <a:gd name="T115" fmla="*/ 25 h 669"/>
                    <a:gd name="T116" fmla="*/ 0 w 804"/>
                    <a:gd name="T117" fmla="*/ 49 h 6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4"/>
                    <a:gd name="T178" fmla="*/ 0 h 669"/>
                    <a:gd name="T179" fmla="*/ 804 w 804"/>
                    <a:gd name="T180" fmla="*/ 669 h 66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4" h="669">
                      <a:moveTo>
                        <a:pt x="0" y="60"/>
                      </a:moveTo>
                      <a:lnTo>
                        <a:pt x="0" y="65"/>
                      </a:lnTo>
                      <a:lnTo>
                        <a:pt x="1" y="70"/>
                      </a:lnTo>
                      <a:lnTo>
                        <a:pt x="4" y="81"/>
                      </a:lnTo>
                      <a:lnTo>
                        <a:pt x="7" y="89"/>
                      </a:lnTo>
                      <a:lnTo>
                        <a:pt x="9" y="93"/>
                      </a:lnTo>
                      <a:lnTo>
                        <a:pt x="12" y="98"/>
                      </a:lnTo>
                      <a:lnTo>
                        <a:pt x="14" y="102"/>
                      </a:lnTo>
                      <a:lnTo>
                        <a:pt x="17" y="105"/>
                      </a:lnTo>
                      <a:lnTo>
                        <a:pt x="21" y="108"/>
                      </a:lnTo>
                      <a:lnTo>
                        <a:pt x="24" y="111"/>
                      </a:lnTo>
                      <a:lnTo>
                        <a:pt x="33" y="117"/>
                      </a:lnTo>
                      <a:lnTo>
                        <a:pt x="42" y="124"/>
                      </a:lnTo>
                      <a:lnTo>
                        <a:pt x="44" y="125"/>
                      </a:lnTo>
                      <a:lnTo>
                        <a:pt x="47" y="127"/>
                      </a:lnTo>
                      <a:lnTo>
                        <a:pt x="77" y="137"/>
                      </a:lnTo>
                      <a:lnTo>
                        <a:pt x="108" y="147"/>
                      </a:lnTo>
                      <a:lnTo>
                        <a:pt x="196" y="174"/>
                      </a:lnTo>
                      <a:lnTo>
                        <a:pt x="285" y="201"/>
                      </a:lnTo>
                      <a:lnTo>
                        <a:pt x="292" y="202"/>
                      </a:lnTo>
                      <a:lnTo>
                        <a:pt x="299" y="204"/>
                      </a:lnTo>
                      <a:lnTo>
                        <a:pt x="312" y="210"/>
                      </a:lnTo>
                      <a:lnTo>
                        <a:pt x="325" y="217"/>
                      </a:lnTo>
                      <a:lnTo>
                        <a:pt x="338" y="225"/>
                      </a:lnTo>
                      <a:lnTo>
                        <a:pt x="340" y="229"/>
                      </a:lnTo>
                      <a:lnTo>
                        <a:pt x="344" y="235"/>
                      </a:lnTo>
                      <a:lnTo>
                        <a:pt x="349" y="242"/>
                      </a:lnTo>
                      <a:lnTo>
                        <a:pt x="351" y="247"/>
                      </a:lnTo>
                      <a:lnTo>
                        <a:pt x="353" y="254"/>
                      </a:lnTo>
                      <a:lnTo>
                        <a:pt x="354" y="261"/>
                      </a:lnTo>
                      <a:lnTo>
                        <a:pt x="355" y="268"/>
                      </a:lnTo>
                      <a:lnTo>
                        <a:pt x="354" y="275"/>
                      </a:lnTo>
                      <a:lnTo>
                        <a:pt x="353" y="282"/>
                      </a:lnTo>
                      <a:lnTo>
                        <a:pt x="350" y="284"/>
                      </a:lnTo>
                      <a:lnTo>
                        <a:pt x="350" y="288"/>
                      </a:lnTo>
                      <a:lnTo>
                        <a:pt x="346" y="315"/>
                      </a:lnTo>
                      <a:lnTo>
                        <a:pt x="345" y="343"/>
                      </a:lnTo>
                      <a:lnTo>
                        <a:pt x="345" y="347"/>
                      </a:lnTo>
                      <a:lnTo>
                        <a:pt x="345" y="352"/>
                      </a:lnTo>
                      <a:lnTo>
                        <a:pt x="346" y="356"/>
                      </a:lnTo>
                      <a:lnTo>
                        <a:pt x="348" y="360"/>
                      </a:lnTo>
                      <a:lnTo>
                        <a:pt x="350" y="365"/>
                      </a:lnTo>
                      <a:lnTo>
                        <a:pt x="352" y="368"/>
                      </a:lnTo>
                      <a:lnTo>
                        <a:pt x="358" y="376"/>
                      </a:lnTo>
                      <a:lnTo>
                        <a:pt x="365" y="394"/>
                      </a:lnTo>
                      <a:lnTo>
                        <a:pt x="374" y="411"/>
                      </a:lnTo>
                      <a:lnTo>
                        <a:pt x="378" y="419"/>
                      </a:lnTo>
                      <a:lnTo>
                        <a:pt x="384" y="427"/>
                      </a:lnTo>
                      <a:lnTo>
                        <a:pt x="395" y="444"/>
                      </a:lnTo>
                      <a:lnTo>
                        <a:pt x="407" y="460"/>
                      </a:lnTo>
                      <a:lnTo>
                        <a:pt x="419" y="477"/>
                      </a:lnTo>
                      <a:lnTo>
                        <a:pt x="429" y="494"/>
                      </a:lnTo>
                      <a:lnTo>
                        <a:pt x="440" y="512"/>
                      </a:lnTo>
                      <a:lnTo>
                        <a:pt x="443" y="518"/>
                      </a:lnTo>
                      <a:lnTo>
                        <a:pt x="447" y="524"/>
                      </a:lnTo>
                      <a:lnTo>
                        <a:pt x="455" y="535"/>
                      </a:lnTo>
                      <a:lnTo>
                        <a:pt x="463" y="545"/>
                      </a:lnTo>
                      <a:lnTo>
                        <a:pt x="470" y="557"/>
                      </a:lnTo>
                      <a:lnTo>
                        <a:pt x="476" y="568"/>
                      </a:lnTo>
                      <a:lnTo>
                        <a:pt x="482" y="580"/>
                      </a:lnTo>
                      <a:lnTo>
                        <a:pt x="488" y="593"/>
                      </a:lnTo>
                      <a:lnTo>
                        <a:pt x="492" y="605"/>
                      </a:lnTo>
                      <a:lnTo>
                        <a:pt x="496" y="618"/>
                      </a:lnTo>
                      <a:lnTo>
                        <a:pt x="498" y="624"/>
                      </a:lnTo>
                      <a:lnTo>
                        <a:pt x="501" y="629"/>
                      </a:lnTo>
                      <a:lnTo>
                        <a:pt x="503" y="636"/>
                      </a:lnTo>
                      <a:lnTo>
                        <a:pt x="506" y="641"/>
                      </a:lnTo>
                      <a:lnTo>
                        <a:pt x="510" y="645"/>
                      </a:lnTo>
                      <a:lnTo>
                        <a:pt x="513" y="650"/>
                      </a:lnTo>
                      <a:lnTo>
                        <a:pt x="517" y="653"/>
                      </a:lnTo>
                      <a:lnTo>
                        <a:pt x="521" y="657"/>
                      </a:lnTo>
                      <a:lnTo>
                        <a:pt x="525" y="659"/>
                      </a:lnTo>
                      <a:lnTo>
                        <a:pt x="531" y="662"/>
                      </a:lnTo>
                      <a:lnTo>
                        <a:pt x="536" y="664"/>
                      </a:lnTo>
                      <a:lnTo>
                        <a:pt x="541" y="666"/>
                      </a:lnTo>
                      <a:lnTo>
                        <a:pt x="547" y="667"/>
                      </a:lnTo>
                      <a:lnTo>
                        <a:pt x="553" y="668"/>
                      </a:lnTo>
                      <a:lnTo>
                        <a:pt x="567" y="669"/>
                      </a:lnTo>
                      <a:lnTo>
                        <a:pt x="571" y="668"/>
                      </a:lnTo>
                      <a:lnTo>
                        <a:pt x="573" y="667"/>
                      </a:lnTo>
                      <a:lnTo>
                        <a:pt x="575" y="666"/>
                      </a:lnTo>
                      <a:lnTo>
                        <a:pt x="576" y="665"/>
                      </a:lnTo>
                      <a:lnTo>
                        <a:pt x="577" y="665"/>
                      </a:lnTo>
                      <a:lnTo>
                        <a:pt x="577" y="664"/>
                      </a:lnTo>
                      <a:lnTo>
                        <a:pt x="578" y="664"/>
                      </a:lnTo>
                      <a:lnTo>
                        <a:pt x="580" y="662"/>
                      </a:lnTo>
                      <a:lnTo>
                        <a:pt x="581" y="661"/>
                      </a:lnTo>
                      <a:lnTo>
                        <a:pt x="588" y="650"/>
                      </a:lnTo>
                      <a:lnTo>
                        <a:pt x="594" y="638"/>
                      </a:lnTo>
                      <a:lnTo>
                        <a:pt x="600" y="627"/>
                      </a:lnTo>
                      <a:lnTo>
                        <a:pt x="600" y="626"/>
                      </a:lnTo>
                      <a:lnTo>
                        <a:pt x="600" y="625"/>
                      </a:lnTo>
                      <a:lnTo>
                        <a:pt x="601" y="623"/>
                      </a:lnTo>
                      <a:lnTo>
                        <a:pt x="601" y="621"/>
                      </a:lnTo>
                      <a:lnTo>
                        <a:pt x="605" y="615"/>
                      </a:lnTo>
                      <a:lnTo>
                        <a:pt x="607" y="610"/>
                      </a:lnTo>
                      <a:lnTo>
                        <a:pt x="608" y="605"/>
                      </a:lnTo>
                      <a:lnTo>
                        <a:pt x="615" y="597"/>
                      </a:lnTo>
                      <a:lnTo>
                        <a:pt x="621" y="588"/>
                      </a:lnTo>
                      <a:lnTo>
                        <a:pt x="629" y="581"/>
                      </a:lnTo>
                      <a:lnTo>
                        <a:pt x="643" y="569"/>
                      </a:lnTo>
                      <a:lnTo>
                        <a:pt x="659" y="558"/>
                      </a:lnTo>
                      <a:lnTo>
                        <a:pt x="673" y="551"/>
                      </a:lnTo>
                      <a:lnTo>
                        <a:pt x="687" y="544"/>
                      </a:lnTo>
                      <a:lnTo>
                        <a:pt x="702" y="539"/>
                      </a:lnTo>
                      <a:lnTo>
                        <a:pt x="717" y="535"/>
                      </a:lnTo>
                      <a:lnTo>
                        <a:pt x="732" y="531"/>
                      </a:lnTo>
                      <a:lnTo>
                        <a:pt x="748" y="530"/>
                      </a:lnTo>
                      <a:lnTo>
                        <a:pt x="763" y="529"/>
                      </a:lnTo>
                      <a:lnTo>
                        <a:pt x="779" y="529"/>
                      </a:lnTo>
                      <a:lnTo>
                        <a:pt x="780" y="529"/>
                      </a:lnTo>
                      <a:lnTo>
                        <a:pt x="781" y="529"/>
                      </a:lnTo>
                      <a:lnTo>
                        <a:pt x="782" y="529"/>
                      </a:lnTo>
                      <a:lnTo>
                        <a:pt x="784" y="528"/>
                      </a:lnTo>
                      <a:lnTo>
                        <a:pt x="786" y="528"/>
                      </a:lnTo>
                      <a:lnTo>
                        <a:pt x="787" y="527"/>
                      </a:lnTo>
                      <a:lnTo>
                        <a:pt x="790" y="526"/>
                      </a:lnTo>
                      <a:lnTo>
                        <a:pt x="796" y="520"/>
                      </a:lnTo>
                      <a:lnTo>
                        <a:pt x="798" y="517"/>
                      </a:lnTo>
                      <a:lnTo>
                        <a:pt x="800" y="515"/>
                      </a:lnTo>
                      <a:lnTo>
                        <a:pt x="802" y="512"/>
                      </a:lnTo>
                      <a:lnTo>
                        <a:pt x="803" y="509"/>
                      </a:lnTo>
                      <a:lnTo>
                        <a:pt x="803" y="508"/>
                      </a:lnTo>
                      <a:lnTo>
                        <a:pt x="804" y="506"/>
                      </a:lnTo>
                      <a:lnTo>
                        <a:pt x="804" y="503"/>
                      </a:lnTo>
                      <a:lnTo>
                        <a:pt x="804" y="500"/>
                      </a:lnTo>
                      <a:lnTo>
                        <a:pt x="804" y="496"/>
                      </a:lnTo>
                      <a:lnTo>
                        <a:pt x="804" y="493"/>
                      </a:lnTo>
                      <a:lnTo>
                        <a:pt x="803" y="490"/>
                      </a:lnTo>
                      <a:lnTo>
                        <a:pt x="802" y="486"/>
                      </a:lnTo>
                      <a:lnTo>
                        <a:pt x="800" y="482"/>
                      </a:lnTo>
                      <a:lnTo>
                        <a:pt x="799" y="480"/>
                      </a:lnTo>
                      <a:lnTo>
                        <a:pt x="798" y="479"/>
                      </a:lnTo>
                      <a:lnTo>
                        <a:pt x="797" y="475"/>
                      </a:lnTo>
                      <a:lnTo>
                        <a:pt x="795" y="471"/>
                      </a:lnTo>
                      <a:lnTo>
                        <a:pt x="793" y="466"/>
                      </a:lnTo>
                      <a:lnTo>
                        <a:pt x="789" y="459"/>
                      </a:lnTo>
                      <a:lnTo>
                        <a:pt x="783" y="452"/>
                      </a:lnTo>
                      <a:lnTo>
                        <a:pt x="778" y="447"/>
                      </a:lnTo>
                      <a:lnTo>
                        <a:pt x="772" y="442"/>
                      </a:lnTo>
                      <a:lnTo>
                        <a:pt x="765" y="437"/>
                      </a:lnTo>
                      <a:lnTo>
                        <a:pt x="757" y="433"/>
                      </a:lnTo>
                      <a:lnTo>
                        <a:pt x="749" y="430"/>
                      </a:lnTo>
                      <a:lnTo>
                        <a:pt x="745" y="430"/>
                      </a:lnTo>
                      <a:lnTo>
                        <a:pt x="741" y="430"/>
                      </a:lnTo>
                      <a:lnTo>
                        <a:pt x="731" y="430"/>
                      </a:lnTo>
                      <a:lnTo>
                        <a:pt x="721" y="431"/>
                      </a:lnTo>
                      <a:lnTo>
                        <a:pt x="712" y="433"/>
                      </a:lnTo>
                      <a:lnTo>
                        <a:pt x="703" y="437"/>
                      </a:lnTo>
                      <a:lnTo>
                        <a:pt x="694" y="440"/>
                      </a:lnTo>
                      <a:lnTo>
                        <a:pt x="685" y="444"/>
                      </a:lnTo>
                      <a:lnTo>
                        <a:pt x="678" y="450"/>
                      </a:lnTo>
                      <a:lnTo>
                        <a:pt x="670" y="456"/>
                      </a:lnTo>
                      <a:lnTo>
                        <a:pt x="642" y="478"/>
                      </a:lnTo>
                      <a:lnTo>
                        <a:pt x="614" y="499"/>
                      </a:lnTo>
                      <a:lnTo>
                        <a:pt x="605" y="506"/>
                      </a:lnTo>
                      <a:lnTo>
                        <a:pt x="597" y="513"/>
                      </a:lnTo>
                      <a:lnTo>
                        <a:pt x="589" y="521"/>
                      </a:lnTo>
                      <a:lnTo>
                        <a:pt x="583" y="529"/>
                      </a:lnTo>
                      <a:lnTo>
                        <a:pt x="576" y="537"/>
                      </a:lnTo>
                      <a:lnTo>
                        <a:pt x="571" y="546"/>
                      </a:lnTo>
                      <a:lnTo>
                        <a:pt x="566" y="556"/>
                      </a:lnTo>
                      <a:lnTo>
                        <a:pt x="560" y="565"/>
                      </a:lnTo>
                      <a:lnTo>
                        <a:pt x="557" y="565"/>
                      </a:lnTo>
                      <a:lnTo>
                        <a:pt x="556" y="565"/>
                      </a:lnTo>
                      <a:lnTo>
                        <a:pt x="546" y="554"/>
                      </a:lnTo>
                      <a:lnTo>
                        <a:pt x="538" y="542"/>
                      </a:lnTo>
                      <a:lnTo>
                        <a:pt x="529" y="530"/>
                      </a:lnTo>
                      <a:lnTo>
                        <a:pt x="521" y="517"/>
                      </a:lnTo>
                      <a:lnTo>
                        <a:pt x="513" y="504"/>
                      </a:lnTo>
                      <a:lnTo>
                        <a:pt x="507" y="492"/>
                      </a:lnTo>
                      <a:lnTo>
                        <a:pt x="501" y="478"/>
                      </a:lnTo>
                      <a:lnTo>
                        <a:pt x="496" y="465"/>
                      </a:lnTo>
                      <a:lnTo>
                        <a:pt x="489" y="446"/>
                      </a:lnTo>
                      <a:lnTo>
                        <a:pt x="481" y="430"/>
                      </a:lnTo>
                      <a:lnTo>
                        <a:pt x="471" y="406"/>
                      </a:lnTo>
                      <a:lnTo>
                        <a:pt x="466" y="394"/>
                      </a:lnTo>
                      <a:lnTo>
                        <a:pt x="461" y="382"/>
                      </a:lnTo>
                      <a:lnTo>
                        <a:pt x="454" y="359"/>
                      </a:lnTo>
                      <a:lnTo>
                        <a:pt x="447" y="335"/>
                      </a:lnTo>
                      <a:lnTo>
                        <a:pt x="446" y="329"/>
                      </a:lnTo>
                      <a:lnTo>
                        <a:pt x="445" y="324"/>
                      </a:lnTo>
                      <a:lnTo>
                        <a:pt x="440" y="302"/>
                      </a:lnTo>
                      <a:lnTo>
                        <a:pt x="438" y="281"/>
                      </a:lnTo>
                      <a:lnTo>
                        <a:pt x="436" y="258"/>
                      </a:lnTo>
                      <a:lnTo>
                        <a:pt x="436" y="236"/>
                      </a:lnTo>
                      <a:lnTo>
                        <a:pt x="436" y="231"/>
                      </a:lnTo>
                      <a:lnTo>
                        <a:pt x="437" y="225"/>
                      </a:lnTo>
                      <a:lnTo>
                        <a:pt x="439" y="217"/>
                      </a:lnTo>
                      <a:lnTo>
                        <a:pt x="440" y="210"/>
                      </a:lnTo>
                      <a:lnTo>
                        <a:pt x="439" y="203"/>
                      </a:lnTo>
                      <a:lnTo>
                        <a:pt x="439" y="197"/>
                      </a:lnTo>
                      <a:lnTo>
                        <a:pt x="436" y="190"/>
                      </a:lnTo>
                      <a:lnTo>
                        <a:pt x="433" y="184"/>
                      </a:lnTo>
                      <a:lnTo>
                        <a:pt x="430" y="179"/>
                      </a:lnTo>
                      <a:lnTo>
                        <a:pt x="426" y="174"/>
                      </a:lnTo>
                      <a:lnTo>
                        <a:pt x="418" y="164"/>
                      </a:lnTo>
                      <a:lnTo>
                        <a:pt x="408" y="155"/>
                      </a:lnTo>
                      <a:lnTo>
                        <a:pt x="399" y="147"/>
                      </a:lnTo>
                      <a:lnTo>
                        <a:pt x="388" y="139"/>
                      </a:lnTo>
                      <a:lnTo>
                        <a:pt x="378" y="133"/>
                      </a:lnTo>
                      <a:lnTo>
                        <a:pt x="366" y="127"/>
                      </a:lnTo>
                      <a:lnTo>
                        <a:pt x="355" y="122"/>
                      </a:lnTo>
                      <a:lnTo>
                        <a:pt x="343" y="118"/>
                      </a:lnTo>
                      <a:lnTo>
                        <a:pt x="339" y="115"/>
                      </a:lnTo>
                      <a:lnTo>
                        <a:pt x="336" y="112"/>
                      </a:lnTo>
                      <a:lnTo>
                        <a:pt x="331" y="110"/>
                      </a:lnTo>
                      <a:lnTo>
                        <a:pt x="328" y="108"/>
                      </a:lnTo>
                      <a:lnTo>
                        <a:pt x="292" y="92"/>
                      </a:lnTo>
                      <a:lnTo>
                        <a:pt x="258" y="76"/>
                      </a:lnTo>
                      <a:lnTo>
                        <a:pt x="223" y="59"/>
                      </a:lnTo>
                      <a:lnTo>
                        <a:pt x="189" y="41"/>
                      </a:lnTo>
                      <a:lnTo>
                        <a:pt x="172" y="32"/>
                      </a:lnTo>
                      <a:lnTo>
                        <a:pt x="154" y="24"/>
                      </a:lnTo>
                      <a:lnTo>
                        <a:pt x="144" y="20"/>
                      </a:lnTo>
                      <a:lnTo>
                        <a:pt x="135" y="17"/>
                      </a:lnTo>
                      <a:lnTo>
                        <a:pt x="117" y="11"/>
                      </a:lnTo>
                      <a:lnTo>
                        <a:pt x="98" y="7"/>
                      </a:lnTo>
                      <a:lnTo>
                        <a:pt x="79" y="3"/>
                      </a:lnTo>
                      <a:lnTo>
                        <a:pt x="60" y="1"/>
                      </a:lnTo>
                      <a:lnTo>
                        <a:pt x="50" y="0"/>
                      </a:lnTo>
                      <a:lnTo>
                        <a:pt x="41" y="0"/>
                      </a:lnTo>
                      <a:lnTo>
                        <a:pt x="30" y="4"/>
                      </a:lnTo>
                      <a:lnTo>
                        <a:pt x="26" y="6"/>
                      </a:lnTo>
                      <a:lnTo>
                        <a:pt x="21" y="9"/>
                      </a:lnTo>
                      <a:lnTo>
                        <a:pt x="14" y="15"/>
                      </a:lnTo>
                      <a:lnTo>
                        <a:pt x="9" y="22"/>
                      </a:lnTo>
                      <a:lnTo>
                        <a:pt x="7" y="25"/>
                      </a:lnTo>
                      <a:lnTo>
                        <a:pt x="5" y="30"/>
                      </a:lnTo>
                      <a:lnTo>
                        <a:pt x="3" y="34"/>
                      </a:lnTo>
                      <a:lnTo>
                        <a:pt x="2" y="39"/>
                      </a:lnTo>
                      <a:lnTo>
                        <a:pt x="0" y="49"/>
                      </a:lnTo>
                      <a:lnTo>
                        <a:pt x="0" y="54"/>
                      </a:lnTo>
                      <a:lnTo>
                        <a:pt x="0" y="6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9" name="Freeform 62"/>
                <p:cNvSpPr>
                  <a:spLocks noChangeAspect="1"/>
                </p:cNvSpPr>
                <p:nvPr/>
              </p:nvSpPr>
              <p:spPr bwMode="auto">
                <a:xfrm>
                  <a:off x="1471" y="3026"/>
                  <a:ext cx="788" cy="432"/>
                </a:xfrm>
                <a:custGeom>
                  <a:avLst/>
                  <a:gdLst>
                    <a:gd name="T0" fmla="*/ 787 w 788"/>
                    <a:gd name="T1" fmla="*/ 82 h 432"/>
                    <a:gd name="T2" fmla="*/ 777 w 788"/>
                    <a:gd name="T3" fmla="*/ 48 h 432"/>
                    <a:gd name="T4" fmla="*/ 750 w 788"/>
                    <a:gd name="T5" fmla="*/ 26 h 432"/>
                    <a:gd name="T6" fmla="*/ 714 w 788"/>
                    <a:gd name="T7" fmla="*/ 22 h 432"/>
                    <a:gd name="T8" fmla="*/ 691 w 788"/>
                    <a:gd name="T9" fmla="*/ 34 h 432"/>
                    <a:gd name="T10" fmla="*/ 634 w 788"/>
                    <a:gd name="T11" fmla="*/ 105 h 432"/>
                    <a:gd name="T12" fmla="*/ 566 w 788"/>
                    <a:gd name="T13" fmla="*/ 213 h 432"/>
                    <a:gd name="T14" fmla="*/ 530 w 788"/>
                    <a:gd name="T15" fmla="*/ 286 h 432"/>
                    <a:gd name="T16" fmla="*/ 510 w 788"/>
                    <a:gd name="T17" fmla="*/ 314 h 432"/>
                    <a:gd name="T18" fmla="*/ 478 w 788"/>
                    <a:gd name="T19" fmla="*/ 331 h 432"/>
                    <a:gd name="T20" fmla="*/ 431 w 788"/>
                    <a:gd name="T21" fmla="*/ 280 h 432"/>
                    <a:gd name="T22" fmla="*/ 371 w 788"/>
                    <a:gd name="T23" fmla="*/ 226 h 432"/>
                    <a:gd name="T24" fmla="*/ 300 w 788"/>
                    <a:gd name="T25" fmla="*/ 178 h 432"/>
                    <a:gd name="T26" fmla="*/ 257 w 788"/>
                    <a:gd name="T27" fmla="*/ 144 h 432"/>
                    <a:gd name="T28" fmla="*/ 228 w 788"/>
                    <a:gd name="T29" fmla="*/ 94 h 432"/>
                    <a:gd name="T30" fmla="*/ 198 w 788"/>
                    <a:gd name="T31" fmla="*/ 21 h 432"/>
                    <a:gd name="T32" fmla="*/ 184 w 788"/>
                    <a:gd name="T33" fmla="*/ 6 h 432"/>
                    <a:gd name="T34" fmla="*/ 155 w 788"/>
                    <a:gd name="T35" fmla="*/ 0 h 432"/>
                    <a:gd name="T36" fmla="*/ 123 w 788"/>
                    <a:gd name="T37" fmla="*/ 22 h 432"/>
                    <a:gd name="T38" fmla="*/ 120 w 788"/>
                    <a:gd name="T39" fmla="*/ 57 h 432"/>
                    <a:gd name="T40" fmla="*/ 118 w 788"/>
                    <a:gd name="T41" fmla="*/ 89 h 432"/>
                    <a:gd name="T42" fmla="*/ 106 w 788"/>
                    <a:gd name="T43" fmla="*/ 127 h 432"/>
                    <a:gd name="T44" fmla="*/ 95 w 788"/>
                    <a:gd name="T45" fmla="*/ 146 h 432"/>
                    <a:gd name="T46" fmla="*/ 80 w 788"/>
                    <a:gd name="T47" fmla="*/ 162 h 432"/>
                    <a:gd name="T48" fmla="*/ 25 w 788"/>
                    <a:gd name="T49" fmla="*/ 219 h 432"/>
                    <a:gd name="T50" fmla="*/ 0 w 788"/>
                    <a:gd name="T51" fmla="*/ 266 h 432"/>
                    <a:gd name="T52" fmla="*/ 3 w 788"/>
                    <a:gd name="T53" fmla="*/ 287 h 432"/>
                    <a:gd name="T54" fmla="*/ 32 w 788"/>
                    <a:gd name="T55" fmla="*/ 300 h 432"/>
                    <a:gd name="T56" fmla="*/ 50 w 788"/>
                    <a:gd name="T57" fmla="*/ 295 h 432"/>
                    <a:gd name="T58" fmla="*/ 74 w 788"/>
                    <a:gd name="T59" fmla="*/ 283 h 432"/>
                    <a:gd name="T60" fmla="*/ 91 w 788"/>
                    <a:gd name="T61" fmla="*/ 269 h 432"/>
                    <a:gd name="T62" fmla="*/ 97 w 788"/>
                    <a:gd name="T63" fmla="*/ 264 h 432"/>
                    <a:gd name="T64" fmla="*/ 118 w 788"/>
                    <a:gd name="T65" fmla="*/ 237 h 432"/>
                    <a:gd name="T66" fmla="*/ 130 w 788"/>
                    <a:gd name="T67" fmla="*/ 211 h 432"/>
                    <a:gd name="T68" fmla="*/ 140 w 788"/>
                    <a:gd name="T69" fmla="*/ 169 h 432"/>
                    <a:gd name="T70" fmla="*/ 150 w 788"/>
                    <a:gd name="T71" fmla="*/ 131 h 432"/>
                    <a:gd name="T72" fmla="*/ 172 w 788"/>
                    <a:gd name="T73" fmla="*/ 116 h 432"/>
                    <a:gd name="T74" fmla="*/ 190 w 788"/>
                    <a:gd name="T75" fmla="*/ 130 h 432"/>
                    <a:gd name="T76" fmla="*/ 207 w 788"/>
                    <a:gd name="T77" fmla="*/ 158 h 432"/>
                    <a:gd name="T78" fmla="*/ 250 w 788"/>
                    <a:gd name="T79" fmla="*/ 223 h 432"/>
                    <a:gd name="T80" fmla="*/ 373 w 788"/>
                    <a:gd name="T81" fmla="*/ 329 h 432"/>
                    <a:gd name="T82" fmla="*/ 433 w 788"/>
                    <a:gd name="T83" fmla="*/ 377 h 432"/>
                    <a:gd name="T84" fmla="*/ 454 w 788"/>
                    <a:gd name="T85" fmla="*/ 413 h 432"/>
                    <a:gd name="T86" fmla="*/ 496 w 788"/>
                    <a:gd name="T87" fmla="*/ 432 h 432"/>
                    <a:gd name="T88" fmla="*/ 517 w 788"/>
                    <a:gd name="T89" fmla="*/ 427 h 432"/>
                    <a:gd name="T90" fmla="*/ 561 w 788"/>
                    <a:gd name="T91" fmla="*/ 399 h 432"/>
                    <a:gd name="T92" fmla="*/ 577 w 788"/>
                    <a:gd name="T93" fmla="*/ 384 h 432"/>
                    <a:gd name="T94" fmla="*/ 646 w 788"/>
                    <a:gd name="T95" fmla="*/ 310 h 432"/>
                    <a:gd name="T96" fmla="*/ 693 w 788"/>
                    <a:gd name="T97" fmla="*/ 253 h 432"/>
                    <a:gd name="T98" fmla="*/ 714 w 788"/>
                    <a:gd name="T99" fmla="*/ 225 h 432"/>
                    <a:gd name="T100" fmla="*/ 753 w 788"/>
                    <a:gd name="T101" fmla="*/ 165 h 432"/>
                    <a:gd name="T102" fmla="*/ 782 w 788"/>
                    <a:gd name="T103" fmla="*/ 106 h 4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88"/>
                    <a:gd name="T157" fmla="*/ 0 h 432"/>
                    <a:gd name="T158" fmla="*/ 788 w 788"/>
                    <a:gd name="T159" fmla="*/ 432 h 43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88" h="432">
                      <a:moveTo>
                        <a:pt x="782" y="106"/>
                      </a:moveTo>
                      <a:lnTo>
                        <a:pt x="784" y="98"/>
                      </a:lnTo>
                      <a:lnTo>
                        <a:pt x="786" y="91"/>
                      </a:lnTo>
                      <a:lnTo>
                        <a:pt x="786" y="87"/>
                      </a:lnTo>
                      <a:lnTo>
                        <a:pt x="787" y="82"/>
                      </a:lnTo>
                      <a:lnTo>
                        <a:pt x="788" y="75"/>
                      </a:lnTo>
                      <a:lnTo>
                        <a:pt x="785" y="64"/>
                      </a:lnTo>
                      <a:lnTo>
                        <a:pt x="784" y="60"/>
                      </a:lnTo>
                      <a:lnTo>
                        <a:pt x="782" y="55"/>
                      </a:lnTo>
                      <a:lnTo>
                        <a:pt x="777" y="48"/>
                      </a:lnTo>
                      <a:lnTo>
                        <a:pt x="770" y="39"/>
                      </a:lnTo>
                      <a:lnTo>
                        <a:pt x="766" y="35"/>
                      </a:lnTo>
                      <a:lnTo>
                        <a:pt x="763" y="33"/>
                      </a:lnTo>
                      <a:lnTo>
                        <a:pt x="755" y="27"/>
                      </a:lnTo>
                      <a:lnTo>
                        <a:pt x="750" y="26"/>
                      </a:lnTo>
                      <a:lnTo>
                        <a:pt x="747" y="24"/>
                      </a:lnTo>
                      <a:lnTo>
                        <a:pt x="738" y="21"/>
                      </a:lnTo>
                      <a:lnTo>
                        <a:pt x="728" y="21"/>
                      </a:lnTo>
                      <a:lnTo>
                        <a:pt x="719" y="21"/>
                      </a:lnTo>
                      <a:lnTo>
                        <a:pt x="714" y="22"/>
                      </a:lnTo>
                      <a:lnTo>
                        <a:pt x="708" y="24"/>
                      </a:lnTo>
                      <a:lnTo>
                        <a:pt x="703" y="25"/>
                      </a:lnTo>
                      <a:lnTo>
                        <a:pt x="699" y="27"/>
                      </a:lnTo>
                      <a:lnTo>
                        <a:pt x="694" y="31"/>
                      </a:lnTo>
                      <a:lnTo>
                        <a:pt x="691" y="34"/>
                      </a:lnTo>
                      <a:lnTo>
                        <a:pt x="679" y="48"/>
                      </a:lnTo>
                      <a:lnTo>
                        <a:pt x="667" y="62"/>
                      </a:lnTo>
                      <a:lnTo>
                        <a:pt x="656" y="76"/>
                      </a:lnTo>
                      <a:lnTo>
                        <a:pt x="644" y="90"/>
                      </a:lnTo>
                      <a:lnTo>
                        <a:pt x="634" y="105"/>
                      </a:lnTo>
                      <a:lnTo>
                        <a:pt x="623" y="120"/>
                      </a:lnTo>
                      <a:lnTo>
                        <a:pt x="603" y="150"/>
                      </a:lnTo>
                      <a:lnTo>
                        <a:pt x="583" y="182"/>
                      </a:lnTo>
                      <a:lnTo>
                        <a:pt x="573" y="198"/>
                      </a:lnTo>
                      <a:lnTo>
                        <a:pt x="566" y="213"/>
                      </a:lnTo>
                      <a:lnTo>
                        <a:pt x="558" y="232"/>
                      </a:lnTo>
                      <a:lnTo>
                        <a:pt x="549" y="250"/>
                      </a:lnTo>
                      <a:lnTo>
                        <a:pt x="544" y="259"/>
                      </a:lnTo>
                      <a:lnTo>
                        <a:pt x="539" y="267"/>
                      </a:lnTo>
                      <a:lnTo>
                        <a:pt x="530" y="286"/>
                      </a:lnTo>
                      <a:lnTo>
                        <a:pt x="525" y="293"/>
                      </a:lnTo>
                      <a:lnTo>
                        <a:pt x="523" y="296"/>
                      </a:lnTo>
                      <a:lnTo>
                        <a:pt x="521" y="300"/>
                      </a:lnTo>
                      <a:lnTo>
                        <a:pt x="516" y="307"/>
                      </a:lnTo>
                      <a:lnTo>
                        <a:pt x="510" y="314"/>
                      </a:lnTo>
                      <a:lnTo>
                        <a:pt x="504" y="320"/>
                      </a:lnTo>
                      <a:lnTo>
                        <a:pt x="499" y="327"/>
                      </a:lnTo>
                      <a:lnTo>
                        <a:pt x="493" y="333"/>
                      </a:lnTo>
                      <a:lnTo>
                        <a:pt x="486" y="339"/>
                      </a:lnTo>
                      <a:lnTo>
                        <a:pt x="478" y="331"/>
                      </a:lnTo>
                      <a:lnTo>
                        <a:pt x="470" y="324"/>
                      </a:lnTo>
                      <a:lnTo>
                        <a:pt x="455" y="309"/>
                      </a:lnTo>
                      <a:lnTo>
                        <a:pt x="448" y="301"/>
                      </a:lnTo>
                      <a:lnTo>
                        <a:pt x="441" y="292"/>
                      </a:lnTo>
                      <a:lnTo>
                        <a:pt x="431" y="280"/>
                      </a:lnTo>
                      <a:lnTo>
                        <a:pt x="419" y="267"/>
                      </a:lnTo>
                      <a:lnTo>
                        <a:pt x="408" y="256"/>
                      </a:lnTo>
                      <a:lnTo>
                        <a:pt x="397" y="246"/>
                      </a:lnTo>
                      <a:lnTo>
                        <a:pt x="383" y="235"/>
                      </a:lnTo>
                      <a:lnTo>
                        <a:pt x="371" y="226"/>
                      </a:lnTo>
                      <a:lnTo>
                        <a:pt x="358" y="216"/>
                      </a:lnTo>
                      <a:lnTo>
                        <a:pt x="344" y="208"/>
                      </a:lnTo>
                      <a:lnTo>
                        <a:pt x="328" y="198"/>
                      </a:lnTo>
                      <a:lnTo>
                        <a:pt x="313" y="188"/>
                      </a:lnTo>
                      <a:lnTo>
                        <a:pt x="300" y="178"/>
                      </a:lnTo>
                      <a:lnTo>
                        <a:pt x="288" y="170"/>
                      </a:lnTo>
                      <a:lnTo>
                        <a:pt x="276" y="160"/>
                      </a:lnTo>
                      <a:lnTo>
                        <a:pt x="264" y="151"/>
                      </a:lnTo>
                      <a:lnTo>
                        <a:pt x="260" y="147"/>
                      </a:lnTo>
                      <a:lnTo>
                        <a:pt x="257" y="144"/>
                      </a:lnTo>
                      <a:lnTo>
                        <a:pt x="254" y="139"/>
                      </a:lnTo>
                      <a:lnTo>
                        <a:pt x="251" y="136"/>
                      </a:lnTo>
                      <a:lnTo>
                        <a:pt x="243" y="122"/>
                      </a:lnTo>
                      <a:lnTo>
                        <a:pt x="235" y="108"/>
                      </a:lnTo>
                      <a:lnTo>
                        <a:pt x="228" y="94"/>
                      </a:lnTo>
                      <a:lnTo>
                        <a:pt x="221" y="80"/>
                      </a:lnTo>
                      <a:lnTo>
                        <a:pt x="215" y="65"/>
                      </a:lnTo>
                      <a:lnTo>
                        <a:pt x="208" y="51"/>
                      </a:lnTo>
                      <a:lnTo>
                        <a:pt x="203" y="36"/>
                      </a:lnTo>
                      <a:lnTo>
                        <a:pt x="198" y="21"/>
                      </a:lnTo>
                      <a:lnTo>
                        <a:pt x="196" y="17"/>
                      </a:lnTo>
                      <a:lnTo>
                        <a:pt x="193" y="14"/>
                      </a:lnTo>
                      <a:lnTo>
                        <a:pt x="190" y="10"/>
                      </a:lnTo>
                      <a:lnTo>
                        <a:pt x="187" y="7"/>
                      </a:lnTo>
                      <a:lnTo>
                        <a:pt x="184" y="6"/>
                      </a:lnTo>
                      <a:lnTo>
                        <a:pt x="180" y="4"/>
                      </a:lnTo>
                      <a:lnTo>
                        <a:pt x="176" y="2"/>
                      </a:lnTo>
                      <a:lnTo>
                        <a:pt x="172" y="1"/>
                      </a:lnTo>
                      <a:lnTo>
                        <a:pt x="163" y="0"/>
                      </a:lnTo>
                      <a:lnTo>
                        <a:pt x="155" y="0"/>
                      </a:lnTo>
                      <a:lnTo>
                        <a:pt x="148" y="2"/>
                      </a:lnTo>
                      <a:lnTo>
                        <a:pt x="141" y="5"/>
                      </a:lnTo>
                      <a:lnTo>
                        <a:pt x="135" y="9"/>
                      </a:lnTo>
                      <a:lnTo>
                        <a:pt x="128" y="15"/>
                      </a:lnTo>
                      <a:lnTo>
                        <a:pt x="123" y="22"/>
                      </a:lnTo>
                      <a:lnTo>
                        <a:pt x="120" y="26"/>
                      </a:lnTo>
                      <a:lnTo>
                        <a:pt x="118" y="30"/>
                      </a:lnTo>
                      <a:lnTo>
                        <a:pt x="116" y="39"/>
                      </a:lnTo>
                      <a:lnTo>
                        <a:pt x="118" y="48"/>
                      </a:lnTo>
                      <a:lnTo>
                        <a:pt x="120" y="57"/>
                      </a:lnTo>
                      <a:lnTo>
                        <a:pt x="121" y="68"/>
                      </a:lnTo>
                      <a:lnTo>
                        <a:pt x="121" y="77"/>
                      </a:lnTo>
                      <a:lnTo>
                        <a:pt x="120" y="83"/>
                      </a:lnTo>
                      <a:lnTo>
                        <a:pt x="119" y="86"/>
                      </a:lnTo>
                      <a:lnTo>
                        <a:pt x="118" y="89"/>
                      </a:lnTo>
                      <a:lnTo>
                        <a:pt x="116" y="96"/>
                      </a:lnTo>
                      <a:lnTo>
                        <a:pt x="116" y="103"/>
                      </a:lnTo>
                      <a:lnTo>
                        <a:pt x="113" y="109"/>
                      </a:lnTo>
                      <a:lnTo>
                        <a:pt x="111" y="115"/>
                      </a:lnTo>
                      <a:lnTo>
                        <a:pt x="106" y="127"/>
                      </a:lnTo>
                      <a:lnTo>
                        <a:pt x="103" y="131"/>
                      </a:lnTo>
                      <a:lnTo>
                        <a:pt x="101" y="137"/>
                      </a:lnTo>
                      <a:lnTo>
                        <a:pt x="99" y="138"/>
                      </a:lnTo>
                      <a:lnTo>
                        <a:pt x="97" y="141"/>
                      </a:lnTo>
                      <a:lnTo>
                        <a:pt x="95" y="146"/>
                      </a:lnTo>
                      <a:lnTo>
                        <a:pt x="90" y="150"/>
                      </a:lnTo>
                      <a:lnTo>
                        <a:pt x="87" y="154"/>
                      </a:lnTo>
                      <a:lnTo>
                        <a:pt x="85" y="156"/>
                      </a:lnTo>
                      <a:lnTo>
                        <a:pt x="83" y="158"/>
                      </a:lnTo>
                      <a:lnTo>
                        <a:pt x="80" y="162"/>
                      </a:lnTo>
                      <a:lnTo>
                        <a:pt x="64" y="177"/>
                      </a:lnTo>
                      <a:lnTo>
                        <a:pt x="49" y="192"/>
                      </a:lnTo>
                      <a:lnTo>
                        <a:pt x="38" y="204"/>
                      </a:lnTo>
                      <a:lnTo>
                        <a:pt x="32" y="210"/>
                      </a:lnTo>
                      <a:lnTo>
                        <a:pt x="25" y="219"/>
                      </a:lnTo>
                      <a:lnTo>
                        <a:pt x="18" y="228"/>
                      </a:lnTo>
                      <a:lnTo>
                        <a:pt x="11" y="241"/>
                      </a:lnTo>
                      <a:lnTo>
                        <a:pt x="4" y="254"/>
                      </a:lnTo>
                      <a:lnTo>
                        <a:pt x="2" y="260"/>
                      </a:lnTo>
                      <a:lnTo>
                        <a:pt x="0" y="266"/>
                      </a:lnTo>
                      <a:lnTo>
                        <a:pt x="0" y="267"/>
                      </a:lnTo>
                      <a:lnTo>
                        <a:pt x="0" y="271"/>
                      </a:lnTo>
                      <a:lnTo>
                        <a:pt x="0" y="276"/>
                      </a:lnTo>
                      <a:lnTo>
                        <a:pt x="1" y="281"/>
                      </a:lnTo>
                      <a:lnTo>
                        <a:pt x="3" y="287"/>
                      </a:lnTo>
                      <a:lnTo>
                        <a:pt x="5" y="291"/>
                      </a:lnTo>
                      <a:lnTo>
                        <a:pt x="9" y="297"/>
                      </a:lnTo>
                      <a:lnTo>
                        <a:pt x="18" y="299"/>
                      </a:lnTo>
                      <a:lnTo>
                        <a:pt x="28" y="300"/>
                      </a:lnTo>
                      <a:lnTo>
                        <a:pt x="32" y="300"/>
                      </a:lnTo>
                      <a:lnTo>
                        <a:pt x="37" y="300"/>
                      </a:lnTo>
                      <a:lnTo>
                        <a:pt x="42" y="299"/>
                      </a:lnTo>
                      <a:lnTo>
                        <a:pt x="47" y="297"/>
                      </a:lnTo>
                      <a:lnTo>
                        <a:pt x="48" y="296"/>
                      </a:lnTo>
                      <a:lnTo>
                        <a:pt x="50" y="295"/>
                      </a:lnTo>
                      <a:lnTo>
                        <a:pt x="53" y="294"/>
                      </a:lnTo>
                      <a:lnTo>
                        <a:pt x="60" y="291"/>
                      </a:lnTo>
                      <a:lnTo>
                        <a:pt x="67" y="288"/>
                      </a:lnTo>
                      <a:lnTo>
                        <a:pt x="70" y="285"/>
                      </a:lnTo>
                      <a:lnTo>
                        <a:pt x="74" y="283"/>
                      </a:lnTo>
                      <a:lnTo>
                        <a:pt x="76" y="281"/>
                      </a:lnTo>
                      <a:lnTo>
                        <a:pt x="80" y="279"/>
                      </a:lnTo>
                      <a:lnTo>
                        <a:pt x="82" y="276"/>
                      </a:lnTo>
                      <a:lnTo>
                        <a:pt x="85" y="274"/>
                      </a:lnTo>
                      <a:lnTo>
                        <a:pt x="91" y="269"/>
                      </a:lnTo>
                      <a:lnTo>
                        <a:pt x="94" y="267"/>
                      </a:lnTo>
                      <a:lnTo>
                        <a:pt x="95" y="266"/>
                      </a:lnTo>
                      <a:lnTo>
                        <a:pt x="95" y="265"/>
                      </a:lnTo>
                      <a:lnTo>
                        <a:pt x="96" y="264"/>
                      </a:lnTo>
                      <a:lnTo>
                        <a:pt x="97" y="264"/>
                      </a:lnTo>
                      <a:lnTo>
                        <a:pt x="104" y="255"/>
                      </a:lnTo>
                      <a:lnTo>
                        <a:pt x="113" y="247"/>
                      </a:lnTo>
                      <a:lnTo>
                        <a:pt x="117" y="240"/>
                      </a:lnTo>
                      <a:lnTo>
                        <a:pt x="118" y="237"/>
                      </a:lnTo>
                      <a:lnTo>
                        <a:pt x="118" y="236"/>
                      </a:lnTo>
                      <a:lnTo>
                        <a:pt x="119" y="235"/>
                      </a:lnTo>
                      <a:lnTo>
                        <a:pt x="122" y="232"/>
                      </a:lnTo>
                      <a:lnTo>
                        <a:pt x="130" y="211"/>
                      </a:lnTo>
                      <a:lnTo>
                        <a:pt x="133" y="199"/>
                      </a:lnTo>
                      <a:lnTo>
                        <a:pt x="135" y="194"/>
                      </a:lnTo>
                      <a:lnTo>
                        <a:pt x="137" y="189"/>
                      </a:lnTo>
                      <a:lnTo>
                        <a:pt x="139" y="178"/>
                      </a:lnTo>
                      <a:lnTo>
                        <a:pt x="140" y="169"/>
                      </a:lnTo>
                      <a:lnTo>
                        <a:pt x="141" y="161"/>
                      </a:lnTo>
                      <a:lnTo>
                        <a:pt x="142" y="153"/>
                      </a:lnTo>
                      <a:lnTo>
                        <a:pt x="144" y="145"/>
                      </a:lnTo>
                      <a:lnTo>
                        <a:pt x="146" y="138"/>
                      </a:lnTo>
                      <a:lnTo>
                        <a:pt x="150" y="131"/>
                      </a:lnTo>
                      <a:lnTo>
                        <a:pt x="153" y="125"/>
                      </a:lnTo>
                      <a:lnTo>
                        <a:pt x="158" y="119"/>
                      </a:lnTo>
                      <a:lnTo>
                        <a:pt x="163" y="113"/>
                      </a:lnTo>
                      <a:lnTo>
                        <a:pt x="168" y="114"/>
                      </a:lnTo>
                      <a:lnTo>
                        <a:pt x="172" y="116"/>
                      </a:lnTo>
                      <a:lnTo>
                        <a:pt x="177" y="117"/>
                      </a:lnTo>
                      <a:lnTo>
                        <a:pt x="180" y="120"/>
                      </a:lnTo>
                      <a:lnTo>
                        <a:pt x="184" y="123"/>
                      </a:lnTo>
                      <a:lnTo>
                        <a:pt x="187" y="126"/>
                      </a:lnTo>
                      <a:lnTo>
                        <a:pt x="190" y="130"/>
                      </a:lnTo>
                      <a:lnTo>
                        <a:pt x="193" y="135"/>
                      </a:lnTo>
                      <a:lnTo>
                        <a:pt x="196" y="141"/>
                      </a:lnTo>
                      <a:lnTo>
                        <a:pt x="200" y="147"/>
                      </a:lnTo>
                      <a:lnTo>
                        <a:pt x="203" y="152"/>
                      </a:lnTo>
                      <a:lnTo>
                        <a:pt x="207" y="158"/>
                      </a:lnTo>
                      <a:lnTo>
                        <a:pt x="215" y="174"/>
                      </a:lnTo>
                      <a:lnTo>
                        <a:pt x="225" y="190"/>
                      </a:lnTo>
                      <a:lnTo>
                        <a:pt x="235" y="204"/>
                      </a:lnTo>
                      <a:lnTo>
                        <a:pt x="245" y="217"/>
                      </a:lnTo>
                      <a:lnTo>
                        <a:pt x="250" y="223"/>
                      </a:lnTo>
                      <a:lnTo>
                        <a:pt x="257" y="230"/>
                      </a:lnTo>
                      <a:lnTo>
                        <a:pt x="270" y="242"/>
                      </a:lnTo>
                      <a:lnTo>
                        <a:pt x="327" y="293"/>
                      </a:lnTo>
                      <a:lnTo>
                        <a:pt x="357" y="317"/>
                      </a:lnTo>
                      <a:lnTo>
                        <a:pt x="373" y="329"/>
                      </a:lnTo>
                      <a:lnTo>
                        <a:pt x="389" y="341"/>
                      </a:lnTo>
                      <a:lnTo>
                        <a:pt x="400" y="349"/>
                      </a:lnTo>
                      <a:lnTo>
                        <a:pt x="412" y="358"/>
                      </a:lnTo>
                      <a:lnTo>
                        <a:pt x="422" y="367"/>
                      </a:lnTo>
                      <a:lnTo>
                        <a:pt x="433" y="377"/>
                      </a:lnTo>
                      <a:lnTo>
                        <a:pt x="436" y="381"/>
                      </a:lnTo>
                      <a:lnTo>
                        <a:pt x="440" y="385"/>
                      </a:lnTo>
                      <a:lnTo>
                        <a:pt x="446" y="394"/>
                      </a:lnTo>
                      <a:lnTo>
                        <a:pt x="450" y="403"/>
                      </a:lnTo>
                      <a:lnTo>
                        <a:pt x="454" y="413"/>
                      </a:lnTo>
                      <a:lnTo>
                        <a:pt x="462" y="419"/>
                      </a:lnTo>
                      <a:lnTo>
                        <a:pt x="470" y="425"/>
                      </a:lnTo>
                      <a:lnTo>
                        <a:pt x="479" y="428"/>
                      </a:lnTo>
                      <a:lnTo>
                        <a:pt x="489" y="432"/>
                      </a:lnTo>
                      <a:lnTo>
                        <a:pt x="496" y="432"/>
                      </a:lnTo>
                      <a:lnTo>
                        <a:pt x="500" y="432"/>
                      </a:lnTo>
                      <a:lnTo>
                        <a:pt x="503" y="432"/>
                      </a:lnTo>
                      <a:lnTo>
                        <a:pt x="510" y="431"/>
                      </a:lnTo>
                      <a:lnTo>
                        <a:pt x="514" y="429"/>
                      </a:lnTo>
                      <a:lnTo>
                        <a:pt x="517" y="427"/>
                      </a:lnTo>
                      <a:lnTo>
                        <a:pt x="523" y="424"/>
                      </a:lnTo>
                      <a:lnTo>
                        <a:pt x="529" y="421"/>
                      </a:lnTo>
                      <a:lnTo>
                        <a:pt x="540" y="414"/>
                      </a:lnTo>
                      <a:lnTo>
                        <a:pt x="551" y="406"/>
                      </a:lnTo>
                      <a:lnTo>
                        <a:pt x="561" y="399"/>
                      </a:lnTo>
                      <a:lnTo>
                        <a:pt x="570" y="391"/>
                      </a:lnTo>
                      <a:lnTo>
                        <a:pt x="573" y="387"/>
                      </a:lnTo>
                      <a:lnTo>
                        <a:pt x="576" y="385"/>
                      </a:lnTo>
                      <a:lnTo>
                        <a:pt x="576" y="384"/>
                      </a:lnTo>
                      <a:lnTo>
                        <a:pt x="577" y="384"/>
                      </a:lnTo>
                      <a:lnTo>
                        <a:pt x="578" y="384"/>
                      </a:lnTo>
                      <a:lnTo>
                        <a:pt x="587" y="375"/>
                      </a:lnTo>
                      <a:lnTo>
                        <a:pt x="595" y="367"/>
                      </a:lnTo>
                      <a:lnTo>
                        <a:pt x="621" y="338"/>
                      </a:lnTo>
                      <a:lnTo>
                        <a:pt x="646" y="310"/>
                      </a:lnTo>
                      <a:lnTo>
                        <a:pt x="653" y="301"/>
                      </a:lnTo>
                      <a:lnTo>
                        <a:pt x="658" y="295"/>
                      </a:lnTo>
                      <a:lnTo>
                        <a:pt x="662" y="291"/>
                      </a:lnTo>
                      <a:lnTo>
                        <a:pt x="677" y="273"/>
                      </a:lnTo>
                      <a:lnTo>
                        <a:pt x="693" y="253"/>
                      </a:lnTo>
                      <a:lnTo>
                        <a:pt x="700" y="243"/>
                      </a:lnTo>
                      <a:lnTo>
                        <a:pt x="704" y="239"/>
                      </a:lnTo>
                      <a:lnTo>
                        <a:pt x="708" y="233"/>
                      </a:lnTo>
                      <a:lnTo>
                        <a:pt x="713" y="227"/>
                      </a:lnTo>
                      <a:lnTo>
                        <a:pt x="714" y="225"/>
                      </a:lnTo>
                      <a:lnTo>
                        <a:pt x="717" y="221"/>
                      </a:lnTo>
                      <a:lnTo>
                        <a:pt x="726" y="210"/>
                      </a:lnTo>
                      <a:lnTo>
                        <a:pt x="734" y="198"/>
                      </a:lnTo>
                      <a:lnTo>
                        <a:pt x="742" y="185"/>
                      </a:lnTo>
                      <a:lnTo>
                        <a:pt x="753" y="165"/>
                      </a:lnTo>
                      <a:lnTo>
                        <a:pt x="763" y="146"/>
                      </a:lnTo>
                      <a:lnTo>
                        <a:pt x="766" y="141"/>
                      </a:lnTo>
                      <a:lnTo>
                        <a:pt x="768" y="136"/>
                      </a:lnTo>
                      <a:lnTo>
                        <a:pt x="773" y="126"/>
                      </a:lnTo>
                      <a:lnTo>
                        <a:pt x="782" y="1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218" name="Text Box 63"/>
            <p:cNvSpPr txBox="1">
              <a:spLocks noChangeArrowheads="1"/>
            </p:cNvSpPr>
            <p:nvPr/>
          </p:nvSpPr>
          <p:spPr bwMode="auto">
            <a:xfrm>
              <a:off x="368" y="1440"/>
              <a:ext cx="32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rPr>
                <a:t>0</a:t>
              </a:r>
              <a:endParaRPr kumimoji="0" lang="en-CA" altLang="en-US" sz="14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grpSp>
          <p:nvGrpSpPr>
            <p:cNvPr id="219" name="Group 64"/>
            <p:cNvGrpSpPr>
              <a:grpSpLocks/>
            </p:cNvGrpSpPr>
            <p:nvPr/>
          </p:nvGrpSpPr>
          <p:grpSpPr bwMode="auto">
            <a:xfrm rot="-2627108">
              <a:off x="1918" y="1147"/>
              <a:ext cx="827" cy="603"/>
              <a:chOff x="1320" y="1966"/>
              <a:chExt cx="655" cy="603"/>
            </a:xfrm>
          </p:grpSpPr>
          <p:grpSp>
            <p:nvGrpSpPr>
              <p:cNvPr id="221" name="Group 65"/>
              <p:cNvGrpSpPr>
                <a:grpSpLocks noChangeAspect="1"/>
              </p:cNvGrpSpPr>
              <p:nvPr/>
            </p:nvGrpSpPr>
            <p:grpSpPr bwMode="auto">
              <a:xfrm>
                <a:off x="1320" y="1966"/>
                <a:ext cx="647" cy="603"/>
                <a:chOff x="2836" y="2439"/>
                <a:chExt cx="1451" cy="1352"/>
              </a:xfrm>
            </p:grpSpPr>
            <p:sp>
              <p:nvSpPr>
                <p:cNvPr id="226" name="Freeform 66"/>
                <p:cNvSpPr>
                  <a:spLocks noChangeAspect="1"/>
                </p:cNvSpPr>
                <p:nvPr/>
              </p:nvSpPr>
              <p:spPr bwMode="auto">
                <a:xfrm>
                  <a:off x="3551" y="2439"/>
                  <a:ext cx="406" cy="277"/>
                </a:xfrm>
                <a:custGeom>
                  <a:avLst/>
                  <a:gdLst>
                    <a:gd name="T0" fmla="*/ 360 w 406"/>
                    <a:gd name="T1" fmla="*/ 13 h 277"/>
                    <a:gd name="T2" fmla="*/ 319 w 406"/>
                    <a:gd name="T3" fmla="*/ 4 h 277"/>
                    <a:gd name="T4" fmla="*/ 256 w 406"/>
                    <a:gd name="T5" fmla="*/ 4 h 277"/>
                    <a:gd name="T6" fmla="*/ 215 w 406"/>
                    <a:gd name="T7" fmla="*/ 22 h 277"/>
                    <a:gd name="T8" fmla="*/ 193 w 406"/>
                    <a:gd name="T9" fmla="*/ 40 h 277"/>
                    <a:gd name="T10" fmla="*/ 147 w 406"/>
                    <a:gd name="T11" fmla="*/ 96 h 277"/>
                    <a:gd name="T12" fmla="*/ 130 w 406"/>
                    <a:gd name="T13" fmla="*/ 118 h 277"/>
                    <a:gd name="T14" fmla="*/ 121 w 406"/>
                    <a:gd name="T15" fmla="*/ 121 h 277"/>
                    <a:gd name="T16" fmla="*/ 97 w 406"/>
                    <a:gd name="T17" fmla="*/ 127 h 277"/>
                    <a:gd name="T18" fmla="*/ 95 w 406"/>
                    <a:gd name="T19" fmla="*/ 127 h 277"/>
                    <a:gd name="T20" fmla="*/ 73 w 406"/>
                    <a:gd name="T21" fmla="*/ 128 h 277"/>
                    <a:gd name="T22" fmla="*/ 62 w 406"/>
                    <a:gd name="T23" fmla="*/ 128 h 277"/>
                    <a:gd name="T24" fmla="*/ 39 w 406"/>
                    <a:gd name="T25" fmla="*/ 127 h 277"/>
                    <a:gd name="T26" fmla="*/ 18 w 406"/>
                    <a:gd name="T27" fmla="*/ 132 h 277"/>
                    <a:gd name="T28" fmla="*/ 4 w 406"/>
                    <a:gd name="T29" fmla="*/ 143 h 277"/>
                    <a:gd name="T30" fmla="*/ 0 w 406"/>
                    <a:gd name="T31" fmla="*/ 155 h 277"/>
                    <a:gd name="T32" fmla="*/ 4 w 406"/>
                    <a:gd name="T33" fmla="*/ 172 h 277"/>
                    <a:gd name="T34" fmla="*/ 11 w 406"/>
                    <a:gd name="T35" fmla="*/ 178 h 277"/>
                    <a:gd name="T36" fmla="*/ 39 w 406"/>
                    <a:gd name="T37" fmla="*/ 183 h 277"/>
                    <a:gd name="T38" fmla="*/ 41 w 406"/>
                    <a:gd name="T39" fmla="*/ 183 h 277"/>
                    <a:gd name="T40" fmla="*/ 72 w 406"/>
                    <a:gd name="T41" fmla="*/ 183 h 277"/>
                    <a:gd name="T42" fmla="*/ 97 w 406"/>
                    <a:gd name="T43" fmla="*/ 176 h 277"/>
                    <a:gd name="T44" fmla="*/ 119 w 406"/>
                    <a:gd name="T45" fmla="*/ 169 h 277"/>
                    <a:gd name="T46" fmla="*/ 128 w 406"/>
                    <a:gd name="T47" fmla="*/ 182 h 277"/>
                    <a:gd name="T48" fmla="*/ 130 w 406"/>
                    <a:gd name="T49" fmla="*/ 218 h 277"/>
                    <a:gd name="T50" fmla="*/ 134 w 406"/>
                    <a:gd name="T51" fmla="*/ 231 h 277"/>
                    <a:gd name="T52" fmla="*/ 146 w 406"/>
                    <a:gd name="T53" fmla="*/ 252 h 277"/>
                    <a:gd name="T54" fmla="*/ 161 w 406"/>
                    <a:gd name="T55" fmla="*/ 264 h 277"/>
                    <a:gd name="T56" fmla="*/ 181 w 406"/>
                    <a:gd name="T57" fmla="*/ 272 h 277"/>
                    <a:gd name="T58" fmla="*/ 221 w 406"/>
                    <a:gd name="T59" fmla="*/ 277 h 277"/>
                    <a:gd name="T60" fmla="*/ 250 w 406"/>
                    <a:gd name="T61" fmla="*/ 273 h 277"/>
                    <a:gd name="T62" fmla="*/ 279 w 406"/>
                    <a:gd name="T63" fmla="*/ 264 h 277"/>
                    <a:gd name="T64" fmla="*/ 298 w 406"/>
                    <a:gd name="T65" fmla="*/ 254 h 277"/>
                    <a:gd name="T66" fmla="*/ 324 w 406"/>
                    <a:gd name="T67" fmla="*/ 235 h 277"/>
                    <a:gd name="T68" fmla="*/ 333 w 406"/>
                    <a:gd name="T69" fmla="*/ 226 h 277"/>
                    <a:gd name="T70" fmla="*/ 342 w 406"/>
                    <a:gd name="T71" fmla="*/ 217 h 277"/>
                    <a:gd name="T72" fmla="*/ 365 w 406"/>
                    <a:gd name="T73" fmla="*/ 187 h 277"/>
                    <a:gd name="T74" fmla="*/ 388 w 406"/>
                    <a:gd name="T75" fmla="*/ 154 h 277"/>
                    <a:gd name="T76" fmla="*/ 395 w 406"/>
                    <a:gd name="T77" fmla="*/ 142 h 277"/>
                    <a:gd name="T78" fmla="*/ 403 w 406"/>
                    <a:gd name="T79" fmla="*/ 116 h 277"/>
                    <a:gd name="T80" fmla="*/ 406 w 406"/>
                    <a:gd name="T81" fmla="*/ 98 h 277"/>
                    <a:gd name="T82" fmla="*/ 406 w 406"/>
                    <a:gd name="T83" fmla="*/ 89 h 277"/>
                    <a:gd name="T84" fmla="*/ 400 w 406"/>
                    <a:gd name="T85" fmla="*/ 57 h 277"/>
                    <a:gd name="T86" fmla="*/ 384 w 406"/>
                    <a:gd name="T87" fmla="*/ 31 h 2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6"/>
                    <a:gd name="T133" fmla="*/ 0 h 277"/>
                    <a:gd name="T134" fmla="*/ 406 w 406"/>
                    <a:gd name="T135" fmla="*/ 277 h 2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6" h="277">
                      <a:moveTo>
                        <a:pt x="368" y="17"/>
                      </a:moveTo>
                      <a:lnTo>
                        <a:pt x="364" y="15"/>
                      </a:lnTo>
                      <a:lnTo>
                        <a:pt x="360" y="13"/>
                      </a:lnTo>
                      <a:lnTo>
                        <a:pt x="356" y="11"/>
                      </a:lnTo>
                      <a:lnTo>
                        <a:pt x="352" y="10"/>
                      </a:lnTo>
                      <a:lnTo>
                        <a:pt x="319" y="4"/>
                      </a:lnTo>
                      <a:lnTo>
                        <a:pt x="286" y="0"/>
                      </a:lnTo>
                      <a:lnTo>
                        <a:pt x="270" y="2"/>
                      </a:lnTo>
                      <a:lnTo>
                        <a:pt x="256" y="4"/>
                      </a:lnTo>
                      <a:lnTo>
                        <a:pt x="242" y="9"/>
                      </a:lnTo>
                      <a:lnTo>
                        <a:pt x="228" y="15"/>
                      </a:lnTo>
                      <a:lnTo>
                        <a:pt x="215" y="22"/>
                      </a:lnTo>
                      <a:lnTo>
                        <a:pt x="204" y="31"/>
                      </a:lnTo>
                      <a:lnTo>
                        <a:pt x="198" y="35"/>
                      </a:lnTo>
                      <a:lnTo>
                        <a:pt x="193" y="40"/>
                      </a:lnTo>
                      <a:lnTo>
                        <a:pt x="182" y="51"/>
                      </a:lnTo>
                      <a:lnTo>
                        <a:pt x="165" y="73"/>
                      </a:lnTo>
                      <a:lnTo>
                        <a:pt x="147" y="96"/>
                      </a:lnTo>
                      <a:lnTo>
                        <a:pt x="140" y="106"/>
                      </a:lnTo>
                      <a:lnTo>
                        <a:pt x="136" y="116"/>
                      </a:lnTo>
                      <a:lnTo>
                        <a:pt x="130" y="118"/>
                      </a:lnTo>
                      <a:lnTo>
                        <a:pt x="125" y="120"/>
                      </a:lnTo>
                      <a:lnTo>
                        <a:pt x="123" y="121"/>
                      </a:lnTo>
                      <a:lnTo>
                        <a:pt x="121" y="121"/>
                      </a:lnTo>
                      <a:lnTo>
                        <a:pt x="111" y="124"/>
                      </a:lnTo>
                      <a:lnTo>
                        <a:pt x="102" y="126"/>
                      </a:lnTo>
                      <a:lnTo>
                        <a:pt x="97" y="127"/>
                      </a:lnTo>
                      <a:lnTo>
                        <a:pt x="95" y="127"/>
                      </a:lnTo>
                      <a:lnTo>
                        <a:pt x="92" y="128"/>
                      </a:lnTo>
                      <a:lnTo>
                        <a:pt x="82" y="128"/>
                      </a:lnTo>
                      <a:lnTo>
                        <a:pt x="73" y="128"/>
                      </a:lnTo>
                      <a:lnTo>
                        <a:pt x="70" y="128"/>
                      </a:lnTo>
                      <a:lnTo>
                        <a:pt x="67" y="128"/>
                      </a:lnTo>
                      <a:lnTo>
                        <a:pt x="62" y="128"/>
                      </a:lnTo>
                      <a:lnTo>
                        <a:pt x="53" y="128"/>
                      </a:lnTo>
                      <a:lnTo>
                        <a:pt x="46" y="127"/>
                      </a:lnTo>
                      <a:lnTo>
                        <a:pt x="39" y="127"/>
                      </a:lnTo>
                      <a:lnTo>
                        <a:pt x="32" y="128"/>
                      </a:lnTo>
                      <a:lnTo>
                        <a:pt x="26" y="129"/>
                      </a:lnTo>
                      <a:lnTo>
                        <a:pt x="18" y="132"/>
                      </a:lnTo>
                      <a:lnTo>
                        <a:pt x="12" y="135"/>
                      </a:lnTo>
                      <a:lnTo>
                        <a:pt x="7" y="139"/>
                      </a:lnTo>
                      <a:lnTo>
                        <a:pt x="4" y="143"/>
                      </a:lnTo>
                      <a:lnTo>
                        <a:pt x="1" y="148"/>
                      </a:lnTo>
                      <a:lnTo>
                        <a:pt x="0" y="151"/>
                      </a:lnTo>
                      <a:lnTo>
                        <a:pt x="0" y="155"/>
                      </a:lnTo>
                      <a:lnTo>
                        <a:pt x="1" y="161"/>
                      </a:lnTo>
                      <a:lnTo>
                        <a:pt x="3" y="169"/>
                      </a:lnTo>
                      <a:lnTo>
                        <a:pt x="4" y="172"/>
                      </a:lnTo>
                      <a:lnTo>
                        <a:pt x="5" y="175"/>
                      </a:lnTo>
                      <a:lnTo>
                        <a:pt x="8" y="176"/>
                      </a:lnTo>
                      <a:lnTo>
                        <a:pt x="11" y="178"/>
                      </a:lnTo>
                      <a:lnTo>
                        <a:pt x="23" y="182"/>
                      </a:lnTo>
                      <a:lnTo>
                        <a:pt x="35" y="183"/>
                      </a:lnTo>
                      <a:lnTo>
                        <a:pt x="39" y="183"/>
                      </a:lnTo>
                      <a:lnTo>
                        <a:pt x="40" y="183"/>
                      </a:lnTo>
                      <a:lnTo>
                        <a:pt x="41" y="183"/>
                      </a:lnTo>
                      <a:lnTo>
                        <a:pt x="47" y="184"/>
                      </a:lnTo>
                      <a:lnTo>
                        <a:pt x="60" y="184"/>
                      </a:lnTo>
                      <a:lnTo>
                        <a:pt x="72" y="183"/>
                      </a:lnTo>
                      <a:lnTo>
                        <a:pt x="85" y="181"/>
                      </a:lnTo>
                      <a:lnTo>
                        <a:pt x="90" y="178"/>
                      </a:lnTo>
                      <a:lnTo>
                        <a:pt x="97" y="176"/>
                      </a:lnTo>
                      <a:lnTo>
                        <a:pt x="109" y="172"/>
                      </a:lnTo>
                      <a:lnTo>
                        <a:pt x="115" y="169"/>
                      </a:lnTo>
                      <a:lnTo>
                        <a:pt x="119" y="169"/>
                      </a:lnTo>
                      <a:lnTo>
                        <a:pt x="129" y="170"/>
                      </a:lnTo>
                      <a:lnTo>
                        <a:pt x="128" y="176"/>
                      </a:lnTo>
                      <a:lnTo>
                        <a:pt x="128" y="182"/>
                      </a:lnTo>
                      <a:lnTo>
                        <a:pt x="128" y="193"/>
                      </a:lnTo>
                      <a:lnTo>
                        <a:pt x="129" y="205"/>
                      </a:lnTo>
                      <a:lnTo>
                        <a:pt x="130" y="218"/>
                      </a:lnTo>
                      <a:lnTo>
                        <a:pt x="130" y="222"/>
                      </a:lnTo>
                      <a:lnTo>
                        <a:pt x="132" y="227"/>
                      </a:lnTo>
                      <a:lnTo>
                        <a:pt x="134" y="231"/>
                      </a:lnTo>
                      <a:lnTo>
                        <a:pt x="136" y="237"/>
                      </a:lnTo>
                      <a:lnTo>
                        <a:pt x="140" y="245"/>
                      </a:lnTo>
                      <a:lnTo>
                        <a:pt x="146" y="252"/>
                      </a:lnTo>
                      <a:lnTo>
                        <a:pt x="153" y="259"/>
                      </a:lnTo>
                      <a:lnTo>
                        <a:pt x="157" y="261"/>
                      </a:lnTo>
                      <a:lnTo>
                        <a:pt x="161" y="264"/>
                      </a:lnTo>
                      <a:lnTo>
                        <a:pt x="165" y="266"/>
                      </a:lnTo>
                      <a:lnTo>
                        <a:pt x="170" y="268"/>
                      </a:lnTo>
                      <a:lnTo>
                        <a:pt x="181" y="272"/>
                      </a:lnTo>
                      <a:lnTo>
                        <a:pt x="194" y="274"/>
                      </a:lnTo>
                      <a:lnTo>
                        <a:pt x="208" y="276"/>
                      </a:lnTo>
                      <a:lnTo>
                        <a:pt x="221" y="277"/>
                      </a:lnTo>
                      <a:lnTo>
                        <a:pt x="235" y="276"/>
                      </a:lnTo>
                      <a:lnTo>
                        <a:pt x="243" y="275"/>
                      </a:lnTo>
                      <a:lnTo>
                        <a:pt x="250" y="273"/>
                      </a:lnTo>
                      <a:lnTo>
                        <a:pt x="257" y="272"/>
                      </a:lnTo>
                      <a:lnTo>
                        <a:pt x="265" y="270"/>
                      </a:lnTo>
                      <a:lnTo>
                        <a:pt x="279" y="264"/>
                      </a:lnTo>
                      <a:lnTo>
                        <a:pt x="293" y="258"/>
                      </a:lnTo>
                      <a:lnTo>
                        <a:pt x="296" y="256"/>
                      </a:lnTo>
                      <a:lnTo>
                        <a:pt x="298" y="254"/>
                      </a:lnTo>
                      <a:lnTo>
                        <a:pt x="304" y="251"/>
                      </a:lnTo>
                      <a:lnTo>
                        <a:pt x="314" y="243"/>
                      </a:lnTo>
                      <a:lnTo>
                        <a:pt x="324" y="235"/>
                      </a:lnTo>
                      <a:lnTo>
                        <a:pt x="326" y="232"/>
                      </a:lnTo>
                      <a:lnTo>
                        <a:pt x="328" y="231"/>
                      </a:lnTo>
                      <a:lnTo>
                        <a:pt x="333" y="226"/>
                      </a:lnTo>
                      <a:lnTo>
                        <a:pt x="338" y="221"/>
                      </a:lnTo>
                      <a:lnTo>
                        <a:pt x="340" y="219"/>
                      </a:lnTo>
                      <a:lnTo>
                        <a:pt x="342" y="217"/>
                      </a:lnTo>
                      <a:lnTo>
                        <a:pt x="350" y="207"/>
                      </a:lnTo>
                      <a:lnTo>
                        <a:pt x="358" y="197"/>
                      </a:lnTo>
                      <a:lnTo>
                        <a:pt x="365" y="187"/>
                      </a:lnTo>
                      <a:lnTo>
                        <a:pt x="375" y="171"/>
                      </a:lnTo>
                      <a:lnTo>
                        <a:pt x="385" y="158"/>
                      </a:lnTo>
                      <a:lnTo>
                        <a:pt x="388" y="154"/>
                      </a:lnTo>
                      <a:lnTo>
                        <a:pt x="389" y="152"/>
                      </a:lnTo>
                      <a:lnTo>
                        <a:pt x="390" y="150"/>
                      </a:lnTo>
                      <a:lnTo>
                        <a:pt x="395" y="142"/>
                      </a:lnTo>
                      <a:lnTo>
                        <a:pt x="398" y="134"/>
                      </a:lnTo>
                      <a:lnTo>
                        <a:pt x="402" y="126"/>
                      </a:lnTo>
                      <a:lnTo>
                        <a:pt x="403" y="116"/>
                      </a:lnTo>
                      <a:lnTo>
                        <a:pt x="405" y="107"/>
                      </a:lnTo>
                      <a:lnTo>
                        <a:pt x="405" y="103"/>
                      </a:lnTo>
                      <a:lnTo>
                        <a:pt x="406" y="98"/>
                      </a:lnTo>
                      <a:lnTo>
                        <a:pt x="406" y="93"/>
                      </a:lnTo>
                      <a:lnTo>
                        <a:pt x="406" y="91"/>
                      </a:lnTo>
                      <a:lnTo>
                        <a:pt x="406" y="89"/>
                      </a:lnTo>
                      <a:lnTo>
                        <a:pt x="405" y="77"/>
                      </a:lnTo>
                      <a:lnTo>
                        <a:pt x="403" y="67"/>
                      </a:lnTo>
                      <a:lnTo>
                        <a:pt x="400" y="57"/>
                      </a:lnTo>
                      <a:lnTo>
                        <a:pt x="396" y="48"/>
                      </a:lnTo>
                      <a:lnTo>
                        <a:pt x="390" y="39"/>
                      </a:lnTo>
                      <a:lnTo>
                        <a:pt x="384" y="31"/>
                      </a:lnTo>
                      <a:lnTo>
                        <a:pt x="376" y="24"/>
                      </a:lnTo>
                      <a:lnTo>
                        <a:pt x="368"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7" name="Freeform 67"/>
                <p:cNvSpPr>
                  <a:spLocks noChangeAspect="1"/>
                </p:cNvSpPr>
                <p:nvPr/>
              </p:nvSpPr>
              <p:spPr bwMode="auto">
                <a:xfrm>
                  <a:off x="3450" y="2729"/>
                  <a:ext cx="368" cy="512"/>
                </a:xfrm>
                <a:custGeom>
                  <a:avLst/>
                  <a:gdLst>
                    <a:gd name="T0" fmla="*/ 188 w 368"/>
                    <a:gd name="T1" fmla="*/ 19 h 512"/>
                    <a:gd name="T2" fmla="*/ 161 w 368"/>
                    <a:gd name="T3" fmla="*/ 38 h 512"/>
                    <a:gd name="T4" fmla="*/ 96 w 368"/>
                    <a:gd name="T5" fmla="*/ 104 h 512"/>
                    <a:gd name="T6" fmla="*/ 63 w 368"/>
                    <a:gd name="T7" fmla="*/ 150 h 512"/>
                    <a:gd name="T8" fmla="*/ 43 w 368"/>
                    <a:gd name="T9" fmla="*/ 189 h 512"/>
                    <a:gd name="T10" fmla="*/ 39 w 368"/>
                    <a:gd name="T11" fmla="*/ 203 h 512"/>
                    <a:gd name="T12" fmla="*/ 16 w 368"/>
                    <a:gd name="T13" fmla="*/ 271 h 512"/>
                    <a:gd name="T14" fmla="*/ 14 w 368"/>
                    <a:gd name="T15" fmla="*/ 282 h 512"/>
                    <a:gd name="T16" fmla="*/ 2 w 368"/>
                    <a:gd name="T17" fmla="*/ 337 h 512"/>
                    <a:gd name="T18" fmla="*/ 0 w 368"/>
                    <a:gd name="T19" fmla="*/ 398 h 512"/>
                    <a:gd name="T20" fmla="*/ 3 w 368"/>
                    <a:gd name="T21" fmla="*/ 418 h 512"/>
                    <a:gd name="T22" fmla="*/ 16 w 368"/>
                    <a:gd name="T23" fmla="*/ 456 h 512"/>
                    <a:gd name="T24" fmla="*/ 31 w 368"/>
                    <a:gd name="T25" fmla="*/ 477 h 512"/>
                    <a:gd name="T26" fmla="*/ 51 w 368"/>
                    <a:gd name="T27" fmla="*/ 497 h 512"/>
                    <a:gd name="T28" fmla="*/ 83 w 368"/>
                    <a:gd name="T29" fmla="*/ 509 h 512"/>
                    <a:gd name="T30" fmla="*/ 117 w 368"/>
                    <a:gd name="T31" fmla="*/ 512 h 512"/>
                    <a:gd name="T32" fmla="*/ 146 w 368"/>
                    <a:gd name="T33" fmla="*/ 507 h 512"/>
                    <a:gd name="T34" fmla="*/ 154 w 368"/>
                    <a:gd name="T35" fmla="*/ 504 h 512"/>
                    <a:gd name="T36" fmla="*/ 167 w 368"/>
                    <a:gd name="T37" fmla="*/ 498 h 512"/>
                    <a:gd name="T38" fmla="*/ 178 w 368"/>
                    <a:gd name="T39" fmla="*/ 491 h 512"/>
                    <a:gd name="T40" fmla="*/ 183 w 368"/>
                    <a:gd name="T41" fmla="*/ 488 h 512"/>
                    <a:gd name="T42" fmla="*/ 197 w 368"/>
                    <a:gd name="T43" fmla="*/ 475 h 512"/>
                    <a:gd name="T44" fmla="*/ 206 w 368"/>
                    <a:gd name="T45" fmla="*/ 464 h 512"/>
                    <a:gd name="T46" fmla="*/ 209 w 368"/>
                    <a:gd name="T47" fmla="*/ 461 h 512"/>
                    <a:gd name="T48" fmla="*/ 211 w 368"/>
                    <a:gd name="T49" fmla="*/ 456 h 512"/>
                    <a:gd name="T50" fmla="*/ 218 w 368"/>
                    <a:gd name="T51" fmla="*/ 445 h 512"/>
                    <a:gd name="T52" fmla="*/ 227 w 368"/>
                    <a:gd name="T53" fmla="*/ 423 h 512"/>
                    <a:gd name="T54" fmla="*/ 231 w 368"/>
                    <a:gd name="T55" fmla="*/ 406 h 512"/>
                    <a:gd name="T56" fmla="*/ 230 w 368"/>
                    <a:gd name="T57" fmla="*/ 379 h 512"/>
                    <a:gd name="T58" fmla="*/ 227 w 368"/>
                    <a:gd name="T59" fmla="*/ 359 h 512"/>
                    <a:gd name="T60" fmla="*/ 220 w 368"/>
                    <a:gd name="T61" fmla="*/ 342 h 512"/>
                    <a:gd name="T62" fmla="*/ 216 w 368"/>
                    <a:gd name="T63" fmla="*/ 319 h 512"/>
                    <a:gd name="T64" fmla="*/ 218 w 368"/>
                    <a:gd name="T65" fmla="*/ 297 h 512"/>
                    <a:gd name="T66" fmla="*/ 229 w 368"/>
                    <a:gd name="T67" fmla="*/ 270 h 512"/>
                    <a:gd name="T68" fmla="*/ 251 w 368"/>
                    <a:gd name="T69" fmla="*/ 248 h 512"/>
                    <a:gd name="T70" fmla="*/ 278 w 368"/>
                    <a:gd name="T71" fmla="*/ 233 h 512"/>
                    <a:gd name="T72" fmla="*/ 301 w 368"/>
                    <a:gd name="T73" fmla="*/ 216 h 512"/>
                    <a:gd name="T74" fmla="*/ 315 w 368"/>
                    <a:gd name="T75" fmla="*/ 203 h 512"/>
                    <a:gd name="T76" fmla="*/ 325 w 368"/>
                    <a:gd name="T77" fmla="*/ 192 h 512"/>
                    <a:gd name="T78" fmla="*/ 334 w 368"/>
                    <a:gd name="T79" fmla="*/ 182 h 512"/>
                    <a:gd name="T80" fmla="*/ 345 w 368"/>
                    <a:gd name="T81" fmla="*/ 166 h 512"/>
                    <a:gd name="T82" fmla="*/ 354 w 368"/>
                    <a:gd name="T83" fmla="*/ 148 h 512"/>
                    <a:gd name="T84" fmla="*/ 366 w 368"/>
                    <a:gd name="T85" fmla="*/ 119 h 512"/>
                    <a:gd name="T86" fmla="*/ 368 w 368"/>
                    <a:gd name="T87" fmla="*/ 88 h 512"/>
                    <a:gd name="T88" fmla="*/ 362 w 368"/>
                    <a:gd name="T89" fmla="*/ 60 h 512"/>
                    <a:gd name="T90" fmla="*/ 350 w 368"/>
                    <a:gd name="T91" fmla="*/ 35 h 512"/>
                    <a:gd name="T92" fmla="*/ 337 w 368"/>
                    <a:gd name="T93" fmla="*/ 21 h 512"/>
                    <a:gd name="T94" fmla="*/ 322 w 368"/>
                    <a:gd name="T95" fmla="*/ 11 h 512"/>
                    <a:gd name="T96" fmla="*/ 300 w 368"/>
                    <a:gd name="T97" fmla="*/ 5 h 512"/>
                    <a:gd name="T98" fmla="*/ 273 w 368"/>
                    <a:gd name="T99" fmla="*/ 1 h 512"/>
                    <a:gd name="T100" fmla="*/ 236 w 368"/>
                    <a:gd name="T101" fmla="*/ 2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512"/>
                    <a:gd name="T155" fmla="*/ 368 w 368"/>
                    <a:gd name="T156" fmla="*/ 512 h 5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512">
                      <a:moveTo>
                        <a:pt x="208" y="11"/>
                      </a:moveTo>
                      <a:lnTo>
                        <a:pt x="194" y="16"/>
                      </a:lnTo>
                      <a:lnTo>
                        <a:pt x="188" y="19"/>
                      </a:lnTo>
                      <a:lnTo>
                        <a:pt x="183" y="22"/>
                      </a:lnTo>
                      <a:lnTo>
                        <a:pt x="171" y="30"/>
                      </a:lnTo>
                      <a:lnTo>
                        <a:pt x="161" y="38"/>
                      </a:lnTo>
                      <a:lnTo>
                        <a:pt x="133" y="64"/>
                      </a:lnTo>
                      <a:lnTo>
                        <a:pt x="108" y="91"/>
                      </a:lnTo>
                      <a:lnTo>
                        <a:pt x="96" y="104"/>
                      </a:lnTo>
                      <a:lnTo>
                        <a:pt x="85" y="119"/>
                      </a:lnTo>
                      <a:lnTo>
                        <a:pt x="74" y="134"/>
                      </a:lnTo>
                      <a:lnTo>
                        <a:pt x="63" y="150"/>
                      </a:lnTo>
                      <a:lnTo>
                        <a:pt x="55" y="168"/>
                      </a:lnTo>
                      <a:lnTo>
                        <a:pt x="47" y="184"/>
                      </a:lnTo>
                      <a:lnTo>
                        <a:pt x="43" y="189"/>
                      </a:lnTo>
                      <a:lnTo>
                        <a:pt x="40" y="194"/>
                      </a:lnTo>
                      <a:lnTo>
                        <a:pt x="39" y="200"/>
                      </a:lnTo>
                      <a:lnTo>
                        <a:pt x="39" y="203"/>
                      </a:lnTo>
                      <a:lnTo>
                        <a:pt x="36" y="209"/>
                      </a:lnTo>
                      <a:lnTo>
                        <a:pt x="26" y="239"/>
                      </a:lnTo>
                      <a:lnTo>
                        <a:pt x="16" y="271"/>
                      </a:lnTo>
                      <a:lnTo>
                        <a:pt x="15" y="274"/>
                      </a:lnTo>
                      <a:lnTo>
                        <a:pt x="15" y="279"/>
                      </a:lnTo>
                      <a:lnTo>
                        <a:pt x="14" y="282"/>
                      </a:lnTo>
                      <a:lnTo>
                        <a:pt x="12" y="287"/>
                      </a:lnTo>
                      <a:lnTo>
                        <a:pt x="7" y="312"/>
                      </a:lnTo>
                      <a:lnTo>
                        <a:pt x="2" y="337"/>
                      </a:lnTo>
                      <a:lnTo>
                        <a:pt x="0" y="364"/>
                      </a:lnTo>
                      <a:lnTo>
                        <a:pt x="0" y="391"/>
                      </a:lnTo>
                      <a:lnTo>
                        <a:pt x="0" y="398"/>
                      </a:lnTo>
                      <a:lnTo>
                        <a:pt x="1" y="404"/>
                      </a:lnTo>
                      <a:lnTo>
                        <a:pt x="1" y="411"/>
                      </a:lnTo>
                      <a:lnTo>
                        <a:pt x="3" y="418"/>
                      </a:lnTo>
                      <a:lnTo>
                        <a:pt x="7" y="431"/>
                      </a:lnTo>
                      <a:lnTo>
                        <a:pt x="11" y="443"/>
                      </a:lnTo>
                      <a:lnTo>
                        <a:pt x="16" y="456"/>
                      </a:lnTo>
                      <a:lnTo>
                        <a:pt x="20" y="461"/>
                      </a:lnTo>
                      <a:lnTo>
                        <a:pt x="23" y="467"/>
                      </a:lnTo>
                      <a:lnTo>
                        <a:pt x="31" y="477"/>
                      </a:lnTo>
                      <a:lnTo>
                        <a:pt x="41" y="489"/>
                      </a:lnTo>
                      <a:lnTo>
                        <a:pt x="46" y="492"/>
                      </a:lnTo>
                      <a:lnTo>
                        <a:pt x="51" y="497"/>
                      </a:lnTo>
                      <a:lnTo>
                        <a:pt x="62" y="501"/>
                      </a:lnTo>
                      <a:lnTo>
                        <a:pt x="72" y="505"/>
                      </a:lnTo>
                      <a:lnTo>
                        <a:pt x="83" y="509"/>
                      </a:lnTo>
                      <a:lnTo>
                        <a:pt x="94" y="511"/>
                      </a:lnTo>
                      <a:lnTo>
                        <a:pt x="105" y="512"/>
                      </a:lnTo>
                      <a:lnTo>
                        <a:pt x="117" y="512"/>
                      </a:lnTo>
                      <a:lnTo>
                        <a:pt x="128" y="511"/>
                      </a:lnTo>
                      <a:lnTo>
                        <a:pt x="140" y="509"/>
                      </a:lnTo>
                      <a:lnTo>
                        <a:pt x="146" y="507"/>
                      </a:lnTo>
                      <a:lnTo>
                        <a:pt x="149" y="505"/>
                      </a:lnTo>
                      <a:lnTo>
                        <a:pt x="152" y="505"/>
                      </a:lnTo>
                      <a:lnTo>
                        <a:pt x="154" y="504"/>
                      </a:lnTo>
                      <a:lnTo>
                        <a:pt x="157" y="503"/>
                      </a:lnTo>
                      <a:lnTo>
                        <a:pt x="162" y="500"/>
                      </a:lnTo>
                      <a:lnTo>
                        <a:pt x="167" y="498"/>
                      </a:lnTo>
                      <a:lnTo>
                        <a:pt x="173" y="495"/>
                      </a:lnTo>
                      <a:lnTo>
                        <a:pt x="178" y="491"/>
                      </a:lnTo>
                      <a:lnTo>
                        <a:pt x="179" y="490"/>
                      </a:lnTo>
                      <a:lnTo>
                        <a:pt x="180" y="490"/>
                      </a:lnTo>
                      <a:lnTo>
                        <a:pt x="183" y="488"/>
                      </a:lnTo>
                      <a:lnTo>
                        <a:pt x="187" y="484"/>
                      </a:lnTo>
                      <a:lnTo>
                        <a:pt x="193" y="479"/>
                      </a:lnTo>
                      <a:lnTo>
                        <a:pt x="197" y="475"/>
                      </a:lnTo>
                      <a:lnTo>
                        <a:pt x="201" y="470"/>
                      </a:lnTo>
                      <a:lnTo>
                        <a:pt x="205" y="466"/>
                      </a:lnTo>
                      <a:lnTo>
                        <a:pt x="206" y="464"/>
                      </a:lnTo>
                      <a:lnTo>
                        <a:pt x="206" y="463"/>
                      </a:lnTo>
                      <a:lnTo>
                        <a:pt x="207" y="463"/>
                      </a:lnTo>
                      <a:lnTo>
                        <a:pt x="209" y="461"/>
                      </a:lnTo>
                      <a:lnTo>
                        <a:pt x="210" y="458"/>
                      </a:lnTo>
                      <a:lnTo>
                        <a:pt x="211" y="457"/>
                      </a:lnTo>
                      <a:lnTo>
                        <a:pt x="211" y="456"/>
                      </a:lnTo>
                      <a:lnTo>
                        <a:pt x="212" y="456"/>
                      </a:lnTo>
                      <a:lnTo>
                        <a:pt x="215" y="451"/>
                      </a:lnTo>
                      <a:lnTo>
                        <a:pt x="218" y="445"/>
                      </a:lnTo>
                      <a:lnTo>
                        <a:pt x="221" y="441"/>
                      </a:lnTo>
                      <a:lnTo>
                        <a:pt x="225" y="429"/>
                      </a:lnTo>
                      <a:lnTo>
                        <a:pt x="227" y="423"/>
                      </a:lnTo>
                      <a:lnTo>
                        <a:pt x="229" y="418"/>
                      </a:lnTo>
                      <a:lnTo>
                        <a:pt x="229" y="411"/>
                      </a:lnTo>
                      <a:lnTo>
                        <a:pt x="231" y="406"/>
                      </a:lnTo>
                      <a:lnTo>
                        <a:pt x="231" y="399"/>
                      </a:lnTo>
                      <a:lnTo>
                        <a:pt x="231" y="392"/>
                      </a:lnTo>
                      <a:lnTo>
                        <a:pt x="230" y="379"/>
                      </a:lnTo>
                      <a:lnTo>
                        <a:pt x="229" y="372"/>
                      </a:lnTo>
                      <a:lnTo>
                        <a:pt x="229" y="365"/>
                      </a:lnTo>
                      <a:lnTo>
                        <a:pt x="227" y="359"/>
                      </a:lnTo>
                      <a:lnTo>
                        <a:pt x="224" y="353"/>
                      </a:lnTo>
                      <a:lnTo>
                        <a:pt x="222" y="348"/>
                      </a:lnTo>
                      <a:lnTo>
                        <a:pt x="220" y="342"/>
                      </a:lnTo>
                      <a:lnTo>
                        <a:pt x="218" y="330"/>
                      </a:lnTo>
                      <a:lnTo>
                        <a:pt x="217" y="325"/>
                      </a:lnTo>
                      <a:lnTo>
                        <a:pt x="216" y="319"/>
                      </a:lnTo>
                      <a:lnTo>
                        <a:pt x="216" y="313"/>
                      </a:lnTo>
                      <a:lnTo>
                        <a:pt x="217" y="308"/>
                      </a:lnTo>
                      <a:lnTo>
                        <a:pt x="218" y="297"/>
                      </a:lnTo>
                      <a:lnTo>
                        <a:pt x="221" y="288"/>
                      </a:lnTo>
                      <a:lnTo>
                        <a:pt x="224" y="278"/>
                      </a:lnTo>
                      <a:lnTo>
                        <a:pt x="229" y="270"/>
                      </a:lnTo>
                      <a:lnTo>
                        <a:pt x="236" y="262"/>
                      </a:lnTo>
                      <a:lnTo>
                        <a:pt x="243" y="255"/>
                      </a:lnTo>
                      <a:lnTo>
                        <a:pt x="251" y="248"/>
                      </a:lnTo>
                      <a:lnTo>
                        <a:pt x="262" y="243"/>
                      </a:lnTo>
                      <a:lnTo>
                        <a:pt x="270" y="238"/>
                      </a:lnTo>
                      <a:lnTo>
                        <a:pt x="278" y="233"/>
                      </a:lnTo>
                      <a:lnTo>
                        <a:pt x="286" y="227"/>
                      </a:lnTo>
                      <a:lnTo>
                        <a:pt x="294" y="222"/>
                      </a:lnTo>
                      <a:lnTo>
                        <a:pt x="301" y="216"/>
                      </a:lnTo>
                      <a:lnTo>
                        <a:pt x="309" y="210"/>
                      </a:lnTo>
                      <a:lnTo>
                        <a:pt x="312" y="206"/>
                      </a:lnTo>
                      <a:lnTo>
                        <a:pt x="315" y="203"/>
                      </a:lnTo>
                      <a:lnTo>
                        <a:pt x="319" y="199"/>
                      </a:lnTo>
                      <a:lnTo>
                        <a:pt x="322" y="196"/>
                      </a:lnTo>
                      <a:lnTo>
                        <a:pt x="325" y="192"/>
                      </a:lnTo>
                      <a:lnTo>
                        <a:pt x="328" y="189"/>
                      </a:lnTo>
                      <a:lnTo>
                        <a:pt x="331" y="185"/>
                      </a:lnTo>
                      <a:lnTo>
                        <a:pt x="334" y="182"/>
                      </a:lnTo>
                      <a:lnTo>
                        <a:pt x="336" y="177"/>
                      </a:lnTo>
                      <a:lnTo>
                        <a:pt x="340" y="174"/>
                      </a:lnTo>
                      <a:lnTo>
                        <a:pt x="345" y="166"/>
                      </a:lnTo>
                      <a:lnTo>
                        <a:pt x="347" y="161"/>
                      </a:lnTo>
                      <a:lnTo>
                        <a:pt x="349" y="157"/>
                      </a:lnTo>
                      <a:lnTo>
                        <a:pt x="354" y="148"/>
                      </a:lnTo>
                      <a:lnTo>
                        <a:pt x="358" y="140"/>
                      </a:lnTo>
                      <a:lnTo>
                        <a:pt x="362" y="131"/>
                      </a:lnTo>
                      <a:lnTo>
                        <a:pt x="366" y="119"/>
                      </a:lnTo>
                      <a:lnTo>
                        <a:pt x="368" y="107"/>
                      </a:lnTo>
                      <a:lnTo>
                        <a:pt x="368" y="97"/>
                      </a:lnTo>
                      <a:lnTo>
                        <a:pt x="368" y="88"/>
                      </a:lnTo>
                      <a:lnTo>
                        <a:pt x="367" y="78"/>
                      </a:lnTo>
                      <a:lnTo>
                        <a:pt x="365" y="70"/>
                      </a:lnTo>
                      <a:lnTo>
                        <a:pt x="362" y="60"/>
                      </a:lnTo>
                      <a:lnTo>
                        <a:pt x="359" y="51"/>
                      </a:lnTo>
                      <a:lnTo>
                        <a:pt x="354" y="43"/>
                      </a:lnTo>
                      <a:lnTo>
                        <a:pt x="350" y="35"/>
                      </a:lnTo>
                      <a:lnTo>
                        <a:pt x="346" y="29"/>
                      </a:lnTo>
                      <a:lnTo>
                        <a:pt x="341" y="25"/>
                      </a:lnTo>
                      <a:lnTo>
                        <a:pt x="337" y="21"/>
                      </a:lnTo>
                      <a:lnTo>
                        <a:pt x="333" y="17"/>
                      </a:lnTo>
                      <a:lnTo>
                        <a:pt x="327" y="14"/>
                      </a:lnTo>
                      <a:lnTo>
                        <a:pt x="322" y="11"/>
                      </a:lnTo>
                      <a:lnTo>
                        <a:pt x="316" y="9"/>
                      </a:lnTo>
                      <a:lnTo>
                        <a:pt x="310" y="7"/>
                      </a:lnTo>
                      <a:lnTo>
                        <a:pt x="300" y="5"/>
                      </a:lnTo>
                      <a:lnTo>
                        <a:pt x="292" y="3"/>
                      </a:lnTo>
                      <a:lnTo>
                        <a:pt x="282" y="2"/>
                      </a:lnTo>
                      <a:lnTo>
                        <a:pt x="273" y="1"/>
                      </a:lnTo>
                      <a:lnTo>
                        <a:pt x="254" y="0"/>
                      </a:lnTo>
                      <a:lnTo>
                        <a:pt x="244" y="1"/>
                      </a:lnTo>
                      <a:lnTo>
                        <a:pt x="236" y="2"/>
                      </a:lnTo>
                      <a:lnTo>
                        <a:pt x="222" y="6"/>
                      </a:lnTo>
                      <a:lnTo>
                        <a:pt x="208"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8" name="Freeform 68"/>
                <p:cNvSpPr>
                  <a:spLocks noChangeAspect="1"/>
                </p:cNvSpPr>
                <p:nvPr/>
              </p:nvSpPr>
              <p:spPr bwMode="auto">
                <a:xfrm>
                  <a:off x="3743" y="2767"/>
                  <a:ext cx="544" cy="306"/>
                </a:xfrm>
                <a:custGeom>
                  <a:avLst/>
                  <a:gdLst>
                    <a:gd name="T0" fmla="*/ 41 w 544"/>
                    <a:gd name="T1" fmla="*/ 158 h 306"/>
                    <a:gd name="T2" fmla="*/ 58 w 544"/>
                    <a:gd name="T3" fmla="*/ 184 h 306"/>
                    <a:gd name="T4" fmla="*/ 96 w 544"/>
                    <a:gd name="T5" fmla="*/ 230 h 306"/>
                    <a:gd name="T6" fmla="*/ 119 w 544"/>
                    <a:gd name="T7" fmla="*/ 270 h 306"/>
                    <a:gd name="T8" fmla="*/ 126 w 544"/>
                    <a:gd name="T9" fmla="*/ 289 h 306"/>
                    <a:gd name="T10" fmla="*/ 139 w 544"/>
                    <a:gd name="T11" fmla="*/ 296 h 306"/>
                    <a:gd name="T12" fmla="*/ 197 w 544"/>
                    <a:gd name="T13" fmla="*/ 296 h 306"/>
                    <a:gd name="T14" fmla="*/ 343 w 544"/>
                    <a:gd name="T15" fmla="*/ 272 h 306"/>
                    <a:gd name="T16" fmla="*/ 353 w 544"/>
                    <a:gd name="T17" fmla="*/ 284 h 306"/>
                    <a:gd name="T18" fmla="*/ 374 w 544"/>
                    <a:gd name="T19" fmla="*/ 300 h 306"/>
                    <a:gd name="T20" fmla="*/ 395 w 544"/>
                    <a:gd name="T21" fmla="*/ 304 h 306"/>
                    <a:gd name="T22" fmla="*/ 399 w 544"/>
                    <a:gd name="T23" fmla="*/ 299 h 306"/>
                    <a:gd name="T24" fmla="*/ 402 w 544"/>
                    <a:gd name="T25" fmla="*/ 291 h 306"/>
                    <a:gd name="T26" fmla="*/ 401 w 544"/>
                    <a:gd name="T27" fmla="*/ 285 h 306"/>
                    <a:gd name="T28" fmla="*/ 416 w 544"/>
                    <a:gd name="T29" fmla="*/ 265 h 306"/>
                    <a:gd name="T30" fmla="*/ 445 w 544"/>
                    <a:gd name="T31" fmla="*/ 291 h 306"/>
                    <a:gd name="T32" fmla="*/ 481 w 544"/>
                    <a:gd name="T33" fmla="*/ 303 h 306"/>
                    <a:gd name="T34" fmla="*/ 484 w 544"/>
                    <a:gd name="T35" fmla="*/ 301 h 306"/>
                    <a:gd name="T36" fmla="*/ 487 w 544"/>
                    <a:gd name="T37" fmla="*/ 299 h 306"/>
                    <a:gd name="T38" fmla="*/ 490 w 544"/>
                    <a:gd name="T39" fmla="*/ 294 h 306"/>
                    <a:gd name="T40" fmla="*/ 490 w 544"/>
                    <a:gd name="T41" fmla="*/ 290 h 306"/>
                    <a:gd name="T42" fmla="*/ 484 w 544"/>
                    <a:gd name="T43" fmla="*/ 273 h 306"/>
                    <a:gd name="T44" fmla="*/ 464 w 544"/>
                    <a:gd name="T45" fmla="*/ 251 h 306"/>
                    <a:gd name="T46" fmla="*/ 458 w 544"/>
                    <a:gd name="T47" fmla="*/ 245 h 306"/>
                    <a:gd name="T48" fmla="*/ 495 w 544"/>
                    <a:gd name="T49" fmla="*/ 256 h 306"/>
                    <a:gd name="T50" fmla="*/ 514 w 544"/>
                    <a:gd name="T51" fmla="*/ 268 h 306"/>
                    <a:gd name="T52" fmla="*/ 527 w 544"/>
                    <a:gd name="T53" fmla="*/ 272 h 306"/>
                    <a:gd name="T54" fmla="*/ 540 w 544"/>
                    <a:gd name="T55" fmla="*/ 267 h 306"/>
                    <a:gd name="T56" fmla="*/ 544 w 544"/>
                    <a:gd name="T57" fmla="*/ 256 h 306"/>
                    <a:gd name="T58" fmla="*/ 531 w 544"/>
                    <a:gd name="T59" fmla="*/ 236 h 306"/>
                    <a:gd name="T60" fmla="*/ 513 w 544"/>
                    <a:gd name="T61" fmla="*/ 219 h 306"/>
                    <a:gd name="T62" fmla="*/ 490 w 544"/>
                    <a:gd name="T63" fmla="*/ 207 h 306"/>
                    <a:gd name="T64" fmla="*/ 463 w 544"/>
                    <a:gd name="T65" fmla="*/ 203 h 306"/>
                    <a:gd name="T66" fmla="*/ 386 w 544"/>
                    <a:gd name="T67" fmla="*/ 216 h 306"/>
                    <a:gd name="T68" fmla="*/ 329 w 544"/>
                    <a:gd name="T69" fmla="*/ 234 h 306"/>
                    <a:gd name="T70" fmla="*/ 313 w 544"/>
                    <a:gd name="T71" fmla="*/ 239 h 306"/>
                    <a:gd name="T72" fmla="*/ 261 w 544"/>
                    <a:gd name="T73" fmla="*/ 248 h 306"/>
                    <a:gd name="T74" fmla="*/ 214 w 544"/>
                    <a:gd name="T75" fmla="*/ 248 h 306"/>
                    <a:gd name="T76" fmla="*/ 198 w 544"/>
                    <a:gd name="T77" fmla="*/ 247 h 306"/>
                    <a:gd name="T78" fmla="*/ 165 w 544"/>
                    <a:gd name="T79" fmla="*/ 226 h 306"/>
                    <a:gd name="T80" fmla="*/ 131 w 544"/>
                    <a:gd name="T81" fmla="*/ 186 h 306"/>
                    <a:gd name="T82" fmla="*/ 106 w 544"/>
                    <a:gd name="T83" fmla="*/ 141 h 306"/>
                    <a:gd name="T84" fmla="*/ 86 w 544"/>
                    <a:gd name="T85" fmla="*/ 54 h 306"/>
                    <a:gd name="T86" fmla="*/ 76 w 544"/>
                    <a:gd name="T87" fmla="*/ 33 h 306"/>
                    <a:gd name="T88" fmla="*/ 60 w 544"/>
                    <a:gd name="T89" fmla="*/ 16 h 306"/>
                    <a:gd name="T90" fmla="*/ 35 w 544"/>
                    <a:gd name="T91" fmla="*/ 3 h 306"/>
                    <a:gd name="T92" fmla="*/ 14 w 544"/>
                    <a:gd name="T93" fmla="*/ 2 h 306"/>
                    <a:gd name="T94" fmla="*/ 7 w 544"/>
                    <a:gd name="T95" fmla="*/ 21 h 306"/>
                    <a:gd name="T96" fmla="*/ 1 w 544"/>
                    <a:gd name="T97" fmla="*/ 44 h 306"/>
                    <a:gd name="T98" fmla="*/ 0 w 544"/>
                    <a:gd name="T99" fmla="*/ 73 h 306"/>
                    <a:gd name="T100" fmla="*/ 14 w 544"/>
                    <a:gd name="T101" fmla="*/ 114 h 3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4"/>
                    <a:gd name="T154" fmla="*/ 0 h 306"/>
                    <a:gd name="T155" fmla="*/ 544 w 544"/>
                    <a:gd name="T156" fmla="*/ 306 h 3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4" h="306">
                      <a:moveTo>
                        <a:pt x="32" y="138"/>
                      </a:moveTo>
                      <a:lnTo>
                        <a:pt x="34" y="145"/>
                      </a:lnTo>
                      <a:lnTo>
                        <a:pt x="37" y="152"/>
                      </a:lnTo>
                      <a:lnTo>
                        <a:pt x="41" y="158"/>
                      </a:lnTo>
                      <a:lnTo>
                        <a:pt x="45" y="165"/>
                      </a:lnTo>
                      <a:lnTo>
                        <a:pt x="49" y="171"/>
                      </a:lnTo>
                      <a:lnTo>
                        <a:pt x="53" y="178"/>
                      </a:lnTo>
                      <a:lnTo>
                        <a:pt x="58" y="184"/>
                      </a:lnTo>
                      <a:lnTo>
                        <a:pt x="64" y="190"/>
                      </a:lnTo>
                      <a:lnTo>
                        <a:pt x="76" y="203"/>
                      </a:lnTo>
                      <a:lnTo>
                        <a:pt x="86" y="216"/>
                      </a:lnTo>
                      <a:lnTo>
                        <a:pt x="96" y="230"/>
                      </a:lnTo>
                      <a:lnTo>
                        <a:pt x="106" y="245"/>
                      </a:lnTo>
                      <a:lnTo>
                        <a:pt x="111" y="253"/>
                      </a:lnTo>
                      <a:lnTo>
                        <a:pt x="115" y="262"/>
                      </a:lnTo>
                      <a:lnTo>
                        <a:pt x="119" y="270"/>
                      </a:lnTo>
                      <a:lnTo>
                        <a:pt x="121" y="279"/>
                      </a:lnTo>
                      <a:lnTo>
                        <a:pt x="122" y="283"/>
                      </a:lnTo>
                      <a:lnTo>
                        <a:pt x="124" y="286"/>
                      </a:lnTo>
                      <a:lnTo>
                        <a:pt x="126" y="289"/>
                      </a:lnTo>
                      <a:lnTo>
                        <a:pt x="128" y="292"/>
                      </a:lnTo>
                      <a:lnTo>
                        <a:pt x="131" y="293"/>
                      </a:lnTo>
                      <a:lnTo>
                        <a:pt x="134" y="295"/>
                      </a:lnTo>
                      <a:lnTo>
                        <a:pt x="139" y="296"/>
                      </a:lnTo>
                      <a:lnTo>
                        <a:pt x="143" y="297"/>
                      </a:lnTo>
                      <a:lnTo>
                        <a:pt x="164" y="298"/>
                      </a:lnTo>
                      <a:lnTo>
                        <a:pt x="186" y="298"/>
                      </a:lnTo>
                      <a:lnTo>
                        <a:pt x="197" y="296"/>
                      </a:lnTo>
                      <a:lnTo>
                        <a:pt x="207" y="296"/>
                      </a:lnTo>
                      <a:lnTo>
                        <a:pt x="229" y="292"/>
                      </a:lnTo>
                      <a:lnTo>
                        <a:pt x="285" y="283"/>
                      </a:lnTo>
                      <a:lnTo>
                        <a:pt x="343" y="272"/>
                      </a:lnTo>
                      <a:lnTo>
                        <a:pt x="346" y="275"/>
                      </a:lnTo>
                      <a:lnTo>
                        <a:pt x="348" y="277"/>
                      </a:lnTo>
                      <a:lnTo>
                        <a:pt x="350" y="278"/>
                      </a:lnTo>
                      <a:lnTo>
                        <a:pt x="353" y="284"/>
                      </a:lnTo>
                      <a:lnTo>
                        <a:pt x="359" y="289"/>
                      </a:lnTo>
                      <a:lnTo>
                        <a:pt x="363" y="293"/>
                      </a:lnTo>
                      <a:lnTo>
                        <a:pt x="368" y="298"/>
                      </a:lnTo>
                      <a:lnTo>
                        <a:pt x="374" y="300"/>
                      </a:lnTo>
                      <a:lnTo>
                        <a:pt x="380" y="303"/>
                      </a:lnTo>
                      <a:lnTo>
                        <a:pt x="385" y="305"/>
                      </a:lnTo>
                      <a:lnTo>
                        <a:pt x="392" y="306"/>
                      </a:lnTo>
                      <a:lnTo>
                        <a:pt x="395" y="304"/>
                      </a:lnTo>
                      <a:lnTo>
                        <a:pt x="397" y="302"/>
                      </a:lnTo>
                      <a:lnTo>
                        <a:pt x="398" y="300"/>
                      </a:lnTo>
                      <a:lnTo>
                        <a:pt x="398" y="299"/>
                      </a:lnTo>
                      <a:lnTo>
                        <a:pt x="399" y="299"/>
                      </a:lnTo>
                      <a:lnTo>
                        <a:pt x="401" y="298"/>
                      </a:lnTo>
                      <a:lnTo>
                        <a:pt x="402" y="294"/>
                      </a:lnTo>
                      <a:lnTo>
                        <a:pt x="402" y="292"/>
                      </a:lnTo>
                      <a:lnTo>
                        <a:pt x="402" y="291"/>
                      </a:lnTo>
                      <a:lnTo>
                        <a:pt x="402" y="290"/>
                      </a:lnTo>
                      <a:lnTo>
                        <a:pt x="402" y="289"/>
                      </a:lnTo>
                      <a:lnTo>
                        <a:pt x="401" y="285"/>
                      </a:lnTo>
                      <a:lnTo>
                        <a:pt x="398" y="280"/>
                      </a:lnTo>
                      <a:lnTo>
                        <a:pt x="396" y="275"/>
                      </a:lnTo>
                      <a:lnTo>
                        <a:pt x="389" y="265"/>
                      </a:lnTo>
                      <a:lnTo>
                        <a:pt x="416" y="265"/>
                      </a:lnTo>
                      <a:lnTo>
                        <a:pt x="422" y="272"/>
                      </a:lnTo>
                      <a:lnTo>
                        <a:pt x="430" y="279"/>
                      </a:lnTo>
                      <a:lnTo>
                        <a:pt x="437" y="285"/>
                      </a:lnTo>
                      <a:lnTo>
                        <a:pt x="445" y="291"/>
                      </a:lnTo>
                      <a:lnTo>
                        <a:pt x="454" y="294"/>
                      </a:lnTo>
                      <a:lnTo>
                        <a:pt x="463" y="298"/>
                      </a:lnTo>
                      <a:lnTo>
                        <a:pt x="472" y="301"/>
                      </a:lnTo>
                      <a:lnTo>
                        <a:pt x="481" y="303"/>
                      </a:lnTo>
                      <a:lnTo>
                        <a:pt x="482" y="303"/>
                      </a:lnTo>
                      <a:lnTo>
                        <a:pt x="482" y="302"/>
                      </a:lnTo>
                      <a:lnTo>
                        <a:pt x="484" y="301"/>
                      </a:lnTo>
                      <a:lnTo>
                        <a:pt x="485" y="300"/>
                      </a:lnTo>
                      <a:lnTo>
                        <a:pt x="487" y="299"/>
                      </a:lnTo>
                      <a:lnTo>
                        <a:pt x="487" y="298"/>
                      </a:lnTo>
                      <a:lnTo>
                        <a:pt x="489" y="297"/>
                      </a:lnTo>
                      <a:lnTo>
                        <a:pt x="490" y="294"/>
                      </a:lnTo>
                      <a:lnTo>
                        <a:pt x="490" y="292"/>
                      </a:lnTo>
                      <a:lnTo>
                        <a:pt x="491" y="291"/>
                      </a:lnTo>
                      <a:lnTo>
                        <a:pt x="490" y="290"/>
                      </a:lnTo>
                      <a:lnTo>
                        <a:pt x="490" y="289"/>
                      </a:lnTo>
                      <a:lnTo>
                        <a:pt x="490" y="287"/>
                      </a:lnTo>
                      <a:lnTo>
                        <a:pt x="487" y="280"/>
                      </a:lnTo>
                      <a:lnTo>
                        <a:pt x="484" y="273"/>
                      </a:lnTo>
                      <a:lnTo>
                        <a:pt x="480" y="267"/>
                      </a:lnTo>
                      <a:lnTo>
                        <a:pt x="475" y="261"/>
                      </a:lnTo>
                      <a:lnTo>
                        <a:pt x="470" y="256"/>
                      </a:lnTo>
                      <a:lnTo>
                        <a:pt x="464" y="251"/>
                      </a:lnTo>
                      <a:lnTo>
                        <a:pt x="458" y="247"/>
                      </a:lnTo>
                      <a:lnTo>
                        <a:pt x="451" y="243"/>
                      </a:lnTo>
                      <a:lnTo>
                        <a:pt x="454" y="243"/>
                      </a:lnTo>
                      <a:lnTo>
                        <a:pt x="458" y="245"/>
                      </a:lnTo>
                      <a:lnTo>
                        <a:pt x="466" y="249"/>
                      </a:lnTo>
                      <a:lnTo>
                        <a:pt x="476" y="252"/>
                      </a:lnTo>
                      <a:lnTo>
                        <a:pt x="486" y="255"/>
                      </a:lnTo>
                      <a:lnTo>
                        <a:pt x="495" y="256"/>
                      </a:lnTo>
                      <a:lnTo>
                        <a:pt x="498" y="258"/>
                      </a:lnTo>
                      <a:lnTo>
                        <a:pt x="509" y="262"/>
                      </a:lnTo>
                      <a:lnTo>
                        <a:pt x="512" y="265"/>
                      </a:lnTo>
                      <a:lnTo>
                        <a:pt x="514" y="268"/>
                      </a:lnTo>
                      <a:lnTo>
                        <a:pt x="516" y="270"/>
                      </a:lnTo>
                      <a:lnTo>
                        <a:pt x="518" y="270"/>
                      </a:lnTo>
                      <a:lnTo>
                        <a:pt x="522" y="272"/>
                      </a:lnTo>
                      <a:lnTo>
                        <a:pt x="527" y="272"/>
                      </a:lnTo>
                      <a:lnTo>
                        <a:pt x="534" y="272"/>
                      </a:lnTo>
                      <a:lnTo>
                        <a:pt x="536" y="270"/>
                      </a:lnTo>
                      <a:lnTo>
                        <a:pt x="538" y="269"/>
                      </a:lnTo>
                      <a:lnTo>
                        <a:pt x="540" y="267"/>
                      </a:lnTo>
                      <a:lnTo>
                        <a:pt x="543" y="265"/>
                      </a:lnTo>
                      <a:lnTo>
                        <a:pt x="544" y="262"/>
                      </a:lnTo>
                      <a:lnTo>
                        <a:pt x="544" y="259"/>
                      </a:lnTo>
                      <a:lnTo>
                        <a:pt x="544" y="256"/>
                      </a:lnTo>
                      <a:lnTo>
                        <a:pt x="543" y="254"/>
                      </a:lnTo>
                      <a:lnTo>
                        <a:pt x="539" y="248"/>
                      </a:lnTo>
                      <a:lnTo>
                        <a:pt x="536" y="242"/>
                      </a:lnTo>
                      <a:lnTo>
                        <a:pt x="531" y="236"/>
                      </a:lnTo>
                      <a:lnTo>
                        <a:pt x="527" y="231"/>
                      </a:lnTo>
                      <a:lnTo>
                        <a:pt x="523" y="227"/>
                      </a:lnTo>
                      <a:lnTo>
                        <a:pt x="518" y="222"/>
                      </a:lnTo>
                      <a:lnTo>
                        <a:pt x="513" y="219"/>
                      </a:lnTo>
                      <a:lnTo>
                        <a:pt x="508" y="215"/>
                      </a:lnTo>
                      <a:lnTo>
                        <a:pt x="502" y="212"/>
                      </a:lnTo>
                      <a:lnTo>
                        <a:pt x="496" y="210"/>
                      </a:lnTo>
                      <a:lnTo>
                        <a:pt x="490" y="207"/>
                      </a:lnTo>
                      <a:lnTo>
                        <a:pt x="484" y="206"/>
                      </a:lnTo>
                      <a:lnTo>
                        <a:pt x="477" y="204"/>
                      </a:lnTo>
                      <a:lnTo>
                        <a:pt x="470" y="203"/>
                      </a:lnTo>
                      <a:lnTo>
                        <a:pt x="463" y="203"/>
                      </a:lnTo>
                      <a:lnTo>
                        <a:pt x="455" y="203"/>
                      </a:lnTo>
                      <a:lnTo>
                        <a:pt x="439" y="204"/>
                      </a:lnTo>
                      <a:lnTo>
                        <a:pt x="424" y="206"/>
                      </a:lnTo>
                      <a:lnTo>
                        <a:pt x="386" y="216"/>
                      </a:lnTo>
                      <a:lnTo>
                        <a:pt x="367" y="222"/>
                      </a:lnTo>
                      <a:lnTo>
                        <a:pt x="348" y="228"/>
                      </a:lnTo>
                      <a:lnTo>
                        <a:pt x="331" y="234"/>
                      </a:lnTo>
                      <a:lnTo>
                        <a:pt x="329" y="234"/>
                      </a:lnTo>
                      <a:lnTo>
                        <a:pt x="328" y="235"/>
                      </a:lnTo>
                      <a:lnTo>
                        <a:pt x="325" y="235"/>
                      </a:lnTo>
                      <a:lnTo>
                        <a:pt x="322" y="236"/>
                      </a:lnTo>
                      <a:lnTo>
                        <a:pt x="313" y="239"/>
                      </a:lnTo>
                      <a:lnTo>
                        <a:pt x="296" y="242"/>
                      </a:lnTo>
                      <a:lnTo>
                        <a:pt x="287" y="244"/>
                      </a:lnTo>
                      <a:lnTo>
                        <a:pt x="279" y="246"/>
                      </a:lnTo>
                      <a:lnTo>
                        <a:pt x="261" y="248"/>
                      </a:lnTo>
                      <a:lnTo>
                        <a:pt x="243" y="249"/>
                      </a:lnTo>
                      <a:lnTo>
                        <a:pt x="225" y="249"/>
                      </a:lnTo>
                      <a:lnTo>
                        <a:pt x="216" y="249"/>
                      </a:lnTo>
                      <a:lnTo>
                        <a:pt x="214" y="248"/>
                      </a:lnTo>
                      <a:lnTo>
                        <a:pt x="213" y="248"/>
                      </a:lnTo>
                      <a:lnTo>
                        <a:pt x="211" y="248"/>
                      </a:lnTo>
                      <a:lnTo>
                        <a:pt x="207" y="248"/>
                      </a:lnTo>
                      <a:lnTo>
                        <a:pt x="198" y="247"/>
                      </a:lnTo>
                      <a:lnTo>
                        <a:pt x="191" y="244"/>
                      </a:lnTo>
                      <a:lnTo>
                        <a:pt x="183" y="241"/>
                      </a:lnTo>
                      <a:lnTo>
                        <a:pt x="177" y="235"/>
                      </a:lnTo>
                      <a:lnTo>
                        <a:pt x="165" y="226"/>
                      </a:lnTo>
                      <a:lnTo>
                        <a:pt x="154" y="215"/>
                      </a:lnTo>
                      <a:lnTo>
                        <a:pt x="144" y="204"/>
                      </a:lnTo>
                      <a:lnTo>
                        <a:pt x="135" y="192"/>
                      </a:lnTo>
                      <a:lnTo>
                        <a:pt x="131" y="186"/>
                      </a:lnTo>
                      <a:lnTo>
                        <a:pt x="127" y="180"/>
                      </a:lnTo>
                      <a:lnTo>
                        <a:pt x="120" y="167"/>
                      </a:lnTo>
                      <a:lnTo>
                        <a:pt x="113" y="154"/>
                      </a:lnTo>
                      <a:lnTo>
                        <a:pt x="106" y="141"/>
                      </a:lnTo>
                      <a:lnTo>
                        <a:pt x="103" y="118"/>
                      </a:lnTo>
                      <a:lnTo>
                        <a:pt x="99" y="96"/>
                      </a:lnTo>
                      <a:lnTo>
                        <a:pt x="92" y="75"/>
                      </a:lnTo>
                      <a:lnTo>
                        <a:pt x="86" y="54"/>
                      </a:lnTo>
                      <a:lnTo>
                        <a:pt x="84" y="48"/>
                      </a:lnTo>
                      <a:lnTo>
                        <a:pt x="81" y="43"/>
                      </a:lnTo>
                      <a:lnTo>
                        <a:pt x="78" y="37"/>
                      </a:lnTo>
                      <a:lnTo>
                        <a:pt x="76" y="33"/>
                      </a:lnTo>
                      <a:lnTo>
                        <a:pt x="72" y="28"/>
                      </a:lnTo>
                      <a:lnTo>
                        <a:pt x="69" y="23"/>
                      </a:lnTo>
                      <a:lnTo>
                        <a:pt x="64" y="20"/>
                      </a:lnTo>
                      <a:lnTo>
                        <a:pt x="60" y="16"/>
                      </a:lnTo>
                      <a:lnTo>
                        <a:pt x="56" y="13"/>
                      </a:lnTo>
                      <a:lnTo>
                        <a:pt x="51" y="10"/>
                      </a:lnTo>
                      <a:lnTo>
                        <a:pt x="41" y="6"/>
                      </a:lnTo>
                      <a:lnTo>
                        <a:pt x="35" y="3"/>
                      </a:lnTo>
                      <a:lnTo>
                        <a:pt x="29" y="2"/>
                      </a:lnTo>
                      <a:lnTo>
                        <a:pt x="23" y="1"/>
                      </a:lnTo>
                      <a:lnTo>
                        <a:pt x="17" y="0"/>
                      </a:lnTo>
                      <a:lnTo>
                        <a:pt x="14" y="2"/>
                      </a:lnTo>
                      <a:lnTo>
                        <a:pt x="11" y="5"/>
                      </a:lnTo>
                      <a:lnTo>
                        <a:pt x="9" y="8"/>
                      </a:lnTo>
                      <a:lnTo>
                        <a:pt x="8" y="13"/>
                      </a:lnTo>
                      <a:lnTo>
                        <a:pt x="7" y="21"/>
                      </a:lnTo>
                      <a:lnTo>
                        <a:pt x="6" y="22"/>
                      </a:lnTo>
                      <a:lnTo>
                        <a:pt x="6" y="24"/>
                      </a:lnTo>
                      <a:lnTo>
                        <a:pt x="5" y="28"/>
                      </a:lnTo>
                      <a:lnTo>
                        <a:pt x="1" y="44"/>
                      </a:lnTo>
                      <a:lnTo>
                        <a:pt x="0" y="51"/>
                      </a:lnTo>
                      <a:lnTo>
                        <a:pt x="0" y="59"/>
                      </a:lnTo>
                      <a:lnTo>
                        <a:pt x="0" y="66"/>
                      </a:lnTo>
                      <a:lnTo>
                        <a:pt x="0" y="73"/>
                      </a:lnTo>
                      <a:lnTo>
                        <a:pt x="4" y="87"/>
                      </a:lnTo>
                      <a:lnTo>
                        <a:pt x="7" y="100"/>
                      </a:lnTo>
                      <a:lnTo>
                        <a:pt x="10" y="107"/>
                      </a:lnTo>
                      <a:lnTo>
                        <a:pt x="14" y="114"/>
                      </a:lnTo>
                      <a:lnTo>
                        <a:pt x="21" y="126"/>
                      </a:lnTo>
                      <a:lnTo>
                        <a:pt x="26" y="132"/>
                      </a:lnTo>
                      <a:lnTo>
                        <a:pt x="32" y="1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9" name="Freeform 69"/>
                <p:cNvSpPr>
                  <a:spLocks noChangeAspect="1"/>
                </p:cNvSpPr>
                <p:nvPr/>
              </p:nvSpPr>
              <p:spPr bwMode="auto">
                <a:xfrm>
                  <a:off x="2836" y="3137"/>
                  <a:ext cx="760" cy="438"/>
                </a:xfrm>
                <a:custGeom>
                  <a:avLst/>
                  <a:gdLst>
                    <a:gd name="T0" fmla="*/ 753 w 760"/>
                    <a:gd name="T1" fmla="*/ 23 h 438"/>
                    <a:gd name="T2" fmla="*/ 731 w 760"/>
                    <a:gd name="T3" fmla="*/ 4 h 438"/>
                    <a:gd name="T4" fmla="*/ 704 w 760"/>
                    <a:gd name="T5" fmla="*/ 0 h 438"/>
                    <a:gd name="T6" fmla="*/ 659 w 760"/>
                    <a:gd name="T7" fmla="*/ 16 h 438"/>
                    <a:gd name="T8" fmla="*/ 632 w 760"/>
                    <a:gd name="T9" fmla="*/ 46 h 438"/>
                    <a:gd name="T10" fmla="*/ 576 w 760"/>
                    <a:gd name="T11" fmla="*/ 208 h 438"/>
                    <a:gd name="T12" fmla="*/ 532 w 760"/>
                    <a:gd name="T13" fmla="*/ 313 h 438"/>
                    <a:gd name="T14" fmla="*/ 517 w 760"/>
                    <a:gd name="T15" fmla="*/ 341 h 438"/>
                    <a:gd name="T16" fmla="*/ 499 w 760"/>
                    <a:gd name="T17" fmla="*/ 357 h 438"/>
                    <a:gd name="T18" fmla="*/ 484 w 760"/>
                    <a:gd name="T19" fmla="*/ 364 h 438"/>
                    <a:gd name="T20" fmla="*/ 467 w 760"/>
                    <a:gd name="T21" fmla="*/ 364 h 438"/>
                    <a:gd name="T22" fmla="*/ 432 w 760"/>
                    <a:gd name="T23" fmla="*/ 330 h 438"/>
                    <a:gd name="T24" fmla="*/ 378 w 760"/>
                    <a:gd name="T25" fmla="*/ 283 h 438"/>
                    <a:gd name="T26" fmla="*/ 322 w 760"/>
                    <a:gd name="T27" fmla="*/ 250 h 438"/>
                    <a:gd name="T28" fmla="*/ 292 w 760"/>
                    <a:gd name="T29" fmla="*/ 224 h 438"/>
                    <a:gd name="T30" fmla="*/ 262 w 760"/>
                    <a:gd name="T31" fmla="*/ 182 h 438"/>
                    <a:gd name="T32" fmla="*/ 246 w 760"/>
                    <a:gd name="T33" fmla="*/ 126 h 438"/>
                    <a:gd name="T34" fmla="*/ 231 w 760"/>
                    <a:gd name="T35" fmla="*/ 97 h 438"/>
                    <a:gd name="T36" fmla="*/ 196 w 760"/>
                    <a:gd name="T37" fmla="*/ 89 h 438"/>
                    <a:gd name="T38" fmla="*/ 164 w 760"/>
                    <a:gd name="T39" fmla="*/ 111 h 438"/>
                    <a:gd name="T40" fmla="*/ 106 w 760"/>
                    <a:gd name="T41" fmla="*/ 174 h 438"/>
                    <a:gd name="T42" fmla="*/ 66 w 760"/>
                    <a:gd name="T43" fmla="*/ 208 h 438"/>
                    <a:gd name="T44" fmla="*/ 47 w 760"/>
                    <a:gd name="T45" fmla="*/ 219 h 438"/>
                    <a:gd name="T46" fmla="*/ 32 w 760"/>
                    <a:gd name="T47" fmla="*/ 225 h 438"/>
                    <a:gd name="T48" fmla="*/ 13 w 760"/>
                    <a:gd name="T49" fmla="*/ 237 h 438"/>
                    <a:gd name="T50" fmla="*/ 2 w 760"/>
                    <a:gd name="T51" fmla="*/ 269 h 438"/>
                    <a:gd name="T52" fmla="*/ 4 w 760"/>
                    <a:gd name="T53" fmla="*/ 314 h 438"/>
                    <a:gd name="T54" fmla="*/ 15 w 760"/>
                    <a:gd name="T55" fmla="*/ 336 h 438"/>
                    <a:gd name="T56" fmla="*/ 38 w 760"/>
                    <a:gd name="T57" fmla="*/ 352 h 438"/>
                    <a:gd name="T58" fmla="*/ 63 w 760"/>
                    <a:gd name="T59" fmla="*/ 356 h 438"/>
                    <a:gd name="T60" fmla="*/ 88 w 760"/>
                    <a:gd name="T61" fmla="*/ 344 h 438"/>
                    <a:gd name="T62" fmla="*/ 89 w 760"/>
                    <a:gd name="T63" fmla="*/ 341 h 438"/>
                    <a:gd name="T64" fmla="*/ 129 w 760"/>
                    <a:gd name="T65" fmla="*/ 258 h 438"/>
                    <a:gd name="T66" fmla="*/ 140 w 760"/>
                    <a:gd name="T67" fmla="*/ 239 h 438"/>
                    <a:gd name="T68" fmla="*/ 169 w 760"/>
                    <a:gd name="T69" fmla="*/ 204 h 438"/>
                    <a:gd name="T70" fmla="*/ 222 w 760"/>
                    <a:gd name="T71" fmla="*/ 234 h 438"/>
                    <a:gd name="T72" fmla="*/ 294 w 760"/>
                    <a:gd name="T73" fmla="*/ 334 h 438"/>
                    <a:gd name="T74" fmla="*/ 338 w 760"/>
                    <a:gd name="T75" fmla="*/ 381 h 438"/>
                    <a:gd name="T76" fmla="*/ 387 w 760"/>
                    <a:gd name="T77" fmla="*/ 412 h 438"/>
                    <a:gd name="T78" fmla="*/ 457 w 760"/>
                    <a:gd name="T79" fmla="*/ 435 h 438"/>
                    <a:gd name="T80" fmla="*/ 501 w 760"/>
                    <a:gd name="T81" fmla="*/ 435 h 438"/>
                    <a:gd name="T82" fmla="*/ 529 w 760"/>
                    <a:gd name="T83" fmla="*/ 426 h 438"/>
                    <a:gd name="T84" fmla="*/ 542 w 760"/>
                    <a:gd name="T85" fmla="*/ 419 h 438"/>
                    <a:gd name="T86" fmla="*/ 588 w 760"/>
                    <a:gd name="T87" fmla="*/ 377 h 438"/>
                    <a:gd name="T88" fmla="*/ 623 w 760"/>
                    <a:gd name="T89" fmla="*/ 332 h 438"/>
                    <a:gd name="T90" fmla="*/ 666 w 760"/>
                    <a:gd name="T91" fmla="*/ 264 h 438"/>
                    <a:gd name="T92" fmla="*/ 687 w 760"/>
                    <a:gd name="T93" fmla="*/ 224 h 438"/>
                    <a:gd name="T94" fmla="*/ 730 w 760"/>
                    <a:gd name="T95" fmla="*/ 159 h 438"/>
                    <a:gd name="T96" fmla="*/ 733 w 760"/>
                    <a:gd name="T97" fmla="*/ 157 h 438"/>
                    <a:gd name="T98" fmla="*/ 749 w 760"/>
                    <a:gd name="T99" fmla="*/ 123 h 438"/>
                    <a:gd name="T100" fmla="*/ 751 w 760"/>
                    <a:gd name="T101" fmla="*/ 113 h 438"/>
                    <a:gd name="T102" fmla="*/ 758 w 760"/>
                    <a:gd name="T103" fmla="*/ 79 h 438"/>
                    <a:gd name="T104" fmla="*/ 760 w 760"/>
                    <a:gd name="T105" fmla="*/ 59 h 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0"/>
                    <a:gd name="T160" fmla="*/ 0 h 438"/>
                    <a:gd name="T161" fmla="*/ 760 w 760"/>
                    <a:gd name="T162" fmla="*/ 438 h 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0" h="438">
                      <a:moveTo>
                        <a:pt x="759" y="39"/>
                      </a:moveTo>
                      <a:lnTo>
                        <a:pt x="757" y="34"/>
                      </a:lnTo>
                      <a:lnTo>
                        <a:pt x="756" y="30"/>
                      </a:lnTo>
                      <a:lnTo>
                        <a:pt x="755" y="26"/>
                      </a:lnTo>
                      <a:lnTo>
                        <a:pt x="753" y="23"/>
                      </a:lnTo>
                      <a:lnTo>
                        <a:pt x="749" y="16"/>
                      </a:lnTo>
                      <a:lnTo>
                        <a:pt x="744" y="11"/>
                      </a:lnTo>
                      <a:lnTo>
                        <a:pt x="737" y="6"/>
                      </a:lnTo>
                      <a:lnTo>
                        <a:pt x="734" y="4"/>
                      </a:lnTo>
                      <a:lnTo>
                        <a:pt x="731" y="4"/>
                      </a:lnTo>
                      <a:lnTo>
                        <a:pt x="727" y="2"/>
                      </a:lnTo>
                      <a:lnTo>
                        <a:pt x="723" y="1"/>
                      </a:lnTo>
                      <a:lnTo>
                        <a:pt x="719" y="0"/>
                      </a:lnTo>
                      <a:lnTo>
                        <a:pt x="714" y="0"/>
                      </a:lnTo>
                      <a:lnTo>
                        <a:pt x="704" y="0"/>
                      </a:lnTo>
                      <a:lnTo>
                        <a:pt x="694" y="2"/>
                      </a:lnTo>
                      <a:lnTo>
                        <a:pt x="685" y="4"/>
                      </a:lnTo>
                      <a:lnTo>
                        <a:pt x="676" y="7"/>
                      </a:lnTo>
                      <a:lnTo>
                        <a:pt x="668" y="11"/>
                      </a:lnTo>
                      <a:lnTo>
                        <a:pt x="659" y="16"/>
                      </a:lnTo>
                      <a:lnTo>
                        <a:pt x="652" y="21"/>
                      </a:lnTo>
                      <a:lnTo>
                        <a:pt x="645" y="29"/>
                      </a:lnTo>
                      <a:lnTo>
                        <a:pt x="640" y="34"/>
                      </a:lnTo>
                      <a:lnTo>
                        <a:pt x="636" y="40"/>
                      </a:lnTo>
                      <a:lnTo>
                        <a:pt x="632" y="46"/>
                      </a:lnTo>
                      <a:lnTo>
                        <a:pt x="630" y="53"/>
                      </a:lnTo>
                      <a:lnTo>
                        <a:pt x="617" y="88"/>
                      </a:lnTo>
                      <a:lnTo>
                        <a:pt x="605" y="123"/>
                      </a:lnTo>
                      <a:lnTo>
                        <a:pt x="591" y="166"/>
                      </a:lnTo>
                      <a:lnTo>
                        <a:pt x="576" y="208"/>
                      </a:lnTo>
                      <a:lnTo>
                        <a:pt x="553" y="269"/>
                      </a:lnTo>
                      <a:lnTo>
                        <a:pt x="545" y="287"/>
                      </a:lnTo>
                      <a:lnTo>
                        <a:pt x="541" y="296"/>
                      </a:lnTo>
                      <a:lnTo>
                        <a:pt x="538" y="305"/>
                      </a:lnTo>
                      <a:lnTo>
                        <a:pt x="532" y="313"/>
                      </a:lnTo>
                      <a:lnTo>
                        <a:pt x="531" y="317"/>
                      </a:lnTo>
                      <a:lnTo>
                        <a:pt x="528" y="321"/>
                      </a:lnTo>
                      <a:lnTo>
                        <a:pt x="518" y="339"/>
                      </a:lnTo>
                      <a:lnTo>
                        <a:pt x="517" y="339"/>
                      </a:lnTo>
                      <a:lnTo>
                        <a:pt x="517" y="341"/>
                      </a:lnTo>
                      <a:lnTo>
                        <a:pt x="516" y="343"/>
                      </a:lnTo>
                      <a:lnTo>
                        <a:pt x="513" y="346"/>
                      </a:lnTo>
                      <a:lnTo>
                        <a:pt x="510" y="350"/>
                      </a:lnTo>
                      <a:lnTo>
                        <a:pt x="506" y="353"/>
                      </a:lnTo>
                      <a:lnTo>
                        <a:pt x="499" y="357"/>
                      </a:lnTo>
                      <a:lnTo>
                        <a:pt x="496" y="360"/>
                      </a:lnTo>
                      <a:lnTo>
                        <a:pt x="492" y="362"/>
                      </a:lnTo>
                      <a:lnTo>
                        <a:pt x="488" y="363"/>
                      </a:lnTo>
                      <a:lnTo>
                        <a:pt x="486" y="364"/>
                      </a:lnTo>
                      <a:lnTo>
                        <a:pt x="484" y="364"/>
                      </a:lnTo>
                      <a:lnTo>
                        <a:pt x="475" y="364"/>
                      </a:lnTo>
                      <a:lnTo>
                        <a:pt x="473" y="364"/>
                      </a:lnTo>
                      <a:lnTo>
                        <a:pt x="471" y="364"/>
                      </a:lnTo>
                      <a:lnTo>
                        <a:pt x="467" y="364"/>
                      </a:lnTo>
                      <a:lnTo>
                        <a:pt x="462" y="364"/>
                      </a:lnTo>
                      <a:lnTo>
                        <a:pt x="458" y="363"/>
                      </a:lnTo>
                      <a:lnTo>
                        <a:pt x="445" y="346"/>
                      </a:lnTo>
                      <a:lnTo>
                        <a:pt x="438" y="338"/>
                      </a:lnTo>
                      <a:lnTo>
                        <a:pt x="432" y="330"/>
                      </a:lnTo>
                      <a:lnTo>
                        <a:pt x="424" y="323"/>
                      </a:lnTo>
                      <a:lnTo>
                        <a:pt x="417" y="316"/>
                      </a:lnTo>
                      <a:lnTo>
                        <a:pt x="402" y="302"/>
                      </a:lnTo>
                      <a:lnTo>
                        <a:pt x="386" y="289"/>
                      </a:lnTo>
                      <a:lnTo>
                        <a:pt x="378" y="283"/>
                      </a:lnTo>
                      <a:lnTo>
                        <a:pt x="370" y="278"/>
                      </a:lnTo>
                      <a:lnTo>
                        <a:pt x="353" y="266"/>
                      </a:lnTo>
                      <a:lnTo>
                        <a:pt x="344" y="262"/>
                      </a:lnTo>
                      <a:lnTo>
                        <a:pt x="335" y="257"/>
                      </a:lnTo>
                      <a:lnTo>
                        <a:pt x="322" y="250"/>
                      </a:lnTo>
                      <a:lnTo>
                        <a:pt x="316" y="245"/>
                      </a:lnTo>
                      <a:lnTo>
                        <a:pt x="310" y="241"/>
                      </a:lnTo>
                      <a:lnTo>
                        <a:pt x="304" y="236"/>
                      </a:lnTo>
                      <a:lnTo>
                        <a:pt x="298" y="230"/>
                      </a:lnTo>
                      <a:lnTo>
                        <a:pt x="292" y="224"/>
                      </a:lnTo>
                      <a:lnTo>
                        <a:pt x="287" y="219"/>
                      </a:lnTo>
                      <a:lnTo>
                        <a:pt x="282" y="214"/>
                      </a:lnTo>
                      <a:lnTo>
                        <a:pt x="278" y="208"/>
                      </a:lnTo>
                      <a:lnTo>
                        <a:pt x="270" y="195"/>
                      </a:lnTo>
                      <a:lnTo>
                        <a:pt x="262" y="182"/>
                      </a:lnTo>
                      <a:lnTo>
                        <a:pt x="259" y="175"/>
                      </a:lnTo>
                      <a:lnTo>
                        <a:pt x="257" y="169"/>
                      </a:lnTo>
                      <a:lnTo>
                        <a:pt x="252" y="155"/>
                      </a:lnTo>
                      <a:lnTo>
                        <a:pt x="250" y="140"/>
                      </a:lnTo>
                      <a:lnTo>
                        <a:pt x="246" y="126"/>
                      </a:lnTo>
                      <a:lnTo>
                        <a:pt x="243" y="114"/>
                      </a:lnTo>
                      <a:lnTo>
                        <a:pt x="241" y="109"/>
                      </a:lnTo>
                      <a:lnTo>
                        <a:pt x="238" y="104"/>
                      </a:lnTo>
                      <a:lnTo>
                        <a:pt x="235" y="101"/>
                      </a:lnTo>
                      <a:lnTo>
                        <a:pt x="231" y="97"/>
                      </a:lnTo>
                      <a:lnTo>
                        <a:pt x="227" y="95"/>
                      </a:lnTo>
                      <a:lnTo>
                        <a:pt x="222" y="93"/>
                      </a:lnTo>
                      <a:lnTo>
                        <a:pt x="212" y="90"/>
                      </a:lnTo>
                      <a:lnTo>
                        <a:pt x="204" y="89"/>
                      </a:lnTo>
                      <a:lnTo>
                        <a:pt x="196" y="89"/>
                      </a:lnTo>
                      <a:lnTo>
                        <a:pt x="189" y="91"/>
                      </a:lnTo>
                      <a:lnTo>
                        <a:pt x="181" y="95"/>
                      </a:lnTo>
                      <a:lnTo>
                        <a:pt x="175" y="98"/>
                      </a:lnTo>
                      <a:lnTo>
                        <a:pt x="169" y="104"/>
                      </a:lnTo>
                      <a:lnTo>
                        <a:pt x="164" y="111"/>
                      </a:lnTo>
                      <a:lnTo>
                        <a:pt x="153" y="124"/>
                      </a:lnTo>
                      <a:lnTo>
                        <a:pt x="142" y="138"/>
                      </a:lnTo>
                      <a:lnTo>
                        <a:pt x="130" y="150"/>
                      </a:lnTo>
                      <a:lnTo>
                        <a:pt x="118" y="162"/>
                      </a:lnTo>
                      <a:lnTo>
                        <a:pt x="106" y="174"/>
                      </a:lnTo>
                      <a:lnTo>
                        <a:pt x="99" y="180"/>
                      </a:lnTo>
                      <a:lnTo>
                        <a:pt x="93" y="186"/>
                      </a:lnTo>
                      <a:lnTo>
                        <a:pt x="80" y="197"/>
                      </a:lnTo>
                      <a:lnTo>
                        <a:pt x="73" y="202"/>
                      </a:lnTo>
                      <a:lnTo>
                        <a:pt x="66" y="208"/>
                      </a:lnTo>
                      <a:lnTo>
                        <a:pt x="61" y="210"/>
                      </a:lnTo>
                      <a:lnTo>
                        <a:pt x="59" y="212"/>
                      </a:lnTo>
                      <a:lnTo>
                        <a:pt x="56" y="214"/>
                      </a:lnTo>
                      <a:lnTo>
                        <a:pt x="52" y="216"/>
                      </a:lnTo>
                      <a:lnTo>
                        <a:pt x="47" y="219"/>
                      </a:lnTo>
                      <a:lnTo>
                        <a:pt x="42" y="221"/>
                      </a:lnTo>
                      <a:lnTo>
                        <a:pt x="37" y="223"/>
                      </a:lnTo>
                      <a:lnTo>
                        <a:pt x="34" y="223"/>
                      </a:lnTo>
                      <a:lnTo>
                        <a:pt x="32" y="224"/>
                      </a:lnTo>
                      <a:lnTo>
                        <a:pt x="32" y="225"/>
                      </a:lnTo>
                      <a:lnTo>
                        <a:pt x="27" y="227"/>
                      </a:lnTo>
                      <a:lnTo>
                        <a:pt x="24" y="228"/>
                      </a:lnTo>
                      <a:lnTo>
                        <a:pt x="21" y="229"/>
                      </a:lnTo>
                      <a:lnTo>
                        <a:pt x="17" y="232"/>
                      </a:lnTo>
                      <a:lnTo>
                        <a:pt x="13" y="237"/>
                      </a:lnTo>
                      <a:lnTo>
                        <a:pt x="11" y="239"/>
                      </a:lnTo>
                      <a:lnTo>
                        <a:pt x="10" y="242"/>
                      </a:lnTo>
                      <a:lnTo>
                        <a:pt x="6" y="251"/>
                      </a:lnTo>
                      <a:lnTo>
                        <a:pt x="4" y="260"/>
                      </a:lnTo>
                      <a:lnTo>
                        <a:pt x="2" y="269"/>
                      </a:lnTo>
                      <a:lnTo>
                        <a:pt x="1" y="279"/>
                      </a:lnTo>
                      <a:lnTo>
                        <a:pt x="0" y="287"/>
                      </a:lnTo>
                      <a:lnTo>
                        <a:pt x="1" y="296"/>
                      </a:lnTo>
                      <a:lnTo>
                        <a:pt x="2" y="306"/>
                      </a:lnTo>
                      <a:lnTo>
                        <a:pt x="4" y="314"/>
                      </a:lnTo>
                      <a:lnTo>
                        <a:pt x="5" y="319"/>
                      </a:lnTo>
                      <a:lnTo>
                        <a:pt x="8" y="323"/>
                      </a:lnTo>
                      <a:lnTo>
                        <a:pt x="10" y="328"/>
                      </a:lnTo>
                      <a:lnTo>
                        <a:pt x="12" y="332"/>
                      </a:lnTo>
                      <a:lnTo>
                        <a:pt x="15" y="336"/>
                      </a:lnTo>
                      <a:lnTo>
                        <a:pt x="18" y="339"/>
                      </a:lnTo>
                      <a:lnTo>
                        <a:pt x="22" y="343"/>
                      </a:lnTo>
                      <a:lnTo>
                        <a:pt x="27" y="346"/>
                      </a:lnTo>
                      <a:lnTo>
                        <a:pt x="34" y="350"/>
                      </a:lnTo>
                      <a:lnTo>
                        <a:pt x="38" y="352"/>
                      </a:lnTo>
                      <a:lnTo>
                        <a:pt x="39" y="353"/>
                      </a:lnTo>
                      <a:lnTo>
                        <a:pt x="41" y="354"/>
                      </a:lnTo>
                      <a:lnTo>
                        <a:pt x="48" y="356"/>
                      </a:lnTo>
                      <a:lnTo>
                        <a:pt x="56" y="357"/>
                      </a:lnTo>
                      <a:lnTo>
                        <a:pt x="63" y="356"/>
                      </a:lnTo>
                      <a:lnTo>
                        <a:pt x="67" y="355"/>
                      </a:lnTo>
                      <a:lnTo>
                        <a:pt x="70" y="355"/>
                      </a:lnTo>
                      <a:lnTo>
                        <a:pt x="77" y="351"/>
                      </a:lnTo>
                      <a:lnTo>
                        <a:pt x="85" y="347"/>
                      </a:lnTo>
                      <a:lnTo>
                        <a:pt x="88" y="344"/>
                      </a:lnTo>
                      <a:lnTo>
                        <a:pt x="88" y="343"/>
                      </a:lnTo>
                      <a:lnTo>
                        <a:pt x="89" y="341"/>
                      </a:lnTo>
                      <a:lnTo>
                        <a:pt x="100" y="311"/>
                      </a:lnTo>
                      <a:lnTo>
                        <a:pt x="105" y="297"/>
                      </a:lnTo>
                      <a:lnTo>
                        <a:pt x="111" y="284"/>
                      </a:lnTo>
                      <a:lnTo>
                        <a:pt x="119" y="271"/>
                      </a:lnTo>
                      <a:lnTo>
                        <a:pt x="129" y="258"/>
                      </a:lnTo>
                      <a:lnTo>
                        <a:pt x="131" y="253"/>
                      </a:lnTo>
                      <a:lnTo>
                        <a:pt x="133" y="251"/>
                      </a:lnTo>
                      <a:lnTo>
                        <a:pt x="135" y="249"/>
                      </a:lnTo>
                      <a:lnTo>
                        <a:pt x="137" y="244"/>
                      </a:lnTo>
                      <a:lnTo>
                        <a:pt x="140" y="239"/>
                      </a:lnTo>
                      <a:lnTo>
                        <a:pt x="144" y="230"/>
                      </a:lnTo>
                      <a:lnTo>
                        <a:pt x="150" y="223"/>
                      </a:lnTo>
                      <a:lnTo>
                        <a:pt x="156" y="215"/>
                      </a:lnTo>
                      <a:lnTo>
                        <a:pt x="162" y="209"/>
                      </a:lnTo>
                      <a:lnTo>
                        <a:pt x="169" y="204"/>
                      </a:lnTo>
                      <a:lnTo>
                        <a:pt x="177" y="200"/>
                      </a:lnTo>
                      <a:lnTo>
                        <a:pt x="186" y="195"/>
                      </a:lnTo>
                      <a:lnTo>
                        <a:pt x="195" y="193"/>
                      </a:lnTo>
                      <a:lnTo>
                        <a:pt x="208" y="214"/>
                      </a:lnTo>
                      <a:lnTo>
                        <a:pt x="222" y="234"/>
                      </a:lnTo>
                      <a:lnTo>
                        <a:pt x="236" y="255"/>
                      </a:lnTo>
                      <a:lnTo>
                        <a:pt x="250" y="275"/>
                      </a:lnTo>
                      <a:lnTo>
                        <a:pt x="264" y="294"/>
                      </a:lnTo>
                      <a:lnTo>
                        <a:pt x="278" y="314"/>
                      </a:lnTo>
                      <a:lnTo>
                        <a:pt x="294" y="334"/>
                      </a:lnTo>
                      <a:lnTo>
                        <a:pt x="310" y="353"/>
                      </a:lnTo>
                      <a:lnTo>
                        <a:pt x="317" y="361"/>
                      </a:lnTo>
                      <a:lnTo>
                        <a:pt x="324" y="368"/>
                      </a:lnTo>
                      <a:lnTo>
                        <a:pt x="331" y="374"/>
                      </a:lnTo>
                      <a:lnTo>
                        <a:pt x="338" y="381"/>
                      </a:lnTo>
                      <a:lnTo>
                        <a:pt x="348" y="388"/>
                      </a:lnTo>
                      <a:lnTo>
                        <a:pt x="357" y="394"/>
                      </a:lnTo>
                      <a:lnTo>
                        <a:pt x="367" y="400"/>
                      </a:lnTo>
                      <a:lnTo>
                        <a:pt x="377" y="406"/>
                      </a:lnTo>
                      <a:lnTo>
                        <a:pt x="387" y="412"/>
                      </a:lnTo>
                      <a:lnTo>
                        <a:pt x="398" y="417"/>
                      </a:lnTo>
                      <a:lnTo>
                        <a:pt x="409" y="421"/>
                      </a:lnTo>
                      <a:lnTo>
                        <a:pt x="420" y="426"/>
                      </a:lnTo>
                      <a:lnTo>
                        <a:pt x="434" y="429"/>
                      </a:lnTo>
                      <a:lnTo>
                        <a:pt x="457" y="435"/>
                      </a:lnTo>
                      <a:lnTo>
                        <a:pt x="465" y="437"/>
                      </a:lnTo>
                      <a:lnTo>
                        <a:pt x="473" y="438"/>
                      </a:lnTo>
                      <a:lnTo>
                        <a:pt x="481" y="438"/>
                      </a:lnTo>
                      <a:lnTo>
                        <a:pt x="489" y="437"/>
                      </a:lnTo>
                      <a:lnTo>
                        <a:pt x="501" y="435"/>
                      </a:lnTo>
                      <a:lnTo>
                        <a:pt x="506" y="434"/>
                      </a:lnTo>
                      <a:lnTo>
                        <a:pt x="512" y="432"/>
                      </a:lnTo>
                      <a:lnTo>
                        <a:pt x="524" y="428"/>
                      </a:lnTo>
                      <a:lnTo>
                        <a:pt x="526" y="427"/>
                      </a:lnTo>
                      <a:lnTo>
                        <a:pt x="529" y="426"/>
                      </a:lnTo>
                      <a:lnTo>
                        <a:pt x="534" y="423"/>
                      </a:lnTo>
                      <a:lnTo>
                        <a:pt x="539" y="420"/>
                      </a:lnTo>
                      <a:lnTo>
                        <a:pt x="540" y="420"/>
                      </a:lnTo>
                      <a:lnTo>
                        <a:pt x="542" y="419"/>
                      </a:lnTo>
                      <a:lnTo>
                        <a:pt x="545" y="417"/>
                      </a:lnTo>
                      <a:lnTo>
                        <a:pt x="554" y="411"/>
                      </a:lnTo>
                      <a:lnTo>
                        <a:pt x="564" y="403"/>
                      </a:lnTo>
                      <a:lnTo>
                        <a:pt x="573" y="394"/>
                      </a:lnTo>
                      <a:lnTo>
                        <a:pt x="588" y="377"/>
                      </a:lnTo>
                      <a:lnTo>
                        <a:pt x="595" y="368"/>
                      </a:lnTo>
                      <a:lnTo>
                        <a:pt x="602" y="359"/>
                      </a:lnTo>
                      <a:lnTo>
                        <a:pt x="616" y="341"/>
                      </a:lnTo>
                      <a:lnTo>
                        <a:pt x="620" y="336"/>
                      </a:lnTo>
                      <a:lnTo>
                        <a:pt x="623" y="332"/>
                      </a:lnTo>
                      <a:lnTo>
                        <a:pt x="630" y="322"/>
                      </a:lnTo>
                      <a:lnTo>
                        <a:pt x="643" y="303"/>
                      </a:lnTo>
                      <a:lnTo>
                        <a:pt x="655" y="284"/>
                      </a:lnTo>
                      <a:lnTo>
                        <a:pt x="661" y="273"/>
                      </a:lnTo>
                      <a:lnTo>
                        <a:pt x="666" y="264"/>
                      </a:lnTo>
                      <a:lnTo>
                        <a:pt x="668" y="261"/>
                      </a:lnTo>
                      <a:lnTo>
                        <a:pt x="669" y="258"/>
                      </a:lnTo>
                      <a:lnTo>
                        <a:pt x="672" y="254"/>
                      </a:lnTo>
                      <a:lnTo>
                        <a:pt x="678" y="244"/>
                      </a:lnTo>
                      <a:lnTo>
                        <a:pt x="687" y="224"/>
                      </a:lnTo>
                      <a:lnTo>
                        <a:pt x="699" y="206"/>
                      </a:lnTo>
                      <a:lnTo>
                        <a:pt x="711" y="187"/>
                      </a:lnTo>
                      <a:lnTo>
                        <a:pt x="724" y="170"/>
                      </a:lnTo>
                      <a:lnTo>
                        <a:pt x="728" y="163"/>
                      </a:lnTo>
                      <a:lnTo>
                        <a:pt x="730" y="159"/>
                      </a:lnTo>
                      <a:lnTo>
                        <a:pt x="731" y="159"/>
                      </a:lnTo>
                      <a:lnTo>
                        <a:pt x="732" y="158"/>
                      </a:lnTo>
                      <a:lnTo>
                        <a:pt x="733" y="157"/>
                      </a:lnTo>
                      <a:lnTo>
                        <a:pt x="737" y="150"/>
                      </a:lnTo>
                      <a:lnTo>
                        <a:pt x="741" y="143"/>
                      </a:lnTo>
                      <a:lnTo>
                        <a:pt x="746" y="130"/>
                      </a:lnTo>
                      <a:lnTo>
                        <a:pt x="749" y="124"/>
                      </a:lnTo>
                      <a:lnTo>
                        <a:pt x="749" y="123"/>
                      </a:lnTo>
                      <a:lnTo>
                        <a:pt x="749" y="122"/>
                      </a:lnTo>
                      <a:lnTo>
                        <a:pt x="749" y="121"/>
                      </a:lnTo>
                      <a:lnTo>
                        <a:pt x="751" y="117"/>
                      </a:lnTo>
                      <a:lnTo>
                        <a:pt x="751" y="114"/>
                      </a:lnTo>
                      <a:lnTo>
                        <a:pt x="751" y="113"/>
                      </a:lnTo>
                      <a:lnTo>
                        <a:pt x="752" y="112"/>
                      </a:lnTo>
                      <a:lnTo>
                        <a:pt x="753" y="111"/>
                      </a:lnTo>
                      <a:lnTo>
                        <a:pt x="755" y="105"/>
                      </a:lnTo>
                      <a:lnTo>
                        <a:pt x="757" y="92"/>
                      </a:lnTo>
                      <a:lnTo>
                        <a:pt x="758" y="79"/>
                      </a:lnTo>
                      <a:lnTo>
                        <a:pt x="758" y="75"/>
                      </a:lnTo>
                      <a:lnTo>
                        <a:pt x="758" y="74"/>
                      </a:lnTo>
                      <a:lnTo>
                        <a:pt x="759" y="73"/>
                      </a:lnTo>
                      <a:lnTo>
                        <a:pt x="760" y="66"/>
                      </a:lnTo>
                      <a:lnTo>
                        <a:pt x="760" y="59"/>
                      </a:lnTo>
                      <a:lnTo>
                        <a:pt x="760" y="53"/>
                      </a:lnTo>
                      <a:lnTo>
                        <a:pt x="759"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0" name="Freeform 70"/>
                <p:cNvSpPr>
                  <a:spLocks noChangeAspect="1"/>
                </p:cNvSpPr>
                <p:nvPr/>
              </p:nvSpPr>
              <p:spPr bwMode="auto">
                <a:xfrm>
                  <a:off x="3004" y="2741"/>
                  <a:ext cx="682" cy="256"/>
                </a:xfrm>
                <a:custGeom>
                  <a:avLst/>
                  <a:gdLst>
                    <a:gd name="T0" fmla="*/ 635 w 682"/>
                    <a:gd name="T1" fmla="*/ 0 h 256"/>
                    <a:gd name="T2" fmla="*/ 605 w 682"/>
                    <a:gd name="T3" fmla="*/ 4 h 256"/>
                    <a:gd name="T4" fmla="*/ 552 w 682"/>
                    <a:gd name="T5" fmla="*/ 31 h 256"/>
                    <a:gd name="T6" fmla="*/ 472 w 682"/>
                    <a:gd name="T7" fmla="*/ 81 h 256"/>
                    <a:gd name="T8" fmla="*/ 343 w 682"/>
                    <a:gd name="T9" fmla="*/ 172 h 256"/>
                    <a:gd name="T10" fmla="*/ 314 w 682"/>
                    <a:gd name="T11" fmla="*/ 191 h 256"/>
                    <a:gd name="T12" fmla="*/ 306 w 682"/>
                    <a:gd name="T13" fmla="*/ 195 h 256"/>
                    <a:gd name="T14" fmla="*/ 298 w 682"/>
                    <a:gd name="T15" fmla="*/ 197 h 256"/>
                    <a:gd name="T16" fmla="*/ 295 w 682"/>
                    <a:gd name="T17" fmla="*/ 198 h 256"/>
                    <a:gd name="T18" fmla="*/ 269 w 682"/>
                    <a:gd name="T19" fmla="*/ 199 h 256"/>
                    <a:gd name="T20" fmla="*/ 227 w 682"/>
                    <a:gd name="T21" fmla="*/ 186 h 256"/>
                    <a:gd name="T22" fmla="*/ 181 w 682"/>
                    <a:gd name="T23" fmla="*/ 174 h 256"/>
                    <a:gd name="T24" fmla="*/ 142 w 682"/>
                    <a:gd name="T25" fmla="*/ 168 h 256"/>
                    <a:gd name="T26" fmla="*/ 98 w 682"/>
                    <a:gd name="T27" fmla="*/ 159 h 256"/>
                    <a:gd name="T28" fmla="*/ 90 w 682"/>
                    <a:gd name="T29" fmla="*/ 153 h 256"/>
                    <a:gd name="T30" fmla="*/ 90 w 682"/>
                    <a:gd name="T31" fmla="*/ 132 h 256"/>
                    <a:gd name="T32" fmla="*/ 91 w 682"/>
                    <a:gd name="T33" fmla="*/ 105 h 256"/>
                    <a:gd name="T34" fmla="*/ 87 w 682"/>
                    <a:gd name="T35" fmla="*/ 81 h 256"/>
                    <a:gd name="T36" fmla="*/ 78 w 682"/>
                    <a:gd name="T37" fmla="*/ 65 h 256"/>
                    <a:gd name="T38" fmla="*/ 65 w 682"/>
                    <a:gd name="T39" fmla="*/ 56 h 256"/>
                    <a:gd name="T40" fmla="*/ 50 w 682"/>
                    <a:gd name="T41" fmla="*/ 53 h 256"/>
                    <a:gd name="T42" fmla="*/ 38 w 682"/>
                    <a:gd name="T43" fmla="*/ 60 h 256"/>
                    <a:gd name="T44" fmla="*/ 33 w 682"/>
                    <a:gd name="T45" fmla="*/ 70 h 256"/>
                    <a:gd name="T46" fmla="*/ 37 w 682"/>
                    <a:gd name="T47" fmla="*/ 160 h 256"/>
                    <a:gd name="T48" fmla="*/ 4 w 682"/>
                    <a:gd name="T49" fmla="*/ 203 h 256"/>
                    <a:gd name="T50" fmla="*/ 1 w 682"/>
                    <a:gd name="T51" fmla="*/ 215 h 256"/>
                    <a:gd name="T52" fmla="*/ 10 w 682"/>
                    <a:gd name="T53" fmla="*/ 226 h 256"/>
                    <a:gd name="T54" fmla="*/ 87 w 682"/>
                    <a:gd name="T55" fmla="*/ 204 h 256"/>
                    <a:gd name="T56" fmla="*/ 135 w 682"/>
                    <a:gd name="T57" fmla="*/ 213 h 256"/>
                    <a:gd name="T58" fmla="*/ 207 w 682"/>
                    <a:gd name="T59" fmla="*/ 237 h 256"/>
                    <a:gd name="T60" fmla="*/ 284 w 682"/>
                    <a:gd name="T61" fmla="*/ 256 h 256"/>
                    <a:gd name="T62" fmla="*/ 305 w 682"/>
                    <a:gd name="T63" fmla="*/ 255 h 256"/>
                    <a:gd name="T64" fmla="*/ 326 w 682"/>
                    <a:gd name="T65" fmla="*/ 248 h 256"/>
                    <a:gd name="T66" fmla="*/ 345 w 682"/>
                    <a:gd name="T67" fmla="*/ 238 h 256"/>
                    <a:gd name="T68" fmla="*/ 399 w 682"/>
                    <a:gd name="T69" fmla="*/ 203 h 256"/>
                    <a:gd name="T70" fmla="*/ 469 w 682"/>
                    <a:gd name="T71" fmla="*/ 172 h 256"/>
                    <a:gd name="T72" fmla="*/ 571 w 682"/>
                    <a:gd name="T73" fmla="*/ 133 h 256"/>
                    <a:gd name="T74" fmla="*/ 595 w 682"/>
                    <a:gd name="T75" fmla="*/ 123 h 256"/>
                    <a:gd name="T76" fmla="*/ 620 w 682"/>
                    <a:gd name="T77" fmla="*/ 107 h 256"/>
                    <a:gd name="T78" fmla="*/ 638 w 682"/>
                    <a:gd name="T79" fmla="*/ 94 h 256"/>
                    <a:gd name="T80" fmla="*/ 656 w 682"/>
                    <a:gd name="T81" fmla="*/ 76 h 256"/>
                    <a:gd name="T82" fmla="*/ 675 w 682"/>
                    <a:gd name="T83" fmla="*/ 57 h 256"/>
                    <a:gd name="T84" fmla="*/ 681 w 682"/>
                    <a:gd name="T85" fmla="*/ 45 h 256"/>
                    <a:gd name="T86" fmla="*/ 682 w 682"/>
                    <a:gd name="T87" fmla="*/ 39 h 256"/>
                    <a:gd name="T88" fmla="*/ 682 w 682"/>
                    <a:gd name="T89" fmla="*/ 31 h 256"/>
                    <a:gd name="T90" fmla="*/ 681 w 682"/>
                    <a:gd name="T91" fmla="*/ 24 h 256"/>
                    <a:gd name="T92" fmla="*/ 675 w 682"/>
                    <a:gd name="T93" fmla="*/ 14 h 256"/>
                    <a:gd name="T94" fmla="*/ 666 w 682"/>
                    <a:gd name="T95" fmla="*/ 7 h 256"/>
                    <a:gd name="T96" fmla="*/ 647 w 682"/>
                    <a:gd name="T97" fmla="*/ 4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2"/>
                    <a:gd name="T148" fmla="*/ 0 h 256"/>
                    <a:gd name="T149" fmla="*/ 682 w 682"/>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2" h="256">
                      <a:moveTo>
                        <a:pt x="647" y="4"/>
                      </a:moveTo>
                      <a:lnTo>
                        <a:pt x="641" y="1"/>
                      </a:lnTo>
                      <a:lnTo>
                        <a:pt x="635" y="0"/>
                      </a:lnTo>
                      <a:lnTo>
                        <a:pt x="623" y="0"/>
                      </a:lnTo>
                      <a:lnTo>
                        <a:pt x="611" y="2"/>
                      </a:lnTo>
                      <a:lnTo>
                        <a:pt x="605" y="4"/>
                      </a:lnTo>
                      <a:lnTo>
                        <a:pt x="599" y="6"/>
                      </a:lnTo>
                      <a:lnTo>
                        <a:pt x="575" y="18"/>
                      </a:lnTo>
                      <a:lnTo>
                        <a:pt x="552" y="31"/>
                      </a:lnTo>
                      <a:lnTo>
                        <a:pt x="528" y="44"/>
                      </a:lnTo>
                      <a:lnTo>
                        <a:pt x="506" y="59"/>
                      </a:lnTo>
                      <a:lnTo>
                        <a:pt x="472" y="81"/>
                      </a:lnTo>
                      <a:lnTo>
                        <a:pt x="440" y="103"/>
                      </a:lnTo>
                      <a:lnTo>
                        <a:pt x="352" y="165"/>
                      </a:lnTo>
                      <a:lnTo>
                        <a:pt x="343" y="172"/>
                      </a:lnTo>
                      <a:lnTo>
                        <a:pt x="337" y="174"/>
                      </a:lnTo>
                      <a:lnTo>
                        <a:pt x="333" y="178"/>
                      </a:lnTo>
                      <a:lnTo>
                        <a:pt x="314" y="191"/>
                      </a:lnTo>
                      <a:lnTo>
                        <a:pt x="308" y="194"/>
                      </a:lnTo>
                      <a:lnTo>
                        <a:pt x="307" y="194"/>
                      </a:lnTo>
                      <a:lnTo>
                        <a:pt x="306" y="195"/>
                      </a:lnTo>
                      <a:lnTo>
                        <a:pt x="305" y="195"/>
                      </a:lnTo>
                      <a:lnTo>
                        <a:pt x="302" y="196"/>
                      </a:lnTo>
                      <a:lnTo>
                        <a:pt x="298" y="197"/>
                      </a:lnTo>
                      <a:lnTo>
                        <a:pt x="297" y="197"/>
                      </a:lnTo>
                      <a:lnTo>
                        <a:pt x="296" y="197"/>
                      </a:lnTo>
                      <a:lnTo>
                        <a:pt x="295" y="198"/>
                      </a:lnTo>
                      <a:lnTo>
                        <a:pt x="288" y="200"/>
                      </a:lnTo>
                      <a:lnTo>
                        <a:pt x="279" y="200"/>
                      </a:lnTo>
                      <a:lnTo>
                        <a:pt x="269" y="199"/>
                      </a:lnTo>
                      <a:lnTo>
                        <a:pt x="260" y="197"/>
                      </a:lnTo>
                      <a:lnTo>
                        <a:pt x="251" y="195"/>
                      </a:lnTo>
                      <a:lnTo>
                        <a:pt x="227" y="186"/>
                      </a:lnTo>
                      <a:lnTo>
                        <a:pt x="204" y="180"/>
                      </a:lnTo>
                      <a:lnTo>
                        <a:pt x="192" y="177"/>
                      </a:lnTo>
                      <a:lnTo>
                        <a:pt x="181" y="174"/>
                      </a:lnTo>
                      <a:lnTo>
                        <a:pt x="169" y="173"/>
                      </a:lnTo>
                      <a:lnTo>
                        <a:pt x="158" y="171"/>
                      </a:lnTo>
                      <a:lnTo>
                        <a:pt x="142" y="168"/>
                      </a:lnTo>
                      <a:lnTo>
                        <a:pt x="127" y="166"/>
                      </a:lnTo>
                      <a:lnTo>
                        <a:pt x="112" y="162"/>
                      </a:lnTo>
                      <a:lnTo>
                        <a:pt x="98" y="159"/>
                      </a:lnTo>
                      <a:lnTo>
                        <a:pt x="93" y="157"/>
                      </a:lnTo>
                      <a:lnTo>
                        <a:pt x="91" y="155"/>
                      </a:lnTo>
                      <a:lnTo>
                        <a:pt x="90" y="153"/>
                      </a:lnTo>
                      <a:lnTo>
                        <a:pt x="86" y="149"/>
                      </a:lnTo>
                      <a:lnTo>
                        <a:pt x="88" y="139"/>
                      </a:lnTo>
                      <a:lnTo>
                        <a:pt x="90" y="132"/>
                      </a:lnTo>
                      <a:lnTo>
                        <a:pt x="91" y="123"/>
                      </a:lnTo>
                      <a:lnTo>
                        <a:pt x="91" y="114"/>
                      </a:lnTo>
                      <a:lnTo>
                        <a:pt x="91" y="105"/>
                      </a:lnTo>
                      <a:lnTo>
                        <a:pt x="90" y="97"/>
                      </a:lnTo>
                      <a:lnTo>
                        <a:pt x="89" y="89"/>
                      </a:lnTo>
                      <a:lnTo>
                        <a:pt x="87" y="81"/>
                      </a:lnTo>
                      <a:lnTo>
                        <a:pt x="84" y="74"/>
                      </a:lnTo>
                      <a:lnTo>
                        <a:pt x="80" y="68"/>
                      </a:lnTo>
                      <a:lnTo>
                        <a:pt x="78" y="65"/>
                      </a:lnTo>
                      <a:lnTo>
                        <a:pt x="76" y="62"/>
                      </a:lnTo>
                      <a:lnTo>
                        <a:pt x="71" y="59"/>
                      </a:lnTo>
                      <a:lnTo>
                        <a:pt x="65" y="56"/>
                      </a:lnTo>
                      <a:lnTo>
                        <a:pt x="60" y="54"/>
                      </a:lnTo>
                      <a:lnTo>
                        <a:pt x="55" y="53"/>
                      </a:lnTo>
                      <a:lnTo>
                        <a:pt x="50" y="53"/>
                      </a:lnTo>
                      <a:lnTo>
                        <a:pt x="45" y="55"/>
                      </a:lnTo>
                      <a:lnTo>
                        <a:pt x="42" y="58"/>
                      </a:lnTo>
                      <a:lnTo>
                        <a:pt x="38" y="60"/>
                      </a:lnTo>
                      <a:lnTo>
                        <a:pt x="35" y="63"/>
                      </a:lnTo>
                      <a:lnTo>
                        <a:pt x="34" y="66"/>
                      </a:lnTo>
                      <a:lnTo>
                        <a:pt x="33" y="70"/>
                      </a:lnTo>
                      <a:lnTo>
                        <a:pt x="56" y="132"/>
                      </a:lnTo>
                      <a:lnTo>
                        <a:pt x="50" y="147"/>
                      </a:lnTo>
                      <a:lnTo>
                        <a:pt x="37" y="160"/>
                      </a:lnTo>
                      <a:lnTo>
                        <a:pt x="26" y="174"/>
                      </a:lnTo>
                      <a:lnTo>
                        <a:pt x="14" y="188"/>
                      </a:lnTo>
                      <a:lnTo>
                        <a:pt x="4" y="203"/>
                      </a:lnTo>
                      <a:lnTo>
                        <a:pt x="1" y="206"/>
                      </a:lnTo>
                      <a:lnTo>
                        <a:pt x="0" y="210"/>
                      </a:lnTo>
                      <a:lnTo>
                        <a:pt x="1" y="215"/>
                      </a:lnTo>
                      <a:lnTo>
                        <a:pt x="3" y="218"/>
                      </a:lnTo>
                      <a:lnTo>
                        <a:pt x="7" y="222"/>
                      </a:lnTo>
                      <a:lnTo>
                        <a:pt x="10" y="226"/>
                      </a:lnTo>
                      <a:lnTo>
                        <a:pt x="55" y="202"/>
                      </a:lnTo>
                      <a:lnTo>
                        <a:pt x="70" y="203"/>
                      </a:lnTo>
                      <a:lnTo>
                        <a:pt x="87" y="204"/>
                      </a:lnTo>
                      <a:lnTo>
                        <a:pt x="103" y="207"/>
                      </a:lnTo>
                      <a:lnTo>
                        <a:pt x="120" y="210"/>
                      </a:lnTo>
                      <a:lnTo>
                        <a:pt x="135" y="213"/>
                      </a:lnTo>
                      <a:lnTo>
                        <a:pt x="151" y="217"/>
                      </a:lnTo>
                      <a:lnTo>
                        <a:pt x="183" y="228"/>
                      </a:lnTo>
                      <a:lnTo>
                        <a:pt x="207" y="237"/>
                      </a:lnTo>
                      <a:lnTo>
                        <a:pt x="232" y="245"/>
                      </a:lnTo>
                      <a:lnTo>
                        <a:pt x="258" y="251"/>
                      </a:lnTo>
                      <a:lnTo>
                        <a:pt x="284" y="256"/>
                      </a:lnTo>
                      <a:lnTo>
                        <a:pt x="295" y="256"/>
                      </a:lnTo>
                      <a:lnTo>
                        <a:pt x="300" y="256"/>
                      </a:lnTo>
                      <a:lnTo>
                        <a:pt x="305" y="255"/>
                      </a:lnTo>
                      <a:lnTo>
                        <a:pt x="312" y="253"/>
                      </a:lnTo>
                      <a:lnTo>
                        <a:pt x="320" y="252"/>
                      </a:lnTo>
                      <a:lnTo>
                        <a:pt x="326" y="248"/>
                      </a:lnTo>
                      <a:lnTo>
                        <a:pt x="333" y="245"/>
                      </a:lnTo>
                      <a:lnTo>
                        <a:pt x="338" y="241"/>
                      </a:lnTo>
                      <a:lnTo>
                        <a:pt x="345" y="238"/>
                      </a:lnTo>
                      <a:lnTo>
                        <a:pt x="362" y="225"/>
                      </a:lnTo>
                      <a:lnTo>
                        <a:pt x="380" y="214"/>
                      </a:lnTo>
                      <a:lnTo>
                        <a:pt x="399" y="203"/>
                      </a:lnTo>
                      <a:lnTo>
                        <a:pt x="418" y="193"/>
                      </a:lnTo>
                      <a:lnTo>
                        <a:pt x="443" y="181"/>
                      </a:lnTo>
                      <a:lnTo>
                        <a:pt x="469" y="172"/>
                      </a:lnTo>
                      <a:lnTo>
                        <a:pt x="516" y="154"/>
                      </a:lnTo>
                      <a:lnTo>
                        <a:pt x="563" y="137"/>
                      </a:lnTo>
                      <a:lnTo>
                        <a:pt x="571" y="133"/>
                      </a:lnTo>
                      <a:lnTo>
                        <a:pt x="579" y="130"/>
                      </a:lnTo>
                      <a:lnTo>
                        <a:pt x="587" y="126"/>
                      </a:lnTo>
                      <a:lnTo>
                        <a:pt x="595" y="123"/>
                      </a:lnTo>
                      <a:lnTo>
                        <a:pt x="610" y="114"/>
                      </a:lnTo>
                      <a:lnTo>
                        <a:pt x="617" y="109"/>
                      </a:lnTo>
                      <a:lnTo>
                        <a:pt x="620" y="107"/>
                      </a:lnTo>
                      <a:lnTo>
                        <a:pt x="624" y="104"/>
                      </a:lnTo>
                      <a:lnTo>
                        <a:pt x="631" y="99"/>
                      </a:lnTo>
                      <a:lnTo>
                        <a:pt x="638" y="94"/>
                      </a:lnTo>
                      <a:lnTo>
                        <a:pt x="644" y="88"/>
                      </a:lnTo>
                      <a:lnTo>
                        <a:pt x="651" y="82"/>
                      </a:lnTo>
                      <a:lnTo>
                        <a:pt x="656" y="76"/>
                      </a:lnTo>
                      <a:lnTo>
                        <a:pt x="663" y="70"/>
                      </a:lnTo>
                      <a:lnTo>
                        <a:pt x="668" y="63"/>
                      </a:lnTo>
                      <a:lnTo>
                        <a:pt x="675" y="57"/>
                      </a:lnTo>
                      <a:lnTo>
                        <a:pt x="677" y="53"/>
                      </a:lnTo>
                      <a:lnTo>
                        <a:pt x="679" y="49"/>
                      </a:lnTo>
                      <a:lnTo>
                        <a:pt x="681" y="45"/>
                      </a:lnTo>
                      <a:lnTo>
                        <a:pt x="681" y="43"/>
                      </a:lnTo>
                      <a:lnTo>
                        <a:pt x="682" y="41"/>
                      </a:lnTo>
                      <a:lnTo>
                        <a:pt x="682" y="39"/>
                      </a:lnTo>
                      <a:lnTo>
                        <a:pt x="682" y="36"/>
                      </a:lnTo>
                      <a:lnTo>
                        <a:pt x="682" y="32"/>
                      </a:lnTo>
                      <a:lnTo>
                        <a:pt x="682" y="31"/>
                      </a:lnTo>
                      <a:lnTo>
                        <a:pt x="682" y="30"/>
                      </a:lnTo>
                      <a:lnTo>
                        <a:pt x="682" y="27"/>
                      </a:lnTo>
                      <a:lnTo>
                        <a:pt x="681" y="24"/>
                      </a:lnTo>
                      <a:lnTo>
                        <a:pt x="679" y="20"/>
                      </a:lnTo>
                      <a:lnTo>
                        <a:pt x="678" y="18"/>
                      </a:lnTo>
                      <a:lnTo>
                        <a:pt x="675" y="14"/>
                      </a:lnTo>
                      <a:lnTo>
                        <a:pt x="674" y="12"/>
                      </a:lnTo>
                      <a:lnTo>
                        <a:pt x="669" y="9"/>
                      </a:lnTo>
                      <a:lnTo>
                        <a:pt x="666" y="7"/>
                      </a:lnTo>
                      <a:lnTo>
                        <a:pt x="663" y="6"/>
                      </a:lnTo>
                      <a:lnTo>
                        <a:pt x="655" y="4"/>
                      </a:lnTo>
                      <a:lnTo>
                        <a:pt x="647"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1" name="Freeform 71"/>
                <p:cNvSpPr>
                  <a:spLocks noChangeAspect="1"/>
                </p:cNvSpPr>
                <p:nvPr/>
              </p:nvSpPr>
              <p:spPr bwMode="auto">
                <a:xfrm>
                  <a:off x="3580" y="3105"/>
                  <a:ext cx="345" cy="686"/>
                </a:xfrm>
                <a:custGeom>
                  <a:avLst/>
                  <a:gdLst>
                    <a:gd name="T0" fmla="*/ 57 w 345"/>
                    <a:gd name="T1" fmla="*/ 2 h 686"/>
                    <a:gd name="T2" fmla="*/ 89 w 345"/>
                    <a:gd name="T3" fmla="*/ 0 h 686"/>
                    <a:gd name="T4" fmla="*/ 113 w 345"/>
                    <a:gd name="T5" fmla="*/ 15 h 686"/>
                    <a:gd name="T6" fmla="*/ 169 w 345"/>
                    <a:gd name="T7" fmla="*/ 64 h 686"/>
                    <a:gd name="T8" fmla="*/ 227 w 345"/>
                    <a:gd name="T9" fmla="*/ 121 h 686"/>
                    <a:gd name="T10" fmla="*/ 278 w 345"/>
                    <a:gd name="T11" fmla="*/ 176 h 686"/>
                    <a:gd name="T12" fmla="*/ 315 w 345"/>
                    <a:gd name="T13" fmla="*/ 225 h 686"/>
                    <a:gd name="T14" fmla="*/ 337 w 345"/>
                    <a:gd name="T15" fmla="*/ 263 h 686"/>
                    <a:gd name="T16" fmla="*/ 345 w 345"/>
                    <a:gd name="T17" fmla="*/ 293 h 686"/>
                    <a:gd name="T18" fmla="*/ 341 w 345"/>
                    <a:gd name="T19" fmla="*/ 321 h 686"/>
                    <a:gd name="T20" fmla="*/ 329 w 345"/>
                    <a:gd name="T21" fmla="*/ 349 h 686"/>
                    <a:gd name="T22" fmla="*/ 302 w 345"/>
                    <a:gd name="T23" fmla="*/ 382 h 686"/>
                    <a:gd name="T24" fmla="*/ 262 w 345"/>
                    <a:gd name="T25" fmla="*/ 416 h 686"/>
                    <a:gd name="T26" fmla="*/ 201 w 345"/>
                    <a:gd name="T27" fmla="*/ 467 h 686"/>
                    <a:gd name="T28" fmla="*/ 154 w 345"/>
                    <a:gd name="T29" fmla="*/ 496 h 686"/>
                    <a:gd name="T30" fmla="*/ 127 w 345"/>
                    <a:gd name="T31" fmla="*/ 521 h 686"/>
                    <a:gd name="T32" fmla="*/ 115 w 345"/>
                    <a:gd name="T33" fmla="*/ 544 h 686"/>
                    <a:gd name="T34" fmla="*/ 117 w 345"/>
                    <a:gd name="T35" fmla="*/ 559 h 686"/>
                    <a:gd name="T36" fmla="*/ 133 w 345"/>
                    <a:gd name="T37" fmla="*/ 575 h 686"/>
                    <a:gd name="T38" fmla="*/ 171 w 345"/>
                    <a:gd name="T39" fmla="*/ 600 h 686"/>
                    <a:gd name="T40" fmla="*/ 203 w 345"/>
                    <a:gd name="T41" fmla="*/ 619 h 686"/>
                    <a:gd name="T42" fmla="*/ 241 w 345"/>
                    <a:gd name="T43" fmla="*/ 631 h 686"/>
                    <a:gd name="T44" fmla="*/ 264 w 345"/>
                    <a:gd name="T45" fmla="*/ 638 h 686"/>
                    <a:gd name="T46" fmla="*/ 269 w 345"/>
                    <a:gd name="T47" fmla="*/ 654 h 686"/>
                    <a:gd name="T48" fmla="*/ 262 w 345"/>
                    <a:gd name="T49" fmla="*/ 664 h 686"/>
                    <a:gd name="T50" fmla="*/ 229 w 345"/>
                    <a:gd name="T51" fmla="*/ 678 h 686"/>
                    <a:gd name="T52" fmla="*/ 224 w 345"/>
                    <a:gd name="T53" fmla="*/ 680 h 686"/>
                    <a:gd name="T54" fmla="*/ 180 w 345"/>
                    <a:gd name="T55" fmla="*/ 686 h 686"/>
                    <a:gd name="T56" fmla="*/ 157 w 345"/>
                    <a:gd name="T57" fmla="*/ 686 h 686"/>
                    <a:gd name="T58" fmla="*/ 134 w 345"/>
                    <a:gd name="T59" fmla="*/ 668 h 686"/>
                    <a:gd name="T60" fmla="*/ 112 w 345"/>
                    <a:gd name="T61" fmla="*/ 635 h 686"/>
                    <a:gd name="T62" fmla="*/ 89 w 345"/>
                    <a:gd name="T63" fmla="*/ 614 h 686"/>
                    <a:gd name="T64" fmla="*/ 56 w 345"/>
                    <a:gd name="T65" fmla="*/ 596 h 686"/>
                    <a:gd name="T66" fmla="*/ 33 w 345"/>
                    <a:gd name="T67" fmla="*/ 575 h 686"/>
                    <a:gd name="T68" fmla="*/ 31 w 345"/>
                    <a:gd name="T69" fmla="*/ 547 h 686"/>
                    <a:gd name="T70" fmla="*/ 36 w 345"/>
                    <a:gd name="T71" fmla="*/ 526 h 686"/>
                    <a:gd name="T72" fmla="*/ 57 w 345"/>
                    <a:gd name="T73" fmla="*/ 505 h 686"/>
                    <a:gd name="T74" fmla="*/ 91 w 345"/>
                    <a:gd name="T75" fmla="*/ 486 h 686"/>
                    <a:gd name="T76" fmla="*/ 119 w 345"/>
                    <a:gd name="T77" fmla="*/ 463 h 686"/>
                    <a:gd name="T78" fmla="*/ 145 w 345"/>
                    <a:gd name="T79" fmla="*/ 424 h 686"/>
                    <a:gd name="T80" fmla="*/ 169 w 345"/>
                    <a:gd name="T81" fmla="*/ 381 h 686"/>
                    <a:gd name="T82" fmla="*/ 201 w 345"/>
                    <a:gd name="T83" fmla="*/ 339 h 686"/>
                    <a:gd name="T84" fmla="*/ 234 w 345"/>
                    <a:gd name="T85" fmla="*/ 314 h 686"/>
                    <a:gd name="T86" fmla="*/ 252 w 345"/>
                    <a:gd name="T87" fmla="*/ 302 h 686"/>
                    <a:gd name="T88" fmla="*/ 255 w 345"/>
                    <a:gd name="T89" fmla="*/ 291 h 686"/>
                    <a:gd name="T90" fmla="*/ 238 w 345"/>
                    <a:gd name="T91" fmla="*/ 279 h 686"/>
                    <a:gd name="T92" fmla="*/ 185 w 345"/>
                    <a:gd name="T93" fmla="*/ 237 h 686"/>
                    <a:gd name="T94" fmla="*/ 115 w 345"/>
                    <a:gd name="T95" fmla="*/ 193 h 686"/>
                    <a:gd name="T96" fmla="*/ 63 w 345"/>
                    <a:gd name="T97" fmla="*/ 153 h 686"/>
                    <a:gd name="T98" fmla="*/ 19 w 345"/>
                    <a:gd name="T99" fmla="*/ 102 h 686"/>
                    <a:gd name="T100" fmla="*/ 0 w 345"/>
                    <a:gd name="T101" fmla="*/ 53 h 686"/>
                    <a:gd name="T102" fmla="*/ 7 w 345"/>
                    <a:gd name="T103" fmla="*/ 27 h 686"/>
                    <a:gd name="T104" fmla="*/ 33 w 345"/>
                    <a:gd name="T105" fmla="*/ 9 h 686"/>
                    <a:gd name="T106" fmla="*/ 57 w 345"/>
                    <a:gd name="T107" fmla="*/ 2 h 6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5"/>
                    <a:gd name="T163" fmla="*/ 0 h 686"/>
                    <a:gd name="T164" fmla="*/ 345 w 345"/>
                    <a:gd name="T165" fmla="*/ 686 h 6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5" h="686">
                      <a:moveTo>
                        <a:pt x="57" y="2"/>
                      </a:moveTo>
                      <a:lnTo>
                        <a:pt x="89" y="0"/>
                      </a:lnTo>
                      <a:lnTo>
                        <a:pt x="113" y="15"/>
                      </a:lnTo>
                      <a:lnTo>
                        <a:pt x="169" y="64"/>
                      </a:lnTo>
                      <a:lnTo>
                        <a:pt x="227" y="121"/>
                      </a:lnTo>
                      <a:lnTo>
                        <a:pt x="278" y="176"/>
                      </a:lnTo>
                      <a:lnTo>
                        <a:pt x="315" y="225"/>
                      </a:lnTo>
                      <a:lnTo>
                        <a:pt x="337" y="263"/>
                      </a:lnTo>
                      <a:lnTo>
                        <a:pt x="345" y="293"/>
                      </a:lnTo>
                      <a:lnTo>
                        <a:pt x="341" y="321"/>
                      </a:lnTo>
                      <a:lnTo>
                        <a:pt x="329" y="349"/>
                      </a:lnTo>
                      <a:lnTo>
                        <a:pt x="302" y="382"/>
                      </a:lnTo>
                      <a:lnTo>
                        <a:pt x="262" y="416"/>
                      </a:lnTo>
                      <a:lnTo>
                        <a:pt x="201" y="467"/>
                      </a:lnTo>
                      <a:lnTo>
                        <a:pt x="154" y="496"/>
                      </a:lnTo>
                      <a:lnTo>
                        <a:pt x="127" y="521"/>
                      </a:lnTo>
                      <a:lnTo>
                        <a:pt x="115" y="544"/>
                      </a:lnTo>
                      <a:lnTo>
                        <a:pt x="117" y="559"/>
                      </a:lnTo>
                      <a:lnTo>
                        <a:pt x="133" y="575"/>
                      </a:lnTo>
                      <a:lnTo>
                        <a:pt x="171" y="600"/>
                      </a:lnTo>
                      <a:lnTo>
                        <a:pt x="203" y="619"/>
                      </a:lnTo>
                      <a:lnTo>
                        <a:pt x="241" y="631"/>
                      </a:lnTo>
                      <a:lnTo>
                        <a:pt x="264" y="638"/>
                      </a:lnTo>
                      <a:lnTo>
                        <a:pt x="269" y="654"/>
                      </a:lnTo>
                      <a:lnTo>
                        <a:pt x="262" y="664"/>
                      </a:lnTo>
                      <a:lnTo>
                        <a:pt x="229" y="678"/>
                      </a:lnTo>
                      <a:lnTo>
                        <a:pt x="224" y="680"/>
                      </a:lnTo>
                      <a:lnTo>
                        <a:pt x="180" y="686"/>
                      </a:lnTo>
                      <a:lnTo>
                        <a:pt x="157" y="686"/>
                      </a:lnTo>
                      <a:lnTo>
                        <a:pt x="134" y="668"/>
                      </a:lnTo>
                      <a:lnTo>
                        <a:pt x="112" y="635"/>
                      </a:lnTo>
                      <a:lnTo>
                        <a:pt x="89" y="614"/>
                      </a:lnTo>
                      <a:lnTo>
                        <a:pt x="56" y="596"/>
                      </a:lnTo>
                      <a:lnTo>
                        <a:pt x="33" y="575"/>
                      </a:lnTo>
                      <a:lnTo>
                        <a:pt x="31" y="547"/>
                      </a:lnTo>
                      <a:lnTo>
                        <a:pt x="36" y="526"/>
                      </a:lnTo>
                      <a:lnTo>
                        <a:pt x="57" y="505"/>
                      </a:lnTo>
                      <a:lnTo>
                        <a:pt x="91" y="486"/>
                      </a:lnTo>
                      <a:lnTo>
                        <a:pt x="119" y="463"/>
                      </a:lnTo>
                      <a:lnTo>
                        <a:pt x="145" y="424"/>
                      </a:lnTo>
                      <a:lnTo>
                        <a:pt x="169" y="381"/>
                      </a:lnTo>
                      <a:lnTo>
                        <a:pt x="201" y="339"/>
                      </a:lnTo>
                      <a:lnTo>
                        <a:pt x="234" y="314"/>
                      </a:lnTo>
                      <a:lnTo>
                        <a:pt x="252" y="302"/>
                      </a:lnTo>
                      <a:lnTo>
                        <a:pt x="255" y="291"/>
                      </a:lnTo>
                      <a:lnTo>
                        <a:pt x="238" y="279"/>
                      </a:lnTo>
                      <a:lnTo>
                        <a:pt x="185" y="237"/>
                      </a:lnTo>
                      <a:lnTo>
                        <a:pt x="115" y="193"/>
                      </a:lnTo>
                      <a:lnTo>
                        <a:pt x="63" y="153"/>
                      </a:lnTo>
                      <a:lnTo>
                        <a:pt x="19" y="102"/>
                      </a:lnTo>
                      <a:lnTo>
                        <a:pt x="0" y="53"/>
                      </a:lnTo>
                      <a:lnTo>
                        <a:pt x="7" y="27"/>
                      </a:lnTo>
                      <a:lnTo>
                        <a:pt x="33" y="9"/>
                      </a:lnTo>
                      <a:lnTo>
                        <a:pt x="57"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22" name="Group 72"/>
              <p:cNvGrpSpPr>
                <a:grpSpLocks noChangeAspect="1"/>
              </p:cNvGrpSpPr>
              <p:nvPr/>
            </p:nvGrpSpPr>
            <p:grpSpPr bwMode="auto">
              <a:xfrm>
                <a:off x="1346" y="2030"/>
                <a:ext cx="144" cy="186"/>
                <a:chOff x="2895" y="2582"/>
                <a:chExt cx="322" cy="418"/>
              </a:xfrm>
            </p:grpSpPr>
            <p:sp>
              <p:nvSpPr>
                <p:cNvPr id="224" name="Freeform 73"/>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5" name="Freeform 74"/>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23" name="Text Box 75"/>
              <p:cNvSpPr txBox="1">
                <a:spLocks noChangeArrowheads="1"/>
              </p:cNvSpPr>
              <p:nvPr/>
            </p:nvSpPr>
            <p:spPr bwMode="auto">
              <a:xfrm>
                <a:off x="1521" y="2134"/>
                <a:ext cx="454"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T+1</a:t>
                </a:r>
                <a:endParaRPr kumimoji="0" lang="en-CA"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p:pic>
          <p:nvPicPr>
            <p:cNvPr id="220" name="Picture 7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40" y="1226"/>
              <a:ext cx="48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57" name="Picture 2" descr="http://351123777.r.lightningbase-cdn.com/wp-content/uploads/2015/03/Getting-a-Little-Help-From-Friends.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517106" y="3991708"/>
            <a:ext cx="3731294" cy="2798470"/>
          </a:xfrm>
          <a:prstGeom prst="rect">
            <a:avLst/>
          </a:prstGeom>
          <a:noFill/>
          <a:extLst>
            <a:ext uri="{909E8E84-426E-40DD-AFC4-6F175D3DCCD1}">
              <a14:hiddenFill xmlns:a14="http://schemas.microsoft.com/office/drawing/2010/main">
                <a:solidFill>
                  <a:srgbClr val="FFFFFF"/>
                </a:solidFill>
              </a14:hiddenFill>
            </a:ext>
          </a:extLst>
        </p:spPr>
      </p:pic>
      <p:grpSp>
        <p:nvGrpSpPr>
          <p:cNvPr id="434" name="Group 433"/>
          <p:cNvGrpSpPr/>
          <p:nvPr/>
        </p:nvGrpSpPr>
        <p:grpSpPr>
          <a:xfrm>
            <a:off x="5562600" y="3733800"/>
            <a:ext cx="3891861" cy="3064641"/>
            <a:chOff x="5257800" y="2819400"/>
            <a:chExt cx="4191000" cy="3630109"/>
          </a:xfrm>
        </p:grpSpPr>
        <p:grpSp>
          <p:nvGrpSpPr>
            <p:cNvPr id="435" name="Group 434"/>
            <p:cNvGrpSpPr/>
            <p:nvPr/>
          </p:nvGrpSpPr>
          <p:grpSpPr>
            <a:xfrm>
              <a:off x="5257800" y="4495800"/>
              <a:ext cx="3180789" cy="1953709"/>
              <a:chOff x="990600" y="4495800"/>
              <a:chExt cx="3180789" cy="1953709"/>
            </a:xfrm>
          </p:grpSpPr>
          <p:sp>
            <p:nvSpPr>
              <p:cNvPr id="464" name="AutoShape 31"/>
              <p:cNvSpPr>
                <a:spLocks noChangeArrowheads="1"/>
              </p:cNvSpPr>
              <p:nvPr/>
            </p:nvSpPr>
            <p:spPr bwMode="auto">
              <a:xfrm>
                <a:off x="3124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65" name="AutoShape 32"/>
              <p:cNvSpPr>
                <a:spLocks noChangeArrowheads="1"/>
              </p:cNvSpPr>
              <p:nvPr/>
            </p:nvSpPr>
            <p:spPr bwMode="auto">
              <a:xfrm>
                <a:off x="1219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66" name="Text Box 33"/>
              <p:cNvSpPr txBox="1">
                <a:spLocks noChangeArrowheads="1"/>
              </p:cNvSpPr>
              <p:nvPr/>
            </p:nvSpPr>
            <p:spPr bwMode="auto">
              <a:xfrm>
                <a:off x="1279236" y="6121400"/>
                <a:ext cx="878988" cy="328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x/4  3y</a:t>
                </a:r>
                <a:endPar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67" name="Text Box 35"/>
              <p:cNvSpPr txBox="1">
                <a:spLocks noChangeArrowheads="1"/>
              </p:cNvSpPr>
              <p:nvPr/>
            </p:nvSpPr>
            <p:spPr bwMode="auto">
              <a:xfrm>
                <a:off x="3071446" y="6107722"/>
                <a:ext cx="1099943" cy="328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(x-3</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x</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rPr>
                  <a:t>1</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  y  </a:t>
                </a:r>
                <a:endPar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68" name="Line 36"/>
              <p:cNvSpPr>
                <a:spLocks noChangeShapeType="1"/>
              </p:cNvSpPr>
              <p:nvPr/>
            </p:nvSpPr>
            <p:spPr bwMode="auto">
              <a:xfrm flipH="1">
                <a:off x="16764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69" name="Line 38"/>
              <p:cNvSpPr>
                <a:spLocks noChangeShapeType="1"/>
              </p:cNvSpPr>
              <p:nvPr/>
            </p:nvSpPr>
            <p:spPr bwMode="auto">
              <a:xfrm>
                <a:off x="27432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470" name="Group 39"/>
              <p:cNvGrpSpPr>
                <a:grpSpLocks/>
              </p:cNvGrpSpPr>
              <p:nvPr/>
            </p:nvGrpSpPr>
            <p:grpSpPr bwMode="auto">
              <a:xfrm flipH="1">
                <a:off x="990600" y="5181600"/>
                <a:ext cx="381000" cy="993775"/>
                <a:chOff x="2308" y="1513"/>
                <a:chExt cx="1162" cy="2570"/>
              </a:xfrm>
            </p:grpSpPr>
            <p:grpSp>
              <p:nvGrpSpPr>
                <p:cNvPr id="486" name="Group 40"/>
                <p:cNvGrpSpPr>
                  <a:grpSpLocks/>
                </p:cNvGrpSpPr>
                <p:nvPr/>
              </p:nvGrpSpPr>
              <p:grpSpPr bwMode="auto">
                <a:xfrm>
                  <a:off x="2308" y="1740"/>
                  <a:ext cx="957" cy="2343"/>
                  <a:chOff x="2308" y="1740"/>
                  <a:chExt cx="957" cy="2343"/>
                </a:xfrm>
              </p:grpSpPr>
              <p:sp>
                <p:nvSpPr>
                  <p:cNvPr id="494" name="Freeform 41"/>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95" name="Freeform 42"/>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96" name="Freeform 43"/>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97" name="Freeform 44"/>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98" name="Freeform 45"/>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99" name="Freeform 46"/>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487" name="Freeform 47"/>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88" name="Freeform 48"/>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89" name="Oval 49"/>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90" name="Oval 50"/>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91" name="Oval 51"/>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92" name="Oval 52"/>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93" name="Oval 53"/>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471" name="Group 69"/>
              <p:cNvGrpSpPr>
                <a:grpSpLocks/>
              </p:cNvGrpSpPr>
              <p:nvPr/>
            </p:nvGrpSpPr>
            <p:grpSpPr bwMode="auto">
              <a:xfrm flipH="1">
                <a:off x="2971800" y="5181600"/>
                <a:ext cx="381000" cy="993775"/>
                <a:chOff x="2308" y="1513"/>
                <a:chExt cx="1162" cy="2570"/>
              </a:xfrm>
            </p:grpSpPr>
            <p:grpSp>
              <p:nvGrpSpPr>
                <p:cNvPr id="472" name="Group 70"/>
                <p:cNvGrpSpPr>
                  <a:grpSpLocks/>
                </p:cNvGrpSpPr>
                <p:nvPr/>
              </p:nvGrpSpPr>
              <p:grpSpPr bwMode="auto">
                <a:xfrm>
                  <a:off x="2308" y="1740"/>
                  <a:ext cx="957" cy="2343"/>
                  <a:chOff x="2308" y="1740"/>
                  <a:chExt cx="957" cy="2343"/>
                </a:xfrm>
              </p:grpSpPr>
              <p:sp>
                <p:nvSpPr>
                  <p:cNvPr id="480" name="Freeform 71"/>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81" name="Freeform 72"/>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82" name="Freeform 73"/>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83" name="Freeform 74"/>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84" name="Freeform 75"/>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85" name="Freeform 76"/>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473" name="Freeform 77"/>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74" name="Freeform 78"/>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75" name="Oval 79"/>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76" name="Oval 80"/>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77" name="Oval 81"/>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78" name="Oval 82"/>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79" name="Oval 83"/>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436" name="Group 435"/>
            <p:cNvGrpSpPr/>
            <p:nvPr/>
          </p:nvGrpSpPr>
          <p:grpSpPr>
            <a:xfrm>
              <a:off x="5257800" y="2819400"/>
              <a:ext cx="4191000" cy="1981200"/>
              <a:chOff x="990600" y="2819400"/>
              <a:chExt cx="4191000" cy="1981200"/>
            </a:xfrm>
          </p:grpSpPr>
          <p:sp>
            <p:nvSpPr>
              <p:cNvPr id="437" name="Rectangle 2"/>
              <p:cNvSpPr>
                <a:spLocks noChangeArrowheads="1"/>
              </p:cNvSpPr>
              <p:nvPr/>
            </p:nvSpPr>
            <p:spPr bwMode="auto">
              <a:xfrm>
                <a:off x="1295400" y="2819400"/>
                <a:ext cx="3429000" cy="1676400"/>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438" name="Group 437"/>
              <p:cNvGrpSpPr/>
              <p:nvPr/>
            </p:nvGrpSpPr>
            <p:grpSpPr>
              <a:xfrm>
                <a:off x="990600" y="2838450"/>
                <a:ext cx="4191000" cy="1962150"/>
                <a:chOff x="990600" y="2838450"/>
                <a:chExt cx="4191000" cy="1962150"/>
              </a:xfrm>
            </p:grpSpPr>
            <p:grpSp>
              <p:nvGrpSpPr>
                <p:cNvPr id="439" name="Group 6"/>
                <p:cNvGrpSpPr>
                  <a:grpSpLocks/>
                </p:cNvGrpSpPr>
                <p:nvPr/>
              </p:nvGrpSpPr>
              <p:grpSpPr bwMode="auto">
                <a:xfrm>
                  <a:off x="990600" y="3733800"/>
                  <a:ext cx="441325" cy="1066800"/>
                  <a:chOff x="864" y="465"/>
                  <a:chExt cx="1046" cy="2358"/>
                </a:xfrm>
              </p:grpSpPr>
              <p:grpSp>
                <p:nvGrpSpPr>
                  <p:cNvPr id="441" name="Group 7"/>
                  <p:cNvGrpSpPr>
                    <a:grpSpLocks/>
                  </p:cNvGrpSpPr>
                  <p:nvPr/>
                </p:nvGrpSpPr>
                <p:grpSpPr bwMode="auto">
                  <a:xfrm>
                    <a:off x="864" y="465"/>
                    <a:ext cx="1008" cy="2319"/>
                    <a:chOff x="587" y="528"/>
                    <a:chExt cx="1008" cy="2319"/>
                  </a:xfrm>
                </p:grpSpPr>
                <p:grpSp>
                  <p:nvGrpSpPr>
                    <p:cNvPr id="444" name="Group 8"/>
                    <p:cNvGrpSpPr>
                      <a:grpSpLocks/>
                    </p:cNvGrpSpPr>
                    <p:nvPr/>
                  </p:nvGrpSpPr>
                  <p:grpSpPr bwMode="auto">
                    <a:xfrm>
                      <a:off x="587" y="528"/>
                      <a:ext cx="1008" cy="2319"/>
                      <a:chOff x="587" y="528"/>
                      <a:chExt cx="1008" cy="2319"/>
                    </a:xfrm>
                  </p:grpSpPr>
                  <p:grpSp>
                    <p:nvGrpSpPr>
                      <p:cNvPr id="446" name="Group 9"/>
                      <p:cNvGrpSpPr>
                        <a:grpSpLocks/>
                      </p:cNvGrpSpPr>
                      <p:nvPr/>
                    </p:nvGrpSpPr>
                    <p:grpSpPr bwMode="auto">
                      <a:xfrm>
                        <a:off x="587" y="528"/>
                        <a:ext cx="1008" cy="2319"/>
                        <a:chOff x="1151" y="1104"/>
                        <a:chExt cx="686" cy="1741"/>
                      </a:xfrm>
                    </p:grpSpPr>
                    <p:sp>
                      <p:nvSpPr>
                        <p:cNvPr id="453" name="Freeform 10"/>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54" name="Freeform 11"/>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55" name="Freeform 12"/>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56" name="Freeform 13"/>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57" name="Freeform 14"/>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58" name="Freeform 15"/>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459" name="Group 16"/>
                        <p:cNvGrpSpPr>
                          <a:grpSpLocks/>
                        </p:cNvGrpSpPr>
                        <p:nvPr/>
                      </p:nvGrpSpPr>
                      <p:grpSpPr bwMode="auto">
                        <a:xfrm flipH="1">
                          <a:off x="1212" y="1104"/>
                          <a:ext cx="277" cy="235"/>
                          <a:chOff x="1590" y="1104"/>
                          <a:chExt cx="277" cy="235"/>
                        </a:xfrm>
                      </p:grpSpPr>
                      <p:sp>
                        <p:nvSpPr>
                          <p:cNvPr id="460" name="Freeform 17"/>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61" name="Freeform 18"/>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62" name="Freeform 19"/>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63" name="Freeform 20"/>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447" name="Group 21"/>
                      <p:cNvGrpSpPr>
                        <a:grpSpLocks/>
                      </p:cNvGrpSpPr>
                      <p:nvPr/>
                    </p:nvGrpSpPr>
                    <p:grpSpPr bwMode="auto">
                      <a:xfrm rot="4286940" flipH="1">
                        <a:off x="1038" y="766"/>
                        <a:ext cx="141" cy="50"/>
                        <a:chOff x="4032" y="2817"/>
                        <a:chExt cx="417" cy="635"/>
                      </a:xfrm>
                    </p:grpSpPr>
                    <p:sp>
                      <p:nvSpPr>
                        <p:cNvPr id="451" name="Oval 22"/>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52" name="Oval 23"/>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448" name="Group 24"/>
                      <p:cNvGrpSpPr>
                        <a:grpSpLocks/>
                      </p:cNvGrpSpPr>
                      <p:nvPr/>
                    </p:nvGrpSpPr>
                    <p:grpSpPr bwMode="auto">
                      <a:xfrm rot="4286940" flipH="1">
                        <a:off x="962" y="766"/>
                        <a:ext cx="141" cy="50"/>
                        <a:chOff x="4032" y="2817"/>
                        <a:chExt cx="417" cy="635"/>
                      </a:xfrm>
                    </p:grpSpPr>
                    <p:sp>
                      <p:nvSpPr>
                        <p:cNvPr id="449" name="Oval 25"/>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50" name="Oval 26"/>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445" name="Oval 27"/>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442" name="Freeform 28"/>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43" name="Freeform 29"/>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440" name="Text Box 84"/>
                <p:cNvSpPr txBox="1">
                  <a:spLocks noChangeArrowheads="1"/>
                </p:cNvSpPr>
                <p:nvPr/>
              </p:nvSpPr>
              <p:spPr bwMode="auto">
                <a:xfrm>
                  <a:off x="1295400" y="2838450"/>
                  <a:ext cx="3886200" cy="142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Strange(</a:t>
                  </a:r>
                  <a:r>
                    <a:rPr kumimoji="0" lang="en-US" altLang="en-US" sz="12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x,y</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a:t>
                  </a:r>
                </a:p>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x</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rPr>
                    <a:t>1</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  </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x/4;     y1 </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3y;  f</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rPr>
                    <a:t>1</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 Strange( x</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rPr>
                    <a:t>1</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y</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rPr>
                    <a:t>1</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x</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rPr>
                    <a:t>2</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 </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x - 3x1; y</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sym typeface="Symbol"/>
                    </a:rPr>
                    <a:t>2</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 </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  y;  f</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sym typeface="Symbol"/>
                    </a:rPr>
                    <a:t>2</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 Strange( x</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rPr>
                    <a:t>2</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y</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rPr>
                    <a:t>2</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return( </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f</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rPr>
                    <a:t>1</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+f</a:t>
                  </a:r>
                  <a:r>
                    <a:rPr kumimoji="0" lang="en-US" altLang="en-US" sz="1200" b="0" i="0" u="none" strike="noStrike" kern="1200" cap="none" spc="0" normalizeH="0" baseline="-25000" noProof="0" dirty="0">
                      <a:ln>
                        <a:noFill/>
                      </a:ln>
                      <a:solidFill>
                        <a:srgbClr val="CC9900"/>
                      </a:solidFill>
                      <a:effectLst/>
                      <a:uLnTx/>
                      <a:uFillTx/>
                      <a:latin typeface="Times New Roman" pitchFamily="18" charset="0"/>
                      <a:ea typeface="+mn-ea"/>
                      <a:cs typeface="Arial" charset="0"/>
                      <a:sym typeface="Symbol"/>
                    </a:rPr>
                    <a:t>2</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a:rPr>
                    <a:t> </a:t>
                  </a:r>
                  <a:r>
                    <a:rPr kumimoji="0" lang="en-US" altLang="en-US" sz="1200" b="0" i="0" u="none" strike="noStrike" kern="1200" cap="none" spc="0" normalizeH="0" baseline="0" noProof="0" dirty="0">
                      <a:ln>
                        <a:noFill/>
                      </a:ln>
                      <a:solidFill>
                        <a:srgbClr val="CC9900"/>
                      </a:solidFill>
                      <a:effectLst/>
                      <a:uLnTx/>
                      <a:uFillTx/>
                      <a:latin typeface="Times New Roman" pitchFamily="18" charset="0"/>
                      <a:ea typeface="+mn-ea"/>
                      <a:cs typeface="Arial" charset="0"/>
                    </a:rPr>
                    <a:t>);</a:t>
                  </a:r>
                  <a:endParaRPr kumimoji="0" lang="en-US" altLang="en-US" sz="1200" b="0" i="0" u="none" strike="noStrike" kern="1200" cap="none" spc="0" normalizeH="0" baseline="30000" noProof="0" dirty="0">
                    <a:ln>
                      <a:noFill/>
                    </a:ln>
                    <a:solidFill>
                      <a:srgbClr val="CC9900"/>
                    </a:solidFill>
                    <a:effectLst/>
                    <a:uLnTx/>
                    <a:uFillTx/>
                    <a:latin typeface="Times New Roman" pitchFamily="18" charset="0"/>
                    <a:ea typeface="+mn-ea"/>
                    <a:cs typeface="Arial" charset="0"/>
                  </a:endParaRPr>
                </a:p>
              </p:txBody>
            </p:sp>
          </p:grpSp>
        </p:grpSp>
      </p:grpSp>
    </p:spTree>
    <p:extLst>
      <p:ext uri="{BB962C8B-B14F-4D97-AF65-F5344CB8AC3E}">
        <p14:creationId xmlns:p14="http://schemas.microsoft.com/office/powerpoint/2010/main" val="562713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2"/>
                                        </p:tgtEl>
                                        <p:attrNameLst>
                                          <p:attrName>style.visibility</p:attrName>
                                        </p:attrNameLst>
                                      </p:cBhvr>
                                      <p:to>
                                        <p:strVal val="visible"/>
                                      </p:to>
                                    </p:set>
                                    <p:anim calcmode="lin" valueType="num">
                                      <p:cBhvr additive="base">
                                        <p:cTn id="17" dur="500" fill="hold"/>
                                        <p:tgtEl>
                                          <p:spTgt spid="142"/>
                                        </p:tgtEl>
                                        <p:attrNameLst>
                                          <p:attrName>ppt_x</p:attrName>
                                        </p:attrNameLst>
                                      </p:cBhvr>
                                      <p:tavLst>
                                        <p:tav tm="0">
                                          <p:val>
                                            <p:strVal val="#ppt_x"/>
                                          </p:val>
                                        </p:tav>
                                        <p:tav tm="100000">
                                          <p:val>
                                            <p:strVal val="#ppt_x"/>
                                          </p:val>
                                        </p:tav>
                                      </p:tavLst>
                                    </p:anim>
                                    <p:anim calcmode="lin" valueType="num">
                                      <p:cBhvr additive="base">
                                        <p:cTn id="18" dur="500" fill="hold"/>
                                        <p:tgtEl>
                                          <p:spTgt spid="14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38"/>
                                        </p:tgtEl>
                                        <p:attrNameLst>
                                          <p:attrName>style.visibility</p:attrName>
                                        </p:attrNameLst>
                                      </p:cBhvr>
                                      <p:to>
                                        <p:strVal val="visible"/>
                                      </p:to>
                                    </p:set>
                                    <p:anim calcmode="lin" valueType="num">
                                      <p:cBhvr additive="base">
                                        <p:cTn id="21" dur="500" fill="hold"/>
                                        <p:tgtEl>
                                          <p:spTgt spid="138"/>
                                        </p:tgtEl>
                                        <p:attrNameLst>
                                          <p:attrName>ppt_x</p:attrName>
                                        </p:attrNameLst>
                                      </p:cBhvr>
                                      <p:tavLst>
                                        <p:tav tm="0">
                                          <p:val>
                                            <p:strVal val="#ppt_x"/>
                                          </p:val>
                                        </p:tav>
                                        <p:tav tm="100000">
                                          <p:val>
                                            <p:strVal val="#ppt_x"/>
                                          </p:val>
                                        </p:tav>
                                      </p:tavLst>
                                    </p:anim>
                                    <p:anim calcmode="lin" valueType="num">
                                      <p:cBhvr additive="base">
                                        <p:cTn id="22" dur="500" fill="hold"/>
                                        <p:tgtEl>
                                          <p:spTgt spid="138"/>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83"/>
                                        </p:tgtEl>
                                        <p:attrNameLst>
                                          <p:attrName>style.visibility</p:attrName>
                                        </p:attrNameLst>
                                      </p:cBhvr>
                                      <p:to>
                                        <p:strVal val="visible"/>
                                      </p:to>
                                    </p:set>
                                    <p:anim calcmode="lin" valueType="num">
                                      <p:cBhvr additive="base">
                                        <p:cTn id="25" dur="500" fill="hold"/>
                                        <p:tgtEl>
                                          <p:spTgt spid="183"/>
                                        </p:tgtEl>
                                        <p:attrNameLst>
                                          <p:attrName>ppt_x</p:attrName>
                                        </p:attrNameLst>
                                      </p:cBhvr>
                                      <p:tavLst>
                                        <p:tav tm="0">
                                          <p:val>
                                            <p:strVal val="#ppt_x"/>
                                          </p:val>
                                        </p:tav>
                                        <p:tav tm="100000">
                                          <p:val>
                                            <p:strVal val="#ppt_x"/>
                                          </p:val>
                                        </p:tav>
                                      </p:tavLst>
                                    </p:anim>
                                    <p:anim calcmode="lin" valueType="num">
                                      <p:cBhvr additive="base">
                                        <p:cTn id="26" dur="500" fill="hold"/>
                                        <p:tgtEl>
                                          <p:spTgt spid="18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84"/>
                                        </p:tgtEl>
                                        <p:attrNameLst>
                                          <p:attrName>style.visibility</p:attrName>
                                        </p:attrNameLst>
                                      </p:cBhvr>
                                      <p:to>
                                        <p:strVal val="visible"/>
                                      </p:to>
                                    </p:set>
                                    <p:anim calcmode="lin" valueType="num">
                                      <p:cBhvr additive="base">
                                        <p:cTn id="29" dur="500" fill="hold"/>
                                        <p:tgtEl>
                                          <p:spTgt spid="184"/>
                                        </p:tgtEl>
                                        <p:attrNameLst>
                                          <p:attrName>ppt_x</p:attrName>
                                        </p:attrNameLst>
                                      </p:cBhvr>
                                      <p:tavLst>
                                        <p:tav tm="0">
                                          <p:val>
                                            <p:strVal val="#ppt_x"/>
                                          </p:val>
                                        </p:tav>
                                        <p:tav tm="100000">
                                          <p:val>
                                            <p:strVal val="#ppt_x"/>
                                          </p:val>
                                        </p:tav>
                                      </p:tavLst>
                                    </p:anim>
                                    <p:anim calcmode="lin" valueType="num">
                                      <p:cBhvr additive="base">
                                        <p:cTn id="30" dur="500" fill="hold"/>
                                        <p:tgtEl>
                                          <p:spTgt spid="184"/>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357"/>
                                        </p:tgtEl>
                                        <p:attrNameLst>
                                          <p:attrName>style.visibility</p:attrName>
                                        </p:attrNameLst>
                                      </p:cBhvr>
                                      <p:to>
                                        <p:strVal val="visible"/>
                                      </p:to>
                                    </p:set>
                                    <p:anim calcmode="lin" valueType="num">
                                      <p:cBhvr additive="base">
                                        <p:cTn id="35" dur="500" fill="hold"/>
                                        <p:tgtEl>
                                          <p:spTgt spid="357"/>
                                        </p:tgtEl>
                                        <p:attrNameLst>
                                          <p:attrName>ppt_x</p:attrName>
                                        </p:attrNameLst>
                                      </p:cBhvr>
                                      <p:tavLst>
                                        <p:tav tm="0">
                                          <p:val>
                                            <p:strVal val="#ppt_x"/>
                                          </p:val>
                                        </p:tav>
                                        <p:tav tm="100000">
                                          <p:val>
                                            <p:strVal val="#ppt_x"/>
                                          </p:val>
                                        </p:tav>
                                      </p:tavLst>
                                    </p:anim>
                                    <p:anim calcmode="lin" valueType="num">
                                      <p:cBhvr additive="base">
                                        <p:cTn id="36" dur="500" fill="hold"/>
                                        <p:tgtEl>
                                          <p:spTgt spid="35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434"/>
                                        </p:tgtEl>
                                        <p:attrNameLst>
                                          <p:attrName>style.visibility</p:attrName>
                                        </p:attrNameLst>
                                      </p:cBhvr>
                                      <p:to>
                                        <p:strVal val="visible"/>
                                      </p:to>
                                    </p:set>
                                    <p:anim calcmode="lin" valueType="num">
                                      <p:cBhvr additive="base">
                                        <p:cTn id="41" dur="500" fill="hold"/>
                                        <p:tgtEl>
                                          <p:spTgt spid="434"/>
                                        </p:tgtEl>
                                        <p:attrNameLst>
                                          <p:attrName>ppt_x</p:attrName>
                                        </p:attrNameLst>
                                      </p:cBhvr>
                                      <p:tavLst>
                                        <p:tav tm="0">
                                          <p:val>
                                            <p:strVal val="#ppt_x"/>
                                          </p:val>
                                        </p:tav>
                                        <p:tav tm="100000">
                                          <p:val>
                                            <p:strVal val="#ppt_x"/>
                                          </p:val>
                                        </p:tav>
                                      </p:tavLst>
                                    </p:anim>
                                    <p:anim calcmode="lin" valueType="num">
                                      <p:cBhvr additive="base">
                                        <p:cTn id="42" dur="500" fill="hold"/>
                                        <p:tgtEl>
                                          <p:spTgt spid="4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p:bldP spid="18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70" name="Group 2"/>
          <p:cNvGrpSpPr>
            <a:grpSpLocks/>
          </p:cNvGrpSpPr>
          <p:nvPr/>
        </p:nvGrpSpPr>
        <p:grpSpPr bwMode="auto">
          <a:xfrm>
            <a:off x="920750" y="2819400"/>
            <a:ext cx="1676400" cy="1676400"/>
            <a:chOff x="2352" y="624"/>
            <a:chExt cx="1056" cy="1056"/>
          </a:xfrm>
        </p:grpSpPr>
        <p:sp>
          <p:nvSpPr>
            <p:cNvPr id="7253" name="Rectangle 3"/>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54" name="Text Box 4"/>
            <p:cNvSpPr txBox="1">
              <a:spLocks noChangeArrowheads="1"/>
            </p:cNvSpPr>
            <p:nvPr/>
          </p:nvSpPr>
          <p:spPr bwMode="auto">
            <a:xfrm>
              <a:off x="2400" y="624"/>
              <a:ext cx="508"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X  = 33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Y = 12</a:t>
              </a:r>
            </a:p>
          </p:txBody>
        </p:sp>
      </p:grpSp>
      <p:sp>
        <p:nvSpPr>
          <p:cNvPr id="7171" name="Rectangle 6"/>
          <p:cNvSpPr>
            <a:spLocks noGrp="1" noChangeArrowheads="1"/>
          </p:cNvSpPr>
          <p:nvPr>
            <p:ph type="title"/>
          </p:nvPr>
        </p:nvSpPr>
        <p:spPr>
          <a:xfrm>
            <a:off x="762000" y="-152400"/>
            <a:ext cx="7772400" cy="1143000"/>
          </a:xfrm>
        </p:spPr>
        <p:txBody>
          <a:bodyPr/>
          <a:lstStyle/>
          <a:p>
            <a:pPr eaLnBrk="1" hangingPunct="1"/>
            <a:r>
              <a:rPr lang="en-US" altLang="en-US" sz="3600" dirty="0"/>
              <a:t>Recursion</a:t>
            </a:r>
            <a:br>
              <a:rPr lang="en-US" altLang="en-US" sz="3600" dirty="0"/>
            </a:br>
            <a:r>
              <a:rPr lang="en-US" altLang="en-US" sz="3600" dirty="0"/>
              <a:t>Friends &amp; Strong Induction</a:t>
            </a:r>
          </a:p>
        </p:txBody>
      </p:sp>
      <p:sp>
        <p:nvSpPr>
          <p:cNvPr id="148484" name="Text Box 7"/>
          <p:cNvSpPr txBox="1">
            <a:spLocks noChangeArrowheads="1"/>
          </p:cNvSpPr>
          <p:nvPr/>
        </p:nvSpPr>
        <p:spPr bwMode="auto">
          <a:xfrm>
            <a:off x="2872154" y="1904488"/>
            <a:ext cx="6400800" cy="541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Consider your input instance</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it is small enough solve it on your own.</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Allocate work </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Construct one or more sub-instances</a:t>
            </a:r>
          </a:p>
          <a:p>
            <a:pPr marL="1143000" marR="0" lvl="2" indent="-228600" algn="l" defTabSz="914400" rtl="0" eaLnBrk="1" fontAlgn="base" latinLnBrk="0" hangingPunct="1">
              <a:lnSpc>
                <a:spcPct val="100000"/>
              </a:lnSpc>
              <a:spcBef>
                <a:spcPct val="2000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Each must be smaller</a:t>
            </a:r>
          </a:p>
          <a:p>
            <a:pPr marL="1143000" marR="0" lvl="2" indent="-228600" algn="l" defTabSz="914400" rtl="0" eaLnBrk="1" fontAlgn="base" latinLnBrk="0" hangingPunct="1">
              <a:lnSpc>
                <a:spcPct val="100000"/>
              </a:lnSpc>
              <a:spcBef>
                <a:spcPct val="2000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and meet the precondition</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Assume by magic your friends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give you the answer for these.</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Use this help to solve your own instance.</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Do </a:t>
            </a:r>
            <a:r>
              <a:rPr kumimoji="0" lang="en-US" altLang="en-US" sz="2400" b="1" i="0" u="sng" strike="noStrike" kern="1200" cap="none" spc="0" normalizeH="0" baseline="0" noProof="0" dirty="0">
                <a:ln>
                  <a:noFill/>
                </a:ln>
                <a:solidFill>
                  <a:srgbClr val="FFFFFF"/>
                </a:solidFill>
                <a:effectLst/>
                <a:uLnTx/>
                <a:uFillTx/>
                <a:latin typeface="Times New Roman" pitchFamily="18" charset="0"/>
                <a:ea typeface="+mn-ea"/>
                <a:cs typeface="Arial" charset="0"/>
              </a:rPr>
              <a:t>not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worry about anything else.</a:t>
            </a:r>
          </a:p>
          <a:p>
            <a:pPr marL="800100" marR="0" lvl="3"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ie do not Micro-manage friends by tracing out what they and their friend’s friends do. </a:t>
            </a:r>
          </a:p>
          <a:p>
            <a:pPr marL="800100" marR="0" lvl="3"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or who your boss is.</a:t>
            </a:r>
          </a:p>
          <a:p>
            <a:pPr marL="0" marR="0" lvl="0" indent="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7173" name="Group 8"/>
          <p:cNvGrpSpPr>
            <a:grpSpLocks/>
          </p:cNvGrpSpPr>
          <p:nvPr/>
        </p:nvGrpSpPr>
        <p:grpSpPr bwMode="auto">
          <a:xfrm>
            <a:off x="615950" y="3733800"/>
            <a:ext cx="441325" cy="1066800"/>
            <a:chOff x="864" y="465"/>
            <a:chExt cx="1046" cy="2358"/>
          </a:xfrm>
        </p:grpSpPr>
        <p:grpSp>
          <p:nvGrpSpPr>
            <p:cNvPr id="7230" name="Group 9"/>
            <p:cNvGrpSpPr>
              <a:grpSpLocks/>
            </p:cNvGrpSpPr>
            <p:nvPr/>
          </p:nvGrpSpPr>
          <p:grpSpPr bwMode="auto">
            <a:xfrm>
              <a:off x="864" y="465"/>
              <a:ext cx="1008" cy="2319"/>
              <a:chOff x="587" y="528"/>
              <a:chExt cx="1008" cy="2319"/>
            </a:xfrm>
          </p:grpSpPr>
          <p:grpSp>
            <p:nvGrpSpPr>
              <p:cNvPr id="7233" name="Group 10"/>
              <p:cNvGrpSpPr>
                <a:grpSpLocks/>
              </p:cNvGrpSpPr>
              <p:nvPr/>
            </p:nvGrpSpPr>
            <p:grpSpPr bwMode="auto">
              <a:xfrm>
                <a:off x="587" y="528"/>
                <a:ext cx="1008" cy="2319"/>
                <a:chOff x="587" y="528"/>
                <a:chExt cx="1008" cy="2319"/>
              </a:xfrm>
            </p:grpSpPr>
            <p:grpSp>
              <p:nvGrpSpPr>
                <p:cNvPr id="7235" name="Group 11"/>
                <p:cNvGrpSpPr>
                  <a:grpSpLocks/>
                </p:cNvGrpSpPr>
                <p:nvPr/>
              </p:nvGrpSpPr>
              <p:grpSpPr bwMode="auto">
                <a:xfrm>
                  <a:off x="587" y="528"/>
                  <a:ext cx="1008" cy="2319"/>
                  <a:chOff x="1151" y="1104"/>
                  <a:chExt cx="686" cy="1741"/>
                </a:xfrm>
              </p:grpSpPr>
              <p:sp>
                <p:nvSpPr>
                  <p:cNvPr id="7242" name="Freeform 1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43" name="Freeform 1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44" name="Freeform 1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45" name="Freeform 1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46" name="Freeform 1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47" name="Freeform 1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7248" name="Group 18"/>
                  <p:cNvGrpSpPr>
                    <a:grpSpLocks/>
                  </p:cNvGrpSpPr>
                  <p:nvPr/>
                </p:nvGrpSpPr>
                <p:grpSpPr bwMode="auto">
                  <a:xfrm flipH="1">
                    <a:off x="1212" y="1104"/>
                    <a:ext cx="277" cy="235"/>
                    <a:chOff x="1590" y="1104"/>
                    <a:chExt cx="277" cy="235"/>
                  </a:xfrm>
                </p:grpSpPr>
                <p:sp>
                  <p:nvSpPr>
                    <p:cNvPr id="7249" name="Freeform 1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50" name="Freeform 2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51" name="Freeform 2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52" name="Freeform 2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7236" name="Group 23"/>
                <p:cNvGrpSpPr>
                  <a:grpSpLocks/>
                </p:cNvGrpSpPr>
                <p:nvPr/>
              </p:nvGrpSpPr>
              <p:grpSpPr bwMode="auto">
                <a:xfrm rot="4286940" flipH="1">
                  <a:off x="1038" y="766"/>
                  <a:ext cx="141" cy="50"/>
                  <a:chOff x="4032" y="2817"/>
                  <a:chExt cx="417" cy="635"/>
                </a:xfrm>
              </p:grpSpPr>
              <p:sp>
                <p:nvSpPr>
                  <p:cNvPr id="7240" name="Oval 2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41" name="Oval 2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7237" name="Group 26"/>
                <p:cNvGrpSpPr>
                  <a:grpSpLocks/>
                </p:cNvGrpSpPr>
                <p:nvPr/>
              </p:nvGrpSpPr>
              <p:grpSpPr bwMode="auto">
                <a:xfrm rot="4286940" flipH="1">
                  <a:off x="962" y="766"/>
                  <a:ext cx="141" cy="50"/>
                  <a:chOff x="4032" y="2817"/>
                  <a:chExt cx="417" cy="635"/>
                </a:xfrm>
              </p:grpSpPr>
              <p:sp>
                <p:nvSpPr>
                  <p:cNvPr id="7238" name="Oval 2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39" name="Oval 2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7234" name="Oval 2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7231" name="Freeform 3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32" name="Freeform 3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 name="Group 1"/>
          <p:cNvGrpSpPr>
            <a:grpSpLocks/>
          </p:cNvGrpSpPr>
          <p:nvPr/>
        </p:nvGrpSpPr>
        <p:grpSpPr bwMode="auto">
          <a:xfrm>
            <a:off x="6350" y="4495800"/>
            <a:ext cx="3117850" cy="1985963"/>
            <a:chOff x="381000" y="4495800"/>
            <a:chExt cx="3117371" cy="1986697"/>
          </a:xfrm>
        </p:grpSpPr>
        <p:sp>
          <p:nvSpPr>
            <p:cNvPr id="7176"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77"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78"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79" name="Text Box 35"/>
            <p:cNvSpPr txBox="1">
              <a:spLocks noChangeArrowheads="1"/>
            </p:cNvSpPr>
            <p:nvPr/>
          </p:nvSpPr>
          <p:spPr bwMode="auto">
            <a:xfrm>
              <a:off x="747816" y="5651500"/>
              <a:ext cx="7665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Arial" charset="0"/>
                </a:rPr>
                <a:t>X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Arial" charset="0"/>
                </a:rPr>
                <a:t>Y = 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Arial" charset="0"/>
                </a:rPr>
                <a:t>XY = 3</a:t>
              </a:r>
            </a:p>
          </p:txBody>
        </p:sp>
        <p:sp>
          <p:nvSpPr>
            <p:cNvPr id="7180" name="Text Box 36"/>
            <p:cNvSpPr txBox="1">
              <a:spLocks noChangeArrowheads="1"/>
            </p:cNvSpPr>
            <p:nvPr/>
          </p:nvSpPr>
          <p:spPr bwMode="auto">
            <a:xfrm>
              <a:off x="1732066" y="5638800"/>
              <a:ext cx="7665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Arial" charset="0"/>
                </a:rPr>
                <a:t>X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Arial" charset="0"/>
                </a:rPr>
                <a:t>Y =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Arial" charset="0"/>
                </a:rPr>
                <a:t>XY = 6</a:t>
              </a:r>
            </a:p>
          </p:txBody>
        </p:sp>
        <p:sp>
          <p:nvSpPr>
            <p:cNvPr id="7181" name="Text Box 37"/>
            <p:cNvSpPr txBox="1">
              <a:spLocks noChangeArrowheads="1"/>
            </p:cNvSpPr>
            <p:nvPr/>
          </p:nvSpPr>
          <p:spPr bwMode="auto">
            <a:xfrm>
              <a:off x="2635250" y="5651500"/>
              <a:ext cx="86312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X = 6</a:t>
              </a:r>
              <a:endParaRPr kumimoji="0" lang="en-US" altLang="en-US" sz="1600" b="1"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Times New Roman" pitchFamily="18" charset="0"/>
                  <a:ea typeface="+mn-ea"/>
                  <a:cs typeface="Arial" charset="0"/>
                </a:rPr>
                <a:t>Y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Times New Roman" pitchFamily="18" charset="0"/>
                  <a:ea typeface="+mn-ea"/>
                  <a:cs typeface="Arial" charset="0"/>
                </a:rPr>
                <a:t>XY = 18</a:t>
              </a:r>
            </a:p>
          </p:txBody>
        </p:sp>
        <p:sp>
          <p:nvSpPr>
            <p:cNvPr id="7182"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83"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84"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7185" name="Group 41"/>
            <p:cNvGrpSpPr>
              <a:grpSpLocks/>
            </p:cNvGrpSpPr>
            <p:nvPr/>
          </p:nvGrpSpPr>
          <p:grpSpPr bwMode="auto">
            <a:xfrm flipH="1">
              <a:off x="381000" y="5181600"/>
              <a:ext cx="381000" cy="993775"/>
              <a:chOff x="2308" y="1513"/>
              <a:chExt cx="1162" cy="2570"/>
            </a:xfrm>
          </p:grpSpPr>
          <p:grpSp>
            <p:nvGrpSpPr>
              <p:cNvPr id="7216" name="Group 42"/>
              <p:cNvGrpSpPr>
                <a:grpSpLocks/>
              </p:cNvGrpSpPr>
              <p:nvPr/>
            </p:nvGrpSpPr>
            <p:grpSpPr bwMode="auto">
              <a:xfrm>
                <a:off x="2308" y="1740"/>
                <a:ext cx="957" cy="2343"/>
                <a:chOff x="2308" y="1740"/>
                <a:chExt cx="957" cy="2343"/>
              </a:xfrm>
            </p:grpSpPr>
            <p:sp>
              <p:nvSpPr>
                <p:cNvPr id="7224"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25"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26"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27"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28"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29"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7217"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18"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19"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20"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21"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22"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23"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7186" name="Group 56"/>
            <p:cNvGrpSpPr>
              <a:grpSpLocks/>
            </p:cNvGrpSpPr>
            <p:nvPr/>
          </p:nvGrpSpPr>
          <p:grpSpPr bwMode="auto">
            <a:xfrm flipH="1">
              <a:off x="1371600" y="5181600"/>
              <a:ext cx="381000" cy="993775"/>
              <a:chOff x="2308" y="1513"/>
              <a:chExt cx="1162" cy="2570"/>
            </a:xfrm>
          </p:grpSpPr>
          <p:grpSp>
            <p:nvGrpSpPr>
              <p:cNvPr id="7202" name="Group 57"/>
              <p:cNvGrpSpPr>
                <a:grpSpLocks/>
              </p:cNvGrpSpPr>
              <p:nvPr/>
            </p:nvGrpSpPr>
            <p:grpSpPr bwMode="auto">
              <a:xfrm>
                <a:off x="2308" y="1740"/>
                <a:ext cx="957" cy="2343"/>
                <a:chOff x="2308" y="1740"/>
                <a:chExt cx="957" cy="2343"/>
              </a:xfrm>
            </p:grpSpPr>
            <p:sp>
              <p:nvSpPr>
                <p:cNvPr id="7210"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11"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12"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13"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14"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15"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7203"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04"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05"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06"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07"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08"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09"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7187" name="Group 71"/>
            <p:cNvGrpSpPr>
              <a:grpSpLocks/>
            </p:cNvGrpSpPr>
            <p:nvPr/>
          </p:nvGrpSpPr>
          <p:grpSpPr bwMode="auto">
            <a:xfrm flipH="1">
              <a:off x="2362200" y="5181600"/>
              <a:ext cx="381000" cy="993775"/>
              <a:chOff x="2308" y="1513"/>
              <a:chExt cx="1162" cy="2570"/>
            </a:xfrm>
          </p:grpSpPr>
          <p:grpSp>
            <p:nvGrpSpPr>
              <p:cNvPr id="7188" name="Group 72"/>
              <p:cNvGrpSpPr>
                <a:grpSpLocks/>
              </p:cNvGrpSpPr>
              <p:nvPr/>
            </p:nvGrpSpPr>
            <p:grpSpPr bwMode="auto">
              <a:xfrm>
                <a:off x="2308" y="1740"/>
                <a:ext cx="957" cy="2343"/>
                <a:chOff x="2308" y="1740"/>
                <a:chExt cx="957" cy="2343"/>
              </a:xfrm>
            </p:grpSpPr>
            <p:sp>
              <p:nvSpPr>
                <p:cNvPr id="7196"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97"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98"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99"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00"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01"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7189"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90"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91"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92"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93"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94"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95"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87" name="Group 86"/>
          <p:cNvGrpSpPr>
            <a:grpSpLocks/>
          </p:cNvGrpSpPr>
          <p:nvPr/>
        </p:nvGrpSpPr>
        <p:grpSpPr bwMode="auto">
          <a:xfrm>
            <a:off x="0" y="6369313"/>
            <a:ext cx="1206696" cy="476785"/>
            <a:chOff x="381000" y="4495800"/>
            <a:chExt cx="3048000" cy="1905000"/>
          </a:xfrm>
        </p:grpSpPr>
        <p:sp>
          <p:nvSpPr>
            <p:cNvPr id="88"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9"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0"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4"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5"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6"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97" name="Group 41"/>
            <p:cNvGrpSpPr>
              <a:grpSpLocks/>
            </p:cNvGrpSpPr>
            <p:nvPr/>
          </p:nvGrpSpPr>
          <p:grpSpPr bwMode="auto">
            <a:xfrm flipH="1">
              <a:off x="381000" y="5181600"/>
              <a:ext cx="381000" cy="993775"/>
              <a:chOff x="2308" y="1513"/>
              <a:chExt cx="1162" cy="2570"/>
            </a:xfrm>
          </p:grpSpPr>
          <p:grpSp>
            <p:nvGrpSpPr>
              <p:cNvPr id="128" name="Group 42"/>
              <p:cNvGrpSpPr>
                <a:grpSpLocks/>
              </p:cNvGrpSpPr>
              <p:nvPr/>
            </p:nvGrpSpPr>
            <p:grpSpPr bwMode="auto">
              <a:xfrm>
                <a:off x="2308" y="1740"/>
                <a:ext cx="957" cy="2343"/>
                <a:chOff x="2308" y="1740"/>
                <a:chExt cx="957" cy="2343"/>
              </a:xfrm>
            </p:grpSpPr>
            <p:sp>
              <p:nvSpPr>
                <p:cNvPr id="136"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7"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8"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9"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40"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41"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29"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0"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1"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2"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3"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4"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5"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98" name="Group 56"/>
            <p:cNvGrpSpPr>
              <a:grpSpLocks/>
            </p:cNvGrpSpPr>
            <p:nvPr/>
          </p:nvGrpSpPr>
          <p:grpSpPr bwMode="auto">
            <a:xfrm flipH="1">
              <a:off x="1371600" y="5181600"/>
              <a:ext cx="381000" cy="993775"/>
              <a:chOff x="2308" y="1513"/>
              <a:chExt cx="1162" cy="2570"/>
            </a:xfrm>
          </p:grpSpPr>
          <p:grpSp>
            <p:nvGrpSpPr>
              <p:cNvPr id="114" name="Group 57"/>
              <p:cNvGrpSpPr>
                <a:grpSpLocks/>
              </p:cNvGrpSpPr>
              <p:nvPr/>
            </p:nvGrpSpPr>
            <p:grpSpPr bwMode="auto">
              <a:xfrm>
                <a:off x="2308" y="1740"/>
                <a:ext cx="957" cy="2343"/>
                <a:chOff x="2308" y="1740"/>
                <a:chExt cx="957" cy="2343"/>
              </a:xfrm>
            </p:grpSpPr>
            <p:sp>
              <p:nvSpPr>
                <p:cNvPr id="122"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5"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6"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7"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15"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6"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7"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8"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9"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0"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1"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99" name="Group 71"/>
            <p:cNvGrpSpPr>
              <a:grpSpLocks/>
            </p:cNvGrpSpPr>
            <p:nvPr/>
          </p:nvGrpSpPr>
          <p:grpSpPr bwMode="auto">
            <a:xfrm flipH="1">
              <a:off x="2362200" y="5181600"/>
              <a:ext cx="381000" cy="993775"/>
              <a:chOff x="2308" y="1513"/>
              <a:chExt cx="1162" cy="2570"/>
            </a:xfrm>
          </p:grpSpPr>
          <p:grpSp>
            <p:nvGrpSpPr>
              <p:cNvPr id="100" name="Group 72"/>
              <p:cNvGrpSpPr>
                <a:grpSpLocks/>
              </p:cNvGrpSpPr>
              <p:nvPr/>
            </p:nvGrpSpPr>
            <p:grpSpPr bwMode="auto">
              <a:xfrm>
                <a:off x="2308" y="1740"/>
                <a:ext cx="957" cy="2343"/>
                <a:chOff x="2308" y="1740"/>
                <a:chExt cx="957" cy="2343"/>
              </a:xfrm>
            </p:grpSpPr>
            <p:sp>
              <p:nvSpPr>
                <p:cNvPr id="108"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9"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0"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1"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2"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3"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01"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3"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4"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5"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6"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7"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97" name="Group 196"/>
          <p:cNvGrpSpPr>
            <a:grpSpLocks/>
          </p:cNvGrpSpPr>
          <p:nvPr/>
        </p:nvGrpSpPr>
        <p:grpSpPr bwMode="auto">
          <a:xfrm>
            <a:off x="1043354" y="6369492"/>
            <a:ext cx="1206696" cy="476785"/>
            <a:chOff x="381000" y="4495800"/>
            <a:chExt cx="3048000" cy="1905000"/>
          </a:xfrm>
        </p:grpSpPr>
        <p:sp>
          <p:nvSpPr>
            <p:cNvPr id="198"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99"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0"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1"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2"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3"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04" name="Group 41"/>
            <p:cNvGrpSpPr>
              <a:grpSpLocks/>
            </p:cNvGrpSpPr>
            <p:nvPr/>
          </p:nvGrpSpPr>
          <p:grpSpPr bwMode="auto">
            <a:xfrm flipH="1">
              <a:off x="381000" y="5181600"/>
              <a:ext cx="381000" cy="993775"/>
              <a:chOff x="2308" y="1513"/>
              <a:chExt cx="1162" cy="2570"/>
            </a:xfrm>
          </p:grpSpPr>
          <p:grpSp>
            <p:nvGrpSpPr>
              <p:cNvPr id="235" name="Group 42"/>
              <p:cNvGrpSpPr>
                <a:grpSpLocks/>
              </p:cNvGrpSpPr>
              <p:nvPr/>
            </p:nvGrpSpPr>
            <p:grpSpPr bwMode="auto">
              <a:xfrm>
                <a:off x="2308" y="1740"/>
                <a:ext cx="957" cy="2343"/>
                <a:chOff x="2308" y="1740"/>
                <a:chExt cx="957" cy="2343"/>
              </a:xfrm>
            </p:grpSpPr>
            <p:sp>
              <p:nvSpPr>
                <p:cNvPr id="243"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4"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5"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6"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7"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8"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36"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7"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8"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9"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0"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1"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42"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05" name="Group 56"/>
            <p:cNvGrpSpPr>
              <a:grpSpLocks/>
            </p:cNvGrpSpPr>
            <p:nvPr/>
          </p:nvGrpSpPr>
          <p:grpSpPr bwMode="auto">
            <a:xfrm flipH="1">
              <a:off x="1371600" y="5181600"/>
              <a:ext cx="381000" cy="993775"/>
              <a:chOff x="2308" y="1513"/>
              <a:chExt cx="1162" cy="2570"/>
            </a:xfrm>
          </p:grpSpPr>
          <p:grpSp>
            <p:nvGrpSpPr>
              <p:cNvPr id="221" name="Group 57"/>
              <p:cNvGrpSpPr>
                <a:grpSpLocks/>
              </p:cNvGrpSpPr>
              <p:nvPr/>
            </p:nvGrpSpPr>
            <p:grpSpPr bwMode="auto">
              <a:xfrm>
                <a:off x="2308" y="1740"/>
                <a:ext cx="957" cy="2343"/>
                <a:chOff x="2308" y="1740"/>
                <a:chExt cx="957" cy="2343"/>
              </a:xfrm>
            </p:grpSpPr>
            <p:sp>
              <p:nvSpPr>
                <p:cNvPr id="229"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0"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1"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2"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3"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34"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22"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3"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4"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5"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6"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7"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8"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06" name="Group 71"/>
            <p:cNvGrpSpPr>
              <a:grpSpLocks/>
            </p:cNvGrpSpPr>
            <p:nvPr/>
          </p:nvGrpSpPr>
          <p:grpSpPr bwMode="auto">
            <a:xfrm flipH="1">
              <a:off x="2362200" y="5181600"/>
              <a:ext cx="381000" cy="993775"/>
              <a:chOff x="2308" y="1513"/>
              <a:chExt cx="1162" cy="2570"/>
            </a:xfrm>
          </p:grpSpPr>
          <p:grpSp>
            <p:nvGrpSpPr>
              <p:cNvPr id="207" name="Group 72"/>
              <p:cNvGrpSpPr>
                <a:grpSpLocks/>
              </p:cNvGrpSpPr>
              <p:nvPr/>
            </p:nvGrpSpPr>
            <p:grpSpPr bwMode="auto">
              <a:xfrm>
                <a:off x="2308" y="1740"/>
                <a:ext cx="957" cy="2343"/>
                <a:chOff x="2308" y="1740"/>
                <a:chExt cx="957" cy="2343"/>
              </a:xfrm>
            </p:grpSpPr>
            <p:sp>
              <p:nvSpPr>
                <p:cNvPr id="215"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6"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7"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8"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9"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0"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08"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9"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0"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1"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2"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3"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4"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249" name="Group 248"/>
          <p:cNvGrpSpPr>
            <a:grpSpLocks/>
          </p:cNvGrpSpPr>
          <p:nvPr/>
        </p:nvGrpSpPr>
        <p:grpSpPr bwMode="auto">
          <a:xfrm>
            <a:off x="2016370" y="6369671"/>
            <a:ext cx="1206696" cy="476785"/>
            <a:chOff x="381000" y="4495800"/>
            <a:chExt cx="3048000" cy="1905000"/>
          </a:xfrm>
        </p:grpSpPr>
        <p:sp>
          <p:nvSpPr>
            <p:cNvPr id="250"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1"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2"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3"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4"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5"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56" name="Group 41"/>
            <p:cNvGrpSpPr>
              <a:grpSpLocks/>
            </p:cNvGrpSpPr>
            <p:nvPr/>
          </p:nvGrpSpPr>
          <p:grpSpPr bwMode="auto">
            <a:xfrm flipH="1">
              <a:off x="381000" y="5181600"/>
              <a:ext cx="381000" cy="993775"/>
              <a:chOff x="2308" y="1513"/>
              <a:chExt cx="1162" cy="2570"/>
            </a:xfrm>
          </p:grpSpPr>
          <p:grpSp>
            <p:nvGrpSpPr>
              <p:cNvPr id="287" name="Group 42"/>
              <p:cNvGrpSpPr>
                <a:grpSpLocks/>
              </p:cNvGrpSpPr>
              <p:nvPr/>
            </p:nvGrpSpPr>
            <p:grpSpPr bwMode="auto">
              <a:xfrm>
                <a:off x="2308" y="1740"/>
                <a:ext cx="957" cy="2343"/>
                <a:chOff x="2308" y="1740"/>
                <a:chExt cx="957" cy="2343"/>
              </a:xfrm>
            </p:grpSpPr>
            <p:sp>
              <p:nvSpPr>
                <p:cNvPr id="295"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6"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7"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8"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9"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00"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88"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89"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0"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1"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2"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3"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4"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57" name="Group 56"/>
            <p:cNvGrpSpPr>
              <a:grpSpLocks/>
            </p:cNvGrpSpPr>
            <p:nvPr/>
          </p:nvGrpSpPr>
          <p:grpSpPr bwMode="auto">
            <a:xfrm flipH="1">
              <a:off x="1371600" y="5181600"/>
              <a:ext cx="381000" cy="993775"/>
              <a:chOff x="2308" y="1513"/>
              <a:chExt cx="1162" cy="2570"/>
            </a:xfrm>
          </p:grpSpPr>
          <p:grpSp>
            <p:nvGrpSpPr>
              <p:cNvPr id="273" name="Group 57"/>
              <p:cNvGrpSpPr>
                <a:grpSpLocks/>
              </p:cNvGrpSpPr>
              <p:nvPr/>
            </p:nvGrpSpPr>
            <p:grpSpPr bwMode="auto">
              <a:xfrm>
                <a:off x="2308" y="1740"/>
                <a:ext cx="957" cy="2343"/>
                <a:chOff x="2308" y="1740"/>
                <a:chExt cx="957" cy="2343"/>
              </a:xfrm>
            </p:grpSpPr>
            <p:sp>
              <p:nvSpPr>
                <p:cNvPr id="281"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82"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83"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84"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85"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86"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74"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5"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6"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7"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8"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9"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80"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58" name="Group 71"/>
            <p:cNvGrpSpPr>
              <a:grpSpLocks/>
            </p:cNvGrpSpPr>
            <p:nvPr/>
          </p:nvGrpSpPr>
          <p:grpSpPr bwMode="auto">
            <a:xfrm flipH="1">
              <a:off x="2362200" y="5181600"/>
              <a:ext cx="381000" cy="993775"/>
              <a:chOff x="2308" y="1513"/>
              <a:chExt cx="1162" cy="2570"/>
            </a:xfrm>
          </p:grpSpPr>
          <p:grpSp>
            <p:nvGrpSpPr>
              <p:cNvPr id="259" name="Group 72"/>
              <p:cNvGrpSpPr>
                <a:grpSpLocks/>
              </p:cNvGrpSpPr>
              <p:nvPr/>
            </p:nvGrpSpPr>
            <p:grpSpPr bwMode="auto">
              <a:xfrm>
                <a:off x="2308" y="1740"/>
                <a:ext cx="957" cy="2343"/>
                <a:chOff x="2308" y="1740"/>
                <a:chExt cx="957" cy="2343"/>
              </a:xfrm>
            </p:grpSpPr>
            <p:sp>
              <p:nvSpPr>
                <p:cNvPr id="267"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8"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9"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0"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1"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72"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60"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1"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2"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3"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4"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5"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66"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304" name="Text Box 4"/>
          <p:cNvSpPr txBox="1">
            <a:spLocks noChangeArrowheads="1"/>
          </p:cNvSpPr>
          <p:nvPr/>
        </p:nvSpPr>
        <p:spPr bwMode="auto">
          <a:xfrm>
            <a:off x="985631" y="3300046"/>
            <a:ext cx="16417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ac = 3</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a:rPr>
              <a:t>1</a:t>
            </a:r>
            <a:endParaRPr kumimoji="0" lang="en-US" altLang="en-US" sz="16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bd</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3</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a:rPr>
              <a:t>2</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16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a+b</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16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c+d</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=6</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a:rPr>
              <a:t>3</a:t>
            </a:r>
          </a:p>
        </p:txBody>
      </p:sp>
      <p:sp>
        <p:nvSpPr>
          <p:cNvPr id="306" name="Text Box 4"/>
          <p:cNvSpPr txBox="1">
            <a:spLocks noChangeArrowheads="1"/>
          </p:cNvSpPr>
          <p:nvPr/>
        </p:nvSpPr>
        <p:spPr bwMode="auto">
          <a:xfrm>
            <a:off x="1070633" y="4167554"/>
            <a:ext cx="10102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XY =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396</a:t>
            </a:r>
          </a:p>
        </p:txBody>
      </p:sp>
      <p:sp>
        <p:nvSpPr>
          <p:cNvPr id="307" name="Text Box 4"/>
          <p:cNvSpPr txBox="1">
            <a:spLocks noChangeArrowheads="1"/>
          </p:cNvSpPr>
          <p:nvPr/>
        </p:nvSpPr>
        <p:spPr bwMode="auto">
          <a:xfrm>
            <a:off x="1951486" y="3324834"/>
            <a:ext cx="52770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3</a:t>
            </a:r>
            <a:endParaRPr kumimoji="0" lang="en-US" altLang="en-US" sz="16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b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=18</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a:endParaRPr>
          </a:p>
        </p:txBody>
      </p:sp>
      <p:cxnSp>
        <p:nvCxnSpPr>
          <p:cNvPr id="303" name="Straight Arrow Connector 302"/>
          <p:cNvCxnSpPr/>
          <p:nvPr/>
        </p:nvCxnSpPr>
        <p:spPr bwMode="auto">
          <a:xfrm flipH="1" flipV="1">
            <a:off x="1254527" y="826477"/>
            <a:ext cx="1743924" cy="1295400"/>
          </a:xfrm>
          <a:prstGeom prst="straightConnector1">
            <a:avLst/>
          </a:prstGeom>
          <a:noFill/>
          <a:ln w="22225" cap="flat" cmpd="sng" algn="ctr">
            <a:solidFill>
              <a:srgbClr val="FF0000"/>
            </a:solidFill>
            <a:prstDash val="solid"/>
            <a:round/>
            <a:headEnd type="none" w="med" len="med"/>
            <a:tailEnd type="arrow"/>
          </a:ln>
          <a:effectLst/>
        </p:spPr>
      </p:cxnSp>
      <p:grpSp>
        <p:nvGrpSpPr>
          <p:cNvPr id="305" name="Group 304"/>
          <p:cNvGrpSpPr/>
          <p:nvPr/>
        </p:nvGrpSpPr>
        <p:grpSpPr>
          <a:xfrm>
            <a:off x="1371600" y="1701389"/>
            <a:ext cx="2119260" cy="1563489"/>
            <a:chOff x="3443341" y="1179712"/>
            <a:chExt cx="2119260" cy="1563489"/>
          </a:xfrm>
        </p:grpSpPr>
        <p:cxnSp>
          <p:nvCxnSpPr>
            <p:cNvPr id="308" name="Straight Arrow Connector 307"/>
            <p:cNvCxnSpPr/>
            <p:nvPr/>
          </p:nvCxnSpPr>
          <p:spPr bwMode="auto">
            <a:xfrm flipH="1" flipV="1">
              <a:off x="3443341" y="1254369"/>
              <a:ext cx="2119259" cy="1488831"/>
            </a:xfrm>
            <a:prstGeom prst="straightConnector1">
              <a:avLst/>
            </a:prstGeom>
            <a:noFill/>
            <a:ln w="22225" cap="flat" cmpd="sng" algn="ctr">
              <a:solidFill>
                <a:srgbClr val="FF0000"/>
              </a:solidFill>
              <a:prstDash val="solid"/>
              <a:round/>
              <a:headEnd type="none" w="med" len="med"/>
              <a:tailEnd type="arrow"/>
            </a:ln>
            <a:effectLst/>
          </p:spPr>
        </p:cxnSp>
        <p:cxnSp>
          <p:nvCxnSpPr>
            <p:cNvPr id="309" name="Straight Arrow Connector 308"/>
            <p:cNvCxnSpPr/>
            <p:nvPr/>
          </p:nvCxnSpPr>
          <p:spPr bwMode="auto">
            <a:xfrm flipH="1" flipV="1">
              <a:off x="4979651" y="1179712"/>
              <a:ext cx="582949" cy="1563488"/>
            </a:xfrm>
            <a:prstGeom prst="straightConnector1">
              <a:avLst/>
            </a:prstGeom>
            <a:noFill/>
            <a:ln w="22225" cap="flat" cmpd="sng" algn="ctr">
              <a:solidFill>
                <a:srgbClr val="FF0000"/>
              </a:solidFill>
              <a:prstDash val="solid"/>
              <a:round/>
              <a:headEnd type="none" w="med" len="med"/>
              <a:tailEnd type="arrow"/>
            </a:ln>
            <a:effectLst/>
          </p:spPr>
        </p:cxnSp>
        <p:cxnSp>
          <p:nvCxnSpPr>
            <p:cNvPr id="323" name="Straight Arrow Connector 322"/>
            <p:cNvCxnSpPr/>
            <p:nvPr/>
          </p:nvCxnSpPr>
          <p:spPr bwMode="auto">
            <a:xfrm flipH="1" flipV="1">
              <a:off x="4065170" y="1382811"/>
              <a:ext cx="1497431" cy="1360390"/>
            </a:xfrm>
            <a:prstGeom prst="straightConnector1">
              <a:avLst/>
            </a:prstGeom>
            <a:noFill/>
            <a:ln w="22225" cap="flat" cmpd="sng" algn="ctr">
              <a:solidFill>
                <a:srgbClr val="FF0000"/>
              </a:solidFill>
              <a:prstDash val="solid"/>
              <a:round/>
              <a:headEnd type="none" w="med" len="med"/>
              <a:tailEnd type="arrow"/>
            </a:ln>
            <a:effectLst/>
          </p:spPr>
        </p:cxnSp>
      </p:grpSp>
      <p:cxnSp>
        <p:nvCxnSpPr>
          <p:cNvPr id="311" name="Straight Arrow Connector 310"/>
          <p:cNvCxnSpPr/>
          <p:nvPr/>
        </p:nvCxnSpPr>
        <p:spPr bwMode="auto">
          <a:xfrm flipH="1" flipV="1">
            <a:off x="599945" y="1486763"/>
            <a:ext cx="3339009" cy="2170838"/>
          </a:xfrm>
          <a:prstGeom prst="straightConnector1">
            <a:avLst/>
          </a:prstGeom>
          <a:noFill/>
          <a:ln w="22225" cap="flat" cmpd="sng" algn="ctr">
            <a:solidFill>
              <a:srgbClr val="FF0000"/>
            </a:solidFill>
            <a:prstDash val="solid"/>
            <a:round/>
            <a:headEnd type="none" w="med" len="med"/>
            <a:tailEnd type="arrow"/>
          </a:ln>
          <a:effectLst/>
        </p:spPr>
      </p:cxnSp>
      <p:grpSp>
        <p:nvGrpSpPr>
          <p:cNvPr id="313" name="Group 312"/>
          <p:cNvGrpSpPr/>
          <p:nvPr/>
        </p:nvGrpSpPr>
        <p:grpSpPr>
          <a:xfrm flipH="1">
            <a:off x="373222" y="1701389"/>
            <a:ext cx="3208179" cy="2800887"/>
            <a:chOff x="5562587" y="-250850"/>
            <a:chExt cx="57197201" cy="2994051"/>
          </a:xfrm>
        </p:grpSpPr>
        <p:cxnSp>
          <p:nvCxnSpPr>
            <p:cNvPr id="314" name="Straight Arrow Connector 313"/>
            <p:cNvCxnSpPr/>
            <p:nvPr/>
          </p:nvCxnSpPr>
          <p:spPr bwMode="auto">
            <a:xfrm flipV="1">
              <a:off x="5562587" y="-250850"/>
              <a:ext cx="27312101" cy="2994051"/>
            </a:xfrm>
            <a:prstGeom prst="straightConnector1">
              <a:avLst/>
            </a:prstGeom>
            <a:noFill/>
            <a:ln w="22225" cap="flat" cmpd="sng" algn="ctr">
              <a:solidFill>
                <a:srgbClr val="FF0000"/>
              </a:solidFill>
              <a:prstDash val="solid"/>
              <a:round/>
              <a:headEnd type="none" w="med" len="med"/>
              <a:tailEnd type="arrow"/>
            </a:ln>
            <a:effectLst/>
          </p:spPr>
        </p:cxnSp>
        <p:cxnSp>
          <p:nvCxnSpPr>
            <p:cNvPr id="315" name="Straight Arrow Connector 314"/>
            <p:cNvCxnSpPr/>
            <p:nvPr/>
          </p:nvCxnSpPr>
          <p:spPr bwMode="auto">
            <a:xfrm flipV="1">
              <a:off x="5562605" y="-250850"/>
              <a:ext cx="57197183" cy="2994050"/>
            </a:xfrm>
            <a:prstGeom prst="straightConnector1">
              <a:avLst/>
            </a:prstGeom>
            <a:noFill/>
            <a:ln w="22225" cap="flat" cmpd="sng" algn="ctr">
              <a:solidFill>
                <a:srgbClr val="FF0000"/>
              </a:solidFill>
              <a:prstDash val="solid"/>
              <a:round/>
              <a:headEnd type="none" w="med" len="med"/>
              <a:tailEnd type="arrow"/>
            </a:ln>
            <a:effectLst/>
          </p:spPr>
        </p:cxnSp>
        <p:cxnSp>
          <p:nvCxnSpPr>
            <p:cNvPr id="324" name="Straight Arrow Connector 323"/>
            <p:cNvCxnSpPr/>
            <p:nvPr/>
          </p:nvCxnSpPr>
          <p:spPr bwMode="auto">
            <a:xfrm flipV="1">
              <a:off x="5828037" y="-33744"/>
              <a:ext cx="35303127" cy="2739351"/>
            </a:xfrm>
            <a:prstGeom prst="straightConnector1">
              <a:avLst/>
            </a:prstGeom>
            <a:noFill/>
            <a:ln w="22225" cap="flat" cmpd="sng" algn="ctr">
              <a:solidFill>
                <a:srgbClr val="FF0000"/>
              </a:solidFill>
              <a:prstDash val="solid"/>
              <a:round/>
              <a:headEnd type="none" w="med" len="med"/>
              <a:tailEnd type="arrow"/>
            </a:ln>
            <a:effectLst/>
          </p:spPr>
        </p:cxnSp>
      </p:grpSp>
      <p:cxnSp>
        <p:nvCxnSpPr>
          <p:cNvPr id="316" name="Straight Arrow Connector 315"/>
          <p:cNvCxnSpPr/>
          <p:nvPr/>
        </p:nvCxnSpPr>
        <p:spPr bwMode="auto">
          <a:xfrm flipH="1" flipV="1">
            <a:off x="1137457" y="1066800"/>
            <a:ext cx="1872559" cy="1418492"/>
          </a:xfrm>
          <a:prstGeom prst="straightConnector1">
            <a:avLst/>
          </a:prstGeom>
          <a:noFill/>
          <a:ln w="22225" cap="flat" cmpd="sng" algn="ctr">
            <a:solidFill>
              <a:srgbClr val="FF0000"/>
            </a:solidFill>
            <a:prstDash val="solid"/>
            <a:round/>
            <a:headEnd type="none" w="med" len="med"/>
            <a:tailEnd type="arrow"/>
          </a:ln>
          <a:effectLst/>
        </p:spPr>
      </p:cxnSp>
      <p:cxnSp>
        <p:nvCxnSpPr>
          <p:cNvPr id="317" name="Straight Arrow Connector 316"/>
          <p:cNvCxnSpPr/>
          <p:nvPr/>
        </p:nvCxnSpPr>
        <p:spPr bwMode="auto">
          <a:xfrm flipH="1" flipV="1">
            <a:off x="1357624" y="2121877"/>
            <a:ext cx="1658254" cy="3071446"/>
          </a:xfrm>
          <a:prstGeom prst="straightConnector1">
            <a:avLst/>
          </a:prstGeom>
          <a:noFill/>
          <a:ln w="22225" cap="flat" cmpd="sng" algn="ctr">
            <a:solidFill>
              <a:srgbClr val="FF0000"/>
            </a:solidFill>
            <a:prstDash val="solid"/>
            <a:round/>
            <a:headEnd type="none" w="med" len="med"/>
            <a:tailEnd type="arrow"/>
          </a:ln>
          <a:effectLst/>
        </p:spPr>
      </p:cxnSp>
      <p:sp>
        <p:nvSpPr>
          <p:cNvPr id="318" name="Text Box 147"/>
          <p:cNvSpPr txBox="1">
            <a:spLocks noChangeArrowheads="1"/>
          </p:cNvSpPr>
          <p:nvPr/>
        </p:nvSpPr>
        <p:spPr bwMode="auto">
          <a:xfrm>
            <a:off x="0" y="609600"/>
            <a:ext cx="38862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MULT(X,Y):</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If |X| = |Y| = 1 then return( XY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Break X into </a:t>
            </a:r>
            <a:r>
              <a:rPr kumimoji="0" lang="en-US" altLang="en-US" sz="18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a,b</a:t>
            </a: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and Y into </a:t>
            </a:r>
            <a:r>
              <a:rPr kumimoji="0" lang="en-US" altLang="en-US" sz="18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c,d</a:t>
            </a:r>
            <a:endPar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e = MULT(</a:t>
            </a:r>
            <a:r>
              <a:rPr kumimoji="0" lang="en-US" altLang="en-US" sz="18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a,c</a:t>
            </a: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and f =MULT(</a:t>
            </a:r>
            <a:r>
              <a:rPr kumimoji="0" lang="en-US" altLang="en-US" sz="18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b,d</a:t>
            </a: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return( e 10</a:t>
            </a:r>
            <a:r>
              <a:rPr kumimoji="0" lang="en-US" altLang="en-US" sz="1800" b="0" i="0" u="none" strike="noStrike" kern="1200" cap="none" spc="0" normalizeH="0" baseline="30000" noProof="0" dirty="0">
                <a:ln>
                  <a:noFill/>
                </a:ln>
                <a:solidFill>
                  <a:srgbClr val="CC9900"/>
                </a:solidFill>
                <a:effectLst/>
                <a:uLnTx/>
                <a:uFillTx/>
                <a:latin typeface="Times New Roman" pitchFamily="18" charset="0"/>
                <a:ea typeface="+mn-ea"/>
                <a:cs typeface="Arial" charset="0"/>
              </a:rPr>
              <a:t>n</a:t>
            </a: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 (MULT(</a:t>
            </a:r>
            <a:r>
              <a:rPr kumimoji="0" lang="en-US" altLang="en-US" sz="18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a+b</a:t>
            </a: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a:t>
            </a:r>
            <a:r>
              <a:rPr kumimoji="0" lang="en-US" altLang="en-US" sz="18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c+d</a:t>
            </a: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a:t>
            </a:r>
            <a:b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b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 e - f) 10</a:t>
            </a:r>
            <a:r>
              <a:rPr kumimoji="0" lang="en-US" altLang="en-US" sz="1800" b="0" i="0" u="none" strike="noStrike" kern="1200" cap="none" spc="0" normalizeH="0" baseline="30000" noProof="0" dirty="0">
                <a:ln>
                  <a:noFill/>
                </a:ln>
                <a:solidFill>
                  <a:srgbClr val="CC9900"/>
                </a:solidFill>
                <a:effectLst/>
                <a:uLnTx/>
                <a:uFillTx/>
                <a:latin typeface="Times New Roman" pitchFamily="18" charset="0"/>
                <a:ea typeface="+mn-ea"/>
                <a:cs typeface="Arial" charset="0"/>
              </a:rPr>
              <a:t>n/2</a:t>
            </a:r>
            <a:r>
              <a:rPr kumimoji="0" lang="en-US" altLang="en-US" sz="18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 f )</a:t>
            </a:r>
          </a:p>
        </p:txBody>
      </p:sp>
      <p:sp>
        <p:nvSpPr>
          <p:cNvPr id="325" name="Text Box 7"/>
          <p:cNvSpPr txBox="1">
            <a:spLocks noChangeArrowheads="1"/>
          </p:cNvSpPr>
          <p:nvPr/>
        </p:nvSpPr>
        <p:spPr bwMode="auto">
          <a:xfrm>
            <a:off x="4876800" y="1074003"/>
            <a:ext cx="3124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Know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Precond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Postcond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p:sp>
        <p:nvSpPr>
          <p:cNvPr id="326" name="Text Box 7"/>
          <p:cNvSpPr txBox="1">
            <a:spLocks noChangeArrowheads="1"/>
          </p:cNvSpPr>
          <p:nvPr/>
        </p:nvSpPr>
        <p:spPr bwMode="auto">
          <a:xfrm>
            <a:off x="7162800" y="1032972"/>
            <a:ext cx="2133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ints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x</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a:t>
            </a:r>
            <a:r>
              <a:rPr kumimoji="0" lang="en-US" altLang="en-US" sz="24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y</a:t>
            </a:r>
            <a:endParaRPr kumimoji="0" lang="en-US" altLang="en-US" sz="2400" b="0" i="0" u="none" strike="noStrike" kern="1200" cap="none" spc="0" normalizeH="0" baseline="0" noProof="0" dirty="0">
              <a:ln>
                <a:noFill/>
              </a:ln>
              <a:solidFill>
                <a:srgbClr val="CC9900"/>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product </a:t>
            </a:r>
            <a:r>
              <a:rPr kumimoji="0" lang="en-US" altLang="en-US" sz="24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x</a:t>
            </a:r>
            <a:r>
              <a:rPr kumimoji="0" lang="en-US" altLang="en-US" sz="2400" b="0" i="0" u="none" strike="noStrike" kern="1200" cap="none" spc="0" normalizeH="0" baseline="0" noProof="0" dirty="0" err="1">
                <a:ln>
                  <a:noFill/>
                </a:ln>
                <a:solidFill>
                  <a:srgbClr val="CC9900"/>
                </a:solidFill>
                <a:effectLst/>
                <a:uLnTx/>
                <a:uFillTx/>
                <a:latin typeface="Times New Roman" pitchFamily="18" charset="0"/>
                <a:ea typeface="+mn-ea"/>
                <a:cs typeface="Arial" charset="0"/>
                <a:sym typeface="Symbol"/>
              </a:rPr>
              <a:t></a:t>
            </a:r>
            <a:r>
              <a:rPr kumimoji="0" lang="en-US" altLang="en-US" sz="2400" b="0" i="0" u="none" strike="noStrike" kern="1200" cap="none" spc="0" normalizeH="0" baseline="0" noProof="0" dirty="0" err="1">
                <a:ln>
                  <a:noFill/>
                </a:ln>
                <a:solidFill>
                  <a:srgbClr val="CC9900"/>
                </a:solidFill>
                <a:effectLst/>
                <a:uLnTx/>
                <a:uFillTx/>
                <a:latin typeface="Times New Roman" pitchFamily="18" charset="0"/>
                <a:ea typeface="+mn-ea"/>
                <a:cs typeface="Arial" charset="0"/>
              </a:rPr>
              <a:t>y</a:t>
            </a:r>
            <a:endParaRPr kumimoji="0" lang="en-US" altLang="en-US" sz="2000" b="0" i="0" u="none" strike="noStrike" kern="1200" cap="none" spc="0" normalizeH="0" baseline="0" noProof="0" dirty="0">
              <a:ln>
                <a:noFill/>
              </a:ln>
              <a:solidFill>
                <a:srgbClr val="CC9900"/>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4002251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25"/>
                                        </p:tgtEl>
                                        <p:attrNameLst>
                                          <p:attrName>style.visibility</p:attrName>
                                        </p:attrNameLst>
                                      </p:cBhvr>
                                      <p:to>
                                        <p:strVal val="visible"/>
                                      </p:to>
                                    </p:set>
                                    <p:anim calcmode="lin" valueType="num">
                                      <p:cBhvr additive="base">
                                        <p:cTn id="7" dur="500" fill="hold"/>
                                        <p:tgtEl>
                                          <p:spTgt spid="325"/>
                                        </p:tgtEl>
                                        <p:attrNameLst>
                                          <p:attrName>ppt_x</p:attrName>
                                        </p:attrNameLst>
                                      </p:cBhvr>
                                      <p:tavLst>
                                        <p:tav tm="0">
                                          <p:val>
                                            <p:strVal val="#ppt_x"/>
                                          </p:val>
                                        </p:tav>
                                        <p:tav tm="100000">
                                          <p:val>
                                            <p:strVal val="#ppt_x"/>
                                          </p:val>
                                        </p:tav>
                                      </p:tavLst>
                                    </p:anim>
                                    <p:anim calcmode="lin" valueType="num">
                                      <p:cBhvr additive="base">
                                        <p:cTn id="8" dur="500" fill="hold"/>
                                        <p:tgtEl>
                                          <p:spTgt spid="3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26">
                                            <p:txEl>
                                              <p:pRg st="0" end="0"/>
                                            </p:txEl>
                                          </p:spTgt>
                                        </p:tgtEl>
                                        <p:attrNameLst>
                                          <p:attrName>style.visibility</p:attrName>
                                        </p:attrNameLst>
                                      </p:cBhvr>
                                      <p:to>
                                        <p:strVal val="visible"/>
                                      </p:to>
                                    </p:set>
                                    <p:anim calcmode="lin" valueType="num">
                                      <p:cBhvr additive="base">
                                        <p:cTn id="11" dur="500" fill="hold"/>
                                        <p:tgtEl>
                                          <p:spTgt spid="326">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26">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26">
                                            <p:txEl>
                                              <p:pRg st="1" end="1"/>
                                            </p:txEl>
                                          </p:spTgt>
                                        </p:tgtEl>
                                        <p:attrNameLst>
                                          <p:attrName>style.visibility</p:attrName>
                                        </p:attrNameLst>
                                      </p:cBhvr>
                                      <p:to>
                                        <p:strVal val="visible"/>
                                      </p:to>
                                    </p:set>
                                    <p:anim calcmode="lin" valueType="num">
                                      <p:cBhvr additive="base">
                                        <p:cTn id="15" dur="500" fill="hold"/>
                                        <p:tgtEl>
                                          <p:spTgt spid="326">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2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48484">
                                            <p:txEl>
                                              <p:pRg st="0" end="0"/>
                                            </p:txEl>
                                          </p:spTgt>
                                        </p:tgtEl>
                                        <p:attrNameLst>
                                          <p:attrName>style.visibility</p:attrName>
                                        </p:attrNameLst>
                                      </p:cBhvr>
                                      <p:to>
                                        <p:strVal val="visible"/>
                                      </p:to>
                                    </p:set>
                                    <p:anim calcmode="lin" valueType="num">
                                      <p:cBhvr additive="base">
                                        <p:cTn id="21" dur="500" fill="hold"/>
                                        <p:tgtEl>
                                          <p:spTgt spid="148484">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48484">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03"/>
                                        </p:tgtEl>
                                        <p:attrNameLst>
                                          <p:attrName>style.visibility</p:attrName>
                                        </p:attrNameLst>
                                      </p:cBhvr>
                                      <p:to>
                                        <p:strVal val="visible"/>
                                      </p:to>
                                    </p:set>
                                    <p:anim calcmode="lin" valueType="num">
                                      <p:cBhvr additive="base">
                                        <p:cTn id="25" dur="500" fill="hold"/>
                                        <p:tgtEl>
                                          <p:spTgt spid="303"/>
                                        </p:tgtEl>
                                        <p:attrNameLst>
                                          <p:attrName>ppt_x</p:attrName>
                                        </p:attrNameLst>
                                      </p:cBhvr>
                                      <p:tavLst>
                                        <p:tav tm="0">
                                          <p:val>
                                            <p:strVal val="0-#ppt_w/2"/>
                                          </p:val>
                                        </p:tav>
                                        <p:tav tm="100000">
                                          <p:val>
                                            <p:strVal val="#ppt_x"/>
                                          </p:val>
                                        </p:tav>
                                      </p:tavLst>
                                    </p:anim>
                                    <p:anim calcmode="lin" valueType="num">
                                      <p:cBhvr additive="base">
                                        <p:cTn id="26" dur="500" fill="hold"/>
                                        <p:tgtEl>
                                          <p:spTgt spid="30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7170"/>
                                        </p:tgtEl>
                                        <p:attrNameLst>
                                          <p:attrName>style.visibility</p:attrName>
                                        </p:attrNameLst>
                                      </p:cBhvr>
                                      <p:to>
                                        <p:strVal val="visible"/>
                                      </p:to>
                                    </p:set>
                                    <p:anim calcmode="lin" valueType="num">
                                      <p:cBhvr additive="base">
                                        <p:cTn id="31" dur="500" fill="hold"/>
                                        <p:tgtEl>
                                          <p:spTgt spid="7170"/>
                                        </p:tgtEl>
                                        <p:attrNameLst>
                                          <p:attrName>ppt_x</p:attrName>
                                        </p:attrNameLst>
                                      </p:cBhvr>
                                      <p:tavLst>
                                        <p:tav tm="0">
                                          <p:val>
                                            <p:strVal val="0-#ppt_w/2"/>
                                          </p:val>
                                        </p:tav>
                                        <p:tav tm="100000">
                                          <p:val>
                                            <p:strVal val="#ppt_x"/>
                                          </p:val>
                                        </p:tav>
                                      </p:tavLst>
                                    </p:anim>
                                    <p:anim calcmode="lin" valueType="num">
                                      <p:cBhvr additive="base">
                                        <p:cTn id="32" dur="500" fill="hold"/>
                                        <p:tgtEl>
                                          <p:spTgt spid="717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48484">
                                            <p:txEl>
                                              <p:pRg st="1" end="1"/>
                                            </p:txEl>
                                          </p:spTgt>
                                        </p:tgtEl>
                                        <p:attrNameLst>
                                          <p:attrName>style.visibility</p:attrName>
                                        </p:attrNameLst>
                                      </p:cBhvr>
                                      <p:to>
                                        <p:strVal val="visible"/>
                                      </p:to>
                                    </p:set>
                                    <p:anim calcmode="lin" valueType="num">
                                      <p:cBhvr additive="base">
                                        <p:cTn id="37" dur="500" fill="hold"/>
                                        <p:tgtEl>
                                          <p:spTgt spid="148484">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48484">
                                            <p:txEl>
                                              <p:pRg st="1" end="1"/>
                                            </p:txEl>
                                          </p:spTgt>
                                        </p:tgtEl>
                                        <p:attrNameLst>
                                          <p:attrName>ppt_y</p:attrName>
                                        </p:attrNameLst>
                                      </p:cBhvr>
                                      <p:tavLst>
                                        <p:tav tm="0">
                                          <p:val>
                                            <p:strVal val="#ppt_y"/>
                                          </p:val>
                                        </p:tav>
                                        <p:tav tm="100000">
                                          <p:val>
                                            <p:strVal val="#ppt_y"/>
                                          </p:val>
                                        </p:tav>
                                      </p:tavLst>
                                    </p:anim>
                                  </p:childTnLst>
                                </p:cTn>
                              </p:par>
                              <p:par>
                                <p:cTn id="39" presetID="1" presetClass="exit" presetSubtype="0" fill="hold" nodeType="withEffect">
                                  <p:stCondLst>
                                    <p:cond delay="0"/>
                                  </p:stCondLst>
                                  <p:childTnLst>
                                    <p:set>
                                      <p:cBhvr>
                                        <p:cTn id="40" dur="1" fill="hold">
                                          <p:stCondLst>
                                            <p:cond delay="0"/>
                                          </p:stCondLst>
                                        </p:cTn>
                                        <p:tgtEl>
                                          <p:spTgt spid="303"/>
                                        </p:tgtEl>
                                        <p:attrNameLst>
                                          <p:attrName>style.visibility</p:attrName>
                                        </p:attrNameLst>
                                      </p:cBhvr>
                                      <p:to>
                                        <p:strVal val="hidden"/>
                                      </p:to>
                                    </p:set>
                                  </p:childTnLst>
                                </p:cTn>
                              </p:par>
                              <p:par>
                                <p:cTn id="41" presetID="2" presetClass="entr" presetSubtype="8" fill="hold" nodeType="withEffect">
                                  <p:stCondLst>
                                    <p:cond delay="0"/>
                                  </p:stCondLst>
                                  <p:childTnLst>
                                    <p:set>
                                      <p:cBhvr>
                                        <p:cTn id="42" dur="1" fill="hold">
                                          <p:stCondLst>
                                            <p:cond delay="0"/>
                                          </p:stCondLst>
                                        </p:cTn>
                                        <p:tgtEl>
                                          <p:spTgt spid="316"/>
                                        </p:tgtEl>
                                        <p:attrNameLst>
                                          <p:attrName>style.visibility</p:attrName>
                                        </p:attrNameLst>
                                      </p:cBhvr>
                                      <p:to>
                                        <p:strVal val="visible"/>
                                      </p:to>
                                    </p:set>
                                    <p:anim calcmode="lin" valueType="num">
                                      <p:cBhvr additive="base">
                                        <p:cTn id="43" dur="500" fill="hold"/>
                                        <p:tgtEl>
                                          <p:spTgt spid="316"/>
                                        </p:tgtEl>
                                        <p:attrNameLst>
                                          <p:attrName>ppt_x</p:attrName>
                                        </p:attrNameLst>
                                      </p:cBhvr>
                                      <p:tavLst>
                                        <p:tav tm="0">
                                          <p:val>
                                            <p:strVal val="0-#ppt_w/2"/>
                                          </p:val>
                                        </p:tav>
                                        <p:tav tm="100000">
                                          <p:val>
                                            <p:strVal val="#ppt_x"/>
                                          </p:val>
                                        </p:tav>
                                      </p:tavLst>
                                    </p:anim>
                                    <p:anim calcmode="lin" valueType="num">
                                      <p:cBhvr additive="base">
                                        <p:cTn id="44" dur="500" fill="hold"/>
                                        <p:tgtEl>
                                          <p:spTgt spid="31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48484">
                                            <p:txEl>
                                              <p:pRg st="2" end="2"/>
                                            </p:txEl>
                                          </p:spTgt>
                                        </p:tgtEl>
                                        <p:attrNameLst>
                                          <p:attrName>style.visibility</p:attrName>
                                        </p:attrNameLst>
                                      </p:cBhvr>
                                      <p:to>
                                        <p:strVal val="visible"/>
                                      </p:to>
                                    </p:set>
                                    <p:anim calcmode="lin" valueType="num">
                                      <p:cBhvr additive="base">
                                        <p:cTn id="49" dur="500" fill="hold"/>
                                        <p:tgtEl>
                                          <p:spTgt spid="148484">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48484">
                                            <p:txEl>
                                              <p:pRg st="2" end="2"/>
                                            </p:txEl>
                                          </p:spTgt>
                                        </p:tgtEl>
                                        <p:attrNameLst>
                                          <p:attrName>ppt_y</p:attrName>
                                        </p:attrNameLst>
                                      </p:cBhvr>
                                      <p:tavLst>
                                        <p:tav tm="0">
                                          <p:val>
                                            <p:strVal val="#ppt_y"/>
                                          </p:val>
                                        </p:tav>
                                        <p:tav tm="100000">
                                          <p:val>
                                            <p:strVal val="#ppt_y"/>
                                          </p:val>
                                        </p:tav>
                                      </p:tavLst>
                                    </p:anim>
                                  </p:childTnLst>
                                </p:cTn>
                              </p:par>
                              <p:par>
                                <p:cTn id="51" presetID="1" presetClass="exit" presetSubtype="0" fill="hold" nodeType="withEffect">
                                  <p:stCondLst>
                                    <p:cond delay="0"/>
                                  </p:stCondLst>
                                  <p:childTnLst>
                                    <p:set>
                                      <p:cBhvr>
                                        <p:cTn id="52" dur="1" fill="hold">
                                          <p:stCondLst>
                                            <p:cond delay="0"/>
                                          </p:stCondLst>
                                        </p:cTn>
                                        <p:tgtEl>
                                          <p:spTgt spid="316"/>
                                        </p:tgtEl>
                                        <p:attrNameLst>
                                          <p:attrName>style.visibility</p:attrName>
                                        </p:attrNameLst>
                                      </p:cBhvr>
                                      <p:to>
                                        <p:strVal val="hidden"/>
                                      </p:to>
                                    </p:set>
                                  </p:childTnLst>
                                </p:cTn>
                              </p:par>
                              <p:par>
                                <p:cTn id="53" presetID="2" presetClass="entr" presetSubtype="8" fill="hold" nodeType="withEffect">
                                  <p:stCondLst>
                                    <p:cond delay="0"/>
                                  </p:stCondLst>
                                  <p:childTnLst>
                                    <p:set>
                                      <p:cBhvr>
                                        <p:cTn id="54" dur="1" fill="hold">
                                          <p:stCondLst>
                                            <p:cond delay="0"/>
                                          </p:stCondLst>
                                        </p:cTn>
                                        <p:tgtEl>
                                          <p:spTgt spid="148484">
                                            <p:txEl>
                                              <p:pRg st="3" end="3"/>
                                            </p:txEl>
                                          </p:spTgt>
                                        </p:tgtEl>
                                        <p:attrNameLst>
                                          <p:attrName>style.visibility</p:attrName>
                                        </p:attrNameLst>
                                      </p:cBhvr>
                                      <p:to>
                                        <p:strVal val="visible"/>
                                      </p:to>
                                    </p:set>
                                    <p:anim calcmode="lin" valueType="num">
                                      <p:cBhvr additive="base">
                                        <p:cTn id="55" dur="500" fill="hold"/>
                                        <p:tgtEl>
                                          <p:spTgt spid="148484">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48484">
                                            <p:txEl>
                                              <p:pRg st="3" end="3"/>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05"/>
                                        </p:tgtEl>
                                        <p:attrNameLst>
                                          <p:attrName>style.visibility</p:attrName>
                                        </p:attrNameLst>
                                      </p:cBhvr>
                                      <p:to>
                                        <p:strVal val="visible"/>
                                      </p:to>
                                    </p:set>
                                    <p:anim calcmode="lin" valueType="num">
                                      <p:cBhvr additive="base">
                                        <p:cTn id="59" dur="500" fill="hold"/>
                                        <p:tgtEl>
                                          <p:spTgt spid="305"/>
                                        </p:tgtEl>
                                        <p:attrNameLst>
                                          <p:attrName>ppt_x</p:attrName>
                                        </p:attrNameLst>
                                      </p:cBhvr>
                                      <p:tavLst>
                                        <p:tav tm="0">
                                          <p:val>
                                            <p:strVal val="0-#ppt_w/2"/>
                                          </p:val>
                                        </p:tav>
                                        <p:tav tm="100000">
                                          <p:val>
                                            <p:strVal val="#ppt_x"/>
                                          </p:val>
                                        </p:tav>
                                      </p:tavLst>
                                    </p:anim>
                                    <p:anim calcmode="lin" valueType="num">
                                      <p:cBhvr additive="base">
                                        <p:cTn id="60" dur="500" fill="hold"/>
                                        <p:tgtEl>
                                          <p:spTgt spid="305"/>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304"/>
                                        </p:tgtEl>
                                        <p:attrNameLst>
                                          <p:attrName>style.visibility</p:attrName>
                                        </p:attrNameLst>
                                      </p:cBhvr>
                                      <p:to>
                                        <p:strVal val="visible"/>
                                      </p:to>
                                    </p:set>
                                    <p:anim calcmode="lin" valueType="num">
                                      <p:cBhvr additive="base">
                                        <p:cTn id="63" dur="500" fill="hold"/>
                                        <p:tgtEl>
                                          <p:spTgt spid="304"/>
                                        </p:tgtEl>
                                        <p:attrNameLst>
                                          <p:attrName>ppt_x</p:attrName>
                                        </p:attrNameLst>
                                      </p:cBhvr>
                                      <p:tavLst>
                                        <p:tav tm="0">
                                          <p:val>
                                            <p:strVal val="0-#ppt_w/2"/>
                                          </p:val>
                                        </p:tav>
                                        <p:tav tm="100000">
                                          <p:val>
                                            <p:strVal val="#ppt_x"/>
                                          </p:val>
                                        </p:tav>
                                      </p:tavLst>
                                    </p:anim>
                                    <p:anim calcmode="lin" valueType="num">
                                      <p:cBhvr additive="base">
                                        <p:cTn id="64" dur="500" fill="hold"/>
                                        <p:tgtEl>
                                          <p:spTgt spid="304"/>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48484">
                                            <p:txEl>
                                              <p:pRg st="4" end="4"/>
                                            </p:txEl>
                                          </p:spTgt>
                                        </p:tgtEl>
                                        <p:attrNameLst>
                                          <p:attrName>style.visibility</p:attrName>
                                        </p:attrNameLst>
                                      </p:cBhvr>
                                      <p:to>
                                        <p:strVal val="visible"/>
                                      </p:to>
                                    </p:set>
                                    <p:anim calcmode="lin" valueType="num">
                                      <p:cBhvr additive="base">
                                        <p:cTn id="69" dur="500" fill="hold"/>
                                        <p:tgtEl>
                                          <p:spTgt spid="148484">
                                            <p:txEl>
                                              <p:pRg st="4" end="4"/>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48484">
                                            <p:txEl>
                                              <p:pRg st="4" end="4"/>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311"/>
                                        </p:tgtEl>
                                        <p:attrNameLst>
                                          <p:attrName>style.visibility</p:attrName>
                                        </p:attrNameLst>
                                      </p:cBhvr>
                                      <p:to>
                                        <p:strVal val="visible"/>
                                      </p:to>
                                    </p:set>
                                    <p:anim calcmode="lin" valueType="num">
                                      <p:cBhvr additive="base">
                                        <p:cTn id="73" dur="500" fill="hold"/>
                                        <p:tgtEl>
                                          <p:spTgt spid="311"/>
                                        </p:tgtEl>
                                        <p:attrNameLst>
                                          <p:attrName>ppt_x</p:attrName>
                                        </p:attrNameLst>
                                      </p:cBhvr>
                                      <p:tavLst>
                                        <p:tav tm="0">
                                          <p:val>
                                            <p:strVal val="0-#ppt_w/2"/>
                                          </p:val>
                                        </p:tav>
                                        <p:tav tm="100000">
                                          <p:val>
                                            <p:strVal val="#ppt_x"/>
                                          </p:val>
                                        </p:tav>
                                      </p:tavLst>
                                    </p:anim>
                                    <p:anim calcmode="lin" valueType="num">
                                      <p:cBhvr additive="base">
                                        <p:cTn id="74" dur="500" fill="hold"/>
                                        <p:tgtEl>
                                          <p:spTgt spid="311"/>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30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148484">
                                            <p:txEl>
                                              <p:pRg st="5" end="5"/>
                                            </p:txEl>
                                          </p:spTgt>
                                        </p:tgtEl>
                                        <p:attrNameLst>
                                          <p:attrName>style.visibility</p:attrName>
                                        </p:attrNameLst>
                                      </p:cBhvr>
                                      <p:to>
                                        <p:strVal val="visible"/>
                                      </p:to>
                                    </p:set>
                                    <p:anim calcmode="lin" valueType="num">
                                      <p:cBhvr additive="base">
                                        <p:cTn id="81" dur="500" fill="hold"/>
                                        <p:tgtEl>
                                          <p:spTgt spid="148484">
                                            <p:txEl>
                                              <p:pRg st="5" end="5"/>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148484">
                                            <p:txEl>
                                              <p:pRg st="5" end="5"/>
                                            </p:txEl>
                                          </p:spTgt>
                                        </p:tgtEl>
                                        <p:attrNameLst>
                                          <p:attrName>ppt_y</p:attrName>
                                        </p:attrNameLst>
                                      </p:cBhvr>
                                      <p:tavLst>
                                        <p:tav tm="0">
                                          <p:val>
                                            <p:strVal val="#ppt_y"/>
                                          </p:val>
                                        </p:tav>
                                        <p:tav tm="100000">
                                          <p:val>
                                            <p:strVal val="#ppt_y"/>
                                          </p:val>
                                        </p:tav>
                                      </p:tavLst>
                                    </p:anim>
                                  </p:childTnLst>
                                </p:cTn>
                              </p:par>
                              <p:par>
                                <p:cTn id="83" presetID="1" presetClass="exit" presetSubtype="0" fill="hold" nodeType="withEffect">
                                  <p:stCondLst>
                                    <p:cond delay="0"/>
                                  </p:stCondLst>
                                  <p:childTnLst>
                                    <p:set>
                                      <p:cBhvr>
                                        <p:cTn id="84" dur="1" fill="hold">
                                          <p:stCondLst>
                                            <p:cond delay="0"/>
                                          </p:stCondLst>
                                        </p:cTn>
                                        <p:tgtEl>
                                          <p:spTgt spid="311"/>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148484">
                                            <p:txEl>
                                              <p:pRg st="6" end="6"/>
                                            </p:txEl>
                                          </p:spTgt>
                                        </p:tgtEl>
                                        <p:attrNameLst>
                                          <p:attrName>style.visibility</p:attrName>
                                        </p:attrNameLst>
                                      </p:cBhvr>
                                      <p:to>
                                        <p:strVal val="visible"/>
                                      </p:to>
                                    </p:set>
                                    <p:anim calcmode="lin" valueType="num">
                                      <p:cBhvr additive="base">
                                        <p:cTn id="89" dur="500" fill="hold"/>
                                        <p:tgtEl>
                                          <p:spTgt spid="148484">
                                            <p:txEl>
                                              <p:pRg st="6" end="6"/>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48484">
                                            <p:txEl>
                                              <p:pRg st="6" end="6"/>
                                            </p:txEl>
                                          </p:spTgt>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313"/>
                                        </p:tgtEl>
                                        <p:attrNameLst>
                                          <p:attrName>style.visibility</p:attrName>
                                        </p:attrNameLst>
                                      </p:cBhvr>
                                      <p:to>
                                        <p:strVal val="visible"/>
                                      </p:to>
                                    </p:set>
                                    <p:anim calcmode="lin" valueType="num">
                                      <p:cBhvr additive="base">
                                        <p:cTn id="93" dur="500" fill="hold"/>
                                        <p:tgtEl>
                                          <p:spTgt spid="313"/>
                                        </p:tgtEl>
                                        <p:attrNameLst>
                                          <p:attrName>ppt_x</p:attrName>
                                        </p:attrNameLst>
                                      </p:cBhvr>
                                      <p:tavLst>
                                        <p:tav tm="0">
                                          <p:val>
                                            <p:strVal val="0-#ppt_w/2"/>
                                          </p:val>
                                        </p:tav>
                                        <p:tav tm="100000">
                                          <p:val>
                                            <p:strVal val="#ppt_x"/>
                                          </p:val>
                                        </p:tav>
                                      </p:tavLst>
                                    </p:anim>
                                    <p:anim calcmode="lin" valueType="num">
                                      <p:cBhvr additive="base">
                                        <p:cTn id="94" dur="500" fill="hold"/>
                                        <p:tgtEl>
                                          <p:spTgt spid="313"/>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2"/>
                                        </p:tgtEl>
                                        <p:attrNameLst>
                                          <p:attrName>style.visibility</p:attrName>
                                        </p:attrNameLst>
                                      </p:cBhvr>
                                      <p:to>
                                        <p:strVal val="visible"/>
                                      </p:to>
                                    </p:set>
                                    <p:anim calcmode="lin" valueType="num">
                                      <p:cBhvr additive="base">
                                        <p:cTn id="99" dur="500" fill="hold"/>
                                        <p:tgtEl>
                                          <p:spTgt spid="2"/>
                                        </p:tgtEl>
                                        <p:attrNameLst>
                                          <p:attrName>ppt_x</p:attrName>
                                        </p:attrNameLst>
                                      </p:cBhvr>
                                      <p:tavLst>
                                        <p:tav tm="0">
                                          <p:val>
                                            <p:strVal val="0-#ppt_w/2"/>
                                          </p:val>
                                        </p:tav>
                                        <p:tav tm="100000">
                                          <p:val>
                                            <p:strVal val="#ppt_x"/>
                                          </p:val>
                                        </p:tav>
                                      </p:tavLst>
                                    </p:anim>
                                    <p:anim calcmode="lin" valueType="num">
                                      <p:cBhvr additive="base">
                                        <p:cTn id="10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307"/>
                                        </p:tgtEl>
                                        <p:attrNameLst>
                                          <p:attrName>style.visibility</p:attrName>
                                        </p:attrNameLst>
                                      </p:cBhvr>
                                      <p:to>
                                        <p:strVal val="visible"/>
                                      </p:to>
                                    </p:set>
                                    <p:anim calcmode="lin" valueType="num">
                                      <p:cBhvr additive="base">
                                        <p:cTn id="105" dur="500" fill="hold"/>
                                        <p:tgtEl>
                                          <p:spTgt spid="307"/>
                                        </p:tgtEl>
                                        <p:attrNameLst>
                                          <p:attrName>ppt_x</p:attrName>
                                        </p:attrNameLst>
                                      </p:cBhvr>
                                      <p:tavLst>
                                        <p:tav tm="0">
                                          <p:val>
                                            <p:strVal val="0-#ppt_w/2"/>
                                          </p:val>
                                        </p:tav>
                                        <p:tav tm="100000">
                                          <p:val>
                                            <p:strVal val="#ppt_x"/>
                                          </p:val>
                                        </p:tav>
                                      </p:tavLst>
                                    </p:anim>
                                    <p:anim calcmode="lin" valueType="num">
                                      <p:cBhvr additive="base">
                                        <p:cTn id="106" dur="500" fill="hold"/>
                                        <p:tgtEl>
                                          <p:spTgt spid="307"/>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nodeType="clickEffect">
                                  <p:stCondLst>
                                    <p:cond delay="0"/>
                                  </p:stCondLst>
                                  <p:childTnLst>
                                    <p:set>
                                      <p:cBhvr>
                                        <p:cTn id="110" dur="1" fill="hold">
                                          <p:stCondLst>
                                            <p:cond delay="0"/>
                                          </p:stCondLst>
                                        </p:cTn>
                                        <p:tgtEl>
                                          <p:spTgt spid="148484">
                                            <p:txEl>
                                              <p:pRg st="7" end="7"/>
                                            </p:txEl>
                                          </p:spTgt>
                                        </p:tgtEl>
                                        <p:attrNameLst>
                                          <p:attrName>style.visibility</p:attrName>
                                        </p:attrNameLst>
                                      </p:cBhvr>
                                      <p:to>
                                        <p:strVal val="visible"/>
                                      </p:to>
                                    </p:set>
                                    <p:anim calcmode="lin" valueType="num">
                                      <p:cBhvr additive="base">
                                        <p:cTn id="111" dur="500" fill="hold"/>
                                        <p:tgtEl>
                                          <p:spTgt spid="148484">
                                            <p:txEl>
                                              <p:pRg st="7" end="7"/>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148484">
                                            <p:txEl>
                                              <p:pRg st="7" end="7"/>
                                            </p:txEl>
                                          </p:spTgt>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0"/>
                                  </p:stCondLst>
                                  <p:childTnLst>
                                    <p:set>
                                      <p:cBhvr>
                                        <p:cTn id="114" dur="1" fill="hold">
                                          <p:stCondLst>
                                            <p:cond delay="0"/>
                                          </p:stCondLst>
                                        </p:cTn>
                                        <p:tgtEl>
                                          <p:spTgt spid="317"/>
                                        </p:tgtEl>
                                        <p:attrNameLst>
                                          <p:attrName>style.visibility</p:attrName>
                                        </p:attrNameLst>
                                      </p:cBhvr>
                                      <p:to>
                                        <p:strVal val="visible"/>
                                      </p:to>
                                    </p:set>
                                    <p:anim calcmode="lin" valueType="num">
                                      <p:cBhvr additive="base">
                                        <p:cTn id="115" dur="500" fill="hold"/>
                                        <p:tgtEl>
                                          <p:spTgt spid="317"/>
                                        </p:tgtEl>
                                        <p:attrNameLst>
                                          <p:attrName>ppt_x</p:attrName>
                                        </p:attrNameLst>
                                      </p:cBhvr>
                                      <p:tavLst>
                                        <p:tav tm="0">
                                          <p:val>
                                            <p:strVal val="0-#ppt_w/2"/>
                                          </p:val>
                                        </p:tav>
                                        <p:tav tm="100000">
                                          <p:val>
                                            <p:strVal val="#ppt_x"/>
                                          </p:val>
                                        </p:tav>
                                      </p:tavLst>
                                    </p:anim>
                                    <p:anim calcmode="lin" valueType="num">
                                      <p:cBhvr additive="base">
                                        <p:cTn id="116" dur="500" fill="hold"/>
                                        <p:tgtEl>
                                          <p:spTgt spid="317"/>
                                        </p:tgtEl>
                                        <p:attrNameLst>
                                          <p:attrName>ppt_y</p:attrName>
                                        </p:attrNameLst>
                                      </p:cBhvr>
                                      <p:tavLst>
                                        <p:tav tm="0">
                                          <p:val>
                                            <p:strVal val="#ppt_y"/>
                                          </p:val>
                                        </p:tav>
                                        <p:tav tm="100000">
                                          <p:val>
                                            <p:strVal val="#ppt_y"/>
                                          </p:val>
                                        </p:tav>
                                      </p:tavLst>
                                    </p:anim>
                                  </p:childTnLst>
                                </p:cTn>
                              </p:par>
                              <p:par>
                                <p:cTn id="117" presetID="1" presetClass="exit" presetSubtype="0" fill="hold" nodeType="withEffect">
                                  <p:stCondLst>
                                    <p:cond delay="0"/>
                                  </p:stCondLst>
                                  <p:childTnLst>
                                    <p:set>
                                      <p:cBhvr>
                                        <p:cTn id="118" dur="1" fill="hold">
                                          <p:stCondLst>
                                            <p:cond delay="0"/>
                                          </p:stCondLst>
                                        </p:cTn>
                                        <p:tgtEl>
                                          <p:spTgt spid="313"/>
                                        </p:tgtEl>
                                        <p:attrNameLst>
                                          <p:attrName>style.visibility</p:attrName>
                                        </p:attrNameLst>
                                      </p:cBhvr>
                                      <p:to>
                                        <p:strVal val="hidden"/>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306"/>
                                        </p:tgtEl>
                                        <p:attrNameLst>
                                          <p:attrName>style.visibility</p:attrName>
                                        </p:attrNameLst>
                                      </p:cBhvr>
                                      <p:to>
                                        <p:strVal val="visible"/>
                                      </p:to>
                                    </p:set>
                                    <p:anim calcmode="lin" valueType="num">
                                      <p:cBhvr additive="base">
                                        <p:cTn id="123" dur="500" fill="hold"/>
                                        <p:tgtEl>
                                          <p:spTgt spid="306"/>
                                        </p:tgtEl>
                                        <p:attrNameLst>
                                          <p:attrName>ppt_x</p:attrName>
                                        </p:attrNameLst>
                                      </p:cBhvr>
                                      <p:tavLst>
                                        <p:tav tm="0">
                                          <p:val>
                                            <p:strVal val="0-#ppt_w/2"/>
                                          </p:val>
                                        </p:tav>
                                        <p:tav tm="100000">
                                          <p:val>
                                            <p:strVal val="#ppt_x"/>
                                          </p:val>
                                        </p:tav>
                                      </p:tavLst>
                                    </p:anim>
                                    <p:anim calcmode="lin" valueType="num">
                                      <p:cBhvr additive="base">
                                        <p:cTn id="124" dur="500" fill="hold"/>
                                        <p:tgtEl>
                                          <p:spTgt spid="306"/>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148484">
                                            <p:txEl>
                                              <p:pRg st="8" end="8"/>
                                            </p:txEl>
                                          </p:spTgt>
                                        </p:tgtEl>
                                        <p:attrNameLst>
                                          <p:attrName>style.visibility</p:attrName>
                                        </p:attrNameLst>
                                      </p:cBhvr>
                                      <p:to>
                                        <p:strVal val="visible"/>
                                      </p:to>
                                    </p:set>
                                    <p:anim calcmode="lin" valueType="num">
                                      <p:cBhvr additive="base">
                                        <p:cTn id="129" dur="500" fill="hold"/>
                                        <p:tgtEl>
                                          <p:spTgt spid="148484">
                                            <p:txEl>
                                              <p:pRg st="8" end="8"/>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148484">
                                            <p:txEl>
                                              <p:pRg st="8" end="8"/>
                                            </p:txEl>
                                          </p:spTgt>
                                        </p:tgtEl>
                                        <p:attrNameLst>
                                          <p:attrName>ppt_y</p:attrName>
                                        </p:attrNameLst>
                                      </p:cBhvr>
                                      <p:tavLst>
                                        <p:tav tm="0">
                                          <p:val>
                                            <p:strVal val="#ppt_y"/>
                                          </p:val>
                                        </p:tav>
                                        <p:tav tm="100000">
                                          <p:val>
                                            <p:strVal val="#ppt_y"/>
                                          </p:val>
                                        </p:tav>
                                      </p:tavLst>
                                    </p:anim>
                                  </p:childTnLst>
                                </p:cTn>
                              </p:par>
                              <p:par>
                                <p:cTn id="131" presetID="1" presetClass="exit" presetSubtype="0" fill="hold" nodeType="withEffect">
                                  <p:stCondLst>
                                    <p:cond delay="0"/>
                                  </p:stCondLst>
                                  <p:childTnLst>
                                    <p:set>
                                      <p:cBhvr>
                                        <p:cTn id="132" dur="1" fill="hold">
                                          <p:stCondLst>
                                            <p:cond delay="0"/>
                                          </p:stCondLst>
                                        </p:cTn>
                                        <p:tgtEl>
                                          <p:spTgt spid="317"/>
                                        </p:tgtEl>
                                        <p:attrNameLst>
                                          <p:attrName>style.visibility</p:attrName>
                                        </p:attrNameLst>
                                      </p:cBhvr>
                                      <p:to>
                                        <p:strVal val="hidden"/>
                                      </p:to>
                                    </p:set>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nodeType="clickEffect">
                                  <p:stCondLst>
                                    <p:cond delay="0"/>
                                  </p:stCondLst>
                                  <p:childTnLst>
                                    <p:set>
                                      <p:cBhvr>
                                        <p:cTn id="136" dur="1" fill="hold">
                                          <p:stCondLst>
                                            <p:cond delay="0"/>
                                          </p:stCondLst>
                                        </p:cTn>
                                        <p:tgtEl>
                                          <p:spTgt spid="148484">
                                            <p:txEl>
                                              <p:pRg st="9" end="9"/>
                                            </p:txEl>
                                          </p:spTgt>
                                        </p:tgtEl>
                                        <p:attrNameLst>
                                          <p:attrName>style.visibility</p:attrName>
                                        </p:attrNameLst>
                                      </p:cBhvr>
                                      <p:to>
                                        <p:strVal val="visible"/>
                                      </p:to>
                                    </p:set>
                                    <p:anim calcmode="lin" valueType="num">
                                      <p:cBhvr additive="base">
                                        <p:cTn id="137" dur="500" fill="hold"/>
                                        <p:tgtEl>
                                          <p:spTgt spid="148484">
                                            <p:txEl>
                                              <p:pRg st="9" end="9"/>
                                            </p:txEl>
                                          </p:spTgt>
                                        </p:tgtEl>
                                        <p:attrNameLst>
                                          <p:attrName>ppt_x</p:attrName>
                                        </p:attrNameLst>
                                      </p:cBhvr>
                                      <p:tavLst>
                                        <p:tav tm="0">
                                          <p:val>
                                            <p:strVal val="0-#ppt_w/2"/>
                                          </p:val>
                                        </p:tav>
                                        <p:tav tm="100000">
                                          <p:val>
                                            <p:strVal val="#ppt_x"/>
                                          </p:val>
                                        </p:tav>
                                      </p:tavLst>
                                    </p:anim>
                                    <p:anim calcmode="lin" valueType="num">
                                      <p:cBhvr additive="base">
                                        <p:cTn id="138" dur="500" fill="hold"/>
                                        <p:tgtEl>
                                          <p:spTgt spid="148484">
                                            <p:txEl>
                                              <p:pRg st="9" end="9"/>
                                            </p:txEl>
                                          </p:spTgt>
                                        </p:tgtEl>
                                        <p:attrNameLst>
                                          <p:attrName>ppt_y</p:attrName>
                                        </p:attrNameLst>
                                      </p:cBhvr>
                                      <p:tavLst>
                                        <p:tav tm="0">
                                          <p:val>
                                            <p:strVal val="#ppt_y"/>
                                          </p:val>
                                        </p:tav>
                                        <p:tav tm="100000">
                                          <p:val>
                                            <p:strVal val="#ppt_y"/>
                                          </p:val>
                                        </p:tav>
                                      </p:tavLst>
                                    </p:anim>
                                  </p:childTnLst>
                                </p:cTn>
                              </p:par>
                              <p:par>
                                <p:cTn id="139" presetID="2" presetClass="entr" presetSubtype="8" fill="hold" nodeType="withEffect">
                                  <p:stCondLst>
                                    <p:cond delay="0"/>
                                  </p:stCondLst>
                                  <p:childTnLst>
                                    <p:set>
                                      <p:cBhvr>
                                        <p:cTn id="140" dur="1" fill="hold">
                                          <p:stCondLst>
                                            <p:cond delay="0"/>
                                          </p:stCondLst>
                                        </p:cTn>
                                        <p:tgtEl>
                                          <p:spTgt spid="87"/>
                                        </p:tgtEl>
                                        <p:attrNameLst>
                                          <p:attrName>style.visibility</p:attrName>
                                        </p:attrNameLst>
                                      </p:cBhvr>
                                      <p:to>
                                        <p:strVal val="visible"/>
                                      </p:to>
                                    </p:set>
                                    <p:anim calcmode="lin" valueType="num">
                                      <p:cBhvr additive="base">
                                        <p:cTn id="141" dur="500" fill="hold"/>
                                        <p:tgtEl>
                                          <p:spTgt spid="87"/>
                                        </p:tgtEl>
                                        <p:attrNameLst>
                                          <p:attrName>ppt_x</p:attrName>
                                        </p:attrNameLst>
                                      </p:cBhvr>
                                      <p:tavLst>
                                        <p:tav tm="0">
                                          <p:val>
                                            <p:strVal val="0-#ppt_w/2"/>
                                          </p:val>
                                        </p:tav>
                                        <p:tav tm="100000">
                                          <p:val>
                                            <p:strVal val="#ppt_x"/>
                                          </p:val>
                                        </p:tav>
                                      </p:tavLst>
                                    </p:anim>
                                    <p:anim calcmode="lin" valueType="num">
                                      <p:cBhvr additive="base">
                                        <p:cTn id="142" dur="500" fill="hold"/>
                                        <p:tgtEl>
                                          <p:spTgt spid="87"/>
                                        </p:tgtEl>
                                        <p:attrNameLst>
                                          <p:attrName>ppt_y</p:attrName>
                                        </p:attrNameLst>
                                      </p:cBhvr>
                                      <p:tavLst>
                                        <p:tav tm="0">
                                          <p:val>
                                            <p:strVal val="#ppt_y"/>
                                          </p:val>
                                        </p:tav>
                                        <p:tav tm="100000">
                                          <p:val>
                                            <p:strVal val="#ppt_y"/>
                                          </p:val>
                                        </p:tav>
                                      </p:tavLst>
                                    </p:anim>
                                  </p:childTnLst>
                                </p:cTn>
                              </p:par>
                            </p:childTnLst>
                          </p:cTn>
                        </p:par>
                        <p:par>
                          <p:cTn id="143" fill="hold">
                            <p:stCondLst>
                              <p:cond delay="500"/>
                            </p:stCondLst>
                            <p:childTnLst>
                              <p:par>
                                <p:cTn id="144" presetID="2" presetClass="entr" presetSubtype="8" fill="hold" nodeType="afterEffect">
                                  <p:stCondLst>
                                    <p:cond delay="0"/>
                                  </p:stCondLst>
                                  <p:childTnLst>
                                    <p:set>
                                      <p:cBhvr>
                                        <p:cTn id="145" dur="1" fill="hold">
                                          <p:stCondLst>
                                            <p:cond delay="0"/>
                                          </p:stCondLst>
                                        </p:cTn>
                                        <p:tgtEl>
                                          <p:spTgt spid="197"/>
                                        </p:tgtEl>
                                        <p:attrNameLst>
                                          <p:attrName>style.visibility</p:attrName>
                                        </p:attrNameLst>
                                      </p:cBhvr>
                                      <p:to>
                                        <p:strVal val="visible"/>
                                      </p:to>
                                    </p:set>
                                    <p:anim calcmode="lin" valueType="num">
                                      <p:cBhvr additive="base">
                                        <p:cTn id="146" dur="500" fill="hold"/>
                                        <p:tgtEl>
                                          <p:spTgt spid="197"/>
                                        </p:tgtEl>
                                        <p:attrNameLst>
                                          <p:attrName>ppt_x</p:attrName>
                                        </p:attrNameLst>
                                      </p:cBhvr>
                                      <p:tavLst>
                                        <p:tav tm="0">
                                          <p:val>
                                            <p:strVal val="0-#ppt_w/2"/>
                                          </p:val>
                                        </p:tav>
                                        <p:tav tm="100000">
                                          <p:val>
                                            <p:strVal val="#ppt_x"/>
                                          </p:val>
                                        </p:tav>
                                      </p:tavLst>
                                    </p:anim>
                                    <p:anim calcmode="lin" valueType="num">
                                      <p:cBhvr additive="base">
                                        <p:cTn id="147" dur="500" fill="hold"/>
                                        <p:tgtEl>
                                          <p:spTgt spid="197"/>
                                        </p:tgtEl>
                                        <p:attrNameLst>
                                          <p:attrName>ppt_y</p:attrName>
                                        </p:attrNameLst>
                                      </p:cBhvr>
                                      <p:tavLst>
                                        <p:tav tm="0">
                                          <p:val>
                                            <p:strVal val="#ppt_y"/>
                                          </p:val>
                                        </p:tav>
                                        <p:tav tm="100000">
                                          <p:val>
                                            <p:strVal val="#ppt_y"/>
                                          </p:val>
                                        </p:tav>
                                      </p:tavLst>
                                    </p:anim>
                                  </p:childTnLst>
                                </p:cTn>
                              </p:par>
                            </p:childTnLst>
                          </p:cTn>
                        </p:par>
                        <p:par>
                          <p:cTn id="148" fill="hold">
                            <p:stCondLst>
                              <p:cond delay="1000"/>
                            </p:stCondLst>
                            <p:childTnLst>
                              <p:par>
                                <p:cTn id="149" presetID="2" presetClass="entr" presetSubtype="8" fill="hold" nodeType="afterEffect">
                                  <p:stCondLst>
                                    <p:cond delay="0"/>
                                  </p:stCondLst>
                                  <p:childTnLst>
                                    <p:set>
                                      <p:cBhvr>
                                        <p:cTn id="150" dur="1" fill="hold">
                                          <p:stCondLst>
                                            <p:cond delay="0"/>
                                          </p:stCondLst>
                                        </p:cTn>
                                        <p:tgtEl>
                                          <p:spTgt spid="249"/>
                                        </p:tgtEl>
                                        <p:attrNameLst>
                                          <p:attrName>style.visibility</p:attrName>
                                        </p:attrNameLst>
                                      </p:cBhvr>
                                      <p:to>
                                        <p:strVal val="visible"/>
                                      </p:to>
                                    </p:set>
                                    <p:anim calcmode="lin" valueType="num">
                                      <p:cBhvr additive="base">
                                        <p:cTn id="151" dur="500" fill="hold"/>
                                        <p:tgtEl>
                                          <p:spTgt spid="249"/>
                                        </p:tgtEl>
                                        <p:attrNameLst>
                                          <p:attrName>ppt_x</p:attrName>
                                        </p:attrNameLst>
                                      </p:cBhvr>
                                      <p:tavLst>
                                        <p:tav tm="0">
                                          <p:val>
                                            <p:strVal val="0-#ppt_w/2"/>
                                          </p:val>
                                        </p:tav>
                                        <p:tav tm="100000">
                                          <p:val>
                                            <p:strVal val="#ppt_x"/>
                                          </p:val>
                                        </p:tav>
                                      </p:tavLst>
                                    </p:anim>
                                    <p:anim calcmode="lin" valueType="num">
                                      <p:cBhvr additive="base">
                                        <p:cTn id="152" dur="500" fill="hold"/>
                                        <p:tgtEl>
                                          <p:spTgt spid="249"/>
                                        </p:tgtEl>
                                        <p:attrNameLst>
                                          <p:attrName>ppt_y</p:attrName>
                                        </p:attrNameLst>
                                      </p:cBhvr>
                                      <p:tavLst>
                                        <p:tav tm="0">
                                          <p:val>
                                            <p:strVal val="#ppt_y"/>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8" fill="hold" nodeType="clickEffect">
                                  <p:stCondLst>
                                    <p:cond delay="0"/>
                                  </p:stCondLst>
                                  <p:childTnLst>
                                    <p:set>
                                      <p:cBhvr>
                                        <p:cTn id="156" dur="1" fill="hold">
                                          <p:stCondLst>
                                            <p:cond delay="0"/>
                                          </p:stCondLst>
                                        </p:cTn>
                                        <p:tgtEl>
                                          <p:spTgt spid="148484">
                                            <p:txEl>
                                              <p:pRg st="10" end="10"/>
                                            </p:txEl>
                                          </p:spTgt>
                                        </p:tgtEl>
                                        <p:attrNameLst>
                                          <p:attrName>style.visibility</p:attrName>
                                        </p:attrNameLst>
                                      </p:cBhvr>
                                      <p:to>
                                        <p:strVal val="visible"/>
                                      </p:to>
                                    </p:set>
                                    <p:anim calcmode="lin" valueType="num">
                                      <p:cBhvr additive="base">
                                        <p:cTn id="157" dur="500" fill="hold"/>
                                        <p:tgtEl>
                                          <p:spTgt spid="148484">
                                            <p:txEl>
                                              <p:pRg st="10" end="10"/>
                                            </p:txEl>
                                          </p:spTgt>
                                        </p:tgtEl>
                                        <p:attrNameLst>
                                          <p:attrName>ppt_x</p:attrName>
                                        </p:attrNameLst>
                                      </p:cBhvr>
                                      <p:tavLst>
                                        <p:tav tm="0">
                                          <p:val>
                                            <p:strVal val="0-#ppt_w/2"/>
                                          </p:val>
                                        </p:tav>
                                        <p:tav tm="100000">
                                          <p:val>
                                            <p:strVal val="#ppt_x"/>
                                          </p:val>
                                        </p:tav>
                                      </p:tavLst>
                                    </p:anim>
                                    <p:anim calcmode="lin" valueType="num">
                                      <p:cBhvr additive="base">
                                        <p:cTn id="158" dur="500" fill="hold"/>
                                        <p:tgtEl>
                                          <p:spTgt spid="148484">
                                            <p:txEl>
                                              <p:pRg st="10" end="1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 grpId="0"/>
      <p:bldP spid="306" grpId="0"/>
      <p:bldP spid="307" grpId="0"/>
      <p:bldP spid="32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685800" y="-152400"/>
            <a:ext cx="7772400" cy="1143000"/>
          </a:xfrm>
        </p:spPr>
        <p:txBody>
          <a:bodyPr/>
          <a:lstStyle/>
          <a:p>
            <a:pPr eaLnBrk="1" hangingPunct="1"/>
            <a:r>
              <a:rPr lang="en-US" altLang="en-US"/>
              <a:t>Parsing</a:t>
            </a:r>
          </a:p>
        </p:txBody>
      </p:sp>
      <p:sp>
        <p:nvSpPr>
          <p:cNvPr id="345091" name="Text Box 6"/>
          <p:cNvSpPr txBox="1">
            <a:spLocks noChangeArrowheads="1"/>
          </p:cNvSpPr>
          <p:nvPr/>
        </p:nvSpPr>
        <p:spPr bwMode="auto">
          <a:xfrm>
            <a:off x="76200" y="1905000"/>
            <a:ext cx="89154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GetExp(</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00FFFF"/>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Input: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a string of tokens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00FFFF"/>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a start index</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Output: </a:t>
            </a:r>
            <a:r>
              <a:rPr kumimoji="0" lang="en-US" altLang="en-US" sz="3200" b="0" i="1" u="none" strike="noStrike" kern="1200" cap="none" spc="0" normalizeH="0" baseline="0" noProof="0">
                <a:ln>
                  <a:noFill/>
                </a:ln>
                <a:solidFill>
                  <a:srgbClr val="00FFFF"/>
                </a:solidFill>
                <a:effectLst/>
                <a:uLnTx/>
                <a:uFillTx/>
                <a:latin typeface="Times New Roman" pitchFamily="18" charset="0"/>
                <a:ea typeface="+mn-ea"/>
                <a:cs typeface="Arial" pitchFamily="34" charset="0"/>
              </a:rPr>
              <a:t>p</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a parsing of the longest valid </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expression</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b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00FFFF"/>
                </a:solidFill>
                <a:effectLst/>
                <a:uLnTx/>
                <a:uFillTx/>
                <a:latin typeface="Times New Roman" pitchFamily="18" charset="0"/>
                <a:ea typeface="+mn-ea"/>
                <a:cs typeface="Arial" pitchFamily="34" charset="0"/>
              </a:rPr>
              <a:t>j</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the end index </a:t>
            </a:r>
          </a:p>
        </p:txBody>
      </p:sp>
      <p:pic>
        <p:nvPicPr>
          <p:cNvPr id="345092" name="Picture 8" descr="capture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47813" y="8382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139" name="Text Box 11"/>
          <p:cNvSpPr txBox="1">
            <a:spLocks noChangeArrowheads="1"/>
          </p:cNvSpPr>
          <p:nvPr/>
        </p:nvSpPr>
        <p:spPr bwMode="auto">
          <a:xfrm>
            <a:off x="990600" y="4856163"/>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=6*8+((2+42)*(5+12)+987*7*123+15*54)</a:t>
            </a:r>
          </a:p>
        </p:txBody>
      </p:sp>
      <p:sp>
        <p:nvSpPr>
          <p:cNvPr id="304140" name="Line 12"/>
          <p:cNvSpPr>
            <a:spLocks noChangeShapeType="1"/>
          </p:cNvSpPr>
          <p:nvPr/>
        </p:nvSpPr>
        <p:spPr bwMode="auto">
          <a:xfrm>
            <a:off x="2286000" y="4648200"/>
            <a:ext cx="0"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4141" name="Rectangle 13"/>
          <p:cNvSpPr>
            <a:spLocks noChangeArrowheads="1"/>
          </p:cNvSpPr>
          <p:nvPr/>
        </p:nvSpPr>
        <p:spPr bwMode="auto">
          <a:xfrm>
            <a:off x="2286000" y="4876800"/>
            <a:ext cx="5029200"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4142" name="Line 14"/>
          <p:cNvSpPr>
            <a:spLocks noChangeShapeType="1"/>
          </p:cNvSpPr>
          <p:nvPr/>
        </p:nvSpPr>
        <p:spPr bwMode="auto">
          <a:xfrm>
            <a:off x="2386013" y="4648200"/>
            <a:ext cx="0"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4143" name="Rectangle 15"/>
          <p:cNvSpPr>
            <a:spLocks noChangeArrowheads="1"/>
          </p:cNvSpPr>
          <p:nvPr/>
        </p:nvSpPr>
        <p:spPr bwMode="auto">
          <a:xfrm>
            <a:off x="2378075" y="4876800"/>
            <a:ext cx="746125"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endParaRPr>
          </a:p>
        </p:txBody>
      </p:sp>
      <p:sp>
        <p:nvSpPr>
          <p:cNvPr id="304144" name="Line 16"/>
          <p:cNvSpPr>
            <a:spLocks noChangeShapeType="1"/>
          </p:cNvSpPr>
          <p:nvPr/>
        </p:nvSpPr>
        <p:spPr bwMode="auto">
          <a:xfrm>
            <a:off x="1439863" y="4648200"/>
            <a:ext cx="14287"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4145" name="Rectangle 17"/>
          <p:cNvSpPr>
            <a:spLocks noChangeArrowheads="1"/>
          </p:cNvSpPr>
          <p:nvPr/>
        </p:nvSpPr>
        <p:spPr bwMode="auto">
          <a:xfrm>
            <a:off x="1439863" y="4876800"/>
            <a:ext cx="6027737"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4146" name="Line 18"/>
          <p:cNvSpPr>
            <a:spLocks noChangeShapeType="1"/>
          </p:cNvSpPr>
          <p:nvPr/>
        </p:nvSpPr>
        <p:spPr bwMode="auto">
          <a:xfrm>
            <a:off x="3116263" y="4648200"/>
            <a:ext cx="3175"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4147" name="Rectangle 19"/>
          <p:cNvSpPr>
            <a:spLocks noChangeArrowheads="1"/>
          </p:cNvSpPr>
          <p:nvPr/>
        </p:nvSpPr>
        <p:spPr bwMode="auto">
          <a:xfrm>
            <a:off x="3116263" y="4876800"/>
            <a:ext cx="84137"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4139"/>
                                        </p:tgtEl>
                                        <p:attrNameLst>
                                          <p:attrName>style.visibility</p:attrName>
                                        </p:attrNameLst>
                                      </p:cBhvr>
                                      <p:to>
                                        <p:strVal val="visible"/>
                                      </p:to>
                                    </p:set>
                                    <p:anim calcmode="lin" valueType="num">
                                      <p:cBhvr additive="base">
                                        <p:cTn id="7" dur="500" fill="hold"/>
                                        <p:tgtEl>
                                          <p:spTgt spid="304139"/>
                                        </p:tgtEl>
                                        <p:attrNameLst>
                                          <p:attrName>ppt_x</p:attrName>
                                        </p:attrNameLst>
                                      </p:cBhvr>
                                      <p:tavLst>
                                        <p:tav tm="0">
                                          <p:val>
                                            <p:strVal val="#ppt_x"/>
                                          </p:val>
                                        </p:tav>
                                        <p:tav tm="100000">
                                          <p:val>
                                            <p:strVal val="#ppt_x"/>
                                          </p:val>
                                        </p:tav>
                                      </p:tavLst>
                                    </p:anim>
                                    <p:anim calcmode="lin" valueType="num">
                                      <p:cBhvr additive="base">
                                        <p:cTn id="8" dur="500" fill="hold"/>
                                        <p:tgtEl>
                                          <p:spTgt spid="30413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4144"/>
                                        </p:tgtEl>
                                        <p:attrNameLst>
                                          <p:attrName>style.visibility</p:attrName>
                                        </p:attrNameLst>
                                      </p:cBhvr>
                                      <p:to>
                                        <p:strVal val="visible"/>
                                      </p:to>
                                    </p:set>
                                    <p:anim calcmode="lin" valueType="num">
                                      <p:cBhvr additive="base">
                                        <p:cTn id="11" dur="500" fill="hold"/>
                                        <p:tgtEl>
                                          <p:spTgt spid="304144"/>
                                        </p:tgtEl>
                                        <p:attrNameLst>
                                          <p:attrName>ppt_x</p:attrName>
                                        </p:attrNameLst>
                                      </p:cBhvr>
                                      <p:tavLst>
                                        <p:tav tm="0">
                                          <p:val>
                                            <p:strVal val="#ppt_x"/>
                                          </p:val>
                                        </p:tav>
                                        <p:tav tm="100000">
                                          <p:val>
                                            <p:strVal val="#ppt_x"/>
                                          </p:val>
                                        </p:tav>
                                      </p:tavLst>
                                    </p:anim>
                                    <p:anim calcmode="lin" valueType="num">
                                      <p:cBhvr additive="base">
                                        <p:cTn id="12" dur="500" fill="hold"/>
                                        <p:tgtEl>
                                          <p:spTgt spid="30414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04145"/>
                                        </p:tgtEl>
                                        <p:attrNameLst>
                                          <p:attrName>style.visibility</p:attrName>
                                        </p:attrNameLst>
                                      </p:cBhvr>
                                      <p:to>
                                        <p:strVal val="visible"/>
                                      </p:to>
                                    </p:set>
                                    <p:anim calcmode="lin" valueType="num">
                                      <p:cBhvr additive="base">
                                        <p:cTn id="17" dur="500" fill="hold"/>
                                        <p:tgtEl>
                                          <p:spTgt spid="304145"/>
                                        </p:tgtEl>
                                        <p:attrNameLst>
                                          <p:attrName>ppt_x</p:attrName>
                                        </p:attrNameLst>
                                      </p:cBhvr>
                                      <p:tavLst>
                                        <p:tav tm="0">
                                          <p:val>
                                            <p:strVal val="#ppt_x"/>
                                          </p:val>
                                        </p:tav>
                                        <p:tav tm="100000">
                                          <p:val>
                                            <p:strVal val="#ppt_x"/>
                                          </p:val>
                                        </p:tav>
                                      </p:tavLst>
                                    </p:anim>
                                    <p:anim calcmode="lin" valueType="num">
                                      <p:cBhvr additive="base">
                                        <p:cTn id="18" dur="500" fill="hold"/>
                                        <p:tgtEl>
                                          <p:spTgt spid="30414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04140"/>
                                        </p:tgtEl>
                                        <p:attrNameLst>
                                          <p:attrName>style.visibility</p:attrName>
                                        </p:attrNameLst>
                                      </p:cBhvr>
                                      <p:to>
                                        <p:strVal val="visible"/>
                                      </p:to>
                                    </p:set>
                                    <p:anim calcmode="lin" valueType="num">
                                      <p:cBhvr additive="base">
                                        <p:cTn id="23" dur="500" fill="hold"/>
                                        <p:tgtEl>
                                          <p:spTgt spid="304140"/>
                                        </p:tgtEl>
                                        <p:attrNameLst>
                                          <p:attrName>ppt_x</p:attrName>
                                        </p:attrNameLst>
                                      </p:cBhvr>
                                      <p:tavLst>
                                        <p:tav tm="0">
                                          <p:val>
                                            <p:strVal val="#ppt_x"/>
                                          </p:val>
                                        </p:tav>
                                        <p:tav tm="100000">
                                          <p:val>
                                            <p:strVal val="#ppt_x"/>
                                          </p:val>
                                        </p:tav>
                                      </p:tavLst>
                                    </p:anim>
                                    <p:anim calcmode="lin" valueType="num">
                                      <p:cBhvr additive="base">
                                        <p:cTn id="24" dur="500" fill="hold"/>
                                        <p:tgtEl>
                                          <p:spTgt spid="304140"/>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04144"/>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04145"/>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04141"/>
                                        </p:tgtEl>
                                        <p:attrNameLst>
                                          <p:attrName>style.visibility</p:attrName>
                                        </p:attrNameLst>
                                      </p:cBhvr>
                                      <p:to>
                                        <p:strVal val="visible"/>
                                      </p:to>
                                    </p:set>
                                    <p:anim calcmode="lin" valueType="num">
                                      <p:cBhvr additive="base">
                                        <p:cTn id="33" dur="500" fill="hold"/>
                                        <p:tgtEl>
                                          <p:spTgt spid="304141"/>
                                        </p:tgtEl>
                                        <p:attrNameLst>
                                          <p:attrName>ppt_x</p:attrName>
                                        </p:attrNameLst>
                                      </p:cBhvr>
                                      <p:tavLst>
                                        <p:tav tm="0">
                                          <p:val>
                                            <p:strVal val="#ppt_x"/>
                                          </p:val>
                                        </p:tav>
                                        <p:tav tm="100000">
                                          <p:val>
                                            <p:strVal val="#ppt_x"/>
                                          </p:val>
                                        </p:tav>
                                      </p:tavLst>
                                    </p:anim>
                                    <p:anim calcmode="lin" valueType="num">
                                      <p:cBhvr additive="base">
                                        <p:cTn id="34" dur="500" fill="hold"/>
                                        <p:tgtEl>
                                          <p:spTgt spid="304141"/>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04142"/>
                                        </p:tgtEl>
                                        <p:attrNameLst>
                                          <p:attrName>style.visibility</p:attrName>
                                        </p:attrNameLst>
                                      </p:cBhvr>
                                      <p:to>
                                        <p:strVal val="visible"/>
                                      </p:to>
                                    </p:set>
                                    <p:anim calcmode="lin" valueType="num">
                                      <p:cBhvr additive="base">
                                        <p:cTn id="39" dur="500" fill="hold"/>
                                        <p:tgtEl>
                                          <p:spTgt spid="304142"/>
                                        </p:tgtEl>
                                        <p:attrNameLst>
                                          <p:attrName>ppt_x</p:attrName>
                                        </p:attrNameLst>
                                      </p:cBhvr>
                                      <p:tavLst>
                                        <p:tav tm="0">
                                          <p:val>
                                            <p:strVal val="#ppt_x"/>
                                          </p:val>
                                        </p:tav>
                                        <p:tav tm="100000">
                                          <p:val>
                                            <p:strVal val="#ppt_x"/>
                                          </p:val>
                                        </p:tav>
                                      </p:tavLst>
                                    </p:anim>
                                    <p:anim calcmode="lin" valueType="num">
                                      <p:cBhvr additive="base">
                                        <p:cTn id="40" dur="500" fill="hold"/>
                                        <p:tgtEl>
                                          <p:spTgt spid="304142"/>
                                        </p:tgtEl>
                                        <p:attrNameLst>
                                          <p:attrName>ppt_y</p:attrName>
                                        </p:attrNameLst>
                                      </p:cBhvr>
                                      <p:tavLst>
                                        <p:tav tm="0">
                                          <p:val>
                                            <p:strVal val="1+#ppt_h/2"/>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04140"/>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04141"/>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04143"/>
                                        </p:tgtEl>
                                        <p:attrNameLst>
                                          <p:attrName>style.visibility</p:attrName>
                                        </p:attrNameLst>
                                      </p:cBhvr>
                                      <p:to>
                                        <p:strVal val="visible"/>
                                      </p:to>
                                    </p:set>
                                    <p:anim calcmode="lin" valueType="num">
                                      <p:cBhvr additive="base">
                                        <p:cTn id="49" dur="500" fill="hold"/>
                                        <p:tgtEl>
                                          <p:spTgt spid="304143"/>
                                        </p:tgtEl>
                                        <p:attrNameLst>
                                          <p:attrName>ppt_x</p:attrName>
                                        </p:attrNameLst>
                                      </p:cBhvr>
                                      <p:tavLst>
                                        <p:tav tm="0">
                                          <p:val>
                                            <p:strVal val="#ppt_x"/>
                                          </p:val>
                                        </p:tav>
                                        <p:tav tm="100000">
                                          <p:val>
                                            <p:strVal val="#ppt_x"/>
                                          </p:val>
                                        </p:tav>
                                      </p:tavLst>
                                    </p:anim>
                                    <p:anim calcmode="lin" valueType="num">
                                      <p:cBhvr additive="base">
                                        <p:cTn id="50" dur="500" fill="hold"/>
                                        <p:tgtEl>
                                          <p:spTgt spid="304143"/>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04146"/>
                                        </p:tgtEl>
                                        <p:attrNameLst>
                                          <p:attrName>style.visibility</p:attrName>
                                        </p:attrNameLst>
                                      </p:cBhvr>
                                      <p:to>
                                        <p:strVal val="visible"/>
                                      </p:to>
                                    </p:set>
                                    <p:anim calcmode="lin" valueType="num">
                                      <p:cBhvr additive="base">
                                        <p:cTn id="55" dur="500" fill="hold"/>
                                        <p:tgtEl>
                                          <p:spTgt spid="304146"/>
                                        </p:tgtEl>
                                        <p:attrNameLst>
                                          <p:attrName>ppt_x</p:attrName>
                                        </p:attrNameLst>
                                      </p:cBhvr>
                                      <p:tavLst>
                                        <p:tav tm="0">
                                          <p:val>
                                            <p:strVal val="#ppt_x"/>
                                          </p:val>
                                        </p:tav>
                                        <p:tav tm="100000">
                                          <p:val>
                                            <p:strVal val="#ppt_x"/>
                                          </p:val>
                                        </p:tav>
                                      </p:tavLst>
                                    </p:anim>
                                    <p:anim calcmode="lin" valueType="num">
                                      <p:cBhvr additive="base">
                                        <p:cTn id="56" dur="500" fill="hold"/>
                                        <p:tgtEl>
                                          <p:spTgt spid="304146"/>
                                        </p:tgtEl>
                                        <p:attrNameLst>
                                          <p:attrName>ppt_y</p:attrName>
                                        </p:attrNameLst>
                                      </p:cBhvr>
                                      <p:tavLst>
                                        <p:tav tm="0">
                                          <p:val>
                                            <p:strVal val="1+#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304142"/>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04143"/>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04147"/>
                                        </p:tgtEl>
                                        <p:attrNameLst>
                                          <p:attrName>style.visibility</p:attrName>
                                        </p:attrNameLst>
                                      </p:cBhvr>
                                      <p:to>
                                        <p:strVal val="visible"/>
                                      </p:to>
                                    </p:set>
                                    <p:anim calcmode="lin" valueType="num">
                                      <p:cBhvr additive="base">
                                        <p:cTn id="65" dur="500" fill="hold"/>
                                        <p:tgtEl>
                                          <p:spTgt spid="304147"/>
                                        </p:tgtEl>
                                        <p:attrNameLst>
                                          <p:attrName>ppt_x</p:attrName>
                                        </p:attrNameLst>
                                      </p:cBhvr>
                                      <p:tavLst>
                                        <p:tav tm="0">
                                          <p:val>
                                            <p:strVal val="#ppt_x"/>
                                          </p:val>
                                        </p:tav>
                                        <p:tav tm="100000">
                                          <p:val>
                                            <p:strVal val="#ppt_x"/>
                                          </p:val>
                                        </p:tav>
                                      </p:tavLst>
                                    </p:anim>
                                    <p:anim calcmode="lin" valueType="num">
                                      <p:cBhvr additive="base">
                                        <p:cTn id="66" dur="500" fill="hold"/>
                                        <p:tgtEl>
                                          <p:spTgt spid="3041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9" grpId="0"/>
      <p:bldP spid="304140" grpId="0" animBg="1"/>
      <p:bldP spid="304140" grpId="1" animBg="1"/>
      <p:bldP spid="304141" grpId="0" animBg="1"/>
      <p:bldP spid="304141" grpId="1" animBg="1"/>
      <p:bldP spid="304142" grpId="0" animBg="1"/>
      <p:bldP spid="304142" grpId="1" animBg="1"/>
      <p:bldP spid="304143" grpId="0" animBg="1"/>
      <p:bldP spid="304143" grpId="1" animBg="1"/>
      <p:bldP spid="304144" grpId="0" animBg="1"/>
      <p:bldP spid="304144" grpId="1" animBg="1"/>
      <p:bldP spid="304145" grpId="0" animBg="1"/>
      <p:bldP spid="304145" grpId="1" animBg="1"/>
      <p:bldP spid="304146" grpId="0" animBg="1"/>
      <p:bldP spid="30414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2"/>
          <p:cNvSpPr>
            <a:spLocks noGrp="1" noChangeArrowheads="1"/>
          </p:cNvSpPr>
          <p:nvPr>
            <p:ph type="title"/>
          </p:nvPr>
        </p:nvSpPr>
        <p:spPr>
          <a:xfrm>
            <a:off x="685800" y="-152400"/>
            <a:ext cx="7772400" cy="1143000"/>
          </a:xfrm>
        </p:spPr>
        <p:txBody>
          <a:bodyPr/>
          <a:lstStyle/>
          <a:p>
            <a:pPr eaLnBrk="1" hangingPunct="1"/>
            <a:r>
              <a:rPr lang="en-US" altLang="en-US"/>
              <a:t>Parsing</a:t>
            </a:r>
          </a:p>
        </p:txBody>
      </p:sp>
      <p:sp>
        <p:nvSpPr>
          <p:cNvPr id="346115" name="Text Box 3"/>
          <p:cNvSpPr txBox="1">
            <a:spLocks noChangeArrowheads="1"/>
          </p:cNvSpPr>
          <p:nvPr/>
        </p:nvSpPr>
        <p:spPr bwMode="auto">
          <a:xfrm>
            <a:off x="76200" y="1905000"/>
            <a:ext cx="89154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GetTerm(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99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Input: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a string of tokens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99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is a start index</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Output: </a:t>
            </a:r>
            <a:r>
              <a:rPr kumimoji="0" lang="en-US" altLang="en-US" sz="3200" b="0" i="1" u="none" strike="noStrike" kern="1200" cap="none" spc="0" normalizeH="0" baseline="0" noProof="0">
                <a:ln>
                  <a:noFill/>
                </a:ln>
                <a:solidFill>
                  <a:srgbClr val="FF9900"/>
                </a:solidFill>
                <a:effectLst/>
                <a:uLnTx/>
                <a:uFillTx/>
                <a:latin typeface="Times New Roman" pitchFamily="18" charset="0"/>
                <a:ea typeface="+mn-ea"/>
                <a:cs typeface="Arial" pitchFamily="34" charset="0"/>
              </a:rPr>
              <a:t>p</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a parsing of the longest valid </a:t>
            </a:r>
            <a:r>
              <a:rPr kumimoji="0" lang="en-US" altLang="en-US" sz="32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term</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9900"/>
                </a:solidFill>
                <a:effectLst/>
                <a:uLnTx/>
                <a:uFillTx/>
                <a:latin typeface="Times New Roman" pitchFamily="18" charset="0"/>
                <a:ea typeface="+mn-ea"/>
                <a:cs typeface="Arial" pitchFamily="34" charset="0"/>
              </a:rPr>
              <a:t>j</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the end index </a:t>
            </a:r>
          </a:p>
        </p:txBody>
      </p:sp>
      <p:pic>
        <p:nvPicPr>
          <p:cNvPr id="346116" name="Picture 7" descr="capture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0" y="9906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8344" name="Text Box 8"/>
          <p:cNvSpPr txBox="1">
            <a:spLocks noChangeArrowheads="1"/>
          </p:cNvSpPr>
          <p:nvPr/>
        </p:nvSpPr>
        <p:spPr bwMode="auto">
          <a:xfrm>
            <a:off x="990600" y="4856163"/>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=6*8+((2+42)*(5+12)+987*7*123+15*54)</a:t>
            </a:r>
          </a:p>
        </p:txBody>
      </p:sp>
      <p:sp>
        <p:nvSpPr>
          <p:cNvPr id="398345" name="Line 9"/>
          <p:cNvSpPr>
            <a:spLocks noChangeShapeType="1"/>
          </p:cNvSpPr>
          <p:nvPr/>
        </p:nvSpPr>
        <p:spPr bwMode="auto">
          <a:xfrm>
            <a:off x="2286000" y="46482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8346" name="Rectangle 10"/>
          <p:cNvSpPr>
            <a:spLocks noChangeArrowheads="1"/>
          </p:cNvSpPr>
          <p:nvPr/>
        </p:nvSpPr>
        <p:spPr bwMode="auto">
          <a:xfrm>
            <a:off x="2286000" y="4876800"/>
            <a:ext cx="21336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8347" name="Line 11"/>
          <p:cNvSpPr>
            <a:spLocks noChangeShapeType="1"/>
          </p:cNvSpPr>
          <p:nvPr/>
        </p:nvSpPr>
        <p:spPr bwMode="auto">
          <a:xfrm>
            <a:off x="2386013" y="46482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8348" name="Rectangle 12"/>
          <p:cNvSpPr>
            <a:spLocks noChangeArrowheads="1"/>
          </p:cNvSpPr>
          <p:nvPr/>
        </p:nvSpPr>
        <p:spPr bwMode="auto">
          <a:xfrm>
            <a:off x="2378075" y="4876800"/>
            <a:ext cx="212725"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8349" name="Line 13"/>
          <p:cNvSpPr>
            <a:spLocks noChangeShapeType="1"/>
          </p:cNvSpPr>
          <p:nvPr/>
        </p:nvSpPr>
        <p:spPr bwMode="auto">
          <a:xfrm>
            <a:off x="1439863" y="4648200"/>
            <a:ext cx="14287"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8350" name="Rectangle 14"/>
          <p:cNvSpPr>
            <a:spLocks noChangeArrowheads="1"/>
          </p:cNvSpPr>
          <p:nvPr/>
        </p:nvSpPr>
        <p:spPr bwMode="auto">
          <a:xfrm>
            <a:off x="1439863" y="4876800"/>
            <a:ext cx="541337"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8351" name="Line 15"/>
          <p:cNvSpPr>
            <a:spLocks noChangeShapeType="1"/>
          </p:cNvSpPr>
          <p:nvPr/>
        </p:nvSpPr>
        <p:spPr bwMode="auto">
          <a:xfrm>
            <a:off x="3116263" y="4648200"/>
            <a:ext cx="3175"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8352" name="Rectangle 16"/>
          <p:cNvSpPr>
            <a:spLocks noChangeArrowheads="1"/>
          </p:cNvSpPr>
          <p:nvPr/>
        </p:nvSpPr>
        <p:spPr bwMode="auto">
          <a:xfrm>
            <a:off x="3116263" y="4876800"/>
            <a:ext cx="84137"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8344"/>
                                        </p:tgtEl>
                                        <p:attrNameLst>
                                          <p:attrName>style.visibility</p:attrName>
                                        </p:attrNameLst>
                                      </p:cBhvr>
                                      <p:to>
                                        <p:strVal val="visible"/>
                                      </p:to>
                                    </p:set>
                                    <p:anim calcmode="lin" valueType="num">
                                      <p:cBhvr additive="base">
                                        <p:cTn id="7" dur="500" fill="hold"/>
                                        <p:tgtEl>
                                          <p:spTgt spid="398344"/>
                                        </p:tgtEl>
                                        <p:attrNameLst>
                                          <p:attrName>ppt_x</p:attrName>
                                        </p:attrNameLst>
                                      </p:cBhvr>
                                      <p:tavLst>
                                        <p:tav tm="0">
                                          <p:val>
                                            <p:strVal val="#ppt_x"/>
                                          </p:val>
                                        </p:tav>
                                        <p:tav tm="100000">
                                          <p:val>
                                            <p:strVal val="#ppt_x"/>
                                          </p:val>
                                        </p:tav>
                                      </p:tavLst>
                                    </p:anim>
                                    <p:anim calcmode="lin" valueType="num">
                                      <p:cBhvr additive="base">
                                        <p:cTn id="8" dur="500" fill="hold"/>
                                        <p:tgtEl>
                                          <p:spTgt spid="39834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8349"/>
                                        </p:tgtEl>
                                        <p:attrNameLst>
                                          <p:attrName>style.visibility</p:attrName>
                                        </p:attrNameLst>
                                      </p:cBhvr>
                                      <p:to>
                                        <p:strVal val="visible"/>
                                      </p:to>
                                    </p:set>
                                    <p:anim calcmode="lin" valueType="num">
                                      <p:cBhvr additive="base">
                                        <p:cTn id="11" dur="500" fill="hold"/>
                                        <p:tgtEl>
                                          <p:spTgt spid="398349"/>
                                        </p:tgtEl>
                                        <p:attrNameLst>
                                          <p:attrName>ppt_x</p:attrName>
                                        </p:attrNameLst>
                                      </p:cBhvr>
                                      <p:tavLst>
                                        <p:tav tm="0">
                                          <p:val>
                                            <p:strVal val="#ppt_x"/>
                                          </p:val>
                                        </p:tav>
                                        <p:tav tm="100000">
                                          <p:val>
                                            <p:strVal val="#ppt_x"/>
                                          </p:val>
                                        </p:tav>
                                      </p:tavLst>
                                    </p:anim>
                                    <p:anim calcmode="lin" valueType="num">
                                      <p:cBhvr additive="base">
                                        <p:cTn id="12" dur="500" fill="hold"/>
                                        <p:tgtEl>
                                          <p:spTgt spid="398349"/>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98350"/>
                                        </p:tgtEl>
                                        <p:attrNameLst>
                                          <p:attrName>style.visibility</p:attrName>
                                        </p:attrNameLst>
                                      </p:cBhvr>
                                      <p:to>
                                        <p:strVal val="visible"/>
                                      </p:to>
                                    </p:set>
                                    <p:anim calcmode="lin" valueType="num">
                                      <p:cBhvr additive="base">
                                        <p:cTn id="17" dur="500" fill="hold"/>
                                        <p:tgtEl>
                                          <p:spTgt spid="398350"/>
                                        </p:tgtEl>
                                        <p:attrNameLst>
                                          <p:attrName>ppt_x</p:attrName>
                                        </p:attrNameLst>
                                      </p:cBhvr>
                                      <p:tavLst>
                                        <p:tav tm="0">
                                          <p:val>
                                            <p:strVal val="#ppt_x"/>
                                          </p:val>
                                        </p:tav>
                                        <p:tav tm="100000">
                                          <p:val>
                                            <p:strVal val="#ppt_x"/>
                                          </p:val>
                                        </p:tav>
                                      </p:tavLst>
                                    </p:anim>
                                    <p:anim calcmode="lin" valueType="num">
                                      <p:cBhvr additive="base">
                                        <p:cTn id="18" dur="500" fill="hold"/>
                                        <p:tgtEl>
                                          <p:spTgt spid="39835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98345"/>
                                        </p:tgtEl>
                                        <p:attrNameLst>
                                          <p:attrName>style.visibility</p:attrName>
                                        </p:attrNameLst>
                                      </p:cBhvr>
                                      <p:to>
                                        <p:strVal val="visible"/>
                                      </p:to>
                                    </p:set>
                                    <p:anim calcmode="lin" valueType="num">
                                      <p:cBhvr additive="base">
                                        <p:cTn id="23" dur="500" fill="hold"/>
                                        <p:tgtEl>
                                          <p:spTgt spid="398345"/>
                                        </p:tgtEl>
                                        <p:attrNameLst>
                                          <p:attrName>ppt_x</p:attrName>
                                        </p:attrNameLst>
                                      </p:cBhvr>
                                      <p:tavLst>
                                        <p:tav tm="0">
                                          <p:val>
                                            <p:strVal val="#ppt_x"/>
                                          </p:val>
                                        </p:tav>
                                        <p:tav tm="100000">
                                          <p:val>
                                            <p:strVal val="#ppt_x"/>
                                          </p:val>
                                        </p:tav>
                                      </p:tavLst>
                                    </p:anim>
                                    <p:anim calcmode="lin" valueType="num">
                                      <p:cBhvr additive="base">
                                        <p:cTn id="24" dur="500" fill="hold"/>
                                        <p:tgtEl>
                                          <p:spTgt spid="398345"/>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9834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98350"/>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98346"/>
                                        </p:tgtEl>
                                        <p:attrNameLst>
                                          <p:attrName>style.visibility</p:attrName>
                                        </p:attrNameLst>
                                      </p:cBhvr>
                                      <p:to>
                                        <p:strVal val="visible"/>
                                      </p:to>
                                    </p:set>
                                    <p:anim calcmode="lin" valueType="num">
                                      <p:cBhvr additive="base">
                                        <p:cTn id="33" dur="500" fill="hold"/>
                                        <p:tgtEl>
                                          <p:spTgt spid="398346"/>
                                        </p:tgtEl>
                                        <p:attrNameLst>
                                          <p:attrName>ppt_x</p:attrName>
                                        </p:attrNameLst>
                                      </p:cBhvr>
                                      <p:tavLst>
                                        <p:tav tm="0">
                                          <p:val>
                                            <p:strVal val="#ppt_x"/>
                                          </p:val>
                                        </p:tav>
                                        <p:tav tm="100000">
                                          <p:val>
                                            <p:strVal val="#ppt_x"/>
                                          </p:val>
                                        </p:tav>
                                      </p:tavLst>
                                    </p:anim>
                                    <p:anim calcmode="lin" valueType="num">
                                      <p:cBhvr additive="base">
                                        <p:cTn id="34" dur="500" fill="hold"/>
                                        <p:tgtEl>
                                          <p:spTgt spid="39834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98347"/>
                                        </p:tgtEl>
                                        <p:attrNameLst>
                                          <p:attrName>style.visibility</p:attrName>
                                        </p:attrNameLst>
                                      </p:cBhvr>
                                      <p:to>
                                        <p:strVal val="visible"/>
                                      </p:to>
                                    </p:set>
                                    <p:anim calcmode="lin" valueType="num">
                                      <p:cBhvr additive="base">
                                        <p:cTn id="39" dur="500" fill="hold"/>
                                        <p:tgtEl>
                                          <p:spTgt spid="398347"/>
                                        </p:tgtEl>
                                        <p:attrNameLst>
                                          <p:attrName>ppt_x</p:attrName>
                                        </p:attrNameLst>
                                      </p:cBhvr>
                                      <p:tavLst>
                                        <p:tav tm="0">
                                          <p:val>
                                            <p:strVal val="#ppt_x"/>
                                          </p:val>
                                        </p:tav>
                                        <p:tav tm="100000">
                                          <p:val>
                                            <p:strVal val="#ppt_x"/>
                                          </p:val>
                                        </p:tav>
                                      </p:tavLst>
                                    </p:anim>
                                    <p:anim calcmode="lin" valueType="num">
                                      <p:cBhvr additive="base">
                                        <p:cTn id="40" dur="500" fill="hold"/>
                                        <p:tgtEl>
                                          <p:spTgt spid="398347"/>
                                        </p:tgtEl>
                                        <p:attrNameLst>
                                          <p:attrName>ppt_y</p:attrName>
                                        </p:attrNameLst>
                                      </p:cBhvr>
                                      <p:tavLst>
                                        <p:tav tm="0">
                                          <p:val>
                                            <p:strVal val="1+#ppt_h/2"/>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9834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98346"/>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98348"/>
                                        </p:tgtEl>
                                        <p:attrNameLst>
                                          <p:attrName>style.visibility</p:attrName>
                                        </p:attrNameLst>
                                      </p:cBhvr>
                                      <p:to>
                                        <p:strVal val="visible"/>
                                      </p:to>
                                    </p:set>
                                    <p:anim calcmode="lin" valueType="num">
                                      <p:cBhvr additive="base">
                                        <p:cTn id="49" dur="500" fill="hold"/>
                                        <p:tgtEl>
                                          <p:spTgt spid="398348"/>
                                        </p:tgtEl>
                                        <p:attrNameLst>
                                          <p:attrName>ppt_x</p:attrName>
                                        </p:attrNameLst>
                                      </p:cBhvr>
                                      <p:tavLst>
                                        <p:tav tm="0">
                                          <p:val>
                                            <p:strVal val="#ppt_x"/>
                                          </p:val>
                                        </p:tav>
                                        <p:tav tm="100000">
                                          <p:val>
                                            <p:strVal val="#ppt_x"/>
                                          </p:val>
                                        </p:tav>
                                      </p:tavLst>
                                    </p:anim>
                                    <p:anim calcmode="lin" valueType="num">
                                      <p:cBhvr additive="base">
                                        <p:cTn id="50" dur="500" fill="hold"/>
                                        <p:tgtEl>
                                          <p:spTgt spid="398348"/>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98351"/>
                                        </p:tgtEl>
                                        <p:attrNameLst>
                                          <p:attrName>style.visibility</p:attrName>
                                        </p:attrNameLst>
                                      </p:cBhvr>
                                      <p:to>
                                        <p:strVal val="visible"/>
                                      </p:to>
                                    </p:set>
                                    <p:anim calcmode="lin" valueType="num">
                                      <p:cBhvr additive="base">
                                        <p:cTn id="55" dur="500" fill="hold"/>
                                        <p:tgtEl>
                                          <p:spTgt spid="398351"/>
                                        </p:tgtEl>
                                        <p:attrNameLst>
                                          <p:attrName>ppt_x</p:attrName>
                                        </p:attrNameLst>
                                      </p:cBhvr>
                                      <p:tavLst>
                                        <p:tav tm="0">
                                          <p:val>
                                            <p:strVal val="#ppt_x"/>
                                          </p:val>
                                        </p:tav>
                                        <p:tav tm="100000">
                                          <p:val>
                                            <p:strVal val="#ppt_x"/>
                                          </p:val>
                                        </p:tav>
                                      </p:tavLst>
                                    </p:anim>
                                    <p:anim calcmode="lin" valueType="num">
                                      <p:cBhvr additive="base">
                                        <p:cTn id="56" dur="500" fill="hold"/>
                                        <p:tgtEl>
                                          <p:spTgt spid="398351"/>
                                        </p:tgtEl>
                                        <p:attrNameLst>
                                          <p:attrName>ppt_y</p:attrName>
                                        </p:attrNameLst>
                                      </p:cBhvr>
                                      <p:tavLst>
                                        <p:tav tm="0">
                                          <p:val>
                                            <p:strVal val="1+#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398347"/>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9834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98352"/>
                                        </p:tgtEl>
                                        <p:attrNameLst>
                                          <p:attrName>style.visibility</p:attrName>
                                        </p:attrNameLst>
                                      </p:cBhvr>
                                      <p:to>
                                        <p:strVal val="visible"/>
                                      </p:to>
                                    </p:set>
                                    <p:anim calcmode="lin" valueType="num">
                                      <p:cBhvr additive="base">
                                        <p:cTn id="65" dur="500" fill="hold"/>
                                        <p:tgtEl>
                                          <p:spTgt spid="398352"/>
                                        </p:tgtEl>
                                        <p:attrNameLst>
                                          <p:attrName>ppt_x</p:attrName>
                                        </p:attrNameLst>
                                      </p:cBhvr>
                                      <p:tavLst>
                                        <p:tav tm="0">
                                          <p:val>
                                            <p:strVal val="#ppt_x"/>
                                          </p:val>
                                        </p:tav>
                                        <p:tav tm="100000">
                                          <p:val>
                                            <p:strVal val="#ppt_x"/>
                                          </p:val>
                                        </p:tav>
                                      </p:tavLst>
                                    </p:anim>
                                    <p:anim calcmode="lin" valueType="num">
                                      <p:cBhvr additive="base">
                                        <p:cTn id="66" dur="500" fill="hold"/>
                                        <p:tgtEl>
                                          <p:spTgt spid="3983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344" grpId="0"/>
      <p:bldP spid="398345" grpId="0" animBg="1"/>
      <p:bldP spid="398345" grpId="1" animBg="1"/>
      <p:bldP spid="398346" grpId="0" animBg="1"/>
      <p:bldP spid="398346" grpId="1" animBg="1"/>
      <p:bldP spid="398347" grpId="0" animBg="1"/>
      <p:bldP spid="398347" grpId="1" animBg="1"/>
      <p:bldP spid="398348" grpId="0" animBg="1"/>
      <p:bldP spid="398348" grpId="1" animBg="1"/>
      <p:bldP spid="398349" grpId="0" animBg="1"/>
      <p:bldP spid="398349" grpId="1" animBg="1"/>
      <p:bldP spid="398350" grpId="0" animBg="1"/>
      <p:bldP spid="398350" grpId="1" animBg="1"/>
      <p:bldP spid="398351" grpId="0" animBg="1"/>
      <p:bldP spid="398352"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2"/>
          <p:cNvSpPr>
            <a:spLocks noGrp="1" noChangeArrowheads="1"/>
          </p:cNvSpPr>
          <p:nvPr>
            <p:ph type="title"/>
          </p:nvPr>
        </p:nvSpPr>
        <p:spPr>
          <a:xfrm>
            <a:off x="685800" y="-152400"/>
            <a:ext cx="7772400" cy="1143000"/>
          </a:xfrm>
        </p:spPr>
        <p:txBody>
          <a:bodyPr/>
          <a:lstStyle/>
          <a:p>
            <a:pPr eaLnBrk="1" hangingPunct="1"/>
            <a:r>
              <a:rPr lang="en-US" altLang="en-US"/>
              <a:t>Parsing</a:t>
            </a:r>
          </a:p>
        </p:txBody>
      </p:sp>
      <p:sp>
        <p:nvSpPr>
          <p:cNvPr id="347139" name="Text Box 3"/>
          <p:cNvSpPr txBox="1">
            <a:spLocks noChangeArrowheads="1"/>
          </p:cNvSpPr>
          <p:nvPr/>
        </p:nvSpPr>
        <p:spPr bwMode="auto">
          <a:xfrm>
            <a:off x="76200" y="1905000"/>
            <a:ext cx="89154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GetFact(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00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Input: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a string of tokens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00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a start index</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Output: </a:t>
            </a:r>
            <a:r>
              <a:rPr kumimoji="0" lang="en-US" altLang="en-US" sz="3200" b="0" i="1" u="none" strike="noStrike" kern="1200" cap="none" spc="0" normalizeH="0" baseline="0" noProof="0">
                <a:ln>
                  <a:noFill/>
                </a:ln>
                <a:solidFill>
                  <a:srgbClr val="FF0000"/>
                </a:solidFill>
                <a:effectLst/>
                <a:uLnTx/>
                <a:uFillTx/>
                <a:latin typeface="Times New Roman" pitchFamily="18" charset="0"/>
                <a:ea typeface="+mn-ea"/>
                <a:cs typeface="Arial" pitchFamily="34" charset="0"/>
              </a:rPr>
              <a:t>p</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a parsing of the longest valid </a:t>
            </a:r>
            <a:r>
              <a:rPr kumimoji="0" lang="en-US" altLang="en-US" sz="32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factor</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0000"/>
                </a:solidFill>
                <a:effectLst/>
                <a:uLnTx/>
                <a:uFillTx/>
                <a:latin typeface="Times New Roman" pitchFamily="18" charset="0"/>
                <a:ea typeface="+mn-ea"/>
                <a:cs typeface="Arial" pitchFamily="34" charset="0"/>
              </a:rPr>
              <a:t>j</a:t>
            </a: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 is the end index </a:t>
            </a:r>
          </a:p>
        </p:txBody>
      </p:sp>
      <p:pic>
        <p:nvPicPr>
          <p:cNvPr id="347140" name="Picture 7" descr="capture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66888" y="838200"/>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69" name="Line 9"/>
          <p:cNvSpPr>
            <a:spLocks noChangeShapeType="1"/>
          </p:cNvSpPr>
          <p:nvPr/>
        </p:nvSpPr>
        <p:spPr bwMode="auto">
          <a:xfrm>
            <a:off x="2286000" y="4648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0" name="Rectangle 10"/>
          <p:cNvSpPr>
            <a:spLocks noChangeArrowheads="1"/>
          </p:cNvSpPr>
          <p:nvPr/>
        </p:nvSpPr>
        <p:spPr bwMode="auto">
          <a:xfrm>
            <a:off x="2286000" y="4876800"/>
            <a:ext cx="990600"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1" name="Line 11"/>
          <p:cNvSpPr>
            <a:spLocks noChangeShapeType="1"/>
          </p:cNvSpPr>
          <p:nvPr/>
        </p:nvSpPr>
        <p:spPr bwMode="auto">
          <a:xfrm>
            <a:off x="2386013" y="4648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2" name="Rectangle 12"/>
          <p:cNvSpPr>
            <a:spLocks noChangeArrowheads="1"/>
          </p:cNvSpPr>
          <p:nvPr/>
        </p:nvSpPr>
        <p:spPr bwMode="auto">
          <a:xfrm>
            <a:off x="2378075" y="4876800"/>
            <a:ext cx="212725"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3" name="Line 13"/>
          <p:cNvSpPr>
            <a:spLocks noChangeShapeType="1"/>
          </p:cNvSpPr>
          <p:nvPr/>
        </p:nvSpPr>
        <p:spPr bwMode="auto">
          <a:xfrm>
            <a:off x="1439863" y="4648200"/>
            <a:ext cx="14287"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4" name="Rectangle 14"/>
          <p:cNvSpPr>
            <a:spLocks noChangeArrowheads="1"/>
          </p:cNvSpPr>
          <p:nvPr/>
        </p:nvSpPr>
        <p:spPr bwMode="auto">
          <a:xfrm>
            <a:off x="1439863" y="4876800"/>
            <a:ext cx="160337"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5" name="Line 15"/>
          <p:cNvSpPr>
            <a:spLocks noChangeShapeType="1"/>
          </p:cNvSpPr>
          <p:nvPr/>
        </p:nvSpPr>
        <p:spPr bwMode="auto">
          <a:xfrm>
            <a:off x="3116263" y="4648200"/>
            <a:ext cx="3175"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6" name="Rectangle 16"/>
          <p:cNvSpPr>
            <a:spLocks noChangeArrowheads="1"/>
          </p:cNvSpPr>
          <p:nvPr/>
        </p:nvSpPr>
        <p:spPr bwMode="auto">
          <a:xfrm>
            <a:off x="3116263" y="4876800"/>
            <a:ext cx="84137"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7" name="Line 17"/>
          <p:cNvSpPr>
            <a:spLocks noChangeShapeType="1"/>
          </p:cNvSpPr>
          <p:nvPr/>
        </p:nvSpPr>
        <p:spPr bwMode="auto">
          <a:xfrm>
            <a:off x="2141538" y="4648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8" name="Rectangle 18"/>
          <p:cNvSpPr>
            <a:spLocks noChangeArrowheads="1"/>
          </p:cNvSpPr>
          <p:nvPr/>
        </p:nvSpPr>
        <p:spPr bwMode="auto">
          <a:xfrm>
            <a:off x="2133600" y="4876800"/>
            <a:ext cx="5334000"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9379" name="Text Box 19"/>
          <p:cNvSpPr txBox="1">
            <a:spLocks noChangeArrowheads="1"/>
          </p:cNvSpPr>
          <p:nvPr/>
        </p:nvSpPr>
        <p:spPr bwMode="auto">
          <a:xfrm>
            <a:off x="990600" y="4856163"/>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=6*8+((2+42)*(5+12)+987*7*123+15*54)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9379"/>
                                        </p:tgtEl>
                                        <p:attrNameLst>
                                          <p:attrName>style.visibility</p:attrName>
                                        </p:attrNameLst>
                                      </p:cBhvr>
                                      <p:to>
                                        <p:strVal val="visible"/>
                                      </p:to>
                                    </p:set>
                                    <p:anim calcmode="lin" valueType="num">
                                      <p:cBhvr additive="base">
                                        <p:cTn id="7" dur="500" fill="hold"/>
                                        <p:tgtEl>
                                          <p:spTgt spid="399379"/>
                                        </p:tgtEl>
                                        <p:attrNameLst>
                                          <p:attrName>ppt_x</p:attrName>
                                        </p:attrNameLst>
                                      </p:cBhvr>
                                      <p:tavLst>
                                        <p:tav tm="0">
                                          <p:val>
                                            <p:strVal val="#ppt_x"/>
                                          </p:val>
                                        </p:tav>
                                        <p:tav tm="100000">
                                          <p:val>
                                            <p:strVal val="#ppt_x"/>
                                          </p:val>
                                        </p:tav>
                                      </p:tavLst>
                                    </p:anim>
                                    <p:anim calcmode="lin" valueType="num">
                                      <p:cBhvr additive="base">
                                        <p:cTn id="8" dur="500" fill="hold"/>
                                        <p:tgtEl>
                                          <p:spTgt spid="39937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9373"/>
                                        </p:tgtEl>
                                        <p:attrNameLst>
                                          <p:attrName>style.visibility</p:attrName>
                                        </p:attrNameLst>
                                      </p:cBhvr>
                                      <p:to>
                                        <p:strVal val="visible"/>
                                      </p:to>
                                    </p:set>
                                    <p:anim calcmode="lin" valueType="num">
                                      <p:cBhvr additive="base">
                                        <p:cTn id="11" dur="500" fill="hold"/>
                                        <p:tgtEl>
                                          <p:spTgt spid="399373"/>
                                        </p:tgtEl>
                                        <p:attrNameLst>
                                          <p:attrName>ppt_x</p:attrName>
                                        </p:attrNameLst>
                                      </p:cBhvr>
                                      <p:tavLst>
                                        <p:tav tm="0">
                                          <p:val>
                                            <p:strVal val="#ppt_x"/>
                                          </p:val>
                                        </p:tav>
                                        <p:tav tm="100000">
                                          <p:val>
                                            <p:strVal val="#ppt_x"/>
                                          </p:val>
                                        </p:tav>
                                      </p:tavLst>
                                    </p:anim>
                                    <p:anim calcmode="lin" valueType="num">
                                      <p:cBhvr additive="base">
                                        <p:cTn id="12" dur="500" fill="hold"/>
                                        <p:tgtEl>
                                          <p:spTgt spid="39937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99374"/>
                                        </p:tgtEl>
                                        <p:attrNameLst>
                                          <p:attrName>style.visibility</p:attrName>
                                        </p:attrNameLst>
                                      </p:cBhvr>
                                      <p:to>
                                        <p:strVal val="visible"/>
                                      </p:to>
                                    </p:set>
                                    <p:anim calcmode="lin" valueType="num">
                                      <p:cBhvr additive="base">
                                        <p:cTn id="17" dur="500" fill="hold"/>
                                        <p:tgtEl>
                                          <p:spTgt spid="399374"/>
                                        </p:tgtEl>
                                        <p:attrNameLst>
                                          <p:attrName>ppt_x</p:attrName>
                                        </p:attrNameLst>
                                      </p:cBhvr>
                                      <p:tavLst>
                                        <p:tav tm="0">
                                          <p:val>
                                            <p:strVal val="#ppt_x"/>
                                          </p:val>
                                        </p:tav>
                                        <p:tav tm="100000">
                                          <p:val>
                                            <p:strVal val="#ppt_x"/>
                                          </p:val>
                                        </p:tav>
                                      </p:tavLst>
                                    </p:anim>
                                    <p:anim calcmode="lin" valueType="num">
                                      <p:cBhvr additive="base">
                                        <p:cTn id="18" dur="500" fill="hold"/>
                                        <p:tgtEl>
                                          <p:spTgt spid="39937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99369"/>
                                        </p:tgtEl>
                                        <p:attrNameLst>
                                          <p:attrName>style.visibility</p:attrName>
                                        </p:attrNameLst>
                                      </p:cBhvr>
                                      <p:to>
                                        <p:strVal val="visible"/>
                                      </p:to>
                                    </p:set>
                                    <p:anim calcmode="lin" valueType="num">
                                      <p:cBhvr additive="base">
                                        <p:cTn id="23" dur="500" fill="hold"/>
                                        <p:tgtEl>
                                          <p:spTgt spid="399369"/>
                                        </p:tgtEl>
                                        <p:attrNameLst>
                                          <p:attrName>ppt_x</p:attrName>
                                        </p:attrNameLst>
                                      </p:cBhvr>
                                      <p:tavLst>
                                        <p:tav tm="0">
                                          <p:val>
                                            <p:strVal val="#ppt_x"/>
                                          </p:val>
                                        </p:tav>
                                        <p:tav tm="100000">
                                          <p:val>
                                            <p:strVal val="#ppt_x"/>
                                          </p:val>
                                        </p:tav>
                                      </p:tavLst>
                                    </p:anim>
                                    <p:anim calcmode="lin" valueType="num">
                                      <p:cBhvr additive="base">
                                        <p:cTn id="24" dur="500" fill="hold"/>
                                        <p:tgtEl>
                                          <p:spTgt spid="399369"/>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99373"/>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99374"/>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99370"/>
                                        </p:tgtEl>
                                        <p:attrNameLst>
                                          <p:attrName>style.visibility</p:attrName>
                                        </p:attrNameLst>
                                      </p:cBhvr>
                                      <p:to>
                                        <p:strVal val="visible"/>
                                      </p:to>
                                    </p:set>
                                    <p:anim calcmode="lin" valueType="num">
                                      <p:cBhvr additive="base">
                                        <p:cTn id="33" dur="500" fill="hold"/>
                                        <p:tgtEl>
                                          <p:spTgt spid="399370"/>
                                        </p:tgtEl>
                                        <p:attrNameLst>
                                          <p:attrName>ppt_x</p:attrName>
                                        </p:attrNameLst>
                                      </p:cBhvr>
                                      <p:tavLst>
                                        <p:tav tm="0">
                                          <p:val>
                                            <p:strVal val="#ppt_x"/>
                                          </p:val>
                                        </p:tav>
                                        <p:tav tm="100000">
                                          <p:val>
                                            <p:strVal val="#ppt_x"/>
                                          </p:val>
                                        </p:tav>
                                      </p:tavLst>
                                    </p:anim>
                                    <p:anim calcmode="lin" valueType="num">
                                      <p:cBhvr additive="base">
                                        <p:cTn id="34" dur="500" fill="hold"/>
                                        <p:tgtEl>
                                          <p:spTgt spid="399370"/>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99371"/>
                                        </p:tgtEl>
                                        <p:attrNameLst>
                                          <p:attrName>style.visibility</p:attrName>
                                        </p:attrNameLst>
                                      </p:cBhvr>
                                      <p:to>
                                        <p:strVal val="visible"/>
                                      </p:to>
                                    </p:set>
                                    <p:anim calcmode="lin" valueType="num">
                                      <p:cBhvr additive="base">
                                        <p:cTn id="39" dur="500" fill="hold"/>
                                        <p:tgtEl>
                                          <p:spTgt spid="399371"/>
                                        </p:tgtEl>
                                        <p:attrNameLst>
                                          <p:attrName>ppt_x</p:attrName>
                                        </p:attrNameLst>
                                      </p:cBhvr>
                                      <p:tavLst>
                                        <p:tav tm="0">
                                          <p:val>
                                            <p:strVal val="#ppt_x"/>
                                          </p:val>
                                        </p:tav>
                                        <p:tav tm="100000">
                                          <p:val>
                                            <p:strVal val="#ppt_x"/>
                                          </p:val>
                                        </p:tav>
                                      </p:tavLst>
                                    </p:anim>
                                    <p:anim calcmode="lin" valueType="num">
                                      <p:cBhvr additive="base">
                                        <p:cTn id="40" dur="500" fill="hold"/>
                                        <p:tgtEl>
                                          <p:spTgt spid="399371"/>
                                        </p:tgtEl>
                                        <p:attrNameLst>
                                          <p:attrName>ppt_y</p:attrName>
                                        </p:attrNameLst>
                                      </p:cBhvr>
                                      <p:tavLst>
                                        <p:tav tm="0">
                                          <p:val>
                                            <p:strVal val="1+#ppt_h/2"/>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99369"/>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9937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99372"/>
                                        </p:tgtEl>
                                        <p:attrNameLst>
                                          <p:attrName>style.visibility</p:attrName>
                                        </p:attrNameLst>
                                      </p:cBhvr>
                                      <p:to>
                                        <p:strVal val="visible"/>
                                      </p:to>
                                    </p:set>
                                    <p:anim calcmode="lin" valueType="num">
                                      <p:cBhvr additive="base">
                                        <p:cTn id="49" dur="500" fill="hold"/>
                                        <p:tgtEl>
                                          <p:spTgt spid="399372"/>
                                        </p:tgtEl>
                                        <p:attrNameLst>
                                          <p:attrName>ppt_x</p:attrName>
                                        </p:attrNameLst>
                                      </p:cBhvr>
                                      <p:tavLst>
                                        <p:tav tm="0">
                                          <p:val>
                                            <p:strVal val="#ppt_x"/>
                                          </p:val>
                                        </p:tav>
                                        <p:tav tm="100000">
                                          <p:val>
                                            <p:strVal val="#ppt_x"/>
                                          </p:val>
                                        </p:tav>
                                      </p:tavLst>
                                    </p:anim>
                                    <p:anim calcmode="lin" valueType="num">
                                      <p:cBhvr additive="base">
                                        <p:cTn id="50" dur="500" fill="hold"/>
                                        <p:tgtEl>
                                          <p:spTgt spid="399372"/>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99377"/>
                                        </p:tgtEl>
                                        <p:attrNameLst>
                                          <p:attrName>style.visibility</p:attrName>
                                        </p:attrNameLst>
                                      </p:cBhvr>
                                      <p:to>
                                        <p:strVal val="visible"/>
                                      </p:to>
                                    </p:set>
                                    <p:anim calcmode="lin" valueType="num">
                                      <p:cBhvr additive="base">
                                        <p:cTn id="55" dur="500" fill="hold"/>
                                        <p:tgtEl>
                                          <p:spTgt spid="399377"/>
                                        </p:tgtEl>
                                        <p:attrNameLst>
                                          <p:attrName>ppt_x</p:attrName>
                                        </p:attrNameLst>
                                      </p:cBhvr>
                                      <p:tavLst>
                                        <p:tav tm="0">
                                          <p:val>
                                            <p:strVal val="#ppt_x"/>
                                          </p:val>
                                        </p:tav>
                                        <p:tav tm="100000">
                                          <p:val>
                                            <p:strVal val="#ppt_x"/>
                                          </p:val>
                                        </p:tav>
                                      </p:tavLst>
                                    </p:anim>
                                    <p:anim calcmode="lin" valueType="num">
                                      <p:cBhvr additive="base">
                                        <p:cTn id="56" dur="500" fill="hold"/>
                                        <p:tgtEl>
                                          <p:spTgt spid="399377"/>
                                        </p:tgtEl>
                                        <p:attrNameLst>
                                          <p:attrName>ppt_y</p:attrName>
                                        </p:attrNameLst>
                                      </p:cBhvr>
                                      <p:tavLst>
                                        <p:tav tm="0">
                                          <p:val>
                                            <p:strVal val="1+#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399371"/>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99372"/>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99378"/>
                                        </p:tgtEl>
                                        <p:attrNameLst>
                                          <p:attrName>style.visibility</p:attrName>
                                        </p:attrNameLst>
                                      </p:cBhvr>
                                      <p:to>
                                        <p:strVal val="visible"/>
                                      </p:to>
                                    </p:set>
                                    <p:anim calcmode="lin" valueType="num">
                                      <p:cBhvr additive="base">
                                        <p:cTn id="65" dur="500" fill="hold"/>
                                        <p:tgtEl>
                                          <p:spTgt spid="399378"/>
                                        </p:tgtEl>
                                        <p:attrNameLst>
                                          <p:attrName>ppt_x</p:attrName>
                                        </p:attrNameLst>
                                      </p:cBhvr>
                                      <p:tavLst>
                                        <p:tav tm="0">
                                          <p:val>
                                            <p:strVal val="#ppt_x"/>
                                          </p:val>
                                        </p:tav>
                                        <p:tav tm="100000">
                                          <p:val>
                                            <p:strVal val="#ppt_x"/>
                                          </p:val>
                                        </p:tav>
                                      </p:tavLst>
                                    </p:anim>
                                    <p:anim calcmode="lin" valueType="num">
                                      <p:cBhvr additive="base">
                                        <p:cTn id="66" dur="500" fill="hold"/>
                                        <p:tgtEl>
                                          <p:spTgt spid="399378"/>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99375"/>
                                        </p:tgtEl>
                                        <p:attrNameLst>
                                          <p:attrName>style.visibility</p:attrName>
                                        </p:attrNameLst>
                                      </p:cBhvr>
                                      <p:to>
                                        <p:strVal val="visible"/>
                                      </p:to>
                                    </p:set>
                                    <p:anim calcmode="lin" valueType="num">
                                      <p:cBhvr additive="base">
                                        <p:cTn id="71" dur="500" fill="hold"/>
                                        <p:tgtEl>
                                          <p:spTgt spid="399375"/>
                                        </p:tgtEl>
                                        <p:attrNameLst>
                                          <p:attrName>ppt_x</p:attrName>
                                        </p:attrNameLst>
                                      </p:cBhvr>
                                      <p:tavLst>
                                        <p:tav tm="0">
                                          <p:val>
                                            <p:strVal val="#ppt_x"/>
                                          </p:val>
                                        </p:tav>
                                        <p:tav tm="100000">
                                          <p:val>
                                            <p:strVal val="#ppt_x"/>
                                          </p:val>
                                        </p:tav>
                                      </p:tavLst>
                                    </p:anim>
                                    <p:anim calcmode="lin" valueType="num">
                                      <p:cBhvr additive="base">
                                        <p:cTn id="72" dur="500" fill="hold"/>
                                        <p:tgtEl>
                                          <p:spTgt spid="399375"/>
                                        </p:tgtEl>
                                        <p:attrNameLst>
                                          <p:attrName>ppt_y</p:attrName>
                                        </p:attrNameLst>
                                      </p:cBhvr>
                                      <p:tavLst>
                                        <p:tav tm="0">
                                          <p:val>
                                            <p:strVal val="1+#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399377"/>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399378"/>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399376"/>
                                        </p:tgtEl>
                                        <p:attrNameLst>
                                          <p:attrName>style.visibility</p:attrName>
                                        </p:attrNameLst>
                                      </p:cBhvr>
                                      <p:to>
                                        <p:strVal val="visible"/>
                                      </p:to>
                                    </p:set>
                                    <p:anim calcmode="lin" valueType="num">
                                      <p:cBhvr additive="base">
                                        <p:cTn id="81" dur="500" fill="hold"/>
                                        <p:tgtEl>
                                          <p:spTgt spid="399376"/>
                                        </p:tgtEl>
                                        <p:attrNameLst>
                                          <p:attrName>ppt_x</p:attrName>
                                        </p:attrNameLst>
                                      </p:cBhvr>
                                      <p:tavLst>
                                        <p:tav tm="0">
                                          <p:val>
                                            <p:strVal val="#ppt_x"/>
                                          </p:val>
                                        </p:tav>
                                        <p:tav tm="100000">
                                          <p:val>
                                            <p:strVal val="#ppt_x"/>
                                          </p:val>
                                        </p:tav>
                                      </p:tavLst>
                                    </p:anim>
                                    <p:anim calcmode="lin" valueType="num">
                                      <p:cBhvr additive="base">
                                        <p:cTn id="82" dur="500" fill="hold"/>
                                        <p:tgtEl>
                                          <p:spTgt spid="3993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69" grpId="0" animBg="1"/>
      <p:bldP spid="399369" grpId="1" animBg="1"/>
      <p:bldP spid="399370" grpId="0" animBg="1"/>
      <p:bldP spid="399370" grpId="1" animBg="1"/>
      <p:bldP spid="399371" grpId="0" animBg="1"/>
      <p:bldP spid="399371" grpId="1" animBg="1"/>
      <p:bldP spid="399372" grpId="0" animBg="1"/>
      <p:bldP spid="399372" grpId="1" animBg="1"/>
      <p:bldP spid="399373" grpId="0" animBg="1"/>
      <p:bldP spid="399373" grpId="1" animBg="1"/>
      <p:bldP spid="399374" grpId="0" animBg="1"/>
      <p:bldP spid="399374" grpId="1" animBg="1"/>
      <p:bldP spid="399375" grpId="0" animBg="1"/>
      <p:bldP spid="399376" grpId="0" animBg="1"/>
      <p:bldP spid="399377" grpId="0" animBg="1"/>
      <p:bldP spid="399377" grpId="1" animBg="1"/>
      <p:bldP spid="399378" grpId="0" animBg="1"/>
      <p:bldP spid="399378" grpId="1" animBg="1"/>
      <p:bldP spid="399379"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62" name="Picture 4" descr="capture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47813" y="1143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163" name="Picture 9" descr="capture1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1488" y="1270000"/>
            <a:ext cx="8201025"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64" name="Rectangle 10"/>
          <p:cNvSpPr>
            <a:spLocks noChangeArrowheads="1"/>
          </p:cNvSpPr>
          <p:nvPr/>
        </p:nvSpPr>
        <p:spPr bwMode="auto">
          <a:xfrm>
            <a:off x="381000" y="762000"/>
            <a:ext cx="4279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GetExp(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 i )</a:t>
            </a:r>
          </a:p>
        </p:txBody>
      </p:sp>
      <p:sp>
        <p:nvSpPr>
          <p:cNvPr id="395275" name="Line 11"/>
          <p:cNvSpPr>
            <a:spLocks noChangeShapeType="1"/>
          </p:cNvSpPr>
          <p:nvPr/>
        </p:nvSpPr>
        <p:spPr bwMode="auto">
          <a:xfrm>
            <a:off x="2263775" y="5003800"/>
            <a:ext cx="0"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76" name="Rectangle 12"/>
          <p:cNvSpPr>
            <a:spLocks noChangeArrowheads="1"/>
          </p:cNvSpPr>
          <p:nvPr/>
        </p:nvSpPr>
        <p:spPr bwMode="auto">
          <a:xfrm>
            <a:off x="2286000" y="5232400"/>
            <a:ext cx="21336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78" name="Text Box 14"/>
          <p:cNvSpPr txBox="1">
            <a:spLocks noChangeArrowheads="1"/>
          </p:cNvSpPr>
          <p:nvPr/>
        </p:nvSpPr>
        <p:spPr bwMode="auto">
          <a:xfrm>
            <a:off x="990600" y="523240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=6*8+((2+42)*(5+12)+987*7*123+15*54)</a:t>
            </a:r>
          </a:p>
        </p:txBody>
      </p:sp>
      <p:sp>
        <p:nvSpPr>
          <p:cNvPr id="395279" name="Rectangle 15"/>
          <p:cNvSpPr>
            <a:spLocks noChangeArrowheads="1"/>
          </p:cNvSpPr>
          <p:nvPr/>
        </p:nvSpPr>
        <p:spPr bwMode="auto">
          <a:xfrm>
            <a:off x="3200400" y="1803400"/>
            <a:ext cx="1371600" cy="3048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85" name="Line 21"/>
          <p:cNvSpPr>
            <a:spLocks noChangeShapeType="1"/>
          </p:cNvSpPr>
          <p:nvPr/>
        </p:nvSpPr>
        <p:spPr bwMode="auto">
          <a:xfrm>
            <a:off x="2298700" y="50038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86" name="Rectangle 22"/>
          <p:cNvSpPr>
            <a:spLocks noChangeArrowheads="1"/>
          </p:cNvSpPr>
          <p:nvPr/>
        </p:nvSpPr>
        <p:spPr bwMode="auto">
          <a:xfrm>
            <a:off x="2514600" y="2946400"/>
            <a:ext cx="1752600" cy="330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87" name="Oval 23"/>
          <p:cNvSpPr>
            <a:spLocks noChangeArrowheads="1"/>
          </p:cNvSpPr>
          <p:nvPr/>
        </p:nvSpPr>
        <p:spPr bwMode="auto">
          <a:xfrm>
            <a:off x="4343400" y="53086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88" name="Rectangle 24"/>
          <p:cNvSpPr>
            <a:spLocks noChangeArrowheads="1"/>
          </p:cNvSpPr>
          <p:nvPr/>
        </p:nvSpPr>
        <p:spPr bwMode="auto">
          <a:xfrm>
            <a:off x="4622800" y="5232400"/>
            <a:ext cx="15494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89" name="Line 25"/>
          <p:cNvSpPr>
            <a:spLocks noChangeShapeType="1"/>
          </p:cNvSpPr>
          <p:nvPr/>
        </p:nvSpPr>
        <p:spPr bwMode="auto">
          <a:xfrm>
            <a:off x="4635500" y="50038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90" name="Rectangle 26"/>
          <p:cNvSpPr>
            <a:spLocks noChangeArrowheads="1"/>
          </p:cNvSpPr>
          <p:nvPr/>
        </p:nvSpPr>
        <p:spPr bwMode="auto">
          <a:xfrm>
            <a:off x="4229100" y="3213100"/>
            <a:ext cx="2463800" cy="3556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91" name="Oval 27"/>
          <p:cNvSpPr>
            <a:spLocks noChangeArrowheads="1"/>
          </p:cNvSpPr>
          <p:nvPr/>
        </p:nvSpPr>
        <p:spPr bwMode="auto">
          <a:xfrm>
            <a:off x="6134100" y="53086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93" name="Rectangle 29"/>
          <p:cNvSpPr>
            <a:spLocks noChangeArrowheads="1"/>
          </p:cNvSpPr>
          <p:nvPr/>
        </p:nvSpPr>
        <p:spPr bwMode="auto">
          <a:xfrm>
            <a:off x="6451600" y="5232400"/>
            <a:ext cx="8636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94" name="Line 30"/>
          <p:cNvSpPr>
            <a:spLocks noChangeShapeType="1"/>
          </p:cNvSpPr>
          <p:nvPr/>
        </p:nvSpPr>
        <p:spPr bwMode="auto">
          <a:xfrm>
            <a:off x="6464300" y="50038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95" name="Oval 31"/>
          <p:cNvSpPr>
            <a:spLocks noChangeArrowheads="1"/>
          </p:cNvSpPr>
          <p:nvPr/>
        </p:nvSpPr>
        <p:spPr bwMode="auto">
          <a:xfrm>
            <a:off x="7226300" y="53086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298" name="Rectangle 34"/>
          <p:cNvSpPr>
            <a:spLocks noChangeArrowheads="1"/>
          </p:cNvSpPr>
          <p:nvPr/>
        </p:nvSpPr>
        <p:spPr bwMode="auto">
          <a:xfrm>
            <a:off x="2286000" y="5156200"/>
            <a:ext cx="5029200" cy="6858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 name="Group 42"/>
          <p:cNvGrpSpPr>
            <a:grpSpLocks/>
          </p:cNvGrpSpPr>
          <p:nvPr/>
        </p:nvGrpSpPr>
        <p:grpSpPr bwMode="auto">
          <a:xfrm>
            <a:off x="1600200" y="139700"/>
            <a:ext cx="1219200" cy="457200"/>
            <a:chOff x="1008" y="88"/>
            <a:chExt cx="768" cy="288"/>
          </a:xfrm>
        </p:grpSpPr>
        <p:sp>
          <p:nvSpPr>
            <p:cNvPr id="348201" name="Rectangle 40"/>
            <p:cNvSpPr>
              <a:spLocks noChangeArrowheads="1"/>
            </p:cNvSpPr>
            <p:nvPr/>
          </p:nvSpPr>
          <p:spPr bwMode="auto">
            <a:xfrm>
              <a:off x="1448" y="88"/>
              <a:ext cx="328" cy="288"/>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8202" name="Rectangle 41"/>
            <p:cNvSpPr>
              <a:spLocks noChangeArrowheads="1"/>
            </p:cNvSpPr>
            <p:nvPr/>
          </p:nvSpPr>
          <p:spPr bwMode="auto">
            <a:xfrm>
              <a:off x="1008" y="88"/>
              <a:ext cx="240" cy="144"/>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95308" name="Rectangle 44"/>
          <p:cNvSpPr>
            <a:spLocks noChangeArrowheads="1"/>
          </p:cNvSpPr>
          <p:nvPr/>
        </p:nvSpPr>
        <p:spPr bwMode="auto">
          <a:xfrm>
            <a:off x="2832100" y="139700"/>
            <a:ext cx="2159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5311" name="Rectangle 47"/>
          <p:cNvSpPr>
            <a:spLocks noChangeArrowheads="1"/>
          </p:cNvSpPr>
          <p:nvPr/>
        </p:nvSpPr>
        <p:spPr bwMode="auto">
          <a:xfrm>
            <a:off x="3048000" y="355600"/>
            <a:ext cx="444500" cy="2413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 name="Group 53"/>
          <p:cNvGrpSpPr>
            <a:grpSpLocks/>
          </p:cNvGrpSpPr>
          <p:nvPr/>
        </p:nvGrpSpPr>
        <p:grpSpPr bwMode="auto">
          <a:xfrm>
            <a:off x="914400" y="4013200"/>
            <a:ext cx="4343400" cy="381000"/>
            <a:chOff x="576" y="2688"/>
            <a:chExt cx="2736" cy="240"/>
          </a:xfrm>
        </p:grpSpPr>
        <p:grpSp>
          <p:nvGrpSpPr>
            <p:cNvPr id="348193" name="Group 39"/>
            <p:cNvGrpSpPr>
              <a:grpSpLocks/>
            </p:cNvGrpSpPr>
            <p:nvPr/>
          </p:nvGrpSpPr>
          <p:grpSpPr bwMode="auto">
            <a:xfrm>
              <a:off x="576" y="2688"/>
              <a:ext cx="2736" cy="240"/>
              <a:chOff x="576" y="2688"/>
              <a:chExt cx="2736" cy="240"/>
            </a:xfrm>
          </p:grpSpPr>
          <p:sp>
            <p:nvSpPr>
              <p:cNvPr id="348197" name="Rectangle 33"/>
              <p:cNvSpPr>
                <a:spLocks noChangeArrowheads="1"/>
              </p:cNvSpPr>
              <p:nvPr/>
            </p:nvSpPr>
            <p:spPr bwMode="auto">
              <a:xfrm>
                <a:off x="576" y="2688"/>
                <a:ext cx="2736" cy="24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8198" name="Rectangle 35"/>
              <p:cNvSpPr>
                <a:spLocks noChangeArrowheads="1"/>
              </p:cNvSpPr>
              <p:nvPr/>
            </p:nvSpPr>
            <p:spPr bwMode="auto">
              <a:xfrm>
                <a:off x="1083"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8199" name="Rectangle 37"/>
              <p:cNvSpPr>
                <a:spLocks noChangeArrowheads="1"/>
              </p:cNvSpPr>
              <p:nvPr/>
            </p:nvSpPr>
            <p:spPr bwMode="auto">
              <a:xfrm>
                <a:off x="1735"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8200" name="Rectangle 38"/>
              <p:cNvSpPr>
                <a:spLocks noChangeArrowheads="1"/>
              </p:cNvSpPr>
              <p:nvPr/>
            </p:nvSpPr>
            <p:spPr bwMode="auto">
              <a:xfrm>
                <a:off x="2736"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48194" name="Oval 50"/>
            <p:cNvSpPr>
              <a:spLocks noChangeArrowheads="1"/>
            </p:cNvSpPr>
            <p:nvPr/>
          </p:nvSpPr>
          <p:spPr bwMode="auto">
            <a:xfrm>
              <a:off x="1592"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8195" name="Oval 51"/>
            <p:cNvSpPr>
              <a:spLocks noChangeArrowheads="1"/>
            </p:cNvSpPr>
            <p:nvPr/>
          </p:nvSpPr>
          <p:spPr bwMode="auto">
            <a:xfrm>
              <a:off x="226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8196" name="Oval 52"/>
            <p:cNvSpPr>
              <a:spLocks noChangeArrowheads="1"/>
            </p:cNvSpPr>
            <p:nvPr/>
          </p:nvSpPr>
          <p:spPr bwMode="auto">
            <a:xfrm>
              <a:off x="258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5" name="Group 54"/>
          <p:cNvGrpSpPr>
            <a:grpSpLocks/>
          </p:cNvGrpSpPr>
          <p:nvPr/>
        </p:nvGrpSpPr>
        <p:grpSpPr bwMode="auto">
          <a:xfrm>
            <a:off x="2514600" y="5994400"/>
            <a:ext cx="1676400" cy="762000"/>
            <a:chOff x="960" y="3792"/>
            <a:chExt cx="1056" cy="480"/>
          </a:xfrm>
        </p:grpSpPr>
        <p:sp>
          <p:nvSpPr>
            <p:cNvPr id="348191" name="Text Box 55"/>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9900"/>
                  </a:solidFill>
                  <a:effectLst/>
                  <a:uLnTx/>
                  <a:uFillTx/>
                  <a:latin typeface="Times New Roman" pitchFamily="18" charset="0"/>
                  <a:ea typeface="+mn-ea"/>
                  <a:cs typeface="Arial" pitchFamily="34" charset="0"/>
                </a:rPr>
                <a:t>&lt;term,1&gt;</a:t>
              </a:r>
            </a:p>
          </p:txBody>
        </p:sp>
        <p:sp>
          <p:nvSpPr>
            <p:cNvPr id="348192" name="AutoShape 56"/>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6" name="Group 57"/>
          <p:cNvGrpSpPr>
            <a:grpSpLocks/>
          </p:cNvGrpSpPr>
          <p:nvPr/>
        </p:nvGrpSpPr>
        <p:grpSpPr bwMode="auto">
          <a:xfrm>
            <a:off x="4343400" y="5994400"/>
            <a:ext cx="1676400" cy="762000"/>
            <a:chOff x="960" y="3792"/>
            <a:chExt cx="1056" cy="480"/>
          </a:xfrm>
        </p:grpSpPr>
        <p:sp>
          <p:nvSpPr>
            <p:cNvPr id="348189" name="Text Box 58"/>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9900"/>
                  </a:solidFill>
                  <a:effectLst/>
                  <a:uLnTx/>
                  <a:uFillTx/>
                  <a:latin typeface="Times New Roman" pitchFamily="18" charset="0"/>
                  <a:ea typeface="+mn-ea"/>
                  <a:cs typeface="Arial" pitchFamily="34" charset="0"/>
                </a:rPr>
                <a:t>&lt;term,2&gt;</a:t>
              </a:r>
            </a:p>
          </p:txBody>
        </p:sp>
        <p:sp>
          <p:nvSpPr>
            <p:cNvPr id="348190" name="AutoShape 59"/>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7" name="Group 60"/>
          <p:cNvGrpSpPr>
            <a:grpSpLocks/>
          </p:cNvGrpSpPr>
          <p:nvPr/>
        </p:nvGrpSpPr>
        <p:grpSpPr bwMode="auto">
          <a:xfrm>
            <a:off x="6096000" y="5994400"/>
            <a:ext cx="1676400" cy="762000"/>
            <a:chOff x="960" y="3792"/>
            <a:chExt cx="1056" cy="480"/>
          </a:xfrm>
        </p:grpSpPr>
        <p:sp>
          <p:nvSpPr>
            <p:cNvPr id="348187" name="Text Box 61"/>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9900"/>
                  </a:solidFill>
                  <a:effectLst/>
                  <a:uLnTx/>
                  <a:uFillTx/>
                  <a:latin typeface="Times New Roman" pitchFamily="18" charset="0"/>
                  <a:ea typeface="+mn-ea"/>
                  <a:cs typeface="Arial" pitchFamily="34" charset="0"/>
                </a:rPr>
                <a:t>&lt;term,3&gt;</a:t>
              </a:r>
            </a:p>
          </p:txBody>
        </p:sp>
        <p:sp>
          <p:nvSpPr>
            <p:cNvPr id="348188" name="AutoShape 62"/>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5278"/>
                                        </p:tgtEl>
                                        <p:attrNameLst>
                                          <p:attrName>style.visibility</p:attrName>
                                        </p:attrNameLst>
                                      </p:cBhvr>
                                      <p:to>
                                        <p:strVal val="visible"/>
                                      </p:to>
                                    </p:set>
                                    <p:anim calcmode="lin" valueType="num">
                                      <p:cBhvr additive="base">
                                        <p:cTn id="7" dur="500" fill="hold"/>
                                        <p:tgtEl>
                                          <p:spTgt spid="395278"/>
                                        </p:tgtEl>
                                        <p:attrNameLst>
                                          <p:attrName>ppt_x</p:attrName>
                                        </p:attrNameLst>
                                      </p:cBhvr>
                                      <p:tavLst>
                                        <p:tav tm="0">
                                          <p:val>
                                            <p:strVal val="#ppt_x"/>
                                          </p:val>
                                        </p:tav>
                                        <p:tav tm="100000">
                                          <p:val>
                                            <p:strVal val="#ppt_x"/>
                                          </p:val>
                                        </p:tav>
                                      </p:tavLst>
                                    </p:anim>
                                    <p:anim calcmode="lin" valueType="num">
                                      <p:cBhvr additive="base">
                                        <p:cTn id="8" dur="500" fill="hold"/>
                                        <p:tgtEl>
                                          <p:spTgt spid="39527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5275"/>
                                        </p:tgtEl>
                                        <p:attrNameLst>
                                          <p:attrName>style.visibility</p:attrName>
                                        </p:attrNameLst>
                                      </p:cBhvr>
                                      <p:to>
                                        <p:strVal val="visible"/>
                                      </p:to>
                                    </p:set>
                                    <p:anim calcmode="lin" valueType="num">
                                      <p:cBhvr additive="base">
                                        <p:cTn id="11" dur="500" fill="hold"/>
                                        <p:tgtEl>
                                          <p:spTgt spid="395275"/>
                                        </p:tgtEl>
                                        <p:attrNameLst>
                                          <p:attrName>ppt_x</p:attrName>
                                        </p:attrNameLst>
                                      </p:cBhvr>
                                      <p:tavLst>
                                        <p:tav tm="0">
                                          <p:val>
                                            <p:strVal val="#ppt_x"/>
                                          </p:val>
                                        </p:tav>
                                        <p:tav tm="100000">
                                          <p:val>
                                            <p:strVal val="#ppt_x"/>
                                          </p:val>
                                        </p:tav>
                                      </p:tavLst>
                                    </p:anim>
                                    <p:anim calcmode="lin" valueType="num">
                                      <p:cBhvr additive="base">
                                        <p:cTn id="12" dur="500" fill="hold"/>
                                        <p:tgtEl>
                                          <p:spTgt spid="39527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5279"/>
                                        </p:tgtEl>
                                        <p:attrNameLst>
                                          <p:attrName>style.visibility</p:attrName>
                                        </p:attrNameLst>
                                      </p:cBhvr>
                                      <p:to>
                                        <p:strVal val="visible"/>
                                      </p:to>
                                    </p:set>
                                    <p:anim calcmode="lin" valueType="num">
                                      <p:cBhvr additive="base">
                                        <p:cTn id="23" dur="500" fill="hold"/>
                                        <p:tgtEl>
                                          <p:spTgt spid="395279"/>
                                        </p:tgtEl>
                                        <p:attrNameLst>
                                          <p:attrName>ppt_x</p:attrName>
                                        </p:attrNameLst>
                                      </p:cBhvr>
                                      <p:tavLst>
                                        <p:tav tm="0">
                                          <p:val>
                                            <p:strVal val="0-#ppt_w/2"/>
                                          </p:val>
                                        </p:tav>
                                        <p:tav tm="100000">
                                          <p:val>
                                            <p:strVal val="#ppt_x"/>
                                          </p:val>
                                        </p:tav>
                                      </p:tavLst>
                                    </p:anim>
                                    <p:anim calcmode="lin" valueType="num">
                                      <p:cBhvr additive="base">
                                        <p:cTn id="24" dur="500" fill="hold"/>
                                        <p:tgtEl>
                                          <p:spTgt spid="39527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5285"/>
                                        </p:tgtEl>
                                        <p:attrNameLst>
                                          <p:attrName>style.visibility</p:attrName>
                                        </p:attrNameLst>
                                      </p:cBhvr>
                                      <p:to>
                                        <p:strVal val="visible"/>
                                      </p:to>
                                    </p:set>
                                    <p:anim calcmode="lin" valueType="num">
                                      <p:cBhvr additive="base">
                                        <p:cTn id="29" dur="500" fill="hold"/>
                                        <p:tgtEl>
                                          <p:spTgt spid="395285"/>
                                        </p:tgtEl>
                                        <p:attrNameLst>
                                          <p:attrName>ppt_x</p:attrName>
                                        </p:attrNameLst>
                                      </p:cBhvr>
                                      <p:tavLst>
                                        <p:tav tm="0">
                                          <p:val>
                                            <p:strVal val="#ppt_x"/>
                                          </p:val>
                                        </p:tav>
                                        <p:tav tm="100000">
                                          <p:val>
                                            <p:strVal val="#ppt_x"/>
                                          </p:val>
                                        </p:tav>
                                      </p:tavLst>
                                    </p:anim>
                                    <p:anim calcmode="lin" valueType="num">
                                      <p:cBhvr additive="base">
                                        <p:cTn id="30" dur="500" fill="hold"/>
                                        <p:tgtEl>
                                          <p:spTgt spid="39528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95276"/>
                                        </p:tgtEl>
                                        <p:attrNameLst>
                                          <p:attrName>style.visibility</p:attrName>
                                        </p:attrNameLst>
                                      </p:cBhvr>
                                      <p:to>
                                        <p:strVal val="visible"/>
                                      </p:to>
                                    </p:set>
                                    <p:anim calcmode="lin" valueType="num">
                                      <p:cBhvr additive="base">
                                        <p:cTn id="35" dur="500" fill="hold"/>
                                        <p:tgtEl>
                                          <p:spTgt spid="395276"/>
                                        </p:tgtEl>
                                        <p:attrNameLst>
                                          <p:attrName>ppt_x</p:attrName>
                                        </p:attrNameLst>
                                      </p:cBhvr>
                                      <p:tavLst>
                                        <p:tav tm="0">
                                          <p:val>
                                            <p:strVal val="#ppt_x"/>
                                          </p:val>
                                        </p:tav>
                                        <p:tav tm="100000">
                                          <p:val>
                                            <p:strVal val="#ppt_x"/>
                                          </p:val>
                                        </p:tav>
                                      </p:tavLst>
                                    </p:anim>
                                    <p:anim calcmode="lin" valueType="num">
                                      <p:cBhvr additive="base">
                                        <p:cTn id="36" dur="500" fill="hold"/>
                                        <p:tgtEl>
                                          <p:spTgt spid="395276"/>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395308"/>
                                        </p:tgtEl>
                                        <p:attrNameLst>
                                          <p:attrName>style.visibility</p:attrName>
                                        </p:attrNameLst>
                                      </p:cBhvr>
                                      <p:to>
                                        <p:strVal val="visible"/>
                                      </p:to>
                                    </p:set>
                                    <p:anim calcmode="lin" valueType="num">
                                      <p:cBhvr additive="base">
                                        <p:cTn id="45" dur="500" fill="hold"/>
                                        <p:tgtEl>
                                          <p:spTgt spid="395308"/>
                                        </p:tgtEl>
                                        <p:attrNameLst>
                                          <p:attrName>ppt_x</p:attrName>
                                        </p:attrNameLst>
                                      </p:cBhvr>
                                      <p:tavLst>
                                        <p:tav tm="0">
                                          <p:val>
                                            <p:strVal val="1+#ppt_w/2"/>
                                          </p:val>
                                        </p:tav>
                                        <p:tav tm="100000">
                                          <p:val>
                                            <p:strVal val="#ppt_x"/>
                                          </p:val>
                                        </p:tav>
                                      </p:tavLst>
                                    </p:anim>
                                    <p:anim calcmode="lin" valueType="num">
                                      <p:cBhvr additive="base">
                                        <p:cTn id="46" dur="500" fill="hold"/>
                                        <p:tgtEl>
                                          <p:spTgt spid="395308"/>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395279"/>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5286"/>
                                        </p:tgtEl>
                                        <p:attrNameLst>
                                          <p:attrName>style.visibility</p:attrName>
                                        </p:attrNameLst>
                                      </p:cBhvr>
                                      <p:to>
                                        <p:strVal val="visible"/>
                                      </p:to>
                                    </p:set>
                                    <p:anim calcmode="lin" valueType="num">
                                      <p:cBhvr additive="base">
                                        <p:cTn id="53" dur="500" fill="hold"/>
                                        <p:tgtEl>
                                          <p:spTgt spid="395286"/>
                                        </p:tgtEl>
                                        <p:attrNameLst>
                                          <p:attrName>ppt_x</p:attrName>
                                        </p:attrNameLst>
                                      </p:cBhvr>
                                      <p:tavLst>
                                        <p:tav tm="0">
                                          <p:val>
                                            <p:strVal val="0-#ppt_w/2"/>
                                          </p:val>
                                        </p:tav>
                                        <p:tav tm="100000">
                                          <p:val>
                                            <p:strVal val="#ppt_x"/>
                                          </p:val>
                                        </p:tav>
                                      </p:tavLst>
                                    </p:anim>
                                    <p:anim calcmode="lin" valueType="num">
                                      <p:cBhvr additive="base">
                                        <p:cTn id="54" dur="500" fill="hold"/>
                                        <p:tgtEl>
                                          <p:spTgt spid="395286"/>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95287"/>
                                        </p:tgtEl>
                                        <p:attrNameLst>
                                          <p:attrName>style.visibility</p:attrName>
                                        </p:attrNameLst>
                                      </p:cBhvr>
                                      <p:to>
                                        <p:strVal val="visible"/>
                                      </p:to>
                                    </p:set>
                                    <p:anim calcmode="lin" valueType="num">
                                      <p:cBhvr additive="base">
                                        <p:cTn id="59" dur="500" fill="hold"/>
                                        <p:tgtEl>
                                          <p:spTgt spid="395287"/>
                                        </p:tgtEl>
                                        <p:attrNameLst>
                                          <p:attrName>ppt_x</p:attrName>
                                        </p:attrNameLst>
                                      </p:cBhvr>
                                      <p:tavLst>
                                        <p:tav tm="0">
                                          <p:val>
                                            <p:strVal val="#ppt_x"/>
                                          </p:val>
                                        </p:tav>
                                        <p:tav tm="100000">
                                          <p:val>
                                            <p:strVal val="#ppt_x"/>
                                          </p:val>
                                        </p:tav>
                                      </p:tavLst>
                                    </p:anim>
                                    <p:anim calcmode="lin" valueType="num">
                                      <p:cBhvr additive="base">
                                        <p:cTn id="60" dur="500" fill="hold"/>
                                        <p:tgtEl>
                                          <p:spTgt spid="395287"/>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395311"/>
                                        </p:tgtEl>
                                        <p:attrNameLst>
                                          <p:attrName>style.visibility</p:attrName>
                                        </p:attrNameLst>
                                      </p:cBhvr>
                                      <p:to>
                                        <p:strVal val="visible"/>
                                      </p:to>
                                    </p:set>
                                    <p:anim calcmode="lin" valueType="num">
                                      <p:cBhvr additive="base">
                                        <p:cTn id="65" dur="500" fill="hold"/>
                                        <p:tgtEl>
                                          <p:spTgt spid="395311"/>
                                        </p:tgtEl>
                                        <p:attrNameLst>
                                          <p:attrName>ppt_x</p:attrName>
                                        </p:attrNameLst>
                                      </p:cBhvr>
                                      <p:tavLst>
                                        <p:tav tm="0">
                                          <p:val>
                                            <p:strVal val="1+#ppt_w/2"/>
                                          </p:val>
                                        </p:tav>
                                        <p:tav tm="100000">
                                          <p:val>
                                            <p:strVal val="#ppt_x"/>
                                          </p:val>
                                        </p:tav>
                                      </p:tavLst>
                                    </p:anim>
                                    <p:anim calcmode="lin" valueType="num">
                                      <p:cBhvr additive="base">
                                        <p:cTn id="66" dur="500" fill="hold"/>
                                        <p:tgtEl>
                                          <p:spTgt spid="39531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395290"/>
                                        </p:tgtEl>
                                        <p:attrNameLst>
                                          <p:attrName>style.visibility</p:attrName>
                                        </p:attrNameLst>
                                      </p:cBhvr>
                                      <p:to>
                                        <p:strVal val="visible"/>
                                      </p:to>
                                    </p:set>
                                    <p:anim calcmode="lin" valueType="num">
                                      <p:cBhvr additive="base">
                                        <p:cTn id="71" dur="500" fill="hold"/>
                                        <p:tgtEl>
                                          <p:spTgt spid="395290"/>
                                        </p:tgtEl>
                                        <p:attrNameLst>
                                          <p:attrName>ppt_x</p:attrName>
                                        </p:attrNameLst>
                                      </p:cBhvr>
                                      <p:tavLst>
                                        <p:tav tm="0">
                                          <p:val>
                                            <p:strVal val="0-#ppt_w/2"/>
                                          </p:val>
                                        </p:tav>
                                        <p:tav tm="100000">
                                          <p:val>
                                            <p:strVal val="#ppt_x"/>
                                          </p:val>
                                        </p:tav>
                                      </p:tavLst>
                                    </p:anim>
                                    <p:anim calcmode="lin" valueType="num">
                                      <p:cBhvr additive="base">
                                        <p:cTn id="72" dur="500" fill="hold"/>
                                        <p:tgtEl>
                                          <p:spTgt spid="395290"/>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395289"/>
                                        </p:tgtEl>
                                        <p:attrNameLst>
                                          <p:attrName>style.visibility</p:attrName>
                                        </p:attrNameLst>
                                      </p:cBhvr>
                                      <p:to>
                                        <p:strVal val="visible"/>
                                      </p:to>
                                    </p:set>
                                    <p:anim calcmode="lin" valueType="num">
                                      <p:cBhvr additive="base">
                                        <p:cTn id="77" dur="500" fill="hold"/>
                                        <p:tgtEl>
                                          <p:spTgt spid="395289"/>
                                        </p:tgtEl>
                                        <p:attrNameLst>
                                          <p:attrName>ppt_x</p:attrName>
                                        </p:attrNameLst>
                                      </p:cBhvr>
                                      <p:tavLst>
                                        <p:tav tm="0">
                                          <p:val>
                                            <p:strVal val="#ppt_x"/>
                                          </p:val>
                                        </p:tav>
                                        <p:tav tm="100000">
                                          <p:val>
                                            <p:strVal val="#ppt_x"/>
                                          </p:val>
                                        </p:tav>
                                      </p:tavLst>
                                    </p:anim>
                                    <p:anim calcmode="lin" valueType="num">
                                      <p:cBhvr additive="base">
                                        <p:cTn id="78" dur="500" fill="hold"/>
                                        <p:tgtEl>
                                          <p:spTgt spid="395289"/>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395288"/>
                                        </p:tgtEl>
                                        <p:attrNameLst>
                                          <p:attrName>style.visibility</p:attrName>
                                        </p:attrNameLst>
                                      </p:cBhvr>
                                      <p:to>
                                        <p:strVal val="visible"/>
                                      </p:to>
                                    </p:set>
                                    <p:anim calcmode="lin" valueType="num">
                                      <p:cBhvr additive="base">
                                        <p:cTn id="83" dur="500" fill="hold"/>
                                        <p:tgtEl>
                                          <p:spTgt spid="395288"/>
                                        </p:tgtEl>
                                        <p:attrNameLst>
                                          <p:attrName>ppt_x</p:attrName>
                                        </p:attrNameLst>
                                      </p:cBhvr>
                                      <p:tavLst>
                                        <p:tav tm="0">
                                          <p:val>
                                            <p:strVal val="#ppt_x"/>
                                          </p:val>
                                        </p:tav>
                                        <p:tav tm="100000">
                                          <p:val>
                                            <p:strVal val="#ppt_x"/>
                                          </p:val>
                                        </p:tav>
                                      </p:tavLst>
                                    </p:anim>
                                    <p:anim calcmode="lin" valueType="num">
                                      <p:cBhvr additive="base">
                                        <p:cTn id="84" dur="500" fill="hold"/>
                                        <p:tgtEl>
                                          <p:spTgt spid="395288"/>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500" fill="hold"/>
                                        <p:tgtEl>
                                          <p:spTgt spid="6"/>
                                        </p:tgtEl>
                                        <p:attrNameLst>
                                          <p:attrName>ppt_x</p:attrName>
                                        </p:attrNameLst>
                                      </p:cBhvr>
                                      <p:tavLst>
                                        <p:tav tm="0">
                                          <p:val>
                                            <p:strVal val="#ppt_x"/>
                                          </p:val>
                                        </p:tav>
                                        <p:tav tm="100000">
                                          <p:val>
                                            <p:strVal val="#ppt_x"/>
                                          </p:val>
                                        </p:tav>
                                      </p:tavLst>
                                    </p:anim>
                                    <p:anim calcmode="lin" valueType="num">
                                      <p:cBhvr additive="base">
                                        <p:cTn id="8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395291"/>
                                        </p:tgtEl>
                                        <p:attrNameLst>
                                          <p:attrName>style.visibility</p:attrName>
                                        </p:attrNameLst>
                                      </p:cBhvr>
                                      <p:to>
                                        <p:strVal val="visible"/>
                                      </p:to>
                                    </p:set>
                                    <p:anim calcmode="lin" valueType="num">
                                      <p:cBhvr additive="base">
                                        <p:cTn id="93" dur="500" fill="hold"/>
                                        <p:tgtEl>
                                          <p:spTgt spid="395291"/>
                                        </p:tgtEl>
                                        <p:attrNameLst>
                                          <p:attrName>ppt_x</p:attrName>
                                        </p:attrNameLst>
                                      </p:cBhvr>
                                      <p:tavLst>
                                        <p:tav tm="0">
                                          <p:val>
                                            <p:strVal val="#ppt_x"/>
                                          </p:val>
                                        </p:tav>
                                        <p:tav tm="100000">
                                          <p:val>
                                            <p:strVal val="#ppt_x"/>
                                          </p:val>
                                        </p:tav>
                                      </p:tavLst>
                                    </p:anim>
                                    <p:anim calcmode="lin" valueType="num">
                                      <p:cBhvr additive="base">
                                        <p:cTn id="94" dur="500" fill="hold"/>
                                        <p:tgtEl>
                                          <p:spTgt spid="395291"/>
                                        </p:tgtEl>
                                        <p:attrNameLst>
                                          <p:attrName>ppt_y</p:attrName>
                                        </p:attrNameLst>
                                      </p:cBhvr>
                                      <p:tavLst>
                                        <p:tav tm="0">
                                          <p:val>
                                            <p:strVal val="1+#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95294"/>
                                        </p:tgtEl>
                                        <p:attrNameLst>
                                          <p:attrName>style.visibility</p:attrName>
                                        </p:attrNameLst>
                                      </p:cBhvr>
                                      <p:to>
                                        <p:strVal val="visible"/>
                                      </p:to>
                                    </p:set>
                                    <p:anim calcmode="lin" valueType="num">
                                      <p:cBhvr additive="base">
                                        <p:cTn id="99" dur="500" fill="hold"/>
                                        <p:tgtEl>
                                          <p:spTgt spid="395294"/>
                                        </p:tgtEl>
                                        <p:attrNameLst>
                                          <p:attrName>ppt_x</p:attrName>
                                        </p:attrNameLst>
                                      </p:cBhvr>
                                      <p:tavLst>
                                        <p:tav tm="0">
                                          <p:val>
                                            <p:strVal val="#ppt_x"/>
                                          </p:val>
                                        </p:tav>
                                        <p:tav tm="100000">
                                          <p:val>
                                            <p:strVal val="#ppt_x"/>
                                          </p:val>
                                        </p:tav>
                                      </p:tavLst>
                                    </p:anim>
                                    <p:anim calcmode="lin" valueType="num">
                                      <p:cBhvr additive="base">
                                        <p:cTn id="100" dur="500" fill="hold"/>
                                        <p:tgtEl>
                                          <p:spTgt spid="395294"/>
                                        </p:tgtEl>
                                        <p:attrNameLst>
                                          <p:attrName>ppt_y</p:attrName>
                                        </p:attrNameLst>
                                      </p:cBhvr>
                                      <p:tavLst>
                                        <p:tav tm="0">
                                          <p:val>
                                            <p:strVal val="1+#ppt_h/2"/>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395293"/>
                                        </p:tgtEl>
                                        <p:attrNameLst>
                                          <p:attrName>style.visibility</p:attrName>
                                        </p:attrNameLst>
                                      </p:cBhvr>
                                      <p:to>
                                        <p:strVal val="visible"/>
                                      </p:to>
                                    </p:set>
                                    <p:anim calcmode="lin" valueType="num">
                                      <p:cBhvr additive="base">
                                        <p:cTn id="105" dur="500" fill="hold"/>
                                        <p:tgtEl>
                                          <p:spTgt spid="395293"/>
                                        </p:tgtEl>
                                        <p:attrNameLst>
                                          <p:attrName>ppt_x</p:attrName>
                                        </p:attrNameLst>
                                      </p:cBhvr>
                                      <p:tavLst>
                                        <p:tav tm="0">
                                          <p:val>
                                            <p:strVal val="#ppt_x"/>
                                          </p:val>
                                        </p:tav>
                                        <p:tav tm="100000">
                                          <p:val>
                                            <p:strVal val="#ppt_x"/>
                                          </p:val>
                                        </p:tav>
                                      </p:tavLst>
                                    </p:anim>
                                    <p:anim calcmode="lin" valueType="num">
                                      <p:cBhvr additive="base">
                                        <p:cTn id="106" dur="500" fill="hold"/>
                                        <p:tgtEl>
                                          <p:spTgt spid="395293"/>
                                        </p:tgtEl>
                                        <p:attrNameLst>
                                          <p:attrName>ppt_y</p:attrName>
                                        </p:attrNameLst>
                                      </p:cBhvr>
                                      <p:tavLst>
                                        <p:tav tm="0">
                                          <p:val>
                                            <p:strVal val="1+#ppt_h/2"/>
                                          </p:val>
                                        </p:tav>
                                        <p:tav tm="100000">
                                          <p:val>
                                            <p:strVal val="#ppt_y"/>
                                          </p:val>
                                        </p:tav>
                                      </p:tavLst>
                                    </p:anim>
                                  </p:childTnLst>
                                </p:cTn>
                              </p:par>
                              <p:par>
                                <p:cTn id="107" presetID="2" presetClass="entr" presetSubtype="4" fill="hold" nodeType="withEffect">
                                  <p:stCondLst>
                                    <p:cond delay="0"/>
                                  </p:stCondLst>
                                  <p:childTnLst>
                                    <p:set>
                                      <p:cBhvr>
                                        <p:cTn id="108" dur="1" fill="hold">
                                          <p:stCondLst>
                                            <p:cond delay="0"/>
                                          </p:stCondLst>
                                        </p:cTn>
                                        <p:tgtEl>
                                          <p:spTgt spid="7"/>
                                        </p:tgtEl>
                                        <p:attrNameLst>
                                          <p:attrName>style.visibility</p:attrName>
                                        </p:attrNameLst>
                                      </p:cBhvr>
                                      <p:to>
                                        <p:strVal val="visible"/>
                                      </p:to>
                                    </p:set>
                                    <p:anim calcmode="lin" valueType="num">
                                      <p:cBhvr additive="base">
                                        <p:cTn id="109" dur="500" fill="hold"/>
                                        <p:tgtEl>
                                          <p:spTgt spid="7"/>
                                        </p:tgtEl>
                                        <p:attrNameLst>
                                          <p:attrName>ppt_x</p:attrName>
                                        </p:attrNameLst>
                                      </p:cBhvr>
                                      <p:tavLst>
                                        <p:tav tm="0">
                                          <p:val>
                                            <p:strVal val="#ppt_x"/>
                                          </p:val>
                                        </p:tav>
                                        <p:tav tm="100000">
                                          <p:val>
                                            <p:strVal val="#ppt_x"/>
                                          </p:val>
                                        </p:tav>
                                      </p:tavLst>
                                    </p:anim>
                                    <p:anim calcmode="lin" valueType="num">
                                      <p:cBhvr additive="base">
                                        <p:cTn id="11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95295"/>
                                        </p:tgtEl>
                                        <p:attrNameLst>
                                          <p:attrName>style.visibility</p:attrName>
                                        </p:attrNameLst>
                                      </p:cBhvr>
                                      <p:to>
                                        <p:strVal val="visible"/>
                                      </p:to>
                                    </p:set>
                                    <p:anim calcmode="lin" valueType="num">
                                      <p:cBhvr additive="base">
                                        <p:cTn id="115" dur="500" fill="hold"/>
                                        <p:tgtEl>
                                          <p:spTgt spid="395295"/>
                                        </p:tgtEl>
                                        <p:attrNameLst>
                                          <p:attrName>ppt_x</p:attrName>
                                        </p:attrNameLst>
                                      </p:cBhvr>
                                      <p:tavLst>
                                        <p:tav tm="0">
                                          <p:val>
                                            <p:strVal val="#ppt_x"/>
                                          </p:val>
                                        </p:tav>
                                        <p:tav tm="100000">
                                          <p:val>
                                            <p:strVal val="#ppt_x"/>
                                          </p:val>
                                        </p:tav>
                                      </p:tavLst>
                                    </p:anim>
                                    <p:anim calcmode="lin" valueType="num">
                                      <p:cBhvr additive="base">
                                        <p:cTn id="116" dur="500" fill="hold"/>
                                        <p:tgtEl>
                                          <p:spTgt spid="395295"/>
                                        </p:tgtEl>
                                        <p:attrNameLst>
                                          <p:attrName>ppt_y</p:attrName>
                                        </p:attrNameLst>
                                      </p:cBhvr>
                                      <p:tavLst>
                                        <p:tav tm="0">
                                          <p:val>
                                            <p:strVal val="1+#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nodeType="clickEffect">
                                  <p:stCondLst>
                                    <p:cond delay="0"/>
                                  </p:stCondLst>
                                  <p:childTnLst>
                                    <p:set>
                                      <p:cBhvr>
                                        <p:cTn id="120" dur="1" fill="hold">
                                          <p:stCondLst>
                                            <p:cond delay="0"/>
                                          </p:stCondLst>
                                        </p:cTn>
                                        <p:tgtEl>
                                          <p:spTgt spid="3"/>
                                        </p:tgtEl>
                                        <p:attrNameLst>
                                          <p:attrName>style.visibility</p:attrName>
                                        </p:attrNameLst>
                                      </p:cBhvr>
                                      <p:to>
                                        <p:strVal val="visible"/>
                                      </p:to>
                                    </p:set>
                                    <p:anim calcmode="lin" valueType="num">
                                      <p:cBhvr additive="base">
                                        <p:cTn id="121" dur="500" fill="hold"/>
                                        <p:tgtEl>
                                          <p:spTgt spid="3"/>
                                        </p:tgtEl>
                                        <p:attrNameLst>
                                          <p:attrName>ppt_x</p:attrName>
                                        </p:attrNameLst>
                                      </p:cBhvr>
                                      <p:tavLst>
                                        <p:tav tm="0">
                                          <p:val>
                                            <p:strVal val="0-#ppt_w/2"/>
                                          </p:val>
                                        </p:tav>
                                        <p:tav tm="100000">
                                          <p:val>
                                            <p:strVal val="#ppt_x"/>
                                          </p:val>
                                        </p:tav>
                                      </p:tavLst>
                                    </p:anim>
                                    <p:anim calcmode="lin" valueType="num">
                                      <p:cBhvr additive="base">
                                        <p:cTn id="122" dur="500" fill="hold"/>
                                        <p:tgtEl>
                                          <p:spTgt spid="3"/>
                                        </p:tgtEl>
                                        <p:attrNameLst>
                                          <p:attrName>ppt_y</p:attrName>
                                        </p:attrNameLst>
                                      </p:cBhvr>
                                      <p:tavLst>
                                        <p:tav tm="0">
                                          <p:val>
                                            <p:strVal val="#ppt_y"/>
                                          </p:val>
                                        </p:tav>
                                        <p:tav tm="100000">
                                          <p:val>
                                            <p:strVal val="#ppt_y"/>
                                          </p:val>
                                        </p:tav>
                                      </p:tavLst>
                                    </p:anim>
                                  </p:childTnLst>
                                </p:cTn>
                              </p:par>
                              <p:par>
                                <p:cTn id="123" presetID="1" presetClass="exit" presetSubtype="0" fill="hold" grpId="1" nodeType="withEffect">
                                  <p:stCondLst>
                                    <p:cond delay="0"/>
                                  </p:stCondLst>
                                  <p:childTnLst>
                                    <p:set>
                                      <p:cBhvr>
                                        <p:cTn id="124" dur="1" fill="hold">
                                          <p:stCondLst>
                                            <p:cond delay="0"/>
                                          </p:stCondLst>
                                        </p:cTn>
                                        <p:tgtEl>
                                          <p:spTgt spid="395286"/>
                                        </p:tgtEl>
                                        <p:attrNameLst>
                                          <p:attrName>style.visibility</p:attrName>
                                        </p:attrNameLst>
                                      </p:cBhvr>
                                      <p:to>
                                        <p:strVal val="hidden"/>
                                      </p:to>
                                    </p:set>
                                  </p:childTnLst>
                                </p:cTn>
                              </p:par>
                              <p:par>
                                <p:cTn id="125" presetID="2" presetClass="entr" presetSubtype="4" fill="hold" grpId="0" nodeType="withEffect">
                                  <p:stCondLst>
                                    <p:cond delay="0"/>
                                  </p:stCondLst>
                                  <p:childTnLst>
                                    <p:set>
                                      <p:cBhvr>
                                        <p:cTn id="126" dur="1" fill="hold">
                                          <p:stCondLst>
                                            <p:cond delay="0"/>
                                          </p:stCondLst>
                                        </p:cTn>
                                        <p:tgtEl>
                                          <p:spTgt spid="395298"/>
                                        </p:tgtEl>
                                        <p:attrNameLst>
                                          <p:attrName>style.visibility</p:attrName>
                                        </p:attrNameLst>
                                      </p:cBhvr>
                                      <p:to>
                                        <p:strVal val="visible"/>
                                      </p:to>
                                    </p:set>
                                    <p:anim calcmode="lin" valueType="num">
                                      <p:cBhvr additive="base">
                                        <p:cTn id="127" dur="500" fill="hold"/>
                                        <p:tgtEl>
                                          <p:spTgt spid="395298"/>
                                        </p:tgtEl>
                                        <p:attrNameLst>
                                          <p:attrName>ppt_x</p:attrName>
                                        </p:attrNameLst>
                                      </p:cBhvr>
                                      <p:tavLst>
                                        <p:tav tm="0">
                                          <p:val>
                                            <p:strVal val="#ppt_x"/>
                                          </p:val>
                                        </p:tav>
                                        <p:tav tm="100000">
                                          <p:val>
                                            <p:strVal val="#ppt_x"/>
                                          </p:val>
                                        </p:tav>
                                      </p:tavLst>
                                    </p:anim>
                                    <p:anim calcmode="lin" valueType="num">
                                      <p:cBhvr additive="base">
                                        <p:cTn id="128" dur="500" fill="hold"/>
                                        <p:tgtEl>
                                          <p:spTgt spid="395298"/>
                                        </p:tgtEl>
                                        <p:attrNameLst>
                                          <p:attrName>ppt_y</p:attrName>
                                        </p:attrNameLst>
                                      </p:cBhvr>
                                      <p:tavLst>
                                        <p:tav tm="0">
                                          <p:val>
                                            <p:strVal val="1+#ppt_h/2"/>
                                          </p:val>
                                        </p:tav>
                                        <p:tav tm="100000">
                                          <p:val>
                                            <p:strVal val="#ppt_y"/>
                                          </p:val>
                                        </p:tav>
                                      </p:tavLst>
                                    </p:anim>
                                  </p:childTnLst>
                                </p:cTn>
                              </p:par>
                              <p:par>
                                <p:cTn id="129" presetID="1" presetClass="exit" presetSubtype="0" fill="hold" grpId="1" nodeType="withEffect">
                                  <p:stCondLst>
                                    <p:cond delay="0"/>
                                  </p:stCondLst>
                                  <p:childTnLst>
                                    <p:set>
                                      <p:cBhvr>
                                        <p:cTn id="130" dur="1" fill="hold">
                                          <p:stCondLst>
                                            <p:cond delay="0"/>
                                          </p:stCondLst>
                                        </p:cTn>
                                        <p:tgtEl>
                                          <p:spTgt spid="3952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5275" grpId="0" animBg="1"/>
      <p:bldP spid="395276" grpId="0" animBg="1" autoUpdateAnimBg="0"/>
      <p:bldP spid="395278" grpId="0" autoUpdateAnimBg="0"/>
      <p:bldP spid="395279" grpId="0" animBg="1" autoUpdateAnimBg="0"/>
      <p:bldP spid="395279" grpId="1" animBg="1"/>
      <p:bldP spid="395285" grpId="0" animBg="1"/>
      <p:bldP spid="395286" grpId="0" animBg="1" autoUpdateAnimBg="0"/>
      <p:bldP spid="395286" grpId="1" animBg="1"/>
      <p:bldP spid="395287" grpId="0" animBg="1"/>
      <p:bldP spid="395288" grpId="0" animBg="1" autoUpdateAnimBg="0"/>
      <p:bldP spid="395289" grpId="0" animBg="1"/>
      <p:bldP spid="395290" grpId="0" animBg="1" autoUpdateAnimBg="0"/>
      <p:bldP spid="395291" grpId="0" animBg="1"/>
      <p:bldP spid="395293" grpId="0" animBg="1" autoUpdateAnimBg="0"/>
      <p:bldP spid="395294" grpId="0" animBg="1"/>
      <p:bldP spid="395295" grpId="0" animBg="1"/>
      <p:bldP spid="395295" grpId="1" animBg="1"/>
      <p:bldP spid="395298" grpId="0" animBg="1" autoUpdateAnimBg="0"/>
      <p:bldP spid="395308" grpId="0" animBg="1" autoUpdateAnimBg="0"/>
      <p:bldP spid="395311"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6" name="Picture 2" descr="capture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47813" y="1143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187" name="Picture 3" descr="capture1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1488" y="1270000"/>
            <a:ext cx="8201025"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188" name="Rectangle 4"/>
          <p:cNvSpPr>
            <a:spLocks noChangeArrowheads="1"/>
          </p:cNvSpPr>
          <p:nvPr/>
        </p:nvSpPr>
        <p:spPr bwMode="auto">
          <a:xfrm>
            <a:off x="381000" y="762000"/>
            <a:ext cx="4279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GetExp(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 i )</a:t>
            </a:r>
          </a:p>
        </p:txBody>
      </p:sp>
      <p:grpSp>
        <p:nvGrpSpPr>
          <p:cNvPr id="349189" name="Group 20"/>
          <p:cNvGrpSpPr>
            <a:grpSpLocks/>
          </p:cNvGrpSpPr>
          <p:nvPr/>
        </p:nvGrpSpPr>
        <p:grpSpPr bwMode="auto">
          <a:xfrm>
            <a:off x="1600200" y="139700"/>
            <a:ext cx="1219200" cy="457200"/>
            <a:chOff x="1008" y="88"/>
            <a:chExt cx="768" cy="288"/>
          </a:xfrm>
        </p:grpSpPr>
        <p:sp>
          <p:nvSpPr>
            <p:cNvPr id="349226" name="Rectangle 21"/>
            <p:cNvSpPr>
              <a:spLocks noChangeArrowheads="1"/>
            </p:cNvSpPr>
            <p:nvPr/>
          </p:nvSpPr>
          <p:spPr bwMode="auto">
            <a:xfrm>
              <a:off x="1448" y="88"/>
              <a:ext cx="328" cy="288"/>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7" name="Rectangle 22"/>
            <p:cNvSpPr>
              <a:spLocks noChangeArrowheads="1"/>
            </p:cNvSpPr>
            <p:nvPr/>
          </p:nvSpPr>
          <p:spPr bwMode="auto">
            <a:xfrm>
              <a:off x="1008" y="88"/>
              <a:ext cx="240" cy="144"/>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49190" name="Rectangle 23"/>
          <p:cNvSpPr>
            <a:spLocks noChangeArrowheads="1"/>
          </p:cNvSpPr>
          <p:nvPr/>
        </p:nvSpPr>
        <p:spPr bwMode="auto">
          <a:xfrm>
            <a:off x="2832100" y="139700"/>
            <a:ext cx="2159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191" name="Rectangle 24"/>
          <p:cNvSpPr>
            <a:spLocks noChangeArrowheads="1"/>
          </p:cNvSpPr>
          <p:nvPr/>
        </p:nvSpPr>
        <p:spPr bwMode="auto">
          <a:xfrm>
            <a:off x="3048000" y="355600"/>
            <a:ext cx="444500" cy="2413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49192" name="Group 25"/>
          <p:cNvGrpSpPr>
            <a:grpSpLocks/>
          </p:cNvGrpSpPr>
          <p:nvPr/>
        </p:nvGrpSpPr>
        <p:grpSpPr bwMode="auto">
          <a:xfrm>
            <a:off x="914400" y="4013200"/>
            <a:ext cx="4343400" cy="381000"/>
            <a:chOff x="576" y="2688"/>
            <a:chExt cx="2736" cy="240"/>
          </a:xfrm>
        </p:grpSpPr>
        <p:grpSp>
          <p:nvGrpSpPr>
            <p:cNvPr id="349218" name="Group 26"/>
            <p:cNvGrpSpPr>
              <a:grpSpLocks/>
            </p:cNvGrpSpPr>
            <p:nvPr/>
          </p:nvGrpSpPr>
          <p:grpSpPr bwMode="auto">
            <a:xfrm>
              <a:off x="576" y="2688"/>
              <a:ext cx="2736" cy="240"/>
              <a:chOff x="576" y="2688"/>
              <a:chExt cx="2736" cy="240"/>
            </a:xfrm>
          </p:grpSpPr>
          <p:sp>
            <p:nvSpPr>
              <p:cNvPr id="349222" name="Rectangle 27"/>
              <p:cNvSpPr>
                <a:spLocks noChangeArrowheads="1"/>
              </p:cNvSpPr>
              <p:nvPr/>
            </p:nvSpPr>
            <p:spPr bwMode="auto">
              <a:xfrm>
                <a:off x="576" y="2688"/>
                <a:ext cx="2736" cy="24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3" name="Rectangle 28"/>
              <p:cNvSpPr>
                <a:spLocks noChangeArrowheads="1"/>
              </p:cNvSpPr>
              <p:nvPr/>
            </p:nvSpPr>
            <p:spPr bwMode="auto">
              <a:xfrm>
                <a:off x="1083"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4" name="Rectangle 29"/>
              <p:cNvSpPr>
                <a:spLocks noChangeArrowheads="1"/>
              </p:cNvSpPr>
              <p:nvPr/>
            </p:nvSpPr>
            <p:spPr bwMode="auto">
              <a:xfrm>
                <a:off x="1735"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5" name="Rectangle 30"/>
              <p:cNvSpPr>
                <a:spLocks noChangeArrowheads="1"/>
              </p:cNvSpPr>
              <p:nvPr/>
            </p:nvSpPr>
            <p:spPr bwMode="auto">
              <a:xfrm>
                <a:off x="2736"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49219" name="Oval 31"/>
            <p:cNvSpPr>
              <a:spLocks noChangeArrowheads="1"/>
            </p:cNvSpPr>
            <p:nvPr/>
          </p:nvSpPr>
          <p:spPr bwMode="auto">
            <a:xfrm>
              <a:off x="1592"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0" name="Oval 32"/>
            <p:cNvSpPr>
              <a:spLocks noChangeArrowheads="1"/>
            </p:cNvSpPr>
            <p:nvPr/>
          </p:nvSpPr>
          <p:spPr bwMode="auto">
            <a:xfrm>
              <a:off x="226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1" name="Oval 33"/>
            <p:cNvSpPr>
              <a:spLocks noChangeArrowheads="1"/>
            </p:cNvSpPr>
            <p:nvPr/>
          </p:nvSpPr>
          <p:spPr bwMode="auto">
            <a:xfrm>
              <a:off x="258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5" name="Group 68"/>
          <p:cNvGrpSpPr>
            <a:grpSpLocks/>
          </p:cNvGrpSpPr>
          <p:nvPr/>
        </p:nvGrpSpPr>
        <p:grpSpPr bwMode="auto">
          <a:xfrm>
            <a:off x="457200" y="4533900"/>
            <a:ext cx="8216900" cy="2324100"/>
            <a:chOff x="288" y="2856"/>
            <a:chExt cx="5176" cy="1464"/>
          </a:xfrm>
        </p:grpSpPr>
        <p:sp>
          <p:nvSpPr>
            <p:cNvPr id="349194" name="Rectangle 44"/>
            <p:cNvSpPr>
              <a:spLocks noChangeArrowheads="1"/>
            </p:cNvSpPr>
            <p:nvPr/>
          </p:nvSpPr>
          <p:spPr bwMode="auto">
            <a:xfrm>
              <a:off x="288" y="3168"/>
              <a:ext cx="5176" cy="1152"/>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195" name="Text Box 45"/>
            <p:cNvSpPr txBox="1">
              <a:spLocks noChangeArrowheads="1"/>
            </p:cNvSpPr>
            <p:nvPr/>
          </p:nvSpPr>
          <p:spPr bwMode="auto">
            <a:xfrm>
              <a:off x="2915" y="2856"/>
              <a:ext cx="493" cy="343"/>
            </a:xfrm>
            <a:prstGeom prst="re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Exp</a:t>
              </a:r>
            </a:p>
          </p:txBody>
        </p:sp>
        <p:sp>
          <p:nvSpPr>
            <p:cNvPr id="349196" name="Text Box 46"/>
            <p:cNvSpPr txBox="1">
              <a:spLocks noChangeArrowheads="1"/>
            </p:cNvSpPr>
            <p:nvPr/>
          </p:nvSpPr>
          <p:spPr bwMode="auto">
            <a:xfrm>
              <a:off x="3740" y="3727"/>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a:t>
              </a:r>
            </a:p>
          </p:txBody>
        </p:sp>
        <p:sp>
          <p:nvSpPr>
            <p:cNvPr id="349197" name="Line 47"/>
            <p:cNvSpPr>
              <a:spLocks noChangeShapeType="1"/>
            </p:cNvSpPr>
            <p:nvPr/>
          </p:nvSpPr>
          <p:spPr bwMode="auto">
            <a:xfrm flipH="1">
              <a:off x="1440" y="3199"/>
              <a:ext cx="1488" cy="48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198" name="Line 48"/>
            <p:cNvSpPr>
              <a:spLocks noChangeShapeType="1"/>
            </p:cNvSpPr>
            <p:nvPr/>
          </p:nvSpPr>
          <p:spPr bwMode="auto">
            <a:xfrm flipH="1">
              <a:off x="2880" y="3199"/>
              <a:ext cx="192" cy="48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199" name="Line 49"/>
            <p:cNvSpPr>
              <a:spLocks noChangeShapeType="1"/>
            </p:cNvSpPr>
            <p:nvPr/>
          </p:nvSpPr>
          <p:spPr bwMode="auto">
            <a:xfrm>
              <a:off x="3408" y="3199"/>
              <a:ext cx="1440" cy="48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49200" name="Group 50"/>
            <p:cNvGrpSpPr>
              <a:grpSpLocks/>
            </p:cNvGrpSpPr>
            <p:nvPr/>
          </p:nvGrpSpPr>
          <p:grpSpPr bwMode="auto">
            <a:xfrm>
              <a:off x="912" y="3679"/>
              <a:ext cx="1056" cy="480"/>
              <a:chOff x="960" y="3792"/>
              <a:chExt cx="1056" cy="480"/>
            </a:xfrm>
          </p:grpSpPr>
          <p:sp>
            <p:nvSpPr>
              <p:cNvPr id="349216" name="Text Box 51"/>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99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dirty="0">
                    <a:ln>
                      <a:noFill/>
                    </a:ln>
                    <a:solidFill>
                      <a:srgbClr val="FF9900"/>
                    </a:solidFill>
                    <a:effectLst/>
                    <a:uLnTx/>
                    <a:uFillTx/>
                    <a:latin typeface="Times New Roman" pitchFamily="18" charset="0"/>
                    <a:ea typeface="+mn-ea"/>
                    <a:cs typeface="Arial" pitchFamily="34" charset="0"/>
                  </a:rPr>
                  <a:t>&lt;</a:t>
                </a:r>
                <a:r>
                  <a:rPr kumimoji="0" lang="en-US" altLang="en-US" sz="2800" b="0" i="0" u="none" strike="noStrike" kern="1200" cap="none" spc="0" normalizeH="0" baseline="-25000" noProof="0" dirty="0" err="1">
                    <a:ln>
                      <a:noFill/>
                    </a:ln>
                    <a:solidFill>
                      <a:srgbClr val="FF9900"/>
                    </a:solidFill>
                    <a:effectLst/>
                    <a:uLnTx/>
                    <a:uFillTx/>
                    <a:latin typeface="Times New Roman" pitchFamily="18" charset="0"/>
                    <a:ea typeface="+mn-ea"/>
                    <a:cs typeface="Arial" pitchFamily="34" charset="0"/>
                  </a:rPr>
                  <a:t>term,1</a:t>
                </a:r>
                <a:r>
                  <a:rPr kumimoji="0" lang="en-US" altLang="en-US" sz="2800" b="0" i="0" u="none" strike="noStrike" kern="1200" cap="none" spc="0" normalizeH="0" baseline="-25000" noProof="0" dirty="0">
                    <a:ln>
                      <a:noFill/>
                    </a:ln>
                    <a:solidFill>
                      <a:srgbClr val="FF9900"/>
                    </a:solidFill>
                    <a:effectLst/>
                    <a:uLnTx/>
                    <a:uFillTx/>
                    <a:latin typeface="Times New Roman" pitchFamily="18" charset="0"/>
                    <a:ea typeface="+mn-ea"/>
                    <a:cs typeface="Arial" pitchFamily="34" charset="0"/>
                  </a:rPr>
                  <a:t>&gt;</a:t>
                </a:r>
              </a:p>
            </p:txBody>
          </p:sp>
          <p:sp>
            <p:nvSpPr>
              <p:cNvPr id="349217" name="AutoShape 52"/>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349201" name="Group 53"/>
            <p:cNvGrpSpPr>
              <a:grpSpLocks/>
            </p:cNvGrpSpPr>
            <p:nvPr/>
          </p:nvGrpSpPr>
          <p:grpSpPr bwMode="auto">
            <a:xfrm>
              <a:off x="2331" y="3679"/>
              <a:ext cx="1056" cy="480"/>
              <a:chOff x="960" y="3792"/>
              <a:chExt cx="1056" cy="480"/>
            </a:xfrm>
          </p:grpSpPr>
          <p:sp>
            <p:nvSpPr>
              <p:cNvPr id="349214" name="Text Box 54"/>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9900"/>
                    </a:solidFill>
                    <a:effectLst/>
                    <a:uLnTx/>
                    <a:uFillTx/>
                    <a:latin typeface="Times New Roman" pitchFamily="18" charset="0"/>
                    <a:ea typeface="+mn-ea"/>
                    <a:cs typeface="Arial" pitchFamily="34" charset="0"/>
                  </a:rPr>
                  <a:t>&lt;term,2&gt;</a:t>
                </a:r>
              </a:p>
            </p:txBody>
          </p:sp>
          <p:sp>
            <p:nvSpPr>
              <p:cNvPr id="349215" name="AutoShape 55"/>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349202" name="Group 56"/>
            <p:cNvGrpSpPr>
              <a:grpSpLocks/>
            </p:cNvGrpSpPr>
            <p:nvPr/>
          </p:nvGrpSpPr>
          <p:grpSpPr bwMode="auto">
            <a:xfrm>
              <a:off x="4320" y="3679"/>
              <a:ext cx="1056" cy="480"/>
              <a:chOff x="960" y="3792"/>
              <a:chExt cx="1056" cy="480"/>
            </a:xfrm>
          </p:grpSpPr>
          <p:sp>
            <p:nvSpPr>
              <p:cNvPr id="349212" name="Text Box 57"/>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99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9900"/>
                    </a:solidFill>
                    <a:effectLst/>
                    <a:uLnTx/>
                    <a:uFillTx/>
                    <a:latin typeface="Times New Roman" pitchFamily="18" charset="0"/>
                    <a:ea typeface="+mn-ea"/>
                    <a:cs typeface="Arial" pitchFamily="34" charset="0"/>
                  </a:rPr>
                  <a:t>&lt;term,k&gt;</a:t>
                </a:r>
              </a:p>
            </p:txBody>
          </p:sp>
          <p:sp>
            <p:nvSpPr>
              <p:cNvPr id="349213" name="AutoShape 58"/>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49203" name="Line 59"/>
            <p:cNvSpPr>
              <a:spLocks noChangeShapeType="1"/>
            </p:cNvSpPr>
            <p:nvPr/>
          </p:nvSpPr>
          <p:spPr bwMode="auto">
            <a:xfrm>
              <a:off x="3312" y="3199"/>
              <a:ext cx="480" cy="192"/>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04" name="Line 60"/>
            <p:cNvSpPr>
              <a:spLocks noChangeShapeType="1"/>
            </p:cNvSpPr>
            <p:nvPr/>
          </p:nvSpPr>
          <p:spPr bwMode="auto">
            <a:xfrm>
              <a:off x="3288" y="3199"/>
              <a:ext cx="480" cy="24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05" name="Line 61"/>
            <p:cNvSpPr>
              <a:spLocks noChangeShapeType="1"/>
            </p:cNvSpPr>
            <p:nvPr/>
          </p:nvSpPr>
          <p:spPr bwMode="auto">
            <a:xfrm>
              <a:off x="3264" y="3199"/>
              <a:ext cx="384" cy="24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06" name="Text Box 62"/>
            <p:cNvSpPr txBox="1">
              <a:spLocks noChangeArrowheads="1"/>
            </p:cNvSpPr>
            <p:nvPr/>
          </p:nvSpPr>
          <p:spPr bwMode="auto">
            <a:xfrm>
              <a:off x="2022" y="3816"/>
              <a:ext cx="244"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a:t>
              </a:r>
            </a:p>
          </p:txBody>
        </p:sp>
        <p:sp>
          <p:nvSpPr>
            <p:cNvPr id="349207" name="Text Box 63"/>
            <p:cNvSpPr txBox="1">
              <a:spLocks noChangeArrowheads="1"/>
            </p:cNvSpPr>
            <p:nvPr/>
          </p:nvSpPr>
          <p:spPr bwMode="auto">
            <a:xfrm>
              <a:off x="3462" y="3823"/>
              <a:ext cx="244"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a:t>
              </a:r>
            </a:p>
          </p:txBody>
        </p:sp>
        <p:sp>
          <p:nvSpPr>
            <p:cNvPr id="349208" name="Text Box 64"/>
            <p:cNvSpPr txBox="1">
              <a:spLocks noChangeArrowheads="1"/>
            </p:cNvSpPr>
            <p:nvPr/>
          </p:nvSpPr>
          <p:spPr bwMode="auto">
            <a:xfrm>
              <a:off x="4038" y="3830"/>
              <a:ext cx="244"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a:t>
              </a:r>
            </a:p>
          </p:txBody>
        </p:sp>
        <p:sp>
          <p:nvSpPr>
            <p:cNvPr id="349209" name="Line 65"/>
            <p:cNvSpPr>
              <a:spLocks noChangeShapeType="1"/>
            </p:cNvSpPr>
            <p:nvPr/>
          </p:nvSpPr>
          <p:spPr bwMode="auto">
            <a:xfrm flipH="1">
              <a:off x="2160" y="3199"/>
              <a:ext cx="864" cy="62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10" name="Line 66"/>
            <p:cNvSpPr>
              <a:spLocks noChangeShapeType="1"/>
            </p:cNvSpPr>
            <p:nvPr/>
          </p:nvSpPr>
          <p:spPr bwMode="auto">
            <a:xfrm>
              <a:off x="3120" y="3199"/>
              <a:ext cx="480" cy="62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11" name="Line 67"/>
            <p:cNvSpPr>
              <a:spLocks noChangeShapeType="1"/>
            </p:cNvSpPr>
            <p:nvPr/>
          </p:nvSpPr>
          <p:spPr bwMode="auto">
            <a:xfrm>
              <a:off x="3168" y="3199"/>
              <a:ext cx="984" cy="62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6" name="Picture 2" descr="capture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47813" y="1143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188" name="Rectangle 4"/>
          <p:cNvSpPr>
            <a:spLocks noChangeArrowheads="1"/>
          </p:cNvSpPr>
          <p:nvPr/>
        </p:nvSpPr>
        <p:spPr bwMode="auto">
          <a:xfrm>
            <a:off x="381000" y="762000"/>
            <a:ext cx="4279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GetExp(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 i )</a:t>
            </a:r>
          </a:p>
        </p:txBody>
      </p:sp>
      <p:grpSp>
        <p:nvGrpSpPr>
          <p:cNvPr id="349189" name="Group 20"/>
          <p:cNvGrpSpPr>
            <a:grpSpLocks/>
          </p:cNvGrpSpPr>
          <p:nvPr/>
        </p:nvGrpSpPr>
        <p:grpSpPr bwMode="auto">
          <a:xfrm>
            <a:off x="1600200" y="139700"/>
            <a:ext cx="1219200" cy="457200"/>
            <a:chOff x="1008" y="88"/>
            <a:chExt cx="768" cy="288"/>
          </a:xfrm>
        </p:grpSpPr>
        <p:sp>
          <p:nvSpPr>
            <p:cNvPr id="349226" name="Rectangle 21"/>
            <p:cNvSpPr>
              <a:spLocks noChangeArrowheads="1"/>
            </p:cNvSpPr>
            <p:nvPr/>
          </p:nvSpPr>
          <p:spPr bwMode="auto">
            <a:xfrm>
              <a:off x="1448" y="88"/>
              <a:ext cx="328" cy="288"/>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7" name="Rectangle 22"/>
            <p:cNvSpPr>
              <a:spLocks noChangeArrowheads="1"/>
            </p:cNvSpPr>
            <p:nvPr/>
          </p:nvSpPr>
          <p:spPr bwMode="auto">
            <a:xfrm>
              <a:off x="1008" y="88"/>
              <a:ext cx="240" cy="144"/>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49190" name="Rectangle 23"/>
          <p:cNvSpPr>
            <a:spLocks noChangeArrowheads="1"/>
          </p:cNvSpPr>
          <p:nvPr/>
        </p:nvSpPr>
        <p:spPr bwMode="auto">
          <a:xfrm>
            <a:off x="2832100" y="139700"/>
            <a:ext cx="2159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191" name="Rectangle 24"/>
          <p:cNvSpPr>
            <a:spLocks noChangeArrowheads="1"/>
          </p:cNvSpPr>
          <p:nvPr/>
        </p:nvSpPr>
        <p:spPr bwMode="auto">
          <a:xfrm>
            <a:off x="3048000" y="355600"/>
            <a:ext cx="444500" cy="2413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 name="Rectangle 4">
            <a:extLst>
              <a:ext uri="{FF2B5EF4-FFF2-40B4-BE49-F238E27FC236}">
                <a16:creationId xmlns:a16="http://schemas.microsoft.com/office/drawing/2014/main" id="{1D8D813D-5AF3-4B7B-ED57-B275EC199405}"/>
              </a:ext>
            </a:extLst>
          </p:cNvPr>
          <p:cNvSpPr>
            <a:spLocks noChangeArrowheads="1"/>
          </p:cNvSpPr>
          <p:nvPr/>
        </p:nvSpPr>
        <p:spPr bwMode="auto">
          <a:xfrm>
            <a:off x="381000" y="1477962"/>
            <a:ext cx="731899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Machine code for evaluating expression </a:t>
            </a:r>
            <a:r>
              <a:rPr kumimoji="0" lang="en-US" altLang="en-US" sz="20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term</a:t>
            </a:r>
            <a:r>
              <a:rPr kumimoji="0" lang="en-US" altLang="en-US" sz="2000" b="0" i="0" u="none" strike="noStrike" kern="1200" cap="none" spc="0" normalizeH="0" baseline="-25000" noProof="0" dirty="0" err="1">
                <a:ln>
                  <a:noFill/>
                </a:ln>
                <a:solidFill>
                  <a:srgbClr val="FFFFFF"/>
                </a:solidFill>
                <a:effectLst/>
                <a:uLnTx/>
                <a:uFillTx/>
                <a:latin typeface="Times New Roman" pitchFamily="18" charset="0"/>
                <a:ea typeface="+mn-ea"/>
                <a:cs typeface="Arial" pitchFamily="34" charset="0"/>
              </a:rPr>
              <a:t>1</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0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term</a:t>
            </a:r>
            <a:r>
              <a:rPr kumimoji="0" lang="en-US" altLang="en-US" sz="2000" b="0" i="0" u="none" strike="noStrike" kern="1200" cap="none" spc="0" normalizeH="0" baseline="-25000" noProof="0" dirty="0" err="1">
                <a:ln>
                  <a:noFill/>
                </a:ln>
                <a:solidFill>
                  <a:srgbClr val="FFFFFF"/>
                </a:solidFill>
                <a:effectLst/>
                <a:uLnTx/>
                <a:uFillTx/>
                <a:latin typeface="Times New Roman" pitchFamily="18" charset="0"/>
                <a:ea typeface="+mn-ea"/>
                <a:cs typeface="Arial" pitchFamily="34" charset="0"/>
              </a:rPr>
              <a:t>2</a:t>
            </a:r>
            <a:r>
              <a:rPr kumimoji="0" lang="en-US" altLang="en-US" sz="20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+term</a:t>
            </a:r>
            <a:r>
              <a:rPr kumimoji="0" lang="en-US" altLang="en-US" sz="2000" b="0" i="0" u="none" strike="noStrike" kern="1200" cap="none" spc="0" normalizeH="0" baseline="-25000" noProof="0" dirty="0" err="1">
                <a:ln>
                  <a:noFill/>
                </a:ln>
                <a:solidFill>
                  <a:srgbClr val="FFFFFF"/>
                </a:solidFill>
                <a:effectLst/>
                <a:uLnTx/>
                <a:uFillTx/>
                <a:latin typeface="Times New Roman" pitchFamily="18" charset="0"/>
                <a:ea typeface="+mn-ea"/>
                <a:cs typeface="Arial" pitchFamily="34" charset="0"/>
              </a:rPr>
              <a:t>3</a:t>
            </a:r>
            <a:r>
              <a:rPr kumimoji="0" lang="en-US" altLang="en-US" sz="20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+term</a:t>
            </a:r>
            <a:r>
              <a:rPr kumimoji="0" lang="en-US" altLang="en-US" sz="2000" b="0" i="0" u="none" strike="noStrike" kern="1200" cap="none" spc="0" normalizeH="0" baseline="-25000" noProof="0" dirty="0" err="1">
                <a:ln>
                  <a:noFill/>
                </a:ln>
                <a:solidFill>
                  <a:srgbClr val="FFFFFF"/>
                </a:solidFill>
                <a:effectLst/>
                <a:uLnTx/>
                <a:uFillTx/>
                <a:latin typeface="Times New Roman" pitchFamily="18" charset="0"/>
                <a:ea typeface="+mn-ea"/>
                <a:cs typeface="Arial" pitchFamily="34" charset="0"/>
              </a:rPr>
              <a:t>4</a:t>
            </a:r>
            <a:br>
              <a:rPr kumimoji="0" lang="en-US" altLang="en-US" sz="2000" b="0" i="0" u="none" strike="noStrike" kern="1200" cap="none" spc="0" normalizeH="0" baseline="-25000" noProof="0" dirty="0">
                <a:ln>
                  <a:noFill/>
                </a:ln>
                <a:solidFill>
                  <a:srgbClr val="FFFFFF"/>
                </a:solidFill>
                <a:effectLst/>
                <a:uLnTx/>
                <a:uFillTx/>
                <a:latin typeface="Times New Roman" pitchFamily="18" charset="0"/>
                <a:ea typeface="+mn-ea"/>
                <a:cs typeface="Arial" pitchFamily="34" charset="0"/>
              </a:rPr>
            </a:br>
            <a:r>
              <a:rPr kumimoji="0" lang="en-US" altLang="en-US" sz="2000" b="0" i="0" u="none" strike="noStrike" kern="1200" cap="none" spc="0" normalizeH="0" baseline="-25000" noProof="0" dirty="0">
                <a:ln>
                  <a:noFill/>
                </a:ln>
                <a:solidFill>
                  <a:srgbClr val="FFFFFF"/>
                </a:solidFill>
                <a:effectLst/>
                <a:uLnTx/>
                <a:uFillTx/>
                <a:latin typeface="Times New Roman" pitchFamily="18" charset="0"/>
                <a:ea typeface="+mn-ea"/>
                <a:cs typeface="Arial" pitchFamily="34" charset="0"/>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and storing the value in cell 8 </a:t>
            </a:r>
            <a:endParaRPr kumimoji="0" lang="en-US" altLang="en-US" sz="20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endParaRPr>
          </a:p>
        </p:txBody>
      </p:sp>
      <p:sp>
        <p:nvSpPr>
          <p:cNvPr id="4" name="Rectangle 4">
            <a:extLst>
              <a:ext uri="{FF2B5EF4-FFF2-40B4-BE49-F238E27FC236}">
                <a16:creationId xmlns:a16="http://schemas.microsoft.com/office/drawing/2014/main" id="{D1631BF1-1974-2C3D-D633-529E9CD9E96D}"/>
              </a:ext>
            </a:extLst>
          </p:cNvPr>
          <p:cNvSpPr>
            <a:spLocks noChangeArrowheads="1"/>
          </p:cNvSpPr>
          <p:nvPr/>
        </p:nvSpPr>
        <p:spPr bwMode="auto">
          <a:xfrm>
            <a:off x="671206" y="2286000"/>
            <a:ext cx="7008585" cy="400110"/>
          </a:xfrm>
          <a:prstGeom prst="rect">
            <a:avLst/>
          </a:prstGeom>
          <a:solidFill>
            <a:srgbClr val="FFC000"/>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Machine code for evaluating </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term</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1</a:t>
            </a:r>
            <a:r>
              <a:rPr kumimoji="0" lang="en-US" altLang="en-US" sz="2000" b="0" i="0" u="none" strike="noStrike" kern="1200" cap="none" spc="0" normalizeH="0" baseline="-25000" noProof="0" dirty="0">
                <a:ln>
                  <a:noFill/>
                </a:ln>
                <a:solidFill>
                  <a:srgbClr val="000000"/>
                </a:solidFill>
                <a:effectLst/>
                <a:uLnTx/>
                <a:uFillTx/>
                <a:latin typeface="Times New Roman" pitchFamily="18" charset="0"/>
                <a:ea typeface="+mn-ea"/>
                <a:cs typeface="Arial" pitchFamily="34" charset="0"/>
              </a:rPr>
              <a:t> </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and storing the value in cell 8 </a:t>
            </a:r>
          </a:p>
        </p:txBody>
      </p:sp>
      <p:sp>
        <p:nvSpPr>
          <p:cNvPr id="6" name="Rectangle 4">
            <a:extLst>
              <a:ext uri="{FF2B5EF4-FFF2-40B4-BE49-F238E27FC236}">
                <a16:creationId xmlns:a16="http://schemas.microsoft.com/office/drawing/2014/main" id="{8A4AC88C-1D08-71AA-9458-402828A5E193}"/>
              </a:ext>
            </a:extLst>
          </p:cNvPr>
          <p:cNvSpPr>
            <a:spLocks noChangeArrowheads="1"/>
          </p:cNvSpPr>
          <p:nvPr/>
        </p:nvSpPr>
        <p:spPr bwMode="auto">
          <a:xfrm>
            <a:off x="665020" y="2722420"/>
            <a:ext cx="6944465" cy="400110"/>
          </a:xfrm>
          <a:prstGeom prst="rect">
            <a:avLst/>
          </a:prstGeom>
          <a:solidFill>
            <a:srgbClr val="FFC000"/>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Machine code for evaluating </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term</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2</a:t>
            </a:r>
            <a:r>
              <a:rPr kumimoji="0" lang="en-US" altLang="en-US" sz="2000" b="0" i="0" u="none" strike="noStrike" kern="1200" cap="none" spc="0" normalizeH="0" baseline="-25000" noProof="0" dirty="0">
                <a:ln>
                  <a:noFill/>
                </a:ln>
                <a:solidFill>
                  <a:srgbClr val="000000"/>
                </a:solidFill>
                <a:effectLst/>
                <a:uLnTx/>
                <a:uFillTx/>
                <a:latin typeface="Times New Roman" pitchFamily="18" charset="0"/>
                <a:ea typeface="+mn-ea"/>
                <a:cs typeface="Arial" pitchFamily="34" charset="0"/>
              </a:rPr>
              <a:t> </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and storing the value in cell 9</a:t>
            </a:r>
          </a:p>
        </p:txBody>
      </p:sp>
      <p:sp>
        <p:nvSpPr>
          <p:cNvPr id="7" name="Rectangle 4">
            <a:extLst>
              <a:ext uri="{FF2B5EF4-FFF2-40B4-BE49-F238E27FC236}">
                <a16:creationId xmlns:a16="http://schemas.microsoft.com/office/drawing/2014/main" id="{0648B4AF-9E89-4A57-D3A5-C2C45A6B1804}"/>
              </a:ext>
            </a:extLst>
          </p:cNvPr>
          <p:cNvSpPr>
            <a:spLocks noChangeArrowheads="1"/>
          </p:cNvSpPr>
          <p:nvPr/>
        </p:nvSpPr>
        <p:spPr bwMode="auto">
          <a:xfrm>
            <a:off x="685800" y="4095690"/>
            <a:ext cx="7008585" cy="400110"/>
          </a:xfrm>
          <a:prstGeom prst="rect">
            <a:avLst/>
          </a:prstGeom>
          <a:solidFill>
            <a:srgbClr val="FFC000"/>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Machine code for evaluating </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term</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3</a:t>
            </a:r>
            <a:r>
              <a:rPr kumimoji="0" lang="en-US" altLang="en-US" sz="2000" b="0" i="0" u="none" strike="noStrike" kern="1200" cap="none" spc="0" normalizeH="0" baseline="-25000" noProof="0" dirty="0">
                <a:ln>
                  <a:noFill/>
                </a:ln>
                <a:solidFill>
                  <a:srgbClr val="000000"/>
                </a:solidFill>
                <a:effectLst/>
                <a:uLnTx/>
                <a:uFillTx/>
                <a:latin typeface="Times New Roman" pitchFamily="18" charset="0"/>
                <a:ea typeface="+mn-ea"/>
                <a:cs typeface="Arial" pitchFamily="34" charset="0"/>
              </a:rPr>
              <a:t> </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and storing the value in cell 9 </a:t>
            </a:r>
          </a:p>
        </p:txBody>
      </p:sp>
      <p:sp>
        <p:nvSpPr>
          <p:cNvPr id="10" name="Rectangle 4">
            <a:extLst>
              <a:ext uri="{FF2B5EF4-FFF2-40B4-BE49-F238E27FC236}">
                <a16:creationId xmlns:a16="http://schemas.microsoft.com/office/drawing/2014/main" id="{A6C9AC0D-9AC7-262D-5DD0-BB2E8D11F88A}"/>
              </a:ext>
            </a:extLst>
          </p:cNvPr>
          <p:cNvSpPr>
            <a:spLocks noChangeArrowheads="1"/>
          </p:cNvSpPr>
          <p:nvPr/>
        </p:nvSpPr>
        <p:spPr bwMode="auto">
          <a:xfrm>
            <a:off x="595006" y="3099137"/>
            <a:ext cx="35044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Load cell 8 into the accumulator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Add cell 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Store cell 8</a:t>
            </a:r>
          </a:p>
        </p:txBody>
      </p:sp>
      <p:sp>
        <p:nvSpPr>
          <p:cNvPr id="11" name="Rectangle 4">
            <a:extLst>
              <a:ext uri="{FF2B5EF4-FFF2-40B4-BE49-F238E27FC236}">
                <a16:creationId xmlns:a16="http://schemas.microsoft.com/office/drawing/2014/main" id="{62640218-5F03-52CE-F138-B6858992F08A}"/>
              </a:ext>
            </a:extLst>
          </p:cNvPr>
          <p:cNvSpPr>
            <a:spLocks noChangeArrowheads="1"/>
          </p:cNvSpPr>
          <p:nvPr/>
        </p:nvSpPr>
        <p:spPr bwMode="auto">
          <a:xfrm>
            <a:off x="609600" y="4481945"/>
            <a:ext cx="13500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Load cell 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Add cell 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Store cell 8</a:t>
            </a:r>
          </a:p>
        </p:txBody>
      </p:sp>
      <p:sp>
        <p:nvSpPr>
          <p:cNvPr id="12" name="Rectangle 4">
            <a:extLst>
              <a:ext uri="{FF2B5EF4-FFF2-40B4-BE49-F238E27FC236}">
                <a16:creationId xmlns:a16="http://schemas.microsoft.com/office/drawing/2014/main" id="{E9F08AF8-9DC3-A235-9CEC-42250FE27A29}"/>
              </a:ext>
            </a:extLst>
          </p:cNvPr>
          <p:cNvSpPr>
            <a:spLocks noChangeArrowheads="1"/>
          </p:cNvSpPr>
          <p:nvPr/>
        </p:nvSpPr>
        <p:spPr bwMode="auto">
          <a:xfrm>
            <a:off x="685800" y="5456082"/>
            <a:ext cx="7008585" cy="400110"/>
          </a:xfrm>
          <a:prstGeom prst="rect">
            <a:avLst/>
          </a:prstGeom>
          <a:solidFill>
            <a:srgbClr val="FFC000"/>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Machine code for evaluating </a:t>
            </a:r>
            <a:r>
              <a:rPr kumimoji="0" lang="en-US" altLang="en-US" sz="2000" b="0" i="0" u="none" strike="noStrike" kern="1200" cap="none" spc="0" normalizeH="0" baseline="0" noProof="0" dirty="0" err="1">
                <a:ln>
                  <a:noFill/>
                </a:ln>
                <a:solidFill>
                  <a:srgbClr val="000000"/>
                </a:solidFill>
                <a:effectLst/>
                <a:uLnTx/>
                <a:uFillTx/>
                <a:latin typeface="Times New Roman" pitchFamily="18" charset="0"/>
                <a:ea typeface="+mn-ea"/>
                <a:cs typeface="Arial" pitchFamily="34" charset="0"/>
              </a:rPr>
              <a:t>term</a:t>
            </a:r>
            <a:r>
              <a:rPr kumimoji="0" lang="en-US" altLang="en-US" sz="2000" b="0" i="0" u="none" strike="noStrike" kern="1200" cap="none" spc="0" normalizeH="0" baseline="-25000" noProof="0" dirty="0" err="1">
                <a:ln>
                  <a:noFill/>
                </a:ln>
                <a:solidFill>
                  <a:srgbClr val="000000"/>
                </a:solidFill>
                <a:effectLst/>
                <a:uLnTx/>
                <a:uFillTx/>
                <a:latin typeface="Times New Roman" pitchFamily="18" charset="0"/>
                <a:ea typeface="+mn-ea"/>
                <a:cs typeface="Arial" pitchFamily="34" charset="0"/>
              </a:rPr>
              <a:t>4</a:t>
            </a:r>
            <a:r>
              <a:rPr kumimoji="0" lang="en-US" altLang="en-US" sz="2000" b="0" i="0" u="none" strike="noStrike" kern="1200" cap="none" spc="0" normalizeH="0" baseline="-25000" noProof="0" dirty="0">
                <a:ln>
                  <a:noFill/>
                </a:ln>
                <a:solidFill>
                  <a:srgbClr val="000000"/>
                </a:solidFill>
                <a:effectLst/>
                <a:uLnTx/>
                <a:uFillTx/>
                <a:latin typeface="Times New Roman" pitchFamily="18" charset="0"/>
                <a:ea typeface="+mn-ea"/>
                <a:cs typeface="Arial" pitchFamily="34" charset="0"/>
              </a:rPr>
              <a:t> </a:t>
            </a: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Arial" pitchFamily="34" charset="0"/>
              </a:rPr>
              <a:t>and storing the value in cell 9 </a:t>
            </a:r>
          </a:p>
        </p:txBody>
      </p:sp>
      <p:sp>
        <p:nvSpPr>
          <p:cNvPr id="13" name="Rectangle 4">
            <a:extLst>
              <a:ext uri="{FF2B5EF4-FFF2-40B4-BE49-F238E27FC236}">
                <a16:creationId xmlns:a16="http://schemas.microsoft.com/office/drawing/2014/main" id="{7835DF4A-384F-E95E-2D64-8B6453A7DFAA}"/>
              </a:ext>
            </a:extLst>
          </p:cNvPr>
          <p:cNvSpPr>
            <a:spLocks noChangeArrowheads="1"/>
          </p:cNvSpPr>
          <p:nvPr/>
        </p:nvSpPr>
        <p:spPr bwMode="auto">
          <a:xfrm>
            <a:off x="609600" y="5842337"/>
            <a:ext cx="13500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Load cell 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Add cell 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Store cell 8</a:t>
            </a:r>
          </a:p>
        </p:txBody>
      </p:sp>
      <p:sp>
        <p:nvSpPr>
          <p:cNvPr id="15" name="Rectangle 14">
            <a:extLst>
              <a:ext uri="{FF2B5EF4-FFF2-40B4-BE49-F238E27FC236}">
                <a16:creationId xmlns:a16="http://schemas.microsoft.com/office/drawing/2014/main" id="{4DCCD7D5-1346-757F-7ECA-D02BF054A03E}"/>
              </a:ext>
            </a:extLst>
          </p:cNvPr>
          <p:cNvSpPr/>
          <p:nvPr/>
        </p:nvSpPr>
        <p:spPr bwMode="auto">
          <a:xfrm>
            <a:off x="609600" y="2209800"/>
            <a:ext cx="7162800" cy="4572000"/>
          </a:xfrm>
          <a:prstGeom prst="rect">
            <a:avLst/>
          </a:prstGeom>
          <a:noFill/>
          <a:ln w="25400" cap="flat" cmpd="sng" algn="ctr">
            <a:solidFill>
              <a:schemeClr val="accent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3103916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fill="hold"/>
                                        <p:tgtEl>
                                          <p:spTgt spid="11"/>
                                        </p:tgtEl>
                                        <p:attrNameLst>
                                          <p:attrName>ppt_x</p:attrName>
                                        </p:attrNameLst>
                                      </p:cBhvr>
                                      <p:tavLst>
                                        <p:tav tm="0">
                                          <p:val>
                                            <p:strVal val="#ppt_x"/>
                                          </p:val>
                                        </p:tav>
                                        <p:tav tm="100000">
                                          <p:val>
                                            <p:strVal val="#ppt_x"/>
                                          </p:val>
                                        </p:tav>
                                      </p:tavLst>
                                    </p:anim>
                                    <p:anim calcmode="lin" valueType="num">
                                      <p:cBhvr additive="base">
                                        <p:cTn id="4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500" fill="hold"/>
                                        <p:tgtEl>
                                          <p:spTgt spid="12"/>
                                        </p:tgtEl>
                                        <p:attrNameLst>
                                          <p:attrName>ppt_x</p:attrName>
                                        </p:attrNameLst>
                                      </p:cBhvr>
                                      <p:tavLst>
                                        <p:tav tm="0">
                                          <p:val>
                                            <p:strVal val="#ppt_x"/>
                                          </p:val>
                                        </p:tav>
                                        <p:tav tm="100000">
                                          <p:val>
                                            <p:strVal val="#ppt_x"/>
                                          </p:val>
                                        </p:tav>
                                      </p:tavLst>
                                    </p:anim>
                                    <p:anim calcmode="lin" valueType="num">
                                      <p:cBhvr additive="base">
                                        <p:cTn id="4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500" fill="hold"/>
                                        <p:tgtEl>
                                          <p:spTgt spid="13"/>
                                        </p:tgtEl>
                                        <p:attrNameLst>
                                          <p:attrName>ppt_x</p:attrName>
                                        </p:attrNameLst>
                                      </p:cBhvr>
                                      <p:tavLst>
                                        <p:tav tm="0">
                                          <p:val>
                                            <p:strVal val="#ppt_x"/>
                                          </p:val>
                                        </p:tav>
                                        <p:tav tm="100000">
                                          <p:val>
                                            <p:strVal val="#ppt_x"/>
                                          </p:val>
                                        </p:tav>
                                      </p:tavLst>
                                    </p:anim>
                                    <p:anim calcmode="lin" valueType="num">
                                      <p:cBhvr additive="base">
                                        <p:cTn id="5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6" grpId="0" animBg="1"/>
      <p:bldP spid="7" grpId="0" animBg="1"/>
      <p:bldP spid="10" grpId="0"/>
      <p:bldP spid="11" grpId="0"/>
      <p:bldP spid="12" grpId="0" animBg="1"/>
      <p:bldP spid="13" grpId="0"/>
      <p:bldP spid="15"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6" name="Picture 2" descr="capture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47813" y="1143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187" name="Picture 3" descr="capture1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1488" y="1270000"/>
            <a:ext cx="8201025"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188" name="Rectangle 4"/>
          <p:cNvSpPr>
            <a:spLocks noChangeArrowheads="1"/>
          </p:cNvSpPr>
          <p:nvPr/>
        </p:nvSpPr>
        <p:spPr bwMode="auto">
          <a:xfrm>
            <a:off x="381000" y="762000"/>
            <a:ext cx="4279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GetExp( </a:t>
            </a:r>
            <a:r>
              <a:rPr kumimoji="0" lang="en-US" altLang="en-US" sz="32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a:ln>
                  <a:noFill/>
                </a:ln>
                <a:solidFill>
                  <a:srgbClr val="00FFFF"/>
                </a:solidFill>
                <a:effectLst/>
                <a:uLnTx/>
                <a:uFillTx/>
                <a:latin typeface="Times New Roman" pitchFamily="18" charset="0"/>
                <a:ea typeface="+mn-ea"/>
                <a:cs typeface="Arial" pitchFamily="34" charset="0"/>
              </a:rPr>
              <a:t>, i )</a:t>
            </a:r>
          </a:p>
        </p:txBody>
      </p:sp>
      <p:grpSp>
        <p:nvGrpSpPr>
          <p:cNvPr id="349189" name="Group 20"/>
          <p:cNvGrpSpPr>
            <a:grpSpLocks/>
          </p:cNvGrpSpPr>
          <p:nvPr/>
        </p:nvGrpSpPr>
        <p:grpSpPr bwMode="auto">
          <a:xfrm>
            <a:off x="1600200" y="139700"/>
            <a:ext cx="1219200" cy="457200"/>
            <a:chOff x="1008" y="88"/>
            <a:chExt cx="768" cy="288"/>
          </a:xfrm>
        </p:grpSpPr>
        <p:sp>
          <p:nvSpPr>
            <p:cNvPr id="349226" name="Rectangle 21"/>
            <p:cNvSpPr>
              <a:spLocks noChangeArrowheads="1"/>
            </p:cNvSpPr>
            <p:nvPr/>
          </p:nvSpPr>
          <p:spPr bwMode="auto">
            <a:xfrm>
              <a:off x="1448" y="88"/>
              <a:ext cx="328" cy="288"/>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227" name="Rectangle 22"/>
            <p:cNvSpPr>
              <a:spLocks noChangeArrowheads="1"/>
            </p:cNvSpPr>
            <p:nvPr/>
          </p:nvSpPr>
          <p:spPr bwMode="auto">
            <a:xfrm>
              <a:off x="1008" y="88"/>
              <a:ext cx="240" cy="144"/>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49190" name="Rectangle 23"/>
          <p:cNvSpPr>
            <a:spLocks noChangeArrowheads="1"/>
          </p:cNvSpPr>
          <p:nvPr/>
        </p:nvSpPr>
        <p:spPr bwMode="auto">
          <a:xfrm>
            <a:off x="2832100" y="139700"/>
            <a:ext cx="2159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9191" name="Rectangle 24"/>
          <p:cNvSpPr>
            <a:spLocks noChangeArrowheads="1"/>
          </p:cNvSpPr>
          <p:nvPr/>
        </p:nvSpPr>
        <p:spPr bwMode="auto">
          <a:xfrm>
            <a:off x="3048000" y="355600"/>
            <a:ext cx="444500" cy="2413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11" name="Group 10">
            <a:extLst>
              <a:ext uri="{FF2B5EF4-FFF2-40B4-BE49-F238E27FC236}">
                <a16:creationId xmlns:a16="http://schemas.microsoft.com/office/drawing/2014/main" id="{9CFC7B83-5AC1-CF11-5405-7CCC0A2B2150}"/>
              </a:ext>
            </a:extLst>
          </p:cNvPr>
          <p:cNvGrpSpPr/>
          <p:nvPr/>
        </p:nvGrpSpPr>
        <p:grpSpPr>
          <a:xfrm>
            <a:off x="2514600" y="1738745"/>
            <a:ext cx="4876800" cy="3089894"/>
            <a:chOff x="2514600" y="1738745"/>
            <a:chExt cx="4876800" cy="3089894"/>
          </a:xfrm>
        </p:grpSpPr>
        <p:sp>
          <p:nvSpPr>
            <p:cNvPr id="3" name="Rectangle 4">
              <a:extLst>
                <a:ext uri="{FF2B5EF4-FFF2-40B4-BE49-F238E27FC236}">
                  <a16:creationId xmlns:a16="http://schemas.microsoft.com/office/drawing/2014/main" id="{47D8EED2-71B8-6854-E9D0-A769C3A96358}"/>
                </a:ext>
              </a:extLst>
            </p:cNvPr>
            <p:cNvSpPr>
              <a:spLocks noChangeArrowheads="1"/>
            </p:cNvSpPr>
            <p:nvPr/>
          </p:nvSpPr>
          <p:spPr bwMode="auto">
            <a:xfrm>
              <a:off x="5334000" y="3505200"/>
              <a:ext cx="170937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rPr>
                <a:t>Include code: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rPr>
                <a:t>  Load cell 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rPr>
                <a:t>  Add cell </a:t>
              </a:r>
              <a:r>
                <a:rPr kumimoji="0" lang="en-US" altLang="en-US" sz="2000" b="0" i="0" u="none" strike="noStrike" kern="1200" cap="none" spc="0" normalizeH="0" baseline="0" noProof="0" dirty="0" err="1">
                  <a:ln>
                    <a:noFill/>
                  </a:ln>
                  <a:solidFill>
                    <a:srgbClr val="33CC33"/>
                  </a:solidFill>
                  <a:effectLst/>
                  <a:uLnTx/>
                  <a:uFillTx/>
                  <a:latin typeface="Times New Roman" pitchFamily="18" charset="0"/>
                  <a:ea typeface="+mn-ea"/>
                  <a:cs typeface="Arial" pitchFamily="34" charset="0"/>
                </a:rPr>
                <a:t>m+1</a:t>
              </a:r>
              <a:endParaRPr kumimoji="0" lang="en-US" altLang="en-US" sz="20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rPr>
                <a:t>  Store cell m</a:t>
              </a:r>
            </a:p>
          </p:txBody>
        </p:sp>
        <p:sp>
          <p:nvSpPr>
            <p:cNvPr id="7" name="Rectangle 4">
              <a:extLst>
                <a:ext uri="{FF2B5EF4-FFF2-40B4-BE49-F238E27FC236}">
                  <a16:creationId xmlns:a16="http://schemas.microsoft.com/office/drawing/2014/main" id="{DE94470F-98A7-E4C2-3E70-9A3A4DF32152}"/>
                </a:ext>
              </a:extLst>
            </p:cNvPr>
            <p:cNvSpPr>
              <a:spLocks noChangeArrowheads="1"/>
            </p:cNvSpPr>
            <p:nvPr/>
          </p:nvSpPr>
          <p:spPr bwMode="auto">
            <a:xfrm>
              <a:off x="4495795" y="1738745"/>
              <a:ext cx="532518" cy="400110"/>
            </a:xfrm>
            <a:prstGeom prst="rect">
              <a:avLst/>
            </a:prstGeom>
            <a:solidFill>
              <a:srgbClr val="FFFFFF"/>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rPr>
                <a:t>,m)</a:t>
              </a:r>
            </a:p>
          </p:txBody>
        </p:sp>
        <p:sp>
          <p:nvSpPr>
            <p:cNvPr id="8" name="Rectangle 4">
              <a:extLst>
                <a:ext uri="{FF2B5EF4-FFF2-40B4-BE49-F238E27FC236}">
                  <a16:creationId xmlns:a16="http://schemas.microsoft.com/office/drawing/2014/main" id="{183B73E4-B2A6-9F3B-6C23-2D4C904FEF60}"/>
                </a:ext>
              </a:extLst>
            </p:cNvPr>
            <p:cNvSpPr>
              <a:spLocks noChangeArrowheads="1"/>
            </p:cNvSpPr>
            <p:nvPr/>
          </p:nvSpPr>
          <p:spPr bwMode="auto">
            <a:xfrm>
              <a:off x="6586371" y="3153580"/>
              <a:ext cx="805029" cy="400110"/>
            </a:xfrm>
            <a:prstGeom prst="rect">
              <a:avLst/>
            </a:prstGeom>
            <a:solidFill>
              <a:srgbClr val="FFFFFF"/>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rPr>
                <a:t>,</a:t>
              </a:r>
              <a:r>
                <a:rPr kumimoji="0" lang="en-US" altLang="en-US" sz="2000" b="0" i="0" u="none" strike="noStrike" kern="1200" cap="none" spc="0" normalizeH="0" baseline="0" noProof="0" dirty="0" err="1">
                  <a:ln>
                    <a:noFill/>
                  </a:ln>
                  <a:solidFill>
                    <a:srgbClr val="33CC33"/>
                  </a:solidFill>
                  <a:effectLst/>
                  <a:uLnTx/>
                  <a:uFillTx/>
                  <a:latin typeface="Times New Roman" pitchFamily="18" charset="0"/>
                  <a:ea typeface="+mn-ea"/>
                  <a:cs typeface="Arial" pitchFamily="34" charset="0"/>
                </a:rPr>
                <a:t>m+1</a:t>
              </a:r>
              <a:r>
                <a:rPr kumimoji="0" lang="en-US" altLang="en-US" sz="20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rPr>
                <a:t>)</a:t>
              </a:r>
            </a:p>
          </p:txBody>
        </p:sp>
        <p:cxnSp>
          <p:nvCxnSpPr>
            <p:cNvPr id="10" name="Straight Arrow Connector 9">
              <a:extLst>
                <a:ext uri="{FF2B5EF4-FFF2-40B4-BE49-F238E27FC236}">
                  <a16:creationId xmlns:a16="http://schemas.microsoft.com/office/drawing/2014/main" id="{B6585FE2-3C6B-2EAB-29FB-1CCEE767EFCB}"/>
                </a:ext>
              </a:extLst>
            </p:cNvPr>
            <p:cNvCxnSpPr/>
            <p:nvPr/>
          </p:nvCxnSpPr>
          <p:spPr bwMode="auto">
            <a:xfrm flipH="1">
              <a:off x="2514600" y="3733800"/>
              <a:ext cx="2895600" cy="0"/>
            </a:xfrm>
            <a:prstGeom prst="straightConnector1">
              <a:avLst/>
            </a:prstGeom>
            <a:noFill/>
            <a:ln w="25400" cap="flat" cmpd="sng" algn="ctr">
              <a:solidFill>
                <a:srgbClr val="33CC33"/>
              </a:solidFill>
              <a:prstDash val="solid"/>
              <a:round/>
              <a:headEnd type="none" w="med" len="med"/>
              <a:tailEnd type="triangle"/>
            </a:ln>
            <a:effectLst/>
          </p:spPr>
        </p:cxnSp>
      </p:grpSp>
      <p:grpSp>
        <p:nvGrpSpPr>
          <p:cNvPr id="21" name="Group 20">
            <a:extLst>
              <a:ext uri="{FF2B5EF4-FFF2-40B4-BE49-F238E27FC236}">
                <a16:creationId xmlns:a16="http://schemas.microsoft.com/office/drawing/2014/main" id="{D6DBA561-6B14-3E26-A1AF-70B8CC6679D8}"/>
              </a:ext>
            </a:extLst>
          </p:cNvPr>
          <p:cNvGrpSpPr/>
          <p:nvPr/>
        </p:nvGrpSpPr>
        <p:grpSpPr>
          <a:xfrm>
            <a:off x="4357255" y="762000"/>
            <a:ext cx="3660947" cy="530940"/>
            <a:chOff x="4357255" y="762000"/>
            <a:chExt cx="3660947" cy="530940"/>
          </a:xfrm>
        </p:grpSpPr>
        <p:grpSp>
          <p:nvGrpSpPr>
            <p:cNvPr id="19" name="Group 18">
              <a:extLst>
                <a:ext uri="{FF2B5EF4-FFF2-40B4-BE49-F238E27FC236}">
                  <a16:creationId xmlns:a16="http://schemas.microsoft.com/office/drawing/2014/main" id="{B5E60EEB-5644-F882-3CBB-0D82126A11B2}"/>
                </a:ext>
              </a:extLst>
            </p:cNvPr>
            <p:cNvGrpSpPr/>
            <p:nvPr/>
          </p:nvGrpSpPr>
          <p:grpSpPr>
            <a:xfrm>
              <a:off x="4357255" y="762000"/>
              <a:ext cx="3660947" cy="530940"/>
              <a:chOff x="4357255" y="762000"/>
              <a:chExt cx="3660947" cy="530940"/>
            </a:xfrm>
          </p:grpSpPr>
          <p:sp>
            <p:nvSpPr>
              <p:cNvPr id="15" name="Rectangle 4">
                <a:extLst>
                  <a:ext uri="{FF2B5EF4-FFF2-40B4-BE49-F238E27FC236}">
                    <a16:creationId xmlns:a16="http://schemas.microsoft.com/office/drawing/2014/main" id="{8A52271F-40CE-9529-D5DE-A161B2D03A87}"/>
                  </a:ext>
                </a:extLst>
              </p:cNvPr>
              <p:cNvSpPr>
                <a:spLocks noChangeArrowheads="1"/>
              </p:cNvSpPr>
              <p:nvPr/>
            </p:nvSpPr>
            <p:spPr bwMode="auto">
              <a:xfrm>
                <a:off x="4996221" y="762000"/>
                <a:ext cx="30219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rPr>
                  <a:t>Where to store value of exp</a:t>
                </a:r>
              </a:p>
            </p:txBody>
          </p:sp>
          <p:sp>
            <p:nvSpPr>
              <p:cNvPr id="18" name="Rectangle 4">
                <a:extLst>
                  <a:ext uri="{FF2B5EF4-FFF2-40B4-BE49-F238E27FC236}">
                    <a16:creationId xmlns:a16="http://schemas.microsoft.com/office/drawing/2014/main" id="{E60B95CF-D8B8-7EA4-EBEE-8DF2E4811874}"/>
                  </a:ext>
                </a:extLst>
              </p:cNvPr>
              <p:cNvSpPr>
                <a:spLocks noChangeArrowheads="1"/>
              </p:cNvSpPr>
              <p:nvPr/>
            </p:nvSpPr>
            <p:spPr bwMode="auto">
              <a:xfrm>
                <a:off x="4357255" y="831275"/>
                <a:ext cx="603050" cy="461665"/>
              </a:xfrm>
              <a:prstGeom prst="rect">
                <a:avLst/>
              </a:prstGeom>
              <a:solidFill>
                <a:srgbClr val="000066"/>
              </a:solidFill>
              <a:ln>
                <a:noFill/>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33CC33"/>
                    </a:solidFill>
                    <a:effectLst/>
                    <a:uLnTx/>
                    <a:uFillTx/>
                    <a:latin typeface="Times New Roman" pitchFamily="18" charset="0"/>
                    <a:ea typeface="+mn-ea"/>
                    <a:cs typeface="Arial" pitchFamily="34" charset="0"/>
                  </a:rPr>
                  <a:t>,m)</a:t>
                </a:r>
              </a:p>
            </p:txBody>
          </p:sp>
        </p:grpSp>
        <p:cxnSp>
          <p:nvCxnSpPr>
            <p:cNvPr id="20" name="Straight Arrow Connector 19">
              <a:extLst>
                <a:ext uri="{FF2B5EF4-FFF2-40B4-BE49-F238E27FC236}">
                  <a16:creationId xmlns:a16="http://schemas.microsoft.com/office/drawing/2014/main" id="{0B6CF783-E429-82F0-15F5-B94E1F17F215}"/>
                </a:ext>
              </a:extLst>
            </p:cNvPr>
            <p:cNvCxnSpPr>
              <a:cxnSpLocks/>
            </p:cNvCxnSpPr>
            <p:nvPr/>
          </p:nvCxnSpPr>
          <p:spPr bwMode="auto">
            <a:xfrm flipH="1">
              <a:off x="4737100" y="939800"/>
              <a:ext cx="393700" cy="177800"/>
            </a:xfrm>
            <a:prstGeom prst="straightConnector1">
              <a:avLst/>
            </a:prstGeom>
            <a:noFill/>
            <a:ln w="25400" cap="flat" cmpd="sng" algn="ctr">
              <a:solidFill>
                <a:srgbClr val="33CC33"/>
              </a:solidFill>
              <a:prstDash val="solid"/>
              <a:round/>
              <a:headEnd type="none" w="med" len="med"/>
              <a:tailEnd type="triangle"/>
            </a:ln>
            <a:effectLst/>
          </p:spPr>
        </p:cxnSp>
      </p:grpSp>
    </p:spTree>
    <p:extLst>
      <p:ext uri="{BB962C8B-B14F-4D97-AF65-F5344CB8AC3E}">
        <p14:creationId xmlns:p14="http://schemas.microsoft.com/office/powerpoint/2010/main" val="1125322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10" name="Picture 4" descr="capture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76400" y="762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211" name="Picture 6" descr="capture16"/>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4350" y="1371600"/>
            <a:ext cx="7639050" cy="382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2" name="Rectangle 7"/>
          <p:cNvSpPr>
            <a:spLocks noChangeArrowheads="1"/>
          </p:cNvSpPr>
          <p:nvPr/>
        </p:nvSpPr>
        <p:spPr bwMode="auto">
          <a:xfrm>
            <a:off x="381000" y="792163"/>
            <a:ext cx="4505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Algorithm: </a:t>
            </a:r>
            <a:r>
              <a:rPr kumimoji="0" lang="en-US" altLang="en-US" sz="3200" b="0" i="0" u="none" strike="noStrike" kern="1200" cap="none" spc="0" normalizeH="0" baseline="0" noProof="0" dirty="0" err="1">
                <a:ln>
                  <a:noFill/>
                </a:ln>
                <a:solidFill>
                  <a:srgbClr val="FF9900"/>
                </a:solidFill>
                <a:effectLst/>
                <a:uLnTx/>
                <a:uFillTx/>
                <a:latin typeface="Times New Roman" pitchFamily="18" charset="0"/>
                <a:ea typeface="+mn-ea"/>
                <a:cs typeface="Arial" pitchFamily="34" charset="0"/>
              </a:rPr>
              <a:t>GetTerm</a:t>
            </a:r>
            <a:r>
              <a:rPr kumimoji="0" lang="en-US" altLang="en-US" sz="3200" b="0" i="0" u="none" strike="noStrike" kern="1200" cap="none" spc="0" normalizeH="0" baseline="0" noProof="0" dirty="0">
                <a:ln>
                  <a:noFill/>
                </a:ln>
                <a:solidFill>
                  <a:srgbClr val="FF99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dirty="0">
                <a:ln>
                  <a:noFill/>
                </a:ln>
                <a:solidFill>
                  <a:srgbClr val="FFFF00"/>
                </a:solidFill>
                <a:effectLst/>
                <a:uLnTx/>
                <a:uFillTx/>
                <a:latin typeface="Times New Roman" pitchFamily="18" charset="0"/>
                <a:ea typeface="+mn-ea"/>
                <a:cs typeface="Arial" pitchFamily="34" charset="0"/>
              </a:rPr>
              <a:t>s</a:t>
            </a:r>
            <a:r>
              <a:rPr kumimoji="0" lang="en-US" altLang="en-US" sz="3200" b="0" i="0" u="none" strike="noStrike" kern="1200" cap="none" spc="0" normalizeH="0" baseline="0" noProof="0" dirty="0">
                <a:ln>
                  <a:noFill/>
                </a:ln>
                <a:solidFill>
                  <a:srgbClr val="FF99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dirty="0" err="1">
                <a:ln>
                  <a:noFill/>
                </a:ln>
                <a:solidFill>
                  <a:srgbClr val="FF9900"/>
                </a:solidFill>
                <a:effectLst/>
                <a:uLnTx/>
                <a:uFillTx/>
                <a:latin typeface="Times New Roman" pitchFamily="18" charset="0"/>
                <a:ea typeface="+mn-ea"/>
                <a:cs typeface="Arial" pitchFamily="34" charset="0"/>
              </a:rPr>
              <a:t>i</a:t>
            </a:r>
            <a:r>
              <a:rPr kumimoji="0" lang="en-US" altLang="en-US" sz="3200" b="0" i="0" u="none" strike="noStrike" kern="1200" cap="none" spc="0" normalizeH="0" baseline="0" noProof="0" dirty="0">
                <a:ln>
                  <a:noFill/>
                </a:ln>
                <a:solidFill>
                  <a:srgbClr val="FF9900"/>
                </a:solidFill>
                <a:effectLst/>
                <a:uLnTx/>
                <a:uFillTx/>
                <a:latin typeface="Times New Roman" pitchFamily="18" charset="0"/>
                <a:ea typeface="+mn-ea"/>
                <a:cs typeface="Arial" pitchFamily="34" charset="0"/>
              </a:rPr>
              <a:t> )</a:t>
            </a:r>
          </a:p>
        </p:txBody>
      </p:sp>
      <p:sp>
        <p:nvSpPr>
          <p:cNvPr id="396297" name="Line 9"/>
          <p:cNvSpPr>
            <a:spLocks noChangeShapeType="1"/>
          </p:cNvSpPr>
          <p:nvPr/>
        </p:nvSpPr>
        <p:spPr bwMode="auto">
          <a:xfrm>
            <a:off x="2263775" y="51562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298" name="Rectangle 10"/>
          <p:cNvSpPr>
            <a:spLocks noChangeArrowheads="1"/>
          </p:cNvSpPr>
          <p:nvPr/>
        </p:nvSpPr>
        <p:spPr bwMode="auto">
          <a:xfrm>
            <a:off x="2286000" y="5384800"/>
            <a:ext cx="960438"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299" name="Text Box 11"/>
          <p:cNvSpPr txBox="1">
            <a:spLocks noChangeArrowheads="1"/>
          </p:cNvSpPr>
          <p:nvPr/>
        </p:nvSpPr>
        <p:spPr bwMode="auto">
          <a:xfrm>
            <a:off x="990600" y="538480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00"/>
                </a:solidFill>
                <a:effectLst/>
                <a:uLnTx/>
                <a:uFillTx/>
                <a:latin typeface="Times New Roman" pitchFamily="18" charset="0"/>
                <a:ea typeface="+mn-ea"/>
                <a:cs typeface="Arial" pitchFamily="34" charset="0"/>
              </a:rPr>
              <a:t>s</a:t>
            </a:r>
            <a:r>
              <a:rPr kumimoji="0" lang="en-US" altLang="en-US" sz="2800" b="0" i="0" u="none" strike="noStrike" kern="1200" cap="none" spc="0" normalizeH="0" baseline="0" noProof="0">
                <a:ln>
                  <a:noFill/>
                </a:ln>
                <a:solidFill>
                  <a:srgbClr val="FFFF00"/>
                </a:solidFill>
                <a:effectLst/>
                <a:uLnTx/>
                <a:uFillTx/>
                <a:latin typeface="Times New Roman" pitchFamily="18" charset="0"/>
                <a:ea typeface="+mn-ea"/>
                <a:cs typeface="Arial" pitchFamily="34" charset="0"/>
              </a:rPr>
              <a:t>=6*8+((2+42)*(5+12)+987*7*123+15*54)</a:t>
            </a:r>
          </a:p>
        </p:txBody>
      </p:sp>
      <p:sp>
        <p:nvSpPr>
          <p:cNvPr id="396300" name="Rectangle 12"/>
          <p:cNvSpPr>
            <a:spLocks noChangeArrowheads="1"/>
          </p:cNvSpPr>
          <p:nvPr/>
        </p:nvSpPr>
        <p:spPr bwMode="auto">
          <a:xfrm>
            <a:off x="3124200" y="1892300"/>
            <a:ext cx="1371600" cy="304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01" name="Line 13"/>
          <p:cNvSpPr>
            <a:spLocks noChangeShapeType="1"/>
          </p:cNvSpPr>
          <p:nvPr/>
        </p:nvSpPr>
        <p:spPr bwMode="auto">
          <a:xfrm>
            <a:off x="2298700" y="5156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02" name="Rectangle 14"/>
          <p:cNvSpPr>
            <a:spLocks noChangeArrowheads="1"/>
          </p:cNvSpPr>
          <p:nvPr/>
        </p:nvSpPr>
        <p:spPr bwMode="auto">
          <a:xfrm>
            <a:off x="2514600" y="3048000"/>
            <a:ext cx="1752600" cy="330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03" name="Oval 15"/>
          <p:cNvSpPr>
            <a:spLocks noChangeArrowheads="1"/>
          </p:cNvSpPr>
          <p:nvPr/>
        </p:nvSpPr>
        <p:spPr bwMode="auto">
          <a:xfrm>
            <a:off x="3175000" y="54610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04" name="Rectangle 16"/>
          <p:cNvSpPr>
            <a:spLocks noChangeArrowheads="1"/>
          </p:cNvSpPr>
          <p:nvPr/>
        </p:nvSpPr>
        <p:spPr bwMode="auto">
          <a:xfrm>
            <a:off x="3429000" y="5384800"/>
            <a:ext cx="942975"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05" name="Line 17"/>
          <p:cNvSpPr>
            <a:spLocks noChangeShapeType="1"/>
          </p:cNvSpPr>
          <p:nvPr/>
        </p:nvSpPr>
        <p:spPr bwMode="auto">
          <a:xfrm>
            <a:off x="3441700" y="5156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06" name="Rectangle 18"/>
          <p:cNvSpPr>
            <a:spLocks noChangeArrowheads="1"/>
          </p:cNvSpPr>
          <p:nvPr/>
        </p:nvSpPr>
        <p:spPr bwMode="auto">
          <a:xfrm>
            <a:off x="4229100" y="3302000"/>
            <a:ext cx="2463800" cy="3556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10" name="Oval 22"/>
          <p:cNvSpPr>
            <a:spLocks noChangeArrowheads="1"/>
          </p:cNvSpPr>
          <p:nvPr/>
        </p:nvSpPr>
        <p:spPr bwMode="auto">
          <a:xfrm>
            <a:off x="4343400" y="54610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12" name="Rectangle 24"/>
          <p:cNvSpPr>
            <a:spLocks noChangeArrowheads="1"/>
          </p:cNvSpPr>
          <p:nvPr/>
        </p:nvSpPr>
        <p:spPr bwMode="auto">
          <a:xfrm>
            <a:off x="2286000" y="5308600"/>
            <a:ext cx="2133600" cy="6858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 name="Group 30"/>
          <p:cNvGrpSpPr>
            <a:grpSpLocks/>
          </p:cNvGrpSpPr>
          <p:nvPr/>
        </p:nvGrpSpPr>
        <p:grpSpPr bwMode="auto">
          <a:xfrm>
            <a:off x="1689100" y="76200"/>
            <a:ext cx="1130300" cy="457200"/>
            <a:chOff x="1064" y="144"/>
            <a:chExt cx="712" cy="288"/>
          </a:xfrm>
        </p:grpSpPr>
        <p:sp>
          <p:nvSpPr>
            <p:cNvPr id="350244" name="Rectangle 25"/>
            <p:cNvSpPr>
              <a:spLocks noChangeArrowheads="1"/>
            </p:cNvSpPr>
            <p:nvPr/>
          </p:nvSpPr>
          <p:spPr bwMode="auto">
            <a:xfrm>
              <a:off x="1496" y="144"/>
              <a:ext cx="280" cy="288"/>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0245" name="Rectangle 26"/>
            <p:cNvSpPr>
              <a:spLocks noChangeArrowheads="1"/>
            </p:cNvSpPr>
            <p:nvPr/>
          </p:nvSpPr>
          <p:spPr bwMode="auto">
            <a:xfrm>
              <a:off x="1064" y="144"/>
              <a:ext cx="296"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96315" name="Rectangle 27"/>
          <p:cNvSpPr>
            <a:spLocks noChangeArrowheads="1"/>
          </p:cNvSpPr>
          <p:nvPr/>
        </p:nvSpPr>
        <p:spPr bwMode="auto">
          <a:xfrm>
            <a:off x="2841625"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16" name="Rectangle 28"/>
          <p:cNvSpPr>
            <a:spLocks noChangeArrowheads="1"/>
          </p:cNvSpPr>
          <p:nvPr/>
        </p:nvSpPr>
        <p:spPr bwMode="auto">
          <a:xfrm>
            <a:off x="3025775" y="292100"/>
            <a:ext cx="381000" cy="2413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6325" name="Rectangle 37"/>
          <p:cNvSpPr>
            <a:spLocks noChangeArrowheads="1"/>
          </p:cNvSpPr>
          <p:nvPr/>
        </p:nvSpPr>
        <p:spPr bwMode="auto">
          <a:xfrm>
            <a:off x="3441700"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 name="Group 41"/>
          <p:cNvGrpSpPr>
            <a:grpSpLocks/>
          </p:cNvGrpSpPr>
          <p:nvPr/>
        </p:nvGrpSpPr>
        <p:grpSpPr bwMode="auto">
          <a:xfrm>
            <a:off x="914400" y="4114800"/>
            <a:ext cx="4343400" cy="381000"/>
            <a:chOff x="576" y="2736"/>
            <a:chExt cx="2736" cy="240"/>
          </a:xfrm>
        </p:grpSpPr>
        <p:grpSp>
          <p:nvGrpSpPr>
            <p:cNvPr id="350236" name="Group 36"/>
            <p:cNvGrpSpPr>
              <a:grpSpLocks/>
            </p:cNvGrpSpPr>
            <p:nvPr/>
          </p:nvGrpSpPr>
          <p:grpSpPr bwMode="auto">
            <a:xfrm>
              <a:off x="576" y="2736"/>
              <a:ext cx="2736" cy="240"/>
              <a:chOff x="576" y="2736"/>
              <a:chExt cx="2736" cy="240"/>
            </a:xfrm>
          </p:grpSpPr>
          <p:sp>
            <p:nvSpPr>
              <p:cNvPr id="350240" name="Rectangle 23"/>
              <p:cNvSpPr>
                <a:spLocks noChangeArrowheads="1"/>
              </p:cNvSpPr>
              <p:nvPr/>
            </p:nvSpPr>
            <p:spPr bwMode="auto">
              <a:xfrm>
                <a:off x="576" y="2736"/>
                <a:ext cx="2736" cy="24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0241" name="Rectangle 33"/>
              <p:cNvSpPr>
                <a:spLocks noChangeArrowheads="1"/>
              </p:cNvSpPr>
              <p:nvPr/>
            </p:nvSpPr>
            <p:spPr bwMode="auto">
              <a:xfrm>
                <a:off x="1186"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0242" name="Rectangle 34"/>
              <p:cNvSpPr>
                <a:spLocks noChangeArrowheads="1"/>
              </p:cNvSpPr>
              <p:nvPr/>
            </p:nvSpPr>
            <p:spPr bwMode="auto">
              <a:xfrm>
                <a:off x="1769"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0243" name="Rectangle 35"/>
              <p:cNvSpPr>
                <a:spLocks noChangeArrowheads="1"/>
              </p:cNvSpPr>
              <p:nvPr/>
            </p:nvSpPr>
            <p:spPr bwMode="auto">
              <a:xfrm>
                <a:off x="2661"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50237" name="Oval 38"/>
            <p:cNvSpPr>
              <a:spLocks noChangeArrowheads="1"/>
            </p:cNvSpPr>
            <p:nvPr/>
          </p:nvSpPr>
          <p:spPr bwMode="auto">
            <a:xfrm>
              <a:off x="2520"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0238" name="Oval 39"/>
            <p:cNvSpPr>
              <a:spLocks noChangeArrowheads="1"/>
            </p:cNvSpPr>
            <p:nvPr/>
          </p:nvSpPr>
          <p:spPr bwMode="auto">
            <a:xfrm>
              <a:off x="1672"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0239" name="Oval 40"/>
            <p:cNvSpPr>
              <a:spLocks noChangeArrowheads="1"/>
            </p:cNvSpPr>
            <p:nvPr/>
          </p:nvSpPr>
          <p:spPr bwMode="auto">
            <a:xfrm>
              <a:off x="2256"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5" name="Group 42"/>
          <p:cNvGrpSpPr>
            <a:grpSpLocks/>
          </p:cNvGrpSpPr>
          <p:nvPr/>
        </p:nvGrpSpPr>
        <p:grpSpPr bwMode="auto">
          <a:xfrm>
            <a:off x="1752600" y="6070600"/>
            <a:ext cx="1676400" cy="762000"/>
            <a:chOff x="912" y="3792"/>
            <a:chExt cx="1056" cy="480"/>
          </a:xfrm>
        </p:grpSpPr>
        <p:sp>
          <p:nvSpPr>
            <p:cNvPr id="350234" name="Text Box 43"/>
            <p:cNvSpPr txBox="1">
              <a:spLocks noChangeArrowheads="1"/>
            </p:cNvSpPr>
            <p:nvPr/>
          </p:nvSpPr>
          <p:spPr bwMode="auto">
            <a:xfrm>
              <a:off x="1097"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0000"/>
                  </a:solidFill>
                  <a:effectLst/>
                  <a:uLnTx/>
                  <a:uFillTx/>
                  <a:latin typeface="Times New Roman" pitchFamily="18" charset="0"/>
                  <a:ea typeface="+mn-ea"/>
                  <a:cs typeface="Arial" pitchFamily="34" charset="0"/>
                </a:rPr>
                <a:t>&lt;fact,1</a:t>
              </a:r>
              <a:r>
                <a:rPr kumimoji="0" lang="en-US" altLang="en-US" sz="2800" b="0" i="0" u="none" strike="noStrike" kern="1200" cap="none" spc="0" normalizeH="0" baseline="-25000" noProof="0">
                  <a:ln>
                    <a:noFill/>
                  </a:ln>
                  <a:solidFill>
                    <a:srgbClr val="FF9900"/>
                  </a:solidFill>
                  <a:effectLst/>
                  <a:uLnTx/>
                  <a:uFillTx/>
                  <a:latin typeface="Times New Roman" pitchFamily="18" charset="0"/>
                  <a:ea typeface="+mn-ea"/>
                  <a:cs typeface="Arial" pitchFamily="34" charset="0"/>
                </a:rPr>
                <a:t>&gt;</a:t>
              </a:r>
            </a:p>
          </p:txBody>
        </p:sp>
        <p:sp>
          <p:nvSpPr>
            <p:cNvPr id="350235" name="AutoShape 44"/>
            <p:cNvSpPr>
              <a:spLocks noChangeArrowheads="1"/>
            </p:cNvSpPr>
            <p:nvPr/>
          </p:nvSpPr>
          <p:spPr bwMode="auto">
            <a:xfrm>
              <a:off x="912"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6" name="Group 45"/>
          <p:cNvGrpSpPr>
            <a:grpSpLocks/>
          </p:cNvGrpSpPr>
          <p:nvPr/>
        </p:nvGrpSpPr>
        <p:grpSpPr bwMode="auto">
          <a:xfrm>
            <a:off x="3352800" y="6070600"/>
            <a:ext cx="1676400" cy="762000"/>
            <a:chOff x="2331" y="3792"/>
            <a:chExt cx="1056" cy="480"/>
          </a:xfrm>
        </p:grpSpPr>
        <p:sp>
          <p:nvSpPr>
            <p:cNvPr id="350232" name="Text Box 46"/>
            <p:cNvSpPr txBox="1">
              <a:spLocks noChangeArrowheads="1"/>
            </p:cNvSpPr>
            <p:nvPr/>
          </p:nvSpPr>
          <p:spPr bwMode="auto">
            <a:xfrm>
              <a:off x="2516"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00"/>
                  </a:solidFill>
                  <a:effectLst/>
                  <a:uLnTx/>
                  <a:uFillTx/>
                  <a:latin typeface="Times New Roman" pitchFamily="18" charset="0"/>
                  <a:ea typeface="+mn-ea"/>
                  <a:cs typeface="Arial" pitchFamily="34" charset="0"/>
                </a:rPr>
                <a:t>p</a:t>
              </a:r>
              <a:r>
                <a:rPr kumimoji="0" lang="en-US" altLang="en-US" sz="2800" b="0" i="0" u="none" strike="noStrike" kern="1200" cap="none" spc="0" normalizeH="0" baseline="-25000" noProof="0">
                  <a:ln>
                    <a:noFill/>
                  </a:ln>
                  <a:solidFill>
                    <a:srgbClr val="FF0000"/>
                  </a:solidFill>
                  <a:effectLst/>
                  <a:uLnTx/>
                  <a:uFillTx/>
                  <a:latin typeface="Times New Roman" pitchFamily="18" charset="0"/>
                  <a:ea typeface="+mn-ea"/>
                  <a:cs typeface="Arial" pitchFamily="34" charset="0"/>
                </a:rPr>
                <a:t>&lt;fact,2&gt;</a:t>
              </a:r>
            </a:p>
          </p:txBody>
        </p:sp>
        <p:sp>
          <p:nvSpPr>
            <p:cNvPr id="350233" name="AutoShape 47"/>
            <p:cNvSpPr>
              <a:spLocks noChangeArrowheads="1"/>
            </p:cNvSpPr>
            <p:nvPr/>
          </p:nvSpPr>
          <p:spPr bwMode="auto">
            <a:xfrm>
              <a:off x="2331"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6299"/>
                                        </p:tgtEl>
                                        <p:attrNameLst>
                                          <p:attrName>style.visibility</p:attrName>
                                        </p:attrNameLst>
                                      </p:cBhvr>
                                      <p:to>
                                        <p:strVal val="visible"/>
                                      </p:to>
                                    </p:set>
                                    <p:anim calcmode="lin" valueType="num">
                                      <p:cBhvr additive="base">
                                        <p:cTn id="7" dur="500" fill="hold"/>
                                        <p:tgtEl>
                                          <p:spTgt spid="396299"/>
                                        </p:tgtEl>
                                        <p:attrNameLst>
                                          <p:attrName>ppt_x</p:attrName>
                                        </p:attrNameLst>
                                      </p:cBhvr>
                                      <p:tavLst>
                                        <p:tav tm="0">
                                          <p:val>
                                            <p:strVal val="#ppt_x"/>
                                          </p:val>
                                        </p:tav>
                                        <p:tav tm="100000">
                                          <p:val>
                                            <p:strVal val="#ppt_x"/>
                                          </p:val>
                                        </p:tav>
                                      </p:tavLst>
                                    </p:anim>
                                    <p:anim calcmode="lin" valueType="num">
                                      <p:cBhvr additive="base">
                                        <p:cTn id="8" dur="500" fill="hold"/>
                                        <p:tgtEl>
                                          <p:spTgt spid="39629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6297"/>
                                        </p:tgtEl>
                                        <p:attrNameLst>
                                          <p:attrName>style.visibility</p:attrName>
                                        </p:attrNameLst>
                                      </p:cBhvr>
                                      <p:to>
                                        <p:strVal val="visible"/>
                                      </p:to>
                                    </p:set>
                                    <p:anim calcmode="lin" valueType="num">
                                      <p:cBhvr additive="base">
                                        <p:cTn id="11" dur="500" fill="hold"/>
                                        <p:tgtEl>
                                          <p:spTgt spid="396297"/>
                                        </p:tgtEl>
                                        <p:attrNameLst>
                                          <p:attrName>ppt_x</p:attrName>
                                        </p:attrNameLst>
                                      </p:cBhvr>
                                      <p:tavLst>
                                        <p:tav tm="0">
                                          <p:val>
                                            <p:strVal val="#ppt_x"/>
                                          </p:val>
                                        </p:tav>
                                        <p:tav tm="100000">
                                          <p:val>
                                            <p:strVal val="#ppt_x"/>
                                          </p:val>
                                        </p:tav>
                                      </p:tavLst>
                                    </p:anim>
                                    <p:anim calcmode="lin" valueType="num">
                                      <p:cBhvr additive="base">
                                        <p:cTn id="12" dur="500" fill="hold"/>
                                        <p:tgtEl>
                                          <p:spTgt spid="39629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6300"/>
                                        </p:tgtEl>
                                        <p:attrNameLst>
                                          <p:attrName>style.visibility</p:attrName>
                                        </p:attrNameLst>
                                      </p:cBhvr>
                                      <p:to>
                                        <p:strVal val="visible"/>
                                      </p:to>
                                    </p:set>
                                    <p:anim calcmode="lin" valueType="num">
                                      <p:cBhvr additive="base">
                                        <p:cTn id="23" dur="500" fill="hold"/>
                                        <p:tgtEl>
                                          <p:spTgt spid="396300"/>
                                        </p:tgtEl>
                                        <p:attrNameLst>
                                          <p:attrName>ppt_x</p:attrName>
                                        </p:attrNameLst>
                                      </p:cBhvr>
                                      <p:tavLst>
                                        <p:tav tm="0">
                                          <p:val>
                                            <p:strVal val="0-#ppt_w/2"/>
                                          </p:val>
                                        </p:tav>
                                        <p:tav tm="100000">
                                          <p:val>
                                            <p:strVal val="#ppt_x"/>
                                          </p:val>
                                        </p:tav>
                                      </p:tavLst>
                                    </p:anim>
                                    <p:anim calcmode="lin" valueType="num">
                                      <p:cBhvr additive="base">
                                        <p:cTn id="24" dur="500" fill="hold"/>
                                        <p:tgtEl>
                                          <p:spTgt spid="39630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6301"/>
                                        </p:tgtEl>
                                        <p:attrNameLst>
                                          <p:attrName>style.visibility</p:attrName>
                                        </p:attrNameLst>
                                      </p:cBhvr>
                                      <p:to>
                                        <p:strVal val="visible"/>
                                      </p:to>
                                    </p:set>
                                    <p:anim calcmode="lin" valueType="num">
                                      <p:cBhvr additive="base">
                                        <p:cTn id="29" dur="500" fill="hold"/>
                                        <p:tgtEl>
                                          <p:spTgt spid="396301"/>
                                        </p:tgtEl>
                                        <p:attrNameLst>
                                          <p:attrName>ppt_x</p:attrName>
                                        </p:attrNameLst>
                                      </p:cBhvr>
                                      <p:tavLst>
                                        <p:tav tm="0">
                                          <p:val>
                                            <p:strVal val="#ppt_x"/>
                                          </p:val>
                                        </p:tav>
                                        <p:tav tm="100000">
                                          <p:val>
                                            <p:strVal val="#ppt_x"/>
                                          </p:val>
                                        </p:tav>
                                      </p:tavLst>
                                    </p:anim>
                                    <p:anim calcmode="lin" valueType="num">
                                      <p:cBhvr additive="base">
                                        <p:cTn id="30" dur="500" fill="hold"/>
                                        <p:tgtEl>
                                          <p:spTgt spid="396301"/>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96298"/>
                                        </p:tgtEl>
                                        <p:attrNameLst>
                                          <p:attrName>style.visibility</p:attrName>
                                        </p:attrNameLst>
                                      </p:cBhvr>
                                      <p:to>
                                        <p:strVal val="visible"/>
                                      </p:to>
                                    </p:set>
                                    <p:anim calcmode="lin" valueType="num">
                                      <p:cBhvr additive="base">
                                        <p:cTn id="35" dur="500" fill="hold"/>
                                        <p:tgtEl>
                                          <p:spTgt spid="396298"/>
                                        </p:tgtEl>
                                        <p:attrNameLst>
                                          <p:attrName>ppt_x</p:attrName>
                                        </p:attrNameLst>
                                      </p:cBhvr>
                                      <p:tavLst>
                                        <p:tav tm="0">
                                          <p:val>
                                            <p:strVal val="#ppt_x"/>
                                          </p:val>
                                        </p:tav>
                                        <p:tav tm="100000">
                                          <p:val>
                                            <p:strVal val="#ppt_x"/>
                                          </p:val>
                                        </p:tav>
                                      </p:tavLst>
                                    </p:anim>
                                    <p:anim calcmode="lin" valueType="num">
                                      <p:cBhvr additive="base">
                                        <p:cTn id="36" dur="500" fill="hold"/>
                                        <p:tgtEl>
                                          <p:spTgt spid="39629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396315"/>
                                        </p:tgtEl>
                                        <p:attrNameLst>
                                          <p:attrName>style.visibility</p:attrName>
                                        </p:attrNameLst>
                                      </p:cBhvr>
                                      <p:to>
                                        <p:strVal val="visible"/>
                                      </p:to>
                                    </p:set>
                                    <p:anim calcmode="lin" valueType="num">
                                      <p:cBhvr additive="base">
                                        <p:cTn id="45" dur="500" fill="hold"/>
                                        <p:tgtEl>
                                          <p:spTgt spid="396315"/>
                                        </p:tgtEl>
                                        <p:attrNameLst>
                                          <p:attrName>ppt_x</p:attrName>
                                        </p:attrNameLst>
                                      </p:cBhvr>
                                      <p:tavLst>
                                        <p:tav tm="0">
                                          <p:val>
                                            <p:strVal val="1+#ppt_w/2"/>
                                          </p:val>
                                        </p:tav>
                                        <p:tav tm="100000">
                                          <p:val>
                                            <p:strVal val="#ppt_x"/>
                                          </p:val>
                                        </p:tav>
                                      </p:tavLst>
                                    </p:anim>
                                    <p:anim calcmode="lin" valueType="num">
                                      <p:cBhvr additive="base">
                                        <p:cTn id="46" dur="500" fill="hold"/>
                                        <p:tgtEl>
                                          <p:spTgt spid="396315"/>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396300"/>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6302"/>
                                        </p:tgtEl>
                                        <p:attrNameLst>
                                          <p:attrName>style.visibility</p:attrName>
                                        </p:attrNameLst>
                                      </p:cBhvr>
                                      <p:to>
                                        <p:strVal val="visible"/>
                                      </p:to>
                                    </p:set>
                                    <p:anim calcmode="lin" valueType="num">
                                      <p:cBhvr additive="base">
                                        <p:cTn id="53" dur="500" fill="hold"/>
                                        <p:tgtEl>
                                          <p:spTgt spid="396302"/>
                                        </p:tgtEl>
                                        <p:attrNameLst>
                                          <p:attrName>ppt_x</p:attrName>
                                        </p:attrNameLst>
                                      </p:cBhvr>
                                      <p:tavLst>
                                        <p:tav tm="0">
                                          <p:val>
                                            <p:strVal val="0-#ppt_w/2"/>
                                          </p:val>
                                        </p:tav>
                                        <p:tav tm="100000">
                                          <p:val>
                                            <p:strVal val="#ppt_x"/>
                                          </p:val>
                                        </p:tav>
                                      </p:tavLst>
                                    </p:anim>
                                    <p:anim calcmode="lin" valueType="num">
                                      <p:cBhvr additive="base">
                                        <p:cTn id="54" dur="500" fill="hold"/>
                                        <p:tgtEl>
                                          <p:spTgt spid="396302"/>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96303"/>
                                        </p:tgtEl>
                                        <p:attrNameLst>
                                          <p:attrName>style.visibility</p:attrName>
                                        </p:attrNameLst>
                                      </p:cBhvr>
                                      <p:to>
                                        <p:strVal val="visible"/>
                                      </p:to>
                                    </p:set>
                                    <p:anim calcmode="lin" valueType="num">
                                      <p:cBhvr additive="base">
                                        <p:cTn id="59" dur="500" fill="hold"/>
                                        <p:tgtEl>
                                          <p:spTgt spid="396303"/>
                                        </p:tgtEl>
                                        <p:attrNameLst>
                                          <p:attrName>ppt_x</p:attrName>
                                        </p:attrNameLst>
                                      </p:cBhvr>
                                      <p:tavLst>
                                        <p:tav tm="0">
                                          <p:val>
                                            <p:strVal val="#ppt_x"/>
                                          </p:val>
                                        </p:tav>
                                        <p:tav tm="100000">
                                          <p:val>
                                            <p:strVal val="#ppt_x"/>
                                          </p:val>
                                        </p:tav>
                                      </p:tavLst>
                                    </p:anim>
                                    <p:anim calcmode="lin" valueType="num">
                                      <p:cBhvr additive="base">
                                        <p:cTn id="60" dur="500" fill="hold"/>
                                        <p:tgtEl>
                                          <p:spTgt spid="396303"/>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396316"/>
                                        </p:tgtEl>
                                        <p:attrNameLst>
                                          <p:attrName>style.visibility</p:attrName>
                                        </p:attrNameLst>
                                      </p:cBhvr>
                                      <p:to>
                                        <p:strVal val="visible"/>
                                      </p:to>
                                    </p:set>
                                    <p:anim calcmode="lin" valueType="num">
                                      <p:cBhvr additive="base">
                                        <p:cTn id="65" dur="500" fill="hold"/>
                                        <p:tgtEl>
                                          <p:spTgt spid="396316"/>
                                        </p:tgtEl>
                                        <p:attrNameLst>
                                          <p:attrName>ppt_x</p:attrName>
                                        </p:attrNameLst>
                                      </p:cBhvr>
                                      <p:tavLst>
                                        <p:tav tm="0">
                                          <p:val>
                                            <p:strVal val="1+#ppt_w/2"/>
                                          </p:val>
                                        </p:tav>
                                        <p:tav tm="100000">
                                          <p:val>
                                            <p:strVal val="#ppt_x"/>
                                          </p:val>
                                        </p:tav>
                                      </p:tavLst>
                                    </p:anim>
                                    <p:anim calcmode="lin" valueType="num">
                                      <p:cBhvr additive="base">
                                        <p:cTn id="66" dur="500" fill="hold"/>
                                        <p:tgtEl>
                                          <p:spTgt spid="396316"/>
                                        </p:tgtEl>
                                        <p:attrNameLst>
                                          <p:attrName>ppt_y</p:attrName>
                                        </p:attrNameLst>
                                      </p:cBhvr>
                                      <p:tavLst>
                                        <p:tav tm="0">
                                          <p:val>
                                            <p:strVal val="#ppt_y"/>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396302"/>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96306"/>
                                        </p:tgtEl>
                                        <p:attrNameLst>
                                          <p:attrName>style.visibility</p:attrName>
                                        </p:attrNameLst>
                                      </p:cBhvr>
                                      <p:to>
                                        <p:strVal val="visible"/>
                                      </p:to>
                                    </p:set>
                                    <p:anim calcmode="lin" valueType="num">
                                      <p:cBhvr additive="base">
                                        <p:cTn id="73" dur="500" fill="hold"/>
                                        <p:tgtEl>
                                          <p:spTgt spid="396306"/>
                                        </p:tgtEl>
                                        <p:attrNameLst>
                                          <p:attrName>ppt_x</p:attrName>
                                        </p:attrNameLst>
                                      </p:cBhvr>
                                      <p:tavLst>
                                        <p:tav tm="0">
                                          <p:val>
                                            <p:strVal val="0-#ppt_w/2"/>
                                          </p:val>
                                        </p:tav>
                                        <p:tav tm="100000">
                                          <p:val>
                                            <p:strVal val="#ppt_x"/>
                                          </p:val>
                                        </p:tav>
                                      </p:tavLst>
                                    </p:anim>
                                    <p:anim calcmode="lin" valueType="num">
                                      <p:cBhvr additive="base">
                                        <p:cTn id="74" dur="500" fill="hold"/>
                                        <p:tgtEl>
                                          <p:spTgt spid="396306"/>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96305"/>
                                        </p:tgtEl>
                                        <p:attrNameLst>
                                          <p:attrName>style.visibility</p:attrName>
                                        </p:attrNameLst>
                                      </p:cBhvr>
                                      <p:to>
                                        <p:strVal val="visible"/>
                                      </p:to>
                                    </p:set>
                                    <p:anim calcmode="lin" valueType="num">
                                      <p:cBhvr additive="base">
                                        <p:cTn id="79" dur="500" fill="hold"/>
                                        <p:tgtEl>
                                          <p:spTgt spid="396305"/>
                                        </p:tgtEl>
                                        <p:attrNameLst>
                                          <p:attrName>ppt_x</p:attrName>
                                        </p:attrNameLst>
                                      </p:cBhvr>
                                      <p:tavLst>
                                        <p:tav tm="0">
                                          <p:val>
                                            <p:strVal val="#ppt_x"/>
                                          </p:val>
                                        </p:tav>
                                        <p:tav tm="100000">
                                          <p:val>
                                            <p:strVal val="#ppt_x"/>
                                          </p:val>
                                        </p:tav>
                                      </p:tavLst>
                                    </p:anim>
                                    <p:anim calcmode="lin" valueType="num">
                                      <p:cBhvr additive="base">
                                        <p:cTn id="80" dur="500" fill="hold"/>
                                        <p:tgtEl>
                                          <p:spTgt spid="396305"/>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396304"/>
                                        </p:tgtEl>
                                        <p:attrNameLst>
                                          <p:attrName>style.visibility</p:attrName>
                                        </p:attrNameLst>
                                      </p:cBhvr>
                                      <p:to>
                                        <p:strVal val="visible"/>
                                      </p:to>
                                    </p:set>
                                    <p:anim calcmode="lin" valueType="num">
                                      <p:cBhvr additive="base">
                                        <p:cTn id="85" dur="500" fill="hold"/>
                                        <p:tgtEl>
                                          <p:spTgt spid="396304"/>
                                        </p:tgtEl>
                                        <p:attrNameLst>
                                          <p:attrName>ppt_x</p:attrName>
                                        </p:attrNameLst>
                                      </p:cBhvr>
                                      <p:tavLst>
                                        <p:tav tm="0">
                                          <p:val>
                                            <p:strVal val="#ppt_x"/>
                                          </p:val>
                                        </p:tav>
                                        <p:tav tm="100000">
                                          <p:val>
                                            <p:strVal val="#ppt_x"/>
                                          </p:val>
                                        </p:tav>
                                      </p:tavLst>
                                    </p:anim>
                                    <p:anim calcmode="lin" valueType="num">
                                      <p:cBhvr additive="base">
                                        <p:cTn id="86" dur="500" fill="hold"/>
                                        <p:tgtEl>
                                          <p:spTgt spid="396304"/>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6"/>
                                        </p:tgtEl>
                                        <p:attrNameLst>
                                          <p:attrName>style.visibility</p:attrName>
                                        </p:attrNameLst>
                                      </p:cBhvr>
                                      <p:to>
                                        <p:strVal val="visible"/>
                                      </p:to>
                                    </p:set>
                                    <p:anim calcmode="lin" valueType="num">
                                      <p:cBhvr additive="base">
                                        <p:cTn id="89" dur="500" fill="hold"/>
                                        <p:tgtEl>
                                          <p:spTgt spid="6"/>
                                        </p:tgtEl>
                                        <p:attrNameLst>
                                          <p:attrName>ppt_x</p:attrName>
                                        </p:attrNameLst>
                                      </p:cBhvr>
                                      <p:tavLst>
                                        <p:tav tm="0">
                                          <p:val>
                                            <p:strVal val="#ppt_x"/>
                                          </p:val>
                                        </p:tav>
                                        <p:tav tm="100000">
                                          <p:val>
                                            <p:strVal val="#ppt_x"/>
                                          </p:val>
                                        </p:tav>
                                      </p:tavLst>
                                    </p:anim>
                                    <p:anim calcmode="lin" valueType="num">
                                      <p:cBhvr additive="base">
                                        <p:cTn id="9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2" fill="hold" grpId="2" nodeType="clickEffect">
                                  <p:stCondLst>
                                    <p:cond delay="0"/>
                                  </p:stCondLst>
                                  <p:childTnLst>
                                    <p:set>
                                      <p:cBhvr>
                                        <p:cTn id="94" dur="1" fill="hold">
                                          <p:stCondLst>
                                            <p:cond delay="0"/>
                                          </p:stCondLst>
                                        </p:cTn>
                                        <p:tgtEl>
                                          <p:spTgt spid="396302"/>
                                        </p:tgtEl>
                                        <p:attrNameLst>
                                          <p:attrName>style.visibility</p:attrName>
                                        </p:attrNameLst>
                                      </p:cBhvr>
                                      <p:to>
                                        <p:strVal val="visible"/>
                                      </p:to>
                                    </p:set>
                                    <p:anim calcmode="lin" valueType="num">
                                      <p:cBhvr additive="base">
                                        <p:cTn id="95" dur="500" fill="hold"/>
                                        <p:tgtEl>
                                          <p:spTgt spid="396302"/>
                                        </p:tgtEl>
                                        <p:attrNameLst>
                                          <p:attrName>ppt_x</p:attrName>
                                        </p:attrNameLst>
                                      </p:cBhvr>
                                      <p:tavLst>
                                        <p:tav tm="0">
                                          <p:val>
                                            <p:strVal val="1+#ppt_w/2"/>
                                          </p:val>
                                        </p:tav>
                                        <p:tav tm="100000">
                                          <p:val>
                                            <p:strVal val="#ppt_x"/>
                                          </p:val>
                                        </p:tav>
                                      </p:tavLst>
                                    </p:anim>
                                    <p:anim calcmode="lin" valueType="num">
                                      <p:cBhvr additive="base">
                                        <p:cTn id="96" dur="500" fill="hold"/>
                                        <p:tgtEl>
                                          <p:spTgt spid="396302"/>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396325"/>
                                        </p:tgtEl>
                                        <p:attrNameLst>
                                          <p:attrName>style.visibility</p:attrName>
                                        </p:attrNameLst>
                                      </p:cBhvr>
                                      <p:to>
                                        <p:strVal val="visible"/>
                                      </p:to>
                                    </p:set>
                                    <p:anim calcmode="lin" valueType="num">
                                      <p:cBhvr additive="base">
                                        <p:cTn id="99" dur="500" fill="hold"/>
                                        <p:tgtEl>
                                          <p:spTgt spid="396325"/>
                                        </p:tgtEl>
                                        <p:attrNameLst>
                                          <p:attrName>ppt_x</p:attrName>
                                        </p:attrNameLst>
                                      </p:cBhvr>
                                      <p:tavLst>
                                        <p:tav tm="0">
                                          <p:val>
                                            <p:strVal val="1+#ppt_w/2"/>
                                          </p:val>
                                        </p:tav>
                                        <p:tav tm="100000">
                                          <p:val>
                                            <p:strVal val="#ppt_x"/>
                                          </p:val>
                                        </p:tav>
                                      </p:tavLst>
                                    </p:anim>
                                    <p:anim calcmode="lin" valueType="num">
                                      <p:cBhvr additive="base">
                                        <p:cTn id="100" dur="500" fill="hold"/>
                                        <p:tgtEl>
                                          <p:spTgt spid="396325"/>
                                        </p:tgtEl>
                                        <p:attrNameLst>
                                          <p:attrName>ppt_y</p:attrName>
                                        </p:attrNameLst>
                                      </p:cBhvr>
                                      <p:tavLst>
                                        <p:tav tm="0">
                                          <p:val>
                                            <p:strVal val="#ppt_y"/>
                                          </p:val>
                                        </p:tav>
                                        <p:tav tm="100000">
                                          <p:val>
                                            <p:strVal val="#ppt_y"/>
                                          </p:val>
                                        </p:tav>
                                      </p:tavLst>
                                    </p:anim>
                                  </p:childTnLst>
                                </p:cTn>
                              </p:par>
                              <p:par>
                                <p:cTn id="101" presetID="1" presetClass="exit" presetSubtype="0" fill="hold" grpId="1" nodeType="withEffect">
                                  <p:stCondLst>
                                    <p:cond delay="0"/>
                                  </p:stCondLst>
                                  <p:childTnLst>
                                    <p:set>
                                      <p:cBhvr>
                                        <p:cTn id="102" dur="1" fill="hold">
                                          <p:stCondLst>
                                            <p:cond delay="0"/>
                                          </p:stCondLst>
                                        </p:cTn>
                                        <p:tgtEl>
                                          <p:spTgt spid="396306"/>
                                        </p:tgtEl>
                                        <p:attrNameLst>
                                          <p:attrName>style.visibility</p:attrName>
                                        </p:attrNameLst>
                                      </p:cBhvr>
                                      <p:to>
                                        <p:strVal val="hidden"/>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396310"/>
                                        </p:tgtEl>
                                        <p:attrNameLst>
                                          <p:attrName>style.visibility</p:attrName>
                                        </p:attrNameLst>
                                      </p:cBhvr>
                                      <p:to>
                                        <p:strVal val="visible"/>
                                      </p:to>
                                    </p:set>
                                    <p:anim calcmode="lin" valueType="num">
                                      <p:cBhvr additive="base">
                                        <p:cTn id="107" dur="500" fill="hold"/>
                                        <p:tgtEl>
                                          <p:spTgt spid="396310"/>
                                        </p:tgtEl>
                                        <p:attrNameLst>
                                          <p:attrName>ppt_x</p:attrName>
                                        </p:attrNameLst>
                                      </p:cBhvr>
                                      <p:tavLst>
                                        <p:tav tm="0">
                                          <p:val>
                                            <p:strVal val="#ppt_x"/>
                                          </p:val>
                                        </p:tav>
                                        <p:tav tm="100000">
                                          <p:val>
                                            <p:strVal val="#ppt_x"/>
                                          </p:val>
                                        </p:tav>
                                      </p:tavLst>
                                    </p:anim>
                                    <p:anim calcmode="lin" valueType="num">
                                      <p:cBhvr additive="base">
                                        <p:cTn id="108" dur="500" fill="hold"/>
                                        <p:tgtEl>
                                          <p:spTgt spid="396310"/>
                                        </p:tgtEl>
                                        <p:attrNameLst>
                                          <p:attrName>ppt_y</p:attrName>
                                        </p:attrNameLst>
                                      </p:cBhvr>
                                      <p:tavLst>
                                        <p:tav tm="0">
                                          <p:val>
                                            <p:strVal val="1+#ppt_h/2"/>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8" fill="hold" nodeType="clickEffect">
                                  <p:stCondLst>
                                    <p:cond delay="0"/>
                                  </p:stCondLst>
                                  <p:childTnLst>
                                    <p:set>
                                      <p:cBhvr>
                                        <p:cTn id="112" dur="1" fill="hold">
                                          <p:stCondLst>
                                            <p:cond delay="0"/>
                                          </p:stCondLst>
                                        </p:cTn>
                                        <p:tgtEl>
                                          <p:spTgt spid="3"/>
                                        </p:tgtEl>
                                        <p:attrNameLst>
                                          <p:attrName>style.visibility</p:attrName>
                                        </p:attrNameLst>
                                      </p:cBhvr>
                                      <p:to>
                                        <p:strVal val="visible"/>
                                      </p:to>
                                    </p:set>
                                    <p:anim calcmode="lin" valueType="num">
                                      <p:cBhvr additive="base">
                                        <p:cTn id="113" dur="500" fill="hold"/>
                                        <p:tgtEl>
                                          <p:spTgt spid="3"/>
                                        </p:tgtEl>
                                        <p:attrNameLst>
                                          <p:attrName>ppt_x</p:attrName>
                                        </p:attrNameLst>
                                      </p:cBhvr>
                                      <p:tavLst>
                                        <p:tav tm="0">
                                          <p:val>
                                            <p:strVal val="0-#ppt_w/2"/>
                                          </p:val>
                                        </p:tav>
                                        <p:tav tm="100000">
                                          <p:val>
                                            <p:strVal val="#ppt_x"/>
                                          </p:val>
                                        </p:tav>
                                      </p:tavLst>
                                    </p:anim>
                                    <p:anim calcmode="lin" valueType="num">
                                      <p:cBhvr additive="base">
                                        <p:cTn id="114" dur="500" fill="hold"/>
                                        <p:tgtEl>
                                          <p:spTgt spid="3"/>
                                        </p:tgtEl>
                                        <p:attrNameLst>
                                          <p:attrName>ppt_y</p:attrName>
                                        </p:attrNameLst>
                                      </p:cBhvr>
                                      <p:tavLst>
                                        <p:tav tm="0">
                                          <p:val>
                                            <p:strVal val="#ppt_y"/>
                                          </p:val>
                                        </p:tav>
                                        <p:tav tm="100000">
                                          <p:val>
                                            <p:strVal val="#ppt_y"/>
                                          </p:val>
                                        </p:tav>
                                      </p:tavLst>
                                    </p:anim>
                                  </p:childTnLst>
                                </p:cTn>
                              </p:par>
                              <p:par>
                                <p:cTn id="115" presetID="1" presetClass="exit" presetSubtype="0" fill="hold" nodeType="withEffect">
                                  <p:stCondLst>
                                    <p:cond delay="0"/>
                                  </p:stCondLst>
                                  <p:childTnLst>
                                    <p:set>
                                      <p:cBhvr>
                                        <p:cTn id="116" dur="1" fill="hold">
                                          <p:stCondLst>
                                            <p:cond delay="0"/>
                                          </p:stCondLst>
                                        </p:cTn>
                                        <p:tgtEl>
                                          <p:spTgt spid="396302"/>
                                        </p:tgtEl>
                                        <p:attrNameLst>
                                          <p:attrName>style.visibility</p:attrName>
                                        </p:attrNameLst>
                                      </p:cBhvr>
                                      <p:to>
                                        <p:strVal val="hidden"/>
                                      </p:to>
                                    </p:set>
                                  </p:childTnLst>
                                </p:cTn>
                              </p:par>
                              <p:par>
                                <p:cTn id="117" presetID="1" presetClass="exit" presetSubtype="0" fill="hold" grpId="1" nodeType="withEffect">
                                  <p:stCondLst>
                                    <p:cond delay="0"/>
                                  </p:stCondLst>
                                  <p:childTnLst>
                                    <p:set>
                                      <p:cBhvr>
                                        <p:cTn id="118" dur="1" fill="hold">
                                          <p:stCondLst>
                                            <p:cond delay="0"/>
                                          </p:stCondLst>
                                        </p:cTn>
                                        <p:tgtEl>
                                          <p:spTgt spid="396310"/>
                                        </p:tgtEl>
                                        <p:attrNameLst>
                                          <p:attrName>style.visibility</p:attrName>
                                        </p:attrNameLst>
                                      </p:cBhvr>
                                      <p:to>
                                        <p:strVal val="hidden"/>
                                      </p:to>
                                    </p:set>
                                  </p:childTnLst>
                                </p:cTn>
                              </p:par>
                              <p:par>
                                <p:cTn id="119" presetID="2" presetClass="entr" presetSubtype="4" fill="hold" nodeType="withEffect">
                                  <p:stCondLst>
                                    <p:cond delay="0"/>
                                  </p:stCondLst>
                                  <p:childTnLst>
                                    <p:set>
                                      <p:cBhvr>
                                        <p:cTn id="120" dur="1" fill="hold">
                                          <p:stCondLst>
                                            <p:cond delay="0"/>
                                          </p:stCondLst>
                                        </p:cTn>
                                        <p:tgtEl>
                                          <p:spTgt spid="396312"/>
                                        </p:tgtEl>
                                        <p:attrNameLst>
                                          <p:attrName>style.visibility</p:attrName>
                                        </p:attrNameLst>
                                      </p:cBhvr>
                                      <p:to>
                                        <p:strVal val="visible"/>
                                      </p:to>
                                    </p:set>
                                    <p:anim calcmode="lin" valueType="num">
                                      <p:cBhvr additive="base">
                                        <p:cTn id="121" dur="500" fill="hold"/>
                                        <p:tgtEl>
                                          <p:spTgt spid="396312"/>
                                        </p:tgtEl>
                                        <p:attrNameLst>
                                          <p:attrName>ppt_x</p:attrName>
                                        </p:attrNameLst>
                                      </p:cBhvr>
                                      <p:tavLst>
                                        <p:tav tm="0">
                                          <p:val>
                                            <p:strVal val="#ppt_x"/>
                                          </p:val>
                                        </p:tav>
                                        <p:tav tm="100000">
                                          <p:val>
                                            <p:strVal val="#ppt_x"/>
                                          </p:val>
                                        </p:tav>
                                      </p:tavLst>
                                    </p:anim>
                                    <p:anim calcmode="lin" valueType="num">
                                      <p:cBhvr additive="base">
                                        <p:cTn id="122" dur="500" fill="hold"/>
                                        <p:tgtEl>
                                          <p:spTgt spid="3963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297" grpId="0" animBg="1"/>
      <p:bldP spid="396298" grpId="0" animBg="1"/>
      <p:bldP spid="396299" grpId="0"/>
      <p:bldP spid="396300" grpId="0" animBg="1"/>
      <p:bldP spid="396300" grpId="1" animBg="1"/>
      <p:bldP spid="396301" grpId="0" animBg="1"/>
      <p:bldP spid="396302" grpId="0" animBg="1"/>
      <p:bldP spid="396302" grpId="1" animBg="1"/>
      <p:bldP spid="396302" grpId="2" animBg="1"/>
      <p:bldP spid="396303" grpId="0" animBg="1"/>
      <p:bldP spid="396304" grpId="0" animBg="1"/>
      <p:bldP spid="396305" grpId="0" animBg="1"/>
      <p:bldP spid="396306" grpId="0" animBg="1"/>
      <p:bldP spid="396306" grpId="1" animBg="1"/>
      <p:bldP spid="396310" grpId="0" animBg="1"/>
      <p:bldP spid="396310" grpId="1" animBg="1"/>
      <p:bldP spid="396315" grpId="0" animBg="1" autoUpdateAnimBg="0"/>
      <p:bldP spid="396316" grpId="0" animBg="1"/>
      <p:bldP spid="396325" grpId="0" animBg="1" autoUpdateAnimBg="0"/>
    </p:bld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hlink"/>
          </a:solidFill>
        </a:ln>
      </a:spPr>
      <a:bodyPr wrap="square" rtlCol="0" anchor="ctr">
        <a:spAutoFit/>
      </a:bodyPr>
      <a:lstStyle>
        <a:defPPr algn="l">
          <a:defRPr sz="2400" dirty="0"/>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12700">
          <a:solidFill>
            <a:srgbClr val="FF0000"/>
          </a:solidFill>
        </a:ln>
      </a:spPr>
      <a:bodyPr wrap="square" rtlCol="0" anchor="ctr">
        <a:spAutoFit/>
      </a:bodyPr>
      <a:lstStyle>
        <a:defPPr marL="0" algn="l">
          <a:defRPr sz="2800" dirty="0" smtClean="0">
            <a:latin typeface="+mj-lt"/>
          </a:defRPr>
        </a:defPPr>
      </a:lstStyle>
    </a:spDef>
    <a:lnDef>
      <a:spPr bwMode="auto">
        <a:noFill/>
        <a:ln w="25400" cap="flat" cmpd="sng" algn="ctr">
          <a:solidFill>
            <a:schemeClr val="hlink"/>
          </a:solidFill>
          <a:prstDash val="solid"/>
          <a:round/>
          <a:headEnd type="none" w="med" len="med"/>
          <a:tailEnd type="non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noFill/>
        <a:ln w="38100" cap="flat" cmpd="sng" algn="ctr">
          <a:solidFill>
            <a:schemeClr val="hlink"/>
          </a:solidFill>
          <a:prstDash val="solid"/>
          <a:round/>
          <a:headEnd type="none" w="med" len="med"/>
          <a:tailEnd type="none" w="med" len="med"/>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hlink"/>
          </a:solidFill>
        </a:ln>
      </a:spPr>
      <a:bodyPr wrap="square" rtlCol="0" anchor="ctr">
        <a:spAutoFit/>
      </a:bodyPr>
      <a:lstStyle>
        <a:defPPr algn="l">
          <a:defRPr sz="2400" dirty="0"/>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25400" cap="flat" cmpd="sng" algn="ctr">
          <a:solidFill>
            <a:schemeClr val="accent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accent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0" i="1"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62860</TotalTime>
  <Words>16031</Words>
  <Application>Microsoft Office PowerPoint</Application>
  <PresentationFormat>On-screen Show (4:3)</PresentationFormat>
  <Paragraphs>3984</Paragraphs>
  <Slides>203</Slides>
  <Notes>84</Notes>
  <HiddenSlides>0</HiddenSlides>
  <MMClips>0</MMClips>
  <ScaleCrop>false</ScaleCrop>
  <HeadingPairs>
    <vt:vector size="10" baseType="variant">
      <vt:variant>
        <vt:lpstr>Fonts Used</vt:lpstr>
      </vt:variant>
      <vt:variant>
        <vt:i4>9</vt:i4>
      </vt:variant>
      <vt:variant>
        <vt:lpstr>Theme</vt:lpstr>
      </vt:variant>
      <vt:variant>
        <vt:i4>5</vt:i4>
      </vt:variant>
      <vt:variant>
        <vt:lpstr>Embedded OLE Servers</vt:lpstr>
      </vt:variant>
      <vt:variant>
        <vt:i4>1</vt:i4>
      </vt:variant>
      <vt:variant>
        <vt:lpstr>Slide Titles</vt:lpstr>
      </vt:variant>
      <vt:variant>
        <vt:i4>203</vt:i4>
      </vt:variant>
      <vt:variant>
        <vt:lpstr>Custom Shows</vt:lpstr>
      </vt:variant>
      <vt:variant>
        <vt:i4>1</vt:i4>
      </vt:variant>
    </vt:vector>
  </HeadingPairs>
  <TitlesOfParts>
    <vt:vector size="219" baseType="lpstr">
      <vt:lpstr>Wingdings</vt:lpstr>
      <vt:lpstr>Courier New</vt:lpstr>
      <vt:lpstr>Comic Sans MS</vt:lpstr>
      <vt:lpstr>Verdana</vt:lpstr>
      <vt:lpstr>Times New Roman</vt:lpstr>
      <vt:lpstr>Tempus Sans ITC</vt:lpstr>
      <vt:lpstr>Arial Rounded MT Bold</vt:lpstr>
      <vt:lpstr>Symbol</vt:lpstr>
      <vt:lpstr>Arial</vt:lpstr>
      <vt:lpstr>Default Design</vt:lpstr>
      <vt:lpstr>1_Default Design</vt:lpstr>
      <vt:lpstr>2_Default Design</vt:lpstr>
      <vt:lpstr>5_Default Design</vt:lpstr>
      <vt:lpstr>3_Default Design</vt:lpstr>
      <vt:lpstr>Equation</vt:lpstr>
      <vt:lpstr>PowerPoint Presentation</vt:lpstr>
      <vt:lpstr>Context Free Grammars</vt:lpstr>
      <vt:lpstr>Context Free Grammars</vt:lpstr>
      <vt:lpstr>Context Free Grammars</vt:lpstr>
      <vt:lpstr>Context Free Grammars</vt:lpstr>
      <vt:lpstr>Context Free Grammars</vt:lpstr>
      <vt:lpstr>Context Free Grammars</vt:lpstr>
      <vt:lpstr>Context Free Grammars</vt:lpstr>
      <vt:lpstr>PowerPoint Presentation</vt:lpstr>
      <vt:lpstr>PowerPoint Presentation</vt:lpstr>
      <vt:lpstr>PowerPoint Presentation</vt:lpstr>
      <vt:lpstr>Ambiguity</vt:lpstr>
      <vt:lpstr>Ambiguity</vt:lpstr>
      <vt:lpstr>Ambiguity</vt:lpstr>
      <vt:lpstr>Java like Example</vt:lpstr>
      <vt:lpstr>Java like Example</vt:lpstr>
      <vt:lpstr>Java like Example</vt:lpstr>
      <vt:lpstr>Java like Example</vt:lpstr>
      <vt:lpstr>Java like Example</vt:lpstr>
      <vt:lpstr>Java like Example</vt:lpstr>
      <vt:lpstr>Human Languages</vt:lpstr>
      <vt:lpstr>Human Languages</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PowerPoint Presentation</vt:lpstr>
      <vt:lpstr>PowerPoint Presentation</vt:lpstr>
      <vt:lpstr>Parsing</vt:lpstr>
      <vt:lpstr>Parsing</vt:lpstr>
      <vt:lpstr>Parsing</vt:lpstr>
      <vt:lpstr>Parsing</vt:lpstr>
      <vt:lpstr>Parsing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“Chomsky Normal Form”</vt:lpstr>
      <vt:lpstr>“Chomsky Normal Form”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  (Longer Versions to Follow)</vt:lpstr>
      <vt:lpstr>PowerPoint Presentation</vt:lpstr>
      <vt:lpstr>Parsing/Compiling</vt:lpstr>
      <vt:lpstr>Parsing/Compiling</vt:lpstr>
      <vt:lpstr>Parsing/Compiling</vt:lpstr>
      <vt:lpstr>Parsing/Compiling</vt:lpstr>
      <vt:lpstr>Parsing/Compiling</vt:lpstr>
      <vt:lpstr>Parsing/Compiling</vt:lpstr>
      <vt:lpstr>Union, Concat, Spew &amp; Plop</vt:lpstr>
      <vt:lpstr>Union, Concat, Spew &amp; Plop</vt:lpstr>
      <vt:lpstr>Union, Concat, Spew &amp; Plop</vt:lpstr>
      <vt:lpstr>Union, Concat, Spew &amp; Plop</vt:lpstr>
      <vt:lpstr>Union, Concat, Spew &amp; Plop</vt:lpstr>
      <vt:lpstr>Java like Example</vt:lpstr>
      <vt:lpstr>PowerPoint Presentation</vt:lpstr>
      <vt:lpstr>Recursion Friends &amp; Strong Induction</vt:lpstr>
      <vt:lpstr>Parsing</vt:lpstr>
      <vt:lpstr>Parsing</vt:lpstr>
      <vt:lpstr>Parsing</vt:lpstr>
      <vt:lpstr>PowerPoint Presentation</vt:lpstr>
      <vt:lpstr>PowerPoint Presentation</vt:lpstr>
      <vt:lpstr>PowerPoint Presentation</vt:lpstr>
      <vt:lpstr>PowerPoint Presentation</vt:lpstr>
      <vt:lpstr>PowerPoint Presentation</vt:lpstr>
      <vt:lpstr>PowerPoint Presentation</vt:lpstr>
      <vt:lpstr>Parsing</vt:lpstr>
      <vt:lpstr>Parsing</vt:lpstr>
      <vt:lpstr>PowerPoint Presentation</vt:lpstr>
      <vt:lpstr>PowerPoint Presentation</vt:lpstr>
      <vt:lpstr>Stack of Stack Frames</vt:lpstr>
      <vt:lpstr>Stack of Stack Frames</vt:lpstr>
      <vt:lpstr>Stack of Stack Frames</vt:lpstr>
      <vt:lpstr>Parsing/Compiling</vt:lpstr>
      <vt:lpstr>Parsing/Compiling</vt:lpstr>
      <vt:lpstr>Parsing/Compiling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“Chomsky Normal Form”</vt:lpstr>
      <vt:lpstr>“Chomsky Normal Form”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TM to Context Sensitive Grammar</vt:lpstr>
      <vt:lpstr>Non-Determinism</vt:lpstr>
      <vt:lpstr>TM to Context Sensitive Grammar</vt:lpstr>
      <vt:lpstr>TM to Context Sensitive Grammar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3101</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Jeff Edmonds</cp:lastModifiedBy>
  <cp:revision>1343</cp:revision>
  <cp:lastPrinted>1998-01-22T22:42:46Z</cp:lastPrinted>
  <dcterms:created xsi:type="dcterms:W3CDTF">1996-09-30T18:28:10Z</dcterms:created>
  <dcterms:modified xsi:type="dcterms:W3CDTF">2024-07-07T14:41:15Z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