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6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7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8.xml" ContentType="application/vnd.openxmlformats-officedocument.theme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9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10.xml" ContentType="application/vnd.openxmlformats-officedocument.theme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1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2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13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14.xml" ContentType="application/vnd.openxmlformats-officedocument.theme+xml"/>
  <Override PartName="/ppt/theme/theme1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  <p:sldMasterId id="2147483686" r:id="rId3"/>
    <p:sldMasterId id="2147483712" r:id="rId4"/>
    <p:sldMasterId id="2147483725" r:id="rId5"/>
    <p:sldMasterId id="2147483738" r:id="rId6"/>
    <p:sldMasterId id="2147483751" r:id="rId7"/>
    <p:sldMasterId id="2147483764" r:id="rId8"/>
    <p:sldMasterId id="2147483777" r:id="rId9"/>
    <p:sldMasterId id="2147483790" r:id="rId10"/>
    <p:sldMasterId id="2147483803" r:id="rId11"/>
    <p:sldMasterId id="2147483816" r:id="rId12"/>
    <p:sldMasterId id="2147483829" r:id="rId13"/>
    <p:sldMasterId id="2147483842" r:id="rId14"/>
  </p:sldMasterIdLst>
  <p:notesMasterIdLst>
    <p:notesMasterId r:id="rId47"/>
  </p:notesMasterIdLst>
  <p:sldIdLst>
    <p:sldId id="272" r:id="rId15"/>
    <p:sldId id="273" r:id="rId16"/>
    <p:sldId id="274" r:id="rId17"/>
    <p:sldId id="275" r:id="rId18"/>
    <p:sldId id="276" r:id="rId19"/>
    <p:sldId id="277" r:id="rId20"/>
    <p:sldId id="278" r:id="rId21"/>
    <p:sldId id="279" r:id="rId22"/>
    <p:sldId id="280" r:id="rId23"/>
    <p:sldId id="281" r:id="rId24"/>
    <p:sldId id="282" r:id="rId25"/>
    <p:sldId id="283" r:id="rId26"/>
    <p:sldId id="284" r:id="rId27"/>
    <p:sldId id="285" r:id="rId28"/>
    <p:sldId id="286" r:id="rId29"/>
    <p:sldId id="287" r:id="rId30"/>
    <p:sldId id="288" r:id="rId31"/>
    <p:sldId id="289" r:id="rId32"/>
    <p:sldId id="257" r:id="rId33"/>
    <p:sldId id="258" r:id="rId34"/>
    <p:sldId id="260" r:id="rId35"/>
    <p:sldId id="261" r:id="rId36"/>
    <p:sldId id="262" r:id="rId37"/>
    <p:sldId id="263" r:id="rId38"/>
    <p:sldId id="265" r:id="rId39"/>
    <p:sldId id="264" r:id="rId40"/>
    <p:sldId id="291" r:id="rId41"/>
    <p:sldId id="266" r:id="rId42"/>
    <p:sldId id="270" r:id="rId43"/>
    <p:sldId id="267" r:id="rId44"/>
    <p:sldId id="268" r:id="rId45"/>
    <p:sldId id="269" r:id="rId4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303" autoAdjust="0"/>
    <p:restoredTop sz="94660"/>
  </p:normalViewPr>
  <p:slideViewPr>
    <p:cSldViewPr snapToGrid="0">
      <p:cViewPr varScale="1">
        <p:scale>
          <a:sx n="73" d="100"/>
          <a:sy n="73" d="100"/>
        </p:scale>
        <p:origin x="462" y="-15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4.xml"/><Relationship Id="rId26" Type="http://schemas.openxmlformats.org/officeDocument/2006/relationships/slide" Target="slides/slide12.xml"/><Relationship Id="rId39" Type="http://schemas.openxmlformats.org/officeDocument/2006/relationships/slide" Target="slides/slide25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7.xml"/><Relationship Id="rId34" Type="http://schemas.openxmlformats.org/officeDocument/2006/relationships/slide" Target="slides/slide20.xml"/><Relationship Id="rId42" Type="http://schemas.openxmlformats.org/officeDocument/2006/relationships/slide" Target="slides/slide28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3.xml"/><Relationship Id="rId25" Type="http://schemas.openxmlformats.org/officeDocument/2006/relationships/slide" Target="slides/slide11.xml"/><Relationship Id="rId33" Type="http://schemas.openxmlformats.org/officeDocument/2006/relationships/slide" Target="slides/slide19.xml"/><Relationship Id="rId38" Type="http://schemas.openxmlformats.org/officeDocument/2006/relationships/slide" Target="slides/slide24.xml"/><Relationship Id="rId46" Type="http://schemas.openxmlformats.org/officeDocument/2006/relationships/slide" Target="slides/slide3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2.xml"/><Relationship Id="rId20" Type="http://schemas.openxmlformats.org/officeDocument/2006/relationships/slide" Target="slides/slide6.xml"/><Relationship Id="rId29" Type="http://schemas.openxmlformats.org/officeDocument/2006/relationships/slide" Target="slides/slide15.xml"/><Relationship Id="rId41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0.xml"/><Relationship Id="rId32" Type="http://schemas.openxmlformats.org/officeDocument/2006/relationships/slide" Target="slides/slide18.xml"/><Relationship Id="rId37" Type="http://schemas.openxmlformats.org/officeDocument/2006/relationships/slide" Target="slides/slide23.xml"/><Relationship Id="rId40" Type="http://schemas.openxmlformats.org/officeDocument/2006/relationships/slide" Target="slides/slide26.xml"/><Relationship Id="rId45" Type="http://schemas.openxmlformats.org/officeDocument/2006/relationships/slide" Target="slides/slide3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.xml"/><Relationship Id="rId23" Type="http://schemas.openxmlformats.org/officeDocument/2006/relationships/slide" Target="slides/slide9.xml"/><Relationship Id="rId28" Type="http://schemas.openxmlformats.org/officeDocument/2006/relationships/slide" Target="slides/slide14.xml"/><Relationship Id="rId36" Type="http://schemas.openxmlformats.org/officeDocument/2006/relationships/slide" Target="slides/slide22.xml"/><Relationship Id="rId49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5.xml"/><Relationship Id="rId31" Type="http://schemas.openxmlformats.org/officeDocument/2006/relationships/slide" Target="slides/slide17.xml"/><Relationship Id="rId44" Type="http://schemas.openxmlformats.org/officeDocument/2006/relationships/slide" Target="slides/slide30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8.xml"/><Relationship Id="rId27" Type="http://schemas.openxmlformats.org/officeDocument/2006/relationships/slide" Target="slides/slide13.xml"/><Relationship Id="rId30" Type="http://schemas.openxmlformats.org/officeDocument/2006/relationships/slide" Target="slides/slide16.xml"/><Relationship Id="rId35" Type="http://schemas.openxmlformats.org/officeDocument/2006/relationships/slide" Target="slides/slide21.xml"/><Relationship Id="rId43" Type="http://schemas.openxmlformats.org/officeDocument/2006/relationships/slide" Target="slides/slide29.xml"/><Relationship Id="rId48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B991BE5-DC80-4DC9-A498-11336D8BF7A4}" type="datetimeFigureOut">
              <a:rPr lang="en-CA" smtClean="0"/>
              <a:t>2021-07-16</a:t>
            </a:fld>
            <a:endParaRPr lang="en-C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CA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6F7FDA7-5090-42D3-A1DD-8A865C6B8A5D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897277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DF103F-9237-4CDF-9678-F1C6D329F03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14246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DF103F-9237-4CDF-9678-F1C6D329F03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65749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5811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525755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752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752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151169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6361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35329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134271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517142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33248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87425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228600"/>
            <a:ext cx="25908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228600"/>
            <a:ext cx="75692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838586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28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752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7600" y="17526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197600" y="38862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369368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82937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62475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909670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02741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17646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816474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710043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477029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15308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74662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015423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78396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222171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31135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527290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44563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61023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57991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35308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9745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43215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813100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86134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08182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31179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89776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81494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17956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03392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43983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640415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03014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40279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8263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2440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625365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119329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49223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18966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34756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9263573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862092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8910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8693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459952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049972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18002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640689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474285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21858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747037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503138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774569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74859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602651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46947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404224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36440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82408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65953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97206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66937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007033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149900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680613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11146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708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07105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7378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75756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53675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1739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802980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54469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898970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98209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6372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59726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199655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85371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294230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77280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63392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263751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46491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920962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21490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20703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95615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701527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02527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88075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93499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181680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81555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399690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329683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15724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69784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40998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42761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F0DBD8-5B42-4049-B6BE-80541BE9BEC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5789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57348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B04B670-727C-41F5-9C7B-A4DE3D64852D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01949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AE0371-9A2A-4A89-AF9A-EB4A958B1E9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77429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F16124-1750-44C2-8647-187F3584E250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42427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488D3C-3C21-446C-852E-821F4401A75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2712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78590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41028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165259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98852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CD8F24-A78D-4CBD-9022-B905E6B5289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66773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19A46D1-7369-4073-89A4-02C6B9A88A2B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5506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6A73E-3C7A-4E24-A9BE-479ADD3EBF3C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5992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0AAD46-05CE-4565-A484-23DCBFFA3F42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23162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521248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05907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148027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752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752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639077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461450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89192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447513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52342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17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8B88FA-3311-4102-B5A0-1A801126A41E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23238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646337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228600"/>
            <a:ext cx="25908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228600"/>
            <a:ext cx="75692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88674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28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752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7600" y="17526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197600" y="38862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37303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03242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801408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376059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752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752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29311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24371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59668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63980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4B7D59C-4E82-45CE-A4E4-4FC752D400A6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11119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552126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492209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872188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228600"/>
            <a:ext cx="25908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228600"/>
            <a:ext cx="75692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350362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28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752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7600" y="17526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197600" y="38862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046377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75354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752956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62355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752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752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53970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84738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FC9FE6-072C-419E-805F-09FC596C1E4F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33713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420928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06103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405604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442455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91120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6800" y="228600"/>
            <a:ext cx="25908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4400" y="228600"/>
            <a:ext cx="75692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45468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2860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752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7600" y="17526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197600" y="38862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25910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28337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9287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16611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theme" Target="../theme/theme10.xml"/><Relationship Id="rId3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110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0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.xml"/><Relationship Id="rId13" Type="http://schemas.openxmlformats.org/officeDocument/2006/relationships/theme" Target="../theme/theme11.xml"/><Relationship Id="rId3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27.xml"/><Relationship Id="rId12" Type="http://schemas.openxmlformats.org/officeDocument/2006/relationships/slideLayout" Target="../slideLayouts/slideLayout132.xml"/><Relationship Id="rId2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6.xml"/><Relationship Id="rId11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24.xml"/><Relationship Id="rId9" Type="http://schemas.openxmlformats.org/officeDocument/2006/relationships/slideLayout" Target="../slideLayouts/slideLayout12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slideLayout" Target="../slideLayouts/slideLayout144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13" Type="http://schemas.openxmlformats.org/officeDocument/2006/relationships/theme" Target="../theme/theme13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slideLayout" Target="../slideLayouts/slideLayout156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13" Type="http://schemas.openxmlformats.org/officeDocument/2006/relationships/theme" Target="../theme/theme14.xml"/><Relationship Id="rId3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5" Type="http://schemas.openxmlformats.org/officeDocument/2006/relationships/slideLayout" Target="../slideLayouts/slideLayout161.xml"/><Relationship Id="rId10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7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94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9.xml"/><Relationship Id="rId7" Type="http://schemas.openxmlformats.org/officeDocument/2006/relationships/slideLayout" Target="../slideLayouts/slideLayout103.xml"/><Relationship Id="rId12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98.xml"/><Relationship Id="rId1" Type="http://schemas.openxmlformats.org/officeDocument/2006/relationships/slideLayout" Target="../slideLayouts/slideLayout97.xml"/><Relationship Id="rId6" Type="http://schemas.openxmlformats.org/officeDocument/2006/relationships/slideLayout" Target="../slideLayouts/slideLayout102.xml"/><Relationship Id="rId11" Type="http://schemas.openxmlformats.org/officeDocument/2006/relationships/slideLayout" Target="../slideLayouts/slideLayout107.xml"/><Relationship Id="rId5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106.xml"/><Relationship Id="rId4" Type="http://schemas.openxmlformats.org/officeDocument/2006/relationships/slideLayout" Target="../slideLayouts/slideLayout100.xml"/><Relationship Id="rId9" Type="http://schemas.openxmlformats.org/officeDocument/2006/relationships/slideLayout" Target="../slideLayouts/slideLayout10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106627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93653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91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436724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04" r:id="rId1"/>
    <p:sldLayoutId id="2147483805" r:id="rId2"/>
    <p:sldLayoutId id="2147483806" r:id="rId3"/>
    <p:sldLayoutId id="2147483807" r:id="rId4"/>
    <p:sldLayoutId id="2147483808" r:id="rId5"/>
    <p:sldLayoutId id="2147483809" r:id="rId6"/>
    <p:sldLayoutId id="2147483810" r:id="rId7"/>
    <p:sldLayoutId id="2147483811" r:id="rId8"/>
    <p:sldLayoutId id="2147483812" r:id="rId9"/>
    <p:sldLayoutId id="2147483813" r:id="rId10"/>
    <p:sldLayoutId id="2147483814" r:id="rId11"/>
    <p:sldLayoutId id="2147483815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9013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34077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  <p:sldLayoutId id="2147483841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079818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43" r:id="rId1"/>
    <p:sldLayoutId id="2147483844" r:id="rId2"/>
    <p:sldLayoutId id="2147483845" r:id="rId3"/>
    <p:sldLayoutId id="2147483846" r:id="rId4"/>
    <p:sldLayoutId id="2147483847" r:id="rId5"/>
    <p:sldLayoutId id="2147483848" r:id="rId6"/>
    <p:sldLayoutId id="2147483849" r:id="rId7"/>
    <p:sldLayoutId id="2147483850" r:id="rId8"/>
    <p:sldLayoutId id="2147483851" r:id="rId9"/>
    <p:sldLayoutId id="2147483852" r:id="rId10"/>
    <p:sldLayoutId id="2147483853" r:id="rId11"/>
    <p:sldLayoutId id="2147483854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2349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30004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25442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CB14C30-3C40-4709-B84F-63C5CEDC92C7}" type="slidenum">
              <a:rPr lang="en-CA" smtClean="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4248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28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7526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652000" y="6553201"/>
            <a:ext cx="2540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solidFill>
                  <a:schemeClr val="folHlink"/>
                </a:solidFill>
                <a:effectLst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267200" y="6553200"/>
            <a:ext cx="3860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0" hangingPunct="0">
              <a:defRPr sz="1200">
                <a:solidFill>
                  <a:schemeClr val="folHlink"/>
                </a:solidFill>
                <a:effectLst/>
                <a:latin typeface="Arial" pitchFamily="34" charset="0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879542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28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7526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652000" y="6553201"/>
            <a:ext cx="2540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solidFill>
                  <a:schemeClr val="folHlink"/>
                </a:solidFill>
                <a:effectLst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267200" y="6553200"/>
            <a:ext cx="3860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0" hangingPunct="0">
              <a:defRPr sz="1200">
                <a:solidFill>
                  <a:schemeClr val="folHlink"/>
                </a:solidFill>
                <a:effectLst/>
                <a:latin typeface="Arial" pitchFamily="34" charset="0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36283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52" r:id="rId1"/>
    <p:sldLayoutId id="2147483753" r:id="rId2"/>
    <p:sldLayoutId id="2147483754" r:id="rId3"/>
    <p:sldLayoutId id="2147483755" r:id="rId4"/>
    <p:sldLayoutId id="2147483756" r:id="rId5"/>
    <p:sldLayoutId id="2147483757" r:id="rId6"/>
    <p:sldLayoutId id="2147483758" r:id="rId7"/>
    <p:sldLayoutId id="2147483759" r:id="rId8"/>
    <p:sldLayoutId id="2147483760" r:id="rId9"/>
    <p:sldLayoutId id="2147483761" r:id="rId10"/>
    <p:sldLayoutId id="2147483762" r:id="rId11"/>
    <p:sldLayoutId id="2147483763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28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7526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652000" y="6553201"/>
            <a:ext cx="2540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solidFill>
                  <a:schemeClr val="folHlink"/>
                </a:solidFill>
                <a:effectLst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267200" y="6553200"/>
            <a:ext cx="3860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0" hangingPunct="0">
              <a:defRPr sz="1200">
                <a:solidFill>
                  <a:schemeClr val="folHlink"/>
                </a:solidFill>
                <a:effectLst/>
                <a:latin typeface="Arial" pitchFamily="34" charset="0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42406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65" r:id="rId1"/>
    <p:sldLayoutId id="2147483766" r:id="rId2"/>
    <p:sldLayoutId id="2147483767" r:id="rId3"/>
    <p:sldLayoutId id="2147483768" r:id="rId4"/>
    <p:sldLayoutId id="2147483769" r:id="rId5"/>
    <p:sldLayoutId id="2147483770" r:id="rId6"/>
    <p:sldLayoutId id="2147483771" r:id="rId7"/>
    <p:sldLayoutId id="2147483772" r:id="rId8"/>
    <p:sldLayoutId id="2147483773" r:id="rId9"/>
    <p:sldLayoutId id="2147483774" r:id="rId10"/>
    <p:sldLayoutId id="2147483775" r:id="rId11"/>
    <p:sldLayoutId id="2147483776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28600"/>
            <a:ext cx="10363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752600"/>
            <a:ext cx="10363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652000" y="6553201"/>
            <a:ext cx="2540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solidFill>
                  <a:schemeClr val="folHlink"/>
                </a:solidFill>
                <a:effectLst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  <a:latin typeface="Times New Roman" pitchFamily="18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267200" y="6553200"/>
            <a:ext cx="3860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0" hangingPunct="0">
              <a:defRPr sz="1200">
                <a:solidFill>
                  <a:schemeClr val="folHlink"/>
                </a:solidFill>
                <a:effectLst/>
                <a:latin typeface="Arial" pitchFamily="34" charset="0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42629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78" r:id="rId1"/>
    <p:sldLayoutId id="2147483779" r:id="rId2"/>
    <p:sldLayoutId id="2147483780" r:id="rId3"/>
    <p:sldLayoutId id="2147483781" r:id="rId4"/>
    <p:sldLayoutId id="2147483782" r:id="rId5"/>
    <p:sldLayoutId id="2147483783" r:id="rId6"/>
    <p:sldLayoutId id="2147483784" r:id="rId7"/>
    <p:sldLayoutId id="2147483785" r:id="rId8"/>
    <p:sldLayoutId id="2147483786" r:id="rId9"/>
    <p:sldLayoutId id="2147483787" r:id="rId10"/>
    <p:sldLayoutId id="2147483788" r:id="rId11"/>
    <p:sldLayoutId id="2147483789" r:id="rId12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3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5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6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6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6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7.wmf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19.jpe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5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8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7.xml"/><Relationship Id="rId4" Type="http://schemas.openxmlformats.org/officeDocument/2006/relationships/image" Target="../media/image5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3"/>
          <p:cNvSpPr>
            <a:spLocks noRot="1" noChangeAspect="1" noMove="1" noResize="1" noEditPoints="1" noAdjustHandles="1" noChangeArrowheads="1" noChangeShapeType="1" noTextEdit="1"/>
          </p:cNvSpPr>
          <p:nvPr/>
        </p:nvSpPr>
        <p:spPr bwMode="auto">
          <a:xfrm>
            <a:off x="1308100" y="509588"/>
            <a:ext cx="5930900" cy="830997"/>
          </a:xfrm>
          <a:prstGeom prst="rect">
            <a:avLst/>
          </a:prstGeom>
          <a:blipFill rotWithShape="1">
            <a:blip r:embed="rId2"/>
            <a:stretch>
              <a:fillRect t="-5882" b="-10294"/>
            </a:stretch>
          </a:blipFill>
          <a:ln w="38100" cap="sq">
            <a:noFill/>
            <a:miter lim="800000"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>
                <a:noFill/>
                <a:latin typeface="Times New Roman" pitchFamily="18" charset="0"/>
                <a:cs typeface="Arial" charset="0"/>
              </a:rPr>
              <a:t> </a:t>
            </a:r>
          </a:p>
        </p:txBody>
      </p:sp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2209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8196" name="Rectangle 41"/>
          <p:cNvSpPr>
            <a:spLocks noChangeArrowheads="1"/>
          </p:cNvSpPr>
          <p:nvPr/>
        </p:nvSpPr>
        <p:spPr bwMode="auto">
          <a:xfrm>
            <a:off x="8534401" y="1671638"/>
            <a:ext cx="4746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L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1</a:t>
            </a:r>
            <a:endParaRPr lang="en-US" altLang="en-US" sz="2400" baseline="-25000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8197" name="Group 7"/>
          <p:cNvGrpSpPr>
            <a:grpSpLocks/>
          </p:cNvGrpSpPr>
          <p:nvPr/>
        </p:nvGrpSpPr>
        <p:grpSpPr bwMode="auto">
          <a:xfrm>
            <a:off x="7466014" y="349251"/>
            <a:ext cx="3049587" cy="5744287"/>
            <a:chOff x="5942609" y="2438401"/>
            <a:chExt cx="3048991" cy="5743987"/>
          </a:xfrm>
        </p:grpSpPr>
        <p:grpSp>
          <p:nvGrpSpPr>
            <p:cNvPr id="8224" name="Group 9"/>
            <p:cNvGrpSpPr>
              <a:grpSpLocks/>
            </p:cNvGrpSpPr>
            <p:nvPr/>
          </p:nvGrpSpPr>
          <p:grpSpPr bwMode="auto">
            <a:xfrm>
              <a:off x="5942609" y="2438401"/>
              <a:ext cx="2951857" cy="5743987"/>
              <a:chOff x="3324" y="2753"/>
              <a:chExt cx="1410" cy="2121"/>
            </a:xfrm>
          </p:grpSpPr>
          <p:sp>
            <p:nvSpPr>
              <p:cNvPr id="8227" name="Oval 10"/>
              <p:cNvSpPr>
                <a:spLocks noChangeArrowheads="1"/>
              </p:cNvSpPr>
              <p:nvPr/>
            </p:nvSpPr>
            <p:spPr bwMode="auto">
              <a:xfrm>
                <a:off x="3324" y="3026"/>
                <a:ext cx="1410" cy="1848"/>
              </a:xfrm>
              <a:prstGeom prst="ellipse">
                <a:avLst/>
              </a:prstGeom>
              <a:noFill/>
              <a:ln w="38100" cap="sq">
                <a:solidFill>
                  <a:srgbClr val="53D2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 sz="28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8228" name="Text Box 11"/>
              <p:cNvSpPr txBox="1">
                <a:spLocks noChangeArrowheads="1"/>
              </p:cNvSpPr>
              <p:nvPr/>
            </p:nvSpPr>
            <p:spPr bwMode="auto">
              <a:xfrm>
                <a:off x="3728" y="2753"/>
                <a:ext cx="596" cy="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800">
                    <a:solidFill>
                      <a:srgbClr val="53D2FF"/>
                    </a:solidFill>
                    <a:cs typeface="Arial" charset="0"/>
                  </a:rPr>
                  <a:t>DFA</a:t>
                </a:r>
              </a:p>
            </p:txBody>
          </p:sp>
        </p:grpSp>
        <p:sp>
          <p:nvSpPr>
            <p:cNvPr id="51" name="Rectangle 3"/>
            <p:cNvSpPr>
              <a:spLocks noChangeArrowheads="1"/>
            </p:cNvSpPr>
            <p:nvPr/>
          </p:nvSpPr>
          <p:spPr bwMode="auto">
            <a:xfrm>
              <a:off x="5944196" y="2819382"/>
              <a:ext cx="3047404" cy="707989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</p:spPr>
          <p:txBody>
            <a:bodyPr lIns="274320" rIns="274320">
              <a:spAutoFit/>
            </a:bodyPr>
            <a:lstStyle/>
            <a:p>
              <a:pPr marL="342900" indent="-34290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000" dirty="0">
                  <a:solidFill>
                    <a:srgbClr val="FFFFFF"/>
                  </a:solidFill>
                  <a:latin typeface="Times New Roman" pitchFamily="18" charset="0"/>
                  <a:cs typeface="Arial" charset="0"/>
                </a:rPr>
                <a:t>Languages which have </a:t>
              </a:r>
            </a:p>
            <a:p>
              <a:pPr marL="342900" indent="-34290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000" dirty="0">
                  <a:solidFill>
                    <a:srgbClr val="FFFFFF"/>
                  </a:solidFill>
                  <a:latin typeface="Times New Roman" pitchFamily="18" charset="0"/>
                  <a:cs typeface="Arial" charset="0"/>
                </a:rPr>
                <a:t>DFA that solve them </a:t>
              </a:r>
            </a:p>
          </p:txBody>
        </p:sp>
        <p:pic>
          <p:nvPicPr>
            <p:cNvPr id="8226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8600" y="2476004"/>
              <a:ext cx="495300" cy="474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198" name="Rectangle 54"/>
          <p:cNvSpPr>
            <a:spLocks noChangeArrowheads="1"/>
          </p:cNvSpPr>
          <p:nvPr/>
        </p:nvSpPr>
        <p:spPr bwMode="auto">
          <a:xfrm>
            <a:off x="3251201" y="1524001"/>
            <a:ext cx="31861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 DFA 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  such that </a:t>
            </a:r>
            <a:b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   L(M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 = L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1</a:t>
            </a:r>
            <a:endParaRPr lang="en-US" altLang="en-US" sz="2400" baseline="-250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199" name="Rectangle 57"/>
          <p:cNvSpPr>
            <a:spLocks noChangeArrowheads="1"/>
          </p:cNvSpPr>
          <p:nvPr/>
        </p:nvSpPr>
        <p:spPr bwMode="auto">
          <a:xfrm>
            <a:off x="3241676" y="2332038"/>
            <a:ext cx="318611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 DFA 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  such that </a:t>
            </a:r>
            <a:b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   L(M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 = L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2</a:t>
            </a:r>
            <a:endParaRPr lang="en-US" altLang="en-US" sz="2400" baseline="-250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200" name="Rectangle 59"/>
          <p:cNvSpPr>
            <a:spLocks noChangeArrowheads="1"/>
          </p:cNvSpPr>
          <p:nvPr/>
        </p:nvSpPr>
        <p:spPr bwMode="auto">
          <a:xfrm>
            <a:off x="8550276" y="2497138"/>
            <a:ext cx="4746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L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2</a:t>
            </a:r>
            <a:endParaRPr lang="en-US" altLang="en-US" sz="2400" baseline="-250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201" name="Rectangle 60"/>
          <p:cNvSpPr>
            <a:spLocks noChangeArrowheads="1"/>
          </p:cNvSpPr>
          <p:nvPr/>
        </p:nvSpPr>
        <p:spPr bwMode="auto">
          <a:xfrm>
            <a:off x="3267075" y="5113338"/>
            <a:ext cx="324008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 DFA 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DFA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  such that </a:t>
            </a:r>
            <a:b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   L(M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DFA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 = L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L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  </a:t>
            </a:r>
            <a:endParaRPr lang="en-US" altLang="en-US" sz="2400" baseline="-250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202" name="Rectangle 61"/>
          <p:cNvSpPr>
            <a:spLocks noChangeArrowheads="1"/>
          </p:cNvSpPr>
          <p:nvPr/>
        </p:nvSpPr>
        <p:spPr bwMode="auto">
          <a:xfrm>
            <a:off x="8447088" y="5113338"/>
            <a:ext cx="11541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L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L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  </a:t>
            </a:r>
            <a:endParaRPr lang="en-US" altLang="en-US" sz="2400" baseline="-250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203" name="Right Arrow 8"/>
          <p:cNvSpPr>
            <a:spLocks noChangeArrowheads="1"/>
          </p:cNvSpPr>
          <p:nvPr/>
        </p:nvSpPr>
        <p:spPr bwMode="auto">
          <a:xfrm rot="10800000">
            <a:off x="6565900" y="1787526"/>
            <a:ext cx="609600" cy="346075"/>
          </a:xfrm>
          <a:prstGeom prst="rightArrow">
            <a:avLst>
              <a:gd name="adj1" fmla="val 50000"/>
              <a:gd name="adj2" fmla="val 50104"/>
            </a:avLst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204" name="Right Arrow 62"/>
          <p:cNvSpPr>
            <a:spLocks noChangeArrowheads="1"/>
          </p:cNvSpPr>
          <p:nvPr/>
        </p:nvSpPr>
        <p:spPr bwMode="auto">
          <a:xfrm rot="10800000">
            <a:off x="6553200" y="2552701"/>
            <a:ext cx="609600" cy="346075"/>
          </a:xfrm>
          <a:prstGeom prst="rightArrow">
            <a:avLst>
              <a:gd name="adj1" fmla="val 50000"/>
              <a:gd name="adj2" fmla="val 50104"/>
            </a:avLst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205" name="Right Arrow 63"/>
          <p:cNvSpPr>
            <a:spLocks noChangeArrowheads="1"/>
          </p:cNvSpPr>
          <p:nvPr/>
        </p:nvSpPr>
        <p:spPr bwMode="auto">
          <a:xfrm>
            <a:off x="6540500" y="5222876"/>
            <a:ext cx="609600" cy="347663"/>
          </a:xfrm>
          <a:prstGeom prst="rightArrow">
            <a:avLst>
              <a:gd name="adj1" fmla="val 50000"/>
              <a:gd name="adj2" fmla="val 49875"/>
            </a:avLst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1" name="AutoShape 41"/>
          <p:cNvSpPr>
            <a:spLocks noChangeArrowheads="1"/>
          </p:cNvSpPr>
          <p:nvPr/>
        </p:nvSpPr>
        <p:spPr bwMode="auto">
          <a:xfrm>
            <a:off x="2209800" y="3276600"/>
            <a:ext cx="4821238" cy="1676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We will give an algorithm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such that 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L(M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) = L(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)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L(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E213BFD-A192-48F5-BB4C-DF9FFC8B0B7D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37" name="Group 26"/>
          <p:cNvGrpSpPr>
            <a:grpSpLocks/>
          </p:cNvGrpSpPr>
          <p:nvPr/>
        </p:nvGrpSpPr>
        <p:grpSpPr bwMode="auto">
          <a:xfrm flipH="1">
            <a:off x="1165353" y="3025327"/>
            <a:ext cx="947738" cy="1828800"/>
            <a:chOff x="2308" y="1513"/>
            <a:chExt cx="1162" cy="2570"/>
          </a:xfrm>
        </p:grpSpPr>
        <p:grpSp>
          <p:nvGrpSpPr>
            <p:cNvPr id="38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6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4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5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757411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pic>
        <p:nvPicPr>
          <p:cNvPr id="18435" name="Picture 2" descr="C:\Users\jeff\Documents\2001\DFA.uni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1800" y="762000"/>
            <a:ext cx="89154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6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18437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3343276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8" name="Text Box 6"/>
          <p:cNvSpPr txBox="1">
            <a:spLocks noChangeArrowheads="1"/>
          </p:cNvSpPr>
          <p:nvPr/>
        </p:nvSpPr>
        <p:spPr bwMode="auto">
          <a:xfrm>
            <a:off x="1981201" y="914401"/>
            <a:ext cx="1547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 = </a:t>
            </a:r>
            <a:r>
              <a:rPr lang="en-US" altLang="en-US" sz="2400">
                <a:solidFill>
                  <a:srgbClr val="CC00CC"/>
                </a:solidFill>
                <a:cs typeface="Arial" charset="0"/>
              </a:rPr>
              <a:t>01010</a:t>
            </a:r>
          </a:p>
        </p:txBody>
      </p:sp>
      <p:sp>
        <p:nvSpPr>
          <p:cNvPr id="18439" name="Text Box 6"/>
          <p:cNvSpPr txBox="1">
            <a:spLocks noChangeArrowheads="1"/>
          </p:cNvSpPr>
          <p:nvPr/>
        </p:nvSpPr>
        <p:spPr bwMode="auto">
          <a:xfrm>
            <a:off x="1847851" y="4267200"/>
            <a:ext cx="77057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In parallel, for each old DFA, 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 a gnome follows the path for the input.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For the new DFA, a gnome keeps in the corresponding state.</a:t>
            </a:r>
          </a:p>
        </p:txBody>
      </p:sp>
      <p:pic>
        <p:nvPicPr>
          <p:cNvPr id="18440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6576" y="6096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1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6576" y="3419476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0C0998D-7F58-4752-86EE-659F11EBD232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1" name="AutoShape 41"/>
          <p:cNvSpPr>
            <a:spLocks noChangeArrowheads="1"/>
          </p:cNvSpPr>
          <p:nvPr/>
        </p:nvSpPr>
        <p:spPr bwMode="auto">
          <a:xfrm>
            <a:off x="2895600" y="5867400"/>
            <a:ext cx="7981950" cy="14478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i‘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anose="05050102010706020507" pitchFamily="18" charset="2"/>
              </a:rPr>
              <a:t>and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</a:t>
            </a:r>
            <a:b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</a:b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Wingdings" panose="05000000000000000000" pitchFamily="2" charset="2"/>
              </a:rPr>
              <a:t>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Wingdings" panose="05000000000000000000" pitchFamily="2" charset="2"/>
              </a:rPr>
              <a:t>   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i,j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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',j’</a:t>
            </a:r>
          </a:p>
        </p:txBody>
      </p:sp>
    </p:spTree>
    <p:extLst>
      <p:ext uri="{BB962C8B-B14F-4D97-AF65-F5344CB8AC3E}">
        <p14:creationId xmlns:p14="http://schemas.microsoft.com/office/powerpoint/2010/main" val="10945178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pic>
        <p:nvPicPr>
          <p:cNvPr id="19459" name="Picture 2" descr="C:\Users\jeff\Documents\2001\DFA.uni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1800" y="762000"/>
            <a:ext cx="89154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19461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1" y="21336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2" name="Text Box 6"/>
          <p:cNvSpPr txBox="1">
            <a:spLocks noChangeArrowheads="1"/>
          </p:cNvSpPr>
          <p:nvPr/>
        </p:nvSpPr>
        <p:spPr bwMode="auto">
          <a:xfrm>
            <a:off x="1981201" y="914401"/>
            <a:ext cx="1547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 = </a:t>
            </a:r>
            <a:r>
              <a:rPr lang="en-US" altLang="en-US" sz="2400">
                <a:solidFill>
                  <a:srgbClr val="CC00CC"/>
                </a:solidFill>
                <a:cs typeface="Arial" charset="0"/>
              </a:rPr>
              <a:t>01010</a:t>
            </a:r>
          </a:p>
        </p:txBody>
      </p:sp>
      <p:sp>
        <p:nvSpPr>
          <p:cNvPr id="19463" name="Text Box 6"/>
          <p:cNvSpPr txBox="1">
            <a:spLocks noChangeArrowheads="1"/>
          </p:cNvSpPr>
          <p:nvPr/>
        </p:nvSpPr>
        <p:spPr bwMode="auto">
          <a:xfrm>
            <a:off x="1847851" y="4267200"/>
            <a:ext cx="77057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In parallel, for each old DFA, 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 a gnome follows the path for the input.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For the new DFA, a gnome keeps in the corresponding state.</a:t>
            </a:r>
          </a:p>
        </p:txBody>
      </p:sp>
      <p:pic>
        <p:nvPicPr>
          <p:cNvPr id="19464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01201" y="6096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5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80576" y="22098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2B31091-757C-432F-9A60-D11C8D0FF214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11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1" name="AutoShape 41"/>
          <p:cNvSpPr>
            <a:spLocks noChangeArrowheads="1"/>
          </p:cNvSpPr>
          <p:nvPr/>
        </p:nvSpPr>
        <p:spPr bwMode="auto">
          <a:xfrm>
            <a:off x="2895600" y="5867400"/>
            <a:ext cx="7981950" cy="14478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i‘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anose="05050102010706020507" pitchFamily="18" charset="2"/>
              </a:rPr>
              <a:t>and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</a:t>
            </a:r>
            <a:b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</a:b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Wingdings" panose="05000000000000000000" pitchFamily="2" charset="2"/>
              </a:rPr>
              <a:t>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Wingdings" panose="05000000000000000000" pitchFamily="2" charset="2"/>
              </a:rPr>
              <a:t>   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i,j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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',j’</a:t>
            </a:r>
          </a:p>
        </p:txBody>
      </p:sp>
    </p:spTree>
    <p:extLst>
      <p:ext uri="{BB962C8B-B14F-4D97-AF65-F5344CB8AC3E}">
        <p14:creationId xmlns:p14="http://schemas.microsoft.com/office/powerpoint/2010/main" val="42088143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pic>
        <p:nvPicPr>
          <p:cNvPr id="20483" name="Picture 2" descr="C:\Users\jeff\Documents\2001\DFA.uni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1800" y="762000"/>
            <a:ext cx="89154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4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20485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1" y="21336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6" name="Text Box 6"/>
          <p:cNvSpPr txBox="1">
            <a:spLocks noChangeArrowheads="1"/>
          </p:cNvSpPr>
          <p:nvPr/>
        </p:nvSpPr>
        <p:spPr bwMode="auto">
          <a:xfrm>
            <a:off x="1981201" y="914401"/>
            <a:ext cx="1547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 = </a:t>
            </a:r>
            <a:r>
              <a:rPr lang="en-US" altLang="en-US" sz="2400">
                <a:solidFill>
                  <a:srgbClr val="CC00CC"/>
                </a:solidFill>
                <a:cs typeface="Arial" charset="0"/>
              </a:rPr>
              <a:t>01010</a:t>
            </a:r>
          </a:p>
        </p:txBody>
      </p:sp>
      <p:sp>
        <p:nvSpPr>
          <p:cNvPr id="20487" name="Text Box 6"/>
          <p:cNvSpPr txBox="1">
            <a:spLocks noChangeArrowheads="1"/>
          </p:cNvSpPr>
          <p:nvPr/>
        </p:nvSpPr>
        <p:spPr bwMode="auto">
          <a:xfrm>
            <a:off x="1847851" y="4267200"/>
            <a:ext cx="77057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In parallel, for each old DFA, 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 a gnome follows the path for the input.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For the new DFA, a gnome keeps in the corresponding state.</a:t>
            </a:r>
          </a:p>
        </p:txBody>
      </p:sp>
      <p:pic>
        <p:nvPicPr>
          <p:cNvPr id="20488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80576" y="6096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9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6776" y="22098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DFDC065-A31D-436D-993D-46979DBACD2A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12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1" name="AutoShape 41"/>
          <p:cNvSpPr>
            <a:spLocks noChangeArrowheads="1"/>
          </p:cNvSpPr>
          <p:nvPr/>
        </p:nvSpPr>
        <p:spPr bwMode="auto">
          <a:xfrm>
            <a:off x="2895600" y="5867400"/>
            <a:ext cx="7981950" cy="14478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i‘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anose="05050102010706020507" pitchFamily="18" charset="2"/>
              </a:rPr>
              <a:t>and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</a:t>
            </a:r>
            <a:b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</a:b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Wingdings" panose="05000000000000000000" pitchFamily="2" charset="2"/>
              </a:rPr>
              <a:t>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Wingdings" panose="05000000000000000000" pitchFamily="2" charset="2"/>
              </a:rPr>
              <a:t>   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i,j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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',j’</a:t>
            </a:r>
          </a:p>
        </p:txBody>
      </p:sp>
    </p:spTree>
    <p:extLst>
      <p:ext uri="{BB962C8B-B14F-4D97-AF65-F5344CB8AC3E}">
        <p14:creationId xmlns:p14="http://schemas.microsoft.com/office/powerpoint/2010/main" val="91759579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2387600" y="5029200"/>
            <a:ext cx="7543800" cy="114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US" altLang="en-US" sz="2400" i="1" baseline="-250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/>
              </a:rPr>
              <a:t>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US" altLang="en-US" sz="2400" i="1" baseline="-250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2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= {</a:t>
            </a:r>
            <a:r>
              <a:rPr lang="en-US" altLang="en-US" sz="2400" kern="0" dirty="0">
                <a:solidFill>
                  <a:srgbClr val="FFFFFF"/>
                </a:solidFill>
                <a:latin typeface="Symbol" pitchFamily="18" charset="2"/>
              </a:rPr>
              <a:t>a </a:t>
            </a:r>
            <a:r>
              <a:rPr lang="en-CA" altLang="en-US" sz="2400" kern="0" dirty="0">
                <a:solidFill>
                  <a:srgbClr val="FFFFFF"/>
                </a:solidFill>
                <a:latin typeface="Symbol" pitchFamily="18" charset="2"/>
              </a:rPr>
              <a:t>Î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{0,1}* | </a:t>
            </a:r>
            <a:r>
              <a:rPr lang="en-US" altLang="en-US" sz="2400" kern="0" dirty="0">
                <a:solidFill>
                  <a:srgbClr val="FFFFFF"/>
                </a:solidFill>
                <a:latin typeface="Symbol" pitchFamily="18" charset="2"/>
              </a:rPr>
              <a:t>a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has length at most</a:t>
            </a:r>
            <a:r>
              <a:rPr lang="en-US" altLang="en-US" sz="2400" kern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three </a:t>
            </a:r>
            <a:br>
              <a:rPr lang="en-CA" altLang="en-US" sz="2400" kern="0" dirty="0">
                <a:solidFill>
                  <a:srgbClr val="FFFFFF"/>
                </a:solidFill>
                <a:latin typeface="Times New Roman"/>
              </a:rPr>
            </a:b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                                      </a:t>
            </a:r>
            <a:r>
              <a:rPr lang="en-CA" altLang="en-US" sz="2400" kern="0" dirty="0">
                <a:solidFill>
                  <a:srgbClr val="FF0000"/>
                </a:solidFill>
                <a:latin typeface="Times New Roman"/>
              </a:rPr>
              <a:t>and</a:t>
            </a:r>
            <a:br>
              <a:rPr lang="en-CA" altLang="en-US" sz="2400" kern="0" dirty="0">
                <a:solidFill>
                  <a:srgbClr val="FFFFFF"/>
                </a:solidFill>
                <a:latin typeface="Times New Roman"/>
              </a:rPr>
            </a:b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                        the number of 1's</a:t>
            </a:r>
            <a:r>
              <a:rPr lang="en-US" altLang="en-US" sz="2400" kern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is odd        }</a:t>
            </a:r>
          </a:p>
        </p:txBody>
      </p:sp>
      <p:pic>
        <p:nvPicPr>
          <p:cNvPr id="21508" name="Picture 2" descr="C:\Users\jeff\Documents\2001\DFA.uni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1800" y="762000"/>
            <a:ext cx="89154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 1"/>
          <p:cNvSpPr>
            <a:spLocks noChangeArrowheads="1"/>
          </p:cNvSpPr>
          <p:nvPr/>
        </p:nvSpPr>
        <p:spPr bwMode="auto">
          <a:xfrm>
            <a:off x="1930400" y="3683000"/>
            <a:ext cx="914400" cy="381000"/>
          </a:xfrm>
          <a:prstGeom prst="ellipse">
            <a:avLst/>
          </a:prstGeom>
          <a:noFill/>
          <a:ln w="38100" algn="ctr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3733800" y="1409700"/>
            <a:ext cx="5181600" cy="393700"/>
            <a:chOff x="2209800" y="2032000"/>
            <a:chExt cx="5181600" cy="393700"/>
          </a:xfrm>
        </p:grpSpPr>
        <p:sp>
          <p:nvSpPr>
            <p:cNvPr id="21518" name="Oval 9"/>
            <p:cNvSpPr>
              <a:spLocks noChangeArrowheads="1"/>
            </p:cNvSpPr>
            <p:nvPr/>
          </p:nvSpPr>
          <p:spPr bwMode="auto">
            <a:xfrm>
              <a:off x="2209800" y="2044700"/>
              <a:ext cx="914400" cy="381000"/>
            </a:xfrm>
            <a:prstGeom prst="ellipse">
              <a:avLst/>
            </a:prstGeom>
            <a:noFill/>
            <a:ln w="38100" algn="ctr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1519" name="Oval 10"/>
            <p:cNvSpPr>
              <a:spLocks noChangeArrowheads="1"/>
            </p:cNvSpPr>
            <p:nvPr/>
          </p:nvSpPr>
          <p:spPr bwMode="auto">
            <a:xfrm>
              <a:off x="3632200" y="2032000"/>
              <a:ext cx="914400" cy="381000"/>
            </a:xfrm>
            <a:prstGeom prst="ellipse">
              <a:avLst/>
            </a:prstGeom>
            <a:noFill/>
            <a:ln w="38100" algn="ctr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1520" name="Oval 11"/>
            <p:cNvSpPr>
              <a:spLocks noChangeArrowheads="1"/>
            </p:cNvSpPr>
            <p:nvPr/>
          </p:nvSpPr>
          <p:spPr bwMode="auto">
            <a:xfrm>
              <a:off x="5054600" y="2032000"/>
              <a:ext cx="914400" cy="381000"/>
            </a:xfrm>
            <a:prstGeom prst="ellipse">
              <a:avLst/>
            </a:prstGeom>
            <a:noFill/>
            <a:ln w="38100" algn="ctr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1521" name="Oval 12"/>
            <p:cNvSpPr>
              <a:spLocks noChangeArrowheads="1"/>
            </p:cNvSpPr>
            <p:nvPr/>
          </p:nvSpPr>
          <p:spPr bwMode="auto">
            <a:xfrm>
              <a:off x="6477000" y="2032000"/>
              <a:ext cx="914400" cy="381000"/>
            </a:xfrm>
            <a:prstGeom prst="ellipse">
              <a:avLst/>
            </a:prstGeom>
            <a:noFill/>
            <a:ln w="38100" algn="ctr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21511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16" name="Group 15"/>
          <p:cNvGrpSpPr>
            <a:grpSpLocks/>
          </p:cNvGrpSpPr>
          <p:nvPr/>
        </p:nvGrpSpPr>
        <p:grpSpPr bwMode="auto">
          <a:xfrm>
            <a:off x="3733800" y="3695700"/>
            <a:ext cx="5181600" cy="393700"/>
            <a:chOff x="2209800" y="2032000"/>
            <a:chExt cx="5181600" cy="393700"/>
          </a:xfrm>
        </p:grpSpPr>
        <p:sp>
          <p:nvSpPr>
            <p:cNvPr id="21514" name="Oval 16"/>
            <p:cNvSpPr>
              <a:spLocks noChangeArrowheads="1"/>
            </p:cNvSpPr>
            <p:nvPr/>
          </p:nvSpPr>
          <p:spPr bwMode="auto">
            <a:xfrm>
              <a:off x="2209800" y="2044700"/>
              <a:ext cx="914400" cy="381000"/>
            </a:xfrm>
            <a:prstGeom prst="ellipse">
              <a:avLst/>
            </a:prstGeom>
            <a:noFill/>
            <a:ln w="38100" algn="ctr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1515" name="Oval 17"/>
            <p:cNvSpPr>
              <a:spLocks noChangeArrowheads="1"/>
            </p:cNvSpPr>
            <p:nvPr/>
          </p:nvSpPr>
          <p:spPr bwMode="auto">
            <a:xfrm>
              <a:off x="3632200" y="2032000"/>
              <a:ext cx="914400" cy="381000"/>
            </a:xfrm>
            <a:prstGeom prst="ellipse">
              <a:avLst/>
            </a:prstGeom>
            <a:noFill/>
            <a:ln w="38100" algn="ctr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1516" name="Oval 18"/>
            <p:cNvSpPr>
              <a:spLocks noChangeArrowheads="1"/>
            </p:cNvSpPr>
            <p:nvPr/>
          </p:nvSpPr>
          <p:spPr bwMode="auto">
            <a:xfrm>
              <a:off x="5054600" y="2032000"/>
              <a:ext cx="914400" cy="381000"/>
            </a:xfrm>
            <a:prstGeom prst="ellipse">
              <a:avLst/>
            </a:prstGeom>
            <a:noFill/>
            <a:ln w="38100" algn="ctr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1517" name="Oval 19"/>
            <p:cNvSpPr>
              <a:spLocks noChangeArrowheads="1"/>
            </p:cNvSpPr>
            <p:nvPr/>
          </p:nvSpPr>
          <p:spPr bwMode="auto">
            <a:xfrm>
              <a:off x="6477000" y="2032000"/>
              <a:ext cx="914400" cy="381000"/>
            </a:xfrm>
            <a:prstGeom prst="ellipse">
              <a:avLst/>
            </a:prstGeom>
            <a:noFill/>
            <a:ln w="38100" algn="ctr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68C152E-89AF-406A-B756-0C753DB54101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13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3798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1828800" y="457200"/>
            <a:ext cx="8001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eaLnBrk="1" hangingPunct="1">
              <a:buNone/>
              <a:defRPr/>
            </a:pP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Times New Roman"/>
                <a:sym typeface="Symbol"/>
              </a:rPr>
              <a:t>∙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sym typeface="Symbol"/>
              </a:rPr>
              <a:t>L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</a:rPr>
              <a:t>2 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 =  {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</a:rPr>
              <a:t>αβ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 |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  and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</a:rPr>
              <a:t>βϵ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</a:rPr>
              <a:t>2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 }</a:t>
            </a:r>
          </a:p>
        </p:txBody>
      </p:sp>
      <p:grpSp>
        <p:nvGrpSpPr>
          <p:cNvPr id="26627" name="Group 28"/>
          <p:cNvGrpSpPr>
            <a:grpSpLocks/>
          </p:cNvGrpSpPr>
          <p:nvPr/>
        </p:nvGrpSpPr>
        <p:grpSpPr bwMode="auto">
          <a:xfrm flipH="1">
            <a:off x="9477376" y="4572000"/>
            <a:ext cx="1190625" cy="2286000"/>
            <a:chOff x="3915" y="446"/>
            <a:chExt cx="678" cy="1433"/>
          </a:xfrm>
        </p:grpSpPr>
        <p:sp>
          <p:nvSpPr>
            <p:cNvPr id="26662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6663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64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65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66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67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68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69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0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1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2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3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4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5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6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7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8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79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0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1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2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3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4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5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6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7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8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89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0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1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2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3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4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5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6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7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8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699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0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1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2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3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4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5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6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7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8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09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0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1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2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3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4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5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6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7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8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19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0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1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2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3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4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5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6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7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8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29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0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1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2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3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4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5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6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7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8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39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0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1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2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3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4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5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6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7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8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49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0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1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2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3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4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5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6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7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8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59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60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61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26762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0731" name="AutoShape 38"/>
          <p:cNvSpPr>
            <a:spLocks noChangeArrowheads="1"/>
          </p:cNvSpPr>
          <p:nvPr/>
        </p:nvSpPr>
        <p:spPr bwMode="auto">
          <a:xfrm>
            <a:off x="1724025" y="5145088"/>
            <a:ext cx="7219950" cy="723900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This has two edges labeled a leaving this node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so it is an NFA not a DFA.</a:t>
            </a:r>
          </a:p>
        </p:txBody>
      </p:sp>
      <p:grpSp>
        <p:nvGrpSpPr>
          <p:cNvPr id="26629" name="Group 5"/>
          <p:cNvGrpSpPr>
            <a:grpSpLocks/>
          </p:cNvGrpSpPr>
          <p:nvPr/>
        </p:nvGrpSpPr>
        <p:grpSpPr bwMode="auto">
          <a:xfrm>
            <a:off x="2811463" y="1085850"/>
            <a:ext cx="5746750" cy="4019550"/>
            <a:chOff x="1263650" y="1085850"/>
            <a:chExt cx="5746750" cy="4019550"/>
          </a:xfrm>
        </p:grpSpPr>
        <p:grpSp>
          <p:nvGrpSpPr>
            <p:cNvPr id="26652" name="Group 2"/>
            <p:cNvGrpSpPr>
              <a:grpSpLocks/>
            </p:cNvGrpSpPr>
            <p:nvPr/>
          </p:nvGrpSpPr>
          <p:grpSpPr bwMode="auto">
            <a:xfrm>
              <a:off x="1263650" y="1085850"/>
              <a:ext cx="5746750" cy="4019550"/>
              <a:chOff x="1263650" y="1085850"/>
              <a:chExt cx="5746750" cy="4019550"/>
            </a:xfrm>
          </p:grpSpPr>
          <p:pic>
            <p:nvPicPr>
              <p:cNvPr id="26656" name="Picture 4" descr="C:\Documents and Settings\Owner\Desktop\2001\scan0001.jp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0913" b="17531"/>
              <a:stretch>
                <a:fillRect/>
              </a:stretch>
            </p:blipFill>
            <p:spPr bwMode="auto">
              <a:xfrm>
                <a:off x="1263650" y="1085850"/>
                <a:ext cx="5746750" cy="40195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657" name="Rectangle 1"/>
              <p:cNvSpPr>
                <a:spLocks noChangeArrowheads="1"/>
              </p:cNvSpPr>
              <p:nvPr/>
            </p:nvSpPr>
            <p:spPr bwMode="auto">
              <a:xfrm>
                <a:off x="3276600" y="1595428"/>
                <a:ext cx="457199" cy="46166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 sz="24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26658" name="Rectangle 129"/>
              <p:cNvSpPr>
                <a:spLocks noChangeArrowheads="1"/>
              </p:cNvSpPr>
              <p:nvPr/>
            </p:nvSpPr>
            <p:spPr bwMode="auto">
              <a:xfrm>
                <a:off x="3263900" y="2197408"/>
                <a:ext cx="457199" cy="46166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 sz="24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26659" name="Rectangle 130"/>
              <p:cNvSpPr>
                <a:spLocks noChangeArrowheads="1"/>
              </p:cNvSpPr>
              <p:nvPr/>
            </p:nvSpPr>
            <p:spPr bwMode="auto">
              <a:xfrm>
                <a:off x="3251200" y="3607108"/>
                <a:ext cx="457199" cy="46166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 sz="24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26660" name="Rectangle 131"/>
              <p:cNvSpPr>
                <a:spLocks noChangeArrowheads="1"/>
              </p:cNvSpPr>
              <p:nvPr/>
            </p:nvSpPr>
            <p:spPr bwMode="auto">
              <a:xfrm>
                <a:off x="3238500" y="4198928"/>
                <a:ext cx="457199" cy="46166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 sz="24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26661" name="Rectangle 132"/>
              <p:cNvSpPr>
                <a:spLocks noChangeArrowheads="1"/>
              </p:cNvSpPr>
              <p:nvPr/>
            </p:nvSpPr>
            <p:spPr bwMode="auto">
              <a:xfrm>
                <a:off x="3657600" y="3856027"/>
                <a:ext cx="2743200" cy="46166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 sz="2400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grpSp>
          <p:nvGrpSpPr>
            <p:cNvPr id="26653" name="Group 4"/>
            <p:cNvGrpSpPr>
              <a:grpSpLocks/>
            </p:cNvGrpSpPr>
            <p:nvPr/>
          </p:nvGrpSpPr>
          <p:grpSpPr bwMode="auto">
            <a:xfrm>
              <a:off x="3994085" y="3556523"/>
              <a:ext cx="2305115" cy="1180577"/>
              <a:chOff x="7829485" y="3315223"/>
              <a:chExt cx="2305115" cy="1180577"/>
            </a:xfrm>
          </p:grpSpPr>
          <p:pic>
            <p:nvPicPr>
              <p:cNvPr id="26654" name="Picture 4" descr="C:\Documents and Settings\Owner\Desktop\2001\scan0001.jp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5704" t="50681" r="9448" b="25098"/>
              <a:stretch>
                <a:fillRect/>
              </a:stretch>
            </p:blipFill>
            <p:spPr bwMode="auto">
              <a:xfrm>
                <a:off x="7886700" y="3315223"/>
                <a:ext cx="2247900" cy="11805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655" name="Rectangle 134"/>
              <p:cNvSpPr>
                <a:spLocks noChangeArrowheads="1"/>
              </p:cNvSpPr>
              <p:nvPr/>
            </p:nvSpPr>
            <p:spPr bwMode="auto">
              <a:xfrm>
                <a:off x="7829485" y="3668329"/>
                <a:ext cx="762000" cy="46166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 sz="2400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</p:grpSp>
      <p:sp>
        <p:nvSpPr>
          <p:cNvPr id="128" name="Rectangle 127"/>
          <p:cNvSpPr/>
          <p:nvPr/>
        </p:nvSpPr>
        <p:spPr>
          <a:xfrm>
            <a:off x="4648200" y="4521200"/>
            <a:ext cx="2071688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αβ</a:t>
            </a: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  <a:sym typeface="Symbol"/>
              </a:rPr>
              <a:t>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L</a:t>
            </a:r>
            <a:r>
              <a:rPr lang="en-CA" altLang="en-US" sz="3200" kern="0" baseline="-250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Times New Roman"/>
                <a:sym typeface="Symbol"/>
              </a:rPr>
              <a:t>∙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Arial" charset="0"/>
                <a:sym typeface="Symbol"/>
              </a:rPr>
              <a:t>L</a:t>
            </a:r>
            <a:r>
              <a:rPr lang="en-CA" altLang="en-US" sz="3200" kern="0" baseline="-250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2 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6631" name="Freeform 135"/>
          <p:cNvSpPr>
            <a:spLocks/>
          </p:cNvSpPr>
          <p:nvPr/>
        </p:nvSpPr>
        <p:spPr bwMode="auto">
          <a:xfrm>
            <a:off x="3654425" y="2000250"/>
            <a:ext cx="1296988" cy="273050"/>
          </a:xfrm>
          <a:custGeom>
            <a:avLst/>
            <a:gdLst>
              <a:gd name="T0" fmla="*/ 0 w 1811547"/>
              <a:gd name="T1" fmla="*/ 8404 h 390925"/>
              <a:gd name="T2" fmla="*/ 35072 w 1811547"/>
              <a:gd name="T3" fmla="*/ 12722 h 390925"/>
              <a:gd name="T4" fmla="*/ 50920 w 1811547"/>
              <a:gd name="T5" fmla="*/ 21881 h 390925"/>
              <a:gd name="T6" fmla="*/ 78812 w 1811547"/>
              <a:gd name="T7" fmla="*/ 1134 h 390925"/>
              <a:gd name="T8" fmla="*/ 125067 w 1811547"/>
              <a:gd name="T9" fmla="*/ 7142 h 3909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1547" h="390925">
                <a:moveTo>
                  <a:pt x="0" y="148292"/>
                </a:moveTo>
                <a:cubicBezTo>
                  <a:pt x="211666" y="174750"/>
                  <a:pt x="385074" y="184858"/>
                  <a:pt x="508000" y="224492"/>
                </a:cubicBezTo>
                <a:cubicBezTo>
                  <a:pt x="630926" y="264126"/>
                  <a:pt x="631964" y="420176"/>
                  <a:pt x="737558" y="386095"/>
                </a:cubicBezTo>
                <a:cubicBezTo>
                  <a:pt x="893952" y="250414"/>
                  <a:pt x="962564" y="63353"/>
                  <a:pt x="1141562" y="20008"/>
                </a:cubicBezTo>
                <a:cubicBezTo>
                  <a:pt x="1320560" y="-23337"/>
                  <a:pt x="1411521" y="139"/>
                  <a:pt x="1811547" y="126023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6632" name="Freeform 137"/>
          <p:cNvSpPr>
            <a:spLocks/>
          </p:cNvSpPr>
          <p:nvPr/>
        </p:nvSpPr>
        <p:spPr bwMode="auto">
          <a:xfrm>
            <a:off x="6172200" y="1905000"/>
            <a:ext cx="1352550" cy="363538"/>
          </a:xfrm>
          <a:custGeom>
            <a:avLst/>
            <a:gdLst>
              <a:gd name="T0" fmla="*/ 0 w 1889185"/>
              <a:gd name="T1" fmla="*/ 13076 h 520040"/>
              <a:gd name="T2" fmla="*/ 40426 w 1889185"/>
              <a:gd name="T3" fmla="*/ 29555 h 520040"/>
              <a:gd name="T4" fmla="*/ 57165 w 1889185"/>
              <a:gd name="T5" fmla="*/ 3797 h 520040"/>
              <a:gd name="T6" fmla="*/ 78801 w 1889185"/>
              <a:gd name="T7" fmla="*/ 5760 h 520040"/>
              <a:gd name="T8" fmla="*/ 130408 w 1889185"/>
              <a:gd name="T9" fmla="*/ 26796 h 5200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89185" h="520040">
                <a:moveTo>
                  <a:pt x="0" y="229281"/>
                </a:moveTo>
                <a:cubicBezTo>
                  <a:pt x="211666" y="255739"/>
                  <a:pt x="447615" y="545369"/>
                  <a:pt x="585638" y="518251"/>
                </a:cubicBezTo>
                <a:cubicBezTo>
                  <a:pt x="723661" y="491133"/>
                  <a:pt x="722542" y="100656"/>
                  <a:pt x="828136" y="66575"/>
                </a:cubicBezTo>
                <a:cubicBezTo>
                  <a:pt x="984530" y="-69106"/>
                  <a:pt x="964721" y="33785"/>
                  <a:pt x="1141562" y="100997"/>
                </a:cubicBezTo>
                <a:cubicBezTo>
                  <a:pt x="1318404" y="168209"/>
                  <a:pt x="1489152" y="289590"/>
                  <a:pt x="1889185" y="469845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cxnSp>
        <p:nvCxnSpPr>
          <p:cNvPr id="26633" name="Straight Arrow Connector 139"/>
          <p:cNvCxnSpPr>
            <a:cxnSpLocks noChangeShapeType="1"/>
          </p:cNvCxnSpPr>
          <p:nvPr/>
        </p:nvCxnSpPr>
        <p:spPr bwMode="auto">
          <a:xfrm>
            <a:off x="5011738" y="4051300"/>
            <a:ext cx="1084262" cy="0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1" name="Rectangle 140"/>
          <p:cNvSpPr/>
          <p:nvPr/>
        </p:nvSpPr>
        <p:spPr>
          <a:xfrm>
            <a:off x="3781425" y="2438400"/>
            <a:ext cx="1079500" cy="584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α</a:t>
            </a: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  <a:sym typeface="Symbol"/>
              </a:rPr>
              <a:t>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L</a:t>
            </a:r>
            <a:r>
              <a:rPr lang="en-CA" altLang="en-US" sz="3200" kern="0" baseline="-250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1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6635" name="Rectangle 141"/>
          <p:cNvSpPr>
            <a:spLocks noChangeArrowheads="1"/>
          </p:cNvSpPr>
          <p:nvPr/>
        </p:nvSpPr>
        <p:spPr bwMode="auto">
          <a:xfrm>
            <a:off x="3917950" y="1684338"/>
            <a:ext cx="400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43" name="Rectangle 142"/>
          <p:cNvSpPr/>
          <p:nvPr/>
        </p:nvSpPr>
        <p:spPr>
          <a:xfrm>
            <a:off x="6372226" y="2463800"/>
            <a:ext cx="1400175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β</a:t>
            </a: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  <a:sym typeface="Symbol"/>
              </a:rPr>
              <a:t>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L</a:t>
            </a:r>
            <a:r>
              <a:rPr lang="en-CA" altLang="en-US" sz="3200" kern="0" baseline="-250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2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6637" name="Rectangle 143"/>
          <p:cNvSpPr>
            <a:spLocks noChangeArrowheads="1"/>
          </p:cNvSpPr>
          <p:nvPr/>
        </p:nvSpPr>
        <p:spPr bwMode="auto">
          <a:xfrm>
            <a:off x="6762750" y="1876426"/>
            <a:ext cx="39305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β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26638" name="Rectangle 144"/>
          <p:cNvSpPr>
            <a:spLocks noChangeArrowheads="1"/>
          </p:cNvSpPr>
          <p:nvPr/>
        </p:nvSpPr>
        <p:spPr bwMode="auto">
          <a:xfrm>
            <a:off x="6705600" y="3962401"/>
            <a:ext cx="39305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β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26639" name="Rectangle 145"/>
          <p:cNvSpPr>
            <a:spLocks noChangeArrowheads="1"/>
          </p:cNvSpPr>
          <p:nvPr/>
        </p:nvSpPr>
        <p:spPr bwMode="auto">
          <a:xfrm>
            <a:off x="3924300" y="3708400"/>
            <a:ext cx="400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26640" name="Freeform 146"/>
          <p:cNvSpPr>
            <a:spLocks/>
          </p:cNvSpPr>
          <p:nvPr/>
        </p:nvSpPr>
        <p:spPr bwMode="auto">
          <a:xfrm>
            <a:off x="3609975" y="3981450"/>
            <a:ext cx="1296988" cy="273050"/>
          </a:xfrm>
          <a:custGeom>
            <a:avLst/>
            <a:gdLst>
              <a:gd name="T0" fmla="*/ 0 w 1811547"/>
              <a:gd name="T1" fmla="*/ 8404 h 390925"/>
              <a:gd name="T2" fmla="*/ 35072 w 1811547"/>
              <a:gd name="T3" fmla="*/ 12722 h 390925"/>
              <a:gd name="T4" fmla="*/ 50920 w 1811547"/>
              <a:gd name="T5" fmla="*/ 21881 h 390925"/>
              <a:gd name="T6" fmla="*/ 78812 w 1811547"/>
              <a:gd name="T7" fmla="*/ 1134 h 390925"/>
              <a:gd name="T8" fmla="*/ 125067 w 1811547"/>
              <a:gd name="T9" fmla="*/ 7142 h 3909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1547" h="390925">
                <a:moveTo>
                  <a:pt x="0" y="148292"/>
                </a:moveTo>
                <a:cubicBezTo>
                  <a:pt x="211666" y="174750"/>
                  <a:pt x="385074" y="184858"/>
                  <a:pt x="508000" y="224492"/>
                </a:cubicBezTo>
                <a:cubicBezTo>
                  <a:pt x="630926" y="264126"/>
                  <a:pt x="631964" y="420176"/>
                  <a:pt x="737558" y="386095"/>
                </a:cubicBezTo>
                <a:cubicBezTo>
                  <a:pt x="893952" y="250414"/>
                  <a:pt x="962564" y="63353"/>
                  <a:pt x="1141562" y="20008"/>
                </a:cubicBezTo>
                <a:cubicBezTo>
                  <a:pt x="1320560" y="-23337"/>
                  <a:pt x="1411521" y="139"/>
                  <a:pt x="1811547" y="126023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6641" name="Freeform 147"/>
          <p:cNvSpPr>
            <a:spLocks/>
          </p:cNvSpPr>
          <p:nvPr/>
        </p:nvSpPr>
        <p:spPr bwMode="auto">
          <a:xfrm>
            <a:off x="6127750" y="3886200"/>
            <a:ext cx="1352550" cy="363538"/>
          </a:xfrm>
          <a:custGeom>
            <a:avLst/>
            <a:gdLst>
              <a:gd name="T0" fmla="*/ 0 w 1889185"/>
              <a:gd name="T1" fmla="*/ 13076 h 520040"/>
              <a:gd name="T2" fmla="*/ 40426 w 1889185"/>
              <a:gd name="T3" fmla="*/ 29555 h 520040"/>
              <a:gd name="T4" fmla="*/ 57165 w 1889185"/>
              <a:gd name="T5" fmla="*/ 3797 h 520040"/>
              <a:gd name="T6" fmla="*/ 78801 w 1889185"/>
              <a:gd name="T7" fmla="*/ 5760 h 520040"/>
              <a:gd name="T8" fmla="*/ 130408 w 1889185"/>
              <a:gd name="T9" fmla="*/ 26796 h 5200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89185" h="520040">
                <a:moveTo>
                  <a:pt x="0" y="229281"/>
                </a:moveTo>
                <a:cubicBezTo>
                  <a:pt x="211666" y="255739"/>
                  <a:pt x="447615" y="545369"/>
                  <a:pt x="585638" y="518251"/>
                </a:cubicBezTo>
                <a:cubicBezTo>
                  <a:pt x="723661" y="491133"/>
                  <a:pt x="722542" y="100656"/>
                  <a:pt x="828136" y="66575"/>
                </a:cubicBezTo>
                <a:cubicBezTo>
                  <a:pt x="984530" y="-69106"/>
                  <a:pt x="964721" y="33785"/>
                  <a:pt x="1141562" y="100997"/>
                </a:cubicBezTo>
                <a:cubicBezTo>
                  <a:pt x="1318404" y="168209"/>
                  <a:pt x="1489152" y="289590"/>
                  <a:pt x="1889185" y="469845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6642" name="Freeform 148"/>
          <p:cNvSpPr>
            <a:spLocks/>
          </p:cNvSpPr>
          <p:nvPr/>
        </p:nvSpPr>
        <p:spPr bwMode="auto">
          <a:xfrm>
            <a:off x="4251325" y="2141539"/>
            <a:ext cx="700088" cy="415925"/>
          </a:xfrm>
          <a:custGeom>
            <a:avLst/>
            <a:gdLst>
              <a:gd name="T0" fmla="*/ 56617 w 976991"/>
              <a:gd name="T1" fmla="*/ 0 h 595261"/>
              <a:gd name="T2" fmla="*/ 8120 w 976991"/>
              <a:gd name="T3" fmla="*/ 10526 h 595261"/>
              <a:gd name="T4" fmla="*/ 4351 w 976991"/>
              <a:gd name="T5" fmla="*/ 29001 h 595261"/>
              <a:gd name="T6" fmla="*/ 39805 w 976991"/>
              <a:gd name="T7" fmla="*/ 30919 h 595261"/>
              <a:gd name="T8" fmla="*/ 67860 w 976991"/>
              <a:gd name="T9" fmla="*/ 4930 h 5952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6991" h="595261">
                <a:moveTo>
                  <a:pt x="815127" y="0"/>
                </a:moveTo>
                <a:cubicBezTo>
                  <a:pt x="1026793" y="26458"/>
                  <a:pt x="242319" y="100178"/>
                  <a:pt x="116906" y="185249"/>
                </a:cubicBezTo>
                <a:cubicBezTo>
                  <a:pt x="-8507" y="270320"/>
                  <a:pt x="-42945" y="544509"/>
                  <a:pt x="62649" y="510428"/>
                </a:cubicBezTo>
                <a:cubicBezTo>
                  <a:pt x="254520" y="647373"/>
                  <a:pt x="394086" y="587534"/>
                  <a:pt x="573084" y="544189"/>
                </a:cubicBezTo>
                <a:cubicBezTo>
                  <a:pt x="752082" y="500844"/>
                  <a:pt x="647919" y="415271"/>
                  <a:pt x="976991" y="86779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6643" name="Freeform 149"/>
          <p:cNvSpPr>
            <a:spLocks/>
          </p:cNvSpPr>
          <p:nvPr/>
        </p:nvSpPr>
        <p:spPr bwMode="auto">
          <a:xfrm>
            <a:off x="4191000" y="4203701"/>
            <a:ext cx="700088" cy="415925"/>
          </a:xfrm>
          <a:custGeom>
            <a:avLst/>
            <a:gdLst>
              <a:gd name="T0" fmla="*/ 56617 w 976991"/>
              <a:gd name="T1" fmla="*/ 0 h 595261"/>
              <a:gd name="T2" fmla="*/ 8120 w 976991"/>
              <a:gd name="T3" fmla="*/ 10526 h 595261"/>
              <a:gd name="T4" fmla="*/ 4351 w 976991"/>
              <a:gd name="T5" fmla="*/ 29001 h 595261"/>
              <a:gd name="T6" fmla="*/ 39805 w 976991"/>
              <a:gd name="T7" fmla="*/ 30919 h 595261"/>
              <a:gd name="T8" fmla="*/ 67860 w 976991"/>
              <a:gd name="T9" fmla="*/ 4930 h 5952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6991" h="595261">
                <a:moveTo>
                  <a:pt x="815127" y="0"/>
                </a:moveTo>
                <a:cubicBezTo>
                  <a:pt x="1026793" y="26458"/>
                  <a:pt x="242319" y="100178"/>
                  <a:pt x="116906" y="185249"/>
                </a:cubicBezTo>
                <a:cubicBezTo>
                  <a:pt x="-8507" y="270320"/>
                  <a:pt x="-42945" y="544509"/>
                  <a:pt x="62649" y="510428"/>
                </a:cubicBezTo>
                <a:cubicBezTo>
                  <a:pt x="254520" y="647373"/>
                  <a:pt x="394086" y="587534"/>
                  <a:pt x="573084" y="544189"/>
                </a:cubicBezTo>
                <a:cubicBezTo>
                  <a:pt x="752082" y="500844"/>
                  <a:pt x="647919" y="415271"/>
                  <a:pt x="976991" y="86779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4419600" y="3708400"/>
            <a:ext cx="914400" cy="762000"/>
            <a:chOff x="2895600" y="3708400"/>
            <a:chExt cx="914400" cy="762000"/>
          </a:xfrm>
        </p:grpSpPr>
        <p:sp>
          <p:nvSpPr>
            <p:cNvPr id="26650" name="Rectangle 150"/>
            <p:cNvSpPr>
              <a:spLocks noChangeArrowheads="1"/>
            </p:cNvSpPr>
            <p:nvPr/>
          </p:nvSpPr>
          <p:spPr bwMode="auto">
            <a:xfrm>
              <a:off x="2895600" y="394718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800">
                  <a:solidFill>
                    <a:srgbClr val="7030A0"/>
                  </a:solidFill>
                  <a:cs typeface="Arial" charset="0"/>
                </a:rPr>
                <a:t>a</a:t>
              </a:r>
              <a:endParaRPr lang="en-CA" altLang="en-US" sz="2800">
                <a:solidFill>
                  <a:srgbClr val="7030A0"/>
                </a:solidFill>
                <a:cs typeface="Arial" charset="0"/>
              </a:endParaRPr>
            </a:p>
          </p:txBody>
        </p:sp>
        <p:sp>
          <p:nvSpPr>
            <p:cNvPr id="26651" name="Rectangle 151"/>
            <p:cNvSpPr>
              <a:spLocks noChangeArrowheads="1"/>
            </p:cNvSpPr>
            <p:nvPr/>
          </p:nvSpPr>
          <p:spPr bwMode="auto">
            <a:xfrm>
              <a:off x="3466636" y="37084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800">
                  <a:solidFill>
                    <a:srgbClr val="7030A0"/>
                  </a:solidFill>
                  <a:cs typeface="Arial" charset="0"/>
                </a:rPr>
                <a:t>a</a:t>
              </a:r>
              <a:endParaRPr lang="en-CA" altLang="en-US" sz="2800">
                <a:solidFill>
                  <a:srgbClr val="7030A0"/>
                </a:solidFill>
                <a:cs typeface="Arial" charset="0"/>
              </a:endParaRPr>
            </a:p>
          </p:txBody>
        </p:sp>
      </p:grpSp>
      <p:sp>
        <p:nvSpPr>
          <p:cNvPr id="153" name="AutoShape 38"/>
          <p:cNvSpPr>
            <a:spLocks noChangeArrowheads="1"/>
          </p:cNvSpPr>
          <p:nvPr/>
        </p:nvSpPr>
        <p:spPr bwMode="auto">
          <a:xfrm>
            <a:off x="1828801" y="5969000"/>
            <a:ext cx="7115175" cy="838200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You need me to tell you when to stop reading from </a:t>
            </a:r>
            <a:r>
              <a:rPr lang="el-GR" altLang="en-US" sz="2400" kern="0" dirty="0">
                <a:solidFill>
                  <a:srgbClr val="FFFFFF"/>
                </a:solidFill>
                <a:cs typeface="Arial" charset="0"/>
              </a:rPr>
              <a:t>α</a:t>
            </a:r>
            <a:r>
              <a:rPr lang="en-US" altLang="en-US" sz="2400" kern="0" dirty="0">
                <a:solidFill>
                  <a:srgbClr val="FFFFFF"/>
                </a:solidFill>
                <a:cs typeface="Arial" charset="0"/>
              </a:rPr>
              <a:t> and start reading</a:t>
            </a:r>
            <a:r>
              <a:rPr lang="en-CA" altLang="en-US" sz="2400" kern="0" dirty="0">
                <a:solidFill>
                  <a:srgbClr val="FFFFFF"/>
                </a:solidFill>
                <a:cs typeface="Arial" charset="0"/>
              </a:rPr>
              <a:t> from </a:t>
            </a:r>
            <a:r>
              <a:rPr lang="el-GR" altLang="en-US" sz="2400" kern="0" dirty="0">
                <a:solidFill>
                  <a:srgbClr val="FFFFFF"/>
                </a:solidFill>
                <a:cs typeface="Arial" charset="0"/>
              </a:rPr>
              <a:t>β</a:t>
            </a:r>
            <a:r>
              <a:rPr lang="en-US" altLang="en-US" sz="2400" kern="0" dirty="0">
                <a:solidFill>
                  <a:srgbClr val="FFFFFF"/>
                </a:solidFill>
                <a:cs typeface="Arial" charset="0"/>
              </a:rPr>
              <a:t>.</a:t>
            </a:r>
            <a:r>
              <a:rPr lang="en-CA" altLang="en-US" sz="2400" kern="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</a:t>
            </a:r>
          </a:p>
        </p:txBody>
      </p:sp>
      <p:cxnSp>
        <p:nvCxnSpPr>
          <p:cNvPr id="15" name="Straight Connector 14"/>
          <p:cNvCxnSpPr>
            <a:cxnSpLocks noChangeShapeType="1"/>
          </p:cNvCxnSpPr>
          <p:nvPr/>
        </p:nvCxnSpPr>
        <p:spPr bwMode="auto">
          <a:xfrm flipV="1">
            <a:off x="1524000" y="266700"/>
            <a:ext cx="8458200" cy="6362700"/>
          </a:xfrm>
          <a:prstGeom prst="line">
            <a:avLst/>
          </a:prstGeom>
          <a:noFill/>
          <a:ln w="9525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5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26648" name="AutoShape 41"/>
          <p:cNvSpPr>
            <a:spLocks noChangeArrowheads="1"/>
          </p:cNvSpPr>
          <p:nvPr/>
        </p:nvSpPr>
        <p:spPr bwMode="auto">
          <a:xfrm>
            <a:off x="1085850" y="-7620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4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4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248AF37-8F41-4306-B267-80EA7C5C057B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14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9367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31" grpId="0" animBg="1"/>
      <p:bldP spid="15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4" descr="C:\Documents and Settings\Owner\Desktop\2001\scan000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13" b="17531"/>
          <a:stretch>
            <a:fillRect/>
          </a:stretch>
        </p:blipFill>
        <p:spPr bwMode="auto">
          <a:xfrm>
            <a:off x="2787650" y="1085850"/>
            <a:ext cx="5746750" cy="401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1828800" y="457200"/>
            <a:ext cx="8001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eaLnBrk="1" hangingPunct="1">
              <a:buNone/>
              <a:defRPr/>
            </a:pP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Times New Roman"/>
                <a:sym typeface="Symbol"/>
              </a:rPr>
              <a:t>∙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sym typeface="Symbol"/>
              </a:rPr>
              <a:t>L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</a:rPr>
              <a:t>2 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 =  {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</a:rPr>
              <a:t>αβ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 |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  and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</a:rPr>
              <a:t>βϵ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</a:rPr>
              <a:t>2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</a:rPr>
              <a:t> }</a:t>
            </a: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630614" y="2011364"/>
            <a:ext cx="1296987" cy="261937"/>
          </a:xfrm>
          <a:custGeom>
            <a:avLst/>
            <a:gdLst>
              <a:gd name="T0" fmla="*/ 0 w 1811547"/>
              <a:gd name="T1" fmla="*/ 50 h 374858"/>
              <a:gd name="T2" fmla="*/ 326 w 1811547"/>
              <a:gd name="T3" fmla="*/ 78 h 374858"/>
              <a:gd name="T4" fmla="*/ 474 w 1811547"/>
              <a:gd name="T5" fmla="*/ 138 h 374858"/>
              <a:gd name="T6" fmla="*/ 733 w 1811547"/>
              <a:gd name="T7" fmla="*/ 1 h 374858"/>
              <a:gd name="T8" fmla="*/ 1163 w 1811547"/>
              <a:gd name="T9" fmla="*/ 41 h 3748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1547" h="374858">
                <a:moveTo>
                  <a:pt x="0" y="132225"/>
                </a:moveTo>
                <a:cubicBezTo>
                  <a:pt x="211666" y="158683"/>
                  <a:pt x="385074" y="168791"/>
                  <a:pt x="508000" y="208425"/>
                </a:cubicBezTo>
                <a:cubicBezTo>
                  <a:pt x="630926" y="248059"/>
                  <a:pt x="631964" y="404109"/>
                  <a:pt x="737558" y="370028"/>
                </a:cubicBezTo>
                <a:cubicBezTo>
                  <a:pt x="893952" y="234347"/>
                  <a:pt x="962564" y="47286"/>
                  <a:pt x="1141562" y="3941"/>
                </a:cubicBezTo>
                <a:cubicBezTo>
                  <a:pt x="1320560" y="-39404"/>
                  <a:pt x="1784030" y="293047"/>
                  <a:pt x="1811547" y="109956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3579814" y="4038600"/>
            <a:ext cx="1296987" cy="261938"/>
          </a:xfrm>
          <a:custGeom>
            <a:avLst/>
            <a:gdLst>
              <a:gd name="T0" fmla="*/ 0 w 1811547"/>
              <a:gd name="T1" fmla="*/ 50 h 374858"/>
              <a:gd name="T2" fmla="*/ 326 w 1811547"/>
              <a:gd name="T3" fmla="*/ 78 h 374858"/>
              <a:gd name="T4" fmla="*/ 474 w 1811547"/>
              <a:gd name="T5" fmla="*/ 138 h 374858"/>
              <a:gd name="T6" fmla="*/ 733 w 1811547"/>
              <a:gd name="T7" fmla="*/ 1 h 374858"/>
              <a:gd name="T8" fmla="*/ 1163 w 1811547"/>
              <a:gd name="T9" fmla="*/ 41 h 3748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1547" h="374858">
                <a:moveTo>
                  <a:pt x="0" y="132225"/>
                </a:moveTo>
                <a:cubicBezTo>
                  <a:pt x="211666" y="158683"/>
                  <a:pt x="385074" y="168791"/>
                  <a:pt x="508000" y="208425"/>
                </a:cubicBezTo>
                <a:cubicBezTo>
                  <a:pt x="630926" y="248059"/>
                  <a:pt x="631964" y="404109"/>
                  <a:pt x="737558" y="370028"/>
                </a:cubicBezTo>
                <a:cubicBezTo>
                  <a:pt x="893952" y="234347"/>
                  <a:pt x="962564" y="47286"/>
                  <a:pt x="1141562" y="3941"/>
                </a:cubicBezTo>
                <a:cubicBezTo>
                  <a:pt x="1320560" y="-39404"/>
                  <a:pt x="1784030" y="293047"/>
                  <a:pt x="1811547" y="109956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6172200" y="1905000"/>
            <a:ext cx="1352550" cy="363538"/>
          </a:xfrm>
          <a:custGeom>
            <a:avLst/>
            <a:gdLst>
              <a:gd name="T0" fmla="*/ 0 w 1889185"/>
              <a:gd name="T1" fmla="*/ 87 h 520040"/>
              <a:gd name="T2" fmla="*/ 376 w 1889185"/>
              <a:gd name="T3" fmla="*/ 196 h 520040"/>
              <a:gd name="T4" fmla="*/ 531 w 1889185"/>
              <a:gd name="T5" fmla="*/ 25 h 520040"/>
              <a:gd name="T6" fmla="*/ 732 w 1889185"/>
              <a:gd name="T7" fmla="*/ 38 h 520040"/>
              <a:gd name="T8" fmla="*/ 1212 w 1889185"/>
              <a:gd name="T9" fmla="*/ 178 h 5200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89185" h="520040">
                <a:moveTo>
                  <a:pt x="0" y="229281"/>
                </a:moveTo>
                <a:cubicBezTo>
                  <a:pt x="211666" y="255739"/>
                  <a:pt x="447615" y="545369"/>
                  <a:pt x="585638" y="518251"/>
                </a:cubicBezTo>
                <a:cubicBezTo>
                  <a:pt x="723661" y="491133"/>
                  <a:pt x="722542" y="100656"/>
                  <a:pt x="828136" y="66575"/>
                </a:cubicBezTo>
                <a:cubicBezTo>
                  <a:pt x="984530" y="-69106"/>
                  <a:pt x="964721" y="33785"/>
                  <a:pt x="1141562" y="100997"/>
                </a:cubicBezTo>
                <a:cubicBezTo>
                  <a:pt x="1318404" y="168209"/>
                  <a:pt x="1861668" y="652936"/>
                  <a:pt x="1889185" y="469845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6172200" y="3962400"/>
            <a:ext cx="1352550" cy="363538"/>
          </a:xfrm>
          <a:custGeom>
            <a:avLst/>
            <a:gdLst>
              <a:gd name="T0" fmla="*/ 0 w 1889185"/>
              <a:gd name="T1" fmla="*/ 87 h 520040"/>
              <a:gd name="T2" fmla="*/ 376 w 1889185"/>
              <a:gd name="T3" fmla="*/ 196 h 520040"/>
              <a:gd name="T4" fmla="*/ 531 w 1889185"/>
              <a:gd name="T5" fmla="*/ 25 h 520040"/>
              <a:gd name="T6" fmla="*/ 732 w 1889185"/>
              <a:gd name="T7" fmla="*/ 38 h 520040"/>
              <a:gd name="T8" fmla="*/ 1212 w 1889185"/>
              <a:gd name="T9" fmla="*/ 178 h 5200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89185" h="520040">
                <a:moveTo>
                  <a:pt x="0" y="229281"/>
                </a:moveTo>
                <a:cubicBezTo>
                  <a:pt x="211666" y="255739"/>
                  <a:pt x="447615" y="545369"/>
                  <a:pt x="585638" y="518251"/>
                </a:cubicBezTo>
                <a:cubicBezTo>
                  <a:pt x="723661" y="491133"/>
                  <a:pt x="722542" y="100656"/>
                  <a:pt x="828136" y="66575"/>
                </a:cubicBezTo>
                <a:cubicBezTo>
                  <a:pt x="984530" y="-69106"/>
                  <a:pt x="964721" y="33785"/>
                  <a:pt x="1141562" y="100997"/>
                </a:cubicBezTo>
                <a:cubicBezTo>
                  <a:pt x="1318404" y="168209"/>
                  <a:pt x="1861668" y="652936"/>
                  <a:pt x="1889185" y="469845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cxnSp>
        <p:nvCxnSpPr>
          <p:cNvPr id="4" name="Straight Arrow Connector 3"/>
          <p:cNvCxnSpPr>
            <a:cxnSpLocks noChangeShapeType="1"/>
          </p:cNvCxnSpPr>
          <p:nvPr/>
        </p:nvCxnSpPr>
        <p:spPr bwMode="auto">
          <a:xfrm>
            <a:off x="5029201" y="4152900"/>
            <a:ext cx="1084263" cy="0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0730" name="Group 28"/>
          <p:cNvGrpSpPr>
            <a:grpSpLocks/>
          </p:cNvGrpSpPr>
          <p:nvPr/>
        </p:nvGrpSpPr>
        <p:grpSpPr bwMode="auto">
          <a:xfrm flipH="1">
            <a:off x="9129714" y="4343400"/>
            <a:ext cx="1190625" cy="2286000"/>
            <a:chOff x="3915" y="446"/>
            <a:chExt cx="678" cy="1433"/>
          </a:xfrm>
        </p:grpSpPr>
        <p:sp>
          <p:nvSpPr>
            <p:cNvPr id="30742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0743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44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45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46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47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48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49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0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1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2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3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4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5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6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7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8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59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0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1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2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3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4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5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6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7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8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69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0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1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2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3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4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5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6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7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8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79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0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1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2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3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4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5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6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7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8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89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0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1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2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3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4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5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6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7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8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799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0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1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2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3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4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5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6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7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8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09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0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1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2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3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4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5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6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7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8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19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0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1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2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3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4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5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6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7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8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29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0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1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2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3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4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5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6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7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8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39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40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41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0842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0731" name="AutoShape 38"/>
          <p:cNvSpPr>
            <a:spLocks noChangeArrowheads="1"/>
          </p:cNvSpPr>
          <p:nvPr/>
        </p:nvSpPr>
        <p:spPr bwMode="auto">
          <a:xfrm>
            <a:off x="1676400" y="5257801"/>
            <a:ext cx="7086600" cy="1554163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We say a string </a:t>
            </a:r>
            <a:r>
              <a:rPr lang="en-US" altLang="en-US" sz="28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</a:t>
            </a: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is accepted iff </a:t>
            </a:r>
            <a:br>
              <a:rPr lang="en-US" altLang="en-US" sz="2800">
                <a:solidFill>
                  <a:srgbClr val="FFFFFF"/>
                </a:solidFill>
                <a:cs typeface="Arial" charset="0"/>
              </a:rPr>
            </a:b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there is an path through the NFA labeled by the string ending at an accept state.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3781425" y="2438400"/>
            <a:ext cx="1079500" cy="584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α</a:t>
            </a: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  <a:sym typeface="Symbol"/>
              </a:rPr>
              <a:t>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L</a:t>
            </a:r>
            <a:r>
              <a:rPr lang="en-CA" altLang="en-US" sz="3200" kern="0" baseline="-250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1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23" name="Rectangle 122"/>
          <p:cNvSpPr>
            <a:spLocks noChangeArrowheads="1"/>
          </p:cNvSpPr>
          <p:nvPr/>
        </p:nvSpPr>
        <p:spPr bwMode="auto">
          <a:xfrm>
            <a:off x="3917950" y="1684338"/>
            <a:ext cx="400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4" name="Rectangle 123"/>
          <p:cNvSpPr/>
          <p:nvPr/>
        </p:nvSpPr>
        <p:spPr>
          <a:xfrm>
            <a:off x="6372226" y="2463800"/>
            <a:ext cx="1400175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β</a:t>
            </a: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  <a:sym typeface="Symbol"/>
              </a:rPr>
              <a:t>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L</a:t>
            </a:r>
            <a:r>
              <a:rPr lang="en-CA" altLang="en-US" sz="3200" kern="0" baseline="-250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2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25" name="Rectangle 124"/>
          <p:cNvSpPr>
            <a:spLocks noChangeArrowheads="1"/>
          </p:cNvSpPr>
          <p:nvPr/>
        </p:nvSpPr>
        <p:spPr bwMode="auto">
          <a:xfrm>
            <a:off x="6762750" y="1876426"/>
            <a:ext cx="39305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β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6" name="Rectangle 125"/>
          <p:cNvSpPr>
            <a:spLocks noChangeArrowheads="1"/>
          </p:cNvSpPr>
          <p:nvPr/>
        </p:nvSpPr>
        <p:spPr bwMode="auto">
          <a:xfrm>
            <a:off x="6705600" y="3962401"/>
            <a:ext cx="39305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β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7" name="Rectangle 126"/>
          <p:cNvSpPr>
            <a:spLocks noChangeArrowheads="1"/>
          </p:cNvSpPr>
          <p:nvPr/>
        </p:nvSpPr>
        <p:spPr bwMode="auto">
          <a:xfrm>
            <a:off x="3924300" y="3708400"/>
            <a:ext cx="400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8" name="Rectangle 127"/>
          <p:cNvSpPr/>
          <p:nvPr/>
        </p:nvSpPr>
        <p:spPr>
          <a:xfrm>
            <a:off x="4648200" y="4521200"/>
            <a:ext cx="2071688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αβ</a:t>
            </a:r>
            <a:r>
              <a:rPr lang="el-GR" altLang="en-US" sz="3200" dirty="0">
                <a:solidFill>
                  <a:srgbClr val="D60093"/>
                </a:solidFill>
                <a:latin typeface="Times New Roman" pitchFamily="18" charset="0"/>
                <a:cs typeface="Arial" charset="0"/>
                <a:sym typeface="Symbol"/>
              </a:rPr>
              <a:t>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L</a:t>
            </a:r>
            <a:r>
              <a:rPr lang="en-CA" altLang="en-US" sz="3200" kern="0" baseline="-250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Times New Roman"/>
                <a:sym typeface="Symbol"/>
              </a:rPr>
              <a:t>∙</a:t>
            </a:r>
            <a:r>
              <a:rPr lang="en-CA" altLang="en-US" sz="3200" kern="0" dirty="0">
                <a:solidFill>
                  <a:srgbClr val="D60093"/>
                </a:solidFill>
                <a:latin typeface="Times New Roman" pitchFamily="18" charset="0"/>
                <a:cs typeface="Arial" charset="0"/>
                <a:sym typeface="Symbol"/>
              </a:rPr>
              <a:t>L</a:t>
            </a:r>
            <a:r>
              <a:rPr lang="en-CA" altLang="en-US" sz="3200" kern="0" baseline="-25000" dirty="0">
                <a:solidFill>
                  <a:srgbClr val="D60093"/>
                </a:solidFill>
                <a:latin typeface="Times New Roman" pitchFamily="18" charset="0"/>
                <a:cs typeface="Arial" charset="0"/>
              </a:rPr>
              <a:t>2 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21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130" name="AutoShape 41"/>
          <p:cNvSpPr>
            <a:spLocks noChangeArrowheads="1"/>
          </p:cNvSpPr>
          <p:nvPr/>
        </p:nvSpPr>
        <p:spPr bwMode="auto">
          <a:xfrm>
            <a:off x="1085850" y="-7620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NFA</a:t>
            </a:r>
            <a:r>
              <a:rPr lang="en-US" altLang="en-US" sz="4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NFA</a:t>
            </a:r>
            <a:r>
              <a:rPr lang="en-US" altLang="en-US" sz="4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NFA1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NFA2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E95E312-C92D-4859-9D55-536C43184068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15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953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7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animBg="1"/>
      <p:bldP spid="12" grpId="0" animBg="1"/>
      <p:bldP spid="13" grpId="0" animBg="1"/>
      <p:bldP spid="14" grpId="0" animBg="1"/>
      <p:bldP spid="30731" grpId="0" animBg="1"/>
      <p:bldP spid="122" grpId="0"/>
      <p:bldP spid="123" grpId="0"/>
      <p:bldP spid="124" grpId="0"/>
      <p:bldP spid="125" grpId="0"/>
      <p:bldP spid="126" grpId="0"/>
      <p:bldP spid="127" grpId="0"/>
      <p:bldP spid="128" grpId="0"/>
      <p:bldP spid="13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4" descr="C:\Documents and Settings\Owner\Desktop\2001\Scan000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11" t="9647" b="21898"/>
          <a:stretch>
            <a:fillRect/>
          </a:stretch>
        </p:blipFill>
        <p:spPr bwMode="auto">
          <a:xfrm>
            <a:off x="1681164" y="1016000"/>
            <a:ext cx="8910637" cy="340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1600200" y="457200"/>
            <a:ext cx="8839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400050" lvl="1" indent="0" eaLnBrk="1" hangingPunct="1">
              <a:buNone/>
              <a:defRPr/>
            </a:pP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L</a:t>
            </a:r>
            <a:r>
              <a:rPr lang="en-CA" altLang="en-US" kern="0" baseline="30000" dirty="0">
                <a:solidFill>
                  <a:srgbClr val="FFFFFF"/>
                </a:solidFill>
                <a:latin typeface="Times New Roman"/>
                <a:cs typeface="Arial" charset="0"/>
              </a:rPr>
              <a:t>*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 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 =  {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1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2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3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…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r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 | r ≥0  and each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 err="1">
                <a:solidFill>
                  <a:srgbClr val="FFFFFF"/>
                </a:solidFill>
                <a:latin typeface="Times New Roman"/>
                <a:cs typeface="Arial" charset="0"/>
              </a:rPr>
              <a:t>i</a:t>
            </a:r>
            <a:r>
              <a:rPr lang="en-CA" altLang="en-US" kern="0" dirty="0" err="1">
                <a:solidFill>
                  <a:srgbClr val="FFFFFF"/>
                </a:solidFill>
                <a:latin typeface="Times New Roman"/>
                <a:cs typeface="Arial" charset="0"/>
                <a:sym typeface="Symbol" panose="05050102010706020507" pitchFamily="18" charset="2"/>
              </a:rPr>
              <a:t>L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}</a:t>
            </a:r>
          </a:p>
        </p:txBody>
      </p:sp>
      <p:grpSp>
        <p:nvGrpSpPr>
          <p:cNvPr id="31748" name="Group 28"/>
          <p:cNvGrpSpPr>
            <a:grpSpLocks/>
          </p:cNvGrpSpPr>
          <p:nvPr/>
        </p:nvGrpSpPr>
        <p:grpSpPr bwMode="auto">
          <a:xfrm flipH="1">
            <a:off x="9129714" y="4343400"/>
            <a:ext cx="1190625" cy="2286000"/>
            <a:chOff x="3915" y="446"/>
            <a:chExt cx="678" cy="1433"/>
          </a:xfrm>
        </p:grpSpPr>
        <p:sp>
          <p:nvSpPr>
            <p:cNvPr id="31762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1763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64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65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66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67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68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69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0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1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2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3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4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5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6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7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8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79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0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1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2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3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4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5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6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7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8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89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0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1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2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3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4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5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6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7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8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799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0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1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2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3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4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5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6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7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8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09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0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1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2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3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4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5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6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7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8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19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0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1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2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3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4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5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6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7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8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29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0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1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2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3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4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5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6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7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8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39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0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1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2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3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4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5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6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7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8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49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0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1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2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3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4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5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6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7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8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59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60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61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1862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1749" name="AutoShape 38"/>
          <p:cNvSpPr>
            <a:spLocks noChangeArrowheads="1"/>
          </p:cNvSpPr>
          <p:nvPr/>
        </p:nvSpPr>
        <p:spPr bwMode="auto">
          <a:xfrm>
            <a:off x="1676400" y="5257801"/>
            <a:ext cx="7086600" cy="1554163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We say a string </a:t>
            </a:r>
            <a:r>
              <a:rPr lang="en-US" altLang="en-US" sz="28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</a:t>
            </a: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is accepted iff </a:t>
            </a:r>
            <a:br>
              <a:rPr lang="en-US" altLang="en-US" sz="2800">
                <a:solidFill>
                  <a:srgbClr val="FFFFFF"/>
                </a:solidFill>
                <a:cs typeface="Arial" charset="0"/>
              </a:rPr>
            </a:b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there is an path through the NFA labeled by the string ending at an accept state.</a:t>
            </a: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3124200" y="2330450"/>
            <a:ext cx="1436688" cy="387350"/>
          </a:xfrm>
          <a:custGeom>
            <a:avLst/>
            <a:gdLst>
              <a:gd name="T0" fmla="*/ 0 w 2006728"/>
              <a:gd name="T1" fmla="*/ 111 h 556016"/>
              <a:gd name="T2" fmla="*/ 326 w 2006728"/>
              <a:gd name="T3" fmla="*/ 137 h 556016"/>
              <a:gd name="T4" fmla="*/ 473 w 2006728"/>
              <a:gd name="T5" fmla="*/ 194 h 556016"/>
              <a:gd name="T6" fmla="*/ 732 w 2006728"/>
              <a:gd name="T7" fmla="*/ 65 h 556016"/>
              <a:gd name="T8" fmla="*/ 1287 w 2006728"/>
              <a:gd name="T9" fmla="*/ 0 h 5560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06728" h="556016">
                <a:moveTo>
                  <a:pt x="0" y="313383"/>
                </a:moveTo>
                <a:cubicBezTo>
                  <a:pt x="211666" y="339841"/>
                  <a:pt x="385074" y="349949"/>
                  <a:pt x="508000" y="389583"/>
                </a:cubicBezTo>
                <a:cubicBezTo>
                  <a:pt x="630926" y="429217"/>
                  <a:pt x="631964" y="585267"/>
                  <a:pt x="737558" y="551186"/>
                </a:cubicBezTo>
                <a:cubicBezTo>
                  <a:pt x="893952" y="415505"/>
                  <a:pt x="930034" y="276963"/>
                  <a:pt x="1141562" y="185099"/>
                </a:cubicBezTo>
                <a:cubicBezTo>
                  <a:pt x="1353090" y="93235"/>
                  <a:pt x="1979211" y="183091"/>
                  <a:pt x="2006728" y="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7" name="Rectangle 116"/>
          <p:cNvSpPr>
            <a:spLocks noChangeArrowheads="1"/>
          </p:cNvSpPr>
          <p:nvPr/>
        </p:nvSpPr>
        <p:spPr bwMode="auto">
          <a:xfrm>
            <a:off x="3187700" y="3370263"/>
            <a:ext cx="10795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1</a:t>
            </a:r>
            <a:r>
              <a:rPr lang="el-GR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</a:t>
            </a:r>
            <a:r>
              <a:rPr lang="en-CA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L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1" name="Rectangle 120"/>
          <p:cNvSpPr>
            <a:spLocks noChangeArrowheads="1"/>
          </p:cNvSpPr>
          <p:nvPr/>
        </p:nvSpPr>
        <p:spPr bwMode="auto">
          <a:xfrm>
            <a:off x="3460751" y="2514600"/>
            <a:ext cx="5365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1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cxnSp>
        <p:nvCxnSpPr>
          <p:cNvPr id="122" name="Straight Arrow Connector 121"/>
          <p:cNvCxnSpPr>
            <a:cxnSpLocks noChangeShapeType="1"/>
          </p:cNvCxnSpPr>
          <p:nvPr/>
        </p:nvCxnSpPr>
        <p:spPr bwMode="auto">
          <a:xfrm>
            <a:off x="6840538" y="2438400"/>
            <a:ext cx="1084262" cy="0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" name="Freeform 122"/>
          <p:cNvSpPr>
            <a:spLocks/>
          </p:cNvSpPr>
          <p:nvPr/>
        </p:nvSpPr>
        <p:spPr bwMode="auto">
          <a:xfrm>
            <a:off x="7848600" y="2197100"/>
            <a:ext cx="1436688" cy="387350"/>
          </a:xfrm>
          <a:custGeom>
            <a:avLst/>
            <a:gdLst>
              <a:gd name="T0" fmla="*/ 0 w 2006728"/>
              <a:gd name="T1" fmla="*/ 111 h 556016"/>
              <a:gd name="T2" fmla="*/ 326 w 2006728"/>
              <a:gd name="T3" fmla="*/ 137 h 556016"/>
              <a:gd name="T4" fmla="*/ 473 w 2006728"/>
              <a:gd name="T5" fmla="*/ 194 h 556016"/>
              <a:gd name="T6" fmla="*/ 732 w 2006728"/>
              <a:gd name="T7" fmla="*/ 65 h 556016"/>
              <a:gd name="T8" fmla="*/ 1287 w 2006728"/>
              <a:gd name="T9" fmla="*/ 0 h 5560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06728" h="556016">
                <a:moveTo>
                  <a:pt x="0" y="313383"/>
                </a:moveTo>
                <a:cubicBezTo>
                  <a:pt x="211666" y="339841"/>
                  <a:pt x="385074" y="349949"/>
                  <a:pt x="508000" y="389583"/>
                </a:cubicBezTo>
                <a:cubicBezTo>
                  <a:pt x="630926" y="429217"/>
                  <a:pt x="631964" y="585267"/>
                  <a:pt x="737558" y="551186"/>
                </a:cubicBezTo>
                <a:cubicBezTo>
                  <a:pt x="893952" y="415505"/>
                  <a:pt x="930034" y="276963"/>
                  <a:pt x="1141562" y="185099"/>
                </a:cubicBezTo>
                <a:cubicBezTo>
                  <a:pt x="1353090" y="93235"/>
                  <a:pt x="1979211" y="183091"/>
                  <a:pt x="2006728" y="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24" name="Rectangle 123"/>
          <p:cNvSpPr>
            <a:spLocks noChangeArrowheads="1"/>
          </p:cNvSpPr>
          <p:nvPr/>
        </p:nvSpPr>
        <p:spPr bwMode="auto">
          <a:xfrm>
            <a:off x="6934200" y="3243264"/>
            <a:ext cx="534988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1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5" name="Rectangle 124"/>
          <p:cNvSpPr>
            <a:spLocks noChangeArrowheads="1"/>
          </p:cNvSpPr>
          <p:nvPr/>
        </p:nvSpPr>
        <p:spPr bwMode="auto">
          <a:xfrm>
            <a:off x="8185151" y="2381250"/>
            <a:ext cx="53657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 dirty="0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 dirty="0">
                <a:solidFill>
                  <a:srgbClr val="D60093"/>
                </a:solidFill>
                <a:cs typeface="Arial" charset="0"/>
              </a:rPr>
              <a:t>1</a:t>
            </a:r>
            <a:endParaRPr lang="en-CA" altLang="en-US" dirty="0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6" name="Freeform 125"/>
          <p:cNvSpPr>
            <a:spLocks/>
          </p:cNvSpPr>
          <p:nvPr/>
        </p:nvSpPr>
        <p:spPr bwMode="auto">
          <a:xfrm>
            <a:off x="7924800" y="1936751"/>
            <a:ext cx="1411288" cy="301625"/>
          </a:xfrm>
          <a:custGeom>
            <a:avLst/>
            <a:gdLst>
              <a:gd name="T0" fmla="*/ 1416535 w 1410963"/>
              <a:gd name="T1" fmla="*/ 159383 h 300580"/>
              <a:gd name="T2" fmla="*/ 1033687 w 1410963"/>
              <a:gd name="T3" fmla="*/ 9121 h 300580"/>
              <a:gd name="T4" fmla="*/ 497699 w 1410963"/>
              <a:gd name="T5" fmla="*/ 50103 h 300580"/>
              <a:gd name="T6" fmla="*/ 0 w 1410963"/>
              <a:gd name="T7" fmla="*/ 323305 h 30058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10963" h="300580">
                <a:moveTo>
                  <a:pt x="1409700" y="148180"/>
                </a:moveTo>
                <a:cubicBezTo>
                  <a:pt x="1430866" y="162996"/>
                  <a:pt x="1181100" y="25413"/>
                  <a:pt x="1028700" y="8480"/>
                </a:cubicBezTo>
                <a:cubicBezTo>
                  <a:pt x="876300" y="-8453"/>
                  <a:pt x="666750" y="-2103"/>
                  <a:pt x="495300" y="46580"/>
                </a:cubicBezTo>
                <a:cubicBezTo>
                  <a:pt x="323850" y="95263"/>
                  <a:pt x="238125" y="148180"/>
                  <a:pt x="0" y="30058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7943850" y="2444750"/>
            <a:ext cx="82550" cy="825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1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119" name="AutoShape 41"/>
          <p:cNvSpPr>
            <a:spLocks noChangeArrowheads="1"/>
          </p:cNvSpPr>
          <p:nvPr/>
        </p:nvSpPr>
        <p:spPr bwMode="auto">
          <a:xfrm>
            <a:off x="1085850" y="-7620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NFA</a:t>
            </a:r>
            <a:r>
              <a:rPr lang="en-US" altLang="en-US" sz="2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*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NFA</a:t>
            </a:r>
            <a:r>
              <a:rPr lang="en-US" altLang="en-US" sz="2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*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NFA1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NFA2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B644802-A616-48BF-96B5-CA29D0121A43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16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20" name="Rectangle 119"/>
          <p:cNvSpPr>
            <a:spLocks noChangeArrowheads="1"/>
          </p:cNvSpPr>
          <p:nvPr/>
        </p:nvSpPr>
        <p:spPr bwMode="auto">
          <a:xfrm>
            <a:off x="8407400" y="3289300"/>
            <a:ext cx="863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</a:t>
            </a:r>
            <a:r>
              <a:rPr lang="en-CA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L</a:t>
            </a:r>
            <a:r>
              <a:rPr lang="en-CA" altLang="en-US" baseline="30000">
                <a:solidFill>
                  <a:srgbClr val="D60093"/>
                </a:solidFill>
                <a:cs typeface="Arial" charset="0"/>
                <a:sym typeface="Symbol" pitchFamily="18" charset="2"/>
              </a:rPr>
              <a:t>*</a:t>
            </a:r>
            <a:endParaRPr lang="en-CA" altLang="en-US" baseline="30000">
              <a:solidFill>
                <a:srgbClr val="D60093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15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4" grpId="0" animBg="1"/>
      <p:bldP spid="117" grpId="0"/>
      <p:bldP spid="121" grpId="0"/>
      <p:bldP spid="123" grpId="0" animBg="1"/>
      <p:bldP spid="124" grpId="0"/>
      <p:bldP spid="125" grpId="0"/>
      <p:bldP spid="126" grpId="0" animBg="1"/>
      <p:bldP spid="3" grpId="0" animBg="1"/>
      <p:bldP spid="119" grpId="0"/>
      <p:bldP spid="1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4" descr="C:\Documents and Settings\Owner\Desktop\2001\Scan000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11" t="9647" b="21898"/>
          <a:stretch>
            <a:fillRect/>
          </a:stretch>
        </p:blipFill>
        <p:spPr bwMode="auto">
          <a:xfrm>
            <a:off x="1681164" y="1016000"/>
            <a:ext cx="8910637" cy="340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1600200" y="457200"/>
            <a:ext cx="8839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400050" lvl="1" indent="0" eaLnBrk="1" hangingPunct="1">
              <a:buNone/>
              <a:defRPr/>
            </a:pP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L</a:t>
            </a:r>
            <a:r>
              <a:rPr lang="en-CA" altLang="en-US" kern="0" baseline="30000" dirty="0">
                <a:solidFill>
                  <a:srgbClr val="FFFFFF"/>
                </a:solidFill>
                <a:latin typeface="Times New Roman"/>
                <a:cs typeface="Arial" charset="0"/>
              </a:rPr>
              <a:t>*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 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 =  {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1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2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3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…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r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 | r ≥0  and each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 err="1">
                <a:solidFill>
                  <a:srgbClr val="FFFFFF"/>
                </a:solidFill>
                <a:latin typeface="Times New Roman"/>
                <a:cs typeface="Arial" charset="0"/>
              </a:rPr>
              <a:t>i</a:t>
            </a:r>
            <a:r>
              <a:rPr lang="en-CA" altLang="en-US" kern="0" dirty="0" err="1">
                <a:solidFill>
                  <a:srgbClr val="FFFFFF"/>
                </a:solidFill>
                <a:latin typeface="Times New Roman"/>
                <a:cs typeface="Arial" charset="0"/>
                <a:sym typeface="Symbol" panose="05050102010706020507" pitchFamily="18" charset="2"/>
              </a:rPr>
              <a:t>L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}</a:t>
            </a:r>
          </a:p>
        </p:txBody>
      </p:sp>
      <p:grpSp>
        <p:nvGrpSpPr>
          <p:cNvPr id="32772" name="Group 28"/>
          <p:cNvGrpSpPr>
            <a:grpSpLocks/>
          </p:cNvGrpSpPr>
          <p:nvPr/>
        </p:nvGrpSpPr>
        <p:grpSpPr bwMode="auto">
          <a:xfrm flipH="1">
            <a:off x="9129714" y="4343400"/>
            <a:ext cx="1190625" cy="2286000"/>
            <a:chOff x="3915" y="446"/>
            <a:chExt cx="678" cy="1433"/>
          </a:xfrm>
        </p:grpSpPr>
        <p:sp>
          <p:nvSpPr>
            <p:cNvPr id="32786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2787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88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89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0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1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2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3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4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5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6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7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8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799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0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1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2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3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4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5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6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7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8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09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0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1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2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3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4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5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6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7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8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19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0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1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2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3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4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5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6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7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8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29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0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1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2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3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4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5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6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7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8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39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0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1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2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3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4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5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6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7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8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49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0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1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2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3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4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5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6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7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8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59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0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1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2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3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4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5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6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7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8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69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0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1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2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3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4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5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6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7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8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79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80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81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82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83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84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85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2886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2773" name="AutoShape 38"/>
          <p:cNvSpPr>
            <a:spLocks noChangeArrowheads="1"/>
          </p:cNvSpPr>
          <p:nvPr/>
        </p:nvSpPr>
        <p:spPr bwMode="auto">
          <a:xfrm>
            <a:off x="1676400" y="5257801"/>
            <a:ext cx="7086600" cy="1554163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We say a string </a:t>
            </a:r>
            <a:r>
              <a:rPr lang="en-US" altLang="en-US" sz="28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</a:t>
            </a: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is accepted iff </a:t>
            </a:r>
            <a:br>
              <a:rPr lang="en-US" altLang="en-US" sz="2800">
                <a:solidFill>
                  <a:srgbClr val="FFFFFF"/>
                </a:solidFill>
                <a:cs typeface="Arial" charset="0"/>
              </a:rPr>
            </a:b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there is an path through the NFA labeled by the string ending at an accept state.</a:t>
            </a: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3124200" y="2173289"/>
            <a:ext cx="1487488" cy="727075"/>
          </a:xfrm>
          <a:custGeom>
            <a:avLst/>
            <a:gdLst>
              <a:gd name="T0" fmla="*/ 0 w 2077703"/>
              <a:gd name="T1" fmla="*/ 197 h 1041899"/>
              <a:gd name="T2" fmla="*/ 315 w 2077703"/>
              <a:gd name="T3" fmla="*/ 378 h 1041899"/>
              <a:gd name="T4" fmla="*/ 519 w 2077703"/>
              <a:gd name="T5" fmla="*/ 11 h 1041899"/>
              <a:gd name="T6" fmla="*/ 732 w 2077703"/>
              <a:gd name="T7" fmla="*/ 150 h 1041899"/>
              <a:gd name="T8" fmla="*/ 1332 w 2077703"/>
              <a:gd name="T9" fmla="*/ 361 h 10418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77703" h="1041899">
                <a:moveTo>
                  <a:pt x="0" y="538408"/>
                </a:moveTo>
                <a:cubicBezTo>
                  <a:pt x="211666" y="564866"/>
                  <a:pt x="355501" y="1117781"/>
                  <a:pt x="490256" y="1033085"/>
                </a:cubicBezTo>
                <a:cubicBezTo>
                  <a:pt x="625011" y="948389"/>
                  <a:pt x="702938" y="64312"/>
                  <a:pt x="808532" y="30231"/>
                </a:cubicBezTo>
                <a:cubicBezTo>
                  <a:pt x="964926" y="-105450"/>
                  <a:pt x="930034" y="250296"/>
                  <a:pt x="1141562" y="410124"/>
                </a:cubicBezTo>
                <a:cubicBezTo>
                  <a:pt x="1353090" y="569952"/>
                  <a:pt x="2050186" y="1172290"/>
                  <a:pt x="2077703" y="989199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21" name="Rectangle 120"/>
          <p:cNvSpPr>
            <a:spLocks noChangeArrowheads="1"/>
          </p:cNvSpPr>
          <p:nvPr/>
        </p:nvSpPr>
        <p:spPr bwMode="auto">
          <a:xfrm>
            <a:off x="3505200" y="2514600"/>
            <a:ext cx="5349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2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15" name="Rectangle 114"/>
          <p:cNvSpPr>
            <a:spLocks noChangeArrowheads="1"/>
          </p:cNvSpPr>
          <p:nvPr/>
        </p:nvSpPr>
        <p:spPr bwMode="auto">
          <a:xfrm>
            <a:off x="3263900" y="3378200"/>
            <a:ext cx="10795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2</a:t>
            </a:r>
            <a:r>
              <a:rPr lang="el-GR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</a:t>
            </a:r>
            <a:r>
              <a:rPr lang="en-CA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L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32777" name="Rectangle 115"/>
          <p:cNvSpPr>
            <a:spLocks noChangeArrowheads="1"/>
          </p:cNvSpPr>
          <p:nvPr/>
        </p:nvSpPr>
        <p:spPr bwMode="auto">
          <a:xfrm>
            <a:off x="6934200" y="3243264"/>
            <a:ext cx="534988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1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7885114" y="2057401"/>
            <a:ext cx="1487487" cy="727075"/>
          </a:xfrm>
          <a:custGeom>
            <a:avLst/>
            <a:gdLst>
              <a:gd name="T0" fmla="*/ 0 w 2077703"/>
              <a:gd name="T1" fmla="*/ 197 h 1041899"/>
              <a:gd name="T2" fmla="*/ 315 w 2077703"/>
              <a:gd name="T3" fmla="*/ 378 h 1041899"/>
              <a:gd name="T4" fmla="*/ 519 w 2077703"/>
              <a:gd name="T5" fmla="*/ 11 h 1041899"/>
              <a:gd name="T6" fmla="*/ 732 w 2077703"/>
              <a:gd name="T7" fmla="*/ 150 h 1041899"/>
              <a:gd name="T8" fmla="*/ 1332 w 2077703"/>
              <a:gd name="T9" fmla="*/ 361 h 10418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77703" h="1041899">
                <a:moveTo>
                  <a:pt x="0" y="538408"/>
                </a:moveTo>
                <a:cubicBezTo>
                  <a:pt x="211666" y="564866"/>
                  <a:pt x="355501" y="1117781"/>
                  <a:pt x="490256" y="1033085"/>
                </a:cubicBezTo>
                <a:cubicBezTo>
                  <a:pt x="625011" y="948389"/>
                  <a:pt x="702938" y="64312"/>
                  <a:pt x="808532" y="30231"/>
                </a:cubicBezTo>
                <a:cubicBezTo>
                  <a:pt x="964926" y="-105450"/>
                  <a:pt x="930034" y="250296"/>
                  <a:pt x="1141562" y="410124"/>
                </a:cubicBezTo>
                <a:cubicBezTo>
                  <a:pt x="1353090" y="569952"/>
                  <a:pt x="2050186" y="1172290"/>
                  <a:pt x="2077703" y="989199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9" name="Rectangle 118"/>
          <p:cNvSpPr>
            <a:spLocks noChangeArrowheads="1"/>
          </p:cNvSpPr>
          <p:nvPr/>
        </p:nvSpPr>
        <p:spPr bwMode="auto">
          <a:xfrm>
            <a:off x="8266114" y="2398714"/>
            <a:ext cx="53657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2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0" name="Rectangle 119"/>
          <p:cNvSpPr>
            <a:spLocks noChangeArrowheads="1"/>
          </p:cNvSpPr>
          <p:nvPr/>
        </p:nvSpPr>
        <p:spPr bwMode="auto">
          <a:xfrm>
            <a:off x="7378700" y="3225800"/>
            <a:ext cx="5349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2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7924800" y="2314576"/>
            <a:ext cx="1436688" cy="428625"/>
          </a:xfrm>
          <a:custGeom>
            <a:avLst/>
            <a:gdLst>
              <a:gd name="T0" fmla="*/ 1443897 w 1436270"/>
              <a:gd name="T1" fmla="*/ 429440 h 428559"/>
              <a:gd name="T2" fmla="*/ 1035006 w 1436270"/>
              <a:gd name="T3" fmla="*/ 59943 h 428559"/>
              <a:gd name="T4" fmla="*/ 498336 w 1436270"/>
              <a:gd name="T5" fmla="*/ 21717 h 428559"/>
              <a:gd name="T6" fmla="*/ 0 w 1436270"/>
              <a:gd name="T7" fmla="*/ 276549 h 4285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36270" h="428559">
                <a:moveTo>
                  <a:pt x="1435100" y="428054"/>
                </a:moveTo>
                <a:cubicBezTo>
                  <a:pt x="1456266" y="442870"/>
                  <a:pt x="1185333" y="127487"/>
                  <a:pt x="1028700" y="59754"/>
                </a:cubicBezTo>
                <a:cubicBezTo>
                  <a:pt x="872067" y="-7979"/>
                  <a:pt x="666750" y="-14329"/>
                  <a:pt x="495300" y="21654"/>
                </a:cubicBezTo>
                <a:cubicBezTo>
                  <a:pt x="323850" y="57637"/>
                  <a:pt x="238125" y="123254"/>
                  <a:pt x="0" y="275654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32782" name="Oval 122"/>
          <p:cNvSpPr>
            <a:spLocks noChangeArrowheads="1"/>
          </p:cNvSpPr>
          <p:nvPr/>
        </p:nvSpPr>
        <p:spPr bwMode="auto">
          <a:xfrm>
            <a:off x="7943850" y="2444750"/>
            <a:ext cx="82550" cy="825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17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32784" name="AutoShape 41"/>
          <p:cNvSpPr>
            <a:spLocks noChangeArrowheads="1"/>
          </p:cNvSpPr>
          <p:nvPr/>
        </p:nvSpPr>
        <p:spPr bwMode="auto">
          <a:xfrm>
            <a:off x="1085850" y="-7620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NFA</a:t>
            </a:r>
            <a:r>
              <a:rPr lang="en-US" altLang="en-US" sz="2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*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NFA</a:t>
            </a:r>
            <a:r>
              <a:rPr lang="en-US" altLang="en-US" sz="2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*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NFA1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NFA2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820EE2A-1B5E-48E6-B594-F88DC21C99C0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17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23" name="Rectangle 122"/>
          <p:cNvSpPr>
            <a:spLocks noChangeArrowheads="1"/>
          </p:cNvSpPr>
          <p:nvPr/>
        </p:nvSpPr>
        <p:spPr bwMode="auto">
          <a:xfrm>
            <a:off x="8407400" y="3289300"/>
            <a:ext cx="863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</a:t>
            </a:r>
            <a:r>
              <a:rPr lang="en-CA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L</a:t>
            </a:r>
            <a:r>
              <a:rPr lang="en-CA" altLang="en-US" baseline="30000">
                <a:solidFill>
                  <a:srgbClr val="D60093"/>
                </a:solidFill>
                <a:cs typeface="Arial" charset="0"/>
                <a:sym typeface="Symbol" pitchFamily="18" charset="2"/>
              </a:rPr>
              <a:t>*</a:t>
            </a:r>
            <a:endParaRPr lang="en-CA" altLang="en-US" baseline="30000">
              <a:solidFill>
                <a:srgbClr val="D60093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988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/>
      <p:bldP spid="121" grpId="0"/>
      <p:bldP spid="115" grpId="0"/>
      <p:bldP spid="118" grpId="0" animBg="1"/>
      <p:bldP spid="119" grpId="0"/>
      <p:bldP spid="120" grpId="0"/>
      <p:bldP spid="1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4" descr="C:\Documents and Settings\Owner\Desktop\2001\Scan000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11" t="9647" b="21898"/>
          <a:stretch>
            <a:fillRect/>
          </a:stretch>
        </p:blipFill>
        <p:spPr bwMode="auto">
          <a:xfrm>
            <a:off x="1681164" y="1016000"/>
            <a:ext cx="8910637" cy="340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796" name="Group 28"/>
          <p:cNvGrpSpPr>
            <a:grpSpLocks/>
          </p:cNvGrpSpPr>
          <p:nvPr/>
        </p:nvGrpSpPr>
        <p:grpSpPr bwMode="auto">
          <a:xfrm flipH="1">
            <a:off x="9129714" y="4343400"/>
            <a:ext cx="1190625" cy="2286000"/>
            <a:chOff x="3915" y="446"/>
            <a:chExt cx="678" cy="1433"/>
          </a:xfrm>
        </p:grpSpPr>
        <p:sp>
          <p:nvSpPr>
            <p:cNvPr id="33812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3813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14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15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16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17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18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19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0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1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2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3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4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5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6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7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8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29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0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1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2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3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4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5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6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7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8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39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0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1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2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3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4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5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6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7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8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49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0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1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2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3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4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5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6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7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8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59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0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1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2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3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4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5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6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7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8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69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0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1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2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3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4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5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6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7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8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79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0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1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2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3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4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5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6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7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8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89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0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1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2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3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4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5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6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7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8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899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0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1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2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3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4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5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6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7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8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09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10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11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912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3797" name="AutoShape 38"/>
          <p:cNvSpPr>
            <a:spLocks noChangeArrowheads="1"/>
          </p:cNvSpPr>
          <p:nvPr/>
        </p:nvSpPr>
        <p:spPr bwMode="auto">
          <a:xfrm>
            <a:off x="1676400" y="5257801"/>
            <a:ext cx="7086600" cy="1554163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We say a string </a:t>
            </a:r>
            <a:r>
              <a:rPr lang="en-US" altLang="en-US" sz="28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</a:t>
            </a: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is accepted iff </a:t>
            </a:r>
            <a:br>
              <a:rPr lang="en-US" altLang="en-US" sz="2800">
                <a:solidFill>
                  <a:srgbClr val="FFFFFF"/>
                </a:solidFill>
                <a:cs typeface="Arial" charset="0"/>
              </a:rPr>
            </a:b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there is an path through the NFA labeled by the string ending at an accept state.</a:t>
            </a:r>
          </a:p>
        </p:txBody>
      </p:sp>
      <p:sp>
        <p:nvSpPr>
          <p:cNvPr id="121" name="Rectangle 120"/>
          <p:cNvSpPr>
            <a:spLocks noChangeArrowheads="1"/>
          </p:cNvSpPr>
          <p:nvPr/>
        </p:nvSpPr>
        <p:spPr bwMode="auto">
          <a:xfrm>
            <a:off x="3505200" y="2514600"/>
            <a:ext cx="5349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3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16" name="Freeform 115"/>
          <p:cNvSpPr>
            <a:spLocks/>
          </p:cNvSpPr>
          <p:nvPr/>
        </p:nvSpPr>
        <p:spPr bwMode="auto">
          <a:xfrm>
            <a:off x="3048000" y="2251076"/>
            <a:ext cx="1390650" cy="568325"/>
          </a:xfrm>
          <a:custGeom>
            <a:avLst/>
            <a:gdLst>
              <a:gd name="T0" fmla="*/ 0 w 1942416"/>
              <a:gd name="T1" fmla="*/ 191 h 814369"/>
              <a:gd name="T2" fmla="*/ 376 w 1942416"/>
              <a:gd name="T3" fmla="*/ 297 h 814369"/>
              <a:gd name="T4" fmla="*/ 531 w 1942416"/>
              <a:gd name="T5" fmla="*/ 132 h 814369"/>
              <a:gd name="T6" fmla="*/ 994 w 1942416"/>
              <a:gd name="T7" fmla="*/ 258 h 814369"/>
              <a:gd name="T8" fmla="*/ 1246 w 1942416"/>
              <a:gd name="T9" fmla="*/ 0 h 8143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42416" h="814369">
                <a:moveTo>
                  <a:pt x="0" y="523610"/>
                </a:moveTo>
                <a:cubicBezTo>
                  <a:pt x="211666" y="550068"/>
                  <a:pt x="447615" y="839698"/>
                  <a:pt x="585638" y="812580"/>
                </a:cubicBezTo>
                <a:cubicBezTo>
                  <a:pt x="723661" y="785462"/>
                  <a:pt x="722542" y="394985"/>
                  <a:pt x="828136" y="360904"/>
                </a:cubicBezTo>
                <a:cubicBezTo>
                  <a:pt x="984530" y="225223"/>
                  <a:pt x="1363955" y="764786"/>
                  <a:pt x="1549668" y="704635"/>
                </a:cubicBezTo>
                <a:cubicBezTo>
                  <a:pt x="1735381" y="644484"/>
                  <a:pt x="1914899" y="183091"/>
                  <a:pt x="1942416" y="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3263900" y="3351214"/>
            <a:ext cx="1079500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3</a:t>
            </a:r>
            <a:r>
              <a:rPr lang="el-GR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</a:t>
            </a:r>
            <a:r>
              <a:rPr lang="en-CA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L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2" name="Rectangle 121"/>
          <p:cNvSpPr>
            <a:spLocks noChangeArrowheads="1"/>
          </p:cNvSpPr>
          <p:nvPr/>
        </p:nvSpPr>
        <p:spPr bwMode="auto">
          <a:xfrm>
            <a:off x="8458200" y="2397125"/>
            <a:ext cx="5349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3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8001000" y="2133601"/>
            <a:ext cx="1390650" cy="568325"/>
          </a:xfrm>
          <a:custGeom>
            <a:avLst/>
            <a:gdLst>
              <a:gd name="T0" fmla="*/ 0 w 1942416"/>
              <a:gd name="T1" fmla="*/ 191 h 814369"/>
              <a:gd name="T2" fmla="*/ 376 w 1942416"/>
              <a:gd name="T3" fmla="*/ 297 h 814369"/>
              <a:gd name="T4" fmla="*/ 531 w 1942416"/>
              <a:gd name="T5" fmla="*/ 132 h 814369"/>
              <a:gd name="T6" fmla="*/ 994 w 1942416"/>
              <a:gd name="T7" fmla="*/ 258 h 814369"/>
              <a:gd name="T8" fmla="*/ 1246 w 1942416"/>
              <a:gd name="T9" fmla="*/ 0 h 8143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42416" h="814369">
                <a:moveTo>
                  <a:pt x="0" y="523610"/>
                </a:moveTo>
                <a:cubicBezTo>
                  <a:pt x="211666" y="550068"/>
                  <a:pt x="447615" y="839698"/>
                  <a:pt x="585638" y="812580"/>
                </a:cubicBezTo>
                <a:cubicBezTo>
                  <a:pt x="723661" y="785462"/>
                  <a:pt x="722542" y="394985"/>
                  <a:pt x="828136" y="360904"/>
                </a:cubicBezTo>
                <a:cubicBezTo>
                  <a:pt x="984530" y="225223"/>
                  <a:pt x="1363955" y="764786"/>
                  <a:pt x="1549668" y="704635"/>
                </a:cubicBezTo>
                <a:cubicBezTo>
                  <a:pt x="1735381" y="644484"/>
                  <a:pt x="1914899" y="183091"/>
                  <a:pt x="1942416" y="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33803" name="Rectangle 123"/>
          <p:cNvSpPr>
            <a:spLocks noChangeArrowheads="1"/>
          </p:cNvSpPr>
          <p:nvPr/>
        </p:nvSpPr>
        <p:spPr bwMode="auto">
          <a:xfrm>
            <a:off x="6934200" y="3243264"/>
            <a:ext cx="534988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1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33804" name="Rectangle 124"/>
          <p:cNvSpPr>
            <a:spLocks noChangeArrowheads="1"/>
          </p:cNvSpPr>
          <p:nvPr/>
        </p:nvSpPr>
        <p:spPr bwMode="auto">
          <a:xfrm>
            <a:off x="7378700" y="3225800"/>
            <a:ext cx="5349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2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6" name="Rectangle 125"/>
          <p:cNvSpPr>
            <a:spLocks noChangeArrowheads="1"/>
          </p:cNvSpPr>
          <p:nvPr/>
        </p:nvSpPr>
        <p:spPr bwMode="auto">
          <a:xfrm>
            <a:off x="7823200" y="3251200"/>
            <a:ext cx="5349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n-CA" altLang="en-US" baseline="-25000">
                <a:solidFill>
                  <a:srgbClr val="D60093"/>
                </a:solidFill>
                <a:cs typeface="Arial" charset="0"/>
              </a:rPr>
              <a:t>3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27" name="Rectangle 126"/>
          <p:cNvSpPr>
            <a:spLocks noChangeArrowheads="1"/>
          </p:cNvSpPr>
          <p:nvPr/>
        </p:nvSpPr>
        <p:spPr bwMode="auto">
          <a:xfrm>
            <a:off x="8407400" y="3289300"/>
            <a:ext cx="863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 dirty="0">
                <a:solidFill>
                  <a:srgbClr val="D60093"/>
                </a:solidFill>
                <a:cs typeface="Arial" charset="0"/>
                <a:sym typeface="Symbol" pitchFamily="18" charset="2"/>
              </a:rPr>
              <a:t></a:t>
            </a:r>
            <a:r>
              <a:rPr lang="en-CA" altLang="en-US" dirty="0">
                <a:solidFill>
                  <a:srgbClr val="D60093"/>
                </a:solidFill>
                <a:cs typeface="Arial" charset="0"/>
                <a:sym typeface="Symbol" pitchFamily="18" charset="2"/>
              </a:rPr>
              <a:t>L</a:t>
            </a:r>
            <a:r>
              <a:rPr lang="en-CA" altLang="en-US" baseline="30000" dirty="0">
                <a:solidFill>
                  <a:srgbClr val="D60093"/>
                </a:solidFill>
                <a:cs typeface="Arial" charset="0"/>
                <a:sym typeface="Symbol" pitchFamily="18" charset="2"/>
              </a:rPr>
              <a:t>*</a:t>
            </a:r>
            <a:endParaRPr lang="en-CA" altLang="en-US" baseline="30000" dirty="0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33807" name="Oval 127"/>
          <p:cNvSpPr>
            <a:spLocks noChangeArrowheads="1"/>
          </p:cNvSpPr>
          <p:nvPr/>
        </p:nvSpPr>
        <p:spPr bwMode="auto">
          <a:xfrm>
            <a:off x="7943850" y="2444750"/>
            <a:ext cx="82550" cy="825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33810" name="AutoShape 41"/>
          <p:cNvSpPr>
            <a:spLocks noChangeArrowheads="1"/>
          </p:cNvSpPr>
          <p:nvPr/>
        </p:nvSpPr>
        <p:spPr bwMode="auto">
          <a:xfrm>
            <a:off x="1085850" y="-7620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NFA</a:t>
            </a:r>
            <a:r>
              <a:rPr lang="en-US" altLang="en-US" sz="2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*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NFA</a:t>
            </a:r>
            <a:r>
              <a:rPr lang="en-US" altLang="en-US" sz="2400" i="1" baseline="-2500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*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NFA1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NFA2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D2695FD-DB59-4D7A-BDE8-368F2FDA58B1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18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20" name="Rectangle 3"/>
          <p:cNvSpPr txBox="1">
            <a:spLocks noChangeArrowheads="1"/>
          </p:cNvSpPr>
          <p:nvPr/>
        </p:nvSpPr>
        <p:spPr bwMode="auto">
          <a:xfrm>
            <a:off x="1600200" y="457200"/>
            <a:ext cx="8839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400050" lvl="1" indent="0" eaLnBrk="1" hangingPunct="1">
              <a:buNone/>
              <a:defRPr/>
            </a:pP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L</a:t>
            </a:r>
            <a:r>
              <a:rPr lang="en-CA" altLang="en-US" kern="0" baseline="30000" dirty="0">
                <a:solidFill>
                  <a:srgbClr val="FFFFFF"/>
                </a:solidFill>
                <a:latin typeface="Times New Roman"/>
                <a:cs typeface="Arial" charset="0"/>
              </a:rPr>
              <a:t>*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 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 =  {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1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2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3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…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r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 | r ≥0  and each </a:t>
            </a:r>
            <a:r>
              <a:rPr lang="el-GR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α</a:t>
            </a:r>
            <a:r>
              <a:rPr lang="en-CA" altLang="en-US" kern="0" baseline="-25000" dirty="0" err="1">
                <a:solidFill>
                  <a:srgbClr val="FFFFFF"/>
                </a:solidFill>
                <a:latin typeface="Times New Roman"/>
                <a:cs typeface="Arial" charset="0"/>
              </a:rPr>
              <a:t>i</a:t>
            </a:r>
            <a:r>
              <a:rPr lang="en-CA" altLang="en-US" kern="0" dirty="0" err="1">
                <a:solidFill>
                  <a:srgbClr val="FFFFFF"/>
                </a:solidFill>
                <a:latin typeface="Times New Roman"/>
                <a:cs typeface="Arial" charset="0"/>
                <a:sym typeface="Symbol" panose="05050102010706020507" pitchFamily="18" charset="2"/>
              </a:rPr>
              <a:t>L</a:t>
            </a:r>
            <a:r>
              <a:rPr lang="en-CA" altLang="en-US" kern="0" dirty="0">
                <a:solidFill>
                  <a:srgbClr val="FFFFFF"/>
                </a:solidFill>
                <a:latin typeface="Times New Roman"/>
                <a:cs typeface="Arial" charset="0"/>
              </a:rPr>
              <a:t>}</a:t>
            </a:r>
          </a:p>
        </p:txBody>
      </p:sp>
    </p:spTree>
    <p:extLst>
      <p:ext uri="{BB962C8B-B14F-4D97-AF65-F5344CB8AC3E}">
        <p14:creationId xmlns:p14="http://schemas.microsoft.com/office/powerpoint/2010/main" val="3767198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116" grpId="0" animBg="1"/>
      <p:bldP spid="118" grpId="0"/>
      <p:bldP spid="122" grpId="0"/>
      <p:bldP spid="123" grpId="0" animBg="1"/>
      <p:bldP spid="12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4" descr="C:\Documents and Settings\Owner\Desktop\2001\scan000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272" b="17235"/>
          <a:stretch>
            <a:fillRect/>
          </a:stretch>
        </p:blipFill>
        <p:spPr bwMode="auto">
          <a:xfrm>
            <a:off x="3581400" y="990601"/>
            <a:ext cx="4953000" cy="423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19" name="Group 28"/>
          <p:cNvGrpSpPr>
            <a:grpSpLocks/>
          </p:cNvGrpSpPr>
          <p:nvPr/>
        </p:nvGrpSpPr>
        <p:grpSpPr bwMode="auto">
          <a:xfrm flipH="1">
            <a:off x="9129714" y="4343400"/>
            <a:ext cx="1190625" cy="2286000"/>
            <a:chOff x="3915" y="446"/>
            <a:chExt cx="678" cy="1433"/>
          </a:xfrm>
        </p:grpSpPr>
        <p:sp>
          <p:nvSpPr>
            <p:cNvPr id="34831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4832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33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34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35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36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37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38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39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0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1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2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3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4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5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6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7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8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49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0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1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2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3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4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5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6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7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8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59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0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1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2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3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4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5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6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7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8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69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0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1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2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3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4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5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6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7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8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79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0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1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2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3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4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5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6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7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8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89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0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1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2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3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4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5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6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7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8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899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0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1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2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3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4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5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6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7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8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09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0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1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2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3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4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5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6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7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8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19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0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1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2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3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4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5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6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7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8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29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30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4931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4820" name="AutoShape 38"/>
          <p:cNvSpPr>
            <a:spLocks noChangeArrowheads="1"/>
          </p:cNvSpPr>
          <p:nvPr/>
        </p:nvSpPr>
        <p:spPr bwMode="auto">
          <a:xfrm>
            <a:off x="1676400" y="5257801"/>
            <a:ext cx="7086600" cy="1554163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FFFFFF"/>
                </a:solidFill>
                <a:cs typeface="Arial" charset="0"/>
              </a:rPr>
              <a:t>We say a string </a:t>
            </a:r>
            <a:r>
              <a:rPr lang="en-US" altLang="en-US" sz="2800" dirty="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</a:t>
            </a:r>
            <a:r>
              <a:rPr lang="en-US" altLang="en-US" sz="2800" dirty="0">
                <a:solidFill>
                  <a:srgbClr val="FFFFFF"/>
                </a:solidFill>
                <a:cs typeface="Arial" charset="0"/>
              </a:rPr>
              <a:t>is accepted iff </a:t>
            </a:r>
            <a:br>
              <a:rPr lang="en-US" altLang="en-US" sz="2800" dirty="0">
                <a:solidFill>
                  <a:srgbClr val="FFFFFF"/>
                </a:solidFill>
                <a:cs typeface="Arial" charset="0"/>
              </a:rPr>
            </a:br>
            <a:r>
              <a:rPr lang="en-US" altLang="en-US" sz="2800" dirty="0">
                <a:solidFill>
                  <a:srgbClr val="FFFFFF"/>
                </a:solidFill>
                <a:cs typeface="Arial" charset="0"/>
              </a:rPr>
              <a:t>there is an path through the NFA labeled by the string ending at an accept state.</a:t>
            </a:r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4254500" y="1960563"/>
            <a:ext cx="673100" cy="747712"/>
          </a:xfrm>
          <a:custGeom>
            <a:avLst/>
            <a:gdLst>
              <a:gd name="T0" fmla="*/ 0 w 685800"/>
              <a:gd name="T1" fmla="*/ 0 h 737392"/>
              <a:gd name="T2" fmla="*/ 336722 w 685800"/>
              <a:gd name="T3" fmla="*/ 103527 h 737392"/>
              <a:gd name="T4" fmla="*/ 134689 w 685800"/>
              <a:gd name="T5" fmla="*/ 931739 h 737392"/>
              <a:gd name="T6" fmla="*/ 353557 w 685800"/>
              <a:gd name="T7" fmla="*/ 879981 h 737392"/>
              <a:gd name="T8" fmla="*/ 454571 w 685800"/>
              <a:gd name="T9" fmla="*/ 258816 h 7373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5800" h="737392">
                <a:moveTo>
                  <a:pt x="0" y="0"/>
                </a:moveTo>
                <a:cubicBezTo>
                  <a:pt x="211666" y="26458"/>
                  <a:pt x="474133" y="-38100"/>
                  <a:pt x="508000" y="76200"/>
                </a:cubicBezTo>
                <a:cubicBezTo>
                  <a:pt x="541867" y="190500"/>
                  <a:pt x="198967" y="590550"/>
                  <a:pt x="203200" y="685800"/>
                </a:cubicBezTo>
                <a:cubicBezTo>
                  <a:pt x="207433" y="781050"/>
                  <a:pt x="452967" y="730250"/>
                  <a:pt x="533400" y="647700"/>
                </a:cubicBezTo>
                <a:cubicBezTo>
                  <a:pt x="630767" y="556683"/>
                  <a:pt x="658283" y="373591"/>
                  <a:pt x="685800" y="19050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7010400" y="1935163"/>
            <a:ext cx="673100" cy="747712"/>
          </a:xfrm>
          <a:custGeom>
            <a:avLst/>
            <a:gdLst>
              <a:gd name="T0" fmla="*/ 0 w 685800"/>
              <a:gd name="T1" fmla="*/ 0 h 737392"/>
              <a:gd name="T2" fmla="*/ 336722 w 685800"/>
              <a:gd name="T3" fmla="*/ 103527 h 737392"/>
              <a:gd name="T4" fmla="*/ 134689 w 685800"/>
              <a:gd name="T5" fmla="*/ 931739 h 737392"/>
              <a:gd name="T6" fmla="*/ 353557 w 685800"/>
              <a:gd name="T7" fmla="*/ 879981 h 737392"/>
              <a:gd name="T8" fmla="*/ 454571 w 685800"/>
              <a:gd name="T9" fmla="*/ 258816 h 7373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5800" h="737392">
                <a:moveTo>
                  <a:pt x="0" y="0"/>
                </a:moveTo>
                <a:cubicBezTo>
                  <a:pt x="211666" y="26458"/>
                  <a:pt x="474133" y="-38100"/>
                  <a:pt x="508000" y="76200"/>
                </a:cubicBezTo>
                <a:cubicBezTo>
                  <a:pt x="541867" y="190500"/>
                  <a:pt x="198967" y="590550"/>
                  <a:pt x="203200" y="685800"/>
                </a:cubicBezTo>
                <a:cubicBezTo>
                  <a:pt x="207433" y="781050"/>
                  <a:pt x="452967" y="730250"/>
                  <a:pt x="533400" y="647700"/>
                </a:cubicBezTo>
                <a:cubicBezTo>
                  <a:pt x="630767" y="556683"/>
                  <a:pt x="658283" y="373591"/>
                  <a:pt x="685800" y="19050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>
            <a:off x="6372226" y="2003426"/>
            <a:ext cx="638175" cy="912813"/>
          </a:xfrm>
          <a:custGeom>
            <a:avLst/>
            <a:gdLst>
              <a:gd name="T0" fmla="*/ 0 w 649856"/>
              <a:gd name="T1" fmla="*/ 1168012 h 899611"/>
              <a:gd name="T2" fmla="*/ 245213 w 649856"/>
              <a:gd name="T3" fmla="*/ 1169533 h 899611"/>
              <a:gd name="T4" fmla="*/ 301129 w 649856"/>
              <a:gd name="T5" fmla="*/ 336688 h 899611"/>
              <a:gd name="T6" fmla="*/ 435786 w 649856"/>
              <a:gd name="T7" fmla="*/ 60003 h 8996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9856" h="899611">
                <a:moveTo>
                  <a:pt x="0" y="847689"/>
                </a:moveTo>
                <a:cubicBezTo>
                  <a:pt x="211666" y="874147"/>
                  <a:pt x="290822" y="949350"/>
                  <a:pt x="365664" y="848794"/>
                </a:cubicBezTo>
                <a:cubicBezTo>
                  <a:pt x="440506" y="748238"/>
                  <a:pt x="401688" y="378562"/>
                  <a:pt x="449053" y="244354"/>
                </a:cubicBezTo>
                <a:cubicBezTo>
                  <a:pt x="496418" y="110146"/>
                  <a:pt x="610398" y="-88758"/>
                  <a:pt x="649856" y="43548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362200" y="2849563"/>
            <a:ext cx="617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>
                <a:solidFill>
                  <a:srgbClr val="FFFFFF"/>
                </a:solidFill>
                <a:cs typeface="Arial" charset="0"/>
              </a:rPr>
              <a:t>Or</a:t>
            </a:r>
            <a:endParaRPr lang="en-CA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18" name="Rectangle 3"/>
          <p:cNvSpPr txBox="1">
            <a:spLocks noChangeArrowheads="1"/>
          </p:cNvSpPr>
          <p:nvPr/>
        </p:nvSpPr>
        <p:spPr bwMode="auto">
          <a:xfrm>
            <a:off x="1828800" y="457200"/>
            <a:ext cx="822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eaLnBrk="1" hangingPunct="1">
              <a:buNone/>
              <a:defRPr/>
            </a:pP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Union:  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  <a:cs typeface="Times New Roman"/>
                <a:sym typeface="Symbol"/>
              </a:rPr>
              <a:t>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  <a:sym typeface="Symbol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2 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=  {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|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  or   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2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}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2209800" y="2006600"/>
            <a:ext cx="952500" cy="584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αϵ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L</a:t>
            </a:r>
            <a:r>
              <a:rPr lang="en-CA" altLang="en-US" sz="3200" kern="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8763001" y="1981200"/>
            <a:ext cx="1757363" cy="584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αϵ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L</a:t>
            </a:r>
            <a:r>
              <a:rPr lang="en-CA" altLang="en-US" sz="3200" kern="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Times New Roman"/>
                <a:sym typeface="Symbol"/>
              </a:rPr>
              <a:t>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  <a:sym typeface="Symbol"/>
              </a:rPr>
              <a:t>L</a:t>
            </a:r>
            <a:r>
              <a:rPr lang="en-CA" altLang="en-US" sz="3200" kern="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6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117" name="AutoShape 41"/>
          <p:cNvSpPr>
            <a:spLocks noChangeArrowheads="1"/>
          </p:cNvSpPr>
          <p:nvPr/>
        </p:nvSpPr>
        <p:spPr bwMode="auto">
          <a:xfrm>
            <a:off x="1085850" y="-7620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 dirty="0">
                <a:solidFill>
                  <a:srgbClr val="FFFFFF"/>
                </a:solidFill>
                <a:cs typeface="Arial" charset="0"/>
              </a:rPr>
              <a:t>NFA</a:t>
            </a:r>
            <a:r>
              <a:rPr lang="en-CA" altLang="en-US" sz="2400" kern="0" baseline="-25000" dirty="0">
                <a:solidFill>
                  <a:srgbClr val="FFFFFF"/>
                </a:solidFill>
                <a:cs typeface="Times New Roman"/>
                <a:sym typeface="Symbol"/>
              </a:rPr>
              <a:t></a:t>
            </a:r>
            <a:r>
              <a:rPr lang="en-US" altLang="en-US" sz="2400" baseline="-250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= NFA</a:t>
            </a:r>
            <a:r>
              <a:rPr lang="en-CA" altLang="en-US" sz="2400" kern="0" baseline="-25000" dirty="0">
                <a:solidFill>
                  <a:srgbClr val="FFFFFF"/>
                </a:solidFill>
                <a:cs typeface="Times New Roman"/>
                <a:sym typeface="Symbol"/>
              </a:rPr>
              <a:t>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NFA1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NFA2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</a:rPr>
            </a:br>
            <a:endParaRPr lang="en-US" altLang="en-US" sz="24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A081E6B-FDEF-43B0-A02D-8BBBF20090EF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19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3271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4" grpId="0" animBg="1"/>
      <p:bldP spid="115" grpId="0" animBg="1"/>
      <p:bldP spid="4" grpId="0"/>
      <p:bldP spid="118" grpId="0"/>
      <p:bldP spid="119" grpId="0"/>
      <p:bldP spid="121" grpId="0"/>
      <p:bldP spid="11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2209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9224" name="AutoShape 41"/>
          <p:cNvSpPr>
            <a:spLocks noChangeArrowheads="1"/>
          </p:cNvSpPr>
          <p:nvPr/>
        </p:nvSpPr>
        <p:spPr bwMode="auto">
          <a:xfrm>
            <a:off x="2209800" y="3276600"/>
            <a:ext cx="4821238" cy="1676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We will give an algorithm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such that 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L(M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) = L(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)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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L(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graphicFrame>
        <p:nvGraphicFramePr>
          <p:cNvPr id="36" name="Table 35"/>
          <p:cNvGraphicFramePr>
            <a:graphicFrameLocks noGrp="1"/>
          </p:cNvGraphicFramePr>
          <p:nvPr/>
        </p:nvGraphicFramePr>
        <p:xfrm>
          <a:off x="7315200" y="1676400"/>
          <a:ext cx="3200400" cy="216693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1140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76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31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242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1114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ym typeface="Symbol"/>
                        </a:rPr>
                        <a:t>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ym typeface="Symbol"/>
                        </a:rPr>
                        <a:t>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>
                          <a:sym typeface="Symbol"/>
                        </a:rPr>
                        <a:t>L</a:t>
                      </a:r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ym typeface="Symbol"/>
                        </a:rPr>
                        <a:t>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L</a:t>
                      </a:r>
                      <a:r>
                        <a:rPr lang="en-US" sz="1800" baseline="30000" dirty="0"/>
                        <a:t>*</a:t>
                      </a:r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3605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DFA</a:t>
                      </a:r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9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NFA</a:t>
                      </a:r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1114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Reg</a:t>
                      </a:r>
                      <a:r>
                        <a:rPr lang="en-US" sz="1800" baseline="0" dirty="0"/>
                        <a:t> </a:t>
                      </a:r>
                      <a:r>
                        <a:rPr lang="en-US" sz="1800" baseline="0" dirty="0" err="1"/>
                        <a:t>Exp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0096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Ext</a:t>
                      </a:r>
                      <a:r>
                        <a:rPr lang="en-US" sz="1800" baseline="0" dirty="0"/>
                        <a:t> </a:t>
                      </a:r>
                      <a:r>
                        <a:rPr lang="en-US" sz="1800" baseline="0" dirty="0" err="1"/>
                        <a:t>Reg</a:t>
                      </a:r>
                      <a:r>
                        <a:rPr lang="en-US" sz="1800" baseline="0" dirty="0"/>
                        <a:t> </a:t>
                      </a:r>
                      <a:r>
                        <a:rPr lang="en-US" sz="1800" baseline="0" dirty="0" err="1"/>
                        <a:t>Exp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46E8B6E-2E1A-49F8-8660-20C7667E8F6E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434389" y="2015531"/>
            <a:ext cx="1142257" cy="461665"/>
            <a:chOff x="6910388" y="2015530"/>
            <a:chExt cx="1142257" cy="461665"/>
          </a:xfrm>
        </p:grpSpPr>
        <p:sp>
          <p:nvSpPr>
            <p:cNvPr id="49" name="Rectangle 37"/>
            <p:cNvSpPr>
              <a:spLocks noChangeArrowheads="1"/>
            </p:cNvSpPr>
            <p:nvPr/>
          </p:nvSpPr>
          <p:spPr bwMode="auto">
            <a:xfrm>
              <a:off x="6910388" y="2015530"/>
              <a:ext cx="356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FF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50" name="Rectangle 43"/>
            <p:cNvSpPr>
              <a:spLocks noChangeArrowheads="1"/>
            </p:cNvSpPr>
            <p:nvPr/>
          </p:nvSpPr>
          <p:spPr bwMode="auto">
            <a:xfrm>
              <a:off x="7264631" y="2015530"/>
              <a:ext cx="356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FF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51" name="Rectangle 53"/>
            <p:cNvSpPr>
              <a:spLocks noChangeArrowheads="1"/>
            </p:cNvSpPr>
            <p:nvPr/>
          </p:nvSpPr>
          <p:spPr bwMode="auto">
            <a:xfrm>
              <a:off x="7696445" y="2015530"/>
              <a:ext cx="356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 dirty="0">
                  <a:solidFill>
                    <a:srgbClr val="FF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 dirty="0">
                <a:solidFill>
                  <a:srgbClr val="FF0000"/>
                </a:solidFill>
                <a:cs typeface="Arial" charset="0"/>
              </a:endParaRPr>
            </a:p>
          </p:txBody>
        </p:sp>
      </p:grpSp>
      <p:grpSp>
        <p:nvGrpSpPr>
          <p:cNvPr id="53" name="Group 1"/>
          <p:cNvGrpSpPr>
            <a:grpSpLocks/>
          </p:cNvGrpSpPr>
          <p:nvPr/>
        </p:nvGrpSpPr>
        <p:grpSpPr bwMode="auto">
          <a:xfrm>
            <a:off x="8434388" y="1752600"/>
            <a:ext cx="2047838" cy="1828800"/>
            <a:chOff x="6910169" y="1752600"/>
            <a:chExt cx="2047769" cy="1828800"/>
          </a:xfrm>
        </p:grpSpPr>
        <p:grpSp>
          <p:nvGrpSpPr>
            <p:cNvPr id="54" name="Group 36"/>
            <p:cNvGrpSpPr>
              <a:grpSpLocks/>
            </p:cNvGrpSpPr>
            <p:nvPr/>
          </p:nvGrpSpPr>
          <p:grpSpPr bwMode="auto">
            <a:xfrm>
              <a:off x="6910169" y="2768600"/>
              <a:ext cx="356188" cy="812800"/>
              <a:chOff x="1498012" y="3089870"/>
              <a:chExt cx="356188" cy="812800"/>
            </a:xfrm>
          </p:grpSpPr>
          <p:sp>
            <p:nvSpPr>
              <p:cNvPr id="68" name="Rectangle 39"/>
              <p:cNvSpPr>
                <a:spLocks noChangeArrowheads="1"/>
              </p:cNvSpPr>
              <p:nvPr/>
            </p:nvSpPr>
            <p:spPr bwMode="auto">
              <a:xfrm>
                <a:off x="1498012" y="308987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Y</a:t>
                </a:r>
                <a:endParaRPr lang="en-US" altLang="en-US" sz="240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69" name="Rectangle 40"/>
              <p:cNvSpPr>
                <a:spLocks noChangeArrowheads="1"/>
              </p:cNvSpPr>
              <p:nvPr/>
            </p:nvSpPr>
            <p:spPr bwMode="auto">
              <a:xfrm>
                <a:off x="1498012" y="344100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Y</a:t>
                </a:r>
                <a:endParaRPr lang="en-US" altLang="en-US" sz="2400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55" name="Group 42"/>
            <p:cNvGrpSpPr>
              <a:grpSpLocks/>
            </p:cNvGrpSpPr>
            <p:nvPr/>
          </p:nvGrpSpPr>
          <p:grpSpPr bwMode="auto">
            <a:xfrm>
              <a:off x="7264400" y="2768600"/>
              <a:ext cx="356188" cy="812800"/>
              <a:chOff x="1498012" y="3089870"/>
              <a:chExt cx="356188" cy="812800"/>
            </a:xfrm>
          </p:grpSpPr>
          <p:sp>
            <p:nvSpPr>
              <p:cNvPr id="66" name="Rectangle 45"/>
              <p:cNvSpPr>
                <a:spLocks noChangeArrowheads="1"/>
              </p:cNvSpPr>
              <p:nvPr/>
            </p:nvSpPr>
            <p:spPr bwMode="auto">
              <a:xfrm>
                <a:off x="1498012" y="308987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?</a:t>
                </a:r>
                <a:endParaRPr lang="en-US" altLang="en-US" sz="240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67" name="Rectangle 46"/>
              <p:cNvSpPr>
                <a:spLocks noChangeArrowheads="1"/>
              </p:cNvSpPr>
              <p:nvPr/>
            </p:nvSpPr>
            <p:spPr bwMode="auto">
              <a:xfrm>
                <a:off x="1498012" y="344100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 dirty="0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Y</a:t>
                </a:r>
                <a:endParaRPr lang="en-US" altLang="en-US" sz="2400" dirty="0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56" name="Group 52"/>
            <p:cNvGrpSpPr>
              <a:grpSpLocks/>
            </p:cNvGrpSpPr>
            <p:nvPr/>
          </p:nvGrpSpPr>
          <p:grpSpPr bwMode="auto">
            <a:xfrm>
              <a:off x="7696200" y="2768600"/>
              <a:ext cx="356188" cy="812800"/>
              <a:chOff x="1498012" y="3089870"/>
              <a:chExt cx="356188" cy="812800"/>
            </a:xfrm>
          </p:grpSpPr>
          <p:sp>
            <p:nvSpPr>
              <p:cNvPr id="64" name="Rectangle 56"/>
              <p:cNvSpPr>
                <a:spLocks noChangeArrowheads="1"/>
              </p:cNvSpPr>
              <p:nvPr/>
            </p:nvSpPr>
            <p:spPr bwMode="auto">
              <a:xfrm>
                <a:off x="1498012" y="308987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?</a:t>
                </a:r>
                <a:endParaRPr lang="en-US" altLang="en-US" sz="240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65" name="Rectangle 58"/>
              <p:cNvSpPr>
                <a:spLocks noChangeArrowheads="1"/>
              </p:cNvSpPr>
              <p:nvPr/>
            </p:nvSpPr>
            <p:spPr bwMode="auto">
              <a:xfrm>
                <a:off x="1498012" y="344100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Y</a:t>
                </a:r>
                <a:endParaRPr lang="en-US" altLang="en-US" sz="2400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57" name="Group 81"/>
            <p:cNvGrpSpPr>
              <a:grpSpLocks/>
            </p:cNvGrpSpPr>
            <p:nvPr/>
          </p:nvGrpSpPr>
          <p:grpSpPr bwMode="auto">
            <a:xfrm>
              <a:off x="8191500" y="2768600"/>
              <a:ext cx="356188" cy="812800"/>
              <a:chOff x="1498012" y="3089870"/>
              <a:chExt cx="356188" cy="812800"/>
            </a:xfrm>
          </p:grpSpPr>
          <p:sp>
            <p:nvSpPr>
              <p:cNvPr id="62" name="Rectangle 84"/>
              <p:cNvSpPr>
                <a:spLocks noChangeArrowheads="1"/>
              </p:cNvSpPr>
              <p:nvPr/>
            </p:nvSpPr>
            <p:spPr bwMode="auto">
              <a:xfrm>
                <a:off x="1498012" y="308987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Y</a:t>
                </a:r>
                <a:endParaRPr lang="en-US" altLang="en-US" sz="240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63" name="Rectangle 85"/>
              <p:cNvSpPr>
                <a:spLocks noChangeArrowheads="1"/>
              </p:cNvSpPr>
              <p:nvPr/>
            </p:nvSpPr>
            <p:spPr bwMode="auto">
              <a:xfrm>
                <a:off x="1498012" y="344100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Y</a:t>
                </a:r>
                <a:endParaRPr lang="en-US" altLang="en-US" sz="2400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cxnSp>
          <p:nvCxnSpPr>
            <p:cNvPr id="58" name="Straight Connector 86"/>
            <p:cNvCxnSpPr>
              <a:cxnSpLocks noChangeShapeType="1"/>
            </p:cNvCxnSpPr>
            <p:nvPr/>
          </p:nvCxnSpPr>
          <p:spPr bwMode="auto">
            <a:xfrm>
              <a:off x="7772400" y="1752600"/>
              <a:ext cx="211756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9" name="Group 87"/>
            <p:cNvGrpSpPr>
              <a:grpSpLocks/>
            </p:cNvGrpSpPr>
            <p:nvPr/>
          </p:nvGrpSpPr>
          <p:grpSpPr bwMode="auto">
            <a:xfrm>
              <a:off x="8601749" y="2768600"/>
              <a:ext cx="356189" cy="812800"/>
              <a:chOff x="1498011" y="3089870"/>
              <a:chExt cx="356189" cy="812800"/>
            </a:xfrm>
          </p:grpSpPr>
          <p:sp>
            <p:nvSpPr>
              <p:cNvPr id="60" name="Rectangle 90"/>
              <p:cNvSpPr>
                <a:spLocks noChangeArrowheads="1"/>
              </p:cNvSpPr>
              <p:nvPr/>
            </p:nvSpPr>
            <p:spPr bwMode="auto">
              <a:xfrm>
                <a:off x="1498011" y="308987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Y</a:t>
                </a:r>
                <a:endParaRPr lang="en-US" altLang="en-US" sz="240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61" name="Rectangle 91"/>
              <p:cNvSpPr>
                <a:spLocks noChangeArrowheads="1"/>
              </p:cNvSpPr>
              <p:nvPr/>
            </p:nvSpPr>
            <p:spPr bwMode="auto">
              <a:xfrm>
                <a:off x="1498012" y="344100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 i="1">
                    <a:solidFill>
                      <a:srgbClr val="000000"/>
                    </a:solidFill>
                    <a:cs typeface="Arial" charset="0"/>
                    <a:sym typeface="Symbol" pitchFamily="18" charset="2"/>
                  </a:rPr>
                  <a:t>Y</a:t>
                </a:r>
                <a:endParaRPr lang="en-US" altLang="en-US" sz="2400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</p:grpSp>
      <p:grpSp>
        <p:nvGrpSpPr>
          <p:cNvPr id="43" name="Group 26"/>
          <p:cNvGrpSpPr>
            <a:grpSpLocks/>
          </p:cNvGrpSpPr>
          <p:nvPr/>
        </p:nvGrpSpPr>
        <p:grpSpPr bwMode="auto">
          <a:xfrm flipH="1">
            <a:off x="1165353" y="3025327"/>
            <a:ext cx="947738" cy="1828800"/>
            <a:chOff x="2308" y="1513"/>
            <a:chExt cx="1162" cy="2570"/>
          </a:xfrm>
        </p:grpSpPr>
        <p:grpSp>
          <p:nvGrpSpPr>
            <p:cNvPr id="44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2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8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2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0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71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406870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4" descr="C:\Documents and Settings\Owner\Desktop\2001\scan000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272" b="17235"/>
          <a:stretch>
            <a:fillRect/>
          </a:stretch>
        </p:blipFill>
        <p:spPr bwMode="auto">
          <a:xfrm>
            <a:off x="3581400" y="990601"/>
            <a:ext cx="4953000" cy="423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Freeform 2"/>
          <p:cNvSpPr>
            <a:spLocks/>
          </p:cNvSpPr>
          <p:nvPr/>
        </p:nvSpPr>
        <p:spPr bwMode="auto">
          <a:xfrm>
            <a:off x="4254500" y="3646488"/>
            <a:ext cx="673100" cy="747712"/>
          </a:xfrm>
          <a:custGeom>
            <a:avLst/>
            <a:gdLst>
              <a:gd name="T0" fmla="*/ 0 w 685800"/>
              <a:gd name="T1" fmla="*/ 0 h 737392"/>
              <a:gd name="T2" fmla="*/ 336722 w 685800"/>
              <a:gd name="T3" fmla="*/ 103527 h 737392"/>
              <a:gd name="T4" fmla="*/ 134689 w 685800"/>
              <a:gd name="T5" fmla="*/ 931739 h 737392"/>
              <a:gd name="T6" fmla="*/ 353557 w 685800"/>
              <a:gd name="T7" fmla="*/ 879981 h 737392"/>
              <a:gd name="T8" fmla="*/ 454571 w 685800"/>
              <a:gd name="T9" fmla="*/ 258816 h 7373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5800" h="737392">
                <a:moveTo>
                  <a:pt x="0" y="0"/>
                </a:moveTo>
                <a:cubicBezTo>
                  <a:pt x="211666" y="26458"/>
                  <a:pt x="474133" y="-38100"/>
                  <a:pt x="508000" y="76200"/>
                </a:cubicBezTo>
                <a:cubicBezTo>
                  <a:pt x="541867" y="190500"/>
                  <a:pt x="198967" y="590550"/>
                  <a:pt x="203200" y="685800"/>
                </a:cubicBezTo>
                <a:cubicBezTo>
                  <a:pt x="207433" y="781050"/>
                  <a:pt x="452967" y="730250"/>
                  <a:pt x="533400" y="647700"/>
                </a:cubicBezTo>
                <a:cubicBezTo>
                  <a:pt x="630767" y="556683"/>
                  <a:pt x="658283" y="373591"/>
                  <a:pt x="685800" y="19050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4" name="Freeform 113"/>
          <p:cNvSpPr>
            <a:spLocks/>
          </p:cNvSpPr>
          <p:nvPr/>
        </p:nvSpPr>
        <p:spPr bwMode="auto">
          <a:xfrm>
            <a:off x="7010400" y="3697288"/>
            <a:ext cx="673100" cy="747712"/>
          </a:xfrm>
          <a:custGeom>
            <a:avLst/>
            <a:gdLst>
              <a:gd name="T0" fmla="*/ 0 w 685800"/>
              <a:gd name="T1" fmla="*/ 0 h 737392"/>
              <a:gd name="T2" fmla="*/ 336722 w 685800"/>
              <a:gd name="T3" fmla="*/ 103527 h 737392"/>
              <a:gd name="T4" fmla="*/ 134689 w 685800"/>
              <a:gd name="T5" fmla="*/ 931739 h 737392"/>
              <a:gd name="T6" fmla="*/ 353557 w 685800"/>
              <a:gd name="T7" fmla="*/ 879981 h 737392"/>
              <a:gd name="T8" fmla="*/ 454571 w 685800"/>
              <a:gd name="T9" fmla="*/ 258816 h 7373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5800" h="737392">
                <a:moveTo>
                  <a:pt x="0" y="0"/>
                </a:moveTo>
                <a:cubicBezTo>
                  <a:pt x="211666" y="26458"/>
                  <a:pt x="474133" y="-38100"/>
                  <a:pt x="508000" y="76200"/>
                </a:cubicBezTo>
                <a:cubicBezTo>
                  <a:pt x="541867" y="190500"/>
                  <a:pt x="198967" y="590550"/>
                  <a:pt x="203200" y="685800"/>
                </a:cubicBezTo>
                <a:cubicBezTo>
                  <a:pt x="207433" y="781050"/>
                  <a:pt x="452967" y="730250"/>
                  <a:pt x="533400" y="647700"/>
                </a:cubicBezTo>
                <a:cubicBezTo>
                  <a:pt x="630767" y="556683"/>
                  <a:pt x="658283" y="373591"/>
                  <a:pt x="685800" y="19050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5" name="Freeform 114"/>
          <p:cNvSpPr>
            <a:spLocks/>
          </p:cNvSpPr>
          <p:nvPr/>
        </p:nvSpPr>
        <p:spPr bwMode="auto">
          <a:xfrm flipV="1">
            <a:off x="6372226" y="2782888"/>
            <a:ext cx="638175" cy="912812"/>
          </a:xfrm>
          <a:custGeom>
            <a:avLst/>
            <a:gdLst>
              <a:gd name="T0" fmla="*/ 0 w 649856"/>
              <a:gd name="T1" fmla="*/ 1167984 h 899611"/>
              <a:gd name="T2" fmla="*/ 245213 w 649856"/>
              <a:gd name="T3" fmla="*/ 1169509 h 899611"/>
              <a:gd name="T4" fmla="*/ 301129 w 649856"/>
              <a:gd name="T5" fmla="*/ 336682 h 899611"/>
              <a:gd name="T6" fmla="*/ 435786 w 649856"/>
              <a:gd name="T7" fmla="*/ 60003 h 8996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9856" h="899611">
                <a:moveTo>
                  <a:pt x="0" y="847689"/>
                </a:moveTo>
                <a:cubicBezTo>
                  <a:pt x="211666" y="874147"/>
                  <a:pt x="290822" y="949350"/>
                  <a:pt x="365664" y="848794"/>
                </a:cubicBezTo>
                <a:cubicBezTo>
                  <a:pt x="440506" y="748238"/>
                  <a:pt x="401688" y="378562"/>
                  <a:pt x="449053" y="244354"/>
                </a:cubicBezTo>
                <a:cubicBezTo>
                  <a:pt x="496418" y="110146"/>
                  <a:pt x="610398" y="-88758"/>
                  <a:pt x="649856" y="43548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grpSp>
        <p:nvGrpSpPr>
          <p:cNvPr id="35846" name="Group 28"/>
          <p:cNvGrpSpPr>
            <a:grpSpLocks/>
          </p:cNvGrpSpPr>
          <p:nvPr/>
        </p:nvGrpSpPr>
        <p:grpSpPr bwMode="auto">
          <a:xfrm flipH="1">
            <a:off x="9129714" y="4343400"/>
            <a:ext cx="1190625" cy="2286000"/>
            <a:chOff x="3915" y="446"/>
            <a:chExt cx="678" cy="1433"/>
          </a:xfrm>
        </p:grpSpPr>
        <p:sp>
          <p:nvSpPr>
            <p:cNvPr id="35858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5859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0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1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2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3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4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5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6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7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8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69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0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1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2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3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4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5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6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7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8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79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0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1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2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3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4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5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6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7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8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89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0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1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2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3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4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5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6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7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8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899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0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1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2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3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4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5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6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7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8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09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0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1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2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3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4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5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6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7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8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19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0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1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2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3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4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5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6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7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8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29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0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1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2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3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4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5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6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7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8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39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0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1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2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3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4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5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6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7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8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49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50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51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52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53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54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55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56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57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5958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5847" name="AutoShape 38"/>
          <p:cNvSpPr>
            <a:spLocks noChangeArrowheads="1"/>
          </p:cNvSpPr>
          <p:nvPr/>
        </p:nvSpPr>
        <p:spPr bwMode="auto">
          <a:xfrm>
            <a:off x="1676400" y="5257801"/>
            <a:ext cx="7086600" cy="1554163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We say a string </a:t>
            </a:r>
            <a:r>
              <a:rPr lang="en-US" altLang="en-US" sz="28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</a:t>
            </a: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is accepted iff </a:t>
            </a:r>
            <a:br>
              <a:rPr lang="en-US" altLang="en-US" sz="2800">
                <a:solidFill>
                  <a:srgbClr val="FFFFFF"/>
                </a:solidFill>
                <a:cs typeface="Arial" charset="0"/>
              </a:rPr>
            </a:b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there is an path through the NFA labeled by the string ending at an accept state.</a:t>
            </a:r>
          </a:p>
        </p:txBody>
      </p:sp>
      <p:sp>
        <p:nvSpPr>
          <p:cNvPr id="218" name="Rectangle 3"/>
          <p:cNvSpPr txBox="1">
            <a:spLocks noChangeArrowheads="1"/>
          </p:cNvSpPr>
          <p:nvPr/>
        </p:nvSpPr>
        <p:spPr bwMode="auto">
          <a:xfrm>
            <a:off x="1828800" y="457200"/>
            <a:ext cx="822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eaLnBrk="1" hangingPunct="1">
              <a:buNone/>
              <a:defRPr/>
            </a:pP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Union:  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  <a:cs typeface="Times New Roman"/>
                <a:sym typeface="Symbol"/>
              </a:rPr>
              <a:t>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  <a:sym typeface="Symbol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2 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=  {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|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  or   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2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}</a:t>
            </a:r>
          </a:p>
        </p:txBody>
      </p:sp>
      <p:sp>
        <p:nvSpPr>
          <p:cNvPr id="35849" name="Rectangle 219"/>
          <p:cNvSpPr>
            <a:spLocks noChangeArrowheads="1"/>
          </p:cNvSpPr>
          <p:nvPr/>
        </p:nvSpPr>
        <p:spPr bwMode="auto">
          <a:xfrm>
            <a:off x="2362200" y="2849563"/>
            <a:ext cx="617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>
                <a:solidFill>
                  <a:srgbClr val="FFFFFF"/>
                </a:solidFill>
                <a:cs typeface="Arial" charset="0"/>
              </a:rPr>
              <a:t>Or</a:t>
            </a:r>
            <a:endParaRPr lang="en-CA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21" name="Rectangle 220"/>
          <p:cNvSpPr/>
          <p:nvPr/>
        </p:nvSpPr>
        <p:spPr>
          <a:xfrm>
            <a:off x="2209800" y="2006600"/>
            <a:ext cx="952500" cy="584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αϵ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L</a:t>
            </a:r>
            <a:r>
              <a:rPr lang="en-CA" altLang="en-US" sz="3200" kern="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2146301" y="3695701"/>
            <a:ext cx="95250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αϵ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L</a:t>
            </a:r>
            <a:r>
              <a:rPr lang="en-CA" altLang="en-US" sz="3200" kern="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8763001" y="1981200"/>
            <a:ext cx="1757363" cy="584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αϵ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L</a:t>
            </a:r>
            <a:r>
              <a:rPr lang="en-CA" altLang="en-US" sz="3200" kern="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Times New Roman"/>
                <a:sym typeface="Symbol"/>
              </a:rPr>
              <a:t>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  <a:sym typeface="Symbol"/>
              </a:rPr>
              <a:t>L</a:t>
            </a:r>
            <a:r>
              <a:rPr lang="en-CA" altLang="en-US" sz="3200" kern="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8763001" y="3759200"/>
            <a:ext cx="1757363" cy="584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l-GR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αϵ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L</a:t>
            </a:r>
            <a:r>
              <a:rPr lang="en-CA" altLang="en-US" sz="3200" kern="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Times New Roman"/>
                <a:sym typeface="Symbol"/>
              </a:rPr>
              <a:t></a:t>
            </a:r>
            <a:r>
              <a:rPr lang="en-CA" altLang="en-US" sz="3200" kern="0" dirty="0">
                <a:solidFill>
                  <a:srgbClr val="FFFFFF"/>
                </a:solidFill>
                <a:latin typeface="Times New Roman" pitchFamily="18" charset="0"/>
                <a:cs typeface="Arial" charset="0"/>
                <a:sym typeface="Symbol"/>
              </a:rPr>
              <a:t>L</a:t>
            </a:r>
            <a:r>
              <a:rPr lang="en-CA" altLang="en-US" sz="3200" kern="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</a:t>
            </a:r>
            <a:endParaRPr lang="en-CA" sz="32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7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118" name="AutoShape 41"/>
          <p:cNvSpPr>
            <a:spLocks noChangeArrowheads="1"/>
          </p:cNvSpPr>
          <p:nvPr/>
        </p:nvSpPr>
        <p:spPr bwMode="auto">
          <a:xfrm>
            <a:off x="1085850" y="-7620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 dirty="0">
                <a:solidFill>
                  <a:srgbClr val="FFFFFF"/>
                </a:solidFill>
                <a:cs typeface="Arial" charset="0"/>
              </a:rPr>
              <a:t>NFA</a:t>
            </a:r>
            <a:r>
              <a:rPr lang="en-CA" altLang="en-US" sz="2400" kern="0" baseline="-25000" dirty="0">
                <a:solidFill>
                  <a:srgbClr val="FFFFFF"/>
                </a:solidFill>
                <a:cs typeface="Times New Roman"/>
                <a:sym typeface="Symbol"/>
              </a:rPr>
              <a:t></a:t>
            </a:r>
            <a:r>
              <a:rPr lang="en-US" altLang="en-US" sz="2400" baseline="-250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= NFA</a:t>
            </a:r>
            <a:r>
              <a:rPr lang="en-CA" altLang="en-US" sz="2400" kern="0" baseline="-25000" dirty="0">
                <a:solidFill>
                  <a:srgbClr val="FFFFFF"/>
                </a:solidFill>
                <a:cs typeface="Times New Roman"/>
                <a:sym typeface="Symbol"/>
              </a:rPr>
              <a:t>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NFA1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NFA2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</a:rPr>
            </a:br>
            <a:endParaRPr lang="en-US" altLang="en-US" sz="24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4A494A0-F617-467E-91A6-CC04E3DE8EE0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9990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4" grpId="0" animBg="1"/>
      <p:bldP spid="115" grpId="0" animBg="1"/>
      <p:bldP spid="222" grpId="0"/>
      <p:bldP spid="22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4" descr="C:\Documents and Settings\Owner\Desktop\2001\scan000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272" b="17235"/>
          <a:stretch>
            <a:fillRect/>
          </a:stretch>
        </p:blipFill>
        <p:spPr bwMode="auto">
          <a:xfrm>
            <a:off x="3581400" y="949326"/>
            <a:ext cx="4953000" cy="423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7" name="Freeform 2"/>
          <p:cNvSpPr>
            <a:spLocks/>
          </p:cNvSpPr>
          <p:nvPr/>
        </p:nvSpPr>
        <p:spPr bwMode="auto">
          <a:xfrm>
            <a:off x="4254500" y="3646488"/>
            <a:ext cx="673100" cy="747712"/>
          </a:xfrm>
          <a:custGeom>
            <a:avLst/>
            <a:gdLst>
              <a:gd name="T0" fmla="*/ 0 w 685800"/>
              <a:gd name="T1" fmla="*/ 0 h 737392"/>
              <a:gd name="T2" fmla="*/ 336722 w 685800"/>
              <a:gd name="T3" fmla="*/ 103527 h 737392"/>
              <a:gd name="T4" fmla="*/ 134689 w 685800"/>
              <a:gd name="T5" fmla="*/ 931739 h 737392"/>
              <a:gd name="T6" fmla="*/ 353557 w 685800"/>
              <a:gd name="T7" fmla="*/ 879981 h 737392"/>
              <a:gd name="T8" fmla="*/ 454571 w 685800"/>
              <a:gd name="T9" fmla="*/ 258816 h 7373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5800" h="737392">
                <a:moveTo>
                  <a:pt x="0" y="0"/>
                </a:moveTo>
                <a:cubicBezTo>
                  <a:pt x="211666" y="26458"/>
                  <a:pt x="474133" y="-38100"/>
                  <a:pt x="508000" y="76200"/>
                </a:cubicBezTo>
                <a:cubicBezTo>
                  <a:pt x="541867" y="190500"/>
                  <a:pt x="198967" y="590550"/>
                  <a:pt x="203200" y="685800"/>
                </a:cubicBezTo>
                <a:cubicBezTo>
                  <a:pt x="207433" y="781050"/>
                  <a:pt x="452967" y="730250"/>
                  <a:pt x="533400" y="647700"/>
                </a:cubicBezTo>
                <a:cubicBezTo>
                  <a:pt x="630767" y="556683"/>
                  <a:pt x="658283" y="373591"/>
                  <a:pt x="685800" y="19050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8677" name="Rectangle 3"/>
          <p:cNvSpPr>
            <a:spLocks noChangeArrowheads="1"/>
          </p:cNvSpPr>
          <p:nvPr/>
        </p:nvSpPr>
        <p:spPr bwMode="auto">
          <a:xfrm>
            <a:off x="2257426" y="2808288"/>
            <a:ext cx="8921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>
                <a:solidFill>
                  <a:srgbClr val="FFFFFF"/>
                </a:solidFill>
                <a:cs typeface="Arial" charset="0"/>
              </a:rPr>
              <a:t>And</a:t>
            </a:r>
            <a:endParaRPr lang="en-CA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6869" name="Freeform 112"/>
          <p:cNvSpPr>
            <a:spLocks/>
          </p:cNvSpPr>
          <p:nvPr/>
        </p:nvSpPr>
        <p:spPr bwMode="auto">
          <a:xfrm>
            <a:off x="4343400" y="1919288"/>
            <a:ext cx="673100" cy="747712"/>
          </a:xfrm>
          <a:custGeom>
            <a:avLst/>
            <a:gdLst>
              <a:gd name="T0" fmla="*/ 0 w 685800"/>
              <a:gd name="T1" fmla="*/ 0 h 737392"/>
              <a:gd name="T2" fmla="*/ 336722 w 685800"/>
              <a:gd name="T3" fmla="*/ 103527 h 737392"/>
              <a:gd name="T4" fmla="*/ 134689 w 685800"/>
              <a:gd name="T5" fmla="*/ 931739 h 737392"/>
              <a:gd name="T6" fmla="*/ 353557 w 685800"/>
              <a:gd name="T7" fmla="*/ 879981 h 737392"/>
              <a:gd name="T8" fmla="*/ 454571 w 685800"/>
              <a:gd name="T9" fmla="*/ 258816 h 7373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5800" h="737392">
                <a:moveTo>
                  <a:pt x="0" y="0"/>
                </a:moveTo>
                <a:cubicBezTo>
                  <a:pt x="211666" y="26458"/>
                  <a:pt x="474133" y="-38100"/>
                  <a:pt x="508000" y="76200"/>
                </a:cubicBezTo>
                <a:cubicBezTo>
                  <a:pt x="541867" y="190500"/>
                  <a:pt x="198967" y="590550"/>
                  <a:pt x="203200" y="685800"/>
                </a:cubicBezTo>
                <a:cubicBezTo>
                  <a:pt x="207433" y="781050"/>
                  <a:pt x="452967" y="730250"/>
                  <a:pt x="533400" y="647700"/>
                </a:cubicBezTo>
                <a:cubicBezTo>
                  <a:pt x="630767" y="556683"/>
                  <a:pt x="658283" y="373591"/>
                  <a:pt x="685800" y="19050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16" name="Rectangle 115"/>
          <p:cNvSpPr>
            <a:spLocks noChangeArrowheads="1"/>
          </p:cNvSpPr>
          <p:nvPr/>
        </p:nvSpPr>
        <p:spPr bwMode="auto">
          <a:xfrm>
            <a:off x="6454776" y="1254126"/>
            <a:ext cx="1317625" cy="315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9900">
                <a:solidFill>
                  <a:srgbClr val="FF0000"/>
                </a:solidFill>
                <a:cs typeface="Arial" charset="0"/>
              </a:rPr>
              <a:t>?</a:t>
            </a:r>
            <a:endParaRPr lang="en-CA" altLang="en-US" sz="1990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20" name="Rectangle 3"/>
          <p:cNvSpPr txBox="1">
            <a:spLocks noChangeArrowheads="1"/>
          </p:cNvSpPr>
          <p:nvPr/>
        </p:nvSpPr>
        <p:spPr bwMode="auto">
          <a:xfrm>
            <a:off x="1828800" y="381000"/>
            <a:ext cx="8839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eaLnBrk="1" hangingPunct="1">
              <a:buNone/>
              <a:defRPr/>
            </a:pP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Intersection:   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  <a:cs typeface="Times New Roman"/>
                <a:sym typeface="Symbol"/>
              </a:rPr>
              <a:t>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  <a:sym typeface="Symbol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2 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=  {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|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 and  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2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}</a:t>
            </a:r>
          </a:p>
        </p:txBody>
      </p:sp>
      <p:grpSp>
        <p:nvGrpSpPr>
          <p:cNvPr id="36872" name="Group 28"/>
          <p:cNvGrpSpPr>
            <a:grpSpLocks/>
          </p:cNvGrpSpPr>
          <p:nvPr/>
        </p:nvGrpSpPr>
        <p:grpSpPr bwMode="auto">
          <a:xfrm flipH="1">
            <a:off x="9129714" y="4343400"/>
            <a:ext cx="1190625" cy="2286000"/>
            <a:chOff x="3915" y="446"/>
            <a:chExt cx="678" cy="1433"/>
          </a:xfrm>
        </p:grpSpPr>
        <p:sp>
          <p:nvSpPr>
            <p:cNvPr id="36877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6878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79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0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1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2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3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4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5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6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7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8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89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0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1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2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3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4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5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6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7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8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899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0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1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2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3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4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5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6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7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8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09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0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1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2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3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4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5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6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7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8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19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0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1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2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3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4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5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6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7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8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29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0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1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2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3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4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5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6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7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8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39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0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1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2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3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4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5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6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7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8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49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0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1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2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3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4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5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6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7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8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59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0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1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2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3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4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5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6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7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8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69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70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71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72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73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74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75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76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6977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6873" name="AutoShape 38"/>
          <p:cNvSpPr>
            <a:spLocks noChangeArrowheads="1"/>
          </p:cNvSpPr>
          <p:nvPr/>
        </p:nvSpPr>
        <p:spPr bwMode="auto">
          <a:xfrm>
            <a:off x="1676400" y="5257801"/>
            <a:ext cx="7086600" cy="1554163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We say a string </a:t>
            </a:r>
            <a:r>
              <a:rPr lang="en-US" altLang="en-US" sz="28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</a:t>
            </a: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is accepted iff </a:t>
            </a:r>
            <a:br>
              <a:rPr lang="en-US" altLang="en-US" sz="2800">
                <a:solidFill>
                  <a:srgbClr val="FFFFFF"/>
                </a:solidFill>
                <a:cs typeface="Arial" charset="0"/>
              </a:rPr>
            </a:b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there is an path through the NFA labeled by the string ending at an accept state.</a:t>
            </a:r>
          </a:p>
        </p:txBody>
      </p:sp>
      <p:sp>
        <p:nvSpPr>
          <p:cNvPr id="112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113" name="AutoShape 41"/>
          <p:cNvSpPr>
            <a:spLocks noChangeArrowheads="1"/>
          </p:cNvSpPr>
          <p:nvPr/>
        </p:nvSpPr>
        <p:spPr bwMode="auto">
          <a:xfrm>
            <a:off x="1085850" y="-7620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  <a:cs typeface="Arial" charset="0"/>
              </a:rPr>
              <a:t>M</a:t>
            </a:r>
            <a:r>
              <a:rPr lang="en-US" altLang="en-US" sz="2400" baseline="-25000" dirty="0">
                <a:solidFill>
                  <a:srgbClr val="FF0000"/>
                </a:solidFill>
                <a:cs typeface="Arial" charset="0"/>
              </a:rPr>
              <a:t>NFA</a:t>
            </a:r>
            <a:r>
              <a:rPr lang="en-CA" altLang="en-US" sz="2400" kern="0" baseline="-25000" dirty="0">
                <a:solidFill>
                  <a:srgbClr val="FF0000"/>
                </a:solidFill>
                <a:cs typeface="Times New Roman"/>
                <a:sym typeface="Symbol"/>
              </a:rPr>
              <a:t></a:t>
            </a:r>
            <a:r>
              <a:rPr lang="en-US" altLang="en-US" sz="2400" dirty="0">
                <a:solidFill>
                  <a:srgbClr val="FF0000"/>
                </a:solidFill>
                <a:cs typeface="Arial" charset="0"/>
              </a:rPr>
              <a:t>= NFA</a:t>
            </a:r>
            <a:r>
              <a:rPr lang="en-CA" altLang="en-US" sz="2400" kern="0" baseline="-25000" dirty="0">
                <a:solidFill>
                  <a:srgbClr val="FF0000"/>
                </a:solidFill>
                <a:cs typeface="Times New Roman"/>
                <a:sym typeface="Symbol"/>
              </a:rPr>
              <a:t></a:t>
            </a:r>
            <a:r>
              <a:rPr lang="en-US" altLang="en-US" sz="24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NFA1</a:t>
            </a:r>
            <a:r>
              <a:rPr lang="en-US" altLang="en-US" sz="24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NFA2</a:t>
            </a:r>
            <a:r>
              <a:rPr lang="en-US" altLang="en-US" sz="24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</a:rPr>
            </a:br>
            <a:endParaRPr lang="en-US" altLang="en-US" sz="24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B8806E6-87C9-4286-9B5B-9261C9749A04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21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3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7" grpId="0"/>
      <p:bldP spid="116" grpId="0"/>
      <p:bldP spid="220" grpId="0"/>
      <p:bldP spid="1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Rectangle 3"/>
          <p:cNvSpPr txBox="1">
            <a:spLocks noChangeArrowheads="1"/>
          </p:cNvSpPr>
          <p:nvPr/>
        </p:nvSpPr>
        <p:spPr bwMode="auto">
          <a:xfrm>
            <a:off x="1828800" y="381000"/>
            <a:ext cx="8839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eaLnBrk="1" hangingPunct="1">
              <a:buNone/>
              <a:defRPr/>
            </a:pP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Intersection:   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  <a:cs typeface="Times New Roman"/>
                <a:sym typeface="Symbol"/>
              </a:rPr>
              <a:t>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  <a:sym typeface="Symbol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2 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=  {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|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1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 and   </a:t>
            </a:r>
            <a:r>
              <a:rPr lang="el-GR" altLang="en-US" sz="2800" kern="0" dirty="0">
                <a:solidFill>
                  <a:srgbClr val="FFFFFF"/>
                </a:solidFill>
                <a:latin typeface="Times New Roman"/>
              </a:rPr>
              <a:t>αϵ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CA" altLang="en-US" sz="2800" kern="0" baseline="-25000" dirty="0">
                <a:solidFill>
                  <a:srgbClr val="FFFFFF"/>
                </a:solidFill>
                <a:latin typeface="Times New Roman"/>
              </a:rPr>
              <a:t>2</a:t>
            </a:r>
            <a:r>
              <a:rPr lang="en-CA" altLang="en-US" sz="2800" kern="0" dirty="0">
                <a:solidFill>
                  <a:srgbClr val="FFFFFF"/>
                </a:solidFill>
                <a:latin typeface="Times New Roman"/>
              </a:rPr>
              <a:t> }</a:t>
            </a:r>
          </a:p>
        </p:txBody>
      </p:sp>
      <p:grpSp>
        <p:nvGrpSpPr>
          <p:cNvPr id="37891" name="Group 28"/>
          <p:cNvGrpSpPr>
            <a:grpSpLocks/>
          </p:cNvGrpSpPr>
          <p:nvPr/>
        </p:nvGrpSpPr>
        <p:grpSpPr bwMode="auto">
          <a:xfrm flipH="1">
            <a:off x="9129714" y="4343400"/>
            <a:ext cx="1190625" cy="2286000"/>
            <a:chOff x="3915" y="446"/>
            <a:chExt cx="678" cy="1433"/>
          </a:xfrm>
        </p:grpSpPr>
        <p:sp>
          <p:nvSpPr>
            <p:cNvPr id="37908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7909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0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1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2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3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4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5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6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7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8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19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0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1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2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3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4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5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6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7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8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29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0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1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2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3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4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5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6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7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8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39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0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1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2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3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4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5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6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7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8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49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0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1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2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3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4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5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6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7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8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59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0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1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2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3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4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5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6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7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8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69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0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1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2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3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4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5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6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7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8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79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0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1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2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3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4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5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6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7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8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89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0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1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2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3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4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5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6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7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8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7999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000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001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002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003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004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005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006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007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008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6873" name="AutoShape 38"/>
          <p:cNvSpPr>
            <a:spLocks noChangeArrowheads="1"/>
          </p:cNvSpPr>
          <p:nvPr/>
        </p:nvSpPr>
        <p:spPr bwMode="auto">
          <a:xfrm>
            <a:off x="4513264" y="6065839"/>
            <a:ext cx="4021137" cy="746125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This works for NFA too</a:t>
            </a:r>
          </a:p>
        </p:txBody>
      </p:sp>
      <p:sp>
        <p:nvSpPr>
          <p:cNvPr id="112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113" name="AutoShape 41"/>
          <p:cNvSpPr>
            <a:spLocks noChangeArrowheads="1"/>
          </p:cNvSpPr>
          <p:nvPr/>
        </p:nvSpPr>
        <p:spPr bwMode="auto">
          <a:xfrm>
            <a:off x="1085850" y="-7620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400" dirty="0">
                <a:solidFill>
                  <a:srgbClr val="FF0000"/>
                </a:solidFill>
                <a:cs typeface="Arial" charset="0"/>
              </a:rPr>
              <a:t>M</a:t>
            </a:r>
            <a:r>
              <a:rPr lang="en-US" altLang="en-US" sz="2400" baseline="-25000" dirty="0">
                <a:solidFill>
                  <a:srgbClr val="FF0000"/>
                </a:solidFill>
                <a:cs typeface="Arial" charset="0"/>
              </a:rPr>
              <a:t>NFA</a:t>
            </a:r>
            <a:r>
              <a:rPr lang="en-CA" altLang="en-US" sz="2400" kern="0" baseline="-25000" dirty="0">
                <a:solidFill>
                  <a:srgbClr val="FF0000"/>
                </a:solidFill>
                <a:cs typeface="Times New Roman"/>
                <a:sym typeface="Symbol"/>
              </a:rPr>
              <a:t></a:t>
            </a:r>
            <a:r>
              <a:rPr lang="en-US" altLang="en-US" sz="2400" dirty="0">
                <a:solidFill>
                  <a:srgbClr val="FF0000"/>
                </a:solidFill>
                <a:cs typeface="Arial" charset="0"/>
              </a:rPr>
              <a:t>= NFA</a:t>
            </a:r>
            <a:r>
              <a:rPr lang="en-CA" altLang="en-US" sz="2400" kern="0" baseline="-25000" dirty="0">
                <a:solidFill>
                  <a:srgbClr val="FF0000"/>
                </a:solidFill>
                <a:cs typeface="Times New Roman"/>
                <a:sym typeface="Symbol"/>
              </a:rPr>
              <a:t></a:t>
            </a:r>
            <a:r>
              <a:rPr lang="en-US" altLang="en-US" sz="24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NFA1</a:t>
            </a:r>
            <a:r>
              <a:rPr lang="en-US" altLang="en-US" sz="24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NFA2</a:t>
            </a:r>
            <a:r>
              <a:rPr lang="en-US" altLang="en-US" sz="2400" dirty="0">
                <a:solidFill>
                  <a:srgbClr val="FF0000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</a:rPr>
            </a:br>
            <a:endParaRPr lang="en-US" altLang="en-US" sz="24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FE4049A-720C-4C6E-B228-B0E96ED1F408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603376" y="933450"/>
            <a:ext cx="9013825" cy="5162550"/>
            <a:chOff x="79375" y="933450"/>
            <a:chExt cx="9013825" cy="5162550"/>
          </a:xfrm>
        </p:grpSpPr>
        <p:grpSp>
          <p:nvGrpSpPr>
            <p:cNvPr id="37897" name="Group 120"/>
            <p:cNvGrpSpPr>
              <a:grpSpLocks/>
            </p:cNvGrpSpPr>
            <p:nvPr/>
          </p:nvGrpSpPr>
          <p:grpSpPr bwMode="auto">
            <a:xfrm>
              <a:off x="79375" y="933450"/>
              <a:ext cx="9013825" cy="4857750"/>
              <a:chOff x="79375" y="609600"/>
              <a:chExt cx="9013825" cy="4857750"/>
            </a:xfrm>
          </p:grpSpPr>
          <p:pic>
            <p:nvPicPr>
              <p:cNvPr id="37902" name="Picture 2" descr="C:\Users\jeff\Documents\2001\DFA.union.jp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7800" y="762000"/>
                <a:ext cx="8915400" cy="3352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903" name="Picture 112" descr="dglxasset[1]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375" y="3343275"/>
                <a:ext cx="682625" cy="847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904" name="Text Box 6"/>
              <p:cNvSpPr txBox="1">
                <a:spLocks noChangeArrowheads="1"/>
              </p:cNvSpPr>
              <p:nvPr/>
            </p:nvSpPr>
            <p:spPr bwMode="auto">
              <a:xfrm>
                <a:off x="457200" y="914400"/>
                <a:ext cx="1547813" cy="4619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50000"/>
                  </a:spcBef>
                  <a:spcAft>
                    <a:spcPct val="0"/>
                  </a:spcAft>
                  <a:buNone/>
                </a:pPr>
                <a:r>
                  <a:rPr lang="en-US" altLang="en-US" sz="2400">
                    <a:solidFill>
                      <a:srgbClr val="CC00CC"/>
                    </a:solidFill>
                    <a:latin typeface="Symbol" pitchFamily="18" charset="2"/>
                    <a:cs typeface="Arial" charset="0"/>
                  </a:rPr>
                  <a:t>a  = </a:t>
                </a:r>
                <a:r>
                  <a:rPr lang="en-US" altLang="en-US" sz="2400">
                    <a:solidFill>
                      <a:srgbClr val="CC00CC"/>
                    </a:solidFill>
                    <a:cs typeface="Arial" charset="0"/>
                  </a:rPr>
                  <a:t>01010</a:t>
                </a:r>
              </a:p>
            </p:txBody>
          </p:sp>
          <p:sp>
            <p:nvSpPr>
              <p:cNvPr id="37905" name="Text Box 6"/>
              <p:cNvSpPr txBox="1">
                <a:spLocks noChangeArrowheads="1"/>
              </p:cNvSpPr>
              <p:nvPr/>
            </p:nvSpPr>
            <p:spPr bwMode="auto">
              <a:xfrm>
                <a:off x="323850" y="4267200"/>
                <a:ext cx="7705725" cy="1200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>
                    <a:solidFill>
                      <a:srgbClr val="FFFFFF"/>
                    </a:solidFill>
                    <a:cs typeface="Arial" charset="0"/>
                  </a:rPr>
                  <a:t>In parallel, for each old DFA, </a:t>
                </a:r>
                <a:br>
                  <a:rPr lang="en-US" altLang="en-US" sz="2400">
                    <a:solidFill>
                      <a:srgbClr val="FFFFFF"/>
                    </a:solidFill>
                    <a:cs typeface="Arial" charset="0"/>
                  </a:rPr>
                </a:br>
                <a:r>
                  <a:rPr lang="en-US" altLang="en-US" sz="2400">
                    <a:solidFill>
                      <a:srgbClr val="FFFFFF"/>
                    </a:solidFill>
                    <a:cs typeface="Arial" charset="0"/>
                  </a:rPr>
                  <a:t>  a gnome follows the path for the input.</a:t>
                </a:r>
              </a:p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400">
                    <a:solidFill>
                      <a:srgbClr val="FFFFFF"/>
                    </a:solidFill>
                    <a:cs typeface="Arial" charset="0"/>
                  </a:rPr>
                  <a:t> For the new DFA, a gnome keeps in the corresponding state.</a:t>
                </a:r>
              </a:p>
            </p:txBody>
          </p:sp>
          <p:pic>
            <p:nvPicPr>
              <p:cNvPr id="37906" name="Picture 112" descr="dglxasset[1]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81600" y="609600"/>
                <a:ext cx="682625" cy="847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907" name="Picture 112" descr="dglxasset[1]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84775" y="3419475"/>
                <a:ext cx="682625" cy="847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7898" name="Rectangle 2"/>
            <p:cNvSpPr>
              <a:spLocks noChangeArrowheads="1"/>
            </p:cNvSpPr>
            <p:nvPr/>
          </p:nvSpPr>
          <p:spPr bwMode="auto">
            <a:xfrm>
              <a:off x="3962400" y="4491335"/>
              <a:ext cx="77899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400">
                  <a:solidFill>
                    <a:srgbClr val="FF0000"/>
                  </a:solidFill>
                </a:rPr>
                <a:t>NFA</a:t>
              </a:r>
              <a:endParaRPr lang="en-CA" altLang="en-US" sz="2400">
                <a:solidFill>
                  <a:srgbClr val="FF0000"/>
                </a:solidFill>
              </a:endParaRPr>
            </a:p>
          </p:txBody>
        </p:sp>
        <p:cxnSp>
          <p:nvCxnSpPr>
            <p:cNvPr id="37899" name="Straight Connector 4"/>
            <p:cNvCxnSpPr>
              <a:cxnSpLocks noChangeShapeType="1"/>
            </p:cNvCxnSpPr>
            <p:nvPr/>
          </p:nvCxnSpPr>
          <p:spPr bwMode="auto">
            <a:xfrm flipV="1">
              <a:off x="3352800" y="4710309"/>
              <a:ext cx="533400" cy="232907"/>
            </a:xfrm>
            <a:prstGeom prst="lin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900" name="Rectangle 129"/>
            <p:cNvSpPr>
              <a:spLocks noChangeArrowheads="1"/>
            </p:cNvSpPr>
            <p:nvPr/>
          </p:nvSpPr>
          <p:spPr bwMode="auto">
            <a:xfrm>
              <a:off x="2209800" y="5634335"/>
              <a:ext cx="77899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400">
                  <a:solidFill>
                    <a:srgbClr val="FF0000"/>
                  </a:solidFill>
                </a:rPr>
                <a:t>NFA</a:t>
              </a:r>
              <a:endParaRPr lang="en-CA" altLang="en-US" sz="2400">
                <a:solidFill>
                  <a:srgbClr val="FF0000"/>
                </a:solidFill>
              </a:endParaRPr>
            </a:p>
          </p:txBody>
        </p:sp>
        <p:cxnSp>
          <p:nvCxnSpPr>
            <p:cNvPr id="37901" name="Straight Connector 130"/>
            <p:cNvCxnSpPr>
              <a:cxnSpLocks noChangeShapeType="1"/>
            </p:cNvCxnSpPr>
            <p:nvPr/>
          </p:nvCxnSpPr>
          <p:spPr bwMode="auto">
            <a:xfrm flipV="1">
              <a:off x="1981200" y="5472309"/>
              <a:ext cx="533400" cy="232907"/>
            </a:xfrm>
            <a:prstGeom prst="lin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555529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8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7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128000"/>
          <p:cNvGrpSpPr>
            <a:grpSpLocks/>
          </p:cNvGrpSpPr>
          <p:nvPr/>
        </p:nvGrpSpPr>
        <p:grpSpPr bwMode="auto">
          <a:xfrm>
            <a:off x="3505200" y="1104901"/>
            <a:ext cx="4800600" cy="3275013"/>
            <a:chOff x="1981200" y="1104715"/>
            <a:chExt cx="4801314" cy="3275376"/>
          </a:xfrm>
        </p:grpSpPr>
        <p:grpSp>
          <p:nvGrpSpPr>
            <p:cNvPr id="39036" name="Group 13"/>
            <p:cNvGrpSpPr>
              <a:grpSpLocks/>
            </p:cNvGrpSpPr>
            <p:nvPr/>
          </p:nvGrpSpPr>
          <p:grpSpPr bwMode="auto">
            <a:xfrm>
              <a:off x="1993900" y="1104715"/>
              <a:ext cx="4724400" cy="3275376"/>
              <a:chOff x="1993900" y="1104715"/>
              <a:chExt cx="4724400" cy="3275376"/>
            </a:xfrm>
          </p:grpSpPr>
          <p:sp>
            <p:nvSpPr>
              <p:cNvPr id="39038" name="Rectangle 1"/>
              <p:cNvSpPr>
                <a:spLocks noChangeArrowheads="1"/>
              </p:cNvSpPr>
              <p:nvPr/>
            </p:nvSpPr>
            <p:spPr bwMode="auto">
              <a:xfrm>
                <a:off x="1993900" y="1104715"/>
                <a:ext cx="4724400" cy="327537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39" name="Oval 4"/>
              <p:cNvSpPr>
                <a:spLocks noChangeArrowheads="1"/>
              </p:cNvSpPr>
              <p:nvPr/>
            </p:nvSpPr>
            <p:spPr bwMode="auto">
              <a:xfrm>
                <a:off x="2730500" y="2057400"/>
                <a:ext cx="324000" cy="324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cxnSp>
            <p:nvCxnSpPr>
              <p:cNvPr id="39040" name="Straight Arrow Connector 6"/>
              <p:cNvCxnSpPr>
                <a:cxnSpLocks noChangeShapeType="1"/>
                <a:endCxn id="39039" idx="2"/>
              </p:cNvCxnSpPr>
              <p:nvPr/>
            </p:nvCxnSpPr>
            <p:spPr bwMode="auto">
              <a:xfrm>
                <a:off x="2501900" y="2219400"/>
                <a:ext cx="228600" cy="0"/>
              </a:xfrm>
              <a:prstGeom prst="straightConnector1">
                <a:avLst/>
              </a:prstGeom>
              <a:noFill/>
              <a:ln w="1016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9041" name="Rounded Rectangle 12"/>
              <p:cNvSpPr>
                <a:spLocks noChangeArrowheads="1"/>
              </p:cNvSpPr>
              <p:nvPr/>
            </p:nvSpPr>
            <p:spPr bwMode="auto">
              <a:xfrm>
                <a:off x="2501900" y="1676400"/>
                <a:ext cx="1447800" cy="2133600"/>
              </a:xfrm>
              <a:prstGeom prst="roundRect">
                <a:avLst>
                  <a:gd name="adj" fmla="val 16667"/>
                </a:avLst>
              </a:prstGeom>
              <a:noFill/>
              <a:ln w="1016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42" name="Oval 17"/>
              <p:cNvSpPr>
                <a:spLocks noChangeArrowheads="1"/>
              </p:cNvSpPr>
              <p:nvPr/>
            </p:nvSpPr>
            <p:spPr bwMode="auto">
              <a:xfrm>
                <a:off x="3320900" y="2209800"/>
                <a:ext cx="324000" cy="324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43" name="Oval 18"/>
              <p:cNvSpPr>
                <a:spLocks noChangeArrowheads="1"/>
              </p:cNvSpPr>
              <p:nvPr/>
            </p:nvSpPr>
            <p:spPr bwMode="auto">
              <a:xfrm>
                <a:off x="3354800" y="2249900"/>
                <a:ext cx="252000" cy="252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44" name="Oval 19"/>
              <p:cNvSpPr>
                <a:spLocks noChangeArrowheads="1"/>
              </p:cNvSpPr>
              <p:nvPr/>
            </p:nvSpPr>
            <p:spPr bwMode="auto">
              <a:xfrm>
                <a:off x="2806700" y="2647800"/>
                <a:ext cx="324000" cy="324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45" name="Oval 20"/>
              <p:cNvSpPr>
                <a:spLocks noChangeArrowheads="1"/>
              </p:cNvSpPr>
              <p:nvPr/>
            </p:nvSpPr>
            <p:spPr bwMode="auto">
              <a:xfrm>
                <a:off x="3320900" y="3048000"/>
                <a:ext cx="324000" cy="324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46" name="Oval 21"/>
              <p:cNvSpPr>
                <a:spLocks noChangeArrowheads="1"/>
              </p:cNvSpPr>
              <p:nvPr/>
            </p:nvSpPr>
            <p:spPr bwMode="auto">
              <a:xfrm>
                <a:off x="5092700" y="2070100"/>
                <a:ext cx="324000" cy="324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cxnSp>
            <p:nvCxnSpPr>
              <p:cNvPr id="39047" name="Straight Arrow Connector 22"/>
              <p:cNvCxnSpPr>
                <a:cxnSpLocks noChangeShapeType="1"/>
                <a:endCxn id="39046" idx="2"/>
              </p:cNvCxnSpPr>
              <p:nvPr/>
            </p:nvCxnSpPr>
            <p:spPr bwMode="auto">
              <a:xfrm>
                <a:off x="4864100" y="2232100"/>
                <a:ext cx="228600" cy="0"/>
              </a:xfrm>
              <a:prstGeom prst="straightConnector1">
                <a:avLst/>
              </a:prstGeom>
              <a:noFill/>
              <a:ln w="1016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9048" name="Rounded Rectangle 23"/>
              <p:cNvSpPr>
                <a:spLocks noChangeArrowheads="1"/>
              </p:cNvSpPr>
              <p:nvPr/>
            </p:nvSpPr>
            <p:spPr bwMode="auto">
              <a:xfrm>
                <a:off x="4864100" y="1689100"/>
                <a:ext cx="1447800" cy="2133600"/>
              </a:xfrm>
              <a:prstGeom prst="roundRect">
                <a:avLst>
                  <a:gd name="adj" fmla="val 16667"/>
                </a:avLst>
              </a:prstGeom>
              <a:noFill/>
              <a:ln w="1016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49" name="Oval 24"/>
              <p:cNvSpPr>
                <a:spLocks noChangeArrowheads="1"/>
              </p:cNvSpPr>
              <p:nvPr/>
            </p:nvSpPr>
            <p:spPr bwMode="auto">
              <a:xfrm>
                <a:off x="5683100" y="2222500"/>
                <a:ext cx="324000" cy="324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50" name="Oval 25"/>
              <p:cNvSpPr>
                <a:spLocks noChangeArrowheads="1"/>
              </p:cNvSpPr>
              <p:nvPr/>
            </p:nvSpPr>
            <p:spPr bwMode="auto">
              <a:xfrm>
                <a:off x="5717000" y="3113500"/>
                <a:ext cx="252000" cy="252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51" name="Oval 26"/>
              <p:cNvSpPr>
                <a:spLocks noChangeArrowheads="1"/>
              </p:cNvSpPr>
              <p:nvPr/>
            </p:nvSpPr>
            <p:spPr bwMode="auto">
              <a:xfrm>
                <a:off x="5168900" y="2660500"/>
                <a:ext cx="324000" cy="324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52" name="Oval 27"/>
              <p:cNvSpPr>
                <a:spLocks noChangeArrowheads="1"/>
              </p:cNvSpPr>
              <p:nvPr/>
            </p:nvSpPr>
            <p:spPr bwMode="auto">
              <a:xfrm>
                <a:off x="5683100" y="3060700"/>
                <a:ext cx="324000" cy="324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9053" name="Oval 35"/>
              <p:cNvSpPr>
                <a:spLocks noChangeArrowheads="1"/>
              </p:cNvSpPr>
              <p:nvPr/>
            </p:nvSpPr>
            <p:spPr bwMode="auto">
              <a:xfrm>
                <a:off x="5209000" y="2707100"/>
                <a:ext cx="252000" cy="252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144" name="Oval 35"/>
              <p:cNvSpPr>
                <a:spLocks noChangeArrowheads="1"/>
              </p:cNvSpPr>
              <p:nvPr/>
            </p:nvSpPr>
            <p:spPr bwMode="auto">
              <a:xfrm>
                <a:off x="5131269" y="2108126"/>
                <a:ext cx="252000" cy="252000"/>
              </a:xfrm>
              <a:prstGeom prst="ellipse">
                <a:avLst/>
              </a:prstGeom>
              <a:noFill/>
              <a:ln w="889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sp>
          <p:nvSpPr>
            <p:cNvPr id="39037" name="Rectangle 149"/>
            <p:cNvSpPr>
              <a:spLocks noChangeArrowheads="1"/>
            </p:cNvSpPr>
            <p:nvPr/>
          </p:nvSpPr>
          <p:spPr bwMode="auto">
            <a:xfrm>
              <a:off x="1981200" y="1143000"/>
              <a:ext cx="48013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CA" altLang="en-US" sz="2800">
                  <a:solidFill>
                    <a:srgbClr val="000000"/>
                  </a:solidFill>
                  <a:cs typeface="Arial" charset="0"/>
                </a:rPr>
                <a:t>Flip accept and nonaccept states</a:t>
              </a:r>
            </a:p>
          </p:txBody>
        </p:sp>
      </p:grpSp>
      <p:grpSp>
        <p:nvGrpSpPr>
          <p:cNvPr id="29700" name="Group 36"/>
          <p:cNvGrpSpPr>
            <a:grpSpLocks/>
          </p:cNvGrpSpPr>
          <p:nvPr/>
        </p:nvGrpSpPr>
        <p:grpSpPr bwMode="auto">
          <a:xfrm>
            <a:off x="1828800" y="533400"/>
            <a:ext cx="7696200" cy="609600"/>
            <a:chOff x="304800" y="762000"/>
            <a:chExt cx="7696200" cy="609600"/>
          </a:xfrm>
        </p:grpSpPr>
        <p:sp>
          <p:nvSpPr>
            <p:cNvPr id="38" name="Rectangle 3"/>
            <p:cNvSpPr txBox="1">
              <a:spLocks noChangeArrowheads="1"/>
            </p:cNvSpPr>
            <p:nvPr/>
          </p:nvSpPr>
          <p:spPr bwMode="auto">
            <a:xfrm>
              <a:off x="304800" y="762000"/>
              <a:ext cx="76962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marL="0" indent="0" eaLnBrk="1" hangingPunct="1">
                <a:buNone/>
                <a:defRPr/>
              </a:pPr>
              <a:r>
                <a:rPr lang="en-CA" altLang="en-US" sz="2800" kern="0" dirty="0">
                  <a:solidFill>
                    <a:srgbClr val="FFFFFF"/>
                  </a:solidFill>
                  <a:latin typeface="Times New Roman"/>
                  <a:cs typeface="Times New Roman"/>
                  <a:sym typeface="Symbol"/>
                </a:rPr>
                <a:t>Complement:     L      = { </a:t>
              </a:r>
              <a:r>
                <a:rPr lang="el-GR" altLang="en-US" sz="2800" kern="0" dirty="0">
                  <a:solidFill>
                    <a:srgbClr val="FFFFFF"/>
                  </a:solidFill>
                  <a:latin typeface="Times New Roman"/>
                </a:rPr>
                <a:t>α</a:t>
              </a:r>
              <a:r>
                <a:rPr lang="en-CA" altLang="en-US" sz="2800" kern="0" dirty="0">
                  <a:solidFill>
                    <a:srgbClr val="FFFFFF"/>
                  </a:solidFill>
                  <a:latin typeface="Times New Roman"/>
                </a:rPr>
                <a:t> | </a:t>
              </a:r>
              <a:r>
                <a:rPr lang="el-GR" altLang="en-US" sz="2800" kern="0" dirty="0">
                  <a:solidFill>
                    <a:srgbClr val="FFFFFF"/>
                  </a:solidFill>
                  <a:latin typeface="Times New Roman"/>
                </a:rPr>
                <a:t>α</a:t>
              </a:r>
              <a:r>
                <a:rPr lang="el-GR" altLang="en-US" sz="2800" kern="0" dirty="0">
                  <a:solidFill>
                    <a:srgbClr val="FFFFFF"/>
                  </a:solidFill>
                  <a:latin typeface="Times New Roman"/>
                  <a:sym typeface="Symbol"/>
                </a:rPr>
                <a:t></a:t>
              </a:r>
              <a:r>
                <a:rPr lang="en-CA" altLang="en-US" sz="2800" kern="0" dirty="0">
                  <a:solidFill>
                    <a:srgbClr val="FFFFFF"/>
                  </a:solidFill>
                  <a:latin typeface="Times New Roman"/>
                </a:rPr>
                <a:t>L }</a:t>
              </a:r>
            </a:p>
          </p:txBody>
        </p:sp>
        <p:cxnSp>
          <p:nvCxnSpPr>
            <p:cNvPr id="39035" name="Straight Connector 86"/>
            <p:cNvCxnSpPr>
              <a:cxnSpLocks noChangeShapeType="1"/>
            </p:cNvCxnSpPr>
            <p:nvPr/>
          </p:nvCxnSpPr>
          <p:spPr bwMode="auto">
            <a:xfrm>
              <a:off x="2743200" y="863600"/>
              <a:ext cx="211734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8916" name="Group 28"/>
          <p:cNvGrpSpPr>
            <a:grpSpLocks/>
          </p:cNvGrpSpPr>
          <p:nvPr/>
        </p:nvGrpSpPr>
        <p:grpSpPr bwMode="auto">
          <a:xfrm flipH="1">
            <a:off x="9129714" y="4343400"/>
            <a:ext cx="1190625" cy="2286000"/>
            <a:chOff x="3915" y="446"/>
            <a:chExt cx="678" cy="1433"/>
          </a:xfrm>
        </p:grpSpPr>
        <p:sp>
          <p:nvSpPr>
            <p:cNvPr id="38933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8934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35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36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37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38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39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0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1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2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3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4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5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6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7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8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49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0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1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2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3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4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5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6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7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8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59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0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1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2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3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4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5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6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7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8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69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0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1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2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3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4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5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6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7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8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79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0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1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2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3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4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5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6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7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8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89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0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1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2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3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4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5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6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7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8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99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0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1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2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3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4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5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6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7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8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09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0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1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2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3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4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5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6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7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8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19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0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1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2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3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4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5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6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7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8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29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30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31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32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9033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38917" name="AutoShape 38"/>
          <p:cNvSpPr>
            <a:spLocks noChangeArrowheads="1"/>
          </p:cNvSpPr>
          <p:nvPr/>
        </p:nvSpPr>
        <p:spPr bwMode="auto">
          <a:xfrm>
            <a:off x="1676400" y="5257801"/>
            <a:ext cx="7086600" cy="1554163"/>
          </a:xfrm>
          <a:prstGeom prst="wedgeRoundRectCallout">
            <a:avLst>
              <a:gd name="adj1" fmla="val 55421"/>
              <a:gd name="adj2" fmla="val -37565"/>
              <a:gd name="adj3" fmla="val 16667"/>
            </a:avLst>
          </a:prstGeom>
          <a:noFill/>
          <a:ln w="38100">
            <a:solidFill>
              <a:srgbClr val="CC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We say a string </a:t>
            </a:r>
            <a:r>
              <a:rPr lang="en-US" altLang="en-US" sz="28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</a:t>
            </a: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is accepted iff </a:t>
            </a:r>
            <a:br>
              <a:rPr lang="en-US" altLang="en-US" sz="2800">
                <a:solidFill>
                  <a:srgbClr val="FFFFFF"/>
                </a:solidFill>
                <a:cs typeface="Arial" charset="0"/>
              </a:rPr>
            </a:br>
            <a:r>
              <a:rPr lang="en-US" altLang="en-US" sz="2800">
                <a:solidFill>
                  <a:srgbClr val="FFFFFF"/>
                </a:solidFill>
                <a:cs typeface="Arial" charset="0"/>
              </a:rPr>
              <a:t>there is an path through the NFA labeled by the string ending at an accept state.</a:t>
            </a:r>
          </a:p>
        </p:txBody>
      </p:sp>
      <p:grpSp>
        <p:nvGrpSpPr>
          <p:cNvPr id="16" name="Group 15"/>
          <p:cNvGrpSpPr>
            <a:grpSpLocks/>
          </p:cNvGrpSpPr>
          <p:nvPr/>
        </p:nvGrpSpPr>
        <p:grpSpPr bwMode="auto">
          <a:xfrm>
            <a:off x="6765926" y="1828800"/>
            <a:ext cx="752475" cy="992188"/>
            <a:chOff x="1203449" y="1993477"/>
            <a:chExt cx="752350" cy="992023"/>
          </a:xfrm>
        </p:grpSpPr>
        <p:sp>
          <p:nvSpPr>
            <p:cNvPr id="38931" name="Freeform 144"/>
            <p:cNvSpPr>
              <a:spLocks/>
            </p:cNvSpPr>
            <p:nvPr/>
          </p:nvSpPr>
          <p:spPr bwMode="auto">
            <a:xfrm>
              <a:off x="1228848" y="1993477"/>
              <a:ext cx="726951" cy="596239"/>
            </a:xfrm>
            <a:custGeom>
              <a:avLst/>
              <a:gdLst>
                <a:gd name="T0" fmla="*/ 0 w 740667"/>
                <a:gd name="T1" fmla="*/ 501054 h 587595"/>
                <a:gd name="T2" fmla="*/ 182340 w 740667"/>
                <a:gd name="T3" fmla="*/ 468061 h 587595"/>
                <a:gd name="T4" fmla="*/ 325921 w 740667"/>
                <a:gd name="T5" fmla="*/ 69603 h 587595"/>
                <a:gd name="T6" fmla="*/ 490786 w 740667"/>
                <a:gd name="T7" fmla="*/ 48034 h 587595"/>
                <a:gd name="T8" fmla="*/ 360228 w 740667"/>
                <a:gd name="T9" fmla="*/ 763733 h 5875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0667" h="587595">
                  <a:moveTo>
                    <a:pt x="0" y="363374"/>
                  </a:moveTo>
                  <a:cubicBezTo>
                    <a:pt x="211666" y="389832"/>
                    <a:pt x="193136" y="391596"/>
                    <a:pt x="275087" y="339446"/>
                  </a:cubicBezTo>
                  <a:cubicBezTo>
                    <a:pt x="357038" y="287297"/>
                    <a:pt x="436673" y="56827"/>
                    <a:pt x="491706" y="50477"/>
                  </a:cubicBezTo>
                  <a:cubicBezTo>
                    <a:pt x="546739" y="44127"/>
                    <a:pt x="731808" y="-49063"/>
                    <a:pt x="740434" y="34836"/>
                  </a:cubicBezTo>
                  <a:cubicBezTo>
                    <a:pt x="749060" y="118736"/>
                    <a:pt x="515947" y="736965"/>
                    <a:pt x="543464" y="553874"/>
                  </a:cubicBezTo>
                </a:path>
              </a:pathLst>
            </a:cu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32" name="Freeform 145"/>
            <p:cNvSpPr>
              <a:spLocks/>
            </p:cNvSpPr>
            <p:nvPr/>
          </p:nvSpPr>
          <p:spPr bwMode="auto">
            <a:xfrm>
              <a:off x="1203449" y="2482696"/>
              <a:ext cx="510110" cy="502804"/>
            </a:xfrm>
            <a:custGeom>
              <a:avLst/>
              <a:gdLst>
                <a:gd name="T0" fmla="*/ 0 w 519735"/>
                <a:gd name="T1" fmla="*/ 0 h 491400"/>
                <a:gd name="T2" fmla="*/ 343071 w 519735"/>
                <a:gd name="T3" fmla="*/ 622846 h 491400"/>
                <a:gd name="T4" fmla="*/ 120074 w 519735"/>
                <a:gd name="T5" fmla="*/ 814019 h 4914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9735" h="491400">
                  <a:moveTo>
                    <a:pt x="0" y="0"/>
                  </a:moveTo>
                  <a:cubicBezTo>
                    <a:pt x="97047" y="91262"/>
                    <a:pt x="487393" y="294096"/>
                    <a:pt x="517586" y="375996"/>
                  </a:cubicBezTo>
                  <a:cubicBezTo>
                    <a:pt x="547779" y="457896"/>
                    <a:pt x="251245" y="467357"/>
                    <a:pt x="181155" y="491400"/>
                  </a:cubicBezTo>
                </a:path>
              </a:pathLst>
            </a:cu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grpSp>
        <p:nvGrpSpPr>
          <p:cNvPr id="15" name="Group 14"/>
          <p:cNvGrpSpPr>
            <a:grpSpLocks/>
          </p:cNvGrpSpPr>
          <p:nvPr/>
        </p:nvGrpSpPr>
        <p:grpSpPr bwMode="auto">
          <a:xfrm>
            <a:off x="4429126" y="1827214"/>
            <a:ext cx="752475" cy="992187"/>
            <a:chOff x="-3124200" y="1841077"/>
            <a:chExt cx="752350" cy="992023"/>
          </a:xfrm>
        </p:grpSpPr>
        <p:sp>
          <p:nvSpPr>
            <p:cNvPr id="38929" name="Freeform 29"/>
            <p:cNvSpPr>
              <a:spLocks/>
            </p:cNvSpPr>
            <p:nvPr/>
          </p:nvSpPr>
          <p:spPr bwMode="auto">
            <a:xfrm>
              <a:off x="-3098801" y="1841077"/>
              <a:ext cx="726951" cy="596239"/>
            </a:xfrm>
            <a:custGeom>
              <a:avLst/>
              <a:gdLst>
                <a:gd name="T0" fmla="*/ 0 w 740667"/>
                <a:gd name="T1" fmla="*/ 501054 h 587595"/>
                <a:gd name="T2" fmla="*/ 182340 w 740667"/>
                <a:gd name="T3" fmla="*/ 468061 h 587595"/>
                <a:gd name="T4" fmla="*/ 325921 w 740667"/>
                <a:gd name="T5" fmla="*/ 69603 h 587595"/>
                <a:gd name="T6" fmla="*/ 490786 w 740667"/>
                <a:gd name="T7" fmla="*/ 48034 h 587595"/>
                <a:gd name="T8" fmla="*/ 360228 w 740667"/>
                <a:gd name="T9" fmla="*/ 763733 h 5875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0667" h="587595">
                  <a:moveTo>
                    <a:pt x="0" y="363374"/>
                  </a:moveTo>
                  <a:cubicBezTo>
                    <a:pt x="211666" y="389832"/>
                    <a:pt x="193136" y="391596"/>
                    <a:pt x="275087" y="339446"/>
                  </a:cubicBezTo>
                  <a:cubicBezTo>
                    <a:pt x="357038" y="287297"/>
                    <a:pt x="436673" y="56827"/>
                    <a:pt x="491706" y="50477"/>
                  </a:cubicBezTo>
                  <a:cubicBezTo>
                    <a:pt x="546739" y="44127"/>
                    <a:pt x="731808" y="-49063"/>
                    <a:pt x="740434" y="34836"/>
                  </a:cubicBezTo>
                  <a:cubicBezTo>
                    <a:pt x="749060" y="118736"/>
                    <a:pt x="515947" y="736965"/>
                    <a:pt x="543464" y="553874"/>
                  </a:cubicBezTo>
                </a:path>
              </a:pathLst>
            </a:cu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8930" name="Freeform 34"/>
            <p:cNvSpPr>
              <a:spLocks/>
            </p:cNvSpPr>
            <p:nvPr/>
          </p:nvSpPr>
          <p:spPr bwMode="auto">
            <a:xfrm>
              <a:off x="-3124200" y="2330296"/>
              <a:ext cx="510110" cy="502804"/>
            </a:xfrm>
            <a:custGeom>
              <a:avLst/>
              <a:gdLst>
                <a:gd name="T0" fmla="*/ 0 w 519735"/>
                <a:gd name="T1" fmla="*/ 0 h 491400"/>
                <a:gd name="T2" fmla="*/ 343071 w 519735"/>
                <a:gd name="T3" fmla="*/ 622846 h 491400"/>
                <a:gd name="T4" fmla="*/ 120074 w 519735"/>
                <a:gd name="T5" fmla="*/ 814019 h 4914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9735" h="491400">
                  <a:moveTo>
                    <a:pt x="0" y="0"/>
                  </a:moveTo>
                  <a:cubicBezTo>
                    <a:pt x="97047" y="91262"/>
                    <a:pt x="487393" y="294096"/>
                    <a:pt x="517586" y="375996"/>
                  </a:cubicBezTo>
                  <a:cubicBezTo>
                    <a:pt x="547779" y="457896"/>
                    <a:pt x="251245" y="467357"/>
                    <a:pt x="181155" y="491400"/>
                  </a:cubicBezTo>
                </a:path>
              </a:pathLst>
            </a:cu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4267201" y="3759200"/>
            <a:ext cx="9429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l-GR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</a:t>
            </a:r>
            <a:r>
              <a:rPr lang="en-CA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L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49" name="Rectangle 148"/>
          <p:cNvSpPr>
            <a:spLocks noChangeArrowheads="1"/>
          </p:cNvSpPr>
          <p:nvPr/>
        </p:nvSpPr>
        <p:spPr bwMode="auto">
          <a:xfrm>
            <a:off x="6718300" y="3708400"/>
            <a:ext cx="1041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l-GR" altLang="en-US">
                <a:solidFill>
                  <a:srgbClr val="D60093"/>
                </a:solidFill>
                <a:cs typeface="Arial" charset="0"/>
              </a:rPr>
              <a:t>α</a:t>
            </a:r>
            <a:r>
              <a:rPr lang="el-GR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</a:t>
            </a:r>
            <a:r>
              <a:rPr lang="en-CA" altLang="en-US">
                <a:solidFill>
                  <a:srgbClr val="D60093"/>
                </a:solidFill>
                <a:cs typeface="Arial" charset="0"/>
                <a:sym typeface="Symbol" pitchFamily="18" charset="2"/>
              </a:rPr>
              <a:t>L’</a:t>
            </a:r>
            <a:endParaRPr lang="en-CA" altLang="en-US">
              <a:solidFill>
                <a:srgbClr val="D60093"/>
              </a:solidFill>
              <a:cs typeface="Arial" charset="0"/>
            </a:endParaRPr>
          </a:p>
        </p:txBody>
      </p:sp>
      <p:sp>
        <p:nvSpPr>
          <p:cNvPr id="153" name="Rectangle 152"/>
          <p:cNvSpPr>
            <a:spLocks noChangeArrowheads="1"/>
          </p:cNvSpPr>
          <p:nvPr/>
        </p:nvSpPr>
        <p:spPr bwMode="auto">
          <a:xfrm>
            <a:off x="5486400" y="3810000"/>
            <a:ext cx="960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CA" altLang="en-US">
                <a:solidFill>
                  <a:srgbClr val="FF0000"/>
                </a:solidFill>
                <a:cs typeface="Arial" charset="0"/>
              </a:rPr>
              <a:t>oops</a:t>
            </a:r>
          </a:p>
        </p:txBody>
      </p:sp>
      <p:sp>
        <p:nvSpPr>
          <p:cNvPr id="137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85850" y="-76200"/>
            <a:ext cx="4821238" cy="533400"/>
            <a:chOff x="-438150" y="-76200"/>
            <a:chExt cx="4821238" cy="533400"/>
          </a:xfrm>
        </p:grpSpPr>
        <p:sp>
          <p:nvSpPr>
            <p:cNvPr id="138" name="AutoShape 41"/>
            <p:cNvSpPr>
              <a:spLocks noChangeArrowheads="1"/>
            </p:cNvSpPr>
            <p:nvPr/>
          </p:nvSpPr>
          <p:spPr bwMode="auto">
            <a:xfrm>
              <a:off x="-438150" y="-76200"/>
              <a:ext cx="4821238" cy="533400"/>
            </a:xfrm>
            <a:prstGeom prst="wedgeRoundRectCallout">
              <a:avLst>
                <a:gd name="adj1" fmla="val -52403"/>
                <a:gd name="adj2" fmla="val -19278"/>
                <a:gd name="adj3" fmla="val 16667"/>
              </a:avLst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2400" dirty="0">
                  <a:solidFill>
                    <a:srgbClr val="FF0000"/>
                  </a:solidFill>
                  <a:cs typeface="Arial" charset="0"/>
                </a:rPr>
                <a:t>M</a:t>
              </a:r>
              <a:r>
                <a:rPr lang="en-US" altLang="en-US" sz="2400" baseline="-25000" dirty="0">
                  <a:solidFill>
                    <a:srgbClr val="FF0000"/>
                  </a:solidFill>
                  <a:cs typeface="Arial" charset="0"/>
                </a:rPr>
                <a:t>NFA  </a:t>
              </a:r>
              <a:r>
                <a:rPr lang="en-US" altLang="en-US" sz="2400" dirty="0">
                  <a:solidFill>
                    <a:srgbClr val="FF0000"/>
                  </a:solidFill>
                  <a:cs typeface="Arial" charset="0"/>
                </a:rPr>
                <a:t>= NFA</a:t>
              </a:r>
              <a:r>
                <a:rPr lang="en-CA" altLang="en-US" sz="2400" kern="0" baseline="-25000" dirty="0">
                  <a:solidFill>
                    <a:srgbClr val="FF0000"/>
                  </a:solidFill>
                  <a:cs typeface="Times New Roman"/>
                  <a:sym typeface="Symbol"/>
                </a:rPr>
                <a:t> </a:t>
              </a:r>
              <a:r>
                <a:rPr lang="en-CA" altLang="en-US" sz="2400" kern="0" dirty="0">
                  <a:solidFill>
                    <a:srgbClr val="FF0000"/>
                  </a:solidFill>
                  <a:cs typeface="Times New Roman"/>
                  <a:sym typeface="Symbol"/>
                </a:rPr>
                <a:t> </a:t>
              </a:r>
              <a:r>
                <a:rPr lang="en-US" altLang="en-US" sz="2400" dirty="0">
                  <a:solidFill>
                    <a:srgbClr val="FF0000"/>
                  </a:solidFill>
                  <a:cs typeface="Arial" charset="0"/>
                  <a:sym typeface="Symbol" pitchFamily="18" charset="2"/>
                </a:rPr>
                <a:t>(M</a:t>
              </a:r>
              <a:r>
                <a:rPr lang="en-US" altLang="en-US" sz="2400" baseline="-25000" dirty="0">
                  <a:solidFill>
                    <a:srgbClr val="FF0000"/>
                  </a:solidFill>
                  <a:cs typeface="Arial" charset="0"/>
                  <a:sym typeface="Symbol" pitchFamily="18" charset="2"/>
                </a:rPr>
                <a:t>NFA1</a:t>
              </a:r>
              <a:r>
                <a:rPr lang="en-US" altLang="en-US" sz="2400" dirty="0">
                  <a:solidFill>
                    <a:srgbClr val="FF0000"/>
                  </a:solidFill>
                  <a:cs typeface="Arial" charset="0"/>
                  <a:sym typeface="Symbol" pitchFamily="18" charset="2"/>
                </a:rPr>
                <a:t>,M</a:t>
              </a:r>
              <a:r>
                <a:rPr lang="en-US" altLang="en-US" sz="2400" baseline="-25000" dirty="0">
                  <a:solidFill>
                    <a:srgbClr val="FF0000"/>
                  </a:solidFill>
                  <a:cs typeface="Arial" charset="0"/>
                  <a:sym typeface="Symbol" pitchFamily="18" charset="2"/>
                </a:rPr>
                <a:t>NFA2</a:t>
              </a:r>
              <a:r>
                <a:rPr lang="en-US" altLang="en-US" sz="2400" dirty="0">
                  <a:solidFill>
                    <a:srgbClr val="FF0000"/>
                  </a:solidFill>
                  <a:cs typeface="Arial" charset="0"/>
                  <a:sym typeface="Symbol" pitchFamily="18" charset="2"/>
                </a:rPr>
                <a:t>)</a:t>
              </a:r>
              <a:br>
                <a:rPr lang="en-US" altLang="en-US" sz="2400" dirty="0">
                  <a:solidFill>
                    <a:srgbClr val="FFFFFF"/>
                  </a:solidFill>
                  <a:cs typeface="Arial" charset="0"/>
                </a:rPr>
              </a:br>
              <a:endParaRPr lang="en-US" altLang="en-US" sz="2400" dirty="0">
                <a:solidFill>
                  <a:srgbClr val="FFFFFF"/>
                </a:solidFill>
                <a:cs typeface="Arial" charset="0"/>
              </a:endParaRPr>
            </a:p>
          </p:txBody>
        </p:sp>
        <p:cxnSp>
          <p:nvCxnSpPr>
            <p:cNvPr id="38927" name="Straight Connector 86"/>
            <p:cNvCxnSpPr>
              <a:cxnSpLocks noChangeShapeType="1"/>
            </p:cNvCxnSpPr>
            <p:nvPr/>
          </p:nvCxnSpPr>
          <p:spPr bwMode="auto">
            <a:xfrm>
              <a:off x="1244600" y="50800"/>
              <a:ext cx="508000" cy="0"/>
            </a:xfrm>
            <a:prstGeom prst="line">
              <a:avLst/>
            </a:prstGeom>
            <a:noFill/>
            <a:ln w="127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8" name="Straight Connector 86"/>
            <p:cNvCxnSpPr>
              <a:cxnSpLocks noChangeShapeType="1"/>
            </p:cNvCxnSpPr>
            <p:nvPr/>
          </p:nvCxnSpPr>
          <p:spPr bwMode="auto">
            <a:xfrm>
              <a:off x="520700" y="177800"/>
              <a:ext cx="317500" cy="12700"/>
            </a:xfrm>
            <a:prstGeom prst="line">
              <a:avLst/>
            </a:prstGeom>
            <a:noFill/>
            <a:ln w="127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903D74B-5DAF-4BD7-AEE6-E1E26FFB200F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23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7183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8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8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49" grpId="0"/>
      <p:bldP spid="15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2209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NFA to DFA</a:t>
            </a:r>
          </a:p>
        </p:txBody>
      </p:sp>
      <p:pic>
        <p:nvPicPr>
          <p:cNvPr id="6349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6" y="914401"/>
            <a:ext cx="4410075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6" y="3276601"/>
            <a:ext cx="44100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" name="Rectangle 3"/>
          <p:cNvSpPr>
            <a:spLocks noChangeArrowheads="1"/>
          </p:cNvSpPr>
          <p:nvPr/>
        </p:nvSpPr>
        <p:spPr bwMode="auto">
          <a:xfrm>
            <a:off x="1447800" y="2819401"/>
            <a:ext cx="3429000" cy="46196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</p:spPr>
        <p:txBody>
          <a:bodyPr lIns="274320" rIns="274320">
            <a:spAutoFit/>
          </a:bodyPr>
          <a:lstStyle/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Arial" charset="0"/>
              </a:rPr>
              <a:t>Output DFA</a:t>
            </a:r>
          </a:p>
        </p:txBody>
      </p:sp>
      <p:sp>
        <p:nvSpPr>
          <p:cNvPr id="157" name="Rectangle 3"/>
          <p:cNvSpPr>
            <a:spLocks noChangeArrowheads="1"/>
          </p:cNvSpPr>
          <p:nvPr/>
        </p:nvSpPr>
        <p:spPr bwMode="auto">
          <a:xfrm>
            <a:off x="1524000" y="439738"/>
            <a:ext cx="3429000" cy="46196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</p:spPr>
        <p:txBody>
          <a:bodyPr lIns="274320" rIns="274320">
            <a:spAutoFit/>
          </a:bodyPr>
          <a:lstStyle/>
          <a:p>
            <a:pPr marL="342900" indent="-3429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Arial" charset="0"/>
              </a:rPr>
              <a:t>Input NFA</a:t>
            </a:r>
          </a:p>
        </p:txBody>
      </p:sp>
      <p:sp>
        <p:nvSpPr>
          <p:cNvPr id="63496" name="Text Box 6"/>
          <p:cNvSpPr txBox="1">
            <a:spLocks noChangeArrowheads="1"/>
          </p:cNvSpPr>
          <p:nvPr/>
        </p:nvSpPr>
        <p:spPr bwMode="auto">
          <a:xfrm>
            <a:off x="1828800" y="76201"/>
            <a:ext cx="2389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800" dirty="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 = </a:t>
            </a:r>
            <a:r>
              <a:rPr lang="en-US" altLang="en-US" sz="2800" dirty="0" err="1">
                <a:solidFill>
                  <a:srgbClr val="CC00CC"/>
                </a:solidFill>
                <a:cs typeface="Arial" charset="0"/>
              </a:rPr>
              <a:t>abbabaaba</a:t>
            </a:r>
            <a:endParaRPr lang="en-US" altLang="en-US" sz="2800" dirty="0">
              <a:solidFill>
                <a:srgbClr val="CC00CC"/>
              </a:solidFill>
              <a:cs typeface="Arial" charset="0"/>
            </a:endParaRPr>
          </a:p>
        </p:txBody>
      </p:sp>
      <p:sp>
        <p:nvSpPr>
          <p:cNvPr id="63497" name="Rectangle 20"/>
          <p:cNvSpPr>
            <a:spLocks noChangeArrowheads="1"/>
          </p:cNvSpPr>
          <p:nvPr/>
        </p:nvSpPr>
        <p:spPr bwMode="auto">
          <a:xfrm>
            <a:off x="2744789" y="2090738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000">
                <a:solidFill>
                  <a:srgbClr val="000000"/>
                </a:solidFill>
                <a:cs typeface="Arial" charset="0"/>
              </a:rPr>
              <a:t>5</a:t>
            </a:r>
            <a:endParaRPr lang="en-CA" altLang="en-US" sz="20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3225800" y="37356"/>
            <a:ext cx="266700" cy="649188"/>
          </a:xfrm>
          <a:prstGeom prst="ellipse">
            <a:avLst/>
          </a:prstGeom>
          <a:noFill/>
          <a:ln w="25400" cap="sq">
            <a:solidFill>
              <a:srgbClr val="FF0000"/>
            </a:solidFill>
            <a:miter lim="800000"/>
            <a:headEnd/>
            <a:tailEnd/>
          </a:ln>
        </p:spPr>
        <p:txBody>
          <a:bodyPr lIns="274320" rIns="274320" anchor="ctr">
            <a:spAutoFit/>
          </a:bodyPr>
          <a:lstStyle/>
          <a:p>
            <a:pPr marL="342900" indent="-34290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CA" sz="2400" dirty="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4655DEE-F098-459E-BAC8-FC629513953F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24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pic>
        <p:nvPicPr>
          <p:cNvPr id="25" name="Picture 112" descr="dglxasset[1]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4200" y="1027113"/>
            <a:ext cx="3048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112" descr="dglxasset[1]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0" y="1108076"/>
            <a:ext cx="3048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12" descr="dglxasset[1]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1700" y="1108076"/>
            <a:ext cx="3048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2" descr="dglxasset[1]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5032376"/>
            <a:ext cx="3048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" name="Group 18"/>
          <p:cNvGrpSpPr/>
          <p:nvPr/>
        </p:nvGrpSpPr>
        <p:grpSpPr>
          <a:xfrm>
            <a:off x="2805114" y="4948238"/>
            <a:ext cx="428625" cy="461962"/>
            <a:chOff x="1281113" y="4948238"/>
            <a:chExt cx="428625" cy="461962"/>
          </a:xfrm>
        </p:grpSpPr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1371600" y="4948238"/>
              <a:ext cx="338138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>
                  <a:solidFill>
                    <a:srgbClr val="D60093"/>
                  </a:solidFill>
                  <a:cs typeface="Arial" charset="0"/>
                </a:rPr>
                <a:t>b</a:t>
              </a:r>
              <a:endParaRPr lang="en-CA" altLang="en-US" sz="2400">
                <a:solidFill>
                  <a:srgbClr val="D60093"/>
                </a:solidFill>
                <a:cs typeface="Arial" charset="0"/>
              </a:endParaRPr>
            </a:p>
          </p:txBody>
        </p:sp>
        <p:cxnSp>
          <p:nvCxnSpPr>
            <p:cNvPr id="21" name="Straight Arrow Connector 21"/>
            <p:cNvCxnSpPr>
              <a:cxnSpLocks noChangeShapeType="1"/>
            </p:cNvCxnSpPr>
            <p:nvPr/>
          </p:nvCxnSpPr>
          <p:spPr bwMode="auto">
            <a:xfrm flipH="1" flipV="1">
              <a:off x="1281113" y="5181600"/>
              <a:ext cx="230187" cy="161925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9" name="Text Box 6"/>
          <p:cNvSpPr txBox="1">
            <a:spLocks noChangeArrowheads="1"/>
          </p:cNvSpPr>
          <p:nvPr/>
        </p:nvSpPr>
        <p:spPr bwMode="auto">
          <a:xfrm>
            <a:off x="6248400" y="1009472"/>
            <a:ext cx="4267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We will have clones work in parallel to follow all possible paths in the NFA.</a:t>
            </a:r>
          </a:p>
        </p:txBody>
      </p:sp>
      <p:sp>
        <p:nvSpPr>
          <p:cNvPr id="30" name="Text Box 6"/>
          <p:cNvSpPr txBox="1">
            <a:spLocks noChangeArrowheads="1"/>
          </p:cNvSpPr>
          <p:nvPr/>
        </p:nvSpPr>
        <p:spPr bwMode="auto">
          <a:xfrm>
            <a:off x="6400800" y="4114801"/>
            <a:ext cx="37338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One gnome will sit on the DFA state corresponding to the set of NFA states that contain clones.</a:t>
            </a:r>
          </a:p>
        </p:txBody>
      </p:sp>
    </p:spTree>
    <p:extLst>
      <p:ext uri="{BB962C8B-B14F-4D97-AF65-F5344CB8AC3E}">
        <p14:creationId xmlns:p14="http://schemas.microsoft.com/office/powerpoint/2010/main" val="247689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3.7037E-7 L 0.13889 -0.0002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44" y="-2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59259E-6 L -0.125 -0.1057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0" y="-530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2209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Extended Regular Expression to NFA</a:t>
            </a:r>
          </a:p>
        </p:txBody>
      </p:sp>
      <p:sp>
        <p:nvSpPr>
          <p:cNvPr id="2" name="Rectangle 1"/>
          <p:cNvSpPr/>
          <p:nvPr/>
        </p:nvSpPr>
        <p:spPr>
          <a:xfrm>
            <a:off x="1676400" y="1173164"/>
            <a:ext cx="8686800" cy="4770537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 err="1">
                <a:solidFill>
                  <a:srgbClr val="FFFFFF"/>
                </a:solidFill>
                <a:latin typeface="Times New Roman"/>
                <a:cs typeface="Arial" charset="0"/>
              </a:rPr>
              <a:t>ERegtoNFA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(R)</a:t>
            </a:r>
          </a:p>
          <a:p>
            <a:pPr lvl="1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Precondition:   R is an extended regular repression</a:t>
            </a:r>
          </a:p>
          <a:p>
            <a:pPr lvl="1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Postcondition: M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is an NFA accepting the same language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2400" dirty="0">
              <a:solidFill>
                <a:srgbClr val="FFFFFF"/>
              </a:solidFill>
              <a:latin typeface="Times New Roman"/>
              <a:cs typeface="Arial" charset="0"/>
            </a:endParaRPr>
          </a:p>
          <a:p>
            <a:pPr lvl="1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if( R =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</a:rPr>
              <a:t>R</a:t>
            </a:r>
            <a:r>
              <a:rPr lang="en-CA" altLang="en-US" sz="2400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1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  <a:sym typeface="Symbol" pitchFamily="18" charset="2"/>
              </a:rPr>
              <a:t>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</a:rPr>
              <a:t>R</a:t>
            </a:r>
            <a:r>
              <a:rPr lang="en-CA" altLang="en-US" sz="2400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2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</a:rPr>
              <a:t>)   </a:t>
            </a:r>
          </a:p>
          <a:p>
            <a:pPr lvl="2">
              <a:defRPr/>
            </a:pP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</a:rPr>
              <a:t>% </a:t>
            </a:r>
            <a:r>
              <a:rPr lang="en-CA" altLang="en-US" sz="2400" kern="0" dirty="0" err="1">
                <a:solidFill>
                  <a:srgbClr val="FFFFFF"/>
                </a:solidFill>
                <a:latin typeface="Times New Roman"/>
                <a:cs typeface="Arial" charset="0"/>
              </a:rPr>
              <a:t>Eg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</a:rPr>
              <a:t> R = </a:t>
            </a:r>
            <a:r>
              <a:rPr lang="en-CA" altLang="en-US" sz="2400" kern="0" dirty="0"/>
              <a:t>(10</a:t>
            </a:r>
            <a:r>
              <a:rPr lang="en-CA" altLang="en-US" sz="2400" kern="0" baseline="30000" dirty="0"/>
              <a:t>*</a:t>
            </a:r>
            <a:r>
              <a:rPr lang="en-CA" altLang="en-US" sz="2400" kern="0" dirty="0"/>
              <a:t>10</a:t>
            </a:r>
            <a:r>
              <a:rPr lang="en-CA" altLang="en-US" sz="2400" kern="0" baseline="30000" dirty="0"/>
              <a:t>*</a:t>
            </a:r>
            <a:r>
              <a:rPr lang="en-CA" altLang="en-US" sz="2400" kern="0" dirty="0"/>
              <a:t>)</a:t>
            </a:r>
            <a:r>
              <a:rPr lang="en-CA" altLang="en-US" sz="2400" kern="0" baseline="30000" dirty="0"/>
              <a:t>*  </a:t>
            </a:r>
            <a:r>
              <a:rPr lang="en-CA" altLang="en-US" sz="2400" kern="0" dirty="0">
                <a:sym typeface="Symbol"/>
              </a:rPr>
              <a:t> {</a:t>
            </a:r>
            <a:r>
              <a:rPr lang="en-CA" altLang="en-US" sz="2400" kern="0" dirty="0" err="1">
                <a:sym typeface="Symbol"/>
              </a:rPr>
              <a:t>a,b</a:t>
            </a:r>
            <a:r>
              <a:rPr lang="en-CA" altLang="en-US" sz="2400" kern="0" dirty="0">
                <a:sym typeface="Symbol"/>
              </a:rPr>
              <a:t>}</a:t>
            </a:r>
            <a:r>
              <a:rPr lang="en-CA" altLang="en-US" sz="2400" kern="0" baseline="30000" dirty="0"/>
              <a:t>*</a:t>
            </a:r>
            <a:endParaRPr lang="en-CA" altLang="en-US" sz="2400" kern="0" dirty="0">
              <a:latin typeface="Times New Roman"/>
              <a:cs typeface="Arial" charset="0"/>
            </a:endParaRPr>
          </a:p>
          <a:p>
            <a:pPr lvl="2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</a:rPr>
              <a:t>% Get help from recursive friends</a:t>
            </a:r>
          </a:p>
          <a:p>
            <a:pPr lvl="2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</a:rPr>
              <a:t>M</a:t>
            </a:r>
            <a:r>
              <a:rPr lang="en-CA" altLang="en-US" sz="2400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1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  <a:sym typeface="Symbol"/>
              </a:rPr>
              <a:t> = </a:t>
            </a:r>
            <a:r>
              <a:rPr lang="en-US" altLang="en-US" sz="2400" dirty="0" err="1">
                <a:solidFill>
                  <a:srgbClr val="FFFFFF"/>
                </a:solidFill>
                <a:latin typeface="Times New Roman"/>
                <a:cs typeface="Arial" charset="0"/>
              </a:rPr>
              <a:t>ERegtoNFA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(R</a:t>
            </a:r>
            <a:r>
              <a:rPr lang="en-CA" altLang="en-US" sz="2400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1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)</a:t>
            </a:r>
          </a:p>
          <a:p>
            <a:pPr lvl="2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</a:rPr>
              <a:t>M</a:t>
            </a:r>
            <a:r>
              <a:rPr lang="en-CA" altLang="en-US" sz="2400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2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  <a:sym typeface="Symbol"/>
              </a:rPr>
              <a:t> = </a:t>
            </a:r>
            <a:r>
              <a:rPr lang="en-US" altLang="en-US" sz="2400" dirty="0" err="1">
                <a:solidFill>
                  <a:srgbClr val="FFFFFF"/>
                </a:solidFill>
                <a:latin typeface="Times New Roman"/>
                <a:cs typeface="Arial" charset="0"/>
              </a:rPr>
              <a:t>ERegtoNFA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(R</a:t>
            </a:r>
            <a:r>
              <a:rPr lang="en-CA" altLang="en-US" sz="2400" kern="0" baseline="-25000" dirty="0">
                <a:solidFill>
                  <a:srgbClr val="FFFFFF"/>
                </a:solidFill>
                <a:latin typeface="Times New Roman"/>
                <a:cs typeface="Arial" charset="0"/>
              </a:rPr>
              <a:t>2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)</a:t>
            </a:r>
          </a:p>
          <a:p>
            <a:pPr lvl="2" fontAlgn="base">
              <a:spcBef>
                <a:spcPct val="0"/>
              </a:spcBef>
              <a:spcAft>
                <a:spcPct val="0"/>
              </a:spcAft>
              <a:defRPr/>
            </a:pPr>
            <a:endParaRPr lang="en-CA" altLang="en-US" sz="2400" kern="0" baseline="-25000" dirty="0">
              <a:solidFill>
                <a:srgbClr val="FFFFFF"/>
              </a:solidFill>
              <a:latin typeface="Times New Roman"/>
              <a:cs typeface="Arial" charset="0"/>
            </a:endParaRPr>
          </a:p>
          <a:p>
            <a:pPr lvl="2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  <a:t>M = NFA</a:t>
            </a:r>
            <a:r>
              <a:rPr lang="en-US" altLang="en-US" sz="2400" baseline="-250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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  <a:sym typeface="Symbol" pitchFamily="18" charset="2"/>
              </a:rPr>
              <a:t>M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cs typeface="Arial" charset="0"/>
                <a:sym typeface="Symbol" pitchFamily="18" charset="2"/>
              </a:rPr>
              <a:t>1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/>
                <a:cs typeface="Arial" charset="0"/>
                <a:sym typeface="Symbol" pitchFamily="18" charset="2"/>
              </a:rPr>
              <a:t>2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  <a:sym typeface="Symbol" pitchFamily="18" charset="2"/>
              </a:rPr>
              <a:t>)</a:t>
            </a:r>
            <a:br>
              <a:rPr lang="en-US" altLang="en-US" sz="2400" dirty="0">
                <a:solidFill>
                  <a:srgbClr val="FFFFFF"/>
                </a:solidFill>
                <a:latin typeface="Times New Roman"/>
                <a:cs typeface="Arial" charset="0"/>
              </a:rPr>
            </a:br>
            <a:endParaRPr lang="en-CA" altLang="en-US" sz="2400" kern="0" dirty="0">
              <a:solidFill>
                <a:srgbClr val="FFFFFF"/>
              </a:solidFill>
              <a:latin typeface="Times New Roman"/>
              <a:cs typeface="Arial" charset="0"/>
            </a:endParaRPr>
          </a:p>
          <a:p>
            <a:pPr lvl="2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kern="0" dirty="0">
                <a:solidFill>
                  <a:srgbClr val="FFFFFF"/>
                </a:solidFill>
                <a:latin typeface="Times New Roman"/>
                <a:cs typeface="Arial" charset="0"/>
              </a:rPr>
              <a:t>return( M )</a:t>
            </a:r>
          </a:p>
        </p:txBody>
      </p:sp>
      <p:grpSp>
        <p:nvGrpSpPr>
          <p:cNvPr id="103428" name="Group 10"/>
          <p:cNvGrpSpPr>
            <a:grpSpLocks/>
          </p:cNvGrpSpPr>
          <p:nvPr/>
        </p:nvGrpSpPr>
        <p:grpSpPr bwMode="auto">
          <a:xfrm>
            <a:off x="7392989" y="609600"/>
            <a:ext cx="1976437" cy="338138"/>
            <a:chOff x="6097303" y="5997086"/>
            <a:chExt cx="1975100" cy="338604"/>
          </a:xfrm>
        </p:grpSpPr>
        <p:cxnSp>
          <p:nvCxnSpPr>
            <p:cNvPr id="103516" name="Straight Connector 3"/>
            <p:cNvCxnSpPr>
              <a:cxnSpLocks noChangeShapeType="1"/>
            </p:cNvCxnSpPr>
            <p:nvPr/>
          </p:nvCxnSpPr>
          <p:spPr bwMode="auto">
            <a:xfrm>
              <a:off x="6226609" y="6044514"/>
              <a:ext cx="1012036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372" name="Rectangle 9"/>
            <p:cNvSpPr>
              <a:spLocks noChangeArrowheads="1"/>
            </p:cNvSpPr>
            <p:nvPr/>
          </p:nvSpPr>
          <p:spPr bwMode="auto">
            <a:xfrm>
              <a:off x="6097303" y="5997086"/>
              <a:ext cx="1975100" cy="33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600" dirty="0">
                  <a:solidFill>
                    <a:srgbClr val="FFFFFF"/>
                  </a:solidFill>
                  <a:latin typeface="Times New Roman"/>
                  <a:cs typeface="Arial" charset="0"/>
                </a:rPr>
                <a:t>(a*b </a:t>
              </a:r>
              <a:r>
                <a:rPr lang="en-US" altLang="en-US" sz="1600" dirty="0">
                  <a:solidFill>
                    <a:srgbClr val="FFFFFF"/>
                  </a:solidFill>
                  <a:latin typeface="Times New Roman"/>
                  <a:cs typeface="Arial" charset="0"/>
                  <a:sym typeface="Symbol" pitchFamily="18" charset="2"/>
                </a:rPr>
                <a:t> </a:t>
              </a:r>
              <a:r>
                <a:rPr lang="en-US" altLang="en-US" sz="1600" dirty="0">
                  <a:solidFill>
                    <a:srgbClr val="FFFFFF"/>
                  </a:solidFill>
                  <a:latin typeface="Times New Roman"/>
                  <a:cs typeface="Arial" charset="0"/>
                </a:rPr>
                <a:t>a*bb)</a:t>
              </a:r>
              <a:r>
                <a:rPr lang="en-US" altLang="en-US" sz="1600" dirty="0">
                  <a:solidFill>
                    <a:srgbClr val="FFFFFF"/>
                  </a:solidFill>
                  <a:latin typeface="Times New Roman"/>
                  <a:cs typeface="Arial" charset="0"/>
                  <a:sym typeface="Symbol" pitchFamily="18" charset="2"/>
                </a:rPr>
                <a:t> a*b*</a:t>
              </a:r>
            </a:p>
          </p:txBody>
        </p:sp>
      </p:grpSp>
      <p:grpSp>
        <p:nvGrpSpPr>
          <p:cNvPr id="103429" name="Group 52"/>
          <p:cNvGrpSpPr>
            <a:grpSpLocks/>
          </p:cNvGrpSpPr>
          <p:nvPr/>
        </p:nvGrpSpPr>
        <p:grpSpPr bwMode="auto">
          <a:xfrm>
            <a:off x="9378950" y="506414"/>
            <a:ext cx="903288" cy="441325"/>
            <a:chOff x="4788542" y="2514600"/>
            <a:chExt cx="902564" cy="441325"/>
          </a:xfrm>
        </p:grpSpPr>
        <p:pic>
          <p:nvPicPr>
            <p:cNvPr id="103514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30020" y="2514600"/>
              <a:ext cx="461086" cy="44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515" name="Right Arrow 47"/>
            <p:cNvSpPr>
              <a:spLocks noChangeArrowheads="1"/>
            </p:cNvSpPr>
            <p:nvPr/>
          </p:nvSpPr>
          <p:spPr bwMode="auto">
            <a:xfrm>
              <a:off x="4788542" y="2641600"/>
              <a:ext cx="354958" cy="210631"/>
            </a:xfrm>
            <a:prstGeom prst="rightArrow">
              <a:avLst>
                <a:gd name="adj1" fmla="val 50000"/>
                <a:gd name="adj2" fmla="val 50002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</p:grpSp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7315200" y="4572000"/>
          <a:ext cx="3200400" cy="216693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1140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76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31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242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1114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ym typeface="Symbol"/>
                        </a:rPr>
                        <a:t>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ym typeface="Symbol"/>
                        </a:rPr>
                        <a:t>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>
                          <a:sym typeface="Symbol"/>
                        </a:rPr>
                        <a:t>L</a:t>
                      </a:r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ym typeface="Symbol"/>
                        </a:rPr>
                        <a:t>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L</a:t>
                      </a:r>
                      <a:r>
                        <a:rPr lang="en-US" sz="1800" baseline="30000" dirty="0"/>
                        <a:t>*</a:t>
                      </a:r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3605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DFA</a:t>
                      </a:r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9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NFA</a:t>
                      </a:r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1114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err="1"/>
                        <a:t>Reg</a:t>
                      </a:r>
                      <a:r>
                        <a:rPr lang="en-US" sz="1800" baseline="0" dirty="0"/>
                        <a:t> </a:t>
                      </a:r>
                      <a:r>
                        <a:rPr lang="en-US" sz="1800" baseline="0" dirty="0" err="1"/>
                        <a:t>Exp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0096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Ext</a:t>
                      </a:r>
                      <a:r>
                        <a:rPr lang="en-US" sz="1800" baseline="0" dirty="0"/>
                        <a:t> </a:t>
                      </a:r>
                      <a:r>
                        <a:rPr lang="en-US" sz="1800" baseline="0" dirty="0" err="1"/>
                        <a:t>Reg</a:t>
                      </a:r>
                      <a:r>
                        <a:rPr lang="en-US" sz="1800" baseline="0" dirty="0"/>
                        <a:t> </a:t>
                      </a:r>
                      <a:r>
                        <a:rPr lang="en-US" sz="1800" baseline="0" dirty="0" err="1"/>
                        <a:t>Exp</a:t>
                      </a:r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T="45721" marB="45721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5" name="Oval 34"/>
          <p:cNvSpPr/>
          <p:nvPr/>
        </p:nvSpPr>
        <p:spPr bwMode="auto">
          <a:xfrm>
            <a:off x="8483600" y="5403554"/>
            <a:ext cx="318320" cy="314572"/>
          </a:xfrm>
          <a:prstGeom prst="ellipse">
            <a:avLst/>
          </a:prstGeom>
          <a:noFill/>
          <a:ln w="25400" cap="sq">
            <a:solidFill>
              <a:srgbClr val="FF0000"/>
            </a:solidFill>
            <a:miter lim="800000"/>
            <a:headEnd/>
            <a:tailEnd/>
          </a:ln>
        </p:spPr>
        <p:txBody>
          <a:bodyPr wrap="square" lIns="274320" rIns="274320" anchor="ctr">
            <a:spAutoFit/>
          </a:bodyPr>
          <a:lstStyle/>
          <a:p>
            <a:pPr marL="342900" indent="-34290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7281827" y="2552559"/>
            <a:ext cx="3794125" cy="1800225"/>
          </a:xfrm>
          <a:prstGeom prst="wedgeRoundRectCallout">
            <a:avLst>
              <a:gd name="adj1" fmla="val -58755"/>
              <a:gd name="adj2" fmla="val 61528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Don’t micro manage me.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Just trust me to do my job on any smaller instance of the same problem.</a:t>
            </a:r>
          </a:p>
        </p:txBody>
      </p:sp>
      <p:grpSp>
        <p:nvGrpSpPr>
          <p:cNvPr id="96" name="Group 10"/>
          <p:cNvGrpSpPr>
            <a:grpSpLocks/>
          </p:cNvGrpSpPr>
          <p:nvPr/>
        </p:nvGrpSpPr>
        <p:grpSpPr bwMode="auto">
          <a:xfrm>
            <a:off x="8434389" y="4648200"/>
            <a:ext cx="2047875" cy="1828800"/>
            <a:chOff x="4243388" y="1752600"/>
            <a:chExt cx="2047591" cy="1828800"/>
          </a:xfrm>
        </p:grpSpPr>
        <p:sp>
          <p:nvSpPr>
            <p:cNvPr id="97" name="Rectangle 37"/>
            <p:cNvSpPr>
              <a:spLocks noChangeArrowheads="1"/>
            </p:cNvSpPr>
            <p:nvPr/>
          </p:nvSpPr>
          <p:spPr bwMode="auto">
            <a:xfrm>
              <a:off x="4243388" y="2015530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8" name="Rectangle 38"/>
            <p:cNvSpPr>
              <a:spLocks noChangeArrowheads="1"/>
            </p:cNvSpPr>
            <p:nvPr/>
          </p:nvSpPr>
          <p:spPr bwMode="auto">
            <a:xfrm>
              <a:off x="4243388" y="2417465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9" name="Rectangle 39"/>
            <p:cNvSpPr>
              <a:spLocks noChangeArrowheads="1"/>
            </p:cNvSpPr>
            <p:nvPr/>
          </p:nvSpPr>
          <p:spPr bwMode="auto">
            <a:xfrm>
              <a:off x="4243388" y="2768600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0" name="Rectangle 40"/>
            <p:cNvSpPr>
              <a:spLocks noChangeArrowheads="1"/>
            </p:cNvSpPr>
            <p:nvPr/>
          </p:nvSpPr>
          <p:spPr bwMode="auto">
            <a:xfrm>
              <a:off x="4243388" y="3119735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1" name="Rectangle 43"/>
            <p:cNvSpPr>
              <a:spLocks noChangeArrowheads="1"/>
            </p:cNvSpPr>
            <p:nvPr/>
          </p:nvSpPr>
          <p:spPr bwMode="auto">
            <a:xfrm>
              <a:off x="4597582" y="2015530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 dirty="0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2" name="Rectangle 44"/>
            <p:cNvSpPr>
              <a:spLocks noChangeArrowheads="1"/>
            </p:cNvSpPr>
            <p:nvPr/>
          </p:nvSpPr>
          <p:spPr bwMode="auto">
            <a:xfrm>
              <a:off x="4597582" y="2417465"/>
              <a:ext cx="35613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 dirty="0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" name="Rectangle 45"/>
            <p:cNvSpPr>
              <a:spLocks noChangeArrowheads="1"/>
            </p:cNvSpPr>
            <p:nvPr/>
          </p:nvSpPr>
          <p:spPr bwMode="auto">
            <a:xfrm>
              <a:off x="4597582" y="2768600"/>
              <a:ext cx="33851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?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" name="Rectangle 46"/>
            <p:cNvSpPr>
              <a:spLocks noChangeArrowheads="1"/>
            </p:cNvSpPr>
            <p:nvPr/>
          </p:nvSpPr>
          <p:spPr bwMode="auto">
            <a:xfrm>
              <a:off x="4597582" y="3119735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" name="Rectangle 53"/>
            <p:cNvSpPr>
              <a:spLocks noChangeArrowheads="1"/>
            </p:cNvSpPr>
            <p:nvPr/>
          </p:nvSpPr>
          <p:spPr bwMode="auto">
            <a:xfrm>
              <a:off x="5029336" y="2015530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" name="Rectangle 55"/>
            <p:cNvSpPr>
              <a:spLocks noChangeArrowheads="1"/>
            </p:cNvSpPr>
            <p:nvPr/>
          </p:nvSpPr>
          <p:spPr bwMode="auto">
            <a:xfrm>
              <a:off x="5029336" y="2417465"/>
              <a:ext cx="33851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?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" name="Rectangle 56"/>
            <p:cNvSpPr>
              <a:spLocks noChangeArrowheads="1"/>
            </p:cNvSpPr>
            <p:nvPr/>
          </p:nvSpPr>
          <p:spPr bwMode="auto">
            <a:xfrm>
              <a:off x="5029336" y="2768600"/>
              <a:ext cx="33851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?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" name="Rectangle 58"/>
            <p:cNvSpPr>
              <a:spLocks noChangeArrowheads="1"/>
            </p:cNvSpPr>
            <p:nvPr/>
          </p:nvSpPr>
          <p:spPr bwMode="auto">
            <a:xfrm>
              <a:off x="5029336" y="3119735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" name="Rectangle 82"/>
            <p:cNvSpPr>
              <a:spLocks noChangeArrowheads="1"/>
            </p:cNvSpPr>
            <p:nvPr/>
          </p:nvSpPr>
          <p:spPr bwMode="auto">
            <a:xfrm>
              <a:off x="5524584" y="2015530"/>
              <a:ext cx="33851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?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" name="Rectangle 83"/>
            <p:cNvSpPr>
              <a:spLocks noChangeArrowheads="1"/>
            </p:cNvSpPr>
            <p:nvPr/>
          </p:nvSpPr>
          <p:spPr bwMode="auto">
            <a:xfrm>
              <a:off x="5524584" y="2417465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1" name="Rectangle 84"/>
            <p:cNvSpPr>
              <a:spLocks noChangeArrowheads="1"/>
            </p:cNvSpPr>
            <p:nvPr/>
          </p:nvSpPr>
          <p:spPr bwMode="auto">
            <a:xfrm>
              <a:off x="5524584" y="2768600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2" name="Rectangle 85"/>
            <p:cNvSpPr>
              <a:spLocks noChangeArrowheads="1"/>
            </p:cNvSpPr>
            <p:nvPr/>
          </p:nvSpPr>
          <p:spPr bwMode="auto">
            <a:xfrm>
              <a:off x="5524584" y="3119735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cxnSp>
          <p:nvCxnSpPr>
            <p:cNvPr id="113" name="Straight Connector 86"/>
            <p:cNvCxnSpPr>
              <a:cxnSpLocks noChangeShapeType="1"/>
            </p:cNvCxnSpPr>
            <p:nvPr/>
          </p:nvCxnSpPr>
          <p:spPr bwMode="auto">
            <a:xfrm>
              <a:off x="5105528" y="1752600"/>
              <a:ext cx="211734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4" name="Rectangle 88"/>
            <p:cNvSpPr>
              <a:spLocks noChangeArrowheads="1"/>
            </p:cNvSpPr>
            <p:nvPr/>
          </p:nvSpPr>
          <p:spPr bwMode="auto">
            <a:xfrm>
              <a:off x="5934791" y="2015530"/>
              <a:ext cx="33851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?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5" name="Rectangle 89"/>
            <p:cNvSpPr>
              <a:spLocks noChangeArrowheads="1"/>
            </p:cNvSpPr>
            <p:nvPr/>
          </p:nvSpPr>
          <p:spPr bwMode="auto">
            <a:xfrm>
              <a:off x="5934791" y="2417465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6" name="Rectangle 90"/>
            <p:cNvSpPr>
              <a:spLocks noChangeArrowheads="1"/>
            </p:cNvSpPr>
            <p:nvPr/>
          </p:nvSpPr>
          <p:spPr bwMode="auto">
            <a:xfrm>
              <a:off x="5934791" y="2768600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7" name="Rectangle 91"/>
            <p:cNvSpPr>
              <a:spLocks noChangeArrowheads="1"/>
            </p:cNvSpPr>
            <p:nvPr/>
          </p:nvSpPr>
          <p:spPr bwMode="auto">
            <a:xfrm>
              <a:off x="5934791" y="3119735"/>
              <a:ext cx="35615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i="1">
                  <a:solidFill>
                    <a:srgbClr val="000000"/>
                  </a:solidFill>
                  <a:cs typeface="Arial" charset="0"/>
                  <a:sym typeface="Symbol" pitchFamily="18" charset="2"/>
                </a:rPr>
                <a:t>Y</a:t>
              </a:r>
              <a:endParaRPr lang="en-US" altLang="en-US" sz="2400">
                <a:solidFill>
                  <a:srgbClr val="00000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9570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5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AutoShape 4">
            <a:extLst>
              <a:ext uri="{FF2B5EF4-FFF2-40B4-BE49-F238E27FC236}">
                <a16:creationId xmlns:a16="http://schemas.microsoft.com/office/drawing/2014/main" id="{5374F26C-7E9E-49EC-8B60-CED8A996E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414" y="3011072"/>
            <a:ext cx="2968661" cy="1257637"/>
          </a:xfrm>
          <a:prstGeom prst="flowChartAlternateProcess">
            <a:avLst/>
          </a:prstGeom>
          <a:solidFill>
            <a:srgbClr val="D60093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32" name="AutoShape 4">
            <a:extLst>
              <a:ext uri="{FF2B5EF4-FFF2-40B4-BE49-F238E27FC236}">
                <a16:creationId xmlns:a16="http://schemas.microsoft.com/office/drawing/2014/main" id="{567F3400-4E56-4615-AC52-8C14EA259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626" y="209550"/>
            <a:ext cx="5476261" cy="2557475"/>
          </a:xfrm>
          <a:prstGeom prst="flowChartAlternateProcess">
            <a:avLst/>
          </a:prstGeom>
          <a:solidFill>
            <a:srgbClr val="D60093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3239629" y="1350607"/>
            <a:ext cx="2880699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   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/>
              </a:rPr>
              <a:t>   {</a:t>
            </a:r>
            <a:r>
              <a:rPr kumimoji="0" lang="en-CA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/>
              </a:rPr>
              <a:t>a,b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/>
              </a:rPr>
              <a:t>}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</a:p>
        </p:txBody>
      </p:sp>
      <p:sp>
        <p:nvSpPr>
          <p:cNvPr id="152" name="Rectangle 15"/>
          <p:cNvSpPr>
            <a:spLocks noChangeArrowheads="1"/>
          </p:cNvSpPr>
          <p:nvPr/>
        </p:nvSpPr>
        <p:spPr bwMode="auto">
          <a:xfrm>
            <a:off x="1981200" y="-304800"/>
            <a:ext cx="8382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Extended Regular Expression to NFA</a:t>
            </a:r>
          </a:p>
        </p:txBody>
      </p:sp>
      <p:sp>
        <p:nvSpPr>
          <p:cNvPr id="153" name="Text Box 146"/>
          <p:cNvSpPr txBox="1">
            <a:spLocks noChangeArrowheads="1"/>
          </p:cNvSpPr>
          <p:nvPr/>
        </p:nvSpPr>
        <p:spPr bwMode="auto">
          <a:xfrm>
            <a:off x="3976901" y="435114"/>
            <a:ext cx="424021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Recursion: Routine calls itself.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(Asks friends for help).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91" name="Rectangle 3"/>
          <p:cNvSpPr txBox="1">
            <a:spLocks noChangeArrowheads="1"/>
          </p:cNvSpPr>
          <p:nvPr/>
        </p:nvSpPr>
        <p:spPr bwMode="auto">
          <a:xfrm>
            <a:off x="77245" y="3374406"/>
            <a:ext cx="1593263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</a:p>
        </p:txBody>
      </p:sp>
      <p:sp>
        <p:nvSpPr>
          <p:cNvPr id="261" name="Right Arrow 45"/>
          <p:cNvSpPr>
            <a:spLocks noChangeArrowheads="1"/>
          </p:cNvSpPr>
          <p:nvPr/>
        </p:nvSpPr>
        <p:spPr bwMode="auto">
          <a:xfrm>
            <a:off x="1374265" y="3513225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62" name="Rectangle 3"/>
          <p:cNvSpPr txBox="1">
            <a:spLocks noChangeArrowheads="1"/>
          </p:cNvSpPr>
          <p:nvPr/>
        </p:nvSpPr>
        <p:spPr bwMode="auto">
          <a:xfrm>
            <a:off x="292455" y="4637097"/>
            <a:ext cx="1593263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FCE9AEF8-A574-4610-A2C2-03A61C082F28}"/>
              </a:ext>
            </a:extLst>
          </p:cNvPr>
          <p:cNvGrpSpPr/>
          <p:nvPr/>
        </p:nvGrpSpPr>
        <p:grpSpPr>
          <a:xfrm>
            <a:off x="1348813" y="4290042"/>
            <a:ext cx="3875568" cy="1121744"/>
            <a:chOff x="1348813" y="4290042"/>
            <a:chExt cx="3875568" cy="1121744"/>
          </a:xfrm>
        </p:grpSpPr>
        <p:sp>
          <p:nvSpPr>
            <p:cNvPr id="229" name="AutoShape 4"/>
            <p:cNvSpPr>
              <a:spLocks noChangeArrowheads="1"/>
            </p:cNvSpPr>
            <p:nvPr/>
          </p:nvSpPr>
          <p:spPr bwMode="auto">
            <a:xfrm>
              <a:off x="1699085" y="4290042"/>
              <a:ext cx="3525296" cy="1121744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3" name="Right Arrow 45"/>
            <p:cNvSpPr>
              <a:spLocks noChangeArrowheads="1"/>
            </p:cNvSpPr>
            <p:nvPr/>
          </p:nvSpPr>
          <p:spPr bwMode="auto">
            <a:xfrm>
              <a:off x="1348813" y="4764298"/>
              <a:ext cx="263055" cy="193676"/>
            </a:xfrm>
            <a:prstGeom prst="rightArrow">
              <a:avLst>
                <a:gd name="adj1" fmla="val 50000"/>
                <a:gd name="adj2" fmla="val 49953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854754" y="6073064"/>
            <a:ext cx="1327292" cy="556336"/>
            <a:chOff x="2025251" y="5422726"/>
            <a:chExt cx="1327292" cy="556336"/>
          </a:xfrm>
        </p:grpSpPr>
        <p:sp>
          <p:nvSpPr>
            <p:cNvPr id="249" name="AutoShape 4"/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2" name="Oval 11"/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3" name="Line 22"/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6" name="Text Box 32"/>
            <p:cNvSpPr txBox="1">
              <a:spLocks noChangeArrowheads="1"/>
            </p:cNvSpPr>
            <p:nvPr/>
          </p:nvSpPr>
          <p:spPr bwMode="auto">
            <a:xfrm>
              <a:off x="2585560" y="5442444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9" name="Oval 7"/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4" name="Line 22"/>
            <p:cNvSpPr>
              <a:spLocks noChangeShapeType="1"/>
            </p:cNvSpPr>
            <p:nvPr/>
          </p:nvSpPr>
          <p:spPr bwMode="auto">
            <a:xfrm flipV="1">
              <a:off x="2111043" y="5726698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471018" y="5868780"/>
            <a:ext cx="784296" cy="951120"/>
            <a:chOff x="5268817" y="4953000"/>
            <a:chExt cx="784296" cy="951120"/>
          </a:xfrm>
        </p:grpSpPr>
        <p:sp>
          <p:nvSpPr>
            <p:cNvPr id="265" name="AutoShape 4"/>
            <p:cNvSpPr>
              <a:spLocks noChangeArrowheads="1"/>
            </p:cNvSpPr>
            <p:nvPr/>
          </p:nvSpPr>
          <p:spPr bwMode="auto">
            <a:xfrm>
              <a:off x="5268817" y="5028471"/>
              <a:ext cx="784296" cy="875649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7" name="Freeform 25"/>
            <p:cNvSpPr>
              <a:spLocks/>
            </p:cNvSpPr>
            <p:nvPr/>
          </p:nvSpPr>
          <p:spPr bwMode="auto">
            <a:xfrm>
              <a:off x="5661593" y="5179405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9" name="Text Box 31"/>
            <p:cNvSpPr txBox="1">
              <a:spLocks noChangeArrowheads="1"/>
            </p:cNvSpPr>
            <p:nvPr/>
          </p:nvSpPr>
          <p:spPr bwMode="auto">
            <a:xfrm>
              <a:off x="5614080" y="4953000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1" name="Oval 7"/>
            <p:cNvSpPr>
              <a:spLocks noChangeArrowheads="1"/>
            </p:cNvSpPr>
            <p:nvPr/>
          </p:nvSpPr>
          <p:spPr bwMode="auto">
            <a:xfrm>
              <a:off x="5548600" y="5468842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5" name="Line 22"/>
            <p:cNvSpPr>
              <a:spLocks noChangeShapeType="1"/>
            </p:cNvSpPr>
            <p:nvPr/>
          </p:nvSpPr>
          <p:spPr bwMode="auto">
            <a:xfrm flipV="1">
              <a:off x="5311704" y="5625262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3544244" y="6073064"/>
            <a:ext cx="1327292" cy="556336"/>
            <a:chOff x="2025251" y="5422726"/>
            <a:chExt cx="1327292" cy="556336"/>
          </a:xfrm>
        </p:grpSpPr>
        <p:sp>
          <p:nvSpPr>
            <p:cNvPr id="297" name="AutoShape 4"/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9" name="Oval 11"/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0" name="Line 22"/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2" name="Text Box 32"/>
            <p:cNvSpPr txBox="1">
              <a:spLocks noChangeArrowheads="1"/>
            </p:cNvSpPr>
            <p:nvPr/>
          </p:nvSpPr>
          <p:spPr bwMode="auto">
            <a:xfrm>
              <a:off x="2585560" y="5442444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3" name="Oval 7"/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4" name="Line 22"/>
            <p:cNvSpPr>
              <a:spLocks noChangeShapeType="1"/>
            </p:cNvSpPr>
            <p:nvPr/>
          </p:nvSpPr>
          <p:spPr bwMode="auto">
            <a:xfrm flipV="1">
              <a:off x="2111043" y="5726698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5114018" y="5831970"/>
            <a:ext cx="784296" cy="951120"/>
            <a:chOff x="5268817" y="4953000"/>
            <a:chExt cx="784296" cy="951120"/>
          </a:xfrm>
        </p:grpSpPr>
        <p:sp>
          <p:nvSpPr>
            <p:cNvPr id="310" name="AutoShape 4"/>
            <p:cNvSpPr>
              <a:spLocks noChangeArrowheads="1"/>
            </p:cNvSpPr>
            <p:nvPr/>
          </p:nvSpPr>
          <p:spPr bwMode="auto">
            <a:xfrm>
              <a:off x="5268817" y="5028471"/>
              <a:ext cx="784296" cy="875649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11" name="Freeform 25"/>
            <p:cNvSpPr>
              <a:spLocks/>
            </p:cNvSpPr>
            <p:nvPr/>
          </p:nvSpPr>
          <p:spPr bwMode="auto">
            <a:xfrm>
              <a:off x="5661593" y="5179405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12" name="Text Box 31"/>
            <p:cNvSpPr txBox="1">
              <a:spLocks noChangeArrowheads="1"/>
            </p:cNvSpPr>
            <p:nvPr/>
          </p:nvSpPr>
          <p:spPr bwMode="auto">
            <a:xfrm>
              <a:off x="5614080" y="4953000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13" name="Oval 7"/>
            <p:cNvSpPr>
              <a:spLocks noChangeArrowheads="1"/>
            </p:cNvSpPr>
            <p:nvPr/>
          </p:nvSpPr>
          <p:spPr bwMode="auto">
            <a:xfrm>
              <a:off x="5548600" y="5468842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14" name="Line 22"/>
            <p:cNvSpPr>
              <a:spLocks noChangeShapeType="1"/>
            </p:cNvSpPr>
            <p:nvPr/>
          </p:nvSpPr>
          <p:spPr bwMode="auto">
            <a:xfrm flipV="1">
              <a:off x="5311704" y="5625262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360" name="Straight Arrow Connector 359"/>
          <p:cNvCxnSpPr/>
          <p:nvPr/>
        </p:nvCxnSpPr>
        <p:spPr bwMode="auto">
          <a:xfrm>
            <a:off x="799174" y="3786495"/>
            <a:ext cx="14489" cy="924253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1" name="Straight Arrow Connector 360"/>
          <p:cNvCxnSpPr>
            <a:cxnSpLocks/>
            <a:endCxn id="191" idx="0"/>
          </p:cNvCxnSpPr>
          <p:nvPr/>
        </p:nvCxnSpPr>
        <p:spPr bwMode="auto">
          <a:xfrm flipH="1">
            <a:off x="873877" y="1866976"/>
            <a:ext cx="3058915" cy="1507430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3" name="Straight Arrow Connector 362"/>
          <p:cNvCxnSpPr>
            <a:cxnSpLocks/>
          </p:cNvCxnSpPr>
          <p:nvPr/>
        </p:nvCxnSpPr>
        <p:spPr bwMode="auto">
          <a:xfrm flipV="1">
            <a:off x="3425557" y="3772029"/>
            <a:ext cx="451239" cy="691609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02" name="AutoShape 4"/>
          <p:cNvSpPr>
            <a:spLocks noChangeArrowheads="1"/>
          </p:cNvSpPr>
          <p:nvPr/>
        </p:nvSpPr>
        <p:spPr bwMode="auto">
          <a:xfrm>
            <a:off x="1824087" y="2981100"/>
            <a:ext cx="4247209" cy="1157753"/>
          </a:xfrm>
          <a:prstGeom prst="flowChartAlternateProcess">
            <a:avLst/>
          </a:prstGeom>
          <a:solidFill>
            <a:srgbClr val="D60093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27" name="Rectangle 3">
            <a:extLst>
              <a:ext uri="{FF2B5EF4-FFF2-40B4-BE49-F238E27FC236}">
                <a16:creationId xmlns:a16="http://schemas.microsoft.com/office/drawing/2014/main" id="{6382C277-9D98-488E-AB5E-D83B2A24D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856" y="5688396"/>
            <a:ext cx="350682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48" name="Right Arrow 45">
            <a:extLst>
              <a:ext uri="{FF2B5EF4-FFF2-40B4-BE49-F238E27FC236}">
                <a16:creationId xmlns:a16="http://schemas.microsoft.com/office/drawing/2014/main" id="{BC6B3257-DE87-4436-A981-C8A96563B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958" y="5738019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51" name="Rectangle 3">
            <a:extLst>
              <a:ext uri="{FF2B5EF4-FFF2-40B4-BE49-F238E27FC236}">
                <a16:creationId xmlns:a16="http://schemas.microsoft.com/office/drawing/2014/main" id="{B67067DD-0520-485B-9BF5-ED9487857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4958" y="5670318"/>
            <a:ext cx="350682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54" name="Right Arrow 45">
            <a:extLst>
              <a:ext uri="{FF2B5EF4-FFF2-40B4-BE49-F238E27FC236}">
                <a16:creationId xmlns:a16="http://schemas.microsoft.com/office/drawing/2014/main" id="{40E3E639-EC5B-4800-ADDE-DCBFA774A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328" y="5831010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57" name="Rectangle 3">
            <a:extLst>
              <a:ext uri="{FF2B5EF4-FFF2-40B4-BE49-F238E27FC236}">
                <a16:creationId xmlns:a16="http://schemas.microsoft.com/office/drawing/2014/main" id="{219A82D1-EDAA-42D0-9C72-529D13FF5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4713" y="5543751"/>
            <a:ext cx="596331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0*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58" name="Right Arrow 45">
            <a:extLst>
              <a:ext uri="{FF2B5EF4-FFF2-40B4-BE49-F238E27FC236}">
                <a16:creationId xmlns:a16="http://schemas.microsoft.com/office/drawing/2014/main" id="{2ED7C364-865D-41AC-A67E-7D6B85D4F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2566" y="5704443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68CA0FFD-AB20-4087-9D2F-14CD9020537D}"/>
              </a:ext>
            </a:extLst>
          </p:cNvPr>
          <p:cNvGrpSpPr/>
          <p:nvPr/>
        </p:nvGrpSpPr>
        <p:grpSpPr>
          <a:xfrm>
            <a:off x="7948949" y="6092114"/>
            <a:ext cx="1327292" cy="556336"/>
            <a:chOff x="2025251" y="5422726"/>
            <a:chExt cx="1327292" cy="556336"/>
          </a:xfrm>
        </p:grpSpPr>
        <p:sp>
          <p:nvSpPr>
            <p:cNvPr id="269" name="AutoShape 4">
              <a:extLst>
                <a:ext uri="{FF2B5EF4-FFF2-40B4-BE49-F238E27FC236}">
                  <a16:creationId xmlns:a16="http://schemas.microsoft.com/office/drawing/2014/main" id="{37DF7EED-CBBC-4239-8169-23702F6AA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0" name="Oval 11">
              <a:extLst>
                <a:ext uri="{FF2B5EF4-FFF2-40B4-BE49-F238E27FC236}">
                  <a16:creationId xmlns:a16="http://schemas.microsoft.com/office/drawing/2014/main" id="{E166D225-9A2E-4CAF-AACC-215454EAA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1" name="Line 22">
              <a:extLst>
                <a:ext uri="{FF2B5EF4-FFF2-40B4-BE49-F238E27FC236}">
                  <a16:creationId xmlns:a16="http://schemas.microsoft.com/office/drawing/2014/main" id="{9CA721D2-7148-447D-8C9B-156F3EDF6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2" name="Text Box 32">
              <a:extLst>
                <a:ext uri="{FF2B5EF4-FFF2-40B4-BE49-F238E27FC236}">
                  <a16:creationId xmlns:a16="http://schemas.microsoft.com/office/drawing/2014/main" id="{7D638640-33C8-4465-BB5A-2F698AFBB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370" y="5442444"/>
              <a:ext cx="26481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a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3" name="Oval 7">
              <a:extLst>
                <a:ext uri="{FF2B5EF4-FFF2-40B4-BE49-F238E27FC236}">
                  <a16:creationId xmlns:a16="http://schemas.microsoft.com/office/drawing/2014/main" id="{AC796067-F9B4-4547-B1A4-E957BEDB2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4" name="Line 22">
              <a:extLst>
                <a:ext uri="{FF2B5EF4-FFF2-40B4-BE49-F238E27FC236}">
                  <a16:creationId xmlns:a16="http://schemas.microsoft.com/office/drawing/2014/main" id="{3514A79F-D4F3-4ACD-A20E-52A010B94F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1043" y="5726698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89063CEC-6705-4819-BAB7-D42CF5D50401}"/>
              </a:ext>
            </a:extLst>
          </p:cNvPr>
          <p:cNvGrpSpPr/>
          <p:nvPr/>
        </p:nvGrpSpPr>
        <p:grpSpPr>
          <a:xfrm>
            <a:off x="10554644" y="6092114"/>
            <a:ext cx="1327292" cy="556336"/>
            <a:chOff x="2025251" y="5422726"/>
            <a:chExt cx="1327292" cy="556336"/>
          </a:xfrm>
        </p:grpSpPr>
        <p:sp>
          <p:nvSpPr>
            <p:cNvPr id="287" name="AutoShape 4">
              <a:extLst>
                <a:ext uri="{FF2B5EF4-FFF2-40B4-BE49-F238E27FC236}">
                  <a16:creationId xmlns:a16="http://schemas.microsoft.com/office/drawing/2014/main" id="{407715EA-C70C-45D3-8AFF-B17433181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8" name="Oval 11">
              <a:extLst>
                <a:ext uri="{FF2B5EF4-FFF2-40B4-BE49-F238E27FC236}">
                  <a16:creationId xmlns:a16="http://schemas.microsoft.com/office/drawing/2014/main" id="{C937FCDB-A591-4353-8C67-1173E2A65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9" name="Line 22">
              <a:extLst>
                <a:ext uri="{FF2B5EF4-FFF2-40B4-BE49-F238E27FC236}">
                  <a16:creationId xmlns:a16="http://schemas.microsoft.com/office/drawing/2014/main" id="{2DD3CFE7-D3F1-4AC7-AB7F-C9EC62A5D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0" name="Text Box 32">
              <a:extLst>
                <a:ext uri="{FF2B5EF4-FFF2-40B4-BE49-F238E27FC236}">
                  <a16:creationId xmlns:a16="http://schemas.microsoft.com/office/drawing/2014/main" id="{25867873-3874-4C32-852D-CD5BD886D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560" y="5442444"/>
              <a:ext cx="27443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b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2" name="Oval 7">
              <a:extLst>
                <a:ext uri="{FF2B5EF4-FFF2-40B4-BE49-F238E27FC236}">
                  <a16:creationId xmlns:a16="http://schemas.microsoft.com/office/drawing/2014/main" id="{74893A0C-84C7-4B3B-BB37-5A1B476FC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3" name="Line 22">
              <a:extLst>
                <a:ext uri="{FF2B5EF4-FFF2-40B4-BE49-F238E27FC236}">
                  <a16:creationId xmlns:a16="http://schemas.microsoft.com/office/drawing/2014/main" id="{23C638F2-20FB-4FF8-BD56-BBC4BFA875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1043" y="5726698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306" name="Straight Arrow Connector 305">
            <a:extLst>
              <a:ext uri="{FF2B5EF4-FFF2-40B4-BE49-F238E27FC236}">
                <a16:creationId xmlns:a16="http://schemas.microsoft.com/office/drawing/2014/main" id="{62243EE5-712A-46D5-9F41-BE7F46BB65F8}"/>
              </a:ext>
            </a:extLst>
          </p:cNvPr>
          <p:cNvCxnSpPr>
            <a:cxnSpLocks/>
          </p:cNvCxnSpPr>
          <p:nvPr/>
        </p:nvCxnSpPr>
        <p:spPr bwMode="auto">
          <a:xfrm>
            <a:off x="7346647" y="3883546"/>
            <a:ext cx="498788" cy="995052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08" name="Straight Arrow Connector 307">
            <a:extLst>
              <a:ext uri="{FF2B5EF4-FFF2-40B4-BE49-F238E27FC236}">
                <a16:creationId xmlns:a16="http://schemas.microsoft.com/office/drawing/2014/main" id="{F1CED755-4448-40FE-9F4C-C05E2E5C44FC}"/>
              </a:ext>
            </a:extLst>
          </p:cNvPr>
          <p:cNvCxnSpPr>
            <a:cxnSpLocks/>
            <a:stCxn id="272" idx="0"/>
          </p:cNvCxnSpPr>
          <p:nvPr/>
        </p:nvCxnSpPr>
        <p:spPr bwMode="auto">
          <a:xfrm flipV="1">
            <a:off x="8646476" y="5004688"/>
            <a:ext cx="764267" cy="1107144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5" name="Straight Arrow Connector 314">
            <a:extLst>
              <a:ext uri="{FF2B5EF4-FFF2-40B4-BE49-F238E27FC236}">
                <a16:creationId xmlns:a16="http://schemas.microsoft.com/office/drawing/2014/main" id="{2DA4C1D1-9B6E-422D-A4AA-1B5F02AB6CE6}"/>
              </a:ext>
            </a:extLst>
          </p:cNvPr>
          <p:cNvCxnSpPr>
            <a:cxnSpLocks/>
            <a:stCxn id="290" idx="0"/>
          </p:cNvCxnSpPr>
          <p:nvPr/>
        </p:nvCxnSpPr>
        <p:spPr bwMode="auto">
          <a:xfrm flipH="1" flipV="1">
            <a:off x="10789948" y="5509896"/>
            <a:ext cx="462222" cy="601936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18" name="AutoShape 4">
            <a:extLst>
              <a:ext uri="{FF2B5EF4-FFF2-40B4-BE49-F238E27FC236}">
                <a16:creationId xmlns:a16="http://schemas.microsoft.com/office/drawing/2014/main" id="{848BBD6A-5C6C-4A25-9800-F2AED36A4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0481" y="4434973"/>
            <a:ext cx="2027019" cy="1243831"/>
          </a:xfrm>
          <a:prstGeom prst="flowChartAlternateProcess">
            <a:avLst/>
          </a:prstGeom>
          <a:solidFill>
            <a:srgbClr val="D60093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168ADDF5-4459-42B2-A132-E2F5722CBE47}"/>
              </a:ext>
            </a:extLst>
          </p:cNvPr>
          <p:cNvGrpSpPr/>
          <p:nvPr/>
        </p:nvGrpSpPr>
        <p:grpSpPr>
          <a:xfrm>
            <a:off x="7699781" y="254277"/>
            <a:ext cx="4247209" cy="1159315"/>
            <a:chOff x="4210825" y="2979538"/>
            <a:chExt cx="4247209" cy="1159315"/>
          </a:xfrm>
        </p:grpSpPr>
        <p:sp>
          <p:nvSpPr>
            <p:cNvPr id="342" name="AutoShape 4">
              <a:extLst>
                <a:ext uri="{FF2B5EF4-FFF2-40B4-BE49-F238E27FC236}">
                  <a16:creationId xmlns:a16="http://schemas.microsoft.com/office/drawing/2014/main" id="{50E39F00-0F96-4E1A-843F-6DEB4F267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825" y="2981100"/>
              <a:ext cx="4247209" cy="1157753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3" name="Text Box 33">
              <a:extLst>
                <a:ext uri="{FF2B5EF4-FFF2-40B4-BE49-F238E27FC236}">
                  <a16:creationId xmlns:a16="http://schemas.microsoft.com/office/drawing/2014/main" id="{B1B702A2-35CF-487C-98F4-D1A97F9B1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1911" y="382208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4" name="Oval 7">
              <a:extLst>
                <a:ext uri="{FF2B5EF4-FFF2-40B4-BE49-F238E27FC236}">
                  <a16:creationId xmlns:a16="http://schemas.microsoft.com/office/drawing/2014/main" id="{F4A7D275-8B64-4526-B199-7A4DFA174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774" y="342137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5" name="Freeform 25">
              <a:extLst>
                <a:ext uri="{FF2B5EF4-FFF2-40B4-BE49-F238E27FC236}">
                  <a16:creationId xmlns:a16="http://schemas.microsoft.com/office/drawing/2014/main" id="{6ACEE17A-AD24-44AA-B311-8D61622F6B0B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346282" y="3623476"/>
              <a:ext cx="2589119" cy="225122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745 w 9688"/>
                <a:gd name="connsiteY0" fmla="*/ 8571 h 11142"/>
                <a:gd name="connsiteX1" fmla="*/ 745 w 9688"/>
                <a:gd name="connsiteY1" fmla="*/ 0 h 11142"/>
                <a:gd name="connsiteX2" fmla="*/ 8487 w 9688"/>
                <a:gd name="connsiteY2" fmla="*/ 0 h 11142"/>
                <a:gd name="connsiteX3" fmla="*/ 8939 w 9688"/>
                <a:gd name="connsiteY3" fmla="*/ 11142 h 11142"/>
                <a:gd name="connsiteX0" fmla="*/ 2349 w 9461"/>
                <a:gd name="connsiteY0" fmla="*/ 11462 h 11462"/>
                <a:gd name="connsiteX1" fmla="*/ 230 w 9461"/>
                <a:gd name="connsiteY1" fmla="*/ 1132 h 11462"/>
                <a:gd name="connsiteX2" fmla="*/ 8221 w 9461"/>
                <a:gd name="connsiteY2" fmla="*/ 1132 h 11462"/>
                <a:gd name="connsiteX3" fmla="*/ 8688 w 9461"/>
                <a:gd name="connsiteY3" fmla="*/ 11132 h 11462"/>
                <a:gd name="connsiteX0" fmla="*/ 274 w 7791"/>
                <a:gd name="connsiteY0" fmla="*/ 9318 h 9318"/>
                <a:gd name="connsiteX1" fmla="*/ 1367 w 7791"/>
                <a:gd name="connsiteY1" fmla="*/ 2894 h 9318"/>
                <a:gd name="connsiteX2" fmla="*/ 6480 w 7791"/>
                <a:gd name="connsiteY2" fmla="*/ 306 h 9318"/>
                <a:gd name="connsiteX3" fmla="*/ 6974 w 7791"/>
                <a:gd name="connsiteY3" fmla="*/ 9030 h 9318"/>
                <a:gd name="connsiteX0" fmla="*/ 336 w 9821"/>
                <a:gd name="connsiteY0" fmla="*/ 8176 h 8176"/>
                <a:gd name="connsiteX1" fmla="*/ 1739 w 9821"/>
                <a:gd name="connsiteY1" fmla="*/ 1282 h 8176"/>
                <a:gd name="connsiteX2" fmla="*/ 7699 w 9821"/>
                <a:gd name="connsiteY2" fmla="*/ 664 h 8176"/>
                <a:gd name="connsiteX3" fmla="*/ 8935 w 9821"/>
                <a:gd name="connsiteY3" fmla="*/ 7867 h 8176"/>
                <a:gd name="connsiteX0" fmla="*/ 341 w 10431"/>
                <a:gd name="connsiteY0" fmla="*/ 9999 h 11508"/>
                <a:gd name="connsiteX1" fmla="*/ 1770 w 10431"/>
                <a:gd name="connsiteY1" fmla="*/ 1567 h 11508"/>
                <a:gd name="connsiteX2" fmla="*/ 7838 w 10431"/>
                <a:gd name="connsiteY2" fmla="*/ 811 h 11508"/>
                <a:gd name="connsiteX3" fmla="*/ 9641 w 10431"/>
                <a:gd name="connsiteY3" fmla="*/ 11508 h 11508"/>
                <a:gd name="connsiteX0" fmla="*/ 341 w 10197"/>
                <a:gd name="connsiteY0" fmla="*/ 9999 h 11508"/>
                <a:gd name="connsiteX1" fmla="*/ 1770 w 10197"/>
                <a:gd name="connsiteY1" fmla="*/ 1567 h 11508"/>
                <a:gd name="connsiteX2" fmla="*/ 7838 w 10197"/>
                <a:gd name="connsiteY2" fmla="*/ 811 h 11508"/>
                <a:gd name="connsiteX3" fmla="*/ 9641 w 10197"/>
                <a:gd name="connsiteY3" fmla="*/ 11508 h 11508"/>
                <a:gd name="connsiteX0" fmla="*/ 341 w 9641"/>
                <a:gd name="connsiteY0" fmla="*/ 9999 h 11508"/>
                <a:gd name="connsiteX1" fmla="*/ 1770 w 9641"/>
                <a:gd name="connsiteY1" fmla="*/ 1567 h 11508"/>
                <a:gd name="connsiteX2" fmla="*/ 7838 w 9641"/>
                <a:gd name="connsiteY2" fmla="*/ 811 h 11508"/>
                <a:gd name="connsiteX3" fmla="*/ 9641 w 9641"/>
                <a:gd name="connsiteY3" fmla="*/ 11508 h 11508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9344"/>
                <a:gd name="connsiteX1" fmla="*/ 1836 w 10000"/>
                <a:gd name="connsiteY1" fmla="*/ 1362 h 9344"/>
                <a:gd name="connsiteX2" fmla="*/ 8130 w 10000"/>
                <a:gd name="connsiteY2" fmla="*/ 705 h 9344"/>
                <a:gd name="connsiteX3" fmla="*/ 10000 w 10000"/>
                <a:gd name="connsiteY3" fmla="*/ 9344 h 9344"/>
                <a:gd name="connsiteX0" fmla="*/ 354 w 10000"/>
                <a:gd name="connsiteY0" fmla="*/ 9299 h 10000"/>
                <a:gd name="connsiteX1" fmla="*/ 1836 w 10000"/>
                <a:gd name="connsiteY1" fmla="*/ 1458 h 10000"/>
                <a:gd name="connsiteX2" fmla="*/ 8130 w 10000"/>
                <a:gd name="connsiteY2" fmla="*/ 754 h 10000"/>
                <a:gd name="connsiteX3" fmla="*/ 10000 w 10000"/>
                <a:gd name="connsiteY3" fmla="*/ 10000 h 10000"/>
                <a:gd name="connsiteX0" fmla="*/ 0 w 9646"/>
                <a:gd name="connsiteY0" fmla="*/ 9299 h 10000"/>
                <a:gd name="connsiteX1" fmla="*/ 1482 w 9646"/>
                <a:gd name="connsiteY1" fmla="*/ 1458 h 10000"/>
                <a:gd name="connsiteX2" fmla="*/ 7776 w 9646"/>
                <a:gd name="connsiteY2" fmla="*/ 754 h 10000"/>
                <a:gd name="connsiteX3" fmla="*/ 9646 w 9646"/>
                <a:gd name="connsiteY3" fmla="*/ 10000 h 10000"/>
                <a:gd name="connsiteX0" fmla="*/ 0 w 10000"/>
                <a:gd name="connsiteY0" fmla="*/ 9429 h 10130"/>
                <a:gd name="connsiteX1" fmla="*/ 2780 w 10000"/>
                <a:gd name="connsiteY1" fmla="*/ 1237 h 10130"/>
                <a:gd name="connsiteX2" fmla="*/ 8061 w 10000"/>
                <a:gd name="connsiteY2" fmla="*/ 884 h 10130"/>
                <a:gd name="connsiteX3" fmla="*/ 10000 w 10000"/>
                <a:gd name="connsiteY3" fmla="*/ 10130 h 10130"/>
                <a:gd name="connsiteX0" fmla="*/ 0 w 9341"/>
                <a:gd name="connsiteY0" fmla="*/ 9429 h 10130"/>
                <a:gd name="connsiteX1" fmla="*/ 2121 w 9341"/>
                <a:gd name="connsiteY1" fmla="*/ 1237 h 10130"/>
                <a:gd name="connsiteX2" fmla="*/ 7402 w 9341"/>
                <a:gd name="connsiteY2" fmla="*/ 884 h 10130"/>
                <a:gd name="connsiteX3" fmla="*/ 9341 w 9341"/>
                <a:gd name="connsiteY3" fmla="*/ 10130 h 10130"/>
                <a:gd name="connsiteX0" fmla="*/ 0 w 8903"/>
                <a:gd name="connsiteY0" fmla="*/ 9308 h 9308"/>
                <a:gd name="connsiteX1" fmla="*/ 2271 w 8903"/>
                <a:gd name="connsiteY1" fmla="*/ 1221 h 9308"/>
                <a:gd name="connsiteX2" fmla="*/ 7924 w 8903"/>
                <a:gd name="connsiteY2" fmla="*/ 873 h 9308"/>
                <a:gd name="connsiteX3" fmla="*/ 8903 w 8903"/>
                <a:gd name="connsiteY3" fmla="*/ 6188 h 9308"/>
                <a:gd name="connsiteX0" fmla="*/ 0 w 10000"/>
                <a:gd name="connsiteY0" fmla="*/ 11123 h 11123"/>
                <a:gd name="connsiteX1" fmla="*/ 2551 w 10000"/>
                <a:gd name="connsiteY1" fmla="*/ 2435 h 11123"/>
                <a:gd name="connsiteX2" fmla="*/ 5732 w 10000"/>
                <a:gd name="connsiteY2" fmla="*/ 572 h 11123"/>
                <a:gd name="connsiteX3" fmla="*/ 10000 w 10000"/>
                <a:gd name="connsiteY3" fmla="*/ 7771 h 11123"/>
                <a:gd name="connsiteX0" fmla="*/ 0 w 10000"/>
                <a:gd name="connsiteY0" fmla="*/ 8734 h 8734"/>
                <a:gd name="connsiteX1" fmla="*/ 2551 w 10000"/>
                <a:gd name="connsiteY1" fmla="*/ 46 h 8734"/>
                <a:gd name="connsiteX2" fmla="*/ 10000 w 10000"/>
                <a:gd name="connsiteY2" fmla="*/ 5382 h 8734"/>
                <a:gd name="connsiteX0" fmla="*/ 0 w 10000"/>
                <a:gd name="connsiteY0" fmla="*/ 11692 h 11692"/>
                <a:gd name="connsiteX1" fmla="*/ 3695 w 10000"/>
                <a:gd name="connsiteY1" fmla="*/ 40 h 11692"/>
                <a:gd name="connsiteX2" fmla="*/ 10000 w 10000"/>
                <a:gd name="connsiteY2" fmla="*/ 7854 h 11692"/>
                <a:gd name="connsiteX0" fmla="*/ 0 w 10000"/>
                <a:gd name="connsiteY0" fmla="*/ 12540 h 12540"/>
                <a:gd name="connsiteX1" fmla="*/ 4839 w 10000"/>
                <a:gd name="connsiteY1" fmla="*/ 36 h 12540"/>
                <a:gd name="connsiteX2" fmla="*/ 10000 w 10000"/>
                <a:gd name="connsiteY2" fmla="*/ 8702 h 12540"/>
                <a:gd name="connsiteX0" fmla="*/ 0 w 10000"/>
                <a:gd name="connsiteY0" fmla="*/ 12626 h 12626"/>
                <a:gd name="connsiteX1" fmla="*/ 4839 w 10000"/>
                <a:gd name="connsiteY1" fmla="*/ 122 h 12626"/>
                <a:gd name="connsiteX2" fmla="*/ 10000 w 10000"/>
                <a:gd name="connsiteY2" fmla="*/ 8788 h 12626"/>
                <a:gd name="connsiteX0" fmla="*/ 0 w 8768"/>
                <a:gd name="connsiteY0" fmla="*/ 12519 h 12519"/>
                <a:gd name="connsiteX1" fmla="*/ 4839 w 8768"/>
                <a:gd name="connsiteY1" fmla="*/ 15 h 12519"/>
                <a:gd name="connsiteX2" fmla="*/ 8768 w 8768"/>
                <a:gd name="connsiteY2" fmla="*/ 9960 h 12519"/>
                <a:gd name="connsiteX0" fmla="*/ 0 w 10000"/>
                <a:gd name="connsiteY0" fmla="*/ 10015 h 10015"/>
                <a:gd name="connsiteX1" fmla="*/ 5519 w 10000"/>
                <a:gd name="connsiteY1" fmla="*/ 27 h 10015"/>
                <a:gd name="connsiteX2" fmla="*/ 10000 w 10000"/>
                <a:gd name="connsiteY2" fmla="*/ 7971 h 1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15">
                  <a:moveTo>
                    <a:pt x="0" y="10015"/>
                  </a:moveTo>
                  <a:cubicBezTo>
                    <a:pt x="749" y="3981"/>
                    <a:pt x="3853" y="367"/>
                    <a:pt x="5519" y="27"/>
                  </a:cubicBezTo>
                  <a:cubicBezTo>
                    <a:pt x="7185" y="-313"/>
                    <a:pt x="8732" y="2528"/>
                    <a:pt x="10000" y="7971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6" name="Line 22">
              <a:extLst>
                <a:ext uri="{FF2B5EF4-FFF2-40B4-BE49-F238E27FC236}">
                  <a16:creationId xmlns:a16="http://schemas.microsoft.com/office/drawing/2014/main" id="{B4CB1A2D-8939-4050-96B3-48F402DAE0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3390" y="3558463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7" name="Text Box 33">
              <a:extLst>
                <a:ext uri="{FF2B5EF4-FFF2-40B4-BE49-F238E27FC236}">
                  <a16:creationId xmlns:a16="http://schemas.microsoft.com/office/drawing/2014/main" id="{A1133209-5851-45F3-A0B4-2029E0120F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1283" y="326551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9" name="Line 22">
              <a:extLst>
                <a:ext uri="{FF2B5EF4-FFF2-40B4-BE49-F238E27FC236}">
                  <a16:creationId xmlns:a16="http://schemas.microsoft.com/office/drawing/2014/main" id="{F83E402D-60D2-4E12-9B9D-6AE7111377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3219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0" name="Text Box 32">
              <a:extLst>
                <a:ext uri="{FF2B5EF4-FFF2-40B4-BE49-F238E27FC236}">
                  <a16:creationId xmlns:a16="http://schemas.microsoft.com/office/drawing/2014/main" id="{07C5359C-3573-41CC-AC93-7D5CE3B09D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0095" y="3295355"/>
              <a:ext cx="2743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1" name="Oval 11">
              <a:extLst>
                <a:ext uri="{FF2B5EF4-FFF2-40B4-BE49-F238E27FC236}">
                  <a16:creationId xmlns:a16="http://schemas.microsoft.com/office/drawing/2014/main" id="{CFD966D6-663E-426D-B324-7D34DD563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3534" y="34492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2" name="Line 22">
              <a:extLst>
                <a:ext uri="{FF2B5EF4-FFF2-40B4-BE49-F238E27FC236}">
                  <a16:creationId xmlns:a16="http://schemas.microsoft.com/office/drawing/2014/main" id="{2F351D9C-84C0-4895-B47F-E4FC37DC22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2414" y="3588305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3" name="Freeform 25">
              <a:extLst>
                <a:ext uri="{FF2B5EF4-FFF2-40B4-BE49-F238E27FC236}">
                  <a16:creationId xmlns:a16="http://schemas.microsoft.com/office/drawing/2014/main" id="{2DE69983-4453-458D-9470-5406DB193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3948" y="3205943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4" name="Text Box 31">
              <a:extLst>
                <a:ext uri="{FF2B5EF4-FFF2-40B4-BE49-F238E27FC236}">
                  <a16:creationId xmlns:a16="http://schemas.microsoft.com/office/drawing/2014/main" id="{6B20BC4D-B17C-49C4-8920-F22373E19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435" y="2979538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5" name="Text Box 32">
              <a:extLst>
                <a:ext uri="{FF2B5EF4-FFF2-40B4-BE49-F238E27FC236}">
                  <a16:creationId xmlns:a16="http://schemas.microsoft.com/office/drawing/2014/main" id="{5B91BD21-6FDE-41C7-810D-47354748B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72022" y="3313493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6" name="Freeform 25">
              <a:extLst>
                <a:ext uri="{FF2B5EF4-FFF2-40B4-BE49-F238E27FC236}">
                  <a16:creationId xmlns:a16="http://schemas.microsoft.com/office/drawing/2014/main" id="{2E1728CA-01C8-42F2-9106-ABB0B6C84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872" y="3150858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7" name="Oval 7">
              <a:extLst>
                <a:ext uri="{FF2B5EF4-FFF2-40B4-BE49-F238E27FC236}">
                  <a16:creationId xmlns:a16="http://schemas.microsoft.com/office/drawing/2014/main" id="{07B9D1DF-6F26-4EA6-B8F5-6C4A11FA6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6879" y="344029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8" name="Oval 11">
              <a:extLst>
                <a:ext uri="{FF2B5EF4-FFF2-40B4-BE49-F238E27FC236}">
                  <a16:creationId xmlns:a16="http://schemas.microsoft.com/office/drawing/2014/main" id="{8E3031CB-E11B-41A9-9ADF-835D0530F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4004" y="3458772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9" name="Text Box 33">
              <a:extLst>
                <a:ext uri="{FF2B5EF4-FFF2-40B4-BE49-F238E27FC236}">
                  <a16:creationId xmlns:a16="http://schemas.microsoft.com/office/drawing/2014/main" id="{6E40ED36-CB55-4095-8FFF-5B907BF6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801" y="32895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2" name="Line 22">
              <a:extLst>
                <a:ext uri="{FF2B5EF4-FFF2-40B4-BE49-F238E27FC236}">
                  <a16:creationId xmlns:a16="http://schemas.microsoft.com/office/drawing/2014/main" id="{C54E49E0-15ED-4C23-8AEB-2B5588C289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22019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4" name="Oval 11">
              <a:extLst>
                <a:ext uri="{FF2B5EF4-FFF2-40B4-BE49-F238E27FC236}">
                  <a16:creationId xmlns:a16="http://schemas.microsoft.com/office/drawing/2014/main" id="{A1DDF158-849F-4178-BEEE-9E68ACA7C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2804" y="3458772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5" name="Oval 11">
              <a:extLst>
                <a:ext uri="{FF2B5EF4-FFF2-40B4-BE49-F238E27FC236}">
                  <a16:creationId xmlns:a16="http://schemas.microsoft.com/office/drawing/2014/main" id="{71BFF3C2-2412-4F9D-9702-4FCB18B9D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7734" y="34492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7" name="Text Box 33">
              <a:extLst>
                <a:ext uri="{FF2B5EF4-FFF2-40B4-BE49-F238E27FC236}">
                  <a16:creationId xmlns:a16="http://schemas.microsoft.com/office/drawing/2014/main" id="{CEAEEED5-B47D-4981-9181-6F7276412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4001" y="32895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8" name="Line 22">
              <a:extLst>
                <a:ext uri="{FF2B5EF4-FFF2-40B4-BE49-F238E27FC236}">
                  <a16:creationId xmlns:a16="http://schemas.microsoft.com/office/drawing/2014/main" id="{7FD7F444-3390-4391-A603-B64DE5AD01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6219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70" name="Oval 11">
              <a:extLst>
                <a:ext uri="{FF2B5EF4-FFF2-40B4-BE49-F238E27FC236}">
                  <a16:creationId xmlns:a16="http://schemas.microsoft.com/office/drawing/2014/main" id="{3D7BF8A2-E410-4170-8112-EEAE70CE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8434" y="34619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71" name="Text Box 33">
              <a:extLst>
                <a:ext uri="{FF2B5EF4-FFF2-40B4-BE49-F238E27FC236}">
                  <a16:creationId xmlns:a16="http://schemas.microsoft.com/office/drawing/2014/main" id="{173A475D-B2EA-42F8-8F79-8F66DE9B2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8901" y="33022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73" name="Line 22">
              <a:extLst>
                <a:ext uri="{FF2B5EF4-FFF2-40B4-BE49-F238E27FC236}">
                  <a16:creationId xmlns:a16="http://schemas.microsoft.com/office/drawing/2014/main" id="{C927C96E-3A4D-4986-A628-F9DAE99ADB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1119" y="35828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76" name="Rectangle 3">
            <a:extLst>
              <a:ext uri="{FF2B5EF4-FFF2-40B4-BE49-F238E27FC236}">
                <a16:creationId xmlns:a16="http://schemas.microsoft.com/office/drawing/2014/main" id="{60779738-1402-420F-9779-FAB91F993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5256" y="5707446"/>
            <a:ext cx="350682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77" name="Right Arrow 45">
            <a:extLst>
              <a:ext uri="{FF2B5EF4-FFF2-40B4-BE49-F238E27FC236}">
                <a16:creationId xmlns:a16="http://schemas.microsoft.com/office/drawing/2014/main" id="{031025CF-79F8-4302-9115-D821D6C8E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3626" y="5868138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82" name="Rectangle 3">
            <a:extLst>
              <a:ext uri="{FF2B5EF4-FFF2-40B4-BE49-F238E27FC236}">
                <a16:creationId xmlns:a16="http://schemas.microsoft.com/office/drawing/2014/main" id="{D48704D5-64AA-44EE-8095-0BB779909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35358" y="5689368"/>
            <a:ext cx="350682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b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83" name="Right Arrow 45">
            <a:extLst>
              <a:ext uri="{FF2B5EF4-FFF2-40B4-BE49-F238E27FC236}">
                <a16:creationId xmlns:a16="http://schemas.microsoft.com/office/drawing/2014/main" id="{6C63E3CE-E241-42F0-B767-E1992272C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13728" y="5850060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67" name="Right Arrow 45">
            <a:extLst>
              <a:ext uri="{FF2B5EF4-FFF2-40B4-BE49-F238E27FC236}">
                <a16:creationId xmlns:a16="http://schemas.microsoft.com/office/drawing/2014/main" id="{E6C0FC59-64AD-4809-AB0C-6DFC890E5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213" y="4984822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87" name="Rectangle 3">
            <a:extLst>
              <a:ext uri="{FF2B5EF4-FFF2-40B4-BE49-F238E27FC236}">
                <a16:creationId xmlns:a16="http://schemas.microsoft.com/office/drawing/2014/main" id="{77A302C5-05B3-478F-A3BA-E6206139D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004" y="4842855"/>
            <a:ext cx="890584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{</a:t>
            </a:r>
            <a:r>
              <a:rPr kumimoji="0" lang="en-CA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a,b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}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F5AB2EA5-4CDB-42E0-87DE-003AFE0B1729}"/>
              </a:ext>
            </a:extLst>
          </p:cNvPr>
          <p:cNvGrpSpPr/>
          <p:nvPr/>
        </p:nvGrpSpPr>
        <p:grpSpPr>
          <a:xfrm>
            <a:off x="9361070" y="4482707"/>
            <a:ext cx="1327292" cy="556336"/>
            <a:chOff x="2025251" y="5422726"/>
            <a:chExt cx="1327292" cy="556336"/>
          </a:xfrm>
        </p:grpSpPr>
        <p:sp>
          <p:nvSpPr>
            <p:cNvPr id="389" name="AutoShape 4">
              <a:extLst>
                <a:ext uri="{FF2B5EF4-FFF2-40B4-BE49-F238E27FC236}">
                  <a16:creationId xmlns:a16="http://schemas.microsoft.com/office/drawing/2014/main" id="{812DF3A2-C19B-413D-8CCA-C703C8B19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0" name="Oval 11">
              <a:extLst>
                <a:ext uri="{FF2B5EF4-FFF2-40B4-BE49-F238E27FC236}">
                  <a16:creationId xmlns:a16="http://schemas.microsoft.com/office/drawing/2014/main" id="{DE70892B-D1F6-4D7F-9F03-1222EBFE2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1" name="Line 22">
              <a:extLst>
                <a:ext uri="{FF2B5EF4-FFF2-40B4-BE49-F238E27FC236}">
                  <a16:creationId xmlns:a16="http://schemas.microsoft.com/office/drawing/2014/main" id="{B0DA248C-D108-4150-B268-425499C40C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2" name="Text Box 32">
              <a:extLst>
                <a:ext uri="{FF2B5EF4-FFF2-40B4-BE49-F238E27FC236}">
                  <a16:creationId xmlns:a16="http://schemas.microsoft.com/office/drawing/2014/main" id="{054753B9-F3B3-4377-A4DB-302280D803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370" y="5442444"/>
              <a:ext cx="26481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a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3" name="Oval 7">
              <a:extLst>
                <a:ext uri="{FF2B5EF4-FFF2-40B4-BE49-F238E27FC236}">
                  <a16:creationId xmlns:a16="http://schemas.microsoft.com/office/drawing/2014/main" id="{02971FFA-67CD-43ED-A9B2-14585F4EE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A62AC3B-EA78-4801-A0F4-C0E15E561387}"/>
              </a:ext>
            </a:extLst>
          </p:cNvPr>
          <p:cNvGrpSpPr/>
          <p:nvPr/>
        </p:nvGrpSpPr>
        <p:grpSpPr>
          <a:xfrm>
            <a:off x="9355204" y="5083312"/>
            <a:ext cx="1327292" cy="556336"/>
            <a:chOff x="2025251" y="5422726"/>
            <a:chExt cx="1327292" cy="556336"/>
          </a:xfrm>
        </p:grpSpPr>
        <p:sp>
          <p:nvSpPr>
            <p:cNvPr id="396" name="AutoShape 4">
              <a:extLst>
                <a:ext uri="{FF2B5EF4-FFF2-40B4-BE49-F238E27FC236}">
                  <a16:creationId xmlns:a16="http://schemas.microsoft.com/office/drawing/2014/main" id="{304B6482-DC0A-430E-99AD-64B9714BB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7" name="Oval 11">
              <a:extLst>
                <a:ext uri="{FF2B5EF4-FFF2-40B4-BE49-F238E27FC236}">
                  <a16:creationId xmlns:a16="http://schemas.microsoft.com/office/drawing/2014/main" id="{21B5E6C9-AED5-444E-875D-FC68260AE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8" name="Line 22">
              <a:extLst>
                <a:ext uri="{FF2B5EF4-FFF2-40B4-BE49-F238E27FC236}">
                  <a16:creationId xmlns:a16="http://schemas.microsoft.com/office/drawing/2014/main" id="{5E2B4D72-B753-4C7C-9FA0-982A837833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9" name="Text Box 32">
              <a:extLst>
                <a:ext uri="{FF2B5EF4-FFF2-40B4-BE49-F238E27FC236}">
                  <a16:creationId xmlns:a16="http://schemas.microsoft.com/office/drawing/2014/main" id="{5481D946-A27D-4FAF-9463-FBFFD9307B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560" y="5442444"/>
              <a:ext cx="27443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b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0" name="Oval 7">
              <a:extLst>
                <a:ext uri="{FF2B5EF4-FFF2-40B4-BE49-F238E27FC236}">
                  <a16:creationId xmlns:a16="http://schemas.microsoft.com/office/drawing/2014/main" id="{43976DB5-7D69-4C25-BB4E-D656AF44A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2870FF7-8B98-43BD-8A4F-A1BF448E6ACA}"/>
              </a:ext>
            </a:extLst>
          </p:cNvPr>
          <p:cNvGrpSpPr/>
          <p:nvPr/>
        </p:nvGrpSpPr>
        <p:grpSpPr>
          <a:xfrm>
            <a:off x="2959543" y="3623475"/>
            <a:ext cx="2589119" cy="563530"/>
            <a:chOff x="2959543" y="3623475"/>
            <a:chExt cx="2589119" cy="563530"/>
          </a:xfrm>
        </p:grpSpPr>
        <p:sp>
          <p:nvSpPr>
            <p:cNvPr id="204" name="Text Box 33"/>
            <p:cNvSpPr txBox="1">
              <a:spLocks noChangeArrowheads="1"/>
            </p:cNvSpPr>
            <p:nvPr/>
          </p:nvSpPr>
          <p:spPr bwMode="auto">
            <a:xfrm>
              <a:off x="4764773" y="387923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22" name="Freeform 25"/>
            <p:cNvSpPr>
              <a:spLocks/>
            </p:cNvSpPr>
            <p:nvPr/>
          </p:nvSpPr>
          <p:spPr bwMode="auto">
            <a:xfrm flipH="1" flipV="1">
              <a:off x="2959543" y="3623475"/>
              <a:ext cx="2589119" cy="378855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745 w 9688"/>
                <a:gd name="connsiteY0" fmla="*/ 8571 h 11142"/>
                <a:gd name="connsiteX1" fmla="*/ 745 w 9688"/>
                <a:gd name="connsiteY1" fmla="*/ 0 h 11142"/>
                <a:gd name="connsiteX2" fmla="*/ 8487 w 9688"/>
                <a:gd name="connsiteY2" fmla="*/ 0 h 11142"/>
                <a:gd name="connsiteX3" fmla="*/ 8939 w 9688"/>
                <a:gd name="connsiteY3" fmla="*/ 11142 h 11142"/>
                <a:gd name="connsiteX0" fmla="*/ 2349 w 9461"/>
                <a:gd name="connsiteY0" fmla="*/ 11462 h 11462"/>
                <a:gd name="connsiteX1" fmla="*/ 230 w 9461"/>
                <a:gd name="connsiteY1" fmla="*/ 1132 h 11462"/>
                <a:gd name="connsiteX2" fmla="*/ 8221 w 9461"/>
                <a:gd name="connsiteY2" fmla="*/ 1132 h 11462"/>
                <a:gd name="connsiteX3" fmla="*/ 8688 w 9461"/>
                <a:gd name="connsiteY3" fmla="*/ 11132 h 11462"/>
                <a:gd name="connsiteX0" fmla="*/ 274 w 7791"/>
                <a:gd name="connsiteY0" fmla="*/ 9318 h 9318"/>
                <a:gd name="connsiteX1" fmla="*/ 1367 w 7791"/>
                <a:gd name="connsiteY1" fmla="*/ 2894 h 9318"/>
                <a:gd name="connsiteX2" fmla="*/ 6480 w 7791"/>
                <a:gd name="connsiteY2" fmla="*/ 306 h 9318"/>
                <a:gd name="connsiteX3" fmla="*/ 6974 w 7791"/>
                <a:gd name="connsiteY3" fmla="*/ 9030 h 9318"/>
                <a:gd name="connsiteX0" fmla="*/ 336 w 9821"/>
                <a:gd name="connsiteY0" fmla="*/ 8176 h 8176"/>
                <a:gd name="connsiteX1" fmla="*/ 1739 w 9821"/>
                <a:gd name="connsiteY1" fmla="*/ 1282 h 8176"/>
                <a:gd name="connsiteX2" fmla="*/ 7699 w 9821"/>
                <a:gd name="connsiteY2" fmla="*/ 664 h 8176"/>
                <a:gd name="connsiteX3" fmla="*/ 8935 w 9821"/>
                <a:gd name="connsiteY3" fmla="*/ 7867 h 8176"/>
                <a:gd name="connsiteX0" fmla="*/ 341 w 10431"/>
                <a:gd name="connsiteY0" fmla="*/ 9999 h 11508"/>
                <a:gd name="connsiteX1" fmla="*/ 1770 w 10431"/>
                <a:gd name="connsiteY1" fmla="*/ 1567 h 11508"/>
                <a:gd name="connsiteX2" fmla="*/ 7838 w 10431"/>
                <a:gd name="connsiteY2" fmla="*/ 811 h 11508"/>
                <a:gd name="connsiteX3" fmla="*/ 9641 w 10431"/>
                <a:gd name="connsiteY3" fmla="*/ 11508 h 11508"/>
                <a:gd name="connsiteX0" fmla="*/ 341 w 10197"/>
                <a:gd name="connsiteY0" fmla="*/ 9999 h 11508"/>
                <a:gd name="connsiteX1" fmla="*/ 1770 w 10197"/>
                <a:gd name="connsiteY1" fmla="*/ 1567 h 11508"/>
                <a:gd name="connsiteX2" fmla="*/ 7838 w 10197"/>
                <a:gd name="connsiteY2" fmla="*/ 811 h 11508"/>
                <a:gd name="connsiteX3" fmla="*/ 9641 w 10197"/>
                <a:gd name="connsiteY3" fmla="*/ 11508 h 11508"/>
                <a:gd name="connsiteX0" fmla="*/ 341 w 9641"/>
                <a:gd name="connsiteY0" fmla="*/ 9999 h 11508"/>
                <a:gd name="connsiteX1" fmla="*/ 1770 w 9641"/>
                <a:gd name="connsiteY1" fmla="*/ 1567 h 11508"/>
                <a:gd name="connsiteX2" fmla="*/ 7838 w 9641"/>
                <a:gd name="connsiteY2" fmla="*/ 811 h 11508"/>
                <a:gd name="connsiteX3" fmla="*/ 9641 w 9641"/>
                <a:gd name="connsiteY3" fmla="*/ 11508 h 11508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9344"/>
                <a:gd name="connsiteX1" fmla="*/ 1836 w 10000"/>
                <a:gd name="connsiteY1" fmla="*/ 1362 h 9344"/>
                <a:gd name="connsiteX2" fmla="*/ 8130 w 10000"/>
                <a:gd name="connsiteY2" fmla="*/ 705 h 9344"/>
                <a:gd name="connsiteX3" fmla="*/ 10000 w 10000"/>
                <a:gd name="connsiteY3" fmla="*/ 9344 h 9344"/>
                <a:gd name="connsiteX0" fmla="*/ 354 w 10000"/>
                <a:gd name="connsiteY0" fmla="*/ 9299 h 10000"/>
                <a:gd name="connsiteX1" fmla="*/ 1836 w 10000"/>
                <a:gd name="connsiteY1" fmla="*/ 1458 h 10000"/>
                <a:gd name="connsiteX2" fmla="*/ 8130 w 10000"/>
                <a:gd name="connsiteY2" fmla="*/ 754 h 10000"/>
                <a:gd name="connsiteX3" fmla="*/ 10000 w 10000"/>
                <a:gd name="connsiteY3" fmla="*/ 10000 h 10000"/>
                <a:gd name="connsiteX0" fmla="*/ 0 w 9646"/>
                <a:gd name="connsiteY0" fmla="*/ 9299 h 10000"/>
                <a:gd name="connsiteX1" fmla="*/ 1482 w 9646"/>
                <a:gd name="connsiteY1" fmla="*/ 1458 h 10000"/>
                <a:gd name="connsiteX2" fmla="*/ 7776 w 9646"/>
                <a:gd name="connsiteY2" fmla="*/ 754 h 10000"/>
                <a:gd name="connsiteX3" fmla="*/ 9646 w 9646"/>
                <a:gd name="connsiteY3" fmla="*/ 10000 h 10000"/>
                <a:gd name="connsiteX0" fmla="*/ 0 w 10000"/>
                <a:gd name="connsiteY0" fmla="*/ 9429 h 10130"/>
                <a:gd name="connsiteX1" fmla="*/ 2780 w 10000"/>
                <a:gd name="connsiteY1" fmla="*/ 1237 h 10130"/>
                <a:gd name="connsiteX2" fmla="*/ 8061 w 10000"/>
                <a:gd name="connsiteY2" fmla="*/ 884 h 10130"/>
                <a:gd name="connsiteX3" fmla="*/ 10000 w 10000"/>
                <a:gd name="connsiteY3" fmla="*/ 10130 h 10130"/>
                <a:gd name="connsiteX0" fmla="*/ 0 w 9341"/>
                <a:gd name="connsiteY0" fmla="*/ 9429 h 10130"/>
                <a:gd name="connsiteX1" fmla="*/ 2121 w 9341"/>
                <a:gd name="connsiteY1" fmla="*/ 1237 h 10130"/>
                <a:gd name="connsiteX2" fmla="*/ 7402 w 9341"/>
                <a:gd name="connsiteY2" fmla="*/ 884 h 10130"/>
                <a:gd name="connsiteX3" fmla="*/ 9341 w 9341"/>
                <a:gd name="connsiteY3" fmla="*/ 10130 h 10130"/>
                <a:gd name="connsiteX0" fmla="*/ 0 w 8903"/>
                <a:gd name="connsiteY0" fmla="*/ 9308 h 9308"/>
                <a:gd name="connsiteX1" fmla="*/ 2271 w 8903"/>
                <a:gd name="connsiteY1" fmla="*/ 1221 h 9308"/>
                <a:gd name="connsiteX2" fmla="*/ 7924 w 8903"/>
                <a:gd name="connsiteY2" fmla="*/ 873 h 9308"/>
                <a:gd name="connsiteX3" fmla="*/ 8903 w 8903"/>
                <a:gd name="connsiteY3" fmla="*/ 6188 h 9308"/>
                <a:gd name="connsiteX0" fmla="*/ 0 w 10000"/>
                <a:gd name="connsiteY0" fmla="*/ 11123 h 11123"/>
                <a:gd name="connsiteX1" fmla="*/ 2551 w 10000"/>
                <a:gd name="connsiteY1" fmla="*/ 2435 h 11123"/>
                <a:gd name="connsiteX2" fmla="*/ 5732 w 10000"/>
                <a:gd name="connsiteY2" fmla="*/ 572 h 11123"/>
                <a:gd name="connsiteX3" fmla="*/ 10000 w 10000"/>
                <a:gd name="connsiteY3" fmla="*/ 7771 h 11123"/>
                <a:gd name="connsiteX0" fmla="*/ 0 w 10000"/>
                <a:gd name="connsiteY0" fmla="*/ 8734 h 8734"/>
                <a:gd name="connsiteX1" fmla="*/ 2551 w 10000"/>
                <a:gd name="connsiteY1" fmla="*/ 46 h 8734"/>
                <a:gd name="connsiteX2" fmla="*/ 10000 w 10000"/>
                <a:gd name="connsiteY2" fmla="*/ 5382 h 8734"/>
                <a:gd name="connsiteX0" fmla="*/ 0 w 10000"/>
                <a:gd name="connsiteY0" fmla="*/ 11692 h 11692"/>
                <a:gd name="connsiteX1" fmla="*/ 3695 w 10000"/>
                <a:gd name="connsiteY1" fmla="*/ 40 h 11692"/>
                <a:gd name="connsiteX2" fmla="*/ 10000 w 10000"/>
                <a:gd name="connsiteY2" fmla="*/ 7854 h 11692"/>
                <a:gd name="connsiteX0" fmla="*/ 0 w 10000"/>
                <a:gd name="connsiteY0" fmla="*/ 12540 h 12540"/>
                <a:gd name="connsiteX1" fmla="*/ 4839 w 10000"/>
                <a:gd name="connsiteY1" fmla="*/ 36 h 12540"/>
                <a:gd name="connsiteX2" fmla="*/ 10000 w 10000"/>
                <a:gd name="connsiteY2" fmla="*/ 8702 h 12540"/>
                <a:gd name="connsiteX0" fmla="*/ 0 w 10000"/>
                <a:gd name="connsiteY0" fmla="*/ 12626 h 12626"/>
                <a:gd name="connsiteX1" fmla="*/ 4839 w 10000"/>
                <a:gd name="connsiteY1" fmla="*/ 122 h 12626"/>
                <a:gd name="connsiteX2" fmla="*/ 10000 w 10000"/>
                <a:gd name="connsiteY2" fmla="*/ 8788 h 12626"/>
                <a:gd name="connsiteX0" fmla="*/ 0 w 8768"/>
                <a:gd name="connsiteY0" fmla="*/ 12519 h 12519"/>
                <a:gd name="connsiteX1" fmla="*/ 4839 w 8768"/>
                <a:gd name="connsiteY1" fmla="*/ 15 h 12519"/>
                <a:gd name="connsiteX2" fmla="*/ 8768 w 8768"/>
                <a:gd name="connsiteY2" fmla="*/ 9960 h 12519"/>
                <a:gd name="connsiteX0" fmla="*/ 0 w 10000"/>
                <a:gd name="connsiteY0" fmla="*/ 10015 h 10015"/>
                <a:gd name="connsiteX1" fmla="*/ 5519 w 10000"/>
                <a:gd name="connsiteY1" fmla="*/ 27 h 10015"/>
                <a:gd name="connsiteX2" fmla="*/ 10000 w 10000"/>
                <a:gd name="connsiteY2" fmla="*/ 7971 h 1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15">
                  <a:moveTo>
                    <a:pt x="0" y="10015"/>
                  </a:moveTo>
                  <a:cubicBezTo>
                    <a:pt x="749" y="3981"/>
                    <a:pt x="3853" y="367"/>
                    <a:pt x="5519" y="27"/>
                  </a:cubicBezTo>
                  <a:cubicBezTo>
                    <a:pt x="7185" y="-313"/>
                    <a:pt x="8732" y="2528"/>
                    <a:pt x="10000" y="7971"/>
                  </a:cubicBezTo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15A1F82-33CD-41DE-A675-6FEBD2605726}"/>
              </a:ext>
            </a:extLst>
          </p:cNvPr>
          <p:cNvGrpSpPr/>
          <p:nvPr/>
        </p:nvGrpSpPr>
        <p:grpSpPr>
          <a:xfrm>
            <a:off x="2748298" y="2966838"/>
            <a:ext cx="3361879" cy="885010"/>
            <a:chOff x="2748298" y="2979538"/>
            <a:chExt cx="3361879" cy="885010"/>
          </a:xfrm>
        </p:grpSpPr>
        <p:sp>
          <p:nvSpPr>
            <p:cNvPr id="411" name="AutoShape 4">
              <a:extLst>
                <a:ext uri="{FF2B5EF4-FFF2-40B4-BE49-F238E27FC236}">
                  <a16:creationId xmlns:a16="http://schemas.microsoft.com/office/drawing/2014/main" id="{A941F341-26F6-4EE0-9EE5-BE6D4C6BA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298" y="3009659"/>
              <a:ext cx="3361879" cy="854889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5FDCD7EA-3817-4D49-880F-E7257F00F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6481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3" name="Oval 11">
              <a:extLst>
                <a:ext uri="{FF2B5EF4-FFF2-40B4-BE49-F238E27FC236}">
                  <a16:creationId xmlns:a16="http://schemas.microsoft.com/office/drawing/2014/main" id="{29145F81-9A7B-4DA5-9593-1B7D74CCA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796" y="34492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4" name="Line 22">
              <a:extLst>
                <a:ext uri="{FF2B5EF4-FFF2-40B4-BE49-F238E27FC236}">
                  <a16:creationId xmlns:a16="http://schemas.microsoft.com/office/drawing/2014/main" id="{4584F23B-B05D-4975-AF8C-1A31DAFF19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676" y="3588305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1AF8E44C-3A22-44AF-B19F-E1C4E0650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210" y="3205943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6" name="Text Box 31">
              <a:extLst>
                <a:ext uri="{FF2B5EF4-FFF2-40B4-BE49-F238E27FC236}">
                  <a16:creationId xmlns:a16="http://schemas.microsoft.com/office/drawing/2014/main" id="{A34A5B9C-D3E3-46BF-9323-CA65B3F70D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697" y="2979538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7" name="Text Box 32">
              <a:extLst>
                <a:ext uri="{FF2B5EF4-FFF2-40B4-BE49-F238E27FC236}">
                  <a16:creationId xmlns:a16="http://schemas.microsoft.com/office/drawing/2014/main" id="{885E074B-ED4D-4CA1-8898-B7B198297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85284" y="3313493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8" name="Freeform 25">
              <a:extLst>
                <a:ext uri="{FF2B5EF4-FFF2-40B4-BE49-F238E27FC236}">
                  <a16:creationId xmlns:a16="http://schemas.microsoft.com/office/drawing/2014/main" id="{725D7DB3-609F-4B9F-904D-BD13D540B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3134" y="3150858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9" name="Oval 7">
              <a:extLst>
                <a:ext uri="{FF2B5EF4-FFF2-40B4-BE49-F238E27FC236}">
                  <a16:creationId xmlns:a16="http://schemas.microsoft.com/office/drawing/2014/main" id="{E657CEAB-18F9-4C93-B1CB-FCF7DB9C6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0141" y="344029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Text Box 33">
              <a:extLst>
                <a:ext uri="{FF2B5EF4-FFF2-40B4-BE49-F238E27FC236}">
                  <a16:creationId xmlns:a16="http://schemas.microsoft.com/office/drawing/2014/main" id="{417AC351-D579-44FE-B57A-F6CAC3369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3063" y="32895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Line 22">
              <a:extLst>
                <a:ext uri="{FF2B5EF4-FFF2-40B4-BE49-F238E27FC236}">
                  <a16:creationId xmlns:a16="http://schemas.microsoft.com/office/drawing/2014/main" id="{2A357834-4CBD-4CC2-AD78-0DFEED398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5281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1">
              <a:extLst>
                <a:ext uri="{FF2B5EF4-FFF2-40B4-BE49-F238E27FC236}">
                  <a16:creationId xmlns:a16="http://schemas.microsoft.com/office/drawing/2014/main" id="{B7AB2A31-E9D8-409E-8A8A-7B00C5ADF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066" y="3458772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1">
              <a:extLst>
                <a:ext uri="{FF2B5EF4-FFF2-40B4-BE49-F238E27FC236}">
                  <a16:creationId xmlns:a16="http://schemas.microsoft.com/office/drawing/2014/main" id="{73C7F3F5-62C4-43DE-B509-41742D5B8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996" y="34492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Text Box 33">
              <a:extLst>
                <a:ext uri="{FF2B5EF4-FFF2-40B4-BE49-F238E27FC236}">
                  <a16:creationId xmlns:a16="http://schemas.microsoft.com/office/drawing/2014/main" id="{2275D9E2-60F6-4F1C-A62C-D2E6D9C1A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263" y="32895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Line 22">
              <a:extLst>
                <a:ext uri="{FF2B5EF4-FFF2-40B4-BE49-F238E27FC236}">
                  <a16:creationId xmlns:a16="http://schemas.microsoft.com/office/drawing/2014/main" id="{927A714E-7E28-453F-8C79-16F70F649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9481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1">
              <a:extLst>
                <a:ext uri="{FF2B5EF4-FFF2-40B4-BE49-F238E27FC236}">
                  <a16:creationId xmlns:a16="http://schemas.microsoft.com/office/drawing/2014/main" id="{235D80DE-26D1-41EA-9980-0B25D9B0D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1696" y="34619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Text Box 33">
              <a:extLst>
                <a:ext uri="{FF2B5EF4-FFF2-40B4-BE49-F238E27FC236}">
                  <a16:creationId xmlns:a16="http://schemas.microsoft.com/office/drawing/2014/main" id="{2838A734-070F-47B6-BB24-39570400B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92163" y="33022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Line 22">
              <a:extLst>
                <a:ext uri="{FF2B5EF4-FFF2-40B4-BE49-F238E27FC236}">
                  <a16:creationId xmlns:a16="http://schemas.microsoft.com/office/drawing/2014/main" id="{0CEE9615-D346-4735-8309-10B779A48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4381" y="35828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0" name="Oval 11">
              <a:extLst>
                <a:ext uri="{FF2B5EF4-FFF2-40B4-BE49-F238E27FC236}">
                  <a16:creationId xmlns:a16="http://schemas.microsoft.com/office/drawing/2014/main" id="{C5B0DEBA-122C-4DEF-8DBC-E005AB020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266" y="3458772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2" name="Text Box 32">
              <a:extLst>
                <a:ext uri="{FF2B5EF4-FFF2-40B4-BE49-F238E27FC236}">
                  <a16:creationId xmlns:a16="http://schemas.microsoft.com/office/drawing/2014/main" id="{6B28FB7C-5487-40AE-BFAF-A4061111E6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3357" y="3295355"/>
              <a:ext cx="2743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366" name="Straight Arrow Connector 365"/>
          <p:cNvCxnSpPr>
            <a:cxnSpLocks/>
            <a:stCxn id="256" idx="0"/>
          </p:cNvCxnSpPr>
          <p:nvPr/>
        </p:nvCxnSpPr>
        <p:spPr bwMode="auto">
          <a:xfrm flipV="1">
            <a:off x="1552281" y="5213108"/>
            <a:ext cx="659893" cy="879674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9" name="Straight Arrow Connector 368"/>
          <p:cNvCxnSpPr>
            <a:cxnSpLocks/>
          </p:cNvCxnSpPr>
          <p:nvPr/>
        </p:nvCxnSpPr>
        <p:spPr bwMode="auto">
          <a:xfrm flipV="1">
            <a:off x="2848015" y="5277016"/>
            <a:ext cx="282450" cy="629135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74" name="Straight Arrow Connector 373"/>
          <p:cNvCxnSpPr>
            <a:cxnSpLocks/>
          </p:cNvCxnSpPr>
          <p:nvPr/>
        </p:nvCxnSpPr>
        <p:spPr bwMode="auto">
          <a:xfrm flipH="1" flipV="1">
            <a:off x="5129517" y="5363306"/>
            <a:ext cx="268886" cy="420529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1D9E6F8-09B2-42A2-8DAC-198BFDE6444F}"/>
              </a:ext>
            </a:extLst>
          </p:cNvPr>
          <p:cNvGrpSpPr/>
          <p:nvPr/>
        </p:nvGrpSpPr>
        <p:grpSpPr>
          <a:xfrm>
            <a:off x="1938445" y="4801278"/>
            <a:ext cx="789015" cy="436378"/>
            <a:chOff x="1938445" y="4801278"/>
            <a:chExt cx="789015" cy="436378"/>
          </a:xfrm>
        </p:grpSpPr>
        <p:sp>
          <p:nvSpPr>
            <p:cNvPr id="402" name="AutoShape 4">
              <a:extLst>
                <a:ext uri="{FF2B5EF4-FFF2-40B4-BE49-F238E27FC236}">
                  <a16:creationId xmlns:a16="http://schemas.microsoft.com/office/drawing/2014/main" id="{773C51FD-C2F7-44D6-8AAC-B0E405FC9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187" y="4859548"/>
              <a:ext cx="758273" cy="378108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2" name="Line 22"/>
            <p:cNvSpPr>
              <a:spLocks noChangeShapeType="1"/>
            </p:cNvSpPr>
            <p:nvPr/>
          </p:nvSpPr>
          <p:spPr bwMode="auto">
            <a:xfrm>
              <a:off x="2157660" y="5076090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3" name="Text Box 32"/>
            <p:cNvSpPr txBox="1">
              <a:spLocks noChangeArrowheads="1"/>
            </p:cNvSpPr>
            <p:nvPr/>
          </p:nvSpPr>
          <p:spPr bwMode="auto">
            <a:xfrm>
              <a:off x="2134536" y="4801278"/>
              <a:ext cx="2743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3" name="Oval 11"/>
            <p:cNvSpPr>
              <a:spLocks noChangeArrowheads="1"/>
            </p:cNvSpPr>
            <p:nvPr/>
          </p:nvSpPr>
          <p:spPr bwMode="auto">
            <a:xfrm>
              <a:off x="1938445" y="4964695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0" name="Oval 11">
              <a:extLst>
                <a:ext uri="{FF2B5EF4-FFF2-40B4-BE49-F238E27FC236}">
                  <a16:creationId xmlns:a16="http://schemas.microsoft.com/office/drawing/2014/main" id="{A6BE3378-40AB-4639-8385-CB7FE9777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245" y="4964695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B39F91E-6F3C-4B53-BE18-9EF1DBC4E4C8}"/>
              </a:ext>
            </a:extLst>
          </p:cNvPr>
          <p:cNvGrpSpPr/>
          <p:nvPr/>
        </p:nvGrpSpPr>
        <p:grpSpPr>
          <a:xfrm>
            <a:off x="3642175" y="4820534"/>
            <a:ext cx="761685" cy="436172"/>
            <a:chOff x="3642175" y="4820534"/>
            <a:chExt cx="761685" cy="436172"/>
          </a:xfrm>
        </p:grpSpPr>
        <p:sp>
          <p:nvSpPr>
            <p:cNvPr id="403" name="AutoShape 4">
              <a:extLst>
                <a:ext uri="{FF2B5EF4-FFF2-40B4-BE49-F238E27FC236}">
                  <a16:creationId xmlns:a16="http://schemas.microsoft.com/office/drawing/2014/main" id="{F8928636-6F63-4132-A82A-288C8A8FC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587" y="4878598"/>
              <a:ext cx="758273" cy="378108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5" name="Line 22"/>
            <p:cNvSpPr>
              <a:spLocks noChangeShapeType="1"/>
            </p:cNvSpPr>
            <p:nvPr/>
          </p:nvSpPr>
          <p:spPr bwMode="auto">
            <a:xfrm>
              <a:off x="3846855" y="5094228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8" name="Text Box 32"/>
            <p:cNvSpPr txBox="1">
              <a:spLocks noChangeArrowheads="1"/>
            </p:cNvSpPr>
            <p:nvPr/>
          </p:nvSpPr>
          <p:spPr bwMode="auto">
            <a:xfrm>
              <a:off x="3925256" y="4820534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3" name="Oval 11">
              <a:extLst>
                <a:ext uri="{FF2B5EF4-FFF2-40B4-BE49-F238E27FC236}">
                  <a16:creationId xmlns:a16="http://schemas.microsoft.com/office/drawing/2014/main" id="{2B35C0BF-A043-4454-859F-0B91330B9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175" y="4955187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8" name="Oval 11">
              <a:extLst>
                <a:ext uri="{FF2B5EF4-FFF2-40B4-BE49-F238E27FC236}">
                  <a16:creationId xmlns:a16="http://schemas.microsoft.com/office/drawing/2014/main" id="{942F8397-B3F5-4BE1-A526-6C1C25537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875" y="4967887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59C5130-1A89-41B3-99BA-0D49DFE57849}"/>
              </a:ext>
            </a:extLst>
          </p:cNvPr>
          <p:cNvGrpSpPr/>
          <p:nvPr/>
        </p:nvGrpSpPr>
        <p:grpSpPr>
          <a:xfrm>
            <a:off x="4648574" y="4430376"/>
            <a:ext cx="479535" cy="920623"/>
            <a:chOff x="4648574" y="4430376"/>
            <a:chExt cx="479535" cy="920623"/>
          </a:xfrm>
        </p:grpSpPr>
        <p:sp>
          <p:nvSpPr>
            <p:cNvPr id="416" name="AutoShape 4">
              <a:extLst>
                <a:ext uri="{FF2B5EF4-FFF2-40B4-BE49-F238E27FC236}">
                  <a16:creationId xmlns:a16="http://schemas.microsoft.com/office/drawing/2014/main" id="{657D2DE9-44B1-4A8E-ADFA-617D0A0DF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574" y="4521065"/>
              <a:ext cx="479535" cy="829934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9" name="Freeform 25"/>
            <p:cNvSpPr>
              <a:spLocks/>
            </p:cNvSpPr>
            <p:nvPr/>
          </p:nvSpPr>
          <p:spPr bwMode="auto">
            <a:xfrm>
              <a:off x="4844313" y="4656781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0" name="Text Box 31"/>
            <p:cNvSpPr txBox="1">
              <a:spLocks noChangeArrowheads="1"/>
            </p:cNvSpPr>
            <p:nvPr/>
          </p:nvSpPr>
          <p:spPr bwMode="auto">
            <a:xfrm>
              <a:off x="4796800" y="4430376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2" name="Oval 7"/>
            <p:cNvSpPr>
              <a:spLocks noChangeArrowheads="1"/>
            </p:cNvSpPr>
            <p:nvPr/>
          </p:nvSpPr>
          <p:spPr bwMode="auto">
            <a:xfrm>
              <a:off x="4731320" y="4946218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D3C96AA-8B11-4A06-8FF8-44BC0BD55EDE}"/>
              </a:ext>
            </a:extLst>
          </p:cNvPr>
          <p:cNvGrpSpPr/>
          <p:nvPr/>
        </p:nvGrpSpPr>
        <p:grpSpPr>
          <a:xfrm>
            <a:off x="4373342" y="4808144"/>
            <a:ext cx="356501" cy="307772"/>
            <a:chOff x="4373342" y="4808144"/>
            <a:chExt cx="356501" cy="307772"/>
          </a:xfrm>
        </p:grpSpPr>
        <p:sp>
          <p:nvSpPr>
            <p:cNvPr id="89" name="Text Box 33">
              <a:extLst>
                <a:ext uri="{FF2B5EF4-FFF2-40B4-BE49-F238E27FC236}">
                  <a16:creationId xmlns:a16="http://schemas.microsoft.com/office/drawing/2014/main" id="{2362B5CA-75A7-4F13-8283-06D898EF5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3342" y="4808144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0" name="Line 22">
              <a:extLst>
                <a:ext uri="{FF2B5EF4-FFF2-40B4-BE49-F238E27FC236}">
                  <a16:creationId xmlns:a16="http://schemas.microsoft.com/office/drawing/2014/main" id="{44EFD474-A3B2-41D7-A2DE-897574C76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5560" y="5088790"/>
              <a:ext cx="324283" cy="0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EC4B993-99C0-476F-A716-41098412761A}"/>
              </a:ext>
            </a:extLst>
          </p:cNvPr>
          <p:cNvGrpSpPr/>
          <p:nvPr/>
        </p:nvGrpSpPr>
        <p:grpSpPr>
          <a:xfrm>
            <a:off x="1866793" y="3265513"/>
            <a:ext cx="924142" cy="468703"/>
            <a:chOff x="1866793" y="3265513"/>
            <a:chExt cx="924142" cy="468703"/>
          </a:xfrm>
        </p:grpSpPr>
        <p:sp>
          <p:nvSpPr>
            <p:cNvPr id="205" name="Oval 7"/>
            <p:cNvSpPr>
              <a:spLocks noChangeArrowheads="1"/>
            </p:cNvSpPr>
            <p:nvPr/>
          </p:nvSpPr>
          <p:spPr bwMode="auto">
            <a:xfrm>
              <a:off x="2104036" y="342137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6" name="Line 22"/>
            <p:cNvSpPr>
              <a:spLocks noChangeShapeType="1"/>
            </p:cNvSpPr>
            <p:nvPr/>
          </p:nvSpPr>
          <p:spPr bwMode="auto">
            <a:xfrm flipV="1">
              <a:off x="1866793" y="3580412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25" name="Line 22"/>
            <p:cNvSpPr>
              <a:spLocks noChangeShapeType="1"/>
            </p:cNvSpPr>
            <p:nvPr/>
          </p:nvSpPr>
          <p:spPr bwMode="auto">
            <a:xfrm>
              <a:off x="2466652" y="3558463"/>
              <a:ext cx="324283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26" name="Text Box 33"/>
            <p:cNvSpPr txBox="1">
              <a:spLocks noChangeArrowheads="1"/>
            </p:cNvSpPr>
            <p:nvPr/>
          </p:nvSpPr>
          <p:spPr bwMode="auto">
            <a:xfrm>
              <a:off x="2454545" y="326551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A61C7A92-4778-4B85-940C-50DE97EF4E70}"/>
              </a:ext>
            </a:extLst>
          </p:cNvPr>
          <p:cNvGrpSpPr/>
          <p:nvPr/>
        </p:nvGrpSpPr>
        <p:grpSpPr>
          <a:xfrm>
            <a:off x="8324549" y="3406248"/>
            <a:ext cx="924142" cy="342410"/>
            <a:chOff x="1866793" y="3421375"/>
            <a:chExt cx="924142" cy="342410"/>
          </a:xfrm>
        </p:grpSpPr>
        <p:sp>
          <p:nvSpPr>
            <p:cNvPr id="493" name="Oval 7">
              <a:extLst>
                <a:ext uri="{FF2B5EF4-FFF2-40B4-BE49-F238E27FC236}">
                  <a16:creationId xmlns:a16="http://schemas.microsoft.com/office/drawing/2014/main" id="{7865ADEC-D119-46E7-913E-1F5CC72C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036" y="342137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4" name="Line 22">
              <a:extLst>
                <a:ext uri="{FF2B5EF4-FFF2-40B4-BE49-F238E27FC236}">
                  <a16:creationId xmlns:a16="http://schemas.microsoft.com/office/drawing/2014/main" id="{B65534E4-F1B4-4CC2-973A-0E9E19DE8A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6793" y="3580412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5" name="Line 22">
              <a:extLst>
                <a:ext uri="{FF2B5EF4-FFF2-40B4-BE49-F238E27FC236}">
                  <a16:creationId xmlns:a16="http://schemas.microsoft.com/office/drawing/2014/main" id="{884176EF-8CE3-4D7A-A287-0FEF54EFA3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6652" y="3558463"/>
              <a:ext cx="324283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6" name="Text Box 33">
              <a:extLst>
                <a:ext uri="{FF2B5EF4-FFF2-40B4-BE49-F238E27FC236}">
                  <a16:creationId xmlns:a16="http://schemas.microsoft.com/office/drawing/2014/main" id="{6ED729B2-F057-49D6-A91D-DC11DD63BA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9785" y="345601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60" name="Rectangle 3">
            <a:extLst>
              <a:ext uri="{FF2B5EF4-FFF2-40B4-BE49-F238E27FC236}">
                <a16:creationId xmlns:a16="http://schemas.microsoft.com/office/drawing/2014/main" id="{D837A5FB-0E00-4656-BC81-1B9D00257E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972" y="3394057"/>
            <a:ext cx="1172324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{</a:t>
            </a:r>
            <a:r>
              <a:rPr kumimoji="0" lang="en-CA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a,b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}*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02" name="Right Arrow 45">
            <a:extLst>
              <a:ext uri="{FF2B5EF4-FFF2-40B4-BE49-F238E27FC236}">
                <a16:creationId xmlns:a16="http://schemas.microsoft.com/office/drawing/2014/main" id="{F3A6A1F6-1EB5-4A34-ABD4-BACDDC8A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35" y="3557467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7425F6E-43E4-41B1-BFAB-F61AC7D9BFD4}"/>
              </a:ext>
            </a:extLst>
          </p:cNvPr>
          <p:cNvGrpSpPr/>
          <p:nvPr/>
        </p:nvGrpSpPr>
        <p:grpSpPr>
          <a:xfrm>
            <a:off x="7708237" y="1421839"/>
            <a:ext cx="2914123" cy="1306065"/>
            <a:chOff x="7853377" y="1886295"/>
            <a:chExt cx="2914123" cy="1306065"/>
          </a:xfrm>
        </p:grpSpPr>
        <p:sp>
          <p:nvSpPr>
            <p:cNvPr id="503" name="AutoShape 4">
              <a:extLst>
                <a:ext uri="{FF2B5EF4-FFF2-40B4-BE49-F238E27FC236}">
                  <a16:creationId xmlns:a16="http://schemas.microsoft.com/office/drawing/2014/main" id="{E1541CF8-1103-4EB3-B1CB-459DB1E35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3377" y="1901972"/>
              <a:ext cx="2914123" cy="1290388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504" name="Group 503">
              <a:extLst>
                <a:ext uri="{FF2B5EF4-FFF2-40B4-BE49-F238E27FC236}">
                  <a16:creationId xmlns:a16="http://schemas.microsoft.com/office/drawing/2014/main" id="{83B97782-045F-444D-B6BD-C3C795B30CB1}"/>
                </a:ext>
              </a:extLst>
            </p:cNvPr>
            <p:cNvGrpSpPr/>
            <p:nvPr/>
          </p:nvGrpSpPr>
          <p:grpSpPr>
            <a:xfrm>
              <a:off x="8821523" y="2003652"/>
              <a:ext cx="1787128" cy="1040248"/>
              <a:chOff x="8917095" y="2254207"/>
              <a:chExt cx="1787128" cy="1040248"/>
            </a:xfrm>
          </p:grpSpPr>
          <p:grpSp>
            <p:nvGrpSpPr>
              <p:cNvPr id="506" name="Group 505">
                <a:extLst>
                  <a:ext uri="{FF2B5EF4-FFF2-40B4-BE49-F238E27FC236}">
                    <a16:creationId xmlns:a16="http://schemas.microsoft.com/office/drawing/2014/main" id="{5C2DD1B8-4602-4951-95B5-905C74DD6EC9}"/>
                  </a:ext>
                </a:extLst>
              </p:cNvPr>
              <p:cNvGrpSpPr/>
              <p:nvPr/>
            </p:nvGrpSpPr>
            <p:grpSpPr>
              <a:xfrm>
                <a:off x="9789729" y="2254207"/>
                <a:ext cx="914494" cy="439643"/>
                <a:chOff x="2332506" y="5442444"/>
                <a:chExt cx="914494" cy="439643"/>
              </a:xfrm>
            </p:grpSpPr>
            <p:sp>
              <p:nvSpPr>
                <p:cNvPr id="518" name="Oval 11">
                  <a:extLst>
                    <a:ext uri="{FF2B5EF4-FFF2-40B4-BE49-F238E27FC236}">
                      <a16:creationId xmlns:a16="http://schemas.microsoft.com/office/drawing/2014/main" id="{7A38CCA9-EF58-47EA-A2C2-9F222ED09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2506" y="5622283"/>
                  <a:ext cx="218983" cy="208561"/>
                </a:xfrm>
                <a:prstGeom prst="ellipse">
                  <a:avLst/>
                </a:prstGeom>
                <a:solidFill>
                  <a:srgbClr val="3366FF">
                    <a:alpha val="50195"/>
                  </a:srgb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19" name="Line 22">
                  <a:extLst>
                    <a:ext uri="{FF2B5EF4-FFF2-40B4-BE49-F238E27FC236}">
                      <a16:creationId xmlns:a16="http://schemas.microsoft.com/office/drawing/2014/main" id="{E45A3B6C-D68E-4E12-9E55-AFD5106295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65952" y="5717256"/>
                  <a:ext cx="324283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20" name="Text Box 32">
                  <a:extLst>
                    <a:ext uri="{FF2B5EF4-FFF2-40B4-BE49-F238E27FC236}">
                      <a16:creationId xmlns:a16="http://schemas.microsoft.com/office/drawing/2014/main" id="{E0487DDB-E60E-4C80-A57F-4C80AE7E69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90370" y="5442444"/>
                  <a:ext cx="264816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  <a:sym typeface="Symbol" pitchFamily="18" charset="2"/>
                    </a:rPr>
                    <a:t>a</a:t>
                  </a:r>
                  <a:endParaRPr kumimoji="0" lang="en-US" altLang="en-US" sz="1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21" name="Oval 7">
                  <a:extLst>
                    <a:ext uri="{FF2B5EF4-FFF2-40B4-BE49-F238E27FC236}">
                      <a16:creationId xmlns:a16="http://schemas.microsoft.com/office/drawing/2014/main" id="{C6C20D2A-8E99-43BC-A94F-2BAE15CE77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18525" y="5569246"/>
                  <a:ext cx="328475" cy="312841"/>
                </a:xfrm>
                <a:prstGeom prst="ellipse">
                  <a:avLst/>
                </a:prstGeom>
                <a:solidFill>
                  <a:srgbClr val="0066FF">
                    <a:alpha val="50195"/>
                  </a:srgbClr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  <p:grpSp>
            <p:nvGrpSpPr>
              <p:cNvPr id="507" name="Group 506">
                <a:extLst>
                  <a:ext uri="{FF2B5EF4-FFF2-40B4-BE49-F238E27FC236}">
                    <a16:creationId xmlns:a16="http://schemas.microsoft.com/office/drawing/2014/main" id="{62C268E6-2B88-44FC-B2DE-0DB200C81FDA}"/>
                  </a:ext>
                </a:extLst>
              </p:cNvPr>
              <p:cNvGrpSpPr/>
              <p:nvPr/>
            </p:nvGrpSpPr>
            <p:grpSpPr>
              <a:xfrm>
                <a:off x="9783863" y="2854812"/>
                <a:ext cx="914494" cy="439643"/>
                <a:chOff x="2332506" y="5442444"/>
                <a:chExt cx="914494" cy="439643"/>
              </a:xfrm>
            </p:grpSpPr>
            <p:sp>
              <p:nvSpPr>
                <p:cNvPr id="514" name="Oval 11">
                  <a:extLst>
                    <a:ext uri="{FF2B5EF4-FFF2-40B4-BE49-F238E27FC236}">
                      <a16:creationId xmlns:a16="http://schemas.microsoft.com/office/drawing/2014/main" id="{CAF1A3A7-9B21-4858-8704-A779E517EB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2506" y="5622283"/>
                  <a:ext cx="218983" cy="208561"/>
                </a:xfrm>
                <a:prstGeom prst="ellipse">
                  <a:avLst/>
                </a:prstGeom>
                <a:solidFill>
                  <a:srgbClr val="3366FF">
                    <a:alpha val="50195"/>
                  </a:srgb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15" name="Line 22">
                  <a:extLst>
                    <a:ext uri="{FF2B5EF4-FFF2-40B4-BE49-F238E27FC236}">
                      <a16:creationId xmlns:a16="http://schemas.microsoft.com/office/drawing/2014/main" id="{31AF63D6-310D-40B1-93ED-CA6E5A8664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65952" y="5717256"/>
                  <a:ext cx="324283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16" name="Text Box 32">
                  <a:extLst>
                    <a:ext uri="{FF2B5EF4-FFF2-40B4-BE49-F238E27FC236}">
                      <a16:creationId xmlns:a16="http://schemas.microsoft.com/office/drawing/2014/main" id="{58D8F099-FD08-44D2-8EFE-E4C7131429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85560" y="5442444"/>
                  <a:ext cx="274434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  <a:sym typeface="Symbol" pitchFamily="18" charset="2"/>
                    </a:rPr>
                    <a:t>b</a:t>
                  </a:r>
                  <a:endParaRPr kumimoji="0" lang="en-US" altLang="en-US" sz="1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17" name="Oval 7">
                  <a:extLst>
                    <a:ext uri="{FF2B5EF4-FFF2-40B4-BE49-F238E27FC236}">
                      <a16:creationId xmlns:a16="http://schemas.microsoft.com/office/drawing/2014/main" id="{94F11152-A4DA-4E0F-8E00-3FDCD40B4E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18525" y="5569246"/>
                  <a:ext cx="328475" cy="312841"/>
                </a:xfrm>
                <a:prstGeom prst="ellipse">
                  <a:avLst/>
                </a:prstGeom>
                <a:solidFill>
                  <a:srgbClr val="0066FF">
                    <a:alpha val="50195"/>
                  </a:srgbClr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925F10F6-D07D-4EC8-8E75-9BE38D78AD82}"/>
                  </a:ext>
                </a:extLst>
              </p:cNvPr>
              <p:cNvGrpSpPr/>
              <p:nvPr/>
            </p:nvGrpSpPr>
            <p:grpSpPr>
              <a:xfrm>
                <a:off x="8917095" y="2423719"/>
                <a:ext cx="890244" cy="669722"/>
                <a:chOff x="8764695" y="4423969"/>
                <a:chExt cx="890244" cy="669722"/>
              </a:xfrm>
            </p:grpSpPr>
            <p:sp>
              <p:nvSpPr>
                <p:cNvPr id="509" name="Text Box 33">
                  <a:extLst>
                    <a:ext uri="{FF2B5EF4-FFF2-40B4-BE49-F238E27FC236}">
                      <a16:creationId xmlns:a16="http://schemas.microsoft.com/office/drawing/2014/main" id="{B949C02A-345C-4846-BD4F-467E9A7F09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018367" y="4423969"/>
                  <a:ext cx="263084" cy="307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  <a:sym typeface="Symbol" pitchFamily="18" charset="2"/>
                    </a:rPr>
                    <a:t></a:t>
                  </a:r>
                  <a:endParaRPr kumimoji="0" lang="en-US" altLang="en-US" sz="1400" b="0" i="0" u="none" strike="noStrike" kern="1200" cap="none" spc="0" normalizeH="0" baseline="-2500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10" name="Line 22">
                  <a:extLst>
                    <a:ext uri="{FF2B5EF4-FFF2-40B4-BE49-F238E27FC236}">
                      <a16:creationId xmlns:a16="http://schemas.microsoft.com/office/drawing/2014/main" id="{14A90EF1-0188-4604-9E48-4B87B5E9DF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008556" y="4529269"/>
                  <a:ext cx="627333" cy="19221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11" name="Oval 11">
                  <a:extLst>
                    <a:ext uri="{FF2B5EF4-FFF2-40B4-BE49-F238E27FC236}">
                      <a16:creationId xmlns:a16="http://schemas.microsoft.com/office/drawing/2014/main" id="{C34A94C5-4C70-41EA-8D84-13E156C8CC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64695" y="4621795"/>
                  <a:ext cx="218983" cy="208561"/>
                </a:xfrm>
                <a:prstGeom prst="ellipse">
                  <a:avLst/>
                </a:prstGeom>
                <a:solidFill>
                  <a:srgbClr val="3366FF">
                    <a:alpha val="50195"/>
                  </a:srgb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12" name="Line 22">
                  <a:extLst>
                    <a:ext uri="{FF2B5EF4-FFF2-40B4-BE49-F238E27FC236}">
                      <a16:creationId xmlns:a16="http://schemas.microsoft.com/office/drawing/2014/main" id="{A4F499A8-07F5-4EA3-AFA8-30C33FBCC7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998226" y="4756720"/>
                  <a:ext cx="656713" cy="31547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513" name="Text Box 33">
                  <a:extLst>
                    <a:ext uri="{FF2B5EF4-FFF2-40B4-BE49-F238E27FC236}">
                      <a16:creationId xmlns:a16="http://schemas.microsoft.com/office/drawing/2014/main" id="{24EB3692-9984-4ACE-BDBD-DB3F152006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008842" y="4785919"/>
                  <a:ext cx="263084" cy="307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  <a:sym typeface="Symbol" pitchFamily="18" charset="2"/>
                    </a:rPr>
                    <a:t></a:t>
                  </a:r>
                  <a:endParaRPr kumimoji="0" lang="en-US" altLang="en-US" sz="1400" b="0" i="0" u="none" strike="noStrike" kern="1200" cap="none" spc="0" normalizeH="0" baseline="-2500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</p:grpSp>
        <p:grpSp>
          <p:nvGrpSpPr>
            <p:cNvPr id="522" name="Group 521">
              <a:extLst>
                <a:ext uri="{FF2B5EF4-FFF2-40B4-BE49-F238E27FC236}">
                  <a16:creationId xmlns:a16="http://schemas.microsoft.com/office/drawing/2014/main" id="{B4B083B0-0E6A-481D-96ED-D3127D4C99DD}"/>
                </a:ext>
              </a:extLst>
            </p:cNvPr>
            <p:cNvGrpSpPr/>
            <p:nvPr/>
          </p:nvGrpSpPr>
          <p:grpSpPr>
            <a:xfrm>
              <a:off x="8140755" y="2365278"/>
              <a:ext cx="686899" cy="342410"/>
              <a:chOff x="2104036" y="3421375"/>
              <a:chExt cx="686899" cy="342410"/>
            </a:xfrm>
          </p:grpSpPr>
          <p:sp>
            <p:nvSpPr>
              <p:cNvPr id="523" name="Oval 7">
                <a:extLst>
                  <a:ext uri="{FF2B5EF4-FFF2-40B4-BE49-F238E27FC236}">
                    <a16:creationId xmlns:a16="http://schemas.microsoft.com/office/drawing/2014/main" id="{21A39597-509B-4CFD-909C-5842863DF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036" y="3421375"/>
                <a:ext cx="328475" cy="312841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762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25" name="Line 22">
                <a:extLst>
                  <a:ext uri="{FF2B5EF4-FFF2-40B4-BE49-F238E27FC236}">
                    <a16:creationId xmlns:a16="http://schemas.microsoft.com/office/drawing/2014/main" id="{46B66056-1488-433A-BF26-8DAF1B50F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6652" y="3558463"/>
                <a:ext cx="324283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26" name="Text Box 33">
                <a:extLst>
                  <a:ext uri="{FF2B5EF4-FFF2-40B4-BE49-F238E27FC236}">
                    <a16:creationId xmlns:a16="http://schemas.microsoft.com/office/drawing/2014/main" id="{3483B26E-9A0E-453F-B176-3989A0F094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69785" y="3456013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27" name="Group 526">
              <a:extLst>
                <a:ext uri="{FF2B5EF4-FFF2-40B4-BE49-F238E27FC236}">
                  <a16:creationId xmlns:a16="http://schemas.microsoft.com/office/drawing/2014/main" id="{019C2356-98F9-4F9E-AAE6-2E3B4D65A39B}"/>
                </a:ext>
              </a:extLst>
            </p:cNvPr>
            <p:cNvGrpSpPr/>
            <p:nvPr/>
          </p:nvGrpSpPr>
          <p:grpSpPr>
            <a:xfrm>
              <a:off x="8951523" y="1886295"/>
              <a:ext cx="1363873" cy="1271960"/>
              <a:chOff x="9047095" y="2136850"/>
              <a:chExt cx="1363873" cy="1271960"/>
            </a:xfrm>
          </p:grpSpPr>
          <p:sp>
            <p:nvSpPr>
              <p:cNvPr id="528" name="Text Box 33">
                <a:extLst>
                  <a:ext uri="{FF2B5EF4-FFF2-40B4-BE49-F238E27FC236}">
                    <a16:creationId xmlns:a16="http://schemas.microsoft.com/office/drawing/2014/main" id="{AC1B7777-4D21-4C33-AE1A-764831F939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82080" y="3091890"/>
                <a:ext cx="338751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29" name="Freeform 25">
                <a:extLst>
                  <a:ext uri="{FF2B5EF4-FFF2-40B4-BE49-F238E27FC236}">
                    <a16:creationId xmlns:a16="http://schemas.microsoft.com/office/drawing/2014/main" id="{2CCE28D2-E27D-4447-8504-61CF0B2BD5E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9047095" y="2872083"/>
                <a:ext cx="1327585" cy="536727"/>
              </a:xfrm>
              <a:custGeom>
                <a:avLst/>
                <a:gdLst>
                  <a:gd name="T0" fmla="*/ 2147483647 w 248"/>
                  <a:gd name="T1" fmla="*/ 2147483647 h 336"/>
                  <a:gd name="T2" fmla="*/ 2147483647 w 248"/>
                  <a:gd name="T3" fmla="*/ 2147483647 h 336"/>
                  <a:gd name="T4" fmla="*/ 2147483647 w 248"/>
                  <a:gd name="T5" fmla="*/ 2147483647 h 336"/>
                  <a:gd name="T6" fmla="*/ 2147483647 w 248"/>
                  <a:gd name="T7" fmla="*/ 2147483647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connsiteX0" fmla="*/ 745 w 9688"/>
                  <a:gd name="connsiteY0" fmla="*/ 8571 h 11142"/>
                  <a:gd name="connsiteX1" fmla="*/ 745 w 9688"/>
                  <a:gd name="connsiteY1" fmla="*/ 0 h 11142"/>
                  <a:gd name="connsiteX2" fmla="*/ 8487 w 9688"/>
                  <a:gd name="connsiteY2" fmla="*/ 0 h 11142"/>
                  <a:gd name="connsiteX3" fmla="*/ 8939 w 9688"/>
                  <a:gd name="connsiteY3" fmla="*/ 11142 h 11142"/>
                  <a:gd name="connsiteX0" fmla="*/ 2349 w 9461"/>
                  <a:gd name="connsiteY0" fmla="*/ 11462 h 11462"/>
                  <a:gd name="connsiteX1" fmla="*/ 230 w 9461"/>
                  <a:gd name="connsiteY1" fmla="*/ 1132 h 11462"/>
                  <a:gd name="connsiteX2" fmla="*/ 8221 w 9461"/>
                  <a:gd name="connsiteY2" fmla="*/ 1132 h 11462"/>
                  <a:gd name="connsiteX3" fmla="*/ 8688 w 9461"/>
                  <a:gd name="connsiteY3" fmla="*/ 11132 h 11462"/>
                  <a:gd name="connsiteX0" fmla="*/ 274 w 7791"/>
                  <a:gd name="connsiteY0" fmla="*/ 9318 h 9318"/>
                  <a:gd name="connsiteX1" fmla="*/ 1367 w 7791"/>
                  <a:gd name="connsiteY1" fmla="*/ 2894 h 9318"/>
                  <a:gd name="connsiteX2" fmla="*/ 6480 w 7791"/>
                  <a:gd name="connsiteY2" fmla="*/ 306 h 9318"/>
                  <a:gd name="connsiteX3" fmla="*/ 6974 w 7791"/>
                  <a:gd name="connsiteY3" fmla="*/ 9030 h 9318"/>
                  <a:gd name="connsiteX0" fmla="*/ 336 w 9821"/>
                  <a:gd name="connsiteY0" fmla="*/ 8176 h 8176"/>
                  <a:gd name="connsiteX1" fmla="*/ 1739 w 9821"/>
                  <a:gd name="connsiteY1" fmla="*/ 1282 h 8176"/>
                  <a:gd name="connsiteX2" fmla="*/ 7699 w 9821"/>
                  <a:gd name="connsiteY2" fmla="*/ 664 h 8176"/>
                  <a:gd name="connsiteX3" fmla="*/ 8935 w 9821"/>
                  <a:gd name="connsiteY3" fmla="*/ 7867 h 8176"/>
                  <a:gd name="connsiteX0" fmla="*/ 341 w 10431"/>
                  <a:gd name="connsiteY0" fmla="*/ 9999 h 11508"/>
                  <a:gd name="connsiteX1" fmla="*/ 1770 w 10431"/>
                  <a:gd name="connsiteY1" fmla="*/ 1567 h 11508"/>
                  <a:gd name="connsiteX2" fmla="*/ 7838 w 10431"/>
                  <a:gd name="connsiteY2" fmla="*/ 811 h 11508"/>
                  <a:gd name="connsiteX3" fmla="*/ 9641 w 10431"/>
                  <a:gd name="connsiteY3" fmla="*/ 11508 h 11508"/>
                  <a:gd name="connsiteX0" fmla="*/ 341 w 10197"/>
                  <a:gd name="connsiteY0" fmla="*/ 9999 h 11508"/>
                  <a:gd name="connsiteX1" fmla="*/ 1770 w 10197"/>
                  <a:gd name="connsiteY1" fmla="*/ 1567 h 11508"/>
                  <a:gd name="connsiteX2" fmla="*/ 7838 w 10197"/>
                  <a:gd name="connsiteY2" fmla="*/ 811 h 11508"/>
                  <a:gd name="connsiteX3" fmla="*/ 9641 w 10197"/>
                  <a:gd name="connsiteY3" fmla="*/ 11508 h 11508"/>
                  <a:gd name="connsiteX0" fmla="*/ 341 w 9641"/>
                  <a:gd name="connsiteY0" fmla="*/ 9999 h 11508"/>
                  <a:gd name="connsiteX1" fmla="*/ 1770 w 9641"/>
                  <a:gd name="connsiteY1" fmla="*/ 1567 h 11508"/>
                  <a:gd name="connsiteX2" fmla="*/ 7838 w 9641"/>
                  <a:gd name="connsiteY2" fmla="*/ 811 h 11508"/>
                  <a:gd name="connsiteX3" fmla="*/ 9641 w 9641"/>
                  <a:gd name="connsiteY3" fmla="*/ 11508 h 11508"/>
                  <a:gd name="connsiteX0" fmla="*/ 354 w 10000"/>
                  <a:gd name="connsiteY0" fmla="*/ 8689 h 10000"/>
                  <a:gd name="connsiteX1" fmla="*/ 1836 w 10000"/>
                  <a:gd name="connsiteY1" fmla="*/ 1362 h 10000"/>
                  <a:gd name="connsiteX2" fmla="*/ 8130 w 10000"/>
                  <a:gd name="connsiteY2" fmla="*/ 705 h 10000"/>
                  <a:gd name="connsiteX3" fmla="*/ 10000 w 10000"/>
                  <a:gd name="connsiteY3" fmla="*/ 10000 h 10000"/>
                  <a:gd name="connsiteX0" fmla="*/ 354 w 10000"/>
                  <a:gd name="connsiteY0" fmla="*/ 8689 h 10000"/>
                  <a:gd name="connsiteX1" fmla="*/ 1836 w 10000"/>
                  <a:gd name="connsiteY1" fmla="*/ 1362 h 10000"/>
                  <a:gd name="connsiteX2" fmla="*/ 8130 w 10000"/>
                  <a:gd name="connsiteY2" fmla="*/ 705 h 10000"/>
                  <a:gd name="connsiteX3" fmla="*/ 10000 w 10000"/>
                  <a:gd name="connsiteY3" fmla="*/ 10000 h 10000"/>
                  <a:gd name="connsiteX0" fmla="*/ 354 w 10000"/>
                  <a:gd name="connsiteY0" fmla="*/ 8689 h 9344"/>
                  <a:gd name="connsiteX1" fmla="*/ 1836 w 10000"/>
                  <a:gd name="connsiteY1" fmla="*/ 1362 h 9344"/>
                  <a:gd name="connsiteX2" fmla="*/ 8130 w 10000"/>
                  <a:gd name="connsiteY2" fmla="*/ 705 h 9344"/>
                  <a:gd name="connsiteX3" fmla="*/ 10000 w 10000"/>
                  <a:gd name="connsiteY3" fmla="*/ 9344 h 9344"/>
                  <a:gd name="connsiteX0" fmla="*/ 354 w 10000"/>
                  <a:gd name="connsiteY0" fmla="*/ 9299 h 10000"/>
                  <a:gd name="connsiteX1" fmla="*/ 1836 w 10000"/>
                  <a:gd name="connsiteY1" fmla="*/ 1458 h 10000"/>
                  <a:gd name="connsiteX2" fmla="*/ 8130 w 10000"/>
                  <a:gd name="connsiteY2" fmla="*/ 754 h 10000"/>
                  <a:gd name="connsiteX3" fmla="*/ 10000 w 10000"/>
                  <a:gd name="connsiteY3" fmla="*/ 10000 h 10000"/>
                  <a:gd name="connsiteX0" fmla="*/ 0 w 9646"/>
                  <a:gd name="connsiteY0" fmla="*/ 9299 h 10000"/>
                  <a:gd name="connsiteX1" fmla="*/ 1482 w 9646"/>
                  <a:gd name="connsiteY1" fmla="*/ 1458 h 10000"/>
                  <a:gd name="connsiteX2" fmla="*/ 7776 w 9646"/>
                  <a:gd name="connsiteY2" fmla="*/ 754 h 10000"/>
                  <a:gd name="connsiteX3" fmla="*/ 9646 w 9646"/>
                  <a:gd name="connsiteY3" fmla="*/ 10000 h 10000"/>
                  <a:gd name="connsiteX0" fmla="*/ 0 w 10000"/>
                  <a:gd name="connsiteY0" fmla="*/ 9429 h 10130"/>
                  <a:gd name="connsiteX1" fmla="*/ 2780 w 10000"/>
                  <a:gd name="connsiteY1" fmla="*/ 1237 h 10130"/>
                  <a:gd name="connsiteX2" fmla="*/ 8061 w 10000"/>
                  <a:gd name="connsiteY2" fmla="*/ 884 h 10130"/>
                  <a:gd name="connsiteX3" fmla="*/ 10000 w 10000"/>
                  <a:gd name="connsiteY3" fmla="*/ 10130 h 10130"/>
                  <a:gd name="connsiteX0" fmla="*/ 0 w 9341"/>
                  <a:gd name="connsiteY0" fmla="*/ 9429 h 10130"/>
                  <a:gd name="connsiteX1" fmla="*/ 2121 w 9341"/>
                  <a:gd name="connsiteY1" fmla="*/ 1237 h 10130"/>
                  <a:gd name="connsiteX2" fmla="*/ 7402 w 9341"/>
                  <a:gd name="connsiteY2" fmla="*/ 884 h 10130"/>
                  <a:gd name="connsiteX3" fmla="*/ 9341 w 9341"/>
                  <a:gd name="connsiteY3" fmla="*/ 10130 h 10130"/>
                  <a:gd name="connsiteX0" fmla="*/ 0 w 8903"/>
                  <a:gd name="connsiteY0" fmla="*/ 9308 h 9308"/>
                  <a:gd name="connsiteX1" fmla="*/ 2271 w 8903"/>
                  <a:gd name="connsiteY1" fmla="*/ 1221 h 9308"/>
                  <a:gd name="connsiteX2" fmla="*/ 7924 w 8903"/>
                  <a:gd name="connsiteY2" fmla="*/ 873 h 9308"/>
                  <a:gd name="connsiteX3" fmla="*/ 8903 w 8903"/>
                  <a:gd name="connsiteY3" fmla="*/ 6188 h 9308"/>
                  <a:gd name="connsiteX0" fmla="*/ 0 w 10000"/>
                  <a:gd name="connsiteY0" fmla="*/ 11123 h 11123"/>
                  <a:gd name="connsiteX1" fmla="*/ 2551 w 10000"/>
                  <a:gd name="connsiteY1" fmla="*/ 2435 h 11123"/>
                  <a:gd name="connsiteX2" fmla="*/ 5732 w 10000"/>
                  <a:gd name="connsiteY2" fmla="*/ 572 h 11123"/>
                  <a:gd name="connsiteX3" fmla="*/ 10000 w 10000"/>
                  <a:gd name="connsiteY3" fmla="*/ 7771 h 11123"/>
                  <a:gd name="connsiteX0" fmla="*/ 0 w 10000"/>
                  <a:gd name="connsiteY0" fmla="*/ 8734 h 8734"/>
                  <a:gd name="connsiteX1" fmla="*/ 2551 w 10000"/>
                  <a:gd name="connsiteY1" fmla="*/ 46 h 8734"/>
                  <a:gd name="connsiteX2" fmla="*/ 10000 w 10000"/>
                  <a:gd name="connsiteY2" fmla="*/ 5382 h 8734"/>
                  <a:gd name="connsiteX0" fmla="*/ 0 w 10000"/>
                  <a:gd name="connsiteY0" fmla="*/ 11692 h 11692"/>
                  <a:gd name="connsiteX1" fmla="*/ 3695 w 10000"/>
                  <a:gd name="connsiteY1" fmla="*/ 40 h 11692"/>
                  <a:gd name="connsiteX2" fmla="*/ 10000 w 10000"/>
                  <a:gd name="connsiteY2" fmla="*/ 7854 h 11692"/>
                  <a:gd name="connsiteX0" fmla="*/ 0 w 10000"/>
                  <a:gd name="connsiteY0" fmla="*/ 12540 h 12540"/>
                  <a:gd name="connsiteX1" fmla="*/ 4839 w 10000"/>
                  <a:gd name="connsiteY1" fmla="*/ 36 h 12540"/>
                  <a:gd name="connsiteX2" fmla="*/ 10000 w 10000"/>
                  <a:gd name="connsiteY2" fmla="*/ 8702 h 12540"/>
                  <a:gd name="connsiteX0" fmla="*/ 0 w 10000"/>
                  <a:gd name="connsiteY0" fmla="*/ 12626 h 12626"/>
                  <a:gd name="connsiteX1" fmla="*/ 4839 w 10000"/>
                  <a:gd name="connsiteY1" fmla="*/ 122 h 12626"/>
                  <a:gd name="connsiteX2" fmla="*/ 10000 w 10000"/>
                  <a:gd name="connsiteY2" fmla="*/ 8788 h 12626"/>
                  <a:gd name="connsiteX0" fmla="*/ 0 w 8768"/>
                  <a:gd name="connsiteY0" fmla="*/ 12519 h 12519"/>
                  <a:gd name="connsiteX1" fmla="*/ 4839 w 8768"/>
                  <a:gd name="connsiteY1" fmla="*/ 15 h 12519"/>
                  <a:gd name="connsiteX2" fmla="*/ 8768 w 8768"/>
                  <a:gd name="connsiteY2" fmla="*/ 9960 h 12519"/>
                  <a:gd name="connsiteX0" fmla="*/ 0 w 10000"/>
                  <a:gd name="connsiteY0" fmla="*/ 10015 h 10015"/>
                  <a:gd name="connsiteX1" fmla="*/ 5519 w 10000"/>
                  <a:gd name="connsiteY1" fmla="*/ 27 h 10015"/>
                  <a:gd name="connsiteX2" fmla="*/ 10000 w 10000"/>
                  <a:gd name="connsiteY2" fmla="*/ 7971 h 10015"/>
                  <a:gd name="connsiteX0" fmla="*/ 0 w 7085"/>
                  <a:gd name="connsiteY0" fmla="*/ 2610 h 10542"/>
                  <a:gd name="connsiteX1" fmla="*/ 2604 w 7085"/>
                  <a:gd name="connsiteY1" fmla="*/ 2598 h 10542"/>
                  <a:gd name="connsiteX2" fmla="*/ 7085 w 7085"/>
                  <a:gd name="connsiteY2" fmla="*/ 10542 h 10542"/>
                  <a:gd name="connsiteX0" fmla="*/ 0 w 10000"/>
                  <a:gd name="connsiteY0" fmla="*/ 3166 h 10690"/>
                  <a:gd name="connsiteX1" fmla="*/ 5890 w 10000"/>
                  <a:gd name="connsiteY1" fmla="*/ 970 h 10690"/>
                  <a:gd name="connsiteX2" fmla="*/ 10000 w 10000"/>
                  <a:gd name="connsiteY2" fmla="*/ 10690 h 10690"/>
                  <a:gd name="connsiteX0" fmla="*/ 0 w 10000"/>
                  <a:gd name="connsiteY0" fmla="*/ 4680 h 12204"/>
                  <a:gd name="connsiteX1" fmla="*/ 5890 w 10000"/>
                  <a:gd name="connsiteY1" fmla="*/ 2484 h 12204"/>
                  <a:gd name="connsiteX2" fmla="*/ 10000 w 10000"/>
                  <a:gd name="connsiteY2" fmla="*/ 12204 h 12204"/>
                  <a:gd name="connsiteX0" fmla="*/ 0 w 10000"/>
                  <a:gd name="connsiteY0" fmla="*/ 4470 h 11994"/>
                  <a:gd name="connsiteX1" fmla="*/ 6365 w 10000"/>
                  <a:gd name="connsiteY1" fmla="*/ 2638 h 11994"/>
                  <a:gd name="connsiteX2" fmla="*/ 10000 w 10000"/>
                  <a:gd name="connsiteY2" fmla="*/ 11994 h 11994"/>
                  <a:gd name="connsiteX0" fmla="*/ 0 w 10000"/>
                  <a:gd name="connsiteY0" fmla="*/ 4470 h 11994"/>
                  <a:gd name="connsiteX1" fmla="*/ 6365 w 10000"/>
                  <a:gd name="connsiteY1" fmla="*/ 2638 h 11994"/>
                  <a:gd name="connsiteX2" fmla="*/ 10000 w 10000"/>
                  <a:gd name="connsiteY2" fmla="*/ 11994 h 11994"/>
                  <a:gd name="connsiteX0" fmla="*/ 0 w 10000"/>
                  <a:gd name="connsiteY0" fmla="*/ 3898 h 11422"/>
                  <a:gd name="connsiteX1" fmla="*/ 6365 w 10000"/>
                  <a:gd name="connsiteY1" fmla="*/ 2066 h 11422"/>
                  <a:gd name="connsiteX2" fmla="*/ 10000 w 10000"/>
                  <a:gd name="connsiteY2" fmla="*/ 11422 h 1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1422">
                    <a:moveTo>
                      <a:pt x="0" y="3898"/>
                    </a:moveTo>
                    <a:cubicBezTo>
                      <a:pt x="1057" y="-1826"/>
                      <a:pt x="4014" y="-159"/>
                      <a:pt x="6365" y="2066"/>
                    </a:cubicBezTo>
                    <a:cubicBezTo>
                      <a:pt x="8796" y="6475"/>
                      <a:pt x="8210" y="6259"/>
                      <a:pt x="10000" y="11422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0" name="Freeform 25">
                <a:extLst>
                  <a:ext uri="{FF2B5EF4-FFF2-40B4-BE49-F238E27FC236}">
                    <a16:creationId xmlns:a16="http://schemas.microsoft.com/office/drawing/2014/main" id="{C6192FD7-D767-44B1-97E3-4C5054D1599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054644" y="2220343"/>
                <a:ext cx="1356324" cy="437640"/>
              </a:xfrm>
              <a:custGeom>
                <a:avLst/>
                <a:gdLst>
                  <a:gd name="T0" fmla="*/ 2147483647 w 248"/>
                  <a:gd name="T1" fmla="*/ 2147483647 h 336"/>
                  <a:gd name="T2" fmla="*/ 2147483647 w 248"/>
                  <a:gd name="T3" fmla="*/ 2147483647 h 336"/>
                  <a:gd name="T4" fmla="*/ 2147483647 w 248"/>
                  <a:gd name="T5" fmla="*/ 2147483647 h 336"/>
                  <a:gd name="T6" fmla="*/ 2147483647 w 248"/>
                  <a:gd name="T7" fmla="*/ 2147483647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connsiteX0" fmla="*/ 745 w 9688"/>
                  <a:gd name="connsiteY0" fmla="*/ 8571 h 11142"/>
                  <a:gd name="connsiteX1" fmla="*/ 745 w 9688"/>
                  <a:gd name="connsiteY1" fmla="*/ 0 h 11142"/>
                  <a:gd name="connsiteX2" fmla="*/ 8487 w 9688"/>
                  <a:gd name="connsiteY2" fmla="*/ 0 h 11142"/>
                  <a:gd name="connsiteX3" fmla="*/ 8939 w 9688"/>
                  <a:gd name="connsiteY3" fmla="*/ 11142 h 11142"/>
                  <a:gd name="connsiteX0" fmla="*/ 2349 w 9461"/>
                  <a:gd name="connsiteY0" fmla="*/ 11462 h 11462"/>
                  <a:gd name="connsiteX1" fmla="*/ 230 w 9461"/>
                  <a:gd name="connsiteY1" fmla="*/ 1132 h 11462"/>
                  <a:gd name="connsiteX2" fmla="*/ 8221 w 9461"/>
                  <a:gd name="connsiteY2" fmla="*/ 1132 h 11462"/>
                  <a:gd name="connsiteX3" fmla="*/ 8688 w 9461"/>
                  <a:gd name="connsiteY3" fmla="*/ 11132 h 11462"/>
                  <a:gd name="connsiteX0" fmla="*/ 274 w 7791"/>
                  <a:gd name="connsiteY0" fmla="*/ 9318 h 9318"/>
                  <a:gd name="connsiteX1" fmla="*/ 1367 w 7791"/>
                  <a:gd name="connsiteY1" fmla="*/ 2894 h 9318"/>
                  <a:gd name="connsiteX2" fmla="*/ 6480 w 7791"/>
                  <a:gd name="connsiteY2" fmla="*/ 306 h 9318"/>
                  <a:gd name="connsiteX3" fmla="*/ 6974 w 7791"/>
                  <a:gd name="connsiteY3" fmla="*/ 9030 h 9318"/>
                  <a:gd name="connsiteX0" fmla="*/ 336 w 9821"/>
                  <a:gd name="connsiteY0" fmla="*/ 8176 h 8176"/>
                  <a:gd name="connsiteX1" fmla="*/ 1739 w 9821"/>
                  <a:gd name="connsiteY1" fmla="*/ 1282 h 8176"/>
                  <a:gd name="connsiteX2" fmla="*/ 7699 w 9821"/>
                  <a:gd name="connsiteY2" fmla="*/ 664 h 8176"/>
                  <a:gd name="connsiteX3" fmla="*/ 8935 w 9821"/>
                  <a:gd name="connsiteY3" fmla="*/ 7867 h 8176"/>
                  <a:gd name="connsiteX0" fmla="*/ 341 w 10431"/>
                  <a:gd name="connsiteY0" fmla="*/ 9999 h 11508"/>
                  <a:gd name="connsiteX1" fmla="*/ 1770 w 10431"/>
                  <a:gd name="connsiteY1" fmla="*/ 1567 h 11508"/>
                  <a:gd name="connsiteX2" fmla="*/ 7838 w 10431"/>
                  <a:gd name="connsiteY2" fmla="*/ 811 h 11508"/>
                  <a:gd name="connsiteX3" fmla="*/ 9641 w 10431"/>
                  <a:gd name="connsiteY3" fmla="*/ 11508 h 11508"/>
                  <a:gd name="connsiteX0" fmla="*/ 341 w 10197"/>
                  <a:gd name="connsiteY0" fmla="*/ 9999 h 11508"/>
                  <a:gd name="connsiteX1" fmla="*/ 1770 w 10197"/>
                  <a:gd name="connsiteY1" fmla="*/ 1567 h 11508"/>
                  <a:gd name="connsiteX2" fmla="*/ 7838 w 10197"/>
                  <a:gd name="connsiteY2" fmla="*/ 811 h 11508"/>
                  <a:gd name="connsiteX3" fmla="*/ 9641 w 10197"/>
                  <a:gd name="connsiteY3" fmla="*/ 11508 h 11508"/>
                  <a:gd name="connsiteX0" fmla="*/ 341 w 9641"/>
                  <a:gd name="connsiteY0" fmla="*/ 9999 h 11508"/>
                  <a:gd name="connsiteX1" fmla="*/ 1770 w 9641"/>
                  <a:gd name="connsiteY1" fmla="*/ 1567 h 11508"/>
                  <a:gd name="connsiteX2" fmla="*/ 7838 w 9641"/>
                  <a:gd name="connsiteY2" fmla="*/ 811 h 11508"/>
                  <a:gd name="connsiteX3" fmla="*/ 9641 w 9641"/>
                  <a:gd name="connsiteY3" fmla="*/ 11508 h 11508"/>
                  <a:gd name="connsiteX0" fmla="*/ 354 w 10000"/>
                  <a:gd name="connsiteY0" fmla="*/ 8689 h 10000"/>
                  <a:gd name="connsiteX1" fmla="*/ 1836 w 10000"/>
                  <a:gd name="connsiteY1" fmla="*/ 1362 h 10000"/>
                  <a:gd name="connsiteX2" fmla="*/ 8130 w 10000"/>
                  <a:gd name="connsiteY2" fmla="*/ 705 h 10000"/>
                  <a:gd name="connsiteX3" fmla="*/ 10000 w 10000"/>
                  <a:gd name="connsiteY3" fmla="*/ 10000 h 10000"/>
                  <a:gd name="connsiteX0" fmla="*/ 354 w 10000"/>
                  <a:gd name="connsiteY0" fmla="*/ 8689 h 10000"/>
                  <a:gd name="connsiteX1" fmla="*/ 1836 w 10000"/>
                  <a:gd name="connsiteY1" fmla="*/ 1362 h 10000"/>
                  <a:gd name="connsiteX2" fmla="*/ 8130 w 10000"/>
                  <a:gd name="connsiteY2" fmla="*/ 705 h 10000"/>
                  <a:gd name="connsiteX3" fmla="*/ 10000 w 10000"/>
                  <a:gd name="connsiteY3" fmla="*/ 10000 h 10000"/>
                  <a:gd name="connsiteX0" fmla="*/ 354 w 10000"/>
                  <a:gd name="connsiteY0" fmla="*/ 8689 h 9344"/>
                  <a:gd name="connsiteX1" fmla="*/ 1836 w 10000"/>
                  <a:gd name="connsiteY1" fmla="*/ 1362 h 9344"/>
                  <a:gd name="connsiteX2" fmla="*/ 8130 w 10000"/>
                  <a:gd name="connsiteY2" fmla="*/ 705 h 9344"/>
                  <a:gd name="connsiteX3" fmla="*/ 10000 w 10000"/>
                  <a:gd name="connsiteY3" fmla="*/ 9344 h 9344"/>
                  <a:gd name="connsiteX0" fmla="*/ 354 w 10000"/>
                  <a:gd name="connsiteY0" fmla="*/ 9299 h 10000"/>
                  <a:gd name="connsiteX1" fmla="*/ 1836 w 10000"/>
                  <a:gd name="connsiteY1" fmla="*/ 1458 h 10000"/>
                  <a:gd name="connsiteX2" fmla="*/ 8130 w 10000"/>
                  <a:gd name="connsiteY2" fmla="*/ 754 h 10000"/>
                  <a:gd name="connsiteX3" fmla="*/ 10000 w 10000"/>
                  <a:gd name="connsiteY3" fmla="*/ 10000 h 10000"/>
                  <a:gd name="connsiteX0" fmla="*/ 0 w 9646"/>
                  <a:gd name="connsiteY0" fmla="*/ 9299 h 10000"/>
                  <a:gd name="connsiteX1" fmla="*/ 1482 w 9646"/>
                  <a:gd name="connsiteY1" fmla="*/ 1458 h 10000"/>
                  <a:gd name="connsiteX2" fmla="*/ 7776 w 9646"/>
                  <a:gd name="connsiteY2" fmla="*/ 754 h 10000"/>
                  <a:gd name="connsiteX3" fmla="*/ 9646 w 9646"/>
                  <a:gd name="connsiteY3" fmla="*/ 10000 h 10000"/>
                  <a:gd name="connsiteX0" fmla="*/ 0 w 10000"/>
                  <a:gd name="connsiteY0" fmla="*/ 9429 h 10130"/>
                  <a:gd name="connsiteX1" fmla="*/ 2780 w 10000"/>
                  <a:gd name="connsiteY1" fmla="*/ 1237 h 10130"/>
                  <a:gd name="connsiteX2" fmla="*/ 8061 w 10000"/>
                  <a:gd name="connsiteY2" fmla="*/ 884 h 10130"/>
                  <a:gd name="connsiteX3" fmla="*/ 10000 w 10000"/>
                  <a:gd name="connsiteY3" fmla="*/ 10130 h 10130"/>
                  <a:gd name="connsiteX0" fmla="*/ 0 w 9341"/>
                  <a:gd name="connsiteY0" fmla="*/ 9429 h 10130"/>
                  <a:gd name="connsiteX1" fmla="*/ 2121 w 9341"/>
                  <a:gd name="connsiteY1" fmla="*/ 1237 h 10130"/>
                  <a:gd name="connsiteX2" fmla="*/ 7402 w 9341"/>
                  <a:gd name="connsiteY2" fmla="*/ 884 h 10130"/>
                  <a:gd name="connsiteX3" fmla="*/ 9341 w 9341"/>
                  <a:gd name="connsiteY3" fmla="*/ 10130 h 10130"/>
                  <a:gd name="connsiteX0" fmla="*/ 0 w 8903"/>
                  <a:gd name="connsiteY0" fmla="*/ 9308 h 9308"/>
                  <a:gd name="connsiteX1" fmla="*/ 2271 w 8903"/>
                  <a:gd name="connsiteY1" fmla="*/ 1221 h 9308"/>
                  <a:gd name="connsiteX2" fmla="*/ 7924 w 8903"/>
                  <a:gd name="connsiteY2" fmla="*/ 873 h 9308"/>
                  <a:gd name="connsiteX3" fmla="*/ 8903 w 8903"/>
                  <a:gd name="connsiteY3" fmla="*/ 6188 h 9308"/>
                  <a:gd name="connsiteX0" fmla="*/ 0 w 10000"/>
                  <a:gd name="connsiteY0" fmla="*/ 11123 h 11123"/>
                  <a:gd name="connsiteX1" fmla="*/ 2551 w 10000"/>
                  <a:gd name="connsiteY1" fmla="*/ 2435 h 11123"/>
                  <a:gd name="connsiteX2" fmla="*/ 5732 w 10000"/>
                  <a:gd name="connsiteY2" fmla="*/ 572 h 11123"/>
                  <a:gd name="connsiteX3" fmla="*/ 10000 w 10000"/>
                  <a:gd name="connsiteY3" fmla="*/ 7771 h 11123"/>
                  <a:gd name="connsiteX0" fmla="*/ 0 w 10000"/>
                  <a:gd name="connsiteY0" fmla="*/ 8734 h 8734"/>
                  <a:gd name="connsiteX1" fmla="*/ 2551 w 10000"/>
                  <a:gd name="connsiteY1" fmla="*/ 46 h 8734"/>
                  <a:gd name="connsiteX2" fmla="*/ 10000 w 10000"/>
                  <a:gd name="connsiteY2" fmla="*/ 5382 h 8734"/>
                  <a:gd name="connsiteX0" fmla="*/ 0 w 10000"/>
                  <a:gd name="connsiteY0" fmla="*/ 11692 h 11692"/>
                  <a:gd name="connsiteX1" fmla="*/ 3695 w 10000"/>
                  <a:gd name="connsiteY1" fmla="*/ 40 h 11692"/>
                  <a:gd name="connsiteX2" fmla="*/ 10000 w 10000"/>
                  <a:gd name="connsiteY2" fmla="*/ 7854 h 11692"/>
                  <a:gd name="connsiteX0" fmla="*/ 0 w 10000"/>
                  <a:gd name="connsiteY0" fmla="*/ 12540 h 12540"/>
                  <a:gd name="connsiteX1" fmla="*/ 4839 w 10000"/>
                  <a:gd name="connsiteY1" fmla="*/ 36 h 12540"/>
                  <a:gd name="connsiteX2" fmla="*/ 10000 w 10000"/>
                  <a:gd name="connsiteY2" fmla="*/ 8702 h 12540"/>
                  <a:gd name="connsiteX0" fmla="*/ 0 w 10000"/>
                  <a:gd name="connsiteY0" fmla="*/ 12626 h 12626"/>
                  <a:gd name="connsiteX1" fmla="*/ 4839 w 10000"/>
                  <a:gd name="connsiteY1" fmla="*/ 122 h 12626"/>
                  <a:gd name="connsiteX2" fmla="*/ 10000 w 10000"/>
                  <a:gd name="connsiteY2" fmla="*/ 8788 h 12626"/>
                  <a:gd name="connsiteX0" fmla="*/ 0 w 8768"/>
                  <a:gd name="connsiteY0" fmla="*/ 12519 h 12519"/>
                  <a:gd name="connsiteX1" fmla="*/ 4839 w 8768"/>
                  <a:gd name="connsiteY1" fmla="*/ 15 h 12519"/>
                  <a:gd name="connsiteX2" fmla="*/ 8768 w 8768"/>
                  <a:gd name="connsiteY2" fmla="*/ 9960 h 12519"/>
                  <a:gd name="connsiteX0" fmla="*/ 0 w 10000"/>
                  <a:gd name="connsiteY0" fmla="*/ 10015 h 10015"/>
                  <a:gd name="connsiteX1" fmla="*/ 5519 w 10000"/>
                  <a:gd name="connsiteY1" fmla="*/ 27 h 10015"/>
                  <a:gd name="connsiteX2" fmla="*/ 10000 w 10000"/>
                  <a:gd name="connsiteY2" fmla="*/ 7971 h 10015"/>
                  <a:gd name="connsiteX0" fmla="*/ 0 w 7085"/>
                  <a:gd name="connsiteY0" fmla="*/ 2610 h 10542"/>
                  <a:gd name="connsiteX1" fmla="*/ 2604 w 7085"/>
                  <a:gd name="connsiteY1" fmla="*/ 2598 h 10542"/>
                  <a:gd name="connsiteX2" fmla="*/ 7085 w 7085"/>
                  <a:gd name="connsiteY2" fmla="*/ 10542 h 10542"/>
                  <a:gd name="connsiteX0" fmla="*/ 0 w 10000"/>
                  <a:gd name="connsiteY0" fmla="*/ 3166 h 10690"/>
                  <a:gd name="connsiteX1" fmla="*/ 5890 w 10000"/>
                  <a:gd name="connsiteY1" fmla="*/ 970 h 10690"/>
                  <a:gd name="connsiteX2" fmla="*/ 10000 w 10000"/>
                  <a:gd name="connsiteY2" fmla="*/ 10690 h 10690"/>
                  <a:gd name="connsiteX0" fmla="*/ 0 w 10000"/>
                  <a:gd name="connsiteY0" fmla="*/ 4680 h 12204"/>
                  <a:gd name="connsiteX1" fmla="*/ 5890 w 10000"/>
                  <a:gd name="connsiteY1" fmla="*/ 2484 h 12204"/>
                  <a:gd name="connsiteX2" fmla="*/ 10000 w 10000"/>
                  <a:gd name="connsiteY2" fmla="*/ 12204 h 12204"/>
                  <a:gd name="connsiteX0" fmla="*/ 0 w 10000"/>
                  <a:gd name="connsiteY0" fmla="*/ 4470 h 11994"/>
                  <a:gd name="connsiteX1" fmla="*/ 6365 w 10000"/>
                  <a:gd name="connsiteY1" fmla="*/ 2638 h 11994"/>
                  <a:gd name="connsiteX2" fmla="*/ 10000 w 10000"/>
                  <a:gd name="connsiteY2" fmla="*/ 11994 h 11994"/>
                  <a:gd name="connsiteX0" fmla="*/ 0 w 10000"/>
                  <a:gd name="connsiteY0" fmla="*/ 4470 h 11994"/>
                  <a:gd name="connsiteX1" fmla="*/ 6365 w 10000"/>
                  <a:gd name="connsiteY1" fmla="*/ 2638 h 11994"/>
                  <a:gd name="connsiteX2" fmla="*/ 10000 w 10000"/>
                  <a:gd name="connsiteY2" fmla="*/ 11994 h 11994"/>
                  <a:gd name="connsiteX0" fmla="*/ 0 w 10000"/>
                  <a:gd name="connsiteY0" fmla="*/ 3898 h 11422"/>
                  <a:gd name="connsiteX1" fmla="*/ 6365 w 10000"/>
                  <a:gd name="connsiteY1" fmla="*/ 2066 h 11422"/>
                  <a:gd name="connsiteX2" fmla="*/ 10000 w 10000"/>
                  <a:gd name="connsiteY2" fmla="*/ 11422 h 1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1422">
                    <a:moveTo>
                      <a:pt x="0" y="3898"/>
                    </a:moveTo>
                    <a:cubicBezTo>
                      <a:pt x="1057" y="-1826"/>
                      <a:pt x="4014" y="-159"/>
                      <a:pt x="6365" y="2066"/>
                    </a:cubicBezTo>
                    <a:cubicBezTo>
                      <a:pt x="8796" y="6475"/>
                      <a:pt x="8210" y="6259"/>
                      <a:pt x="10000" y="11422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1" name="Text Box 33">
                <a:extLst>
                  <a:ext uri="{FF2B5EF4-FFF2-40B4-BE49-F238E27FC236}">
                    <a16:creationId xmlns:a16="http://schemas.microsoft.com/office/drawing/2014/main" id="{8F73D774-FE0D-43C8-887D-7F2A0AA86A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32880" y="2136850"/>
                <a:ext cx="338751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cxnSp>
        <p:nvCxnSpPr>
          <p:cNvPr id="539" name="Straight Arrow Connector 538">
            <a:extLst>
              <a:ext uri="{FF2B5EF4-FFF2-40B4-BE49-F238E27FC236}">
                <a16:creationId xmlns:a16="http://schemas.microsoft.com/office/drawing/2014/main" id="{BB2D1F29-BAA5-44B1-BEAD-B08F09E41AD2}"/>
              </a:ext>
            </a:extLst>
          </p:cNvPr>
          <p:cNvCxnSpPr>
            <a:cxnSpLocks/>
          </p:cNvCxnSpPr>
          <p:nvPr/>
        </p:nvCxnSpPr>
        <p:spPr bwMode="auto">
          <a:xfrm flipH="1">
            <a:off x="7581913" y="5296388"/>
            <a:ext cx="336197" cy="609763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0" name="Straight Arrow Connector 539">
            <a:extLst>
              <a:ext uri="{FF2B5EF4-FFF2-40B4-BE49-F238E27FC236}">
                <a16:creationId xmlns:a16="http://schemas.microsoft.com/office/drawing/2014/main" id="{960B86AD-C95D-472D-8EBE-8A0D54B8EA51}"/>
              </a:ext>
            </a:extLst>
          </p:cNvPr>
          <p:cNvCxnSpPr>
            <a:cxnSpLocks/>
          </p:cNvCxnSpPr>
          <p:nvPr/>
        </p:nvCxnSpPr>
        <p:spPr bwMode="auto">
          <a:xfrm>
            <a:off x="8196480" y="5286279"/>
            <a:ext cx="2155686" cy="571839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1" name="Straight Arrow Connector 540">
            <a:extLst>
              <a:ext uri="{FF2B5EF4-FFF2-40B4-BE49-F238E27FC236}">
                <a16:creationId xmlns:a16="http://schemas.microsoft.com/office/drawing/2014/main" id="{24ADC3AB-58FB-4271-BB7E-51CC28BFA774}"/>
              </a:ext>
            </a:extLst>
          </p:cNvPr>
          <p:cNvCxnSpPr>
            <a:cxnSpLocks/>
          </p:cNvCxnSpPr>
          <p:nvPr/>
        </p:nvCxnSpPr>
        <p:spPr bwMode="auto">
          <a:xfrm>
            <a:off x="5489553" y="1773166"/>
            <a:ext cx="1634703" cy="1767382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2" name="Right Arrow 45">
            <a:extLst>
              <a:ext uri="{FF2B5EF4-FFF2-40B4-BE49-F238E27FC236}">
                <a16:creationId xmlns:a16="http://schemas.microsoft.com/office/drawing/2014/main" id="{D79B4D4D-0340-430B-86A9-E2C665A76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26" y="5849088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43" name="Rectangle 3">
            <a:extLst>
              <a:ext uri="{FF2B5EF4-FFF2-40B4-BE49-F238E27FC236}">
                <a16:creationId xmlns:a16="http://schemas.microsoft.com/office/drawing/2014/main" id="{34A15D14-3AD7-4283-990F-F396414D5A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1105" y="5577327"/>
            <a:ext cx="596331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0*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cxnSp>
        <p:nvCxnSpPr>
          <p:cNvPr id="545" name="Straight Arrow Connector 544">
            <a:extLst>
              <a:ext uri="{FF2B5EF4-FFF2-40B4-BE49-F238E27FC236}">
                <a16:creationId xmlns:a16="http://schemas.microsoft.com/office/drawing/2014/main" id="{D5A6BF78-1A46-47EB-B06A-D2C37D96B4E0}"/>
              </a:ext>
            </a:extLst>
          </p:cNvPr>
          <p:cNvCxnSpPr>
            <a:cxnSpLocks/>
          </p:cNvCxnSpPr>
          <p:nvPr/>
        </p:nvCxnSpPr>
        <p:spPr bwMode="auto">
          <a:xfrm>
            <a:off x="571152" y="5078324"/>
            <a:ext cx="152074" cy="747995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6" name="Straight Arrow Connector 545">
            <a:extLst>
              <a:ext uri="{FF2B5EF4-FFF2-40B4-BE49-F238E27FC236}">
                <a16:creationId xmlns:a16="http://schemas.microsoft.com/office/drawing/2014/main" id="{BD9337FC-53D0-4904-823B-11B1447DEFED}"/>
              </a:ext>
            </a:extLst>
          </p:cNvPr>
          <p:cNvCxnSpPr>
            <a:cxnSpLocks/>
          </p:cNvCxnSpPr>
          <p:nvPr/>
        </p:nvCxnSpPr>
        <p:spPr bwMode="auto">
          <a:xfrm>
            <a:off x="723226" y="5059691"/>
            <a:ext cx="1305674" cy="698586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7" name="Straight Arrow Connector 546">
            <a:extLst>
              <a:ext uri="{FF2B5EF4-FFF2-40B4-BE49-F238E27FC236}">
                <a16:creationId xmlns:a16="http://schemas.microsoft.com/office/drawing/2014/main" id="{7082E091-CA79-4E1A-8617-95DFB3A7CF2A}"/>
              </a:ext>
            </a:extLst>
          </p:cNvPr>
          <p:cNvCxnSpPr>
            <a:cxnSpLocks/>
          </p:cNvCxnSpPr>
          <p:nvPr/>
        </p:nvCxnSpPr>
        <p:spPr bwMode="auto">
          <a:xfrm>
            <a:off x="901818" y="5059691"/>
            <a:ext cx="2529655" cy="795207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8" name="Straight Arrow Connector 547">
            <a:extLst>
              <a:ext uri="{FF2B5EF4-FFF2-40B4-BE49-F238E27FC236}">
                <a16:creationId xmlns:a16="http://schemas.microsoft.com/office/drawing/2014/main" id="{952434B6-809D-4DD2-8CF1-84740C1ED9FD}"/>
              </a:ext>
            </a:extLst>
          </p:cNvPr>
          <p:cNvCxnSpPr>
            <a:cxnSpLocks/>
          </p:cNvCxnSpPr>
          <p:nvPr/>
        </p:nvCxnSpPr>
        <p:spPr bwMode="auto">
          <a:xfrm>
            <a:off x="1137537" y="4979709"/>
            <a:ext cx="3732152" cy="748677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9" name="Right Arrow 45">
            <a:extLst>
              <a:ext uri="{FF2B5EF4-FFF2-40B4-BE49-F238E27FC236}">
                <a16:creationId xmlns:a16="http://schemas.microsoft.com/office/drawing/2014/main" id="{82D7E289-0558-4486-A1EF-BC4EDBDA5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7566" y="1515032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D2622A58-D42D-48DD-A2A6-00472E9C126D}"/>
              </a:ext>
            </a:extLst>
          </p:cNvPr>
          <p:cNvGrpSpPr/>
          <p:nvPr/>
        </p:nvGrpSpPr>
        <p:grpSpPr>
          <a:xfrm>
            <a:off x="3016938" y="4485461"/>
            <a:ext cx="303886" cy="771245"/>
            <a:chOff x="3016938" y="4485461"/>
            <a:chExt cx="303886" cy="77124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36B8B41-F45F-4355-AB07-63C45042BFEC}"/>
                </a:ext>
              </a:extLst>
            </p:cNvPr>
            <p:cNvGrpSpPr/>
            <p:nvPr/>
          </p:nvGrpSpPr>
          <p:grpSpPr>
            <a:xfrm>
              <a:off x="3016938" y="4557142"/>
              <a:ext cx="303886" cy="699564"/>
              <a:chOff x="3016938" y="4557142"/>
              <a:chExt cx="303886" cy="699564"/>
            </a:xfrm>
          </p:grpSpPr>
          <p:sp>
            <p:nvSpPr>
              <p:cNvPr id="404" name="AutoShape 4">
                <a:extLst>
                  <a:ext uri="{FF2B5EF4-FFF2-40B4-BE49-F238E27FC236}">
                    <a16:creationId xmlns:a16="http://schemas.microsoft.com/office/drawing/2014/main" id="{36A8C06C-7ACE-45C7-8ACE-3BBFA3B99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938" y="4557142"/>
                <a:ext cx="303886" cy="699564"/>
              </a:xfrm>
              <a:prstGeom prst="flowChartAlternateProcess">
                <a:avLst/>
              </a:prstGeom>
              <a:solidFill>
                <a:srgbClr val="D60093">
                  <a:alpha val="5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234" name="Oval 11"/>
              <p:cNvSpPr>
                <a:spLocks noChangeArrowheads="1"/>
              </p:cNvSpPr>
              <p:nvPr/>
            </p:nvSpPr>
            <p:spPr bwMode="auto">
              <a:xfrm>
                <a:off x="3057975" y="4955187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236" name="Freeform 25"/>
              <p:cNvSpPr>
                <a:spLocks/>
              </p:cNvSpPr>
              <p:nvPr/>
            </p:nvSpPr>
            <p:spPr bwMode="auto">
              <a:xfrm>
                <a:off x="3088389" y="4711866"/>
                <a:ext cx="188569" cy="243321"/>
              </a:xfrm>
              <a:custGeom>
                <a:avLst/>
                <a:gdLst>
                  <a:gd name="T0" fmla="*/ 2147483647 w 248"/>
                  <a:gd name="T1" fmla="*/ 2147483647 h 336"/>
                  <a:gd name="T2" fmla="*/ 2147483647 w 248"/>
                  <a:gd name="T3" fmla="*/ 2147483647 h 336"/>
                  <a:gd name="T4" fmla="*/ 2147483647 w 248"/>
                  <a:gd name="T5" fmla="*/ 2147483647 h 336"/>
                  <a:gd name="T6" fmla="*/ 2147483647 w 248"/>
                  <a:gd name="T7" fmla="*/ 2147483647 h 3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8" h="336">
                    <a:moveTo>
                      <a:pt x="32" y="336"/>
                    </a:moveTo>
                    <a:cubicBezTo>
                      <a:pt x="16" y="216"/>
                      <a:pt x="0" y="96"/>
                      <a:pt x="32" y="48"/>
                    </a:cubicBezTo>
                    <a:cubicBezTo>
                      <a:pt x="64" y="0"/>
                      <a:pt x="200" y="0"/>
                      <a:pt x="224" y="48"/>
                    </a:cubicBezTo>
                    <a:cubicBezTo>
                      <a:pt x="248" y="96"/>
                      <a:pt x="212" y="216"/>
                      <a:pt x="176" y="336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237" name="Text Box 31"/>
            <p:cNvSpPr txBox="1">
              <a:spLocks noChangeArrowheads="1"/>
            </p:cNvSpPr>
            <p:nvPr/>
          </p:nvSpPr>
          <p:spPr bwMode="auto">
            <a:xfrm>
              <a:off x="3040876" y="4485461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372" name="Straight Arrow Connector 371"/>
          <p:cNvCxnSpPr>
            <a:cxnSpLocks/>
          </p:cNvCxnSpPr>
          <p:nvPr/>
        </p:nvCxnSpPr>
        <p:spPr bwMode="auto">
          <a:xfrm flipH="1" flipV="1">
            <a:off x="3960990" y="5225691"/>
            <a:ext cx="134789" cy="847373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1C110FB-1452-453A-AF27-1395C1EE02B1}"/>
              </a:ext>
            </a:extLst>
          </p:cNvPr>
          <p:cNvGrpSpPr/>
          <p:nvPr/>
        </p:nvGrpSpPr>
        <p:grpSpPr>
          <a:xfrm>
            <a:off x="2684242" y="4795444"/>
            <a:ext cx="356501" cy="307772"/>
            <a:chOff x="2684242" y="4795444"/>
            <a:chExt cx="356501" cy="307772"/>
          </a:xfrm>
        </p:grpSpPr>
        <p:sp>
          <p:nvSpPr>
            <p:cNvPr id="77" name="Text Box 33">
              <a:extLst>
                <a:ext uri="{FF2B5EF4-FFF2-40B4-BE49-F238E27FC236}">
                  <a16:creationId xmlns:a16="http://schemas.microsoft.com/office/drawing/2014/main" id="{864E854A-23C1-453F-8576-0D9BDB97E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4242" y="4795444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8" name="Line 22">
              <a:extLst>
                <a:ext uri="{FF2B5EF4-FFF2-40B4-BE49-F238E27FC236}">
                  <a16:creationId xmlns:a16="http://schemas.microsoft.com/office/drawing/2014/main" id="{19602BDA-FA5E-4B45-B597-E8EDF9ECA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6460" y="5076090"/>
              <a:ext cx="324283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050D853-A19D-4284-AAA6-45DCA815254C}"/>
              </a:ext>
            </a:extLst>
          </p:cNvPr>
          <p:cNvGrpSpPr/>
          <p:nvPr/>
        </p:nvGrpSpPr>
        <p:grpSpPr>
          <a:xfrm>
            <a:off x="3268442" y="4795444"/>
            <a:ext cx="356501" cy="307772"/>
            <a:chOff x="3268442" y="4795444"/>
            <a:chExt cx="356501" cy="307772"/>
          </a:xfrm>
        </p:grpSpPr>
        <p:sp>
          <p:nvSpPr>
            <p:cNvPr id="84" name="Text Box 33">
              <a:extLst>
                <a:ext uri="{FF2B5EF4-FFF2-40B4-BE49-F238E27FC236}">
                  <a16:creationId xmlns:a16="http://schemas.microsoft.com/office/drawing/2014/main" id="{79FD964E-BB76-4E9F-9EF8-2E81080B9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8442" y="4795444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5" name="Line 22">
              <a:extLst>
                <a:ext uri="{FF2B5EF4-FFF2-40B4-BE49-F238E27FC236}">
                  <a16:creationId xmlns:a16="http://schemas.microsoft.com/office/drawing/2014/main" id="{986DD923-BFAC-4764-864D-A8F84F64C1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0660" y="5076090"/>
              <a:ext cx="324283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47" name="Line 22"/>
          <p:cNvSpPr>
            <a:spLocks noChangeShapeType="1"/>
          </p:cNvSpPr>
          <p:nvPr/>
        </p:nvSpPr>
        <p:spPr bwMode="auto">
          <a:xfrm flipV="1">
            <a:off x="1752471" y="5059691"/>
            <a:ext cx="196991" cy="1110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cxnSp>
        <p:nvCxnSpPr>
          <p:cNvPr id="573" name="Straight Arrow Connector 572">
            <a:extLst>
              <a:ext uri="{FF2B5EF4-FFF2-40B4-BE49-F238E27FC236}">
                <a16:creationId xmlns:a16="http://schemas.microsoft.com/office/drawing/2014/main" id="{02A413C8-D3E8-4064-9E94-545CC01E9375}"/>
              </a:ext>
            </a:extLst>
          </p:cNvPr>
          <p:cNvCxnSpPr>
            <a:cxnSpLocks/>
          </p:cNvCxnSpPr>
          <p:nvPr/>
        </p:nvCxnSpPr>
        <p:spPr bwMode="auto">
          <a:xfrm flipV="1">
            <a:off x="4376135" y="1302455"/>
            <a:ext cx="3316831" cy="1660305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74" name="Straight Arrow Connector 573">
            <a:extLst>
              <a:ext uri="{FF2B5EF4-FFF2-40B4-BE49-F238E27FC236}">
                <a16:creationId xmlns:a16="http://schemas.microsoft.com/office/drawing/2014/main" id="{15AF5A18-130F-43B8-962D-28CCC9B81504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9349290" y="2626689"/>
            <a:ext cx="332674" cy="370447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68" name="Group 67">
            <a:extLst>
              <a:ext uri="{FF2B5EF4-FFF2-40B4-BE49-F238E27FC236}">
                <a16:creationId xmlns:a16="http://schemas.microsoft.com/office/drawing/2014/main" id="{07C057E9-9C1E-4AE3-BD56-7253A49E785F}"/>
              </a:ext>
            </a:extLst>
          </p:cNvPr>
          <p:cNvGrpSpPr/>
          <p:nvPr/>
        </p:nvGrpSpPr>
        <p:grpSpPr>
          <a:xfrm>
            <a:off x="9197677" y="3005321"/>
            <a:ext cx="2027019" cy="1243831"/>
            <a:chOff x="9197677" y="3005321"/>
            <a:chExt cx="2027019" cy="1243831"/>
          </a:xfrm>
        </p:grpSpPr>
        <p:sp>
          <p:nvSpPr>
            <p:cNvPr id="576" name="AutoShape 4">
              <a:extLst>
                <a:ext uri="{FF2B5EF4-FFF2-40B4-BE49-F238E27FC236}">
                  <a16:creationId xmlns:a16="http://schemas.microsoft.com/office/drawing/2014/main" id="{D3028B77-8933-44E9-A394-B09BCDAF3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7677" y="3005321"/>
              <a:ext cx="2027019" cy="1243831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DEB0BFC9-C4DC-41EC-AB7B-61ACED9B3FB0}"/>
                </a:ext>
              </a:extLst>
            </p:cNvPr>
            <p:cNvGrpSpPr/>
            <p:nvPr/>
          </p:nvGrpSpPr>
          <p:grpSpPr>
            <a:xfrm>
              <a:off x="10125521" y="3072773"/>
              <a:ext cx="914494" cy="439643"/>
              <a:chOff x="2332506" y="5442444"/>
              <a:chExt cx="914494" cy="439643"/>
            </a:xfrm>
          </p:grpSpPr>
          <p:sp>
            <p:nvSpPr>
              <p:cNvPr id="579" name="Oval 11">
                <a:extLst>
                  <a:ext uri="{FF2B5EF4-FFF2-40B4-BE49-F238E27FC236}">
                    <a16:creationId xmlns:a16="http://schemas.microsoft.com/office/drawing/2014/main" id="{EC7E318B-D15C-4D3C-A004-D206BD026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506" y="5622283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0" name="Line 22">
                <a:extLst>
                  <a:ext uri="{FF2B5EF4-FFF2-40B4-BE49-F238E27FC236}">
                    <a16:creationId xmlns:a16="http://schemas.microsoft.com/office/drawing/2014/main" id="{71CA699A-C63B-40B8-B861-CB0E70D39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5952" y="5717256"/>
                <a:ext cx="324283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1" name="Text Box 32">
                <a:extLst>
                  <a:ext uri="{FF2B5EF4-FFF2-40B4-BE49-F238E27FC236}">
                    <a16:creationId xmlns:a16="http://schemas.microsoft.com/office/drawing/2014/main" id="{9B7D5395-EF8D-4F6E-9947-F2CB6F0FDE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0370" y="5442444"/>
                <a:ext cx="264816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a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2" name="Oval 7">
                <a:extLst>
                  <a:ext uri="{FF2B5EF4-FFF2-40B4-BE49-F238E27FC236}">
                    <a16:creationId xmlns:a16="http://schemas.microsoft.com/office/drawing/2014/main" id="{1B38CC3D-FBA1-41BA-BB28-6A336187E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525" y="5569246"/>
                <a:ext cx="328475" cy="312841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762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83" name="Group 582">
              <a:extLst>
                <a:ext uri="{FF2B5EF4-FFF2-40B4-BE49-F238E27FC236}">
                  <a16:creationId xmlns:a16="http://schemas.microsoft.com/office/drawing/2014/main" id="{6FA60AEB-5361-450F-AD60-BCAFCBEFB939}"/>
                </a:ext>
              </a:extLst>
            </p:cNvPr>
            <p:cNvGrpSpPr/>
            <p:nvPr/>
          </p:nvGrpSpPr>
          <p:grpSpPr>
            <a:xfrm>
              <a:off x="10119655" y="3673378"/>
              <a:ext cx="914494" cy="439643"/>
              <a:chOff x="2332506" y="5442444"/>
              <a:chExt cx="914494" cy="439643"/>
            </a:xfrm>
          </p:grpSpPr>
          <p:sp>
            <p:nvSpPr>
              <p:cNvPr id="585" name="Oval 11">
                <a:extLst>
                  <a:ext uri="{FF2B5EF4-FFF2-40B4-BE49-F238E27FC236}">
                    <a16:creationId xmlns:a16="http://schemas.microsoft.com/office/drawing/2014/main" id="{E49819C6-ECB0-468E-8DFD-85B215B16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506" y="5622283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6" name="Line 22">
                <a:extLst>
                  <a:ext uri="{FF2B5EF4-FFF2-40B4-BE49-F238E27FC236}">
                    <a16:creationId xmlns:a16="http://schemas.microsoft.com/office/drawing/2014/main" id="{B9F3F054-B29D-4FF0-85DA-D38B12271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5952" y="5717256"/>
                <a:ext cx="324283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7" name="Text Box 32">
                <a:extLst>
                  <a:ext uri="{FF2B5EF4-FFF2-40B4-BE49-F238E27FC236}">
                    <a16:creationId xmlns:a16="http://schemas.microsoft.com/office/drawing/2014/main" id="{8E107338-5DD4-4FB2-8F6C-95D7B84D50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5560" y="5442444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b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8" name="Oval 7">
                <a:extLst>
                  <a:ext uri="{FF2B5EF4-FFF2-40B4-BE49-F238E27FC236}">
                    <a16:creationId xmlns:a16="http://schemas.microsoft.com/office/drawing/2014/main" id="{B569ACD2-2859-48FC-B4B9-CA57AE8CF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525" y="5569246"/>
                <a:ext cx="328475" cy="312841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762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89" name="Group 588">
              <a:extLst>
                <a:ext uri="{FF2B5EF4-FFF2-40B4-BE49-F238E27FC236}">
                  <a16:creationId xmlns:a16="http://schemas.microsoft.com/office/drawing/2014/main" id="{104CFB30-C386-482F-9210-A036A70E9B7C}"/>
                </a:ext>
              </a:extLst>
            </p:cNvPr>
            <p:cNvGrpSpPr/>
            <p:nvPr/>
          </p:nvGrpSpPr>
          <p:grpSpPr>
            <a:xfrm>
              <a:off x="9252887" y="3242285"/>
              <a:ext cx="890244" cy="669722"/>
              <a:chOff x="8764695" y="4423969"/>
              <a:chExt cx="890244" cy="669722"/>
            </a:xfrm>
          </p:grpSpPr>
          <p:sp>
            <p:nvSpPr>
              <p:cNvPr id="590" name="Text Box 33">
                <a:extLst>
                  <a:ext uri="{FF2B5EF4-FFF2-40B4-BE49-F238E27FC236}">
                    <a16:creationId xmlns:a16="http://schemas.microsoft.com/office/drawing/2014/main" id="{4153AC9A-9DEA-41B6-AE7C-BE1D3836D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18367" y="442396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91" name="Line 22">
                <a:extLst>
                  <a:ext uri="{FF2B5EF4-FFF2-40B4-BE49-F238E27FC236}">
                    <a16:creationId xmlns:a16="http://schemas.microsoft.com/office/drawing/2014/main" id="{BD083276-56AF-4460-A65F-34672AA26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008556" y="4529269"/>
                <a:ext cx="627333" cy="1922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92" name="Oval 11">
                <a:extLst>
                  <a:ext uri="{FF2B5EF4-FFF2-40B4-BE49-F238E27FC236}">
                    <a16:creationId xmlns:a16="http://schemas.microsoft.com/office/drawing/2014/main" id="{2FE1A9A4-2387-458B-B26F-04018D1B4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4695" y="4621795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93" name="Line 22">
                <a:extLst>
                  <a:ext uri="{FF2B5EF4-FFF2-40B4-BE49-F238E27FC236}">
                    <a16:creationId xmlns:a16="http://schemas.microsoft.com/office/drawing/2014/main" id="{ADA3BF43-842C-4D89-87B9-199E875F7C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98226" y="4756720"/>
                <a:ext cx="656713" cy="3154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94" name="Text Box 33">
                <a:extLst>
                  <a:ext uri="{FF2B5EF4-FFF2-40B4-BE49-F238E27FC236}">
                    <a16:creationId xmlns:a16="http://schemas.microsoft.com/office/drawing/2014/main" id="{EAAD013C-E6A1-4325-B54A-52852A58C7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08842" y="478591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355BBCE-EBAC-418C-8702-1FAE1443B55F}"/>
              </a:ext>
            </a:extLst>
          </p:cNvPr>
          <p:cNvGrpSpPr/>
          <p:nvPr/>
        </p:nvGrpSpPr>
        <p:grpSpPr>
          <a:xfrm>
            <a:off x="9349199" y="2926648"/>
            <a:ext cx="1387967" cy="1313612"/>
            <a:chOff x="9023001" y="2136850"/>
            <a:chExt cx="1387967" cy="1313612"/>
          </a:xfrm>
        </p:grpSpPr>
        <p:sp>
          <p:nvSpPr>
            <p:cNvPr id="498" name="Text Box 33">
              <a:extLst>
                <a:ext uri="{FF2B5EF4-FFF2-40B4-BE49-F238E27FC236}">
                  <a16:creationId xmlns:a16="http://schemas.microsoft.com/office/drawing/2014/main" id="{5D0DAEB3-D4CD-435E-9CEF-F68A12B222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07480" y="3142690"/>
              <a:ext cx="338751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9" name="Freeform 25">
              <a:extLst>
                <a:ext uri="{FF2B5EF4-FFF2-40B4-BE49-F238E27FC236}">
                  <a16:creationId xmlns:a16="http://schemas.microsoft.com/office/drawing/2014/main" id="{A5E05C70-821F-4E3A-A476-C4468F4DE82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9023001" y="2880885"/>
              <a:ext cx="1351679" cy="527926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745 w 9688"/>
                <a:gd name="connsiteY0" fmla="*/ 8571 h 11142"/>
                <a:gd name="connsiteX1" fmla="*/ 745 w 9688"/>
                <a:gd name="connsiteY1" fmla="*/ 0 h 11142"/>
                <a:gd name="connsiteX2" fmla="*/ 8487 w 9688"/>
                <a:gd name="connsiteY2" fmla="*/ 0 h 11142"/>
                <a:gd name="connsiteX3" fmla="*/ 8939 w 9688"/>
                <a:gd name="connsiteY3" fmla="*/ 11142 h 11142"/>
                <a:gd name="connsiteX0" fmla="*/ 2349 w 9461"/>
                <a:gd name="connsiteY0" fmla="*/ 11462 h 11462"/>
                <a:gd name="connsiteX1" fmla="*/ 230 w 9461"/>
                <a:gd name="connsiteY1" fmla="*/ 1132 h 11462"/>
                <a:gd name="connsiteX2" fmla="*/ 8221 w 9461"/>
                <a:gd name="connsiteY2" fmla="*/ 1132 h 11462"/>
                <a:gd name="connsiteX3" fmla="*/ 8688 w 9461"/>
                <a:gd name="connsiteY3" fmla="*/ 11132 h 11462"/>
                <a:gd name="connsiteX0" fmla="*/ 274 w 7791"/>
                <a:gd name="connsiteY0" fmla="*/ 9318 h 9318"/>
                <a:gd name="connsiteX1" fmla="*/ 1367 w 7791"/>
                <a:gd name="connsiteY1" fmla="*/ 2894 h 9318"/>
                <a:gd name="connsiteX2" fmla="*/ 6480 w 7791"/>
                <a:gd name="connsiteY2" fmla="*/ 306 h 9318"/>
                <a:gd name="connsiteX3" fmla="*/ 6974 w 7791"/>
                <a:gd name="connsiteY3" fmla="*/ 9030 h 9318"/>
                <a:gd name="connsiteX0" fmla="*/ 336 w 9821"/>
                <a:gd name="connsiteY0" fmla="*/ 8176 h 8176"/>
                <a:gd name="connsiteX1" fmla="*/ 1739 w 9821"/>
                <a:gd name="connsiteY1" fmla="*/ 1282 h 8176"/>
                <a:gd name="connsiteX2" fmla="*/ 7699 w 9821"/>
                <a:gd name="connsiteY2" fmla="*/ 664 h 8176"/>
                <a:gd name="connsiteX3" fmla="*/ 8935 w 9821"/>
                <a:gd name="connsiteY3" fmla="*/ 7867 h 8176"/>
                <a:gd name="connsiteX0" fmla="*/ 341 w 10431"/>
                <a:gd name="connsiteY0" fmla="*/ 9999 h 11508"/>
                <a:gd name="connsiteX1" fmla="*/ 1770 w 10431"/>
                <a:gd name="connsiteY1" fmla="*/ 1567 h 11508"/>
                <a:gd name="connsiteX2" fmla="*/ 7838 w 10431"/>
                <a:gd name="connsiteY2" fmla="*/ 811 h 11508"/>
                <a:gd name="connsiteX3" fmla="*/ 9641 w 10431"/>
                <a:gd name="connsiteY3" fmla="*/ 11508 h 11508"/>
                <a:gd name="connsiteX0" fmla="*/ 341 w 10197"/>
                <a:gd name="connsiteY0" fmla="*/ 9999 h 11508"/>
                <a:gd name="connsiteX1" fmla="*/ 1770 w 10197"/>
                <a:gd name="connsiteY1" fmla="*/ 1567 h 11508"/>
                <a:gd name="connsiteX2" fmla="*/ 7838 w 10197"/>
                <a:gd name="connsiteY2" fmla="*/ 811 h 11508"/>
                <a:gd name="connsiteX3" fmla="*/ 9641 w 10197"/>
                <a:gd name="connsiteY3" fmla="*/ 11508 h 11508"/>
                <a:gd name="connsiteX0" fmla="*/ 341 w 9641"/>
                <a:gd name="connsiteY0" fmla="*/ 9999 h 11508"/>
                <a:gd name="connsiteX1" fmla="*/ 1770 w 9641"/>
                <a:gd name="connsiteY1" fmla="*/ 1567 h 11508"/>
                <a:gd name="connsiteX2" fmla="*/ 7838 w 9641"/>
                <a:gd name="connsiteY2" fmla="*/ 811 h 11508"/>
                <a:gd name="connsiteX3" fmla="*/ 9641 w 9641"/>
                <a:gd name="connsiteY3" fmla="*/ 11508 h 11508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9344"/>
                <a:gd name="connsiteX1" fmla="*/ 1836 w 10000"/>
                <a:gd name="connsiteY1" fmla="*/ 1362 h 9344"/>
                <a:gd name="connsiteX2" fmla="*/ 8130 w 10000"/>
                <a:gd name="connsiteY2" fmla="*/ 705 h 9344"/>
                <a:gd name="connsiteX3" fmla="*/ 10000 w 10000"/>
                <a:gd name="connsiteY3" fmla="*/ 9344 h 9344"/>
                <a:gd name="connsiteX0" fmla="*/ 354 w 10000"/>
                <a:gd name="connsiteY0" fmla="*/ 9299 h 10000"/>
                <a:gd name="connsiteX1" fmla="*/ 1836 w 10000"/>
                <a:gd name="connsiteY1" fmla="*/ 1458 h 10000"/>
                <a:gd name="connsiteX2" fmla="*/ 8130 w 10000"/>
                <a:gd name="connsiteY2" fmla="*/ 754 h 10000"/>
                <a:gd name="connsiteX3" fmla="*/ 10000 w 10000"/>
                <a:gd name="connsiteY3" fmla="*/ 10000 h 10000"/>
                <a:gd name="connsiteX0" fmla="*/ 0 w 9646"/>
                <a:gd name="connsiteY0" fmla="*/ 9299 h 10000"/>
                <a:gd name="connsiteX1" fmla="*/ 1482 w 9646"/>
                <a:gd name="connsiteY1" fmla="*/ 1458 h 10000"/>
                <a:gd name="connsiteX2" fmla="*/ 7776 w 9646"/>
                <a:gd name="connsiteY2" fmla="*/ 754 h 10000"/>
                <a:gd name="connsiteX3" fmla="*/ 9646 w 9646"/>
                <a:gd name="connsiteY3" fmla="*/ 10000 h 10000"/>
                <a:gd name="connsiteX0" fmla="*/ 0 w 10000"/>
                <a:gd name="connsiteY0" fmla="*/ 9429 h 10130"/>
                <a:gd name="connsiteX1" fmla="*/ 2780 w 10000"/>
                <a:gd name="connsiteY1" fmla="*/ 1237 h 10130"/>
                <a:gd name="connsiteX2" fmla="*/ 8061 w 10000"/>
                <a:gd name="connsiteY2" fmla="*/ 884 h 10130"/>
                <a:gd name="connsiteX3" fmla="*/ 10000 w 10000"/>
                <a:gd name="connsiteY3" fmla="*/ 10130 h 10130"/>
                <a:gd name="connsiteX0" fmla="*/ 0 w 9341"/>
                <a:gd name="connsiteY0" fmla="*/ 9429 h 10130"/>
                <a:gd name="connsiteX1" fmla="*/ 2121 w 9341"/>
                <a:gd name="connsiteY1" fmla="*/ 1237 h 10130"/>
                <a:gd name="connsiteX2" fmla="*/ 7402 w 9341"/>
                <a:gd name="connsiteY2" fmla="*/ 884 h 10130"/>
                <a:gd name="connsiteX3" fmla="*/ 9341 w 9341"/>
                <a:gd name="connsiteY3" fmla="*/ 10130 h 10130"/>
                <a:gd name="connsiteX0" fmla="*/ 0 w 8903"/>
                <a:gd name="connsiteY0" fmla="*/ 9308 h 9308"/>
                <a:gd name="connsiteX1" fmla="*/ 2271 w 8903"/>
                <a:gd name="connsiteY1" fmla="*/ 1221 h 9308"/>
                <a:gd name="connsiteX2" fmla="*/ 7924 w 8903"/>
                <a:gd name="connsiteY2" fmla="*/ 873 h 9308"/>
                <a:gd name="connsiteX3" fmla="*/ 8903 w 8903"/>
                <a:gd name="connsiteY3" fmla="*/ 6188 h 9308"/>
                <a:gd name="connsiteX0" fmla="*/ 0 w 10000"/>
                <a:gd name="connsiteY0" fmla="*/ 11123 h 11123"/>
                <a:gd name="connsiteX1" fmla="*/ 2551 w 10000"/>
                <a:gd name="connsiteY1" fmla="*/ 2435 h 11123"/>
                <a:gd name="connsiteX2" fmla="*/ 5732 w 10000"/>
                <a:gd name="connsiteY2" fmla="*/ 572 h 11123"/>
                <a:gd name="connsiteX3" fmla="*/ 10000 w 10000"/>
                <a:gd name="connsiteY3" fmla="*/ 7771 h 11123"/>
                <a:gd name="connsiteX0" fmla="*/ 0 w 10000"/>
                <a:gd name="connsiteY0" fmla="*/ 8734 h 8734"/>
                <a:gd name="connsiteX1" fmla="*/ 2551 w 10000"/>
                <a:gd name="connsiteY1" fmla="*/ 46 h 8734"/>
                <a:gd name="connsiteX2" fmla="*/ 10000 w 10000"/>
                <a:gd name="connsiteY2" fmla="*/ 5382 h 8734"/>
                <a:gd name="connsiteX0" fmla="*/ 0 w 10000"/>
                <a:gd name="connsiteY0" fmla="*/ 11692 h 11692"/>
                <a:gd name="connsiteX1" fmla="*/ 3695 w 10000"/>
                <a:gd name="connsiteY1" fmla="*/ 40 h 11692"/>
                <a:gd name="connsiteX2" fmla="*/ 10000 w 10000"/>
                <a:gd name="connsiteY2" fmla="*/ 7854 h 11692"/>
                <a:gd name="connsiteX0" fmla="*/ 0 w 10000"/>
                <a:gd name="connsiteY0" fmla="*/ 12540 h 12540"/>
                <a:gd name="connsiteX1" fmla="*/ 4839 w 10000"/>
                <a:gd name="connsiteY1" fmla="*/ 36 h 12540"/>
                <a:gd name="connsiteX2" fmla="*/ 10000 w 10000"/>
                <a:gd name="connsiteY2" fmla="*/ 8702 h 12540"/>
                <a:gd name="connsiteX0" fmla="*/ 0 w 10000"/>
                <a:gd name="connsiteY0" fmla="*/ 12626 h 12626"/>
                <a:gd name="connsiteX1" fmla="*/ 4839 w 10000"/>
                <a:gd name="connsiteY1" fmla="*/ 122 h 12626"/>
                <a:gd name="connsiteX2" fmla="*/ 10000 w 10000"/>
                <a:gd name="connsiteY2" fmla="*/ 8788 h 12626"/>
                <a:gd name="connsiteX0" fmla="*/ 0 w 8768"/>
                <a:gd name="connsiteY0" fmla="*/ 12519 h 12519"/>
                <a:gd name="connsiteX1" fmla="*/ 4839 w 8768"/>
                <a:gd name="connsiteY1" fmla="*/ 15 h 12519"/>
                <a:gd name="connsiteX2" fmla="*/ 8768 w 8768"/>
                <a:gd name="connsiteY2" fmla="*/ 9960 h 12519"/>
                <a:gd name="connsiteX0" fmla="*/ 0 w 10000"/>
                <a:gd name="connsiteY0" fmla="*/ 10015 h 10015"/>
                <a:gd name="connsiteX1" fmla="*/ 5519 w 10000"/>
                <a:gd name="connsiteY1" fmla="*/ 27 h 10015"/>
                <a:gd name="connsiteX2" fmla="*/ 10000 w 10000"/>
                <a:gd name="connsiteY2" fmla="*/ 7971 h 10015"/>
                <a:gd name="connsiteX0" fmla="*/ 0 w 7085"/>
                <a:gd name="connsiteY0" fmla="*/ 2610 h 10542"/>
                <a:gd name="connsiteX1" fmla="*/ 2604 w 7085"/>
                <a:gd name="connsiteY1" fmla="*/ 2598 h 10542"/>
                <a:gd name="connsiteX2" fmla="*/ 7085 w 7085"/>
                <a:gd name="connsiteY2" fmla="*/ 10542 h 10542"/>
                <a:gd name="connsiteX0" fmla="*/ 0 w 10000"/>
                <a:gd name="connsiteY0" fmla="*/ 3166 h 10690"/>
                <a:gd name="connsiteX1" fmla="*/ 5890 w 10000"/>
                <a:gd name="connsiteY1" fmla="*/ 970 h 10690"/>
                <a:gd name="connsiteX2" fmla="*/ 10000 w 10000"/>
                <a:gd name="connsiteY2" fmla="*/ 10690 h 10690"/>
                <a:gd name="connsiteX0" fmla="*/ 0 w 10000"/>
                <a:gd name="connsiteY0" fmla="*/ 4680 h 12204"/>
                <a:gd name="connsiteX1" fmla="*/ 5890 w 10000"/>
                <a:gd name="connsiteY1" fmla="*/ 2484 h 12204"/>
                <a:gd name="connsiteX2" fmla="*/ 10000 w 10000"/>
                <a:gd name="connsiteY2" fmla="*/ 12204 h 12204"/>
                <a:gd name="connsiteX0" fmla="*/ 0 w 10000"/>
                <a:gd name="connsiteY0" fmla="*/ 4470 h 11994"/>
                <a:gd name="connsiteX1" fmla="*/ 6365 w 10000"/>
                <a:gd name="connsiteY1" fmla="*/ 2638 h 11994"/>
                <a:gd name="connsiteX2" fmla="*/ 10000 w 10000"/>
                <a:gd name="connsiteY2" fmla="*/ 11994 h 11994"/>
                <a:gd name="connsiteX0" fmla="*/ 0 w 10000"/>
                <a:gd name="connsiteY0" fmla="*/ 4470 h 11994"/>
                <a:gd name="connsiteX1" fmla="*/ 6365 w 10000"/>
                <a:gd name="connsiteY1" fmla="*/ 2638 h 11994"/>
                <a:gd name="connsiteX2" fmla="*/ 10000 w 10000"/>
                <a:gd name="connsiteY2" fmla="*/ 11994 h 11994"/>
                <a:gd name="connsiteX0" fmla="*/ 0 w 10000"/>
                <a:gd name="connsiteY0" fmla="*/ 3898 h 11422"/>
                <a:gd name="connsiteX1" fmla="*/ 6365 w 10000"/>
                <a:gd name="connsiteY1" fmla="*/ 2066 h 11422"/>
                <a:gd name="connsiteX2" fmla="*/ 10000 w 10000"/>
                <a:gd name="connsiteY2" fmla="*/ 11422 h 1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1422">
                  <a:moveTo>
                    <a:pt x="0" y="3898"/>
                  </a:moveTo>
                  <a:cubicBezTo>
                    <a:pt x="1057" y="-1826"/>
                    <a:pt x="4014" y="-159"/>
                    <a:pt x="6365" y="2066"/>
                  </a:cubicBezTo>
                  <a:cubicBezTo>
                    <a:pt x="8796" y="6475"/>
                    <a:pt x="8210" y="6259"/>
                    <a:pt x="10000" y="11422"/>
                  </a:cubicBezTo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00" name="Freeform 25">
              <a:extLst>
                <a:ext uri="{FF2B5EF4-FFF2-40B4-BE49-F238E27FC236}">
                  <a16:creationId xmlns:a16="http://schemas.microsoft.com/office/drawing/2014/main" id="{0EAE74CA-BA8C-4801-809E-382DAEED1C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023824" y="2220342"/>
              <a:ext cx="1387144" cy="427709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745 w 9688"/>
                <a:gd name="connsiteY0" fmla="*/ 8571 h 11142"/>
                <a:gd name="connsiteX1" fmla="*/ 745 w 9688"/>
                <a:gd name="connsiteY1" fmla="*/ 0 h 11142"/>
                <a:gd name="connsiteX2" fmla="*/ 8487 w 9688"/>
                <a:gd name="connsiteY2" fmla="*/ 0 h 11142"/>
                <a:gd name="connsiteX3" fmla="*/ 8939 w 9688"/>
                <a:gd name="connsiteY3" fmla="*/ 11142 h 11142"/>
                <a:gd name="connsiteX0" fmla="*/ 2349 w 9461"/>
                <a:gd name="connsiteY0" fmla="*/ 11462 h 11462"/>
                <a:gd name="connsiteX1" fmla="*/ 230 w 9461"/>
                <a:gd name="connsiteY1" fmla="*/ 1132 h 11462"/>
                <a:gd name="connsiteX2" fmla="*/ 8221 w 9461"/>
                <a:gd name="connsiteY2" fmla="*/ 1132 h 11462"/>
                <a:gd name="connsiteX3" fmla="*/ 8688 w 9461"/>
                <a:gd name="connsiteY3" fmla="*/ 11132 h 11462"/>
                <a:gd name="connsiteX0" fmla="*/ 274 w 7791"/>
                <a:gd name="connsiteY0" fmla="*/ 9318 h 9318"/>
                <a:gd name="connsiteX1" fmla="*/ 1367 w 7791"/>
                <a:gd name="connsiteY1" fmla="*/ 2894 h 9318"/>
                <a:gd name="connsiteX2" fmla="*/ 6480 w 7791"/>
                <a:gd name="connsiteY2" fmla="*/ 306 h 9318"/>
                <a:gd name="connsiteX3" fmla="*/ 6974 w 7791"/>
                <a:gd name="connsiteY3" fmla="*/ 9030 h 9318"/>
                <a:gd name="connsiteX0" fmla="*/ 336 w 9821"/>
                <a:gd name="connsiteY0" fmla="*/ 8176 h 8176"/>
                <a:gd name="connsiteX1" fmla="*/ 1739 w 9821"/>
                <a:gd name="connsiteY1" fmla="*/ 1282 h 8176"/>
                <a:gd name="connsiteX2" fmla="*/ 7699 w 9821"/>
                <a:gd name="connsiteY2" fmla="*/ 664 h 8176"/>
                <a:gd name="connsiteX3" fmla="*/ 8935 w 9821"/>
                <a:gd name="connsiteY3" fmla="*/ 7867 h 8176"/>
                <a:gd name="connsiteX0" fmla="*/ 341 w 10431"/>
                <a:gd name="connsiteY0" fmla="*/ 9999 h 11508"/>
                <a:gd name="connsiteX1" fmla="*/ 1770 w 10431"/>
                <a:gd name="connsiteY1" fmla="*/ 1567 h 11508"/>
                <a:gd name="connsiteX2" fmla="*/ 7838 w 10431"/>
                <a:gd name="connsiteY2" fmla="*/ 811 h 11508"/>
                <a:gd name="connsiteX3" fmla="*/ 9641 w 10431"/>
                <a:gd name="connsiteY3" fmla="*/ 11508 h 11508"/>
                <a:gd name="connsiteX0" fmla="*/ 341 w 10197"/>
                <a:gd name="connsiteY0" fmla="*/ 9999 h 11508"/>
                <a:gd name="connsiteX1" fmla="*/ 1770 w 10197"/>
                <a:gd name="connsiteY1" fmla="*/ 1567 h 11508"/>
                <a:gd name="connsiteX2" fmla="*/ 7838 w 10197"/>
                <a:gd name="connsiteY2" fmla="*/ 811 h 11508"/>
                <a:gd name="connsiteX3" fmla="*/ 9641 w 10197"/>
                <a:gd name="connsiteY3" fmla="*/ 11508 h 11508"/>
                <a:gd name="connsiteX0" fmla="*/ 341 w 9641"/>
                <a:gd name="connsiteY0" fmla="*/ 9999 h 11508"/>
                <a:gd name="connsiteX1" fmla="*/ 1770 w 9641"/>
                <a:gd name="connsiteY1" fmla="*/ 1567 h 11508"/>
                <a:gd name="connsiteX2" fmla="*/ 7838 w 9641"/>
                <a:gd name="connsiteY2" fmla="*/ 811 h 11508"/>
                <a:gd name="connsiteX3" fmla="*/ 9641 w 9641"/>
                <a:gd name="connsiteY3" fmla="*/ 11508 h 11508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9344"/>
                <a:gd name="connsiteX1" fmla="*/ 1836 w 10000"/>
                <a:gd name="connsiteY1" fmla="*/ 1362 h 9344"/>
                <a:gd name="connsiteX2" fmla="*/ 8130 w 10000"/>
                <a:gd name="connsiteY2" fmla="*/ 705 h 9344"/>
                <a:gd name="connsiteX3" fmla="*/ 10000 w 10000"/>
                <a:gd name="connsiteY3" fmla="*/ 9344 h 9344"/>
                <a:gd name="connsiteX0" fmla="*/ 354 w 10000"/>
                <a:gd name="connsiteY0" fmla="*/ 9299 h 10000"/>
                <a:gd name="connsiteX1" fmla="*/ 1836 w 10000"/>
                <a:gd name="connsiteY1" fmla="*/ 1458 h 10000"/>
                <a:gd name="connsiteX2" fmla="*/ 8130 w 10000"/>
                <a:gd name="connsiteY2" fmla="*/ 754 h 10000"/>
                <a:gd name="connsiteX3" fmla="*/ 10000 w 10000"/>
                <a:gd name="connsiteY3" fmla="*/ 10000 h 10000"/>
                <a:gd name="connsiteX0" fmla="*/ 0 w 9646"/>
                <a:gd name="connsiteY0" fmla="*/ 9299 h 10000"/>
                <a:gd name="connsiteX1" fmla="*/ 1482 w 9646"/>
                <a:gd name="connsiteY1" fmla="*/ 1458 h 10000"/>
                <a:gd name="connsiteX2" fmla="*/ 7776 w 9646"/>
                <a:gd name="connsiteY2" fmla="*/ 754 h 10000"/>
                <a:gd name="connsiteX3" fmla="*/ 9646 w 9646"/>
                <a:gd name="connsiteY3" fmla="*/ 10000 h 10000"/>
                <a:gd name="connsiteX0" fmla="*/ 0 w 10000"/>
                <a:gd name="connsiteY0" fmla="*/ 9429 h 10130"/>
                <a:gd name="connsiteX1" fmla="*/ 2780 w 10000"/>
                <a:gd name="connsiteY1" fmla="*/ 1237 h 10130"/>
                <a:gd name="connsiteX2" fmla="*/ 8061 w 10000"/>
                <a:gd name="connsiteY2" fmla="*/ 884 h 10130"/>
                <a:gd name="connsiteX3" fmla="*/ 10000 w 10000"/>
                <a:gd name="connsiteY3" fmla="*/ 10130 h 10130"/>
                <a:gd name="connsiteX0" fmla="*/ 0 w 9341"/>
                <a:gd name="connsiteY0" fmla="*/ 9429 h 10130"/>
                <a:gd name="connsiteX1" fmla="*/ 2121 w 9341"/>
                <a:gd name="connsiteY1" fmla="*/ 1237 h 10130"/>
                <a:gd name="connsiteX2" fmla="*/ 7402 w 9341"/>
                <a:gd name="connsiteY2" fmla="*/ 884 h 10130"/>
                <a:gd name="connsiteX3" fmla="*/ 9341 w 9341"/>
                <a:gd name="connsiteY3" fmla="*/ 10130 h 10130"/>
                <a:gd name="connsiteX0" fmla="*/ 0 w 8903"/>
                <a:gd name="connsiteY0" fmla="*/ 9308 h 9308"/>
                <a:gd name="connsiteX1" fmla="*/ 2271 w 8903"/>
                <a:gd name="connsiteY1" fmla="*/ 1221 h 9308"/>
                <a:gd name="connsiteX2" fmla="*/ 7924 w 8903"/>
                <a:gd name="connsiteY2" fmla="*/ 873 h 9308"/>
                <a:gd name="connsiteX3" fmla="*/ 8903 w 8903"/>
                <a:gd name="connsiteY3" fmla="*/ 6188 h 9308"/>
                <a:gd name="connsiteX0" fmla="*/ 0 w 10000"/>
                <a:gd name="connsiteY0" fmla="*/ 11123 h 11123"/>
                <a:gd name="connsiteX1" fmla="*/ 2551 w 10000"/>
                <a:gd name="connsiteY1" fmla="*/ 2435 h 11123"/>
                <a:gd name="connsiteX2" fmla="*/ 5732 w 10000"/>
                <a:gd name="connsiteY2" fmla="*/ 572 h 11123"/>
                <a:gd name="connsiteX3" fmla="*/ 10000 w 10000"/>
                <a:gd name="connsiteY3" fmla="*/ 7771 h 11123"/>
                <a:gd name="connsiteX0" fmla="*/ 0 w 10000"/>
                <a:gd name="connsiteY0" fmla="*/ 8734 h 8734"/>
                <a:gd name="connsiteX1" fmla="*/ 2551 w 10000"/>
                <a:gd name="connsiteY1" fmla="*/ 46 h 8734"/>
                <a:gd name="connsiteX2" fmla="*/ 10000 w 10000"/>
                <a:gd name="connsiteY2" fmla="*/ 5382 h 8734"/>
                <a:gd name="connsiteX0" fmla="*/ 0 w 10000"/>
                <a:gd name="connsiteY0" fmla="*/ 11692 h 11692"/>
                <a:gd name="connsiteX1" fmla="*/ 3695 w 10000"/>
                <a:gd name="connsiteY1" fmla="*/ 40 h 11692"/>
                <a:gd name="connsiteX2" fmla="*/ 10000 w 10000"/>
                <a:gd name="connsiteY2" fmla="*/ 7854 h 11692"/>
                <a:gd name="connsiteX0" fmla="*/ 0 w 10000"/>
                <a:gd name="connsiteY0" fmla="*/ 12540 h 12540"/>
                <a:gd name="connsiteX1" fmla="*/ 4839 w 10000"/>
                <a:gd name="connsiteY1" fmla="*/ 36 h 12540"/>
                <a:gd name="connsiteX2" fmla="*/ 10000 w 10000"/>
                <a:gd name="connsiteY2" fmla="*/ 8702 h 12540"/>
                <a:gd name="connsiteX0" fmla="*/ 0 w 10000"/>
                <a:gd name="connsiteY0" fmla="*/ 12626 h 12626"/>
                <a:gd name="connsiteX1" fmla="*/ 4839 w 10000"/>
                <a:gd name="connsiteY1" fmla="*/ 122 h 12626"/>
                <a:gd name="connsiteX2" fmla="*/ 10000 w 10000"/>
                <a:gd name="connsiteY2" fmla="*/ 8788 h 12626"/>
                <a:gd name="connsiteX0" fmla="*/ 0 w 8768"/>
                <a:gd name="connsiteY0" fmla="*/ 12519 h 12519"/>
                <a:gd name="connsiteX1" fmla="*/ 4839 w 8768"/>
                <a:gd name="connsiteY1" fmla="*/ 15 h 12519"/>
                <a:gd name="connsiteX2" fmla="*/ 8768 w 8768"/>
                <a:gd name="connsiteY2" fmla="*/ 9960 h 12519"/>
                <a:gd name="connsiteX0" fmla="*/ 0 w 10000"/>
                <a:gd name="connsiteY0" fmla="*/ 10015 h 10015"/>
                <a:gd name="connsiteX1" fmla="*/ 5519 w 10000"/>
                <a:gd name="connsiteY1" fmla="*/ 27 h 10015"/>
                <a:gd name="connsiteX2" fmla="*/ 10000 w 10000"/>
                <a:gd name="connsiteY2" fmla="*/ 7971 h 10015"/>
                <a:gd name="connsiteX0" fmla="*/ 0 w 7085"/>
                <a:gd name="connsiteY0" fmla="*/ 2610 h 10542"/>
                <a:gd name="connsiteX1" fmla="*/ 2604 w 7085"/>
                <a:gd name="connsiteY1" fmla="*/ 2598 h 10542"/>
                <a:gd name="connsiteX2" fmla="*/ 7085 w 7085"/>
                <a:gd name="connsiteY2" fmla="*/ 10542 h 10542"/>
                <a:gd name="connsiteX0" fmla="*/ 0 w 10000"/>
                <a:gd name="connsiteY0" fmla="*/ 3166 h 10690"/>
                <a:gd name="connsiteX1" fmla="*/ 5890 w 10000"/>
                <a:gd name="connsiteY1" fmla="*/ 970 h 10690"/>
                <a:gd name="connsiteX2" fmla="*/ 10000 w 10000"/>
                <a:gd name="connsiteY2" fmla="*/ 10690 h 10690"/>
                <a:gd name="connsiteX0" fmla="*/ 0 w 10000"/>
                <a:gd name="connsiteY0" fmla="*/ 4680 h 12204"/>
                <a:gd name="connsiteX1" fmla="*/ 5890 w 10000"/>
                <a:gd name="connsiteY1" fmla="*/ 2484 h 12204"/>
                <a:gd name="connsiteX2" fmla="*/ 10000 w 10000"/>
                <a:gd name="connsiteY2" fmla="*/ 12204 h 12204"/>
                <a:gd name="connsiteX0" fmla="*/ 0 w 10000"/>
                <a:gd name="connsiteY0" fmla="*/ 4470 h 11994"/>
                <a:gd name="connsiteX1" fmla="*/ 6365 w 10000"/>
                <a:gd name="connsiteY1" fmla="*/ 2638 h 11994"/>
                <a:gd name="connsiteX2" fmla="*/ 10000 w 10000"/>
                <a:gd name="connsiteY2" fmla="*/ 11994 h 11994"/>
                <a:gd name="connsiteX0" fmla="*/ 0 w 10000"/>
                <a:gd name="connsiteY0" fmla="*/ 4470 h 11994"/>
                <a:gd name="connsiteX1" fmla="*/ 6365 w 10000"/>
                <a:gd name="connsiteY1" fmla="*/ 2638 h 11994"/>
                <a:gd name="connsiteX2" fmla="*/ 10000 w 10000"/>
                <a:gd name="connsiteY2" fmla="*/ 11994 h 11994"/>
                <a:gd name="connsiteX0" fmla="*/ 0 w 10000"/>
                <a:gd name="connsiteY0" fmla="*/ 3898 h 11422"/>
                <a:gd name="connsiteX1" fmla="*/ 6365 w 10000"/>
                <a:gd name="connsiteY1" fmla="*/ 2066 h 11422"/>
                <a:gd name="connsiteX2" fmla="*/ 10000 w 10000"/>
                <a:gd name="connsiteY2" fmla="*/ 11422 h 1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1422">
                  <a:moveTo>
                    <a:pt x="0" y="3898"/>
                  </a:moveTo>
                  <a:cubicBezTo>
                    <a:pt x="1057" y="-1826"/>
                    <a:pt x="4014" y="-159"/>
                    <a:pt x="6365" y="2066"/>
                  </a:cubicBezTo>
                  <a:cubicBezTo>
                    <a:pt x="8796" y="6475"/>
                    <a:pt x="8210" y="6259"/>
                    <a:pt x="10000" y="11422"/>
                  </a:cubicBezTo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01" name="Text Box 33">
              <a:extLst>
                <a:ext uri="{FF2B5EF4-FFF2-40B4-BE49-F238E27FC236}">
                  <a16:creationId xmlns:a16="http://schemas.microsoft.com/office/drawing/2014/main" id="{A843E9B5-403E-4038-A764-8E23B2956C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32880" y="2136850"/>
              <a:ext cx="338751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595" name="Straight Arrow Connector 594">
            <a:extLst>
              <a:ext uri="{FF2B5EF4-FFF2-40B4-BE49-F238E27FC236}">
                <a16:creationId xmlns:a16="http://schemas.microsoft.com/office/drawing/2014/main" id="{92D11087-11C0-442A-8E4D-C63E4B23515C}"/>
              </a:ext>
            </a:extLst>
          </p:cNvPr>
          <p:cNvCxnSpPr>
            <a:cxnSpLocks/>
          </p:cNvCxnSpPr>
          <p:nvPr/>
        </p:nvCxnSpPr>
        <p:spPr bwMode="auto">
          <a:xfrm flipV="1">
            <a:off x="10129171" y="4154579"/>
            <a:ext cx="13960" cy="275274"/>
          </a:xfrm>
          <a:prstGeom prst="straightConnector1">
            <a:avLst/>
          </a:prstGeom>
          <a:noFill/>
          <a:ln w="381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96" name="Rectangle 3">
            <a:extLst>
              <a:ext uri="{FF2B5EF4-FFF2-40B4-BE49-F238E27FC236}">
                <a16:creationId xmlns:a16="http://schemas.microsoft.com/office/drawing/2014/main" id="{96CF6D6F-9676-4E81-9E44-9BCF6D513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5715" y="1946169"/>
            <a:ext cx="1172324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Done!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09E4B3E-8618-4A6B-BC59-B3E6817979BA}"/>
              </a:ext>
            </a:extLst>
          </p:cNvPr>
          <p:cNvGrpSpPr/>
          <p:nvPr/>
        </p:nvGrpSpPr>
        <p:grpSpPr>
          <a:xfrm>
            <a:off x="8621195" y="4671937"/>
            <a:ext cx="1064740" cy="669722"/>
            <a:chOff x="8621195" y="4671937"/>
            <a:chExt cx="1064740" cy="669722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7FE224A-6CF1-4C36-BD0B-6F8A094166E7}"/>
                </a:ext>
              </a:extLst>
            </p:cNvPr>
            <p:cNvGrpSpPr/>
            <p:nvPr/>
          </p:nvGrpSpPr>
          <p:grpSpPr>
            <a:xfrm>
              <a:off x="8795691" y="4671937"/>
              <a:ext cx="890244" cy="669722"/>
              <a:chOff x="8764695" y="4423969"/>
              <a:chExt cx="890244" cy="669722"/>
            </a:xfrm>
          </p:grpSpPr>
          <p:sp>
            <p:nvSpPr>
              <p:cNvPr id="332" name="Text Box 33">
                <a:extLst>
                  <a:ext uri="{FF2B5EF4-FFF2-40B4-BE49-F238E27FC236}">
                    <a16:creationId xmlns:a16="http://schemas.microsoft.com/office/drawing/2014/main" id="{6985FAE9-DDCA-497B-B713-FE36A0EC2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18367" y="442396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3" name="Line 22">
                <a:extLst>
                  <a:ext uri="{FF2B5EF4-FFF2-40B4-BE49-F238E27FC236}">
                    <a16:creationId xmlns:a16="http://schemas.microsoft.com/office/drawing/2014/main" id="{FD47D0C2-EF8E-4B22-90D9-5D0939C79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008556" y="4529269"/>
                <a:ext cx="627333" cy="192212"/>
              </a:xfrm>
              <a:prstGeom prst="line">
                <a:avLst/>
              </a:prstGeom>
              <a:noFill/>
              <a:ln w="28575">
                <a:solidFill>
                  <a:schemeClr val="accent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4" name="Oval 11">
                <a:extLst>
                  <a:ext uri="{FF2B5EF4-FFF2-40B4-BE49-F238E27FC236}">
                    <a16:creationId xmlns:a16="http://schemas.microsoft.com/office/drawing/2014/main" id="{265612A3-3DA0-4AC8-825E-075C6431B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4695" y="4621795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17" name="Line 22">
                <a:extLst>
                  <a:ext uri="{FF2B5EF4-FFF2-40B4-BE49-F238E27FC236}">
                    <a16:creationId xmlns:a16="http://schemas.microsoft.com/office/drawing/2014/main" id="{E7A3DB08-B405-493B-912F-ECD9378B83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98226" y="4756720"/>
                <a:ext cx="656713" cy="315474"/>
              </a:xfrm>
              <a:prstGeom prst="line">
                <a:avLst/>
              </a:prstGeom>
              <a:noFill/>
              <a:ln w="28575">
                <a:solidFill>
                  <a:schemeClr val="accent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18" name="Text Box 33">
                <a:extLst>
                  <a:ext uri="{FF2B5EF4-FFF2-40B4-BE49-F238E27FC236}">
                    <a16:creationId xmlns:a16="http://schemas.microsoft.com/office/drawing/2014/main" id="{B5C2BF88-EA84-4862-995C-52666EDD64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08842" y="478591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599" name="Line 22">
              <a:extLst>
                <a:ext uri="{FF2B5EF4-FFF2-40B4-BE49-F238E27FC236}">
                  <a16:creationId xmlns:a16="http://schemas.microsoft.com/office/drawing/2014/main" id="{EAA5BED4-A334-471E-B194-3331452049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1195" y="4983334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F517CBA-EDD2-4EB8-A3AE-D8C3DAA17234}"/>
              </a:ext>
            </a:extLst>
          </p:cNvPr>
          <p:cNvGrpSpPr/>
          <p:nvPr/>
        </p:nvGrpSpPr>
        <p:grpSpPr>
          <a:xfrm>
            <a:off x="6525695" y="890177"/>
            <a:ext cx="1440584" cy="1100640"/>
            <a:chOff x="6525695" y="890177"/>
            <a:chExt cx="1440584" cy="1100640"/>
          </a:xfrm>
        </p:grpSpPr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53EF008B-EC91-4E5A-82E9-1E5A967E5950}"/>
                </a:ext>
              </a:extLst>
            </p:cNvPr>
            <p:cNvGrpSpPr/>
            <p:nvPr/>
          </p:nvGrpSpPr>
          <p:grpSpPr>
            <a:xfrm>
              <a:off x="6770949" y="890177"/>
              <a:ext cx="1195330" cy="1100640"/>
              <a:chOff x="8764695" y="4321584"/>
              <a:chExt cx="1195330" cy="1100640"/>
            </a:xfrm>
          </p:grpSpPr>
          <p:sp>
            <p:nvSpPr>
              <p:cNvPr id="534" name="Text Box 33">
                <a:extLst>
                  <a:ext uri="{FF2B5EF4-FFF2-40B4-BE49-F238E27FC236}">
                    <a16:creationId xmlns:a16="http://schemas.microsoft.com/office/drawing/2014/main" id="{DFF0E23C-F357-49C0-A0CC-140F63EA24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18367" y="442396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5" name="Line 22">
                <a:extLst>
                  <a:ext uri="{FF2B5EF4-FFF2-40B4-BE49-F238E27FC236}">
                    <a16:creationId xmlns:a16="http://schemas.microsoft.com/office/drawing/2014/main" id="{E1ECA01B-0E0F-4523-8755-72CD359246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008556" y="4321584"/>
                <a:ext cx="924668" cy="399897"/>
              </a:xfrm>
              <a:prstGeom prst="line">
                <a:avLst/>
              </a:prstGeom>
              <a:noFill/>
              <a:ln w="28575">
                <a:solidFill>
                  <a:schemeClr val="accent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6" name="Oval 11">
                <a:extLst>
                  <a:ext uri="{FF2B5EF4-FFF2-40B4-BE49-F238E27FC236}">
                    <a16:creationId xmlns:a16="http://schemas.microsoft.com/office/drawing/2014/main" id="{BB4F22FD-AF5F-46F3-A264-4795A066B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4695" y="4621795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7" name="Line 22">
                <a:extLst>
                  <a:ext uri="{FF2B5EF4-FFF2-40B4-BE49-F238E27FC236}">
                    <a16:creationId xmlns:a16="http://schemas.microsoft.com/office/drawing/2014/main" id="{789FFB78-24B4-41EF-A028-096ED1CFA8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98226" y="4756719"/>
                <a:ext cx="961799" cy="665505"/>
              </a:xfrm>
              <a:prstGeom prst="line">
                <a:avLst/>
              </a:prstGeom>
              <a:noFill/>
              <a:ln w="28575">
                <a:solidFill>
                  <a:schemeClr val="accent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8" name="Text Box 33">
                <a:extLst>
                  <a:ext uri="{FF2B5EF4-FFF2-40B4-BE49-F238E27FC236}">
                    <a16:creationId xmlns:a16="http://schemas.microsoft.com/office/drawing/2014/main" id="{82E0D9A1-3A4B-4E4D-8619-0BCFF4B8DA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08842" y="478591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600" name="Line 22">
              <a:extLst>
                <a:ext uri="{FF2B5EF4-FFF2-40B4-BE49-F238E27FC236}">
                  <a16:creationId xmlns:a16="http://schemas.microsoft.com/office/drawing/2014/main" id="{52D1A5F7-7DAB-4F5A-A911-35A6088956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25695" y="1313034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0761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>
                      <p:stCondLst>
                        <p:cond delay="indefinite"/>
                      </p:stCondLst>
                      <p:childTnLst>
                        <p:par>
                          <p:cTn id="246" fill="hold">
                            <p:stCondLst>
                              <p:cond delay="0"/>
                            </p:stCondLst>
                            <p:childTnLst>
                              <p:par>
                                <p:cTn id="2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3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4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9" fill="hold">
                      <p:stCondLst>
                        <p:cond delay="indefinite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5" fill="hold">
                      <p:stCondLst>
                        <p:cond delay="indefinite"/>
                      </p:stCondLst>
                      <p:childTnLst>
                        <p:par>
                          <p:cTn id="296" fill="hold">
                            <p:stCondLst>
                              <p:cond delay="0"/>
                            </p:stCondLst>
                            <p:childTnLst>
                              <p:par>
                                <p:cTn id="29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5" dur="5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" dur="5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9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0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5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6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7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8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3" fill="hold">
                      <p:stCondLst>
                        <p:cond delay="indefinite"/>
                      </p:stCondLst>
                      <p:childTnLst>
                        <p:par>
                          <p:cTn id="354" fill="hold">
                            <p:stCondLst>
                              <p:cond delay="0"/>
                            </p:stCondLst>
                            <p:childTnLst>
                              <p:par>
                                <p:cTn id="35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7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8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9" fill="hold">
                      <p:stCondLst>
                        <p:cond delay="indefinite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3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4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5" fill="hold">
                      <p:stCondLst>
                        <p:cond delay="indefinite"/>
                      </p:stCondLst>
                      <p:childTnLst>
                        <p:par>
                          <p:cTn id="366" fill="hold">
                            <p:stCondLst>
                              <p:cond delay="0"/>
                            </p:stCondLst>
                            <p:childTnLst>
                              <p:par>
                                <p:cTn id="36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9" dur="5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0" dur="5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1" fill="hold">
                      <p:stCondLst>
                        <p:cond delay="indefinite"/>
                      </p:stCondLst>
                      <p:childTnLst>
                        <p:par>
                          <p:cTn id="372" fill="hold">
                            <p:stCondLst>
                              <p:cond delay="0"/>
                            </p:stCondLst>
                            <p:childTnLst>
                              <p:par>
                                <p:cTn id="37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5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6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7" fill="hold">
                      <p:stCondLst>
                        <p:cond delay="indefinite"/>
                      </p:stCondLst>
                      <p:childTnLst>
                        <p:par>
                          <p:cTn id="378" fill="hold">
                            <p:stCondLst>
                              <p:cond delay="0"/>
                            </p:stCondLst>
                            <p:childTnLst>
                              <p:par>
                                <p:cTn id="3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1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2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3" fill="hold">
                      <p:stCondLst>
                        <p:cond delay="indefinite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7" dur="5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8" dur="5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9" fill="hold">
                      <p:stCondLst>
                        <p:cond delay="indefinite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3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4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7" dur="5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8" dur="5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9" fill="hold">
                      <p:stCondLst>
                        <p:cond delay="indefinite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3" dur="5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4" dur="5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9" dur="5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0" dur="5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1" fill="hold">
                      <p:stCondLst>
                        <p:cond delay="indefinite"/>
                      </p:stCondLst>
                      <p:childTnLst>
                        <p:par>
                          <p:cTn id="422" fill="hold">
                            <p:stCondLst>
                              <p:cond delay="0"/>
                            </p:stCondLst>
                            <p:childTnLst>
                              <p:par>
                                <p:cTn id="4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5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6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7" fill="hold">
                      <p:stCondLst>
                        <p:cond delay="indefinite"/>
                      </p:stCondLst>
                      <p:childTnLst>
                        <p:par>
                          <p:cTn id="428" fill="hold">
                            <p:stCondLst>
                              <p:cond delay="0"/>
                            </p:stCondLst>
                            <p:childTnLst>
                              <p:par>
                                <p:cTn id="4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1" dur="5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2" dur="5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3" fill="hold">
                      <p:stCondLst>
                        <p:cond delay="indefinite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7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8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1" dur="5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2" dur="5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3" fill="hold">
                      <p:stCondLst>
                        <p:cond delay="indefinite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7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8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1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2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9" fill="hold">
                      <p:stCondLst>
                        <p:cond delay="indefinite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3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4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9" fill="hold">
                      <p:stCondLst>
                        <p:cond delay="indefinite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3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4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7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8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7" fill="hold">
                      <p:stCondLst>
                        <p:cond delay="indefinite"/>
                      </p:stCondLst>
                      <p:childTnLst>
                        <p:par>
                          <p:cTn id="508" fill="hold">
                            <p:stCondLst>
                              <p:cond delay="0"/>
                            </p:stCondLst>
                            <p:childTnLst>
                              <p:par>
                                <p:cTn id="50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1" dur="5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2" dur="5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3" fill="hold">
                      <p:stCondLst>
                        <p:cond delay="indefinite"/>
                      </p:stCondLst>
                      <p:childTnLst>
                        <p:par>
                          <p:cTn id="514" fill="hold">
                            <p:stCondLst>
                              <p:cond delay="0"/>
                            </p:stCondLst>
                            <p:childTnLst>
                              <p:par>
                                <p:cTn id="5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9" fill="hold">
                      <p:stCondLst>
                        <p:cond delay="indefinite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3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4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9" fill="hold">
                      <p:stCondLst>
                        <p:cond delay="indefinite"/>
                      </p:stCondLst>
                      <p:childTnLst>
                        <p:par>
                          <p:cTn id="530" fill="hold">
                            <p:stCondLst>
                              <p:cond delay="0"/>
                            </p:stCondLst>
                            <p:childTnLst>
                              <p:par>
                                <p:cTn id="5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3" dur="5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4" dur="5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7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8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5" fill="hold">
                      <p:stCondLst>
                        <p:cond delay="indefinite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1" fill="hold">
                      <p:stCondLst>
                        <p:cond delay="indefinite"/>
                      </p:stCondLst>
                      <p:childTnLst>
                        <p:par>
                          <p:cTn id="562" fill="hold">
                            <p:stCondLst>
                              <p:cond delay="0"/>
                            </p:stCondLst>
                            <p:childTnLst>
                              <p:par>
                                <p:cTn id="5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5" dur="5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6" dur="5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" grpId="0" animBg="1"/>
      <p:bldP spid="491" grpId="1" animBg="1"/>
      <p:bldP spid="532" grpId="0" animBg="1"/>
      <p:bldP spid="36" grpId="0"/>
      <p:bldP spid="153" grpId="0"/>
      <p:bldP spid="191" grpId="0"/>
      <p:bldP spid="191" grpId="1"/>
      <p:bldP spid="191" grpId="2"/>
      <p:bldP spid="261" grpId="0" animBg="1"/>
      <p:bldP spid="261" grpId="1" animBg="1"/>
      <p:bldP spid="261" grpId="2" animBg="1"/>
      <p:bldP spid="262" grpId="0"/>
      <p:bldP spid="262" grpId="1"/>
      <p:bldP spid="202" grpId="0" animBg="1"/>
      <p:bldP spid="202" grpId="1" animBg="1"/>
      <p:bldP spid="202" grpId="2" animBg="1"/>
      <p:bldP spid="227" grpId="0"/>
      <p:bldP spid="227" grpId="1"/>
      <p:bldP spid="248" grpId="0" animBg="1"/>
      <p:bldP spid="248" grpId="1" animBg="1"/>
      <p:bldP spid="251" grpId="0"/>
      <p:bldP spid="251" grpId="1"/>
      <p:bldP spid="254" grpId="0" animBg="1"/>
      <p:bldP spid="254" grpId="1" animBg="1"/>
      <p:bldP spid="257" grpId="0"/>
      <p:bldP spid="257" grpId="1"/>
      <p:bldP spid="258" grpId="0" animBg="1"/>
      <p:bldP spid="258" grpId="1" animBg="1"/>
      <p:bldP spid="318" grpId="0" animBg="1"/>
      <p:bldP spid="318" grpId="1" animBg="1"/>
      <p:bldP spid="376" grpId="0"/>
      <p:bldP spid="376" grpId="1"/>
      <p:bldP spid="377" grpId="0" animBg="1"/>
      <p:bldP spid="377" grpId="1" animBg="1"/>
      <p:bldP spid="382" grpId="0"/>
      <p:bldP spid="382" grpId="1"/>
      <p:bldP spid="383" grpId="0" animBg="1"/>
      <p:bldP spid="383" grpId="1" animBg="1"/>
      <p:bldP spid="267" grpId="0" animBg="1"/>
      <p:bldP spid="267" grpId="1" animBg="1"/>
      <p:bldP spid="387" grpId="0"/>
      <p:bldP spid="387" grpId="1"/>
      <p:bldP spid="260" grpId="0"/>
      <p:bldP spid="260" grpId="1"/>
      <p:bldP spid="502" grpId="0" animBg="1"/>
      <p:bldP spid="502" grpId="1" animBg="1"/>
      <p:bldP spid="542" grpId="0" animBg="1"/>
      <p:bldP spid="542" grpId="1" animBg="1"/>
      <p:bldP spid="543" grpId="0"/>
      <p:bldP spid="543" grpId="1"/>
      <p:bldP spid="549" grpId="0" animBg="1"/>
      <p:bldP spid="247" grpId="0" animBg="1"/>
      <p:bldP spid="247" grpId="1" animBg="1"/>
      <p:bldP spid="59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AutoShape 4">
            <a:extLst>
              <a:ext uri="{FF2B5EF4-FFF2-40B4-BE49-F238E27FC236}">
                <a16:creationId xmlns:a16="http://schemas.microsoft.com/office/drawing/2014/main" id="{5374F26C-7E9E-49EC-8B60-CED8A996E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414" y="3011072"/>
            <a:ext cx="2968661" cy="1257637"/>
          </a:xfrm>
          <a:prstGeom prst="flowChartAlternateProcess">
            <a:avLst/>
          </a:prstGeom>
          <a:solidFill>
            <a:srgbClr val="D60093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32" name="AutoShape 4">
            <a:extLst>
              <a:ext uri="{FF2B5EF4-FFF2-40B4-BE49-F238E27FC236}">
                <a16:creationId xmlns:a16="http://schemas.microsoft.com/office/drawing/2014/main" id="{567F3400-4E56-4615-AC52-8C14EA259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626" y="209550"/>
            <a:ext cx="5476261" cy="2557475"/>
          </a:xfrm>
          <a:prstGeom prst="flowChartAlternateProcess">
            <a:avLst/>
          </a:prstGeom>
          <a:solidFill>
            <a:srgbClr val="D60093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3239629" y="1350607"/>
            <a:ext cx="2880699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   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/>
              </a:rPr>
              <a:t>   {</a:t>
            </a:r>
            <a:r>
              <a:rPr kumimoji="0" lang="en-CA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/>
              </a:rPr>
              <a:t>a,b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/>
              </a:rPr>
              <a:t>}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</a:p>
        </p:txBody>
      </p:sp>
      <p:sp>
        <p:nvSpPr>
          <p:cNvPr id="152" name="Rectangle 15"/>
          <p:cNvSpPr>
            <a:spLocks noChangeArrowheads="1"/>
          </p:cNvSpPr>
          <p:nvPr/>
        </p:nvSpPr>
        <p:spPr bwMode="auto">
          <a:xfrm>
            <a:off x="1981200" y="-304800"/>
            <a:ext cx="8382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Extended Regular Expression to NFA</a:t>
            </a:r>
          </a:p>
        </p:txBody>
      </p:sp>
      <p:sp>
        <p:nvSpPr>
          <p:cNvPr id="153" name="Text Box 146"/>
          <p:cNvSpPr txBox="1">
            <a:spLocks noChangeArrowheads="1"/>
          </p:cNvSpPr>
          <p:nvPr/>
        </p:nvSpPr>
        <p:spPr bwMode="auto">
          <a:xfrm>
            <a:off x="3976901" y="435114"/>
            <a:ext cx="424021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Recursion: Routine calls itself.</a:t>
            </a:r>
            <a:b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(Asks friends for help).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91" name="Rectangle 3"/>
          <p:cNvSpPr txBox="1">
            <a:spLocks noChangeArrowheads="1"/>
          </p:cNvSpPr>
          <p:nvPr/>
        </p:nvSpPr>
        <p:spPr bwMode="auto">
          <a:xfrm>
            <a:off x="77245" y="3374406"/>
            <a:ext cx="1593263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</a:p>
        </p:txBody>
      </p:sp>
      <p:sp>
        <p:nvSpPr>
          <p:cNvPr id="261" name="Right Arrow 45"/>
          <p:cNvSpPr>
            <a:spLocks noChangeArrowheads="1"/>
          </p:cNvSpPr>
          <p:nvPr/>
        </p:nvSpPr>
        <p:spPr bwMode="auto">
          <a:xfrm>
            <a:off x="1374265" y="3513225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62" name="Rectangle 3"/>
          <p:cNvSpPr txBox="1">
            <a:spLocks noChangeArrowheads="1"/>
          </p:cNvSpPr>
          <p:nvPr/>
        </p:nvSpPr>
        <p:spPr bwMode="auto">
          <a:xfrm>
            <a:off x="292455" y="4637097"/>
            <a:ext cx="1593263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10</a:t>
            </a:r>
            <a:r>
              <a:rPr kumimoji="0" lang="en-CA" alt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*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FCE9AEF8-A574-4610-A2C2-03A61C082F28}"/>
              </a:ext>
            </a:extLst>
          </p:cNvPr>
          <p:cNvGrpSpPr/>
          <p:nvPr/>
        </p:nvGrpSpPr>
        <p:grpSpPr>
          <a:xfrm>
            <a:off x="1348813" y="4290042"/>
            <a:ext cx="3875568" cy="1121744"/>
            <a:chOff x="1348813" y="4290042"/>
            <a:chExt cx="3875568" cy="1121744"/>
          </a:xfrm>
        </p:grpSpPr>
        <p:sp>
          <p:nvSpPr>
            <p:cNvPr id="229" name="AutoShape 4"/>
            <p:cNvSpPr>
              <a:spLocks noChangeArrowheads="1"/>
            </p:cNvSpPr>
            <p:nvPr/>
          </p:nvSpPr>
          <p:spPr bwMode="auto">
            <a:xfrm>
              <a:off x="1699085" y="4290042"/>
              <a:ext cx="3525296" cy="1121744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3" name="Right Arrow 45"/>
            <p:cNvSpPr>
              <a:spLocks noChangeArrowheads="1"/>
            </p:cNvSpPr>
            <p:nvPr/>
          </p:nvSpPr>
          <p:spPr bwMode="auto">
            <a:xfrm>
              <a:off x="1348813" y="4764298"/>
              <a:ext cx="263055" cy="193676"/>
            </a:xfrm>
            <a:prstGeom prst="rightArrow">
              <a:avLst>
                <a:gd name="adj1" fmla="val 50000"/>
                <a:gd name="adj2" fmla="val 49953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854754" y="6073064"/>
            <a:ext cx="1327292" cy="556336"/>
            <a:chOff x="2025251" y="5422726"/>
            <a:chExt cx="1327292" cy="556336"/>
          </a:xfrm>
        </p:grpSpPr>
        <p:sp>
          <p:nvSpPr>
            <p:cNvPr id="249" name="AutoShape 4"/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2" name="Oval 11"/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3" name="Line 22"/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6" name="Text Box 32"/>
            <p:cNvSpPr txBox="1">
              <a:spLocks noChangeArrowheads="1"/>
            </p:cNvSpPr>
            <p:nvPr/>
          </p:nvSpPr>
          <p:spPr bwMode="auto">
            <a:xfrm>
              <a:off x="2585560" y="5442444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9" name="Oval 7"/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4" name="Line 22"/>
            <p:cNvSpPr>
              <a:spLocks noChangeShapeType="1"/>
            </p:cNvSpPr>
            <p:nvPr/>
          </p:nvSpPr>
          <p:spPr bwMode="auto">
            <a:xfrm flipV="1">
              <a:off x="2111043" y="5726698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471018" y="5868780"/>
            <a:ext cx="784296" cy="951120"/>
            <a:chOff x="5268817" y="4953000"/>
            <a:chExt cx="784296" cy="951120"/>
          </a:xfrm>
        </p:grpSpPr>
        <p:sp>
          <p:nvSpPr>
            <p:cNvPr id="265" name="AutoShape 4"/>
            <p:cNvSpPr>
              <a:spLocks noChangeArrowheads="1"/>
            </p:cNvSpPr>
            <p:nvPr/>
          </p:nvSpPr>
          <p:spPr bwMode="auto">
            <a:xfrm>
              <a:off x="5268817" y="5028471"/>
              <a:ext cx="784296" cy="875649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7" name="Freeform 25"/>
            <p:cNvSpPr>
              <a:spLocks/>
            </p:cNvSpPr>
            <p:nvPr/>
          </p:nvSpPr>
          <p:spPr bwMode="auto">
            <a:xfrm>
              <a:off x="5661593" y="5179405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9" name="Text Box 31"/>
            <p:cNvSpPr txBox="1">
              <a:spLocks noChangeArrowheads="1"/>
            </p:cNvSpPr>
            <p:nvPr/>
          </p:nvSpPr>
          <p:spPr bwMode="auto">
            <a:xfrm>
              <a:off x="5614080" y="4953000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1" name="Oval 7"/>
            <p:cNvSpPr>
              <a:spLocks noChangeArrowheads="1"/>
            </p:cNvSpPr>
            <p:nvPr/>
          </p:nvSpPr>
          <p:spPr bwMode="auto">
            <a:xfrm>
              <a:off x="5548600" y="5468842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5" name="Line 22"/>
            <p:cNvSpPr>
              <a:spLocks noChangeShapeType="1"/>
            </p:cNvSpPr>
            <p:nvPr/>
          </p:nvSpPr>
          <p:spPr bwMode="auto">
            <a:xfrm flipV="1">
              <a:off x="5311704" y="5625262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3544244" y="6073064"/>
            <a:ext cx="1327292" cy="556336"/>
            <a:chOff x="2025251" y="5422726"/>
            <a:chExt cx="1327292" cy="556336"/>
          </a:xfrm>
        </p:grpSpPr>
        <p:sp>
          <p:nvSpPr>
            <p:cNvPr id="297" name="AutoShape 4"/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9" name="Oval 11"/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0" name="Line 22"/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2" name="Text Box 32"/>
            <p:cNvSpPr txBox="1">
              <a:spLocks noChangeArrowheads="1"/>
            </p:cNvSpPr>
            <p:nvPr/>
          </p:nvSpPr>
          <p:spPr bwMode="auto">
            <a:xfrm>
              <a:off x="2585560" y="5442444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3" name="Oval 7"/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4" name="Line 22"/>
            <p:cNvSpPr>
              <a:spLocks noChangeShapeType="1"/>
            </p:cNvSpPr>
            <p:nvPr/>
          </p:nvSpPr>
          <p:spPr bwMode="auto">
            <a:xfrm flipV="1">
              <a:off x="2111043" y="5726698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5114018" y="5831970"/>
            <a:ext cx="784296" cy="951120"/>
            <a:chOff x="5268817" y="4953000"/>
            <a:chExt cx="784296" cy="951120"/>
          </a:xfrm>
        </p:grpSpPr>
        <p:sp>
          <p:nvSpPr>
            <p:cNvPr id="310" name="AutoShape 4"/>
            <p:cNvSpPr>
              <a:spLocks noChangeArrowheads="1"/>
            </p:cNvSpPr>
            <p:nvPr/>
          </p:nvSpPr>
          <p:spPr bwMode="auto">
            <a:xfrm>
              <a:off x="5268817" y="5028471"/>
              <a:ext cx="784296" cy="875649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11" name="Freeform 25"/>
            <p:cNvSpPr>
              <a:spLocks/>
            </p:cNvSpPr>
            <p:nvPr/>
          </p:nvSpPr>
          <p:spPr bwMode="auto">
            <a:xfrm>
              <a:off x="5661593" y="5179405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12" name="Text Box 31"/>
            <p:cNvSpPr txBox="1">
              <a:spLocks noChangeArrowheads="1"/>
            </p:cNvSpPr>
            <p:nvPr/>
          </p:nvSpPr>
          <p:spPr bwMode="auto">
            <a:xfrm>
              <a:off x="5614080" y="4953000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13" name="Oval 7"/>
            <p:cNvSpPr>
              <a:spLocks noChangeArrowheads="1"/>
            </p:cNvSpPr>
            <p:nvPr/>
          </p:nvSpPr>
          <p:spPr bwMode="auto">
            <a:xfrm>
              <a:off x="5548600" y="5468842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14" name="Line 22"/>
            <p:cNvSpPr>
              <a:spLocks noChangeShapeType="1"/>
            </p:cNvSpPr>
            <p:nvPr/>
          </p:nvSpPr>
          <p:spPr bwMode="auto">
            <a:xfrm flipV="1">
              <a:off x="5311704" y="5625262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360" name="Straight Arrow Connector 359"/>
          <p:cNvCxnSpPr/>
          <p:nvPr/>
        </p:nvCxnSpPr>
        <p:spPr bwMode="auto">
          <a:xfrm>
            <a:off x="799174" y="3786495"/>
            <a:ext cx="14489" cy="924253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1" name="Straight Arrow Connector 360"/>
          <p:cNvCxnSpPr>
            <a:cxnSpLocks/>
            <a:endCxn id="191" idx="0"/>
          </p:cNvCxnSpPr>
          <p:nvPr/>
        </p:nvCxnSpPr>
        <p:spPr bwMode="auto">
          <a:xfrm flipH="1">
            <a:off x="873877" y="1866976"/>
            <a:ext cx="3058915" cy="1507430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02" name="AutoShape 4"/>
          <p:cNvSpPr>
            <a:spLocks noChangeArrowheads="1"/>
          </p:cNvSpPr>
          <p:nvPr/>
        </p:nvSpPr>
        <p:spPr bwMode="auto">
          <a:xfrm>
            <a:off x="1824087" y="2981100"/>
            <a:ext cx="4247209" cy="1157753"/>
          </a:xfrm>
          <a:prstGeom prst="flowChartAlternateProcess">
            <a:avLst/>
          </a:prstGeom>
          <a:solidFill>
            <a:srgbClr val="D60093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27" name="Rectangle 3">
            <a:extLst>
              <a:ext uri="{FF2B5EF4-FFF2-40B4-BE49-F238E27FC236}">
                <a16:creationId xmlns:a16="http://schemas.microsoft.com/office/drawing/2014/main" id="{6382C277-9D98-488E-AB5E-D83B2A24D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856" y="5688396"/>
            <a:ext cx="350682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48" name="Right Arrow 45">
            <a:extLst>
              <a:ext uri="{FF2B5EF4-FFF2-40B4-BE49-F238E27FC236}">
                <a16:creationId xmlns:a16="http://schemas.microsoft.com/office/drawing/2014/main" id="{BC6B3257-DE87-4436-A981-C8A96563B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958" y="5738019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51" name="Rectangle 3">
            <a:extLst>
              <a:ext uri="{FF2B5EF4-FFF2-40B4-BE49-F238E27FC236}">
                <a16:creationId xmlns:a16="http://schemas.microsoft.com/office/drawing/2014/main" id="{B67067DD-0520-485B-9BF5-ED9487857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4958" y="5670318"/>
            <a:ext cx="350682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54" name="Right Arrow 45">
            <a:extLst>
              <a:ext uri="{FF2B5EF4-FFF2-40B4-BE49-F238E27FC236}">
                <a16:creationId xmlns:a16="http://schemas.microsoft.com/office/drawing/2014/main" id="{40E3E639-EC5B-4800-ADDE-DCBFA774A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328" y="5831010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57" name="Rectangle 3">
            <a:extLst>
              <a:ext uri="{FF2B5EF4-FFF2-40B4-BE49-F238E27FC236}">
                <a16:creationId xmlns:a16="http://schemas.microsoft.com/office/drawing/2014/main" id="{219A82D1-EDAA-42D0-9C72-529D13FF5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4713" y="5543751"/>
            <a:ext cx="596331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0*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58" name="Right Arrow 45">
            <a:extLst>
              <a:ext uri="{FF2B5EF4-FFF2-40B4-BE49-F238E27FC236}">
                <a16:creationId xmlns:a16="http://schemas.microsoft.com/office/drawing/2014/main" id="{2ED7C364-865D-41AC-A67E-7D6B85D4F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2566" y="5704443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68CA0FFD-AB20-4087-9D2F-14CD9020537D}"/>
              </a:ext>
            </a:extLst>
          </p:cNvPr>
          <p:cNvGrpSpPr/>
          <p:nvPr/>
        </p:nvGrpSpPr>
        <p:grpSpPr>
          <a:xfrm>
            <a:off x="7948949" y="6092114"/>
            <a:ext cx="1327292" cy="556336"/>
            <a:chOff x="2025251" y="5422726"/>
            <a:chExt cx="1327292" cy="556336"/>
          </a:xfrm>
        </p:grpSpPr>
        <p:sp>
          <p:nvSpPr>
            <p:cNvPr id="269" name="AutoShape 4">
              <a:extLst>
                <a:ext uri="{FF2B5EF4-FFF2-40B4-BE49-F238E27FC236}">
                  <a16:creationId xmlns:a16="http://schemas.microsoft.com/office/drawing/2014/main" id="{37DF7EED-CBBC-4239-8169-23702F6AA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0" name="Oval 11">
              <a:extLst>
                <a:ext uri="{FF2B5EF4-FFF2-40B4-BE49-F238E27FC236}">
                  <a16:creationId xmlns:a16="http://schemas.microsoft.com/office/drawing/2014/main" id="{E166D225-9A2E-4CAF-AACC-215454EAA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1" name="Line 22">
              <a:extLst>
                <a:ext uri="{FF2B5EF4-FFF2-40B4-BE49-F238E27FC236}">
                  <a16:creationId xmlns:a16="http://schemas.microsoft.com/office/drawing/2014/main" id="{9CA721D2-7148-447D-8C9B-156F3EDF6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2" name="Text Box 32">
              <a:extLst>
                <a:ext uri="{FF2B5EF4-FFF2-40B4-BE49-F238E27FC236}">
                  <a16:creationId xmlns:a16="http://schemas.microsoft.com/office/drawing/2014/main" id="{7D638640-33C8-4465-BB5A-2F698AFBB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370" y="5442444"/>
              <a:ext cx="26481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a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3" name="Oval 7">
              <a:extLst>
                <a:ext uri="{FF2B5EF4-FFF2-40B4-BE49-F238E27FC236}">
                  <a16:creationId xmlns:a16="http://schemas.microsoft.com/office/drawing/2014/main" id="{AC796067-F9B4-4547-B1A4-E957BEDB2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4" name="Line 22">
              <a:extLst>
                <a:ext uri="{FF2B5EF4-FFF2-40B4-BE49-F238E27FC236}">
                  <a16:creationId xmlns:a16="http://schemas.microsoft.com/office/drawing/2014/main" id="{3514A79F-D4F3-4ACD-A20E-52A010B94F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1043" y="5726698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89063CEC-6705-4819-BAB7-D42CF5D50401}"/>
              </a:ext>
            </a:extLst>
          </p:cNvPr>
          <p:cNvGrpSpPr/>
          <p:nvPr/>
        </p:nvGrpSpPr>
        <p:grpSpPr>
          <a:xfrm>
            <a:off x="10554644" y="6092114"/>
            <a:ext cx="1327292" cy="556336"/>
            <a:chOff x="2025251" y="5422726"/>
            <a:chExt cx="1327292" cy="556336"/>
          </a:xfrm>
        </p:grpSpPr>
        <p:sp>
          <p:nvSpPr>
            <p:cNvPr id="287" name="AutoShape 4">
              <a:extLst>
                <a:ext uri="{FF2B5EF4-FFF2-40B4-BE49-F238E27FC236}">
                  <a16:creationId xmlns:a16="http://schemas.microsoft.com/office/drawing/2014/main" id="{407715EA-C70C-45D3-8AFF-B17433181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8" name="Oval 11">
              <a:extLst>
                <a:ext uri="{FF2B5EF4-FFF2-40B4-BE49-F238E27FC236}">
                  <a16:creationId xmlns:a16="http://schemas.microsoft.com/office/drawing/2014/main" id="{C937FCDB-A591-4353-8C67-1173E2A65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9" name="Line 22">
              <a:extLst>
                <a:ext uri="{FF2B5EF4-FFF2-40B4-BE49-F238E27FC236}">
                  <a16:creationId xmlns:a16="http://schemas.microsoft.com/office/drawing/2014/main" id="{2DD3CFE7-D3F1-4AC7-AB7F-C9EC62A5D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0" name="Text Box 32">
              <a:extLst>
                <a:ext uri="{FF2B5EF4-FFF2-40B4-BE49-F238E27FC236}">
                  <a16:creationId xmlns:a16="http://schemas.microsoft.com/office/drawing/2014/main" id="{25867873-3874-4C32-852D-CD5BD886D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560" y="5442444"/>
              <a:ext cx="27443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b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2" name="Oval 7">
              <a:extLst>
                <a:ext uri="{FF2B5EF4-FFF2-40B4-BE49-F238E27FC236}">
                  <a16:creationId xmlns:a16="http://schemas.microsoft.com/office/drawing/2014/main" id="{74893A0C-84C7-4B3B-BB37-5A1B476FC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3" name="Line 22">
              <a:extLst>
                <a:ext uri="{FF2B5EF4-FFF2-40B4-BE49-F238E27FC236}">
                  <a16:creationId xmlns:a16="http://schemas.microsoft.com/office/drawing/2014/main" id="{23C638F2-20FB-4FF8-BD56-BBC4BFA875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1043" y="5726698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306" name="Straight Arrow Connector 305">
            <a:extLst>
              <a:ext uri="{FF2B5EF4-FFF2-40B4-BE49-F238E27FC236}">
                <a16:creationId xmlns:a16="http://schemas.microsoft.com/office/drawing/2014/main" id="{62243EE5-712A-46D5-9F41-BE7F46BB65F8}"/>
              </a:ext>
            </a:extLst>
          </p:cNvPr>
          <p:cNvCxnSpPr>
            <a:cxnSpLocks/>
          </p:cNvCxnSpPr>
          <p:nvPr/>
        </p:nvCxnSpPr>
        <p:spPr bwMode="auto">
          <a:xfrm>
            <a:off x="7346647" y="3883546"/>
            <a:ext cx="498788" cy="995052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18" name="AutoShape 4">
            <a:extLst>
              <a:ext uri="{FF2B5EF4-FFF2-40B4-BE49-F238E27FC236}">
                <a16:creationId xmlns:a16="http://schemas.microsoft.com/office/drawing/2014/main" id="{848BBD6A-5C6C-4A25-9800-F2AED36A4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0481" y="4434973"/>
            <a:ext cx="2027019" cy="1243831"/>
          </a:xfrm>
          <a:prstGeom prst="flowChartAlternateProcess">
            <a:avLst/>
          </a:prstGeom>
          <a:solidFill>
            <a:srgbClr val="D60093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168ADDF5-4459-42B2-A132-E2F5722CBE47}"/>
              </a:ext>
            </a:extLst>
          </p:cNvPr>
          <p:cNvGrpSpPr/>
          <p:nvPr/>
        </p:nvGrpSpPr>
        <p:grpSpPr>
          <a:xfrm>
            <a:off x="7699781" y="254277"/>
            <a:ext cx="4247209" cy="1159315"/>
            <a:chOff x="4210825" y="2979538"/>
            <a:chExt cx="4247209" cy="1159315"/>
          </a:xfrm>
        </p:grpSpPr>
        <p:sp>
          <p:nvSpPr>
            <p:cNvPr id="342" name="AutoShape 4">
              <a:extLst>
                <a:ext uri="{FF2B5EF4-FFF2-40B4-BE49-F238E27FC236}">
                  <a16:creationId xmlns:a16="http://schemas.microsoft.com/office/drawing/2014/main" id="{50E39F00-0F96-4E1A-843F-6DEB4F267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825" y="2981100"/>
              <a:ext cx="4247209" cy="1157753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3" name="Text Box 33">
              <a:extLst>
                <a:ext uri="{FF2B5EF4-FFF2-40B4-BE49-F238E27FC236}">
                  <a16:creationId xmlns:a16="http://schemas.microsoft.com/office/drawing/2014/main" id="{B1B702A2-35CF-487C-98F4-D1A97F9B1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1911" y="382208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4" name="Oval 7">
              <a:extLst>
                <a:ext uri="{FF2B5EF4-FFF2-40B4-BE49-F238E27FC236}">
                  <a16:creationId xmlns:a16="http://schemas.microsoft.com/office/drawing/2014/main" id="{F4A7D275-8B64-4526-B199-7A4DFA174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774" y="342137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5" name="Freeform 25">
              <a:extLst>
                <a:ext uri="{FF2B5EF4-FFF2-40B4-BE49-F238E27FC236}">
                  <a16:creationId xmlns:a16="http://schemas.microsoft.com/office/drawing/2014/main" id="{6ACEE17A-AD24-44AA-B311-8D61622F6B0B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346282" y="3623476"/>
              <a:ext cx="2589119" cy="225122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745 w 9688"/>
                <a:gd name="connsiteY0" fmla="*/ 8571 h 11142"/>
                <a:gd name="connsiteX1" fmla="*/ 745 w 9688"/>
                <a:gd name="connsiteY1" fmla="*/ 0 h 11142"/>
                <a:gd name="connsiteX2" fmla="*/ 8487 w 9688"/>
                <a:gd name="connsiteY2" fmla="*/ 0 h 11142"/>
                <a:gd name="connsiteX3" fmla="*/ 8939 w 9688"/>
                <a:gd name="connsiteY3" fmla="*/ 11142 h 11142"/>
                <a:gd name="connsiteX0" fmla="*/ 2349 w 9461"/>
                <a:gd name="connsiteY0" fmla="*/ 11462 h 11462"/>
                <a:gd name="connsiteX1" fmla="*/ 230 w 9461"/>
                <a:gd name="connsiteY1" fmla="*/ 1132 h 11462"/>
                <a:gd name="connsiteX2" fmla="*/ 8221 w 9461"/>
                <a:gd name="connsiteY2" fmla="*/ 1132 h 11462"/>
                <a:gd name="connsiteX3" fmla="*/ 8688 w 9461"/>
                <a:gd name="connsiteY3" fmla="*/ 11132 h 11462"/>
                <a:gd name="connsiteX0" fmla="*/ 274 w 7791"/>
                <a:gd name="connsiteY0" fmla="*/ 9318 h 9318"/>
                <a:gd name="connsiteX1" fmla="*/ 1367 w 7791"/>
                <a:gd name="connsiteY1" fmla="*/ 2894 h 9318"/>
                <a:gd name="connsiteX2" fmla="*/ 6480 w 7791"/>
                <a:gd name="connsiteY2" fmla="*/ 306 h 9318"/>
                <a:gd name="connsiteX3" fmla="*/ 6974 w 7791"/>
                <a:gd name="connsiteY3" fmla="*/ 9030 h 9318"/>
                <a:gd name="connsiteX0" fmla="*/ 336 w 9821"/>
                <a:gd name="connsiteY0" fmla="*/ 8176 h 8176"/>
                <a:gd name="connsiteX1" fmla="*/ 1739 w 9821"/>
                <a:gd name="connsiteY1" fmla="*/ 1282 h 8176"/>
                <a:gd name="connsiteX2" fmla="*/ 7699 w 9821"/>
                <a:gd name="connsiteY2" fmla="*/ 664 h 8176"/>
                <a:gd name="connsiteX3" fmla="*/ 8935 w 9821"/>
                <a:gd name="connsiteY3" fmla="*/ 7867 h 8176"/>
                <a:gd name="connsiteX0" fmla="*/ 341 w 10431"/>
                <a:gd name="connsiteY0" fmla="*/ 9999 h 11508"/>
                <a:gd name="connsiteX1" fmla="*/ 1770 w 10431"/>
                <a:gd name="connsiteY1" fmla="*/ 1567 h 11508"/>
                <a:gd name="connsiteX2" fmla="*/ 7838 w 10431"/>
                <a:gd name="connsiteY2" fmla="*/ 811 h 11508"/>
                <a:gd name="connsiteX3" fmla="*/ 9641 w 10431"/>
                <a:gd name="connsiteY3" fmla="*/ 11508 h 11508"/>
                <a:gd name="connsiteX0" fmla="*/ 341 w 10197"/>
                <a:gd name="connsiteY0" fmla="*/ 9999 h 11508"/>
                <a:gd name="connsiteX1" fmla="*/ 1770 w 10197"/>
                <a:gd name="connsiteY1" fmla="*/ 1567 h 11508"/>
                <a:gd name="connsiteX2" fmla="*/ 7838 w 10197"/>
                <a:gd name="connsiteY2" fmla="*/ 811 h 11508"/>
                <a:gd name="connsiteX3" fmla="*/ 9641 w 10197"/>
                <a:gd name="connsiteY3" fmla="*/ 11508 h 11508"/>
                <a:gd name="connsiteX0" fmla="*/ 341 w 9641"/>
                <a:gd name="connsiteY0" fmla="*/ 9999 h 11508"/>
                <a:gd name="connsiteX1" fmla="*/ 1770 w 9641"/>
                <a:gd name="connsiteY1" fmla="*/ 1567 h 11508"/>
                <a:gd name="connsiteX2" fmla="*/ 7838 w 9641"/>
                <a:gd name="connsiteY2" fmla="*/ 811 h 11508"/>
                <a:gd name="connsiteX3" fmla="*/ 9641 w 9641"/>
                <a:gd name="connsiteY3" fmla="*/ 11508 h 11508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9344"/>
                <a:gd name="connsiteX1" fmla="*/ 1836 w 10000"/>
                <a:gd name="connsiteY1" fmla="*/ 1362 h 9344"/>
                <a:gd name="connsiteX2" fmla="*/ 8130 w 10000"/>
                <a:gd name="connsiteY2" fmla="*/ 705 h 9344"/>
                <a:gd name="connsiteX3" fmla="*/ 10000 w 10000"/>
                <a:gd name="connsiteY3" fmla="*/ 9344 h 9344"/>
                <a:gd name="connsiteX0" fmla="*/ 354 w 10000"/>
                <a:gd name="connsiteY0" fmla="*/ 9299 h 10000"/>
                <a:gd name="connsiteX1" fmla="*/ 1836 w 10000"/>
                <a:gd name="connsiteY1" fmla="*/ 1458 h 10000"/>
                <a:gd name="connsiteX2" fmla="*/ 8130 w 10000"/>
                <a:gd name="connsiteY2" fmla="*/ 754 h 10000"/>
                <a:gd name="connsiteX3" fmla="*/ 10000 w 10000"/>
                <a:gd name="connsiteY3" fmla="*/ 10000 h 10000"/>
                <a:gd name="connsiteX0" fmla="*/ 0 w 9646"/>
                <a:gd name="connsiteY0" fmla="*/ 9299 h 10000"/>
                <a:gd name="connsiteX1" fmla="*/ 1482 w 9646"/>
                <a:gd name="connsiteY1" fmla="*/ 1458 h 10000"/>
                <a:gd name="connsiteX2" fmla="*/ 7776 w 9646"/>
                <a:gd name="connsiteY2" fmla="*/ 754 h 10000"/>
                <a:gd name="connsiteX3" fmla="*/ 9646 w 9646"/>
                <a:gd name="connsiteY3" fmla="*/ 10000 h 10000"/>
                <a:gd name="connsiteX0" fmla="*/ 0 w 10000"/>
                <a:gd name="connsiteY0" fmla="*/ 9429 h 10130"/>
                <a:gd name="connsiteX1" fmla="*/ 2780 w 10000"/>
                <a:gd name="connsiteY1" fmla="*/ 1237 h 10130"/>
                <a:gd name="connsiteX2" fmla="*/ 8061 w 10000"/>
                <a:gd name="connsiteY2" fmla="*/ 884 h 10130"/>
                <a:gd name="connsiteX3" fmla="*/ 10000 w 10000"/>
                <a:gd name="connsiteY3" fmla="*/ 10130 h 10130"/>
                <a:gd name="connsiteX0" fmla="*/ 0 w 9341"/>
                <a:gd name="connsiteY0" fmla="*/ 9429 h 10130"/>
                <a:gd name="connsiteX1" fmla="*/ 2121 w 9341"/>
                <a:gd name="connsiteY1" fmla="*/ 1237 h 10130"/>
                <a:gd name="connsiteX2" fmla="*/ 7402 w 9341"/>
                <a:gd name="connsiteY2" fmla="*/ 884 h 10130"/>
                <a:gd name="connsiteX3" fmla="*/ 9341 w 9341"/>
                <a:gd name="connsiteY3" fmla="*/ 10130 h 10130"/>
                <a:gd name="connsiteX0" fmla="*/ 0 w 8903"/>
                <a:gd name="connsiteY0" fmla="*/ 9308 h 9308"/>
                <a:gd name="connsiteX1" fmla="*/ 2271 w 8903"/>
                <a:gd name="connsiteY1" fmla="*/ 1221 h 9308"/>
                <a:gd name="connsiteX2" fmla="*/ 7924 w 8903"/>
                <a:gd name="connsiteY2" fmla="*/ 873 h 9308"/>
                <a:gd name="connsiteX3" fmla="*/ 8903 w 8903"/>
                <a:gd name="connsiteY3" fmla="*/ 6188 h 9308"/>
                <a:gd name="connsiteX0" fmla="*/ 0 w 10000"/>
                <a:gd name="connsiteY0" fmla="*/ 11123 h 11123"/>
                <a:gd name="connsiteX1" fmla="*/ 2551 w 10000"/>
                <a:gd name="connsiteY1" fmla="*/ 2435 h 11123"/>
                <a:gd name="connsiteX2" fmla="*/ 5732 w 10000"/>
                <a:gd name="connsiteY2" fmla="*/ 572 h 11123"/>
                <a:gd name="connsiteX3" fmla="*/ 10000 w 10000"/>
                <a:gd name="connsiteY3" fmla="*/ 7771 h 11123"/>
                <a:gd name="connsiteX0" fmla="*/ 0 w 10000"/>
                <a:gd name="connsiteY0" fmla="*/ 8734 h 8734"/>
                <a:gd name="connsiteX1" fmla="*/ 2551 w 10000"/>
                <a:gd name="connsiteY1" fmla="*/ 46 h 8734"/>
                <a:gd name="connsiteX2" fmla="*/ 10000 w 10000"/>
                <a:gd name="connsiteY2" fmla="*/ 5382 h 8734"/>
                <a:gd name="connsiteX0" fmla="*/ 0 w 10000"/>
                <a:gd name="connsiteY0" fmla="*/ 11692 h 11692"/>
                <a:gd name="connsiteX1" fmla="*/ 3695 w 10000"/>
                <a:gd name="connsiteY1" fmla="*/ 40 h 11692"/>
                <a:gd name="connsiteX2" fmla="*/ 10000 w 10000"/>
                <a:gd name="connsiteY2" fmla="*/ 7854 h 11692"/>
                <a:gd name="connsiteX0" fmla="*/ 0 w 10000"/>
                <a:gd name="connsiteY0" fmla="*/ 12540 h 12540"/>
                <a:gd name="connsiteX1" fmla="*/ 4839 w 10000"/>
                <a:gd name="connsiteY1" fmla="*/ 36 h 12540"/>
                <a:gd name="connsiteX2" fmla="*/ 10000 w 10000"/>
                <a:gd name="connsiteY2" fmla="*/ 8702 h 12540"/>
                <a:gd name="connsiteX0" fmla="*/ 0 w 10000"/>
                <a:gd name="connsiteY0" fmla="*/ 12626 h 12626"/>
                <a:gd name="connsiteX1" fmla="*/ 4839 w 10000"/>
                <a:gd name="connsiteY1" fmla="*/ 122 h 12626"/>
                <a:gd name="connsiteX2" fmla="*/ 10000 w 10000"/>
                <a:gd name="connsiteY2" fmla="*/ 8788 h 12626"/>
                <a:gd name="connsiteX0" fmla="*/ 0 w 8768"/>
                <a:gd name="connsiteY0" fmla="*/ 12519 h 12519"/>
                <a:gd name="connsiteX1" fmla="*/ 4839 w 8768"/>
                <a:gd name="connsiteY1" fmla="*/ 15 h 12519"/>
                <a:gd name="connsiteX2" fmla="*/ 8768 w 8768"/>
                <a:gd name="connsiteY2" fmla="*/ 9960 h 12519"/>
                <a:gd name="connsiteX0" fmla="*/ 0 w 10000"/>
                <a:gd name="connsiteY0" fmla="*/ 10015 h 10015"/>
                <a:gd name="connsiteX1" fmla="*/ 5519 w 10000"/>
                <a:gd name="connsiteY1" fmla="*/ 27 h 10015"/>
                <a:gd name="connsiteX2" fmla="*/ 10000 w 10000"/>
                <a:gd name="connsiteY2" fmla="*/ 7971 h 1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15">
                  <a:moveTo>
                    <a:pt x="0" y="10015"/>
                  </a:moveTo>
                  <a:cubicBezTo>
                    <a:pt x="749" y="3981"/>
                    <a:pt x="3853" y="367"/>
                    <a:pt x="5519" y="27"/>
                  </a:cubicBezTo>
                  <a:cubicBezTo>
                    <a:pt x="7185" y="-313"/>
                    <a:pt x="8732" y="2528"/>
                    <a:pt x="10000" y="7971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6" name="Line 22">
              <a:extLst>
                <a:ext uri="{FF2B5EF4-FFF2-40B4-BE49-F238E27FC236}">
                  <a16:creationId xmlns:a16="http://schemas.microsoft.com/office/drawing/2014/main" id="{B4CB1A2D-8939-4050-96B3-48F402DAE0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3390" y="3558463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7" name="Text Box 33">
              <a:extLst>
                <a:ext uri="{FF2B5EF4-FFF2-40B4-BE49-F238E27FC236}">
                  <a16:creationId xmlns:a16="http://schemas.microsoft.com/office/drawing/2014/main" id="{A1133209-5851-45F3-A0B4-2029E0120F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1283" y="326551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9" name="Line 22">
              <a:extLst>
                <a:ext uri="{FF2B5EF4-FFF2-40B4-BE49-F238E27FC236}">
                  <a16:creationId xmlns:a16="http://schemas.microsoft.com/office/drawing/2014/main" id="{F83E402D-60D2-4E12-9B9D-6AE7111377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3219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0" name="Text Box 32">
              <a:extLst>
                <a:ext uri="{FF2B5EF4-FFF2-40B4-BE49-F238E27FC236}">
                  <a16:creationId xmlns:a16="http://schemas.microsoft.com/office/drawing/2014/main" id="{07C5359C-3573-41CC-AC93-7D5CE3B09D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0095" y="3295355"/>
              <a:ext cx="2743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1" name="Oval 11">
              <a:extLst>
                <a:ext uri="{FF2B5EF4-FFF2-40B4-BE49-F238E27FC236}">
                  <a16:creationId xmlns:a16="http://schemas.microsoft.com/office/drawing/2014/main" id="{CFD966D6-663E-426D-B324-7D34DD563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3534" y="34492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2" name="Line 22">
              <a:extLst>
                <a:ext uri="{FF2B5EF4-FFF2-40B4-BE49-F238E27FC236}">
                  <a16:creationId xmlns:a16="http://schemas.microsoft.com/office/drawing/2014/main" id="{2F351D9C-84C0-4895-B47F-E4FC37DC22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2414" y="3588305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3" name="Freeform 25">
              <a:extLst>
                <a:ext uri="{FF2B5EF4-FFF2-40B4-BE49-F238E27FC236}">
                  <a16:creationId xmlns:a16="http://schemas.microsoft.com/office/drawing/2014/main" id="{2DE69983-4453-458D-9470-5406DB193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3948" y="3205943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4" name="Text Box 31">
              <a:extLst>
                <a:ext uri="{FF2B5EF4-FFF2-40B4-BE49-F238E27FC236}">
                  <a16:creationId xmlns:a16="http://schemas.microsoft.com/office/drawing/2014/main" id="{6B20BC4D-B17C-49C4-8920-F22373E19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435" y="2979538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5" name="Text Box 32">
              <a:extLst>
                <a:ext uri="{FF2B5EF4-FFF2-40B4-BE49-F238E27FC236}">
                  <a16:creationId xmlns:a16="http://schemas.microsoft.com/office/drawing/2014/main" id="{5B91BD21-6FDE-41C7-810D-47354748B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72022" y="3313493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6" name="Freeform 25">
              <a:extLst>
                <a:ext uri="{FF2B5EF4-FFF2-40B4-BE49-F238E27FC236}">
                  <a16:creationId xmlns:a16="http://schemas.microsoft.com/office/drawing/2014/main" id="{2E1728CA-01C8-42F2-9106-ABB0B6C84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872" y="3150858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7" name="Oval 7">
              <a:extLst>
                <a:ext uri="{FF2B5EF4-FFF2-40B4-BE49-F238E27FC236}">
                  <a16:creationId xmlns:a16="http://schemas.microsoft.com/office/drawing/2014/main" id="{07B9D1DF-6F26-4EA6-B8F5-6C4A11FA6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6879" y="344029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8" name="Oval 11">
              <a:extLst>
                <a:ext uri="{FF2B5EF4-FFF2-40B4-BE49-F238E27FC236}">
                  <a16:creationId xmlns:a16="http://schemas.microsoft.com/office/drawing/2014/main" id="{8E3031CB-E11B-41A9-9ADF-835D0530F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4004" y="3458772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9" name="Text Box 33">
              <a:extLst>
                <a:ext uri="{FF2B5EF4-FFF2-40B4-BE49-F238E27FC236}">
                  <a16:creationId xmlns:a16="http://schemas.microsoft.com/office/drawing/2014/main" id="{6E40ED36-CB55-4095-8FFF-5B907BF6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9801" y="32895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2" name="Line 22">
              <a:extLst>
                <a:ext uri="{FF2B5EF4-FFF2-40B4-BE49-F238E27FC236}">
                  <a16:creationId xmlns:a16="http://schemas.microsoft.com/office/drawing/2014/main" id="{C54E49E0-15ED-4C23-8AEB-2B5588C289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22019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4" name="Oval 11">
              <a:extLst>
                <a:ext uri="{FF2B5EF4-FFF2-40B4-BE49-F238E27FC236}">
                  <a16:creationId xmlns:a16="http://schemas.microsoft.com/office/drawing/2014/main" id="{A1DDF158-849F-4178-BEEE-9E68ACA7C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2804" y="3458772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5" name="Oval 11">
              <a:extLst>
                <a:ext uri="{FF2B5EF4-FFF2-40B4-BE49-F238E27FC236}">
                  <a16:creationId xmlns:a16="http://schemas.microsoft.com/office/drawing/2014/main" id="{71BFF3C2-2412-4F9D-9702-4FCB18B9D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7734" y="34492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7" name="Text Box 33">
              <a:extLst>
                <a:ext uri="{FF2B5EF4-FFF2-40B4-BE49-F238E27FC236}">
                  <a16:creationId xmlns:a16="http://schemas.microsoft.com/office/drawing/2014/main" id="{CEAEEED5-B47D-4981-9181-6F7276412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4001" y="32895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68" name="Line 22">
              <a:extLst>
                <a:ext uri="{FF2B5EF4-FFF2-40B4-BE49-F238E27FC236}">
                  <a16:creationId xmlns:a16="http://schemas.microsoft.com/office/drawing/2014/main" id="{7FD7F444-3390-4391-A603-B64DE5AD01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6219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70" name="Oval 11">
              <a:extLst>
                <a:ext uri="{FF2B5EF4-FFF2-40B4-BE49-F238E27FC236}">
                  <a16:creationId xmlns:a16="http://schemas.microsoft.com/office/drawing/2014/main" id="{3D7BF8A2-E410-4170-8112-EEAE70CE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8434" y="34619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71" name="Text Box 33">
              <a:extLst>
                <a:ext uri="{FF2B5EF4-FFF2-40B4-BE49-F238E27FC236}">
                  <a16:creationId xmlns:a16="http://schemas.microsoft.com/office/drawing/2014/main" id="{173A475D-B2EA-42F8-8F79-8F66DE9B2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8901" y="33022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73" name="Line 22">
              <a:extLst>
                <a:ext uri="{FF2B5EF4-FFF2-40B4-BE49-F238E27FC236}">
                  <a16:creationId xmlns:a16="http://schemas.microsoft.com/office/drawing/2014/main" id="{C927C96E-3A4D-4986-A628-F9DAE99ADB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1119" y="35828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76" name="Rectangle 3">
            <a:extLst>
              <a:ext uri="{FF2B5EF4-FFF2-40B4-BE49-F238E27FC236}">
                <a16:creationId xmlns:a16="http://schemas.microsoft.com/office/drawing/2014/main" id="{60779738-1402-420F-9779-FAB91F993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5256" y="5707446"/>
            <a:ext cx="350682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77" name="Right Arrow 45">
            <a:extLst>
              <a:ext uri="{FF2B5EF4-FFF2-40B4-BE49-F238E27FC236}">
                <a16:creationId xmlns:a16="http://schemas.microsoft.com/office/drawing/2014/main" id="{031025CF-79F8-4302-9115-D821D6C8E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3626" y="5868138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82" name="Rectangle 3">
            <a:extLst>
              <a:ext uri="{FF2B5EF4-FFF2-40B4-BE49-F238E27FC236}">
                <a16:creationId xmlns:a16="http://schemas.microsoft.com/office/drawing/2014/main" id="{D48704D5-64AA-44EE-8095-0BB779909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35358" y="5689368"/>
            <a:ext cx="350682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b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83" name="Right Arrow 45">
            <a:extLst>
              <a:ext uri="{FF2B5EF4-FFF2-40B4-BE49-F238E27FC236}">
                <a16:creationId xmlns:a16="http://schemas.microsoft.com/office/drawing/2014/main" id="{6C63E3CE-E241-42F0-B767-E1992272C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13728" y="5850060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67" name="Right Arrow 45">
            <a:extLst>
              <a:ext uri="{FF2B5EF4-FFF2-40B4-BE49-F238E27FC236}">
                <a16:creationId xmlns:a16="http://schemas.microsoft.com/office/drawing/2014/main" id="{E6C0FC59-64AD-4809-AB0C-6DFC890E5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213" y="4984822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87" name="Rectangle 3">
            <a:extLst>
              <a:ext uri="{FF2B5EF4-FFF2-40B4-BE49-F238E27FC236}">
                <a16:creationId xmlns:a16="http://schemas.microsoft.com/office/drawing/2014/main" id="{77A302C5-05B3-478F-A3BA-E6206139D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6004" y="4842855"/>
            <a:ext cx="890584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{</a:t>
            </a:r>
            <a:r>
              <a:rPr kumimoji="0" lang="en-CA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a,b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}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F5AB2EA5-4CDB-42E0-87DE-003AFE0B1729}"/>
              </a:ext>
            </a:extLst>
          </p:cNvPr>
          <p:cNvGrpSpPr/>
          <p:nvPr/>
        </p:nvGrpSpPr>
        <p:grpSpPr>
          <a:xfrm>
            <a:off x="9361070" y="4482707"/>
            <a:ext cx="1327292" cy="556336"/>
            <a:chOff x="2025251" y="5422726"/>
            <a:chExt cx="1327292" cy="556336"/>
          </a:xfrm>
        </p:grpSpPr>
        <p:sp>
          <p:nvSpPr>
            <p:cNvPr id="389" name="AutoShape 4">
              <a:extLst>
                <a:ext uri="{FF2B5EF4-FFF2-40B4-BE49-F238E27FC236}">
                  <a16:creationId xmlns:a16="http://schemas.microsoft.com/office/drawing/2014/main" id="{812DF3A2-C19B-413D-8CCA-C703C8B19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0" name="Oval 11">
              <a:extLst>
                <a:ext uri="{FF2B5EF4-FFF2-40B4-BE49-F238E27FC236}">
                  <a16:creationId xmlns:a16="http://schemas.microsoft.com/office/drawing/2014/main" id="{DE70892B-D1F6-4D7F-9F03-1222EBFE2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1" name="Line 22">
              <a:extLst>
                <a:ext uri="{FF2B5EF4-FFF2-40B4-BE49-F238E27FC236}">
                  <a16:creationId xmlns:a16="http://schemas.microsoft.com/office/drawing/2014/main" id="{B0DA248C-D108-4150-B268-425499C40C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2" name="Text Box 32">
              <a:extLst>
                <a:ext uri="{FF2B5EF4-FFF2-40B4-BE49-F238E27FC236}">
                  <a16:creationId xmlns:a16="http://schemas.microsoft.com/office/drawing/2014/main" id="{054753B9-F3B3-4377-A4DB-302280D803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370" y="5442444"/>
              <a:ext cx="26481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a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3" name="Oval 7">
              <a:extLst>
                <a:ext uri="{FF2B5EF4-FFF2-40B4-BE49-F238E27FC236}">
                  <a16:creationId xmlns:a16="http://schemas.microsoft.com/office/drawing/2014/main" id="{02971FFA-67CD-43ED-A9B2-14585F4EE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A62AC3B-EA78-4801-A0F4-C0E15E561387}"/>
              </a:ext>
            </a:extLst>
          </p:cNvPr>
          <p:cNvGrpSpPr/>
          <p:nvPr/>
        </p:nvGrpSpPr>
        <p:grpSpPr>
          <a:xfrm>
            <a:off x="9355204" y="5083312"/>
            <a:ext cx="1327292" cy="556336"/>
            <a:chOff x="2025251" y="5422726"/>
            <a:chExt cx="1327292" cy="556336"/>
          </a:xfrm>
        </p:grpSpPr>
        <p:sp>
          <p:nvSpPr>
            <p:cNvPr id="396" name="AutoShape 4">
              <a:extLst>
                <a:ext uri="{FF2B5EF4-FFF2-40B4-BE49-F238E27FC236}">
                  <a16:creationId xmlns:a16="http://schemas.microsoft.com/office/drawing/2014/main" id="{304B6482-DC0A-430E-99AD-64B9714BB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51" y="5422726"/>
              <a:ext cx="1327292" cy="556336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7" name="Oval 11">
              <a:extLst>
                <a:ext uri="{FF2B5EF4-FFF2-40B4-BE49-F238E27FC236}">
                  <a16:creationId xmlns:a16="http://schemas.microsoft.com/office/drawing/2014/main" id="{21B5E6C9-AED5-444E-875D-FC68260AE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506" y="5622283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8" name="Line 22">
              <a:extLst>
                <a:ext uri="{FF2B5EF4-FFF2-40B4-BE49-F238E27FC236}">
                  <a16:creationId xmlns:a16="http://schemas.microsoft.com/office/drawing/2014/main" id="{5E2B4D72-B753-4C7C-9FA0-982A837833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5952" y="5717256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9" name="Text Box 32">
              <a:extLst>
                <a:ext uri="{FF2B5EF4-FFF2-40B4-BE49-F238E27FC236}">
                  <a16:creationId xmlns:a16="http://schemas.microsoft.com/office/drawing/2014/main" id="{5481D946-A27D-4FAF-9463-FBFFD9307B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5560" y="5442444"/>
              <a:ext cx="27443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b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00" name="Oval 7">
              <a:extLst>
                <a:ext uri="{FF2B5EF4-FFF2-40B4-BE49-F238E27FC236}">
                  <a16:creationId xmlns:a16="http://schemas.microsoft.com/office/drawing/2014/main" id="{43976DB5-7D69-4C25-BB4E-D656AF44A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525" y="5569246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2870FF7-8B98-43BD-8A4F-A1BF448E6ACA}"/>
              </a:ext>
            </a:extLst>
          </p:cNvPr>
          <p:cNvGrpSpPr/>
          <p:nvPr/>
        </p:nvGrpSpPr>
        <p:grpSpPr>
          <a:xfrm>
            <a:off x="2959543" y="3623475"/>
            <a:ext cx="2589119" cy="563530"/>
            <a:chOff x="2959543" y="3623475"/>
            <a:chExt cx="2589119" cy="563530"/>
          </a:xfrm>
        </p:grpSpPr>
        <p:sp>
          <p:nvSpPr>
            <p:cNvPr id="204" name="Text Box 33"/>
            <p:cNvSpPr txBox="1">
              <a:spLocks noChangeArrowheads="1"/>
            </p:cNvSpPr>
            <p:nvPr/>
          </p:nvSpPr>
          <p:spPr bwMode="auto">
            <a:xfrm>
              <a:off x="4764773" y="387923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22" name="Freeform 25"/>
            <p:cNvSpPr>
              <a:spLocks/>
            </p:cNvSpPr>
            <p:nvPr/>
          </p:nvSpPr>
          <p:spPr bwMode="auto">
            <a:xfrm flipH="1" flipV="1">
              <a:off x="2959543" y="3623475"/>
              <a:ext cx="2589119" cy="378855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745 w 9688"/>
                <a:gd name="connsiteY0" fmla="*/ 8571 h 11142"/>
                <a:gd name="connsiteX1" fmla="*/ 745 w 9688"/>
                <a:gd name="connsiteY1" fmla="*/ 0 h 11142"/>
                <a:gd name="connsiteX2" fmla="*/ 8487 w 9688"/>
                <a:gd name="connsiteY2" fmla="*/ 0 h 11142"/>
                <a:gd name="connsiteX3" fmla="*/ 8939 w 9688"/>
                <a:gd name="connsiteY3" fmla="*/ 11142 h 11142"/>
                <a:gd name="connsiteX0" fmla="*/ 2349 w 9461"/>
                <a:gd name="connsiteY0" fmla="*/ 11462 h 11462"/>
                <a:gd name="connsiteX1" fmla="*/ 230 w 9461"/>
                <a:gd name="connsiteY1" fmla="*/ 1132 h 11462"/>
                <a:gd name="connsiteX2" fmla="*/ 8221 w 9461"/>
                <a:gd name="connsiteY2" fmla="*/ 1132 h 11462"/>
                <a:gd name="connsiteX3" fmla="*/ 8688 w 9461"/>
                <a:gd name="connsiteY3" fmla="*/ 11132 h 11462"/>
                <a:gd name="connsiteX0" fmla="*/ 274 w 7791"/>
                <a:gd name="connsiteY0" fmla="*/ 9318 h 9318"/>
                <a:gd name="connsiteX1" fmla="*/ 1367 w 7791"/>
                <a:gd name="connsiteY1" fmla="*/ 2894 h 9318"/>
                <a:gd name="connsiteX2" fmla="*/ 6480 w 7791"/>
                <a:gd name="connsiteY2" fmla="*/ 306 h 9318"/>
                <a:gd name="connsiteX3" fmla="*/ 6974 w 7791"/>
                <a:gd name="connsiteY3" fmla="*/ 9030 h 9318"/>
                <a:gd name="connsiteX0" fmla="*/ 336 w 9821"/>
                <a:gd name="connsiteY0" fmla="*/ 8176 h 8176"/>
                <a:gd name="connsiteX1" fmla="*/ 1739 w 9821"/>
                <a:gd name="connsiteY1" fmla="*/ 1282 h 8176"/>
                <a:gd name="connsiteX2" fmla="*/ 7699 w 9821"/>
                <a:gd name="connsiteY2" fmla="*/ 664 h 8176"/>
                <a:gd name="connsiteX3" fmla="*/ 8935 w 9821"/>
                <a:gd name="connsiteY3" fmla="*/ 7867 h 8176"/>
                <a:gd name="connsiteX0" fmla="*/ 341 w 10431"/>
                <a:gd name="connsiteY0" fmla="*/ 9999 h 11508"/>
                <a:gd name="connsiteX1" fmla="*/ 1770 w 10431"/>
                <a:gd name="connsiteY1" fmla="*/ 1567 h 11508"/>
                <a:gd name="connsiteX2" fmla="*/ 7838 w 10431"/>
                <a:gd name="connsiteY2" fmla="*/ 811 h 11508"/>
                <a:gd name="connsiteX3" fmla="*/ 9641 w 10431"/>
                <a:gd name="connsiteY3" fmla="*/ 11508 h 11508"/>
                <a:gd name="connsiteX0" fmla="*/ 341 w 10197"/>
                <a:gd name="connsiteY0" fmla="*/ 9999 h 11508"/>
                <a:gd name="connsiteX1" fmla="*/ 1770 w 10197"/>
                <a:gd name="connsiteY1" fmla="*/ 1567 h 11508"/>
                <a:gd name="connsiteX2" fmla="*/ 7838 w 10197"/>
                <a:gd name="connsiteY2" fmla="*/ 811 h 11508"/>
                <a:gd name="connsiteX3" fmla="*/ 9641 w 10197"/>
                <a:gd name="connsiteY3" fmla="*/ 11508 h 11508"/>
                <a:gd name="connsiteX0" fmla="*/ 341 w 9641"/>
                <a:gd name="connsiteY0" fmla="*/ 9999 h 11508"/>
                <a:gd name="connsiteX1" fmla="*/ 1770 w 9641"/>
                <a:gd name="connsiteY1" fmla="*/ 1567 h 11508"/>
                <a:gd name="connsiteX2" fmla="*/ 7838 w 9641"/>
                <a:gd name="connsiteY2" fmla="*/ 811 h 11508"/>
                <a:gd name="connsiteX3" fmla="*/ 9641 w 9641"/>
                <a:gd name="connsiteY3" fmla="*/ 11508 h 11508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9344"/>
                <a:gd name="connsiteX1" fmla="*/ 1836 w 10000"/>
                <a:gd name="connsiteY1" fmla="*/ 1362 h 9344"/>
                <a:gd name="connsiteX2" fmla="*/ 8130 w 10000"/>
                <a:gd name="connsiteY2" fmla="*/ 705 h 9344"/>
                <a:gd name="connsiteX3" fmla="*/ 10000 w 10000"/>
                <a:gd name="connsiteY3" fmla="*/ 9344 h 9344"/>
                <a:gd name="connsiteX0" fmla="*/ 354 w 10000"/>
                <a:gd name="connsiteY0" fmla="*/ 9299 h 10000"/>
                <a:gd name="connsiteX1" fmla="*/ 1836 w 10000"/>
                <a:gd name="connsiteY1" fmla="*/ 1458 h 10000"/>
                <a:gd name="connsiteX2" fmla="*/ 8130 w 10000"/>
                <a:gd name="connsiteY2" fmla="*/ 754 h 10000"/>
                <a:gd name="connsiteX3" fmla="*/ 10000 w 10000"/>
                <a:gd name="connsiteY3" fmla="*/ 10000 h 10000"/>
                <a:gd name="connsiteX0" fmla="*/ 0 w 9646"/>
                <a:gd name="connsiteY0" fmla="*/ 9299 h 10000"/>
                <a:gd name="connsiteX1" fmla="*/ 1482 w 9646"/>
                <a:gd name="connsiteY1" fmla="*/ 1458 h 10000"/>
                <a:gd name="connsiteX2" fmla="*/ 7776 w 9646"/>
                <a:gd name="connsiteY2" fmla="*/ 754 h 10000"/>
                <a:gd name="connsiteX3" fmla="*/ 9646 w 9646"/>
                <a:gd name="connsiteY3" fmla="*/ 10000 h 10000"/>
                <a:gd name="connsiteX0" fmla="*/ 0 w 10000"/>
                <a:gd name="connsiteY0" fmla="*/ 9429 h 10130"/>
                <a:gd name="connsiteX1" fmla="*/ 2780 w 10000"/>
                <a:gd name="connsiteY1" fmla="*/ 1237 h 10130"/>
                <a:gd name="connsiteX2" fmla="*/ 8061 w 10000"/>
                <a:gd name="connsiteY2" fmla="*/ 884 h 10130"/>
                <a:gd name="connsiteX3" fmla="*/ 10000 w 10000"/>
                <a:gd name="connsiteY3" fmla="*/ 10130 h 10130"/>
                <a:gd name="connsiteX0" fmla="*/ 0 w 9341"/>
                <a:gd name="connsiteY0" fmla="*/ 9429 h 10130"/>
                <a:gd name="connsiteX1" fmla="*/ 2121 w 9341"/>
                <a:gd name="connsiteY1" fmla="*/ 1237 h 10130"/>
                <a:gd name="connsiteX2" fmla="*/ 7402 w 9341"/>
                <a:gd name="connsiteY2" fmla="*/ 884 h 10130"/>
                <a:gd name="connsiteX3" fmla="*/ 9341 w 9341"/>
                <a:gd name="connsiteY3" fmla="*/ 10130 h 10130"/>
                <a:gd name="connsiteX0" fmla="*/ 0 w 8903"/>
                <a:gd name="connsiteY0" fmla="*/ 9308 h 9308"/>
                <a:gd name="connsiteX1" fmla="*/ 2271 w 8903"/>
                <a:gd name="connsiteY1" fmla="*/ 1221 h 9308"/>
                <a:gd name="connsiteX2" fmla="*/ 7924 w 8903"/>
                <a:gd name="connsiteY2" fmla="*/ 873 h 9308"/>
                <a:gd name="connsiteX3" fmla="*/ 8903 w 8903"/>
                <a:gd name="connsiteY3" fmla="*/ 6188 h 9308"/>
                <a:gd name="connsiteX0" fmla="*/ 0 w 10000"/>
                <a:gd name="connsiteY0" fmla="*/ 11123 h 11123"/>
                <a:gd name="connsiteX1" fmla="*/ 2551 w 10000"/>
                <a:gd name="connsiteY1" fmla="*/ 2435 h 11123"/>
                <a:gd name="connsiteX2" fmla="*/ 5732 w 10000"/>
                <a:gd name="connsiteY2" fmla="*/ 572 h 11123"/>
                <a:gd name="connsiteX3" fmla="*/ 10000 w 10000"/>
                <a:gd name="connsiteY3" fmla="*/ 7771 h 11123"/>
                <a:gd name="connsiteX0" fmla="*/ 0 w 10000"/>
                <a:gd name="connsiteY0" fmla="*/ 8734 h 8734"/>
                <a:gd name="connsiteX1" fmla="*/ 2551 w 10000"/>
                <a:gd name="connsiteY1" fmla="*/ 46 h 8734"/>
                <a:gd name="connsiteX2" fmla="*/ 10000 w 10000"/>
                <a:gd name="connsiteY2" fmla="*/ 5382 h 8734"/>
                <a:gd name="connsiteX0" fmla="*/ 0 w 10000"/>
                <a:gd name="connsiteY0" fmla="*/ 11692 h 11692"/>
                <a:gd name="connsiteX1" fmla="*/ 3695 w 10000"/>
                <a:gd name="connsiteY1" fmla="*/ 40 h 11692"/>
                <a:gd name="connsiteX2" fmla="*/ 10000 w 10000"/>
                <a:gd name="connsiteY2" fmla="*/ 7854 h 11692"/>
                <a:gd name="connsiteX0" fmla="*/ 0 w 10000"/>
                <a:gd name="connsiteY0" fmla="*/ 12540 h 12540"/>
                <a:gd name="connsiteX1" fmla="*/ 4839 w 10000"/>
                <a:gd name="connsiteY1" fmla="*/ 36 h 12540"/>
                <a:gd name="connsiteX2" fmla="*/ 10000 w 10000"/>
                <a:gd name="connsiteY2" fmla="*/ 8702 h 12540"/>
                <a:gd name="connsiteX0" fmla="*/ 0 w 10000"/>
                <a:gd name="connsiteY0" fmla="*/ 12626 h 12626"/>
                <a:gd name="connsiteX1" fmla="*/ 4839 w 10000"/>
                <a:gd name="connsiteY1" fmla="*/ 122 h 12626"/>
                <a:gd name="connsiteX2" fmla="*/ 10000 w 10000"/>
                <a:gd name="connsiteY2" fmla="*/ 8788 h 12626"/>
                <a:gd name="connsiteX0" fmla="*/ 0 w 8768"/>
                <a:gd name="connsiteY0" fmla="*/ 12519 h 12519"/>
                <a:gd name="connsiteX1" fmla="*/ 4839 w 8768"/>
                <a:gd name="connsiteY1" fmla="*/ 15 h 12519"/>
                <a:gd name="connsiteX2" fmla="*/ 8768 w 8768"/>
                <a:gd name="connsiteY2" fmla="*/ 9960 h 12519"/>
                <a:gd name="connsiteX0" fmla="*/ 0 w 10000"/>
                <a:gd name="connsiteY0" fmla="*/ 10015 h 10015"/>
                <a:gd name="connsiteX1" fmla="*/ 5519 w 10000"/>
                <a:gd name="connsiteY1" fmla="*/ 27 h 10015"/>
                <a:gd name="connsiteX2" fmla="*/ 10000 w 10000"/>
                <a:gd name="connsiteY2" fmla="*/ 7971 h 1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15">
                  <a:moveTo>
                    <a:pt x="0" y="10015"/>
                  </a:moveTo>
                  <a:cubicBezTo>
                    <a:pt x="749" y="3981"/>
                    <a:pt x="3853" y="367"/>
                    <a:pt x="5519" y="27"/>
                  </a:cubicBezTo>
                  <a:cubicBezTo>
                    <a:pt x="7185" y="-313"/>
                    <a:pt x="8732" y="2528"/>
                    <a:pt x="10000" y="7971"/>
                  </a:cubicBezTo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15A1F82-33CD-41DE-A675-6FEBD2605726}"/>
              </a:ext>
            </a:extLst>
          </p:cNvPr>
          <p:cNvGrpSpPr/>
          <p:nvPr/>
        </p:nvGrpSpPr>
        <p:grpSpPr>
          <a:xfrm>
            <a:off x="2748298" y="2966838"/>
            <a:ext cx="3361879" cy="885010"/>
            <a:chOff x="2748298" y="2979538"/>
            <a:chExt cx="3361879" cy="885010"/>
          </a:xfrm>
        </p:grpSpPr>
        <p:sp>
          <p:nvSpPr>
            <p:cNvPr id="411" name="AutoShape 4">
              <a:extLst>
                <a:ext uri="{FF2B5EF4-FFF2-40B4-BE49-F238E27FC236}">
                  <a16:creationId xmlns:a16="http://schemas.microsoft.com/office/drawing/2014/main" id="{A941F341-26F6-4EE0-9EE5-BE6D4C6BA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298" y="3009659"/>
              <a:ext cx="3361879" cy="854889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5FDCD7EA-3817-4D49-880F-E7257F00F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6481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3" name="Oval 11">
              <a:extLst>
                <a:ext uri="{FF2B5EF4-FFF2-40B4-BE49-F238E27FC236}">
                  <a16:creationId xmlns:a16="http://schemas.microsoft.com/office/drawing/2014/main" id="{29145F81-9A7B-4DA5-9593-1B7D74CCA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796" y="34492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4" name="Line 22">
              <a:extLst>
                <a:ext uri="{FF2B5EF4-FFF2-40B4-BE49-F238E27FC236}">
                  <a16:creationId xmlns:a16="http://schemas.microsoft.com/office/drawing/2014/main" id="{4584F23B-B05D-4975-AF8C-1A31DAFF19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676" y="3588305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1AF8E44C-3A22-44AF-B19F-E1C4E0650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210" y="3205943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6" name="Text Box 31">
              <a:extLst>
                <a:ext uri="{FF2B5EF4-FFF2-40B4-BE49-F238E27FC236}">
                  <a16:creationId xmlns:a16="http://schemas.microsoft.com/office/drawing/2014/main" id="{A34A5B9C-D3E3-46BF-9323-CA65B3F70D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697" y="2979538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7" name="Text Box 32">
              <a:extLst>
                <a:ext uri="{FF2B5EF4-FFF2-40B4-BE49-F238E27FC236}">
                  <a16:creationId xmlns:a16="http://schemas.microsoft.com/office/drawing/2014/main" id="{885E074B-ED4D-4CA1-8898-B7B198297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85284" y="3313493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8" name="Freeform 25">
              <a:extLst>
                <a:ext uri="{FF2B5EF4-FFF2-40B4-BE49-F238E27FC236}">
                  <a16:creationId xmlns:a16="http://schemas.microsoft.com/office/drawing/2014/main" id="{725D7DB3-609F-4B9F-904D-BD13D540B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3134" y="3150858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9" name="Oval 7">
              <a:extLst>
                <a:ext uri="{FF2B5EF4-FFF2-40B4-BE49-F238E27FC236}">
                  <a16:creationId xmlns:a16="http://schemas.microsoft.com/office/drawing/2014/main" id="{E657CEAB-18F9-4C93-B1CB-FCF7DB9C6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0141" y="344029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Text Box 33">
              <a:extLst>
                <a:ext uri="{FF2B5EF4-FFF2-40B4-BE49-F238E27FC236}">
                  <a16:creationId xmlns:a16="http://schemas.microsoft.com/office/drawing/2014/main" id="{417AC351-D579-44FE-B57A-F6CAC3369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3063" y="32895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Line 22">
              <a:extLst>
                <a:ext uri="{FF2B5EF4-FFF2-40B4-BE49-F238E27FC236}">
                  <a16:creationId xmlns:a16="http://schemas.microsoft.com/office/drawing/2014/main" id="{2A357834-4CBD-4CC2-AD78-0DFEED398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5281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Oval 11">
              <a:extLst>
                <a:ext uri="{FF2B5EF4-FFF2-40B4-BE49-F238E27FC236}">
                  <a16:creationId xmlns:a16="http://schemas.microsoft.com/office/drawing/2014/main" id="{B7AB2A31-E9D8-409E-8A8A-7B00C5ADF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066" y="3458772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Oval 11">
              <a:extLst>
                <a:ext uri="{FF2B5EF4-FFF2-40B4-BE49-F238E27FC236}">
                  <a16:creationId xmlns:a16="http://schemas.microsoft.com/office/drawing/2014/main" id="{73C7F3F5-62C4-43DE-B509-41742D5B8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996" y="34492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Text Box 33">
              <a:extLst>
                <a:ext uri="{FF2B5EF4-FFF2-40B4-BE49-F238E27FC236}">
                  <a16:creationId xmlns:a16="http://schemas.microsoft.com/office/drawing/2014/main" id="{2275D9E2-60F6-4F1C-A62C-D2E6D9C1A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263" y="32895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Line 22">
              <a:extLst>
                <a:ext uri="{FF2B5EF4-FFF2-40B4-BE49-F238E27FC236}">
                  <a16:creationId xmlns:a16="http://schemas.microsoft.com/office/drawing/2014/main" id="{927A714E-7E28-453F-8C79-16F70F649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9481" y="35701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Oval 11">
              <a:extLst>
                <a:ext uri="{FF2B5EF4-FFF2-40B4-BE49-F238E27FC236}">
                  <a16:creationId xmlns:a16="http://schemas.microsoft.com/office/drawing/2014/main" id="{235D80DE-26D1-41EA-9980-0B25D9B0D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1696" y="3461964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Text Box 33">
              <a:extLst>
                <a:ext uri="{FF2B5EF4-FFF2-40B4-BE49-F238E27FC236}">
                  <a16:creationId xmlns:a16="http://schemas.microsoft.com/office/drawing/2014/main" id="{2838A734-070F-47B6-BB24-39570400B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92163" y="3302221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Line 22">
              <a:extLst>
                <a:ext uri="{FF2B5EF4-FFF2-40B4-BE49-F238E27FC236}">
                  <a16:creationId xmlns:a16="http://schemas.microsoft.com/office/drawing/2014/main" id="{0CEE9615-D346-4735-8309-10B779A48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4381" y="3582867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0" name="Oval 11">
              <a:extLst>
                <a:ext uri="{FF2B5EF4-FFF2-40B4-BE49-F238E27FC236}">
                  <a16:creationId xmlns:a16="http://schemas.microsoft.com/office/drawing/2014/main" id="{C5B0DEBA-122C-4DEF-8DBC-E005AB020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266" y="3458772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2" name="Text Box 32">
              <a:extLst>
                <a:ext uri="{FF2B5EF4-FFF2-40B4-BE49-F238E27FC236}">
                  <a16:creationId xmlns:a16="http://schemas.microsoft.com/office/drawing/2014/main" id="{6B28FB7C-5487-40AE-BFAF-A4061111E6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3357" y="3295355"/>
              <a:ext cx="2743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1D9E6F8-09B2-42A2-8DAC-198BFDE6444F}"/>
              </a:ext>
            </a:extLst>
          </p:cNvPr>
          <p:cNvGrpSpPr/>
          <p:nvPr/>
        </p:nvGrpSpPr>
        <p:grpSpPr>
          <a:xfrm>
            <a:off x="1938445" y="4801278"/>
            <a:ext cx="789015" cy="436378"/>
            <a:chOff x="1938445" y="4801278"/>
            <a:chExt cx="789015" cy="436378"/>
          </a:xfrm>
        </p:grpSpPr>
        <p:sp>
          <p:nvSpPr>
            <p:cNvPr id="402" name="AutoShape 4">
              <a:extLst>
                <a:ext uri="{FF2B5EF4-FFF2-40B4-BE49-F238E27FC236}">
                  <a16:creationId xmlns:a16="http://schemas.microsoft.com/office/drawing/2014/main" id="{773C51FD-C2F7-44D6-8AAC-B0E405FC9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187" y="4859548"/>
              <a:ext cx="758273" cy="378108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2" name="Line 22"/>
            <p:cNvSpPr>
              <a:spLocks noChangeShapeType="1"/>
            </p:cNvSpPr>
            <p:nvPr/>
          </p:nvSpPr>
          <p:spPr bwMode="auto">
            <a:xfrm>
              <a:off x="2157660" y="5076090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3" name="Text Box 32"/>
            <p:cNvSpPr txBox="1">
              <a:spLocks noChangeArrowheads="1"/>
            </p:cNvSpPr>
            <p:nvPr/>
          </p:nvSpPr>
          <p:spPr bwMode="auto">
            <a:xfrm>
              <a:off x="2134536" y="4801278"/>
              <a:ext cx="2743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3" name="Oval 11"/>
            <p:cNvSpPr>
              <a:spLocks noChangeArrowheads="1"/>
            </p:cNvSpPr>
            <p:nvPr/>
          </p:nvSpPr>
          <p:spPr bwMode="auto">
            <a:xfrm>
              <a:off x="1938445" y="4964695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0" name="Oval 11">
              <a:extLst>
                <a:ext uri="{FF2B5EF4-FFF2-40B4-BE49-F238E27FC236}">
                  <a16:creationId xmlns:a16="http://schemas.microsoft.com/office/drawing/2014/main" id="{A6BE3378-40AB-4639-8385-CB7FE9777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245" y="4964695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B39F91E-6F3C-4B53-BE18-9EF1DBC4E4C8}"/>
              </a:ext>
            </a:extLst>
          </p:cNvPr>
          <p:cNvGrpSpPr/>
          <p:nvPr/>
        </p:nvGrpSpPr>
        <p:grpSpPr>
          <a:xfrm>
            <a:off x="3642175" y="4820534"/>
            <a:ext cx="761685" cy="436172"/>
            <a:chOff x="3642175" y="4820534"/>
            <a:chExt cx="761685" cy="436172"/>
          </a:xfrm>
        </p:grpSpPr>
        <p:sp>
          <p:nvSpPr>
            <p:cNvPr id="403" name="AutoShape 4">
              <a:extLst>
                <a:ext uri="{FF2B5EF4-FFF2-40B4-BE49-F238E27FC236}">
                  <a16:creationId xmlns:a16="http://schemas.microsoft.com/office/drawing/2014/main" id="{F8928636-6F63-4132-A82A-288C8A8FC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587" y="4878598"/>
              <a:ext cx="758273" cy="378108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5" name="Line 22"/>
            <p:cNvSpPr>
              <a:spLocks noChangeShapeType="1"/>
            </p:cNvSpPr>
            <p:nvPr/>
          </p:nvSpPr>
          <p:spPr bwMode="auto">
            <a:xfrm>
              <a:off x="3846855" y="5094228"/>
              <a:ext cx="32428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8" name="Text Box 32"/>
            <p:cNvSpPr txBox="1">
              <a:spLocks noChangeArrowheads="1"/>
            </p:cNvSpPr>
            <p:nvPr/>
          </p:nvSpPr>
          <p:spPr bwMode="auto">
            <a:xfrm>
              <a:off x="3925256" y="4820534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1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3" name="Oval 11">
              <a:extLst>
                <a:ext uri="{FF2B5EF4-FFF2-40B4-BE49-F238E27FC236}">
                  <a16:creationId xmlns:a16="http://schemas.microsoft.com/office/drawing/2014/main" id="{2B35C0BF-A043-4454-859F-0B91330B9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175" y="4955187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8" name="Oval 11">
              <a:extLst>
                <a:ext uri="{FF2B5EF4-FFF2-40B4-BE49-F238E27FC236}">
                  <a16:creationId xmlns:a16="http://schemas.microsoft.com/office/drawing/2014/main" id="{942F8397-B3F5-4BE1-A526-6C1C25537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875" y="4967887"/>
              <a:ext cx="218983" cy="208561"/>
            </a:xfrm>
            <a:prstGeom prst="ellipse">
              <a:avLst/>
            </a:prstGeom>
            <a:solidFill>
              <a:srgbClr val="3366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59C5130-1A89-41B3-99BA-0D49DFE57849}"/>
              </a:ext>
            </a:extLst>
          </p:cNvPr>
          <p:cNvGrpSpPr/>
          <p:nvPr/>
        </p:nvGrpSpPr>
        <p:grpSpPr>
          <a:xfrm>
            <a:off x="4648574" y="4430376"/>
            <a:ext cx="479535" cy="920623"/>
            <a:chOff x="4648574" y="4430376"/>
            <a:chExt cx="479535" cy="920623"/>
          </a:xfrm>
        </p:grpSpPr>
        <p:sp>
          <p:nvSpPr>
            <p:cNvPr id="416" name="AutoShape 4">
              <a:extLst>
                <a:ext uri="{FF2B5EF4-FFF2-40B4-BE49-F238E27FC236}">
                  <a16:creationId xmlns:a16="http://schemas.microsoft.com/office/drawing/2014/main" id="{657D2DE9-44B1-4A8E-ADFA-617D0A0DF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574" y="4521065"/>
              <a:ext cx="479535" cy="829934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9" name="Freeform 25"/>
            <p:cNvSpPr>
              <a:spLocks/>
            </p:cNvSpPr>
            <p:nvPr/>
          </p:nvSpPr>
          <p:spPr bwMode="auto">
            <a:xfrm>
              <a:off x="4844313" y="4656781"/>
              <a:ext cx="188569" cy="243321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336">
                  <a:moveTo>
                    <a:pt x="32" y="336"/>
                  </a:moveTo>
                  <a:cubicBezTo>
                    <a:pt x="16" y="216"/>
                    <a:pt x="0" y="96"/>
                    <a:pt x="32" y="48"/>
                  </a:cubicBezTo>
                  <a:cubicBezTo>
                    <a:pt x="64" y="0"/>
                    <a:pt x="200" y="0"/>
                    <a:pt x="224" y="48"/>
                  </a:cubicBezTo>
                  <a:cubicBezTo>
                    <a:pt x="248" y="96"/>
                    <a:pt x="212" y="216"/>
                    <a:pt x="176" y="336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0" name="Text Box 31"/>
            <p:cNvSpPr txBox="1">
              <a:spLocks noChangeArrowheads="1"/>
            </p:cNvSpPr>
            <p:nvPr/>
          </p:nvSpPr>
          <p:spPr bwMode="auto">
            <a:xfrm>
              <a:off x="4796800" y="4430376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2" name="Oval 7"/>
            <p:cNvSpPr>
              <a:spLocks noChangeArrowheads="1"/>
            </p:cNvSpPr>
            <p:nvPr/>
          </p:nvSpPr>
          <p:spPr bwMode="auto">
            <a:xfrm>
              <a:off x="4731320" y="4946218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D3C96AA-8B11-4A06-8FF8-44BC0BD55EDE}"/>
              </a:ext>
            </a:extLst>
          </p:cNvPr>
          <p:cNvGrpSpPr/>
          <p:nvPr/>
        </p:nvGrpSpPr>
        <p:grpSpPr>
          <a:xfrm>
            <a:off x="4373342" y="4808144"/>
            <a:ext cx="356501" cy="307772"/>
            <a:chOff x="4373342" y="4808144"/>
            <a:chExt cx="356501" cy="307772"/>
          </a:xfrm>
        </p:grpSpPr>
        <p:sp>
          <p:nvSpPr>
            <p:cNvPr id="89" name="Text Box 33">
              <a:extLst>
                <a:ext uri="{FF2B5EF4-FFF2-40B4-BE49-F238E27FC236}">
                  <a16:creationId xmlns:a16="http://schemas.microsoft.com/office/drawing/2014/main" id="{2362B5CA-75A7-4F13-8283-06D898EF5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3342" y="4808144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0" name="Line 22">
              <a:extLst>
                <a:ext uri="{FF2B5EF4-FFF2-40B4-BE49-F238E27FC236}">
                  <a16:creationId xmlns:a16="http://schemas.microsoft.com/office/drawing/2014/main" id="{44EFD474-A3B2-41D7-A2DE-897574C76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5560" y="5088790"/>
              <a:ext cx="324283" cy="0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EC4B993-99C0-476F-A716-41098412761A}"/>
              </a:ext>
            </a:extLst>
          </p:cNvPr>
          <p:cNvGrpSpPr/>
          <p:nvPr/>
        </p:nvGrpSpPr>
        <p:grpSpPr>
          <a:xfrm>
            <a:off x="1866793" y="3265513"/>
            <a:ext cx="924142" cy="468703"/>
            <a:chOff x="1866793" y="3265513"/>
            <a:chExt cx="924142" cy="468703"/>
          </a:xfrm>
        </p:grpSpPr>
        <p:sp>
          <p:nvSpPr>
            <p:cNvPr id="205" name="Oval 7"/>
            <p:cNvSpPr>
              <a:spLocks noChangeArrowheads="1"/>
            </p:cNvSpPr>
            <p:nvPr/>
          </p:nvSpPr>
          <p:spPr bwMode="auto">
            <a:xfrm>
              <a:off x="2104036" y="342137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6" name="Line 22"/>
            <p:cNvSpPr>
              <a:spLocks noChangeShapeType="1"/>
            </p:cNvSpPr>
            <p:nvPr/>
          </p:nvSpPr>
          <p:spPr bwMode="auto">
            <a:xfrm flipV="1">
              <a:off x="1866793" y="3580412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25" name="Line 22"/>
            <p:cNvSpPr>
              <a:spLocks noChangeShapeType="1"/>
            </p:cNvSpPr>
            <p:nvPr/>
          </p:nvSpPr>
          <p:spPr bwMode="auto">
            <a:xfrm>
              <a:off x="2466652" y="3558463"/>
              <a:ext cx="324283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26" name="Text Box 33"/>
            <p:cNvSpPr txBox="1">
              <a:spLocks noChangeArrowheads="1"/>
            </p:cNvSpPr>
            <p:nvPr/>
          </p:nvSpPr>
          <p:spPr bwMode="auto">
            <a:xfrm>
              <a:off x="2454545" y="326551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A61C7A92-4778-4B85-940C-50DE97EF4E70}"/>
              </a:ext>
            </a:extLst>
          </p:cNvPr>
          <p:cNvGrpSpPr/>
          <p:nvPr/>
        </p:nvGrpSpPr>
        <p:grpSpPr>
          <a:xfrm>
            <a:off x="8324549" y="3406248"/>
            <a:ext cx="924142" cy="342410"/>
            <a:chOff x="1866793" y="3421375"/>
            <a:chExt cx="924142" cy="342410"/>
          </a:xfrm>
        </p:grpSpPr>
        <p:sp>
          <p:nvSpPr>
            <p:cNvPr id="493" name="Oval 7">
              <a:extLst>
                <a:ext uri="{FF2B5EF4-FFF2-40B4-BE49-F238E27FC236}">
                  <a16:creationId xmlns:a16="http://schemas.microsoft.com/office/drawing/2014/main" id="{7865ADEC-D119-46E7-913E-1F5CC72C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036" y="3421375"/>
              <a:ext cx="328475" cy="312841"/>
            </a:xfrm>
            <a:prstGeom prst="ellipse">
              <a:avLst/>
            </a:prstGeom>
            <a:solidFill>
              <a:srgbClr val="0066FF">
                <a:alpha val="50195"/>
              </a:srgbClr>
            </a:solidFill>
            <a:ln w="762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4" name="Line 22">
              <a:extLst>
                <a:ext uri="{FF2B5EF4-FFF2-40B4-BE49-F238E27FC236}">
                  <a16:creationId xmlns:a16="http://schemas.microsoft.com/office/drawing/2014/main" id="{B65534E4-F1B4-4CC2-973A-0E9E19DE8A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6793" y="3580412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5" name="Line 22">
              <a:extLst>
                <a:ext uri="{FF2B5EF4-FFF2-40B4-BE49-F238E27FC236}">
                  <a16:creationId xmlns:a16="http://schemas.microsoft.com/office/drawing/2014/main" id="{884176EF-8CE3-4D7A-A287-0FEF54EFA3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6652" y="3558463"/>
              <a:ext cx="324283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96" name="Text Box 33">
              <a:extLst>
                <a:ext uri="{FF2B5EF4-FFF2-40B4-BE49-F238E27FC236}">
                  <a16:creationId xmlns:a16="http://schemas.microsoft.com/office/drawing/2014/main" id="{6ED729B2-F057-49D6-A91D-DC11DD63BA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9785" y="3456013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60" name="Rectangle 3">
            <a:extLst>
              <a:ext uri="{FF2B5EF4-FFF2-40B4-BE49-F238E27FC236}">
                <a16:creationId xmlns:a16="http://schemas.microsoft.com/office/drawing/2014/main" id="{D837A5FB-0E00-4656-BC81-1B9D00257E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972" y="3394057"/>
            <a:ext cx="1172324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{</a:t>
            </a:r>
            <a:r>
              <a:rPr kumimoji="0" lang="en-CA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a,b</a:t>
            </a: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}*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02" name="Right Arrow 45">
            <a:extLst>
              <a:ext uri="{FF2B5EF4-FFF2-40B4-BE49-F238E27FC236}">
                <a16:creationId xmlns:a16="http://schemas.microsoft.com/office/drawing/2014/main" id="{F3A6A1F6-1EB5-4A34-ABD4-BACDDC8A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35" y="3557467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cxnSp>
        <p:nvCxnSpPr>
          <p:cNvPr id="539" name="Straight Arrow Connector 538">
            <a:extLst>
              <a:ext uri="{FF2B5EF4-FFF2-40B4-BE49-F238E27FC236}">
                <a16:creationId xmlns:a16="http://schemas.microsoft.com/office/drawing/2014/main" id="{BB2D1F29-BAA5-44B1-BEAD-B08F09E41AD2}"/>
              </a:ext>
            </a:extLst>
          </p:cNvPr>
          <p:cNvCxnSpPr>
            <a:cxnSpLocks/>
          </p:cNvCxnSpPr>
          <p:nvPr/>
        </p:nvCxnSpPr>
        <p:spPr bwMode="auto">
          <a:xfrm flipH="1">
            <a:off x="7581913" y="5296388"/>
            <a:ext cx="336197" cy="609763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0" name="Straight Arrow Connector 539">
            <a:extLst>
              <a:ext uri="{FF2B5EF4-FFF2-40B4-BE49-F238E27FC236}">
                <a16:creationId xmlns:a16="http://schemas.microsoft.com/office/drawing/2014/main" id="{960B86AD-C95D-472D-8EBE-8A0D54B8EA51}"/>
              </a:ext>
            </a:extLst>
          </p:cNvPr>
          <p:cNvCxnSpPr>
            <a:cxnSpLocks/>
          </p:cNvCxnSpPr>
          <p:nvPr/>
        </p:nvCxnSpPr>
        <p:spPr bwMode="auto">
          <a:xfrm>
            <a:off x="8196480" y="5286279"/>
            <a:ext cx="2155686" cy="571839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1" name="Straight Arrow Connector 540">
            <a:extLst>
              <a:ext uri="{FF2B5EF4-FFF2-40B4-BE49-F238E27FC236}">
                <a16:creationId xmlns:a16="http://schemas.microsoft.com/office/drawing/2014/main" id="{24ADC3AB-58FB-4271-BB7E-51CC28BFA774}"/>
              </a:ext>
            </a:extLst>
          </p:cNvPr>
          <p:cNvCxnSpPr>
            <a:cxnSpLocks/>
          </p:cNvCxnSpPr>
          <p:nvPr/>
        </p:nvCxnSpPr>
        <p:spPr bwMode="auto">
          <a:xfrm>
            <a:off x="5489553" y="1773166"/>
            <a:ext cx="1634703" cy="1767382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2" name="Right Arrow 45">
            <a:extLst>
              <a:ext uri="{FF2B5EF4-FFF2-40B4-BE49-F238E27FC236}">
                <a16:creationId xmlns:a16="http://schemas.microsoft.com/office/drawing/2014/main" id="{D79B4D4D-0340-430B-86A9-E2C665A76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26" y="5849088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43" name="Rectangle 3">
            <a:extLst>
              <a:ext uri="{FF2B5EF4-FFF2-40B4-BE49-F238E27FC236}">
                <a16:creationId xmlns:a16="http://schemas.microsoft.com/office/drawing/2014/main" id="{34A15D14-3AD7-4283-990F-F396414D5A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1105" y="5577327"/>
            <a:ext cx="596331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0*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cxnSp>
        <p:nvCxnSpPr>
          <p:cNvPr id="545" name="Straight Arrow Connector 544">
            <a:extLst>
              <a:ext uri="{FF2B5EF4-FFF2-40B4-BE49-F238E27FC236}">
                <a16:creationId xmlns:a16="http://schemas.microsoft.com/office/drawing/2014/main" id="{D5A6BF78-1A46-47EB-B06A-D2C37D96B4E0}"/>
              </a:ext>
            </a:extLst>
          </p:cNvPr>
          <p:cNvCxnSpPr>
            <a:cxnSpLocks/>
          </p:cNvCxnSpPr>
          <p:nvPr/>
        </p:nvCxnSpPr>
        <p:spPr bwMode="auto">
          <a:xfrm>
            <a:off x="571152" y="5078324"/>
            <a:ext cx="152074" cy="747995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6" name="Straight Arrow Connector 545">
            <a:extLst>
              <a:ext uri="{FF2B5EF4-FFF2-40B4-BE49-F238E27FC236}">
                <a16:creationId xmlns:a16="http://schemas.microsoft.com/office/drawing/2014/main" id="{BD9337FC-53D0-4904-823B-11B1447DEFED}"/>
              </a:ext>
            </a:extLst>
          </p:cNvPr>
          <p:cNvCxnSpPr>
            <a:cxnSpLocks/>
          </p:cNvCxnSpPr>
          <p:nvPr/>
        </p:nvCxnSpPr>
        <p:spPr bwMode="auto">
          <a:xfrm>
            <a:off x="723226" y="5059691"/>
            <a:ext cx="1305674" cy="698586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7" name="Straight Arrow Connector 546">
            <a:extLst>
              <a:ext uri="{FF2B5EF4-FFF2-40B4-BE49-F238E27FC236}">
                <a16:creationId xmlns:a16="http://schemas.microsoft.com/office/drawing/2014/main" id="{7082E091-CA79-4E1A-8617-95DFB3A7CF2A}"/>
              </a:ext>
            </a:extLst>
          </p:cNvPr>
          <p:cNvCxnSpPr>
            <a:cxnSpLocks/>
          </p:cNvCxnSpPr>
          <p:nvPr/>
        </p:nvCxnSpPr>
        <p:spPr bwMode="auto">
          <a:xfrm>
            <a:off x="901818" y="5059691"/>
            <a:ext cx="2529655" cy="795207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8" name="Straight Arrow Connector 547">
            <a:extLst>
              <a:ext uri="{FF2B5EF4-FFF2-40B4-BE49-F238E27FC236}">
                <a16:creationId xmlns:a16="http://schemas.microsoft.com/office/drawing/2014/main" id="{952434B6-809D-4DD2-8CF1-84740C1ED9FD}"/>
              </a:ext>
            </a:extLst>
          </p:cNvPr>
          <p:cNvCxnSpPr>
            <a:cxnSpLocks/>
          </p:cNvCxnSpPr>
          <p:nvPr/>
        </p:nvCxnSpPr>
        <p:spPr bwMode="auto">
          <a:xfrm>
            <a:off x="1137537" y="4979709"/>
            <a:ext cx="3732152" cy="748677"/>
          </a:xfrm>
          <a:prstGeom prst="straightConnector1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9" name="Right Arrow 45">
            <a:extLst>
              <a:ext uri="{FF2B5EF4-FFF2-40B4-BE49-F238E27FC236}">
                <a16:creationId xmlns:a16="http://schemas.microsoft.com/office/drawing/2014/main" id="{82D7E289-0558-4486-A1EF-BC4EDBDA5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7566" y="1515032"/>
            <a:ext cx="263055" cy="193676"/>
          </a:xfrm>
          <a:prstGeom prst="rightArrow">
            <a:avLst>
              <a:gd name="adj1" fmla="val 50000"/>
              <a:gd name="adj2" fmla="val 49953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D2622A58-D42D-48DD-A2A6-00472E9C126D}"/>
              </a:ext>
            </a:extLst>
          </p:cNvPr>
          <p:cNvGrpSpPr/>
          <p:nvPr/>
        </p:nvGrpSpPr>
        <p:grpSpPr>
          <a:xfrm>
            <a:off x="3016938" y="4485461"/>
            <a:ext cx="303886" cy="771245"/>
            <a:chOff x="3016938" y="4485461"/>
            <a:chExt cx="303886" cy="77124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36B8B41-F45F-4355-AB07-63C45042BFEC}"/>
                </a:ext>
              </a:extLst>
            </p:cNvPr>
            <p:cNvGrpSpPr/>
            <p:nvPr/>
          </p:nvGrpSpPr>
          <p:grpSpPr>
            <a:xfrm>
              <a:off x="3016938" y="4557142"/>
              <a:ext cx="303886" cy="699564"/>
              <a:chOff x="3016938" y="4557142"/>
              <a:chExt cx="303886" cy="699564"/>
            </a:xfrm>
          </p:grpSpPr>
          <p:sp>
            <p:nvSpPr>
              <p:cNvPr id="404" name="AutoShape 4">
                <a:extLst>
                  <a:ext uri="{FF2B5EF4-FFF2-40B4-BE49-F238E27FC236}">
                    <a16:creationId xmlns:a16="http://schemas.microsoft.com/office/drawing/2014/main" id="{36A8C06C-7ACE-45C7-8ACE-3BBFA3B99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938" y="4557142"/>
                <a:ext cx="303886" cy="699564"/>
              </a:xfrm>
              <a:prstGeom prst="flowChartAlternateProcess">
                <a:avLst/>
              </a:prstGeom>
              <a:solidFill>
                <a:srgbClr val="D60093">
                  <a:alpha val="5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234" name="Oval 11"/>
              <p:cNvSpPr>
                <a:spLocks noChangeArrowheads="1"/>
              </p:cNvSpPr>
              <p:nvPr/>
            </p:nvSpPr>
            <p:spPr bwMode="auto">
              <a:xfrm>
                <a:off x="3057975" y="4955187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236" name="Freeform 25"/>
              <p:cNvSpPr>
                <a:spLocks/>
              </p:cNvSpPr>
              <p:nvPr/>
            </p:nvSpPr>
            <p:spPr bwMode="auto">
              <a:xfrm>
                <a:off x="3088389" y="4711866"/>
                <a:ext cx="188569" cy="243321"/>
              </a:xfrm>
              <a:custGeom>
                <a:avLst/>
                <a:gdLst>
                  <a:gd name="T0" fmla="*/ 2147483647 w 248"/>
                  <a:gd name="T1" fmla="*/ 2147483647 h 336"/>
                  <a:gd name="T2" fmla="*/ 2147483647 w 248"/>
                  <a:gd name="T3" fmla="*/ 2147483647 h 336"/>
                  <a:gd name="T4" fmla="*/ 2147483647 w 248"/>
                  <a:gd name="T5" fmla="*/ 2147483647 h 336"/>
                  <a:gd name="T6" fmla="*/ 2147483647 w 248"/>
                  <a:gd name="T7" fmla="*/ 2147483647 h 3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8" h="336">
                    <a:moveTo>
                      <a:pt x="32" y="336"/>
                    </a:moveTo>
                    <a:cubicBezTo>
                      <a:pt x="16" y="216"/>
                      <a:pt x="0" y="96"/>
                      <a:pt x="32" y="48"/>
                    </a:cubicBezTo>
                    <a:cubicBezTo>
                      <a:pt x="64" y="0"/>
                      <a:pt x="200" y="0"/>
                      <a:pt x="224" y="48"/>
                    </a:cubicBezTo>
                    <a:cubicBezTo>
                      <a:pt x="248" y="96"/>
                      <a:pt x="212" y="216"/>
                      <a:pt x="176" y="336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237" name="Text Box 31"/>
            <p:cNvSpPr txBox="1">
              <a:spLocks noChangeArrowheads="1"/>
            </p:cNvSpPr>
            <p:nvPr/>
          </p:nvSpPr>
          <p:spPr bwMode="auto">
            <a:xfrm>
              <a:off x="3040876" y="4485461"/>
              <a:ext cx="27443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1C110FB-1452-453A-AF27-1395C1EE02B1}"/>
              </a:ext>
            </a:extLst>
          </p:cNvPr>
          <p:cNvGrpSpPr/>
          <p:nvPr/>
        </p:nvGrpSpPr>
        <p:grpSpPr>
          <a:xfrm>
            <a:off x="2684242" y="4795444"/>
            <a:ext cx="356501" cy="307772"/>
            <a:chOff x="2684242" y="4795444"/>
            <a:chExt cx="356501" cy="307772"/>
          </a:xfrm>
        </p:grpSpPr>
        <p:sp>
          <p:nvSpPr>
            <p:cNvPr id="77" name="Text Box 33">
              <a:extLst>
                <a:ext uri="{FF2B5EF4-FFF2-40B4-BE49-F238E27FC236}">
                  <a16:creationId xmlns:a16="http://schemas.microsoft.com/office/drawing/2014/main" id="{864E854A-23C1-453F-8576-0D9BDB97E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4242" y="4795444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8" name="Line 22">
              <a:extLst>
                <a:ext uri="{FF2B5EF4-FFF2-40B4-BE49-F238E27FC236}">
                  <a16:creationId xmlns:a16="http://schemas.microsoft.com/office/drawing/2014/main" id="{19602BDA-FA5E-4B45-B597-E8EDF9ECA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6460" y="5076090"/>
              <a:ext cx="324283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050D853-A19D-4284-AAA6-45DCA815254C}"/>
              </a:ext>
            </a:extLst>
          </p:cNvPr>
          <p:cNvGrpSpPr/>
          <p:nvPr/>
        </p:nvGrpSpPr>
        <p:grpSpPr>
          <a:xfrm>
            <a:off x="3268442" y="4795444"/>
            <a:ext cx="356501" cy="307772"/>
            <a:chOff x="3268442" y="4795444"/>
            <a:chExt cx="356501" cy="307772"/>
          </a:xfrm>
        </p:grpSpPr>
        <p:sp>
          <p:nvSpPr>
            <p:cNvPr id="84" name="Text Box 33">
              <a:extLst>
                <a:ext uri="{FF2B5EF4-FFF2-40B4-BE49-F238E27FC236}">
                  <a16:creationId xmlns:a16="http://schemas.microsoft.com/office/drawing/2014/main" id="{79FD964E-BB76-4E9F-9EF8-2E81080B9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8442" y="4795444"/>
              <a:ext cx="263084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5" name="Line 22">
              <a:extLst>
                <a:ext uri="{FF2B5EF4-FFF2-40B4-BE49-F238E27FC236}">
                  <a16:creationId xmlns:a16="http://schemas.microsoft.com/office/drawing/2014/main" id="{986DD923-BFAC-4764-864D-A8F84F64C1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0660" y="5076090"/>
              <a:ext cx="324283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47" name="Line 22"/>
          <p:cNvSpPr>
            <a:spLocks noChangeShapeType="1"/>
          </p:cNvSpPr>
          <p:nvPr/>
        </p:nvSpPr>
        <p:spPr bwMode="auto">
          <a:xfrm flipV="1">
            <a:off x="1752471" y="5059691"/>
            <a:ext cx="196991" cy="1110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07C057E9-9C1E-4AE3-BD56-7253A49E785F}"/>
              </a:ext>
            </a:extLst>
          </p:cNvPr>
          <p:cNvGrpSpPr/>
          <p:nvPr/>
        </p:nvGrpSpPr>
        <p:grpSpPr>
          <a:xfrm>
            <a:off x="9197677" y="3005321"/>
            <a:ext cx="2027019" cy="1243831"/>
            <a:chOff x="9197677" y="3005321"/>
            <a:chExt cx="2027019" cy="1243831"/>
          </a:xfrm>
        </p:grpSpPr>
        <p:sp>
          <p:nvSpPr>
            <p:cNvPr id="576" name="AutoShape 4">
              <a:extLst>
                <a:ext uri="{FF2B5EF4-FFF2-40B4-BE49-F238E27FC236}">
                  <a16:creationId xmlns:a16="http://schemas.microsoft.com/office/drawing/2014/main" id="{D3028B77-8933-44E9-A394-B09BCDAF3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7677" y="3005321"/>
              <a:ext cx="2027019" cy="1243831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DEB0BFC9-C4DC-41EC-AB7B-61ACED9B3FB0}"/>
                </a:ext>
              </a:extLst>
            </p:cNvPr>
            <p:cNvGrpSpPr/>
            <p:nvPr/>
          </p:nvGrpSpPr>
          <p:grpSpPr>
            <a:xfrm>
              <a:off x="10125521" y="3072773"/>
              <a:ext cx="914494" cy="439643"/>
              <a:chOff x="2332506" y="5442444"/>
              <a:chExt cx="914494" cy="439643"/>
            </a:xfrm>
          </p:grpSpPr>
          <p:sp>
            <p:nvSpPr>
              <p:cNvPr id="579" name="Oval 11">
                <a:extLst>
                  <a:ext uri="{FF2B5EF4-FFF2-40B4-BE49-F238E27FC236}">
                    <a16:creationId xmlns:a16="http://schemas.microsoft.com/office/drawing/2014/main" id="{EC7E318B-D15C-4D3C-A004-D206BD026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506" y="5622283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0" name="Line 22">
                <a:extLst>
                  <a:ext uri="{FF2B5EF4-FFF2-40B4-BE49-F238E27FC236}">
                    <a16:creationId xmlns:a16="http://schemas.microsoft.com/office/drawing/2014/main" id="{71CA699A-C63B-40B8-B861-CB0E70D39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5952" y="5717256"/>
                <a:ext cx="324283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1" name="Text Box 32">
                <a:extLst>
                  <a:ext uri="{FF2B5EF4-FFF2-40B4-BE49-F238E27FC236}">
                    <a16:creationId xmlns:a16="http://schemas.microsoft.com/office/drawing/2014/main" id="{9B7D5395-EF8D-4F6E-9947-F2CB6F0FDE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0370" y="5442444"/>
                <a:ext cx="264816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a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2" name="Oval 7">
                <a:extLst>
                  <a:ext uri="{FF2B5EF4-FFF2-40B4-BE49-F238E27FC236}">
                    <a16:creationId xmlns:a16="http://schemas.microsoft.com/office/drawing/2014/main" id="{1B38CC3D-FBA1-41BA-BB28-6A336187E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525" y="5569246"/>
                <a:ext cx="328475" cy="312841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762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83" name="Group 582">
              <a:extLst>
                <a:ext uri="{FF2B5EF4-FFF2-40B4-BE49-F238E27FC236}">
                  <a16:creationId xmlns:a16="http://schemas.microsoft.com/office/drawing/2014/main" id="{6FA60AEB-5361-450F-AD60-BCAFCBEFB939}"/>
                </a:ext>
              </a:extLst>
            </p:cNvPr>
            <p:cNvGrpSpPr/>
            <p:nvPr/>
          </p:nvGrpSpPr>
          <p:grpSpPr>
            <a:xfrm>
              <a:off x="10119655" y="3673378"/>
              <a:ext cx="914494" cy="439643"/>
              <a:chOff x="2332506" y="5442444"/>
              <a:chExt cx="914494" cy="439643"/>
            </a:xfrm>
          </p:grpSpPr>
          <p:sp>
            <p:nvSpPr>
              <p:cNvPr id="585" name="Oval 11">
                <a:extLst>
                  <a:ext uri="{FF2B5EF4-FFF2-40B4-BE49-F238E27FC236}">
                    <a16:creationId xmlns:a16="http://schemas.microsoft.com/office/drawing/2014/main" id="{E49819C6-ECB0-468E-8DFD-85B215B16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506" y="5622283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6" name="Line 22">
                <a:extLst>
                  <a:ext uri="{FF2B5EF4-FFF2-40B4-BE49-F238E27FC236}">
                    <a16:creationId xmlns:a16="http://schemas.microsoft.com/office/drawing/2014/main" id="{B9F3F054-B29D-4FF0-85DA-D38B12271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65952" y="5717256"/>
                <a:ext cx="324283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7" name="Text Box 32">
                <a:extLst>
                  <a:ext uri="{FF2B5EF4-FFF2-40B4-BE49-F238E27FC236}">
                    <a16:creationId xmlns:a16="http://schemas.microsoft.com/office/drawing/2014/main" id="{8E107338-5DD4-4FB2-8F6C-95D7B84D50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5560" y="5442444"/>
                <a:ext cx="274434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b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88" name="Oval 7">
                <a:extLst>
                  <a:ext uri="{FF2B5EF4-FFF2-40B4-BE49-F238E27FC236}">
                    <a16:creationId xmlns:a16="http://schemas.microsoft.com/office/drawing/2014/main" id="{B569ACD2-2859-48FC-B4B9-CA57AE8CF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525" y="5569246"/>
                <a:ext cx="328475" cy="312841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762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89" name="Group 588">
              <a:extLst>
                <a:ext uri="{FF2B5EF4-FFF2-40B4-BE49-F238E27FC236}">
                  <a16:creationId xmlns:a16="http://schemas.microsoft.com/office/drawing/2014/main" id="{104CFB30-C386-482F-9210-A036A70E9B7C}"/>
                </a:ext>
              </a:extLst>
            </p:cNvPr>
            <p:cNvGrpSpPr/>
            <p:nvPr/>
          </p:nvGrpSpPr>
          <p:grpSpPr>
            <a:xfrm>
              <a:off x="9252887" y="3242285"/>
              <a:ext cx="890244" cy="669722"/>
              <a:chOff x="8764695" y="4423969"/>
              <a:chExt cx="890244" cy="669722"/>
            </a:xfrm>
          </p:grpSpPr>
          <p:sp>
            <p:nvSpPr>
              <p:cNvPr id="590" name="Text Box 33">
                <a:extLst>
                  <a:ext uri="{FF2B5EF4-FFF2-40B4-BE49-F238E27FC236}">
                    <a16:creationId xmlns:a16="http://schemas.microsoft.com/office/drawing/2014/main" id="{4153AC9A-9DEA-41B6-AE7C-BE1D3836D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18367" y="442396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91" name="Line 22">
                <a:extLst>
                  <a:ext uri="{FF2B5EF4-FFF2-40B4-BE49-F238E27FC236}">
                    <a16:creationId xmlns:a16="http://schemas.microsoft.com/office/drawing/2014/main" id="{BD083276-56AF-4460-A65F-34672AA26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008556" y="4529269"/>
                <a:ext cx="627333" cy="1922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92" name="Oval 11">
                <a:extLst>
                  <a:ext uri="{FF2B5EF4-FFF2-40B4-BE49-F238E27FC236}">
                    <a16:creationId xmlns:a16="http://schemas.microsoft.com/office/drawing/2014/main" id="{2FE1A9A4-2387-458B-B26F-04018D1B4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4695" y="4621795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93" name="Line 22">
                <a:extLst>
                  <a:ext uri="{FF2B5EF4-FFF2-40B4-BE49-F238E27FC236}">
                    <a16:creationId xmlns:a16="http://schemas.microsoft.com/office/drawing/2014/main" id="{ADA3BF43-842C-4D89-87B9-199E875F7C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98226" y="4756720"/>
                <a:ext cx="656713" cy="3154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94" name="Text Box 33">
                <a:extLst>
                  <a:ext uri="{FF2B5EF4-FFF2-40B4-BE49-F238E27FC236}">
                    <a16:creationId xmlns:a16="http://schemas.microsoft.com/office/drawing/2014/main" id="{EAAD013C-E6A1-4325-B54A-52852A58C7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08842" y="478591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596" name="Rectangle 3">
            <a:extLst>
              <a:ext uri="{FF2B5EF4-FFF2-40B4-BE49-F238E27FC236}">
                <a16:creationId xmlns:a16="http://schemas.microsoft.com/office/drawing/2014/main" id="{96CF6D6F-9676-4E81-9E44-9BCF6D513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5715" y="1946169"/>
            <a:ext cx="1172324" cy="534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Done!</a:t>
            </a:r>
            <a:endParaRPr kumimoji="0" lang="en-CA" altLang="en-US" sz="2400" b="0" i="0" u="none" strike="noStrike" kern="0" cap="none" spc="0" normalizeH="0" baseline="30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09E4B3E-8618-4A6B-BC59-B3E6817979BA}"/>
              </a:ext>
            </a:extLst>
          </p:cNvPr>
          <p:cNvGrpSpPr/>
          <p:nvPr/>
        </p:nvGrpSpPr>
        <p:grpSpPr>
          <a:xfrm>
            <a:off x="8621195" y="4671937"/>
            <a:ext cx="1064740" cy="669722"/>
            <a:chOff x="8621195" y="4671937"/>
            <a:chExt cx="1064740" cy="669722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7FE224A-6CF1-4C36-BD0B-6F8A094166E7}"/>
                </a:ext>
              </a:extLst>
            </p:cNvPr>
            <p:cNvGrpSpPr/>
            <p:nvPr/>
          </p:nvGrpSpPr>
          <p:grpSpPr>
            <a:xfrm>
              <a:off x="8795691" y="4671937"/>
              <a:ext cx="890244" cy="669722"/>
              <a:chOff x="8764695" y="4423969"/>
              <a:chExt cx="890244" cy="669722"/>
            </a:xfrm>
          </p:grpSpPr>
          <p:sp>
            <p:nvSpPr>
              <p:cNvPr id="332" name="Text Box 33">
                <a:extLst>
                  <a:ext uri="{FF2B5EF4-FFF2-40B4-BE49-F238E27FC236}">
                    <a16:creationId xmlns:a16="http://schemas.microsoft.com/office/drawing/2014/main" id="{6985FAE9-DDCA-497B-B713-FE36A0EC2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18367" y="442396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3" name="Line 22">
                <a:extLst>
                  <a:ext uri="{FF2B5EF4-FFF2-40B4-BE49-F238E27FC236}">
                    <a16:creationId xmlns:a16="http://schemas.microsoft.com/office/drawing/2014/main" id="{FD47D0C2-EF8E-4B22-90D9-5D0939C79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008556" y="4529269"/>
                <a:ext cx="627333" cy="192212"/>
              </a:xfrm>
              <a:prstGeom prst="line">
                <a:avLst/>
              </a:prstGeom>
              <a:noFill/>
              <a:ln w="28575">
                <a:solidFill>
                  <a:schemeClr val="accent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4" name="Oval 11">
                <a:extLst>
                  <a:ext uri="{FF2B5EF4-FFF2-40B4-BE49-F238E27FC236}">
                    <a16:creationId xmlns:a16="http://schemas.microsoft.com/office/drawing/2014/main" id="{265612A3-3DA0-4AC8-825E-075C6431B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4695" y="4621795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17" name="Line 22">
                <a:extLst>
                  <a:ext uri="{FF2B5EF4-FFF2-40B4-BE49-F238E27FC236}">
                    <a16:creationId xmlns:a16="http://schemas.microsoft.com/office/drawing/2014/main" id="{E7A3DB08-B405-493B-912F-ECD9378B83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98226" y="4756720"/>
                <a:ext cx="656713" cy="315474"/>
              </a:xfrm>
              <a:prstGeom prst="line">
                <a:avLst/>
              </a:prstGeom>
              <a:noFill/>
              <a:ln w="28575">
                <a:solidFill>
                  <a:schemeClr val="accent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18" name="Text Box 33">
                <a:extLst>
                  <a:ext uri="{FF2B5EF4-FFF2-40B4-BE49-F238E27FC236}">
                    <a16:creationId xmlns:a16="http://schemas.microsoft.com/office/drawing/2014/main" id="{B5C2BF88-EA84-4862-995C-52666EDD64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08842" y="478591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599" name="Line 22">
              <a:extLst>
                <a:ext uri="{FF2B5EF4-FFF2-40B4-BE49-F238E27FC236}">
                  <a16:creationId xmlns:a16="http://schemas.microsoft.com/office/drawing/2014/main" id="{EAA5BED4-A334-471E-B194-3331452049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1195" y="4983334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670D6256-5397-4FBF-892E-9D070B8DB8DA}"/>
              </a:ext>
            </a:extLst>
          </p:cNvPr>
          <p:cNvGrpSpPr/>
          <p:nvPr/>
        </p:nvGrpSpPr>
        <p:grpSpPr>
          <a:xfrm>
            <a:off x="9349199" y="2926648"/>
            <a:ext cx="1387967" cy="1313612"/>
            <a:chOff x="9023001" y="2136850"/>
            <a:chExt cx="1387967" cy="1313612"/>
          </a:xfrm>
        </p:grpSpPr>
        <p:sp>
          <p:nvSpPr>
            <p:cNvPr id="266" name="Text Box 33">
              <a:extLst>
                <a:ext uri="{FF2B5EF4-FFF2-40B4-BE49-F238E27FC236}">
                  <a16:creationId xmlns:a16="http://schemas.microsoft.com/office/drawing/2014/main" id="{53A8C3CD-B1A2-4A15-9875-AEB704B91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07480" y="3142690"/>
              <a:ext cx="338751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5" name="Freeform 25">
              <a:extLst>
                <a:ext uri="{FF2B5EF4-FFF2-40B4-BE49-F238E27FC236}">
                  <a16:creationId xmlns:a16="http://schemas.microsoft.com/office/drawing/2014/main" id="{523271CC-30EE-4C76-8CA1-9A7609F712FC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9023001" y="2880885"/>
              <a:ext cx="1351679" cy="527926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745 w 9688"/>
                <a:gd name="connsiteY0" fmla="*/ 8571 h 11142"/>
                <a:gd name="connsiteX1" fmla="*/ 745 w 9688"/>
                <a:gd name="connsiteY1" fmla="*/ 0 h 11142"/>
                <a:gd name="connsiteX2" fmla="*/ 8487 w 9688"/>
                <a:gd name="connsiteY2" fmla="*/ 0 h 11142"/>
                <a:gd name="connsiteX3" fmla="*/ 8939 w 9688"/>
                <a:gd name="connsiteY3" fmla="*/ 11142 h 11142"/>
                <a:gd name="connsiteX0" fmla="*/ 2349 w 9461"/>
                <a:gd name="connsiteY0" fmla="*/ 11462 h 11462"/>
                <a:gd name="connsiteX1" fmla="*/ 230 w 9461"/>
                <a:gd name="connsiteY1" fmla="*/ 1132 h 11462"/>
                <a:gd name="connsiteX2" fmla="*/ 8221 w 9461"/>
                <a:gd name="connsiteY2" fmla="*/ 1132 h 11462"/>
                <a:gd name="connsiteX3" fmla="*/ 8688 w 9461"/>
                <a:gd name="connsiteY3" fmla="*/ 11132 h 11462"/>
                <a:gd name="connsiteX0" fmla="*/ 274 w 7791"/>
                <a:gd name="connsiteY0" fmla="*/ 9318 h 9318"/>
                <a:gd name="connsiteX1" fmla="*/ 1367 w 7791"/>
                <a:gd name="connsiteY1" fmla="*/ 2894 h 9318"/>
                <a:gd name="connsiteX2" fmla="*/ 6480 w 7791"/>
                <a:gd name="connsiteY2" fmla="*/ 306 h 9318"/>
                <a:gd name="connsiteX3" fmla="*/ 6974 w 7791"/>
                <a:gd name="connsiteY3" fmla="*/ 9030 h 9318"/>
                <a:gd name="connsiteX0" fmla="*/ 336 w 9821"/>
                <a:gd name="connsiteY0" fmla="*/ 8176 h 8176"/>
                <a:gd name="connsiteX1" fmla="*/ 1739 w 9821"/>
                <a:gd name="connsiteY1" fmla="*/ 1282 h 8176"/>
                <a:gd name="connsiteX2" fmla="*/ 7699 w 9821"/>
                <a:gd name="connsiteY2" fmla="*/ 664 h 8176"/>
                <a:gd name="connsiteX3" fmla="*/ 8935 w 9821"/>
                <a:gd name="connsiteY3" fmla="*/ 7867 h 8176"/>
                <a:gd name="connsiteX0" fmla="*/ 341 w 10431"/>
                <a:gd name="connsiteY0" fmla="*/ 9999 h 11508"/>
                <a:gd name="connsiteX1" fmla="*/ 1770 w 10431"/>
                <a:gd name="connsiteY1" fmla="*/ 1567 h 11508"/>
                <a:gd name="connsiteX2" fmla="*/ 7838 w 10431"/>
                <a:gd name="connsiteY2" fmla="*/ 811 h 11508"/>
                <a:gd name="connsiteX3" fmla="*/ 9641 w 10431"/>
                <a:gd name="connsiteY3" fmla="*/ 11508 h 11508"/>
                <a:gd name="connsiteX0" fmla="*/ 341 w 10197"/>
                <a:gd name="connsiteY0" fmla="*/ 9999 h 11508"/>
                <a:gd name="connsiteX1" fmla="*/ 1770 w 10197"/>
                <a:gd name="connsiteY1" fmla="*/ 1567 h 11508"/>
                <a:gd name="connsiteX2" fmla="*/ 7838 w 10197"/>
                <a:gd name="connsiteY2" fmla="*/ 811 h 11508"/>
                <a:gd name="connsiteX3" fmla="*/ 9641 w 10197"/>
                <a:gd name="connsiteY3" fmla="*/ 11508 h 11508"/>
                <a:gd name="connsiteX0" fmla="*/ 341 w 9641"/>
                <a:gd name="connsiteY0" fmla="*/ 9999 h 11508"/>
                <a:gd name="connsiteX1" fmla="*/ 1770 w 9641"/>
                <a:gd name="connsiteY1" fmla="*/ 1567 h 11508"/>
                <a:gd name="connsiteX2" fmla="*/ 7838 w 9641"/>
                <a:gd name="connsiteY2" fmla="*/ 811 h 11508"/>
                <a:gd name="connsiteX3" fmla="*/ 9641 w 9641"/>
                <a:gd name="connsiteY3" fmla="*/ 11508 h 11508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9344"/>
                <a:gd name="connsiteX1" fmla="*/ 1836 w 10000"/>
                <a:gd name="connsiteY1" fmla="*/ 1362 h 9344"/>
                <a:gd name="connsiteX2" fmla="*/ 8130 w 10000"/>
                <a:gd name="connsiteY2" fmla="*/ 705 h 9344"/>
                <a:gd name="connsiteX3" fmla="*/ 10000 w 10000"/>
                <a:gd name="connsiteY3" fmla="*/ 9344 h 9344"/>
                <a:gd name="connsiteX0" fmla="*/ 354 w 10000"/>
                <a:gd name="connsiteY0" fmla="*/ 9299 h 10000"/>
                <a:gd name="connsiteX1" fmla="*/ 1836 w 10000"/>
                <a:gd name="connsiteY1" fmla="*/ 1458 h 10000"/>
                <a:gd name="connsiteX2" fmla="*/ 8130 w 10000"/>
                <a:gd name="connsiteY2" fmla="*/ 754 h 10000"/>
                <a:gd name="connsiteX3" fmla="*/ 10000 w 10000"/>
                <a:gd name="connsiteY3" fmla="*/ 10000 h 10000"/>
                <a:gd name="connsiteX0" fmla="*/ 0 w 9646"/>
                <a:gd name="connsiteY0" fmla="*/ 9299 h 10000"/>
                <a:gd name="connsiteX1" fmla="*/ 1482 w 9646"/>
                <a:gd name="connsiteY1" fmla="*/ 1458 h 10000"/>
                <a:gd name="connsiteX2" fmla="*/ 7776 w 9646"/>
                <a:gd name="connsiteY2" fmla="*/ 754 h 10000"/>
                <a:gd name="connsiteX3" fmla="*/ 9646 w 9646"/>
                <a:gd name="connsiteY3" fmla="*/ 10000 h 10000"/>
                <a:gd name="connsiteX0" fmla="*/ 0 w 10000"/>
                <a:gd name="connsiteY0" fmla="*/ 9429 h 10130"/>
                <a:gd name="connsiteX1" fmla="*/ 2780 w 10000"/>
                <a:gd name="connsiteY1" fmla="*/ 1237 h 10130"/>
                <a:gd name="connsiteX2" fmla="*/ 8061 w 10000"/>
                <a:gd name="connsiteY2" fmla="*/ 884 h 10130"/>
                <a:gd name="connsiteX3" fmla="*/ 10000 w 10000"/>
                <a:gd name="connsiteY3" fmla="*/ 10130 h 10130"/>
                <a:gd name="connsiteX0" fmla="*/ 0 w 9341"/>
                <a:gd name="connsiteY0" fmla="*/ 9429 h 10130"/>
                <a:gd name="connsiteX1" fmla="*/ 2121 w 9341"/>
                <a:gd name="connsiteY1" fmla="*/ 1237 h 10130"/>
                <a:gd name="connsiteX2" fmla="*/ 7402 w 9341"/>
                <a:gd name="connsiteY2" fmla="*/ 884 h 10130"/>
                <a:gd name="connsiteX3" fmla="*/ 9341 w 9341"/>
                <a:gd name="connsiteY3" fmla="*/ 10130 h 10130"/>
                <a:gd name="connsiteX0" fmla="*/ 0 w 8903"/>
                <a:gd name="connsiteY0" fmla="*/ 9308 h 9308"/>
                <a:gd name="connsiteX1" fmla="*/ 2271 w 8903"/>
                <a:gd name="connsiteY1" fmla="*/ 1221 h 9308"/>
                <a:gd name="connsiteX2" fmla="*/ 7924 w 8903"/>
                <a:gd name="connsiteY2" fmla="*/ 873 h 9308"/>
                <a:gd name="connsiteX3" fmla="*/ 8903 w 8903"/>
                <a:gd name="connsiteY3" fmla="*/ 6188 h 9308"/>
                <a:gd name="connsiteX0" fmla="*/ 0 w 10000"/>
                <a:gd name="connsiteY0" fmla="*/ 11123 h 11123"/>
                <a:gd name="connsiteX1" fmla="*/ 2551 w 10000"/>
                <a:gd name="connsiteY1" fmla="*/ 2435 h 11123"/>
                <a:gd name="connsiteX2" fmla="*/ 5732 w 10000"/>
                <a:gd name="connsiteY2" fmla="*/ 572 h 11123"/>
                <a:gd name="connsiteX3" fmla="*/ 10000 w 10000"/>
                <a:gd name="connsiteY3" fmla="*/ 7771 h 11123"/>
                <a:gd name="connsiteX0" fmla="*/ 0 w 10000"/>
                <a:gd name="connsiteY0" fmla="*/ 8734 h 8734"/>
                <a:gd name="connsiteX1" fmla="*/ 2551 w 10000"/>
                <a:gd name="connsiteY1" fmla="*/ 46 h 8734"/>
                <a:gd name="connsiteX2" fmla="*/ 10000 w 10000"/>
                <a:gd name="connsiteY2" fmla="*/ 5382 h 8734"/>
                <a:gd name="connsiteX0" fmla="*/ 0 w 10000"/>
                <a:gd name="connsiteY0" fmla="*/ 11692 h 11692"/>
                <a:gd name="connsiteX1" fmla="*/ 3695 w 10000"/>
                <a:gd name="connsiteY1" fmla="*/ 40 h 11692"/>
                <a:gd name="connsiteX2" fmla="*/ 10000 w 10000"/>
                <a:gd name="connsiteY2" fmla="*/ 7854 h 11692"/>
                <a:gd name="connsiteX0" fmla="*/ 0 w 10000"/>
                <a:gd name="connsiteY0" fmla="*/ 12540 h 12540"/>
                <a:gd name="connsiteX1" fmla="*/ 4839 w 10000"/>
                <a:gd name="connsiteY1" fmla="*/ 36 h 12540"/>
                <a:gd name="connsiteX2" fmla="*/ 10000 w 10000"/>
                <a:gd name="connsiteY2" fmla="*/ 8702 h 12540"/>
                <a:gd name="connsiteX0" fmla="*/ 0 w 10000"/>
                <a:gd name="connsiteY0" fmla="*/ 12626 h 12626"/>
                <a:gd name="connsiteX1" fmla="*/ 4839 w 10000"/>
                <a:gd name="connsiteY1" fmla="*/ 122 h 12626"/>
                <a:gd name="connsiteX2" fmla="*/ 10000 w 10000"/>
                <a:gd name="connsiteY2" fmla="*/ 8788 h 12626"/>
                <a:gd name="connsiteX0" fmla="*/ 0 w 8768"/>
                <a:gd name="connsiteY0" fmla="*/ 12519 h 12519"/>
                <a:gd name="connsiteX1" fmla="*/ 4839 w 8768"/>
                <a:gd name="connsiteY1" fmla="*/ 15 h 12519"/>
                <a:gd name="connsiteX2" fmla="*/ 8768 w 8768"/>
                <a:gd name="connsiteY2" fmla="*/ 9960 h 12519"/>
                <a:gd name="connsiteX0" fmla="*/ 0 w 10000"/>
                <a:gd name="connsiteY0" fmla="*/ 10015 h 10015"/>
                <a:gd name="connsiteX1" fmla="*/ 5519 w 10000"/>
                <a:gd name="connsiteY1" fmla="*/ 27 h 10015"/>
                <a:gd name="connsiteX2" fmla="*/ 10000 w 10000"/>
                <a:gd name="connsiteY2" fmla="*/ 7971 h 10015"/>
                <a:gd name="connsiteX0" fmla="*/ 0 w 7085"/>
                <a:gd name="connsiteY0" fmla="*/ 2610 h 10542"/>
                <a:gd name="connsiteX1" fmla="*/ 2604 w 7085"/>
                <a:gd name="connsiteY1" fmla="*/ 2598 h 10542"/>
                <a:gd name="connsiteX2" fmla="*/ 7085 w 7085"/>
                <a:gd name="connsiteY2" fmla="*/ 10542 h 10542"/>
                <a:gd name="connsiteX0" fmla="*/ 0 w 10000"/>
                <a:gd name="connsiteY0" fmla="*/ 3166 h 10690"/>
                <a:gd name="connsiteX1" fmla="*/ 5890 w 10000"/>
                <a:gd name="connsiteY1" fmla="*/ 970 h 10690"/>
                <a:gd name="connsiteX2" fmla="*/ 10000 w 10000"/>
                <a:gd name="connsiteY2" fmla="*/ 10690 h 10690"/>
                <a:gd name="connsiteX0" fmla="*/ 0 w 10000"/>
                <a:gd name="connsiteY0" fmla="*/ 4680 h 12204"/>
                <a:gd name="connsiteX1" fmla="*/ 5890 w 10000"/>
                <a:gd name="connsiteY1" fmla="*/ 2484 h 12204"/>
                <a:gd name="connsiteX2" fmla="*/ 10000 w 10000"/>
                <a:gd name="connsiteY2" fmla="*/ 12204 h 12204"/>
                <a:gd name="connsiteX0" fmla="*/ 0 w 10000"/>
                <a:gd name="connsiteY0" fmla="*/ 4470 h 11994"/>
                <a:gd name="connsiteX1" fmla="*/ 6365 w 10000"/>
                <a:gd name="connsiteY1" fmla="*/ 2638 h 11994"/>
                <a:gd name="connsiteX2" fmla="*/ 10000 w 10000"/>
                <a:gd name="connsiteY2" fmla="*/ 11994 h 11994"/>
                <a:gd name="connsiteX0" fmla="*/ 0 w 10000"/>
                <a:gd name="connsiteY0" fmla="*/ 4470 h 11994"/>
                <a:gd name="connsiteX1" fmla="*/ 6365 w 10000"/>
                <a:gd name="connsiteY1" fmla="*/ 2638 h 11994"/>
                <a:gd name="connsiteX2" fmla="*/ 10000 w 10000"/>
                <a:gd name="connsiteY2" fmla="*/ 11994 h 11994"/>
                <a:gd name="connsiteX0" fmla="*/ 0 w 10000"/>
                <a:gd name="connsiteY0" fmla="*/ 3898 h 11422"/>
                <a:gd name="connsiteX1" fmla="*/ 6365 w 10000"/>
                <a:gd name="connsiteY1" fmla="*/ 2066 h 11422"/>
                <a:gd name="connsiteX2" fmla="*/ 10000 w 10000"/>
                <a:gd name="connsiteY2" fmla="*/ 11422 h 1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1422">
                  <a:moveTo>
                    <a:pt x="0" y="3898"/>
                  </a:moveTo>
                  <a:cubicBezTo>
                    <a:pt x="1057" y="-1826"/>
                    <a:pt x="4014" y="-159"/>
                    <a:pt x="6365" y="2066"/>
                  </a:cubicBezTo>
                  <a:cubicBezTo>
                    <a:pt x="8796" y="6475"/>
                    <a:pt x="8210" y="6259"/>
                    <a:pt x="10000" y="11422"/>
                  </a:cubicBezTo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6" name="Freeform 25">
              <a:extLst>
                <a:ext uri="{FF2B5EF4-FFF2-40B4-BE49-F238E27FC236}">
                  <a16:creationId xmlns:a16="http://schemas.microsoft.com/office/drawing/2014/main" id="{78549557-9C10-483C-A144-2BA876BCB31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023824" y="2220342"/>
              <a:ext cx="1387144" cy="427709"/>
            </a:xfrm>
            <a:custGeom>
              <a:avLst/>
              <a:gdLst>
                <a:gd name="T0" fmla="*/ 2147483647 w 248"/>
                <a:gd name="T1" fmla="*/ 2147483647 h 336"/>
                <a:gd name="T2" fmla="*/ 2147483647 w 248"/>
                <a:gd name="T3" fmla="*/ 2147483647 h 336"/>
                <a:gd name="T4" fmla="*/ 2147483647 w 248"/>
                <a:gd name="T5" fmla="*/ 2147483647 h 336"/>
                <a:gd name="T6" fmla="*/ 2147483647 w 248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745 w 9688"/>
                <a:gd name="connsiteY0" fmla="*/ 8571 h 11142"/>
                <a:gd name="connsiteX1" fmla="*/ 745 w 9688"/>
                <a:gd name="connsiteY1" fmla="*/ 0 h 11142"/>
                <a:gd name="connsiteX2" fmla="*/ 8487 w 9688"/>
                <a:gd name="connsiteY2" fmla="*/ 0 h 11142"/>
                <a:gd name="connsiteX3" fmla="*/ 8939 w 9688"/>
                <a:gd name="connsiteY3" fmla="*/ 11142 h 11142"/>
                <a:gd name="connsiteX0" fmla="*/ 2349 w 9461"/>
                <a:gd name="connsiteY0" fmla="*/ 11462 h 11462"/>
                <a:gd name="connsiteX1" fmla="*/ 230 w 9461"/>
                <a:gd name="connsiteY1" fmla="*/ 1132 h 11462"/>
                <a:gd name="connsiteX2" fmla="*/ 8221 w 9461"/>
                <a:gd name="connsiteY2" fmla="*/ 1132 h 11462"/>
                <a:gd name="connsiteX3" fmla="*/ 8688 w 9461"/>
                <a:gd name="connsiteY3" fmla="*/ 11132 h 11462"/>
                <a:gd name="connsiteX0" fmla="*/ 274 w 7791"/>
                <a:gd name="connsiteY0" fmla="*/ 9318 h 9318"/>
                <a:gd name="connsiteX1" fmla="*/ 1367 w 7791"/>
                <a:gd name="connsiteY1" fmla="*/ 2894 h 9318"/>
                <a:gd name="connsiteX2" fmla="*/ 6480 w 7791"/>
                <a:gd name="connsiteY2" fmla="*/ 306 h 9318"/>
                <a:gd name="connsiteX3" fmla="*/ 6974 w 7791"/>
                <a:gd name="connsiteY3" fmla="*/ 9030 h 9318"/>
                <a:gd name="connsiteX0" fmla="*/ 336 w 9821"/>
                <a:gd name="connsiteY0" fmla="*/ 8176 h 8176"/>
                <a:gd name="connsiteX1" fmla="*/ 1739 w 9821"/>
                <a:gd name="connsiteY1" fmla="*/ 1282 h 8176"/>
                <a:gd name="connsiteX2" fmla="*/ 7699 w 9821"/>
                <a:gd name="connsiteY2" fmla="*/ 664 h 8176"/>
                <a:gd name="connsiteX3" fmla="*/ 8935 w 9821"/>
                <a:gd name="connsiteY3" fmla="*/ 7867 h 8176"/>
                <a:gd name="connsiteX0" fmla="*/ 341 w 10431"/>
                <a:gd name="connsiteY0" fmla="*/ 9999 h 11508"/>
                <a:gd name="connsiteX1" fmla="*/ 1770 w 10431"/>
                <a:gd name="connsiteY1" fmla="*/ 1567 h 11508"/>
                <a:gd name="connsiteX2" fmla="*/ 7838 w 10431"/>
                <a:gd name="connsiteY2" fmla="*/ 811 h 11508"/>
                <a:gd name="connsiteX3" fmla="*/ 9641 w 10431"/>
                <a:gd name="connsiteY3" fmla="*/ 11508 h 11508"/>
                <a:gd name="connsiteX0" fmla="*/ 341 w 10197"/>
                <a:gd name="connsiteY0" fmla="*/ 9999 h 11508"/>
                <a:gd name="connsiteX1" fmla="*/ 1770 w 10197"/>
                <a:gd name="connsiteY1" fmla="*/ 1567 h 11508"/>
                <a:gd name="connsiteX2" fmla="*/ 7838 w 10197"/>
                <a:gd name="connsiteY2" fmla="*/ 811 h 11508"/>
                <a:gd name="connsiteX3" fmla="*/ 9641 w 10197"/>
                <a:gd name="connsiteY3" fmla="*/ 11508 h 11508"/>
                <a:gd name="connsiteX0" fmla="*/ 341 w 9641"/>
                <a:gd name="connsiteY0" fmla="*/ 9999 h 11508"/>
                <a:gd name="connsiteX1" fmla="*/ 1770 w 9641"/>
                <a:gd name="connsiteY1" fmla="*/ 1567 h 11508"/>
                <a:gd name="connsiteX2" fmla="*/ 7838 w 9641"/>
                <a:gd name="connsiteY2" fmla="*/ 811 h 11508"/>
                <a:gd name="connsiteX3" fmla="*/ 9641 w 9641"/>
                <a:gd name="connsiteY3" fmla="*/ 11508 h 11508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10000"/>
                <a:gd name="connsiteX1" fmla="*/ 1836 w 10000"/>
                <a:gd name="connsiteY1" fmla="*/ 1362 h 10000"/>
                <a:gd name="connsiteX2" fmla="*/ 8130 w 10000"/>
                <a:gd name="connsiteY2" fmla="*/ 705 h 10000"/>
                <a:gd name="connsiteX3" fmla="*/ 10000 w 10000"/>
                <a:gd name="connsiteY3" fmla="*/ 10000 h 10000"/>
                <a:gd name="connsiteX0" fmla="*/ 354 w 10000"/>
                <a:gd name="connsiteY0" fmla="*/ 8689 h 9344"/>
                <a:gd name="connsiteX1" fmla="*/ 1836 w 10000"/>
                <a:gd name="connsiteY1" fmla="*/ 1362 h 9344"/>
                <a:gd name="connsiteX2" fmla="*/ 8130 w 10000"/>
                <a:gd name="connsiteY2" fmla="*/ 705 h 9344"/>
                <a:gd name="connsiteX3" fmla="*/ 10000 w 10000"/>
                <a:gd name="connsiteY3" fmla="*/ 9344 h 9344"/>
                <a:gd name="connsiteX0" fmla="*/ 354 w 10000"/>
                <a:gd name="connsiteY0" fmla="*/ 9299 h 10000"/>
                <a:gd name="connsiteX1" fmla="*/ 1836 w 10000"/>
                <a:gd name="connsiteY1" fmla="*/ 1458 h 10000"/>
                <a:gd name="connsiteX2" fmla="*/ 8130 w 10000"/>
                <a:gd name="connsiteY2" fmla="*/ 754 h 10000"/>
                <a:gd name="connsiteX3" fmla="*/ 10000 w 10000"/>
                <a:gd name="connsiteY3" fmla="*/ 10000 h 10000"/>
                <a:gd name="connsiteX0" fmla="*/ 0 w 9646"/>
                <a:gd name="connsiteY0" fmla="*/ 9299 h 10000"/>
                <a:gd name="connsiteX1" fmla="*/ 1482 w 9646"/>
                <a:gd name="connsiteY1" fmla="*/ 1458 h 10000"/>
                <a:gd name="connsiteX2" fmla="*/ 7776 w 9646"/>
                <a:gd name="connsiteY2" fmla="*/ 754 h 10000"/>
                <a:gd name="connsiteX3" fmla="*/ 9646 w 9646"/>
                <a:gd name="connsiteY3" fmla="*/ 10000 h 10000"/>
                <a:gd name="connsiteX0" fmla="*/ 0 w 10000"/>
                <a:gd name="connsiteY0" fmla="*/ 9429 h 10130"/>
                <a:gd name="connsiteX1" fmla="*/ 2780 w 10000"/>
                <a:gd name="connsiteY1" fmla="*/ 1237 h 10130"/>
                <a:gd name="connsiteX2" fmla="*/ 8061 w 10000"/>
                <a:gd name="connsiteY2" fmla="*/ 884 h 10130"/>
                <a:gd name="connsiteX3" fmla="*/ 10000 w 10000"/>
                <a:gd name="connsiteY3" fmla="*/ 10130 h 10130"/>
                <a:gd name="connsiteX0" fmla="*/ 0 w 9341"/>
                <a:gd name="connsiteY0" fmla="*/ 9429 h 10130"/>
                <a:gd name="connsiteX1" fmla="*/ 2121 w 9341"/>
                <a:gd name="connsiteY1" fmla="*/ 1237 h 10130"/>
                <a:gd name="connsiteX2" fmla="*/ 7402 w 9341"/>
                <a:gd name="connsiteY2" fmla="*/ 884 h 10130"/>
                <a:gd name="connsiteX3" fmla="*/ 9341 w 9341"/>
                <a:gd name="connsiteY3" fmla="*/ 10130 h 10130"/>
                <a:gd name="connsiteX0" fmla="*/ 0 w 8903"/>
                <a:gd name="connsiteY0" fmla="*/ 9308 h 9308"/>
                <a:gd name="connsiteX1" fmla="*/ 2271 w 8903"/>
                <a:gd name="connsiteY1" fmla="*/ 1221 h 9308"/>
                <a:gd name="connsiteX2" fmla="*/ 7924 w 8903"/>
                <a:gd name="connsiteY2" fmla="*/ 873 h 9308"/>
                <a:gd name="connsiteX3" fmla="*/ 8903 w 8903"/>
                <a:gd name="connsiteY3" fmla="*/ 6188 h 9308"/>
                <a:gd name="connsiteX0" fmla="*/ 0 w 10000"/>
                <a:gd name="connsiteY0" fmla="*/ 11123 h 11123"/>
                <a:gd name="connsiteX1" fmla="*/ 2551 w 10000"/>
                <a:gd name="connsiteY1" fmla="*/ 2435 h 11123"/>
                <a:gd name="connsiteX2" fmla="*/ 5732 w 10000"/>
                <a:gd name="connsiteY2" fmla="*/ 572 h 11123"/>
                <a:gd name="connsiteX3" fmla="*/ 10000 w 10000"/>
                <a:gd name="connsiteY3" fmla="*/ 7771 h 11123"/>
                <a:gd name="connsiteX0" fmla="*/ 0 w 10000"/>
                <a:gd name="connsiteY0" fmla="*/ 8734 h 8734"/>
                <a:gd name="connsiteX1" fmla="*/ 2551 w 10000"/>
                <a:gd name="connsiteY1" fmla="*/ 46 h 8734"/>
                <a:gd name="connsiteX2" fmla="*/ 10000 w 10000"/>
                <a:gd name="connsiteY2" fmla="*/ 5382 h 8734"/>
                <a:gd name="connsiteX0" fmla="*/ 0 w 10000"/>
                <a:gd name="connsiteY0" fmla="*/ 11692 h 11692"/>
                <a:gd name="connsiteX1" fmla="*/ 3695 w 10000"/>
                <a:gd name="connsiteY1" fmla="*/ 40 h 11692"/>
                <a:gd name="connsiteX2" fmla="*/ 10000 w 10000"/>
                <a:gd name="connsiteY2" fmla="*/ 7854 h 11692"/>
                <a:gd name="connsiteX0" fmla="*/ 0 w 10000"/>
                <a:gd name="connsiteY0" fmla="*/ 12540 h 12540"/>
                <a:gd name="connsiteX1" fmla="*/ 4839 w 10000"/>
                <a:gd name="connsiteY1" fmla="*/ 36 h 12540"/>
                <a:gd name="connsiteX2" fmla="*/ 10000 w 10000"/>
                <a:gd name="connsiteY2" fmla="*/ 8702 h 12540"/>
                <a:gd name="connsiteX0" fmla="*/ 0 w 10000"/>
                <a:gd name="connsiteY0" fmla="*/ 12626 h 12626"/>
                <a:gd name="connsiteX1" fmla="*/ 4839 w 10000"/>
                <a:gd name="connsiteY1" fmla="*/ 122 h 12626"/>
                <a:gd name="connsiteX2" fmla="*/ 10000 w 10000"/>
                <a:gd name="connsiteY2" fmla="*/ 8788 h 12626"/>
                <a:gd name="connsiteX0" fmla="*/ 0 w 8768"/>
                <a:gd name="connsiteY0" fmla="*/ 12519 h 12519"/>
                <a:gd name="connsiteX1" fmla="*/ 4839 w 8768"/>
                <a:gd name="connsiteY1" fmla="*/ 15 h 12519"/>
                <a:gd name="connsiteX2" fmla="*/ 8768 w 8768"/>
                <a:gd name="connsiteY2" fmla="*/ 9960 h 12519"/>
                <a:gd name="connsiteX0" fmla="*/ 0 w 10000"/>
                <a:gd name="connsiteY0" fmla="*/ 10015 h 10015"/>
                <a:gd name="connsiteX1" fmla="*/ 5519 w 10000"/>
                <a:gd name="connsiteY1" fmla="*/ 27 h 10015"/>
                <a:gd name="connsiteX2" fmla="*/ 10000 w 10000"/>
                <a:gd name="connsiteY2" fmla="*/ 7971 h 10015"/>
                <a:gd name="connsiteX0" fmla="*/ 0 w 7085"/>
                <a:gd name="connsiteY0" fmla="*/ 2610 h 10542"/>
                <a:gd name="connsiteX1" fmla="*/ 2604 w 7085"/>
                <a:gd name="connsiteY1" fmla="*/ 2598 h 10542"/>
                <a:gd name="connsiteX2" fmla="*/ 7085 w 7085"/>
                <a:gd name="connsiteY2" fmla="*/ 10542 h 10542"/>
                <a:gd name="connsiteX0" fmla="*/ 0 w 10000"/>
                <a:gd name="connsiteY0" fmla="*/ 3166 h 10690"/>
                <a:gd name="connsiteX1" fmla="*/ 5890 w 10000"/>
                <a:gd name="connsiteY1" fmla="*/ 970 h 10690"/>
                <a:gd name="connsiteX2" fmla="*/ 10000 w 10000"/>
                <a:gd name="connsiteY2" fmla="*/ 10690 h 10690"/>
                <a:gd name="connsiteX0" fmla="*/ 0 w 10000"/>
                <a:gd name="connsiteY0" fmla="*/ 4680 h 12204"/>
                <a:gd name="connsiteX1" fmla="*/ 5890 w 10000"/>
                <a:gd name="connsiteY1" fmla="*/ 2484 h 12204"/>
                <a:gd name="connsiteX2" fmla="*/ 10000 w 10000"/>
                <a:gd name="connsiteY2" fmla="*/ 12204 h 12204"/>
                <a:gd name="connsiteX0" fmla="*/ 0 w 10000"/>
                <a:gd name="connsiteY0" fmla="*/ 4470 h 11994"/>
                <a:gd name="connsiteX1" fmla="*/ 6365 w 10000"/>
                <a:gd name="connsiteY1" fmla="*/ 2638 h 11994"/>
                <a:gd name="connsiteX2" fmla="*/ 10000 w 10000"/>
                <a:gd name="connsiteY2" fmla="*/ 11994 h 11994"/>
                <a:gd name="connsiteX0" fmla="*/ 0 w 10000"/>
                <a:gd name="connsiteY0" fmla="*/ 4470 h 11994"/>
                <a:gd name="connsiteX1" fmla="*/ 6365 w 10000"/>
                <a:gd name="connsiteY1" fmla="*/ 2638 h 11994"/>
                <a:gd name="connsiteX2" fmla="*/ 10000 w 10000"/>
                <a:gd name="connsiteY2" fmla="*/ 11994 h 11994"/>
                <a:gd name="connsiteX0" fmla="*/ 0 w 10000"/>
                <a:gd name="connsiteY0" fmla="*/ 3898 h 11422"/>
                <a:gd name="connsiteX1" fmla="*/ 6365 w 10000"/>
                <a:gd name="connsiteY1" fmla="*/ 2066 h 11422"/>
                <a:gd name="connsiteX2" fmla="*/ 10000 w 10000"/>
                <a:gd name="connsiteY2" fmla="*/ 11422 h 1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1422">
                  <a:moveTo>
                    <a:pt x="0" y="3898"/>
                  </a:moveTo>
                  <a:cubicBezTo>
                    <a:pt x="1057" y="-1826"/>
                    <a:pt x="4014" y="-159"/>
                    <a:pt x="6365" y="2066"/>
                  </a:cubicBezTo>
                  <a:cubicBezTo>
                    <a:pt x="8796" y="6475"/>
                    <a:pt x="8210" y="6259"/>
                    <a:pt x="10000" y="11422"/>
                  </a:cubicBezTo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>
                      <a:alpha val="50195"/>
                    </a:scheme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8" name="Text Box 33">
              <a:extLst>
                <a:ext uri="{FF2B5EF4-FFF2-40B4-BE49-F238E27FC236}">
                  <a16:creationId xmlns:a16="http://schemas.microsoft.com/office/drawing/2014/main" id="{2F4FB9F2-0332-4801-8A8D-98F76485C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32880" y="2136850"/>
              <a:ext cx="338751" cy="307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</a:t>
              </a:r>
              <a:endParaRPr kumimoji="0" lang="en-US" alt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2AA0F8AF-FB32-493A-A68B-1A863B238CDB}"/>
              </a:ext>
            </a:extLst>
          </p:cNvPr>
          <p:cNvGrpSpPr/>
          <p:nvPr/>
        </p:nvGrpSpPr>
        <p:grpSpPr>
          <a:xfrm>
            <a:off x="7708237" y="1421839"/>
            <a:ext cx="2914123" cy="1306065"/>
            <a:chOff x="7853377" y="1886295"/>
            <a:chExt cx="2914123" cy="1306065"/>
          </a:xfrm>
        </p:grpSpPr>
        <p:sp>
          <p:nvSpPr>
            <p:cNvPr id="282" name="AutoShape 4">
              <a:extLst>
                <a:ext uri="{FF2B5EF4-FFF2-40B4-BE49-F238E27FC236}">
                  <a16:creationId xmlns:a16="http://schemas.microsoft.com/office/drawing/2014/main" id="{B9194F44-E9D0-4CF8-AE32-3D3B76608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3377" y="1901972"/>
              <a:ext cx="2914123" cy="1290388"/>
            </a:xfrm>
            <a:prstGeom prst="flowChartAlternateProcess">
              <a:avLst/>
            </a:prstGeom>
            <a:solidFill>
              <a:srgbClr val="D60093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3434F73-4357-4F2B-9FFC-0674F5B44111}"/>
                </a:ext>
              </a:extLst>
            </p:cNvPr>
            <p:cNvGrpSpPr/>
            <p:nvPr/>
          </p:nvGrpSpPr>
          <p:grpSpPr>
            <a:xfrm>
              <a:off x="8821523" y="2003652"/>
              <a:ext cx="1787128" cy="1040248"/>
              <a:chOff x="8917095" y="2254207"/>
              <a:chExt cx="1787128" cy="1040248"/>
            </a:xfrm>
          </p:grpSpPr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6390417-B430-4968-985A-EB223A2D72D2}"/>
                  </a:ext>
                </a:extLst>
              </p:cNvPr>
              <p:cNvGrpSpPr/>
              <p:nvPr/>
            </p:nvGrpSpPr>
            <p:grpSpPr>
              <a:xfrm>
                <a:off x="9789729" y="2254207"/>
                <a:ext cx="914494" cy="439643"/>
                <a:chOff x="2332506" y="5442444"/>
                <a:chExt cx="914494" cy="439643"/>
              </a:xfrm>
            </p:grpSpPr>
            <p:sp>
              <p:nvSpPr>
                <p:cNvPr id="330" name="Oval 11">
                  <a:extLst>
                    <a:ext uri="{FF2B5EF4-FFF2-40B4-BE49-F238E27FC236}">
                      <a16:creationId xmlns:a16="http://schemas.microsoft.com/office/drawing/2014/main" id="{A3B98210-5CD9-410D-894D-2DA953CB0A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2506" y="5622283"/>
                  <a:ext cx="218983" cy="208561"/>
                </a:xfrm>
                <a:prstGeom prst="ellipse">
                  <a:avLst/>
                </a:prstGeom>
                <a:solidFill>
                  <a:srgbClr val="3366FF">
                    <a:alpha val="50195"/>
                  </a:srgb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31" name="Line 22">
                  <a:extLst>
                    <a:ext uri="{FF2B5EF4-FFF2-40B4-BE49-F238E27FC236}">
                      <a16:creationId xmlns:a16="http://schemas.microsoft.com/office/drawing/2014/main" id="{25419B1D-B59D-4B85-8A5B-1A155DFCA9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65952" y="5717256"/>
                  <a:ext cx="324283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35" name="Text Box 32">
                  <a:extLst>
                    <a:ext uri="{FF2B5EF4-FFF2-40B4-BE49-F238E27FC236}">
                      <a16:creationId xmlns:a16="http://schemas.microsoft.com/office/drawing/2014/main" id="{7D72790D-0C2D-4B20-94E3-3DB71AAC244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90370" y="5442444"/>
                  <a:ext cx="264816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  <a:sym typeface="Symbol" pitchFamily="18" charset="2"/>
                    </a:rPr>
                    <a:t>a</a:t>
                  </a:r>
                  <a:endParaRPr kumimoji="0" lang="en-US" altLang="en-US" sz="1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36" name="Oval 7">
                  <a:extLst>
                    <a:ext uri="{FF2B5EF4-FFF2-40B4-BE49-F238E27FC236}">
                      <a16:creationId xmlns:a16="http://schemas.microsoft.com/office/drawing/2014/main" id="{9FA3B7FA-5D05-44DF-A330-594E91A58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18525" y="5569246"/>
                  <a:ext cx="328475" cy="312841"/>
                </a:xfrm>
                <a:prstGeom prst="ellipse">
                  <a:avLst/>
                </a:prstGeom>
                <a:solidFill>
                  <a:srgbClr val="0066FF">
                    <a:alpha val="50195"/>
                  </a:srgbClr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  <p:grpSp>
            <p:nvGrpSpPr>
              <p:cNvPr id="319" name="Group 318">
                <a:extLst>
                  <a:ext uri="{FF2B5EF4-FFF2-40B4-BE49-F238E27FC236}">
                    <a16:creationId xmlns:a16="http://schemas.microsoft.com/office/drawing/2014/main" id="{FE8CFC25-5E30-40A8-BD98-42FAAE80669C}"/>
                  </a:ext>
                </a:extLst>
              </p:cNvPr>
              <p:cNvGrpSpPr/>
              <p:nvPr/>
            </p:nvGrpSpPr>
            <p:grpSpPr>
              <a:xfrm>
                <a:off x="9783863" y="2854812"/>
                <a:ext cx="914494" cy="439643"/>
                <a:chOff x="2332506" y="5442444"/>
                <a:chExt cx="914494" cy="439643"/>
              </a:xfrm>
            </p:grpSpPr>
            <p:sp>
              <p:nvSpPr>
                <p:cNvPr id="326" name="Oval 11">
                  <a:extLst>
                    <a:ext uri="{FF2B5EF4-FFF2-40B4-BE49-F238E27FC236}">
                      <a16:creationId xmlns:a16="http://schemas.microsoft.com/office/drawing/2014/main" id="{478FC040-6B36-4692-BBDE-7E14A54452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2506" y="5622283"/>
                  <a:ext cx="218983" cy="208561"/>
                </a:xfrm>
                <a:prstGeom prst="ellipse">
                  <a:avLst/>
                </a:prstGeom>
                <a:solidFill>
                  <a:srgbClr val="3366FF">
                    <a:alpha val="50195"/>
                  </a:srgb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27" name="Line 22">
                  <a:extLst>
                    <a:ext uri="{FF2B5EF4-FFF2-40B4-BE49-F238E27FC236}">
                      <a16:creationId xmlns:a16="http://schemas.microsoft.com/office/drawing/2014/main" id="{74D9AFE3-C351-4954-B7C6-5BFFF37BF3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65952" y="5717256"/>
                  <a:ext cx="324283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28" name="Text Box 32">
                  <a:extLst>
                    <a:ext uri="{FF2B5EF4-FFF2-40B4-BE49-F238E27FC236}">
                      <a16:creationId xmlns:a16="http://schemas.microsoft.com/office/drawing/2014/main" id="{6AAF9308-E7E2-4AFE-80E6-208EC2E22F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85560" y="5442444"/>
                  <a:ext cx="274434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  <a:sym typeface="Symbol" pitchFamily="18" charset="2"/>
                    </a:rPr>
                    <a:t>b</a:t>
                  </a:r>
                  <a:endParaRPr kumimoji="0" lang="en-US" altLang="en-US" sz="1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29" name="Oval 7">
                  <a:extLst>
                    <a:ext uri="{FF2B5EF4-FFF2-40B4-BE49-F238E27FC236}">
                      <a16:creationId xmlns:a16="http://schemas.microsoft.com/office/drawing/2014/main" id="{58094C02-49A8-4491-B85B-BD3B56B497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18525" y="5569246"/>
                  <a:ext cx="328475" cy="312841"/>
                </a:xfrm>
                <a:prstGeom prst="ellipse">
                  <a:avLst/>
                </a:prstGeom>
                <a:solidFill>
                  <a:srgbClr val="0066FF">
                    <a:alpha val="50195"/>
                  </a:srgbClr>
                </a:solidFill>
                <a:ln w="762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  <p:grpSp>
            <p:nvGrpSpPr>
              <p:cNvPr id="320" name="Group 319">
                <a:extLst>
                  <a:ext uri="{FF2B5EF4-FFF2-40B4-BE49-F238E27FC236}">
                    <a16:creationId xmlns:a16="http://schemas.microsoft.com/office/drawing/2014/main" id="{ADB213F3-C3F0-4321-82CB-EA5B488405A0}"/>
                  </a:ext>
                </a:extLst>
              </p:cNvPr>
              <p:cNvGrpSpPr/>
              <p:nvPr/>
            </p:nvGrpSpPr>
            <p:grpSpPr>
              <a:xfrm>
                <a:off x="8917095" y="2423719"/>
                <a:ext cx="890244" cy="669722"/>
                <a:chOff x="8764695" y="4423969"/>
                <a:chExt cx="890244" cy="669722"/>
              </a:xfrm>
            </p:grpSpPr>
            <p:sp>
              <p:nvSpPr>
                <p:cNvPr id="321" name="Text Box 33">
                  <a:extLst>
                    <a:ext uri="{FF2B5EF4-FFF2-40B4-BE49-F238E27FC236}">
                      <a16:creationId xmlns:a16="http://schemas.microsoft.com/office/drawing/2014/main" id="{CA14239C-6FE4-429D-B64E-6CA1CF870A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018367" y="4423969"/>
                  <a:ext cx="263084" cy="307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  <a:sym typeface="Symbol" pitchFamily="18" charset="2"/>
                    </a:rPr>
                    <a:t></a:t>
                  </a:r>
                  <a:endParaRPr kumimoji="0" lang="en-US" altLang="en-US" sz="1400" b="0" i="0" u="none" strike="noStrike" kern="1200" cap="none" spc="0" normalizeH="0" baseline="-2500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22" name="Line 22">
                  <a:extLst>
                    <a:ext uri="{FF2B5EF4-FFF2-40B4-BE49-F238E27FC236}">
                      <a16:creationId xmlns:a16="http://schemas.microsoft.com/office/drawing/2014/main" id="{A9A07D1C-69EC-4DBA-905B-E405B247E0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008556" y="4529269"/>
                  <a:ext cx="627333" cy="19221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23" name="Oval 11">
                  <a:extLst>
                    <a:ext uri="{FF2B5EF4-FFF2-40B4-BE49-F238E27FC236}">
                      <a16:creationId xmlns:a16="http://schemas.microsoft.com/office/drawing/2014/main" id="{B3DEA022-13B9-46BA-AC14-FF0B61C6C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64695" y="4621795"/>
                  <a:ext cx="218983" cy="208561"/>
                </a:xfrm>
                <a:prstGeom prst="ellipse">
                  <a:avLst/>
                </a:prstGeom>
                <a:solidFill>
                  <a:srgbClr val="3366FF">
                    <a:alpha val="50195"/>
                  </a:srgb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24" name="Line 22">
                  <a:extLst>
                    <a:ext uri="{FF2B5EF4-FFF2-40B4-BE49-F238E27FC236}">
                      <a16:creationId xmlns:a16="http://schemas.microsoft.com/office/drawing/2014/main" id="{0397EB1E-565A-47E3-81F3-F6570072B4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998226" y="4756720"/>
                  <a:ext cx="656713" cy="31547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325" name="Text Box 33">
                  <a:extLst>
                    <a:ext uri="{FF2B5EF4-FFF2-40B4-BE49-F238E27FC236}">
                      <a16:creationId xmlns:a16="http://schemas.microsoft.com/office/drawing/2014/main" id="{A3787754-C0E4-41C3-820A-F1D54A136A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008842" y="4785919"/>
                  <a:ext cx="263084" cy="3077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  <a:sym typeface="Symbol" pitchFamily="18" charset="2"/>
                    </a:rPr>
                    <a:t></a:t>
                  </a:r>
                  <a:endParaRPr kumimoji="0" lang="en-US" altLang="en-US" sz="1400" b="0" i="0" u="none" strike="noStrike" kern="1200" cap="none" spc="0" normalizeH="0" baseline="-2500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endParaRPr>
                </a:p>
              </p:txBody>
            </p:sp>
          </p:grpSp>
        </p:grpSp>
        <p:grpSp>
          <p:nvGrpSpPr>
            <p:cNvPr id="294" name="Group 293">
              <a:extLst>
                <a:ext uri="{FF2B5EF4-FFF2-40B4-BE49-F238E27FC236}">
                  <a16:creationId xmlns:a16="http://schemas.microsoft.com/office/drawing/2014/main" id="{86083C39-66B9-423A-8406-429ADCA8D008}"/>
                </a:ext>
              </a:extLst>
            </p:cNvPr>
            <p:cNvGrpSpPr/>
            <p:nvPr/>
          </p:nvGrpSpPr>
          <p:grpSpPr>
            <a:xfrm>
              <a:off x="8140755" y="2365278"/>
              <a:ext cx="686899" cy="342410"/>
              <a:chOff x="2104036" y="3421375"/>
              <a:chExt cx="686899" cy="342410"/>
            </a:xfrm>
          </p:grpSpPr>
          <p:sp>
            <p:nvSpPr>
              <p:cNvPr id="308" name="Oval 7">
                <a:extLst>
                  <a:ext uri="{FF2B5EF4-FFF2-40B4-BE49-F238E27FC236}">
                    <a16:creationId xmlns:a16="http://schemas.microsoft.com/office/drawing/2014/main" id="{F45ED87E-8B06-4C0E-891F-64A536B0E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036" y="3421375"/>
                <a:ext cx="328475" cy="312841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762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09" name="Line 22">
                <a:extLst>
                  <a:ext uri="{FF2B5EF4-FFF2-40B4-BE49-F238E27FC236}">
                    <a16:creationId xmlns:a16="http://schemas.microsoft.com/office/drawing/2014/main" id="{8DB3D232-F46F-4082-99CB-2067100A3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6652" y="3558463"/>
                <a:ext cx="324283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16" name="Text Box 33">
                <a:extLst>
                  <a:ext uri="{FF2B5EF4-FFF2-40B4-BE49-F238E27FC236}">
                    <a16:creationId xmlns:a16="http://schemas.microsoft.com/office/drawing/2014/main" id="{F63FAE4B-FD05-4242-811D-DFDC80713D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69785" y="3456013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95" name="Group 294">
              <a:extLst>
                <a:ext uri="{FF2B5EF4-FFF2-40B4-BE49-F238E27FC236}">
                  <a16:creationId xmlns:a16="http://schemas.microsoft.com/office/drawing/2014/main" id="{8F9C09AF-B762-4423-9704-1A3D1466E14B}"/>
                </a:ext>
              </a:extLst>
            </p:cNvPr>
            <p:cNvGrpSpPr/>
            <p:nvPr/>
          </p:nvGrpSpPr>
          <p:grpSpPr>
            <a:xfrm>
              <a:off x="8951523" y="1886295"/>
              <a:ext cx="1363873" cy="1271960"/>
              <a:chOff x="9047095" y="2136850"/>
              <a:chExt cx="1363873" cy="1271960"/>
            </a:xfrm>
          </p:grpSpPr>
          <p:sp>
            <p:nvSpPr>
              <p:cNvPr id="296" name="Text Box 33">
                <a:extLst>
                  <a:ext uri="{FF2B5EF4-FFF2-40B4-BE49-F238E27FC236}">
                    <a16:creationId xmlns:a16="http://schemas.microsoft.com/office/drawing/2014/main" id="{ACC4AC29-0B93-4F13-8095-82C8872C1B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82080" y="3091890"/>
                <a:ext cx="338751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298" name="Freeform 25">
                <a:extLst>
                  <a:ext uri="{FF2B5EF4-FFF2-40B4-BE49-F238E27FC236}">
                    <a16:creationId xmlns:a16="http://schemas.microsoft.com/office/drawing/2014/main" id="{1F2FB9DA-A209-4C01-BE19-1D3F47A1DBD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9047095" y="2872083"/>
                <a:ext cx="1327585" cy="536727"/>
              </a:xfrm>
              <a:custGeom>
                <a:avLst/>
                <a:gdLst>
                  <a:gd name="T0" fmla="*/ 2147483647 w 248"/>
                  <a:gd name="T1" fmla="*/ 2147483647 h 336"/>
                  <a:gd name="T2" fmla="*/ 2147483647 w 248"/>
                  <a:gd name="T3" fmla="*/ 2147483647 h 336"/>
                  <a:gd name="T4" fmla="*/ 2147483647 w 248"/>
                  <a:gd name="T5" fmla="*/ 2147483647 h 336"/>
                  <a:gd name="T6" fmla="*/ 2147483647 w 248"/>
                  <a:gd name="T7" fmla="*/ 2147483647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connsiteX0" fmla="*/ 745 w 9688"/>
                  <a:gd name="connsiteY0" fmla="*/ 8571 h 11142"/>
                  <a:gd name="connsiteX1" fmla="*/ 745 w 9688"/>
                  <a:gd name="connsiteY1" fmla="*/ 0 h 11142"/>
                  <a:gd name="connsiteX2" fmla="*/ 8487 w 9688"/>
                  <a:gd name="connsiteY2" fmla="*/ 0 h 11142"/>
                  <a:gd name="connsiteX3" fmla="*/ 8939 w 9688"/>
                  <a:gd name="connsiteY3" fmla="*/ 11142 h 11142"/>
                  <a:gd name="connsiteX0" fmla="*/ 2349 w 9461"/>
                  <a:gd name="connsiteY0" fmla="*/ 11462 h 11462"/>
                  <a:gd name="connsiteX1" fmla="*/ 230 w 9461"/>
                  <a:gd name="connsiteY1" fmla="*/ 1132 h 11462"/>
                  <a:gd name="connsiteX2" fmla="*/ 8221 w 9461"/>
                  <a:gd name="connsiteY2" fmla="*/ 1132 h 11462"/>
                  <a:gd name="connsiteX3" fmla="*/ 8688 w 9461"/>
                  <a:gd name="connsiteY3" fmla="*/ 11132 h 11462"/>
                  <a:gd name="connsiteX0" fmla="*/ 274 w 7791"/>
                  <a:gd name="connsiteY0" fmla="*/ 9318 h 9318"/>
                  <a:gd name="connsiteX1" fmla="*/ 1367 w 7791"/>
                  <a:gd name="connsiteY1" fmla="*/ 2894 h 9318"/>
                  <a:gd name="connsiteX2" fmla="*/ 6480 w 7791"/>
                  <a:gd name="connsiteY2" fmla="*/ 306 h 9318"/>
                  <a:gd name="connsiteX3" fmla="*/ 6974 w 7791"/>
                  <a:gd name="connsiteY3" fmla="*/ 9030 h 9318"/>
                  <a:gd name="connsiteX0" fmla="*/ 336 w 9821"/>
                  <a:gd name="connsiteY0" fmla="*/ 8176 h 8176"/>
                  <a:gd name="connsiteX1" fmla="*/ 1739 w 9821"/>
                  <a:gd name="connsiteY1" fmla="*/ 1282 h 8176"/>
                  <a:gd name="connsiteX2" fmla="*/ 7699 w 9821"/>
                  <a:gd name="connsiteY2" fmla="*/ 664 h 8176"/>
                  <a:gd name="connsiteX3" fmla="*/ 8935 w 9821"/>
                  <a:gd name="connsiteY3" fmla="*/ 7867 h 8176"/>
                  <a:gd name="connsiteX0" fmla="*/ 341 w 10431"/>
                  <a:gd name="connsiteY0" fmla="*/ 9999 h 11508"/>
                  <a:gd name="connsiteX1" fmla="*/ 1770 w 10431"/>
                  <a:gd name="connsiteY1" fmla="*/ 1567 h 11508"/>
                  <a:gd name="connsiteX2" fmla="*/ 7838 w 10431"/>
                  <a:gd name="connsiteY2" fmla="*/ 811 h 11508"/>
                  <a:gd name="connsiteX3" fmla="*/ 9641 w 10431"/>
                  <a:gd name="connsiteY3" fmla="*/ 11508 h 11508"/>
                  <a:gd name="connsiteX0" fmla="*/ 341 w 10197"/>
                  <a:gd name="connsiteY0" fmla="*/ 9999 h 11508"/>
                  <a:gd name="connsiteX1" fmla="*/ 1770 w 10197"/>
                  <a:gd name="connsiteY1" fmla="*/ 1567 h 11508"/>
                  <a:gd name="connsiteX2" fmla="*/ 7838 w 10197"/>
                  <a:gd name="connsiteY2" fmla="*/ 811 h 11508"/>
                  <a:gd name="connsiteX3" fmla="*/ 9641 w 10197"/>
                  <a:gd name="connsiteY3" fmla="*/ 11508 h 11508"/>
                  <a:gd name="connsiteX0" fmla="*/ 341 w 9641"/>
                  <a:gd name="connsiteY0" fmla="*/ 9999 h 11508"/>
                  <a:gd name="connsiteX1" fmla="*/ 1770 w 9641"/>
                  <a:gd name="connsiteY1" fmla="*/ 1567 h 11508"/>
                  <a:gd name="connsiteX2" fmla="*/ 7838 w 9641"/>
                  <a:gd name="connsiteY2" fmla="*/ 811 h 11508"/>
                  <a:gd name="connsiteX3" fmla="*/ 9641 w 9641"/>
                  <a:gd name="connsiteY3" fmla="*/ 11508 h 11508"/>
                  <a:gd name="connsiteX0" fmla="*/ 354 w 10000"/>
                  <a:gd name="connsiteY0" fmla="*/ 8689 h 10000"/>
                  <a:gd name="connsiteX1" fmla="*/ 1836 w 10000"/>
                  <a:gd name="connsiteY1" fmla="*/ 1362 h 10000"/>
                  <a:gd name="connsiteX2" fmla="*/ 8130 w 10000"/>
                  <a:gd name="connsiteY2" fmla="*/ 705 h 10000"/>
                  <a:gd name="connsiteX3" fmla="*/ 10000 w 10000"/>
                  <a:gd name="connsiteY3" fmla="*/ 10000 h 10000"/>
                  <a:gd name="connsiteX0" fmla="*/ 354 w 10000"/>
                  <a:gd name="connsiteY0" fmla="*/ 8689 h 10000"/>
                  <a:gd name="connsiteX1" fmla="*/ 1836 w 10000"/>
                  <a:gd name="connsiteY1" fmla="*/ 1362 h 10000"/>
                  <a:gd name="connsiteX2" fmla="*/ 8130 w 10000"/>
                  <a:gd name="connsiteY2" fmla="*/ 705 h 10000"/>
                  <a:gd name="connsiteX3" fmla="*/ 10000 w 10000"/>
                  <a:gd name="connsiteY3" fmla="*/ 10000 h 10000"/>
                  <a:gd name="connsiteX0" fmla="*/ 354 w 10000"/>
                  <a:gd name="connsiteY0" fmla="*/ 8689 h 9344"/>
                  <a:gd name="connsiteX1" fmla="*/ 1836 w 10000"/>
                  <a:gd name="connsiteY1" fmla="*/ 1362 h 9344"/>
                  <a:gd name="connsiteX2" fmla="*/ 8130 w 10000"/>
                  <a:gd name="connsiteY2" fmla="*/ 705 h 9344"/>
                  <a:gd name="connsiteX3" fmla="*/ 10000 w 10000"/>
                  <a:gd name="connsiteY3" fmla="*/ 9344 h 9344"/>
                  <a:gd name="connsiteX0" fmla="*/ 354 w 10000"/>
                  <a:gd name="connsiteY0" fmla="*/ 9299 h 10000"/>
                  <a:gd name="connsiteX1" fmla="*/ 1836 w 10000"/>
                  <a:gd name="connsiteY1" fmla="*/ 1458 h 10000"/>
                  <a:gd name="connsiteX2" fmla="*/ 8130 w 10000"/>
                  <a:gd name="connsiteY2" fmla="*/ 754 h 10000"/>
                  <a:gd name="connsiteX3" fmla="*/ 10000 w 10000"/>
                  <a:gd name="connsiteY3" fmla="*/ 10000 h 10000"/>
                  <a:gd name="connsiteX0" fmla="*/ 0 w 9646"/>
                  <a:gd name="connsiteY0" fmla="*/ 9299 h 10000"/>
                  <a:gd name="connsiteX1" fmla="*/ 1482 w 9646"/>
                  <a:gd name="connsiteY1" fmla="*/ 1458 h 10000"/>
                  <a:gd name="connsiteX2" fmla="*/ 7776 w 9646"/>
                  <a:gd name="connsiteY2" fmla="*/ 754 h 10000"/>
                  <a:gd name="connsiteX3" fmla="*/ 9646 w 9646"/>
                  <a:gd name="connsiteY3" fmla="*/ 10000 h 10000"/>
                  <a:gd name="connsiteX0" fmla="*/ 0 w 10000"/>
                  <a:gd name="connsiteY0" fmla="*/ 9429 h 10130"/>
                  <a:gd name="connsiteX1" fmla="*/ 2780 w 10000"/>
                  <a:gd name="connsiteY1" fmla="*/ 1237 h 10130"/>
                  <a:gd name="connsiteX2" fmla="*/ 8061 w 10000"/>
                  <a:gd name="connsiteY2" fmla="*/ 884 h 10130"/>
                  <a:gd name="connsiteX3" fmla="*/ 10000 w 10000"/>
                  <a:gd name="connsiteY3" fmla="*/ 10130 h 10130"/>
                  <a:gd name="connsiteX0" fmla="*/ 0 w 9341"/>
                  <a:gd name="connsiteY0" fmla="*/ 9429 h 10130"/>
                  <a:gd name="connsiteX1" fmla="*/ 2121 w 9341"/>
                  <a:gd name="connsiteY1" fmla="*/ 1237 h 10130"/>
                  <a:gd name="connsiteX2" fmla="*/ 7402 w 9341"/>
                  <a:gd name="connsiteY2" fmla="*/ 884 h 10130"/>
                  <a:gd name="connsiteX3" fmla="*/ 9341 w 9341"/>
                  <a:gd name="connsiteY3" fmla="*/ 10130 h 10130"/>
                  <a:gd name="connsiteX0" fmla="*/ 0 w 8903"/>
                  <a:gd name="connsiteY0" fmla="*/ 9308 h 9308"/>
                  <a:gd name="connsiteX1" fmla="*/ 2271 w 8903"/>
                  <a:gd name="connsiteY1" fmla="*/ 1221 h 9308"/>
                  <a:gd name="connsiteX2" fmla="*/ 7924 w 8903"/>
                  <a:gd name="connsiteY2" fmla="*/ 873 h 9308"/>
                  <a:gd name="connsiteX3" fmla="*/ 8903 w 8903"/>
                  <a:gd name="connsiteY3" fmla="*/ 6188 h 9308"/>
                  <a:gd name="connsiteX0" fmla="*/ 0 w 10000"/>
                  <a:gd name="connsiteY0" fmla="*/ 11123 h 11123"/>
                  <a:gd name="connsiteX1" fmla="*/ 2551 w 10000"/>
                  <a:gd name="connsiteY1" fmla="*/ 2435 h 11123"/>
                  <a:gd name="connsiteX2" fmla="*/ 5732 w 10000"/>
                  <a:gd name="connsiteY2" fmla="*/ 572 h 11123"/>
                  <a:gd name="connsiteX3" fmla="*/ 10000 w 10000"/>
                  <a:gd name="connsiteY3" fmla="*/ 7771 h 11123"/>
                  <a:gd name="connsiteX0" fmla="*/ 0 w 10000"/>
                  <a:gd name="connsiteY0" fmla="*/ 8734 h 8734"/>
                  <a:gd name="connsiteX1" fmla="*/ 2551 w 10000"/>
                  <a:gd name="connsiteY1" fmla="*/ 46 h 8734"/>
                  <a:gd name="connsiteX2" fmla="*/ 10000 w 10000"/>
                  <a:gd name="connsiteY2" fmla="*/ 5382 h 8734"/>
                  <a:gd name="connsiteX0" fmla="*/ 0 w 10000"/>
                  <a:gd name="connsiteY0" fmla="*/ 11692 h 11692"/>
                  <a:gd name="connsiteX1" fmla="*/ 3695 w 10000"/>
                  <a:gd name="connsiteY1" fmla="*/ 40 h 11692"/>
                  <a:gd name="connsiteX2" fmla="*/ 10000 w 10000"/>
                  <a:gd name="connsiteY2" fmla="*/ 7854 h 11692"/>
                  <a:gd name="connsiteX0" fmla="*/ 0 w 10000"/>
                  <a:gd name="connsiteY0" fmla="*/ 12540 h 12540"/>
                  <a:gd name="connsiteX1" fmla="*/ 4839 w 10000"/>
                  <a:gd name="connsiteY1" fmla="*/ 36 h 12540"/>
                  <a:gd name="connsiteX2" fmla="*/ 10000 w 10000"/>
                  <a:gd name="connsiteY2" fmla="*/ 8702 h 12540"/>
                  <a:gd name="connsiteX0" fmla="*/ 0 w 10000"/>
                  <a:gd name="connsiteY0" fmla="*/ 12626 h 12626"/>
                  <a:gd name="connsiteX1" fmla="*/ 4839 w 10000"/>
                  <a:gd name="connsiteY1" fmla="*/ 122 h 12626"/>
                  <a:gd name="connsiteX2" fmla="*/ 10000 w 10000"/>
                  <a:gd name="connsiteY2" fmla="*/ 8788 h 12626"/>
                  <a:gd name="connsiteX0" fmla="*/ 0 w 8768"/>
                  <a:gd name="connsiteY0" fmla="*/ 12519 h 12519"/>
                  <a:gd name="connsiteX1" fmla="*/ 4839 w 8768"/>
                  <a:gd name="connsiteY1" fmla="*/ 15 h 12519"/>
                  <a:gd name="connsiteX2" fmla="*/ 8768 w 8768"/>
                  <a:gd name="connsiteY2" fmla="*/ 9960 h 12519"/>
                  <a:gd name="connsiteX0" fmla="*/ 0 w 10000"/>
                  <a:gd name="connsiteY0" fmla="*/ 10015 h 10015"/>
                  <a:gd name="connsiteX1" fmla="*/ 5519 w 10000"/>
                  <a:gd name="connsiteY1" fmla="*/ 27 h 10015"/>
                  <a:gd name="connsiteX2" fmla="*/ 10000 w 10000"/>
                  <a:gd name="connsiteY2" fmla="*/ 7971 h 10015"/>
                  <a:gd name="connsiteX0" fmla="*/ 0 w 7085"/>
                  <a:gd name="connsiteY0" fmla="*/ 2610 h 10542"/>
                  <a:gd name="connsiteX1" fmla="*/ 2604 w 7085"/>
                  <a:gd name="connsiteY1" fmla="*/ 2598 h 10542"/>
                  <a:gd name="connsiteX2" fmla="*/ 7085 w 7085"/>
                  <a:gd name="connsiteY2" fmla="*/ 10542 h 10542"/>
                  <a:gd name="connsiteX0" fmla="*/ 0 w 10000"/>
                  <a:gd name="connsiteY0" fmla="*/ 3166 h 10690"/>
                  <a:gd name="connsiteX1" fmla="*/ 5890 w 10000"/>
                  <a:gd name="connsiteY1" fmla="*/ 970 h 10690"/>
                  <a:gd name="connsiteX2" fmla="*/ 10000 w 10000"/>
                  <a:gd name="connsiteY2" fmla="*/ 10690 h 10690"/>
                  <a:gd name="connsiteX0" fmla="*/ 0 w 10000"/>
                  <a:gd name="connsiteY0" fmla="*/ 4680 h 12204"/>
                  <a:gd name="connsiteX1" fmla="*/ 5890 w 10000"/>
                  <a:gd name="connsiteY1" fmla="*/ 2484 h 12204"/>
                  <a:gd name="connsiteX2" fmla="*/ 10000 w 10000"/>
                  <a:gd name="connsiteY2" fmla="*/ 12204 h 12204"/>
                  <a:gd name="connsiteX0" fmla="*/ 0 w 10000"/>
                  <a:gd name="connsiteY0" fmla="*/ 4470 h 11994"/>
                  <a:gd name="connsiteX1" fmla="*/ 6365 w 10000"/>
                  <a:gd name="connsiteY1" fmla="*/ 2638 h 11994"/>
                  <a:gd name="connsiteX2" fmla="*/ 10000 w 10000"/>
                  <a:gd name="connsiteY2" fmla="*/ 11994 h 11994"/>
                  <a:gd name="connsiteX0" fmla="*/ 0 w 10000"/>
                  <a:gd name="connsiteY0" fmla="*/ 4470 h 11994"/>
                  <a:gd name="connsiteX1" fmla="*/ 6365 w 10000"/>
                  <a:gd name="connsiteY1" fmla="*/ 2638 h 11994"/>
                  <a:gd name="connsiteX2" fmla="*/ 10000 w 10000"/>
                  <a:gd name="connsiteY2" fmla="*/ 11994 h 11994"/>
                  <a:gd name="connsiteX0" fmla="*/ 0 w 10000"/>
                  <a:gd name="connsiteY0" fmla="*/ 3898 h 11422"/>
                  <a:gd name="connsiteX1" fmla="*/ 6365 w 10000"/>
                  <a:gd name="connsiteY1" fmla="*/ 2066 h 11422"/>
                  <a:gd name="connsiteX2" fmla="*/ 10000 w 10000"/>
                  <a:gd name="connsiteY2" fmla="*/ 11422 h 1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1422">
                    <a:moveTo>
                      <a:pt x="0" y="3898"/>
                    </a:moveTo>
                    <a:cubicBezTo>
                      <a:pt x="1057" y="-1826"/>
                      <a:pt x="4014" y="-159"/>
                      <a:pt x="6365" y="2066"/>
                    </a:cubicBezTo>
                    <a:cubicBezTo>
                      <a:pt x="8796" y="6475"/>
                      <a:pt x="8210" y="6259"/>
                      <a:pt x="10000" y="11422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01" name="Freeform 25">
                <a:extLst>
                  <a:ext uri="{FF2B5EF4-FFF2-40B4-BE49-F238E27FC236}">
                    <a16:creationId xmlns:a16="http://schemas.microsoft.com/office/drawing/2014/main" id="{C9D8D043-BAA7-415A-9552-9A3552122AD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9054644" y="2220343"/>
                <a:ext cx="1356324" cy="437640"/>
              </a:xfrm>
              <a:custGeom>
                <a:avLst/>
                <a:gdLst>
                  <a:gd name="T0" fmla="*/ 2147483647 w 248"/>
                  <a:gd name="T1" fmla="*/ 2147483647 h 336"/>
                  <a:gd name="T2" fmla="*/ 2147483647 w 248"/>
                  <a:gd name="T3" fmla="*/ 2147483647 h 336"/>
                  <a:gd name="T4" fmla="*/ 2147483647 w 248"/>
                  <a:gd name="T5" fmla="*/ 2147483647 h 336"/>
                  <a:gd name="T6" fmla="*/ 2147483647 w 248"/>
                  <a:gd name="T7" fmla="*/ 2147483647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connsiteX0" fmla="*/ 745 w 9688"/>
                  <a:gd name="connsiteY0" fmla="*/ 8571 h 11142"/>
                  <a:gd name="connsiteX1" fmla="*/ 745 w 9688"/>
                  <a:gd name="connsiteY1" fmla="*/ 0 h 11142"/>
                  <a:gd name="connsiteX2" fmla="*/ 8487 w 9688"/>
                  <a:gd name="connsiteY2" fmla="*/ 0 h 11142"/>
                  <a:gd name="connsiteX3" fmla="*/ 8939 w 9688"/>
                  <a:gd name="connsiteY3" fmla="*/ 11142 h 11142"/>
                  <a:gd name="connsiteX0" fmla="*/ 2349 w 9461"/>
                  <a:gd name="connsiteY0" fmla="*/ 11462 h 11462"/>
                  <a:gd name="connsiteX1" fmla="*/ 230 w 9461"/>
                  <a:gd name="connsiteY1" fmla="*/ 1132 h 11462"/>
                  <a:gd name="connsiteX2" fmla="*/ 8221 w 9461"/>
                  <a:gd name="connsiteY2" fmla="*/ 1132 h 11462"/>
                  <a:gd name="connsiteX3" fmla="*/ 8688 w 9461"/>
                  <a:gd name="connsiteY3" fmla="*/ 11132 h 11462"/>
                  <a:gd name="connsiteX0" fmla="*/ 274 w 7791"/>
                  <a:gd name="connsiteY0" fmla="*/ 9318 h 9318"/>
                  <a:gd name="connsiteX1" fmla="*/ 1367 w 7791"/>
                  <a:gd name="connsiteY1" fmla="*/ 2894 h 9318"/>
                  <a:gd name="connsiteX2" fmla="*/ 6480 w 7791"/>
                  <a:gd name="connsiteY2" fmla="*/ 306 h 9318"/>
                  <a:gd name="connsiteX3" fmla="*/ 6974 w 7791"/>
                  <a:gd name="connsiteY3" fmla="*/ 9030 h 9318"/>
                  <a:gd name="connsiteX0" fmla="*/ 336 w 9821"/>
                  <a:gd name="connsiteY0" fmla="*/ 8176 h 8176"/>
                  <a:gd name="connsiteX1" fmla="*/ 1739 w 9821"/>
                  <a:gd name="connsiteY1" fmla="*/ 1282 h 8176"/>
                  <a:gd name="connsiteX2" fmla="*/ 7699 w 9821"/>
                  <a:gd name="connsiteY2" fmla="*/ 664 h 8176"/>
                  <a:gd name="connsiteX3" fmla="*/ 8935 w 9821"/>
                  <a:gd name="connsiteY3" fmla="*/ 7867 h 8176"/>
                  <a:gd name="connsiteX0" fmla="*/ 341 w 10431"/>
                  <a:gd name="connsiteY0" fmla="*/ 9999 h 11508"/>
                  <a:gd name="connsiteX1" fmla="*/ 1770 w 10431"/>
                  <a:gd name="connsiteY1" fmla="*/ 1567 h 11508"/>
                  <a:gd name="connsiteX2" fmla="*/ 7838 w 10431"/>
                  <a:gd name="connsiteY2" fmla="*/ 811 h 11508"/>
                  <a:gd name="connsiteX3" fmla="*/ 9641 w 10431"/>
                  <a:gd name="connsiteY3" fmla="*/ 11508 h 11508"/>
                  <a:gd name="connsiteX0" fmla="*/ 341 w 10197"/>
                  <a:gd name="connsiteY0" fmla="*/ 9999 h 11508"/>
                  <a:gd name="connsiteX1" fmla="*/ 1770 w 10197"/>
                  <a:gd name="connsiteY1" fmla="*/ 1567 h 11508"/>
                  <a:gd name="connsiteX2" fmla="*/ 7838 w 10197"/>
                  <a:gd name="connsiteY2" fmla="*/ 811 h 11508"/>
                  <a:gd name="connsiteX3" fmla="*/ 9641 w 10197"/>
                  <a:gd name="connsiteY3" fmla="*/ 11508 h 11508"/>
                  <a:gd name="connsiteX0" fmla="*/ 341 w 9641"/>
                  <a:gd name="connsiteY0" fmla="*/ 9999 h 11508"/>
                  <a:gd name="connsiteX1" fmla="*/ 1770 w 9641"/>
                  <a:gd name="connsiteY1" fmla="*/ 1567 h 11508"/>
                  <a:gd name="connsiteX2" fmla="*/ 7838 w 9641"/>
                  <a:gd name="connsiteY2" fmla="*/ 811 h 11508"/>
                  <a:gd name="connsiteX3" fmla="*/ 9641 w 9641"/>
                  <a:gd name="connsiteY3" fmla="*/ 11508 h 11508"/>
                  <a:gd name="connsiteX0" fmla="*/ 354 w 10000"/>
                  <a:gd name="connsiteY0" fmla="*/ 8689 h 10000"/>
                  <a:gd name="connsiteX1" fmla="*/ 1836 w 10000"/>
                  <a:gd name="connsiteY1" fmla="*/ 1362 h 10000"/>
                  <a:gd name="connsiteX2" fmla="*/ 8130 w 10000"/>
                  <a:gd name="connsiteY2" fmla="*/ 705 h 10000"/>
                  <a:gd name="connsiteX3" fmla="*/ 10000 w 10000"/>
                  <a:gd name="connsiteY3" fmla="*/ 10000 h 10000"/>
                  <a:gd name="connsiteX0" fmla="*/ 354 w 10000"/>
                  <a:gd name="connsiteY0" fmla="*/ 8689 h 10000"/>
                  <a:gd name="connsiteX1" fmla="*/ 1836 w 10000"/>
                  <a:gd name="connsiteY1" fmla="*/ 1362 h 10000"/>
                  <a:gd name="connsiteX2" fmla="*/ 8130 w 10000"/>
                  <a:gd name="connsiteY2" fmla="*/ 705 h 10000"/>
                  <a:gd name="connsiteX3" fmla="*/ 10000 w 10000"/>
                  <a:gd name="connsiteY3" fmla="*/ 10000 h 10000"/>
                  <a:gd name="connsiteX0" fmla="*/ 354 w 10000"/>
                  <a:gd name="connsiteY0" fmla="*/ 8689 h 9344"/>
                  <a:gd name="connsiteX1" fmla="*/ 1836 w 10000"/>
                  <a:gd name="connsiteY1" fmla="*/ 1362 h 9344"/>
                  <a:gd name="connsiteX2" fmla="*/ 8130 w 10000"/>
                  <a:gd name="connsiteY2" fmla="*/ 705 h 9344"/>
                  <a:gd name="connsiteX3" fmla="*/ 10000 w 10000"/>
                  <a:gd name="connsiteY3" fmla="*/ 9344 h 9344"/>
                  <a:gd name="connsiteX0" fmla="*/ 354 w 10000"/>
                  <a:gd name="connsiteY0" fmla="*/ 9299 h 10000"/>
                  <a:gd name="connsiteX1" fmla="*/ 1836 w 10000"/>
                  <a:gd name="connsiteY1" fmla="*/ 1458 h 10000"/>
                  <a:gd name="connsiteX2" fmla="*/ 8130 w 10000"/>
                  <a:gd name="connsiteY2" fmla="*/ 754 h 10000"/>
                  <a:gd name="connsiteX3" fmla="*/ 10000 w 10000"/>
                  <a:gd name="connsiteY3" fmla="*/ 10000 h 10000"/>
                  <a:gd name="connsiteX0" fmla="*/ 0 w 9646"/>
                  <a:gd name="connsiteY0" fmla="*/ 9299 h 10000"/>
                  <a:gd name="connsiteX1" fmla="*/ 1482 w 9646"/>
                  <a:gd name="connsiteY1" fmla="*/ 1458 h 10000"/>
                  <a:gd name="connsiteX2" fmla="*/ 7776 w 9646"/>
                  <a:gd name="connsiteY2" fmla="*/ 754 h 10000"/>
                  <a:gd name="connsiteX3" fmla="*/ 9646 w 9646"/>
                  <a:gd name="connsiteY3" fmla="*/ 10000 h 10000"/>
                  <a:gd name="connsiteX0" fmla="*/ 0 w 10000"/>
                  <a:gd name="connsiteY0" fmla="*/ 9429 h 10130"/>
                  <a:gd name="connsiteX1" fmla="*/ 2780 w 10000"/>
                  <a:gd name="connsiteY1" fmla="*/ 1237 h 10130"/>
                  <a:gd name="connsiteX2" fmla="*/ 8061 w 10000"/>
                  <a:gd name="connsiteY2" fmla="*/ 884 h 10130"/>
                  <a:gd name="connsiteX3" fmla="*/ 10000 w 10000"/>
                  <a:gd name="connsiteY3" fmla="*/ 10130 h 10130"/>
                  <a:gd name="connsiteX0" fmla="*/ 0 w 9341"/>
                  <a:gd name="connsiteY0" fmla="*/ 9429 h 10130"/>
                  <a:gd name="connsiteX1" fmla="*/ 2121 w 9341"/>
                  <a:gd name="connsiteY1" fmla="*/ 1237 h 10130"/>
                  <a:gd name="connsiteX2" fmla="*/ 7402 w 9341"/>
                  <a:gd name="connsiteY2" fmla="*/ 884 h 10130"/>
                  <a:gd name="connsiteX3" fmla="*/ 9341 w 9341"/>
                  <a:gd name="connsiteY3" fmla="*/ 10130 h 10130"/>
                  <a:gd name="connsiteX0" fmla="*/ 0 w 8903"/>
                  <a:gd name="connsiteY0" fmla="*/ 9308 h 9308"/>
                  <a:gd name="connsiteX1" fmla="*/ 2271 w 8903"/>
                  <a:gd name="connsiteY1" fmla="*/ 1221 h 9308"/>
                  <a:gd name="connsiteX2" fmla="*/ 7924 w 8903"/>
                  <a:gd name="connsiteY2" fmla="*/ 873 h 9308"/>
                  <a:gd name="connsiteX3" fmla="*/ 8903 w 8903"/>
                  <a:gd name="connsiteY3" fmla="*/ 6188 h 9308"/>
                  <a:gd name="connsiteX0" fmla="*/ 0 w 10000"/>
                  <a:gd name="connsiteY0" fmla="*/ 11123 h 11123"/>
                  <a:gd name="connsiteX1" fmla="*/ 2551 w 10000"/>
                  <a:gd name="connsiteY1" fmla="*/ 2435 h 11123"/>
                  <a:gd name="connsiteX2" fmla="*/ 5732 w 10000"/>
                  <a:gd name="connsiteY2" fmla="*/ 572 h 11123"/>
                  <a:gd name="connsiteX3" fmla="*/ 10000 w 10000"/>
                  <a:gd name="connsiteY3" fmla="*/ 7771 h 11123"/>
                  <a:gd name="connsiteX0" fmla="*/ 0 w 10000"/>
                  <a:gd name="connsiteY0" fmla="*/ 8734 h 8734"/>
                  <a:gd name="connsiteX1" fmla="*/ 2551 w 10000"/>
                  <a:gd name="connsiteY1" fmla="*/ 46 h 8734"/>
                  <a:gd name="connsiteX2" fmla="*/ 10000 w 10000"/>
                  <a:gd name="connsiteY2" fmla="*/ 5382 h 8734"/>
                  <a:gd name="connsiteX0" fmla="*/ 0 w 10000"/>
                  <a:gd name="connsiteY0" fmla="*/ 11692 h 11692"/>
                  <a:gd name="connsiteX1" fmla="*/ 3695 w 10000"/>
                  <a:gd name="connsiteY1" fmla="*/ 40 h 11692"/>
                  <a:gd name="connsiteX2" fmla="*/ 10000 w 10000"/>
                  <a:gd name="connsiteY2" fmla="*/ 7854 h 11692"/>
                  <a:gd name="connsiteX0" fmla="*/ 0 w 10000"/>
                  <a:gd name="connsiteY0" fmla="*/ 12540 h 12540"/>
                  <a:gd name="connsiteX1" fmla="*/ 4839 w 10000"/>
                  <a:gd name="connsiteY1" fmla="*/ 36 h 12540"/>
                  <a:gd name="connsiteX2" fmla="*/ 10000 w 10000"/>
                  <a:gd name="connsiteY2" fmla="*/ 8702 h 12540"/>
                  <a:gd name="connsiteX0" fmla="*/ 0 w 10000"/>
                  <a:gd name="connsiteY0" fmla="*/ 12626 h 12626"/>
                  <a:gd name="connsiteX1" fmla="*/ 4839 w 10000"/>
                  <a:gd name="connsiteY1" fmla="*/ 122 h 12626"/>
                  <a:gd name="connsiteX2" fmla="*/ 10000 w 10000"/>
                  <a:gd name="connsiteY2" fmla="*/ 8788 h 12626"/>
                  <a:gd name="connsiteX0" fmla="*/ 0 w 8768"/>
                  <a:gd name="connsiteY0" fmla="*/ 12519 h 12519"/>
                  <a:gd name="connsiteX1" fmla="*/ 4839 w 8768"/>
                  <a:gd name="connsiteY1" fmla="*/ 15 h 12519"/>
                  <a:gd name="connsiteX2" fmla="*/ 8768 w 8768"/>
                  <a:gd name="connsiteY2" fmla="*/ 9960 h 12519"/>
                  <a:gd name="connsiteX0" fmla="*/ 0 w 10000"/>
                  <a:gd name="connsiteY0" fmla="*/ 10015 h 10015"/>
                  <a:gd name="connsiteX1" fmla="*/ 5519 w 10000"/>
                  <a:gd name="connsiteY1" fmla="*/ 27 h 10015"/>
                  <a:gd name="connsiteX2" fmla="*/ 10000 w 10000"/>
                  <a:gd name="connsiteY2" fmla="*/ 7971 h 10015"/>
                  <a:gd name="connsiteX0" fmla="*/ 0 w 7085"/>
                  <a:gd name="connsiteY0" fmla="*/ 2610 h 10542"/>
                  <a:gd name="connsiteX1" fmla="*/ 2604 w 7085"/>
                  <a:gd name="connsiteY1" fmla="*/ 2598 h 10542"/>
                  <a:gd name="connsiteX2" fmla="*/ 7085 w 7085"/>
                  <a:gd name="connsiteY2" fmla="*/ 10542 h 10542"/>
                  <a:gd name="connsiteX0" fmla="*/ 0 w 10000"/>
                  <a:gd name="connsiteY0" fmla="*/ 3166 h 10690"/>
                  <a:gd name="connsiteX1" fmla="*/ 5890 w 10000"/>
                  <a:gd name="connsiteY1" fmla="*/ 970 h 10690"/>
                  <a:gd name="connsiteX2" fmla="*/ 10000 w 10000"/>
                  <a:gd name="connsiteY2" fmla="*/ 10690 h 10690"/>
                  <a:gd name="connsiteX0" fmla="*/ 0 w 10000"/>
                  <a:gd name="connsiteY0" fmla="*/ 4680 h 12204"/>
                  <a:gd name="connsiteX1" fmla="*/ 5890 w 10000"/>
                  <a:gd name="connsiteY1" fmla="*/ 2484 h 12204"/>
                  <a:gd name="connsiteX2" fmla="*/ 10000 w 10000"/>
                  <a:gd name="connsiteY2" fmla="*/ 12204 h 12204"/>
                  <a:gd name="connsiteX0" fmla="*/ 0 w 10000"/>
                  <a:gd name="connsiteY0" fmla="*/ 4470 h 11994"/>
                  <a:gd name="connsiteX1" fmla="*/ 6365 w 10000"/>
                  <a:gd name="connsiteY1" fmla="*/ 2638 h 11994"/>
                  <a:gd name="connsiteX2" fmla="*/ 10000 w 10000"/>
                  <a:gd name="connsiteY2" fmla="*/ 11994 h 11994"/>
                  <a:gd name="connsiteX0" fmla="*/ 0 w 10000"/>
                  <a:gd name="connsiteY0" fmla="*/ 4470 h 11994"/>
                  <a:gd name="connsiteX1" fmla="*/ 6365 w 10000"/>
                  <a:gd name="connsiteY1" fmla="*/ 2638 h 11994"/>
                  <a:gd name="connsiteX2" fmla="*/ 10000 w 10000"/>
                  <a:gd name="connsiteY2" fmla="*/ 11994 h 11994"/>
                  <a:gd name="connsiteX0" fmla="*/ 0 w 10000"/>
                  <a:gd name="connsiteY0" fmla="*/ 3898 h 11422"/>
                  <a:gd name="connsiteX1" fmla="*/ 6365 w 10000"/>
                  <a:gd name="connsiteY1" fmla="*/ 2066 h 11422"/>
                  <a:gd name="connsiteX2" fmla="*/ 10000 w 10000"/>
                  <a:gd name="connsiteY2" fmla="*/ 11422 h 1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1422">
                    <a:moveTo>
                      <a:pt x="0" y="3898"/>
                    </a:moveTo>
                    <a:cubicBezTo>
                      <a:pt x="1057" y="-1826"/>
                      <a:pt x="4014" y="-159"/>
                      <a:pt x="6365" y="2066"/>
                    </a:cubicBezTo>
                    <a:cubicBezTo>
                      <a:pt x="8796" y="6475"/>
                      <a:pt x="8210" y="6259"/>
                      <a:pt x="10000" y="11422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05" name="Text Box 33">
                <a:extLst>
                  <a:ext uri="{FF2B5EF4-FFF2-40B4-BE49-F238E27FC236}">
                    <a16:creationId xmlns:a16="http://schemas.microsoft.com/office/drawing/2014/main" id="{8442EE64-4FD9-4841-8B59-68FAEFB945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32880" y="2136850"/>
                <a:ext cx="338751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F517CBA-EDD2-4EB8-A3AE-D8C3DAA17234}"/>
              </a:ext>
            </a:extLst>
          </p:cNvPr>
          <p:cNvGrpSpPr/>
          <p:nvPr/>
        </p:nvGrpSpPr>
        <p:grpSpPr>
          <a:xfrm>
            <a:off x="6525695" y="890177"/>
            <a:ext cx="1440584" cy="1100640"/>
            <a:chOff x="6525695" y="890177"/>
            <a:chExt cx="1440584" cy="1100640"/>
          </a:xfrm>
        </p:grpSpPr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53EF008B-EC91-4E5A-82E9-1E5A967E5950}"/>
                </a:ext>
              </a:extLst>
            </p:cNvPr>
            <p:cNvGrpSpPr/>
            <p:nvPr/>
          </p:nvGrpSpPr>
          <p:grpSpPr>
            <a:xfrm>
              <a:off x="6770949" y="890177"/>
              <a:ext cx="1195330" cy="1100640"/>
              <a:chOff x="8764695" y="4321584"/>
              <a:chExt cx="1195330" cy="1100640"/>
            </a:xfrm>
          </p:grpSpPr>
          <p:sp>
            <p:nvSpPr>
              <p:cNvPr id="534" name="Text Box 33">
                <a:extLst>
                  <a:ext uri="{FF2B5EF4-FFF2-40B4-BE49-F238E27FC236}">
                    <a16:creationId xmlns:a16="http://schemas.microsoft.com/office/drawing/2014/main" id="{DFF0E23C-F357-49C0-A0CC-140F63EA24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18367" y="442396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5" name="Line 22">
                <a:extLst>
                  <a:ext uri="{FF2B5EF4-FFF2-40B4-BE49-F238E27FC236}">
                    <a16:creationId xmlns:a16="http://schemas.microsoft.com/office/drawing/2014/main" id="{E1ECA01B-0E0F-4523-8755-72CD359246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008556" y="4321584"/>
                <a:ext cx="924668" cy="399897"/>
              </a:xfrm>
              <a:prstGeom prst="line">
                <a:avLst/>
              </a:prstGeom>
              <a:noFill/>
              <a:ln w="28575">
                <a:solidFill>
                  <a:schemeClr val="accent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6" name="Oval 11">
                <a:extLst>
                  <a:ext uri="{FF2B5EF4-FFF2-40B4-BE49-F238E27FC236}">
                    <a16:creationId xmlns:a16="http://schemas.microsoft.com/office/drawing/2014/main" id="{BB4F22FD-AF5F-46F3-A264-4795A066B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4695" y="4621795"/>
                <a:ext cx="218983" cy="208561"/>
              </a:xfrm>
              <a:prstGeom prst="ellipse">
                <a:avLst/>
              </a:prstGeom>
              <a:solidFill>
                <a:srgbClr val="3366FF">
                  <a:alpha val="50195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8" name="Text Box 33">
                <a:extLst>
                  <a:ext uri="{FF2B5EF4-FFF2-40B4-BE49-F238E27FC236}">
                    <a16:creationId xmlns:a16="http://schemas.microsoft.com/office/drawing/2014/main" id="{82E0D9A1-3A4B-4E4D-8619-0BCFF4B8DA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08842" y="4785919"/>
                <a:ext cx="263084" cy="3077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  <a:sym typeface="Symbol" pitchFamily="18" charset="2"/>
                  </a:rPr>
                  <a:t></a:t>
                </a:r>
                <a:endPara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537" name="Line 22">
                <a:extLst>
                  <a:ext uri="{FF2B5EF4-FFF2-40B4-BE49-F238E27FC236}">
                    <a16:creationId xmlns:a16="http://schemas.microsoft.com/office/drawing/2014/main" id="{789FFB78-24B4-41EF-A028-096ED1CFA8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98226" y="4756719"/>
                <a:ext cx="961799" cy="665505"/>
              </a:xfrm>
              <a:prstGeom prst="line">
                <a:avLst/>
              </a:prstGeom>
              <a:noFill/>
              <a:ln w="28575">
                <a:solidFill>
                  <a:schemeClr val="accent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600" name="Line 22">
              <a:extLst>
                <a:ext uri="{FF2B5EF4-FFF2-40B4-BE49-F238E27FC236}">
                  <a16:creationId xmlns:a16="http://schemas.microsoft.com/office/drawing/2014/main" id="{52D1A5F7-7DAB-4F5A-A911-35A6088956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25695" y="1313034"/>
              <a:ext cx="196991" cy="1110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595808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2209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NFA to Regular Expression</a:t>
            </a:r>
          </a:p>
        </p:txBody>
      </p:sp>
      <p:sp>
        <p:nvSpPr>
          <p:cNvPr id="125955" name="Right Arrow 45"/>
          <p:cNvSpPr>
            <a:spLocks noChangeArrowheads="1"/>
          </p:cNvSpPr>
          <p:nvPr/>
        </p:nvSpPr>
        <p:spPr bwMode="auto">
          <a:xfrm rot="1200000">
            <a:off x="2590800" y="1517650"/>
            <a:ext cx="304800" cy="158750"/>
          </a:xfrm>
          <a:prstGeom prst="rightArrow">
            <a:avLst>
              <a:gd name="adj1" fmla="val 50000"/>
              <a:gd name="adj2" fmla="val 50204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25956" name="Right Arrow 45"/>
          <p:cNvSpPr>
            <a:spLocks noChangeArrowheads="1"/>
          </p:cNvSpPr>
          <p:nvPr/>
        </p:nvSpPr>
        <p:spPr bwMode="auto">
          <a:xfrm>
            <a:off x="2997200" y="1689100"/>
            <a:ext cx="304800" cy="158750"/>
          </a:xfrm>
          <a:prstGeom prst="rightArrow">
            <a:avLst>
              <a:gd name="adj1" fmla="val 50000"/>
              <a:gd name="adj2" fmla="val 50204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25957" name="Right Arrow 45"/>
          <p:cNvSpPr>
            <a:spLocks noChangeArrowheads="1"/>
          </p:cNvSpPr>
          <p:nvPr/>
        </p:nvSpPr>
        <p:spPr bwMode="auto">
          <a:xfrm>
            <a:off x="3530600" y="1695450"/>
            <a:ext cx="304800" cy="160338"/>
          </a:xfrm>
          <a:prstGeom prst="rightArrow">
            <a:avLst>
              <a:gd name="adj1" fmla="val 50000"/>
              <a:gd name="adj2" fmla="val 49707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25958" name="Right Arrow 45"/>
          <p:cNvSpPr>
            <a:spLocks noChangeArrowheads="1"/>
          </p:cNvSpPr>
          <p:nvPr/>
        </p:nvSpPr>
        <p:spPr bwMode="auto">
          <a:xfrm>
            <a:off x="4064000" y="1703388"/>
            <a:ext cx="304800" cy="158750"/>
          </a:xfrm>
          <a:prstGeom prst="rightArrow">
            <a:avLst>
              <a:gd name="adj1" fmla="val 50000"/>
              <a:gd name="adj2" fmla="val 50204"/>
            </a:avLst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25959" name="Right Arrow 45"/>
          <p:cNvSpPr>
            <a:spLocks noChangeArrowheads="1"/>
          </p:cNvSpPr>
          <p:nvPr/>
        </p:nvSpPr>
        <p:spPr bwMode="auto">
          <a:xfrm>
            <a:off x="4597400" y="1709739"/>
            <a:ext cx="304800" cy="160337"/>
          </a:xfrm>
          <a:prstGeom prst="rightArrow">
            <a:avLst>
              <a:gd name="adj1" fmla="val 50000"/>
              <a:gd name="adj2" fmla="val 49708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25960" name="Right Arrow 45"/>
          <p:cNvSpPr>
            <a:spLocks noChangeArrowheads="1"/>
          </p:cNvSpPr>
          <p:nvPr/>
        </p:nvSpPr>
        <p:spPr bwMode="auto">
          <a:xfrm rot="-1200000">
            <a:off x="5072063" y="1517650"/>
            <a:ext cx="304800" cy="158750"/>
          </a:xfrm>
          <a:prstGeom prst="rightArrow">
            <a:avLst>
              <a:gd name="adj1" fmla="val 50000"/>
              <a:gd name="adj2" fmla="val 50204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25961" name="Right Arrow 45"/>
          <p:cNvSpPr>
            <a:spLocks noChangeArrowheads="1"/>
          </p:cNvSpPr>
          <p:nvPr/>
        </p:nvSpPr>
        <p:spPr bwMode="auto">
          <a:xfrm rot="1200000">
            <a:off x="2151063" y="1368425"/>
            <a:ext cx="304800" cy="158750"/>
          </a:xfrm>
          <a:prstGeom prst="rightArrow">
            <a:avLst>
              <a:gd name="adj1" fmla="val 50000"/>
              <a:gd name="adj2" fmla="val 50204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25962" name="Right Arrow 45"/>
          <p:cNvSpPr>
            <a:spLocks noChangeArrowheads="1"/>
          </p:cNvSpPr>
          <p:nvPr/>
        </p:nvSpPr>
        <p:spPr bwMode="auto">
          <a:xfrm rot="-1200000">
            <a:off x="5453063" y="1343025"/>
            <a:ext cx="304800" cy="158750"/>
          </a:xfrm>
          <a:prstGeom prst="rightArrow">
            <a:avLst>
              <a:gd name="adj1" fmla="val 50000"/>
              <a:gd name="adj2" fmla="val 50204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endParaRPr lang="en-US" altLang="en-US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125963" name="Group 43"/>
          <p:cNvGrpSpPr>
            <a:grpSpLocks/>
          </p:cNvGrpSpPr>
          <p:nvPr/>
        </p:nvGrpSpPr>
        <p:grpSpPr bwMode="auto">
          <a:xfrm>
            <a:off x="1714500" y="661988"/>
            <a:ext cx="4719638" cy="823912"/>
            <a:chOff x="189876" y="2566721"/>
            <a:chExt cx="4719479" cy="824473"/>
          </a:xfrm>
        </p:grpSpPr>
        <p:grpSp>
          <p:nvGrpSpPr>
            <p:cNvPr id="126055" name="Group 44"/>
            <p:cNvGrpSpPr>
              <a:grpSpLocks/>
            </p:cNvGrpSpPr>
            <p:nvPr/>
          </p:nvGrpSpPr>
          <p:grpSpPr bwMode="auto">
            <a:xfrm>
              <a:off x="189876" y="2566721"/>
              <a:ext cx="1609559" cy="824473"/>
              <a:chOff x="6553200" y="4343400"/>
              <a:chExt cx="2514599" cy="1019968"/>
            </a:xfrm>
          </p:grpSpPr>
          <p:pic>
            <p:nvPicPr>
              <p:cNvPr id="126058" name="Picture 4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553200" y="4533900"/>
                <a:ext cx="1943100" cy="495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26059" name="Group 28"/>
              <p:cNvGrpSpPr>
                <a:grpSpLocks/>
              </p:cNvGrpSpPr>
              <p:nvPr/>
            </p:nvGrpSpPr>
            <p:grpSpPr bwMode="auto">
              <a:xfrm flipH="1">
                <a:off x="8488362" y="4343400"/>
                <a:ext cx="579437" cy="1019968"/>
                <a:chOff x="3915" y="446"/>
                <a:chExt cx="678" cy="1433"/>
              </a:xfrm>
            </p:grpSpPr>
            <p:sp>
              <p:nvSpPr>
                <p:cNvPr id="126060" name="Rectangle 49"/>
                <p:cNvSpPr>
                  <a:spLocks noChangeArrowheads="1"/>
                </p:cNvSpPr>
                <p:nvPr/>
              </p:nvSpPr>
              <p:spPr bwMode="auto">
                <a:xfrm>
                  <a:off x="3951" y="544"/>
                  <a:ext cx="532" cy="114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fontAlgn="base" hangingPunct="1">
                    <a:spcBef>
                      <a:spcPct val="50000"/>
                    </a:spcBef>
                    <a:spcAft>
                      <a:spcPct val="0"/>
                    </a:spcAft>
                    <a:buNone/>
                  </a:pPr>
                  <a:endParaRPr lang="en-US" altLang="en-US" sz="3000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126061" name="Freeform 30"/>
                <p:cNvSpPr>
                  <a:spLocks/>
                </p:cNvSpPr>
                <p:nvPr/>
              </p:nvSpPr>
              <p:spPr bwMode="auto">
                <a:xfrm>
                  <a:off x="3959" y="556"/>
                  <a:ext cx="516" cy="448"/>
                </a:xfrm>
                <a:custGeom>
                  <a:avLst/>
                  <a:gdLst>
                    <a:gd name="T0" fmla="*/ 0 w 2580"/>
                    <a:gd name="T1" fmla="*/ 0 h 2240"/>
                    <a:gd name="T2" fmla="*/ 0 w 2580"/>
                    <a:gd name="T3" fmla="*/ 0 h 2240"/>
                    <a:gd name="T4" fmla="*/ 0 w 2580"/>
                    <a:gd name="T5" fmla="*/ 0 h 2240"/>
                    <a:gd name="T6" fmla="*/ 0 w 2580"/>
                    <a:gd name="T7" fmla="*/ 0 h 2240"/>
                    <a:gd name="T8" fmla="*/ 0 w 2580"/>
                    <a:gd name="T9" fmla="*/ 0 h 2240"/>
                    <a:gd name="T10" fmla="*/ 0 w 2580"/>
                    <a:gd name="T11" fmla="*/ 0 h 2240"/>
                    <a:gd name="T12" fmla="*/ 0 w 2580"/>
                    <a:gd name="T13" fmla="*/ 0 h 2240"/>
                    <a:gd name="T14" fmla="*/ 0 w 2580"/>
                    <a:gd name="T15" fmla="*/ 0 h 2240"/>
                    <a:gd name="T16" fmla="*/ 0 w 2580"/>
                    <a:gd name="T17" fmla="*/ 0 h 2240"/>
                    <a:gd name="T18" fmla="*/ 0 w 2580"/>
                    <a:gd name="T19" fmla="*/ 0 h 2240"/>
                    <a:gd name="T20" fmla="*/ 0 w 2580"/>
                    <a:gd name="T21" fmla="*/ 0 h 2240"/>
                    <a:gd name="T22" fmla="*/ 0 w 2580"/>
                    <a:gd name="T23" fmla="*/ 0 h 2240"/>
                    <a:gd name="T24" fmla="*/ 0 w 2580"/>
                    <a:gd name="T25" fmla="*/ 0 h 2240"/>
                    <a:gd name="T26" fmla="*/ 0 w 2580"/>
                    <a:gd name="T27" fmla="*/ 0 h 2240"/>
                    <a:gd name="T28" fmla="*/ 0 w 2580"/>
                    <a:gd name="T29" fmla="*/ 0 h 2240"/>
                    <a:gd name="T30" fmla="*/ 0 w 2580"/>
                    <a:gd name="T31" fmla="*/ 0 h 2240"/>
                    <a:gd name="T32" fmla="*/ 0 w 2580"/>
                    <a:gd name="T33" fmla="*/ 0 h 2240"/>
                    <a:gd name="T34" fmla="*/ 0 w 2580"/>
                    <a:gd name="T35" fmla="*/ 0 h 2240"/>
                    <a:gd name="T36" fmla="*/ 0 w 2580"/>
                    <a:gd name="T37" fmla="*/ 0 h 2240"/>
                    <a:gd name="T38" fmla="*/ 0 w 2580"/>
                    <a:gd name="T39" fmla="*/ 0 h 2240"/>
                    <a:gd name="T40" fmla="*/ 0 w 2580"/>
                    <a:gd name="T41" fmla="*/ 0 h 2240"/>
                    <a:gd name="T42" fmla="*/ 0 w 2580"/>
                    <a:gd name="T43" fmla="*/ 0 h 2240"/>
                    <a:gd name="T44" fmla="*/ 0 w 2580"/>
                    <a:gd name="T45" fmla="*/ 0 h 2240"/>
                    <a:gd name="T46" fmla="*/ 0 w 2580"/>
                    <a:gd name="T47" fmla="*/ 0 h 2240"/>
                    <a:gd name="T48" fmla="*/ 0 w 2580"/>
                    <a:gd name="T49" fmla="*/ 0 h 2240"/>
                    <a:gd name="T50" fmla="*/ 0 w 2580"/>
                    <a:gd name="T51" fmla="*/ 0 h 2240"/>
                    <a:gd name="T52" fmla="*/ 0 w 2580"/>
                    <a:gd name="T53" fmla="*/ 0 h 2240"/>
                    <a:gd name="T54" fmla="*/ 0 w 2580"/>
                    <a:gd name="T55" fmla="*/ 0 h 2240"/>
                    <a:gd name="T56" fmla="*/ 0 w 2580"/>
                    <a:gd name="T57" fmla="*/ 0 h 2240"/>
                    <a:gd name="T58" fmla="*/ 0 w 2580"/>
                    <a:gd name="T59" fmla="*/ 0 h 2240"/>
                    <a:gd name="T60" fmla="*/ 0 w 2580"/>
                    <a:gd name="T61" fmla="*/ 0 h 2240"/>
                    <a:gd name="T62" fmla="*/ 0 w 2580"/>
                    <a:gd name="T63" fmla="*/ 0 h 2240"/>
                    <a:gd name="T64" fmla="*/ 0 w 2580"/>
                    <a:gd name="T65" fmla="*/ 0 h 2240"/>
                    <a:gd name="T66" fmla="*/ 0 w 2580"/>
                    <a:gd name="T67" fmla="*/ 0 h 2240"/>
                    <a:gd name="T68" fmla="*/ 0 w 2580"/>
                    <a:gd name="T69" fmla="*/ 0 h 224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80"/>
                    <a:gd name="T106" fmla="*/ 0 h 2240"/>
                    <a:gd name="T107" fmla="*/ 2580 w 2580"/>
                    <a:gd name="T108" fmla="*/ 2240 h 224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80" h="2240">
                      <a:moveTo>
                        <a:pt x="2559" y="0"/>
                      </a:moveTo>
                      <a:lnTo>
                        <a:pt x="2580" y="1783"/>
                      </a:lnTo>
                      <a:lnTo>
                        <a:pt x="2456" y="1774"/>
                      </a:lnTo>
                      <a:lnTo>
                        <a:pt x="2330" y="1808"/>
                      </a:lnTo>
                      <a:lnTo>
                        <a:pt x="2201" y="1867"/>
                      </a:lnTo>
                      <a:lnTo>
                        <a:pt x="2073" y="1933"/>
                      </a:lnTo>
                      <a:lnTo>
                        <a:pt x="1945" y="1989"/>
                      </a:lnTo>
                      <a:lnTo>
                        <a:pt x="1820" y="2018"/>
                      </a:lnTo>
                      <a:lnTo>
                        <a:pt x="1699" y="2003"/>
                      </a:lnTo>
                      <a:lnTo>
                        <a:pt x="1584" y="1928"/>
                      </a:lnTo>
                      <a:lnTo>
                        <a:pt x="1477" y="1997"/>
                      </a:lnTo>
                      <a:lnTo>
                        <a:pt x="1369" y="2053"/>
                      </a:lnTo>
                      <a:lnTo>
                        <a:pt x="1260" y="2097"/>
                      </a:lnTo>
                      <a:lnTo>
                        <a:pt x="1150" y="2133"/>
                      </a:lnTo>
                      <a:lnTo>
                        <a:pt x="1038" y="2162"/>
                      </a:lnTo>
                      <a:lnTo>
                        <a:pt x="927" y="2188"/>
                      </a:lnTo>
                      <a:lnTo>
                        <a:pt x="814" y="2212"/>
                      </a:lnTo>
                      <a:lnTo>
                        <a:pt x="702" y="2240"/>
                      </a:lnTo>
                      <a:lnTo>
                        <a:pt x="608" y="2151"/>
                      </a:lnTo>
                      <a:lnTo>
                        <a:pt x="504" y="2089"/>
                      </a:lnTo>
                      <a:lnTo>
                        <a:pt x="395" y="2049"/>
                      </a:lnTo>
                      <a:lnTo>
                        <a:pt x="289" y="2025"/>
                      </a:lnTo>
                      <a:lnTo>
                        <a:pt x="189" y="2014"/>
                      </a:lnTo>
                      <a:lnTo>
                        <a:pt x="106" y="2012"/>
                      </a:lnTo>
                      <a:lnTo>
                        <a:pt x="42" y="2016"/>
                      </a:lnTo>
                      <a:lnTo>
                        <a:pt x="7" y="2022"/>
                      </a:lnTo>
                      <a:lnTo>
                        <a:pt x="9" y="1794"/>
                      </a:lnTo>
                      <a:lnTo>
                        <a:pt x="9" y="1553"/>
                      </a:lnTo>
                      <a:lnTo>
                        <a:pt x="6" y="1300"/>
                      </a:lnTo>
                      <a:lnTo>
                        <a:pt x="4" y="1041"/>
                      </a:lnTo>
                      <a:lnTo>
                        <a:pt x="1" y="777"/>
                      </a:lnTo>
                      <a:lnTo>
                        <a:pt x="0" y="513"/>
                      </a:lnTo>
                      <a:lnTo>
                        <a:pt x="1" y="252"/>
                      </a:lnTo>
                      <a:lnTo>
                        <a:pt x="7" y="0"/>
                      </a:lnTo>
                      <a:lnTo>
                        <a:pt x="2559" y="0"/>
                      </a:lnTo>
                      <a:close/>
                    </a:path>
                  </a:pathLst>
                </a:custGeom>
                <a:solidFill>
                  <a:srgbClr val="3F7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62" name="Freeform 31"/>
                <p:cNvSpPr>
                  <a:spLocks/>
                </p:cNvSpPr>
                <p:nvPr/>
              </p:nvSpPr>
              <p:spPr bwMode="auto">
                <a:xfrm>
                  <a:off x="4110" y="929"/>
                  <a:ext cx="363" cy="136"/>
                </a:xfrm>
                <a:custGeom>
                  <a:avLst/>
                  <a:gdLst>
                    <a:gd name="T0" fmla="*/ 0 w 1815"/>
                    <a:gd name="T1" fmla="*/ 0 h 676"/>
                    <a:gd name="T2" fmla="*/ 0 w 1815"/>
                    <a:gd name="T3" fmla="*/ 0 h 676"/>
                    <a:gd name="T4" fmla="*/ 0 w 1815"/>
                    <a:gd name="T5" fmla="*/ 0 h 676"/>
                    <a:gd name="T6" fmla="*/ 0 w 1815"/>
                    <a:gd name="T7" fmla="*/ 0 h 676"/>
                    <a:gd name="T8" fmla="*/ 0 w 1815"/>
                    <a:gd name="T9" fmla="*/ 0 h 676"/>
                    <a:gd name="T10" fmla="*/ 0 w 1815"/>
                    <a:gd name="T11" fmla="*/ 0 h 676"/>
                    <a:gd name="T12" fmla="*/ 0 w 1815"/>
                    <a:gd name="T13" fmla="*/ 0 h 676"/>
                    <a:gd name="T14" fmla="*/ 0 w 1815"/>
                    <a:gd name="T15" fmla="*/ 0 h 676"/>
                    <a:gd name="T16" fmla="*/ 0 w 1815"/>
                    <a:gd name="T17" fmla="*/ 0 h 676"/>
                    <a:gd name="T18" fmla="*/ 0 w 1815"/>
                    <a:gd name="T19" fmla="*/ 0 h 676"/>
                    <a:gd name="T20" fmla="*/ 0 w 1815"/>
                    <a:gd name="T21" fmla="*/ 0 h 676"/>
                    <a:gd name="T22" fmla="*/ 0 w 1815"/>
                    <a:gd name="T23" fmla="*/ 0 h 676"/>
                    <a:gd name="T24" fmla="*/ 0 w 1815"/>
                    <a:gd name="T25" fmla="*/ 0 h 676"/>
                    <a:gd name="T26" fmla="*/ 0 w 1815"/>
                    <a:gd name="T27" fmla="*/ 0 h 676"/>
                    <a:gd name="T28" fmla="*/ 0 w 1815"/>
                    <a:gd name="T29" fmla="*/ 0 h 676"/>
                    <a:gd name="T30" fmla="*/ 0 w 1815"/>
                    <a:gd name="T31" fmla="*/ 0 h 676"/>
                    <a:gd name="T32" fmla="*/ 0 w 1815"/>
                    <a:gd name="T33" fmla="*/ 0 h 676"/>
                    <a:gd name="T34" fmla="*/ 0 w 1815"/>
                    <a:gd name="T35" fmla="*/ 0 h 676"/>
                    <a:gd name="T36" fmla="*/ 0 w 1815"/>
                    <a:gd name="T37" fmla="*/ 0 h 676"/>
                    <a:gd name="T38" fmla="*/ 0 w 1815"/>
                    <a:gd name="T39" fmla="*/ 0 h 676"/>
                    <a:gd name="T40" fmla="*/ 0 w 1815"/>
                    <a:gd name="T41" fmla="*/ 0 h 676"/>
                    <a:gd name="T42" fmla="*/ 0 w 1815"/>
                    <a:gd name="T43" fmla="*/ 0 h 676"/>
                    <a:gd name="T44" fmla="*/ 0 w 1815"/>
                    <a:gd name="T45" fmla="*/ 0 h 676"/>
                    <a:gd name="T46" fmla="*/ 0 w 1815"/>
                    <a:gd name="T47" fmla="*/ 0 h 676"/>
                    <a:gd name="T48" fmla="*/ 0 w 1815"/>
                    <a:gd name="T49" fmla="*/ 0 h 676"/>
                    <a:gd name="T50" fmla="*/ 0 w 1815"/>
                    <a:gd name="T51" fmla="*/ 0 h 676"/>
                    <a:gd name="T52" fmla="*/ 0 w 1815"/>
                    <a:gd name="T53" fmla="*/ 0 h 676"/>
                    <a:gd name="T54" fmla="*/ 0 w 1815"/>
                    <a:gd name="T55" fmla="*/ 0 h 676"/>
                    <a:gd name="T56" fmla="*/ 0 w 1815"/>
                    <a:gd name="T57" fmla="*/ 0 h 67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815"/>
                    <a:gd name="T88" fmla="*/ 0 h 676"/>
                    <a:gd name="T89" fmla="*/ 1815 w 1815"/>
                    <a:gd name="T90" fmla="*/ 676 h 67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815" h="676">
                      <a:moveTo>
                        <a:pt x="1815" y="674"/>
                      </a:moveTo>
                      <a:lnTo>
                        <a:pt x="1684" y="676"/>
                      </a:lnTo>
                      <a:lnTo>
                        <a:pt x="1550" y="656"/>
                      </a:lnTo>
                      <a:lnTo>
                        <a:pt x="1412" y="618"/>
                      </a:lnTo>
                      <a:lnTo>
                        <a:pt x="1274" y="572"/>
                      </a:lnTo>
                      <a:lnTo>
                        <a:pt x="1134" y="527"/>
                      </a:lnTo>
                      <a:lnTo>
                        <a:pt x="996" y="492"/>
                      </a:lnTo>
                      <a:lnTo>
                        <a:pt x="859" y="475"/>
                      </a:lnTo>
                      <a:lnTo>
                        <a:pt x="726" y="488"/>
                      </a:lnTo>
                      <a:lnTo>
                        <a:pt x="425" y="622"/>
                      </a:lnTo>
                      <a:lnTo>
                        <a:pt x="0" y="426"/>
                      </a:lnTo>
                      <a:lnTo>
                        <a:pt x="87" y="402"/>
                      </a:lnTo>
                      <a:lnTo>
                        <a:pt x="187" y="380"/>
                      </a:lnTo>
                      <a:lnTo>
                        <a:pt x="292" y="358"/>
                      </a:lnTo>
                      <a:lnTo>
                        <a:pt x="402" y="333"/>
                      </a:lnTo>
                      <a:lnTo>
                        <a:pt x="509" y="301"/>
                      </a:lnTo>
                      <a:lnTo>
                        <a:pt x="612" y="263"/>
                      </a:lnTo>
                      <a:lnTo>
                        <a:pt x="706" y="214"/>
                      </a:lnTo>
                      <a:lnTo>
                        <a:pt x="788" y="156"/>
                      </a:lnTo>
                      <a:lnTo>
                        <a:pt x="879" y="194"/>
                      </a:lnTo>
                      <a:lnTo>
                        <a:pt x="976" y="213"/>
                      </a:lnTo>
                      <a:lnTo>
                        <a:pt x="1074" y="213"/>
                      </a:lnTo>
                      <a:lnTo>
                        <a:pt x="1175" y="197"/>
                      </a:lnTo>
                      <a:lnTo>
                        <a:pt x="1272" y="166"/>
                      </a:lnTo>
                      <a:lnTo>
                        <a:pt x="1368" y="122"/>
                      </a:lnTo>
                      <a:lnTo>
                        <a:pt x="1459" y="65"/>
                      </a:lnTo>
                      <a:lnTo>
                        <a:pt x="1545" y="0"/>
                      </a:lnTo>
                      <a:lnTo>
                        <a:pt x="1815" y="0"/>
                      </a:lnTo>
                      <a:lnTo>
                        <a:pt x="1815" y="674"/>
                      </a:lnTo>
                      <a:close/>
                    </a:path>
                  </a:pathLst>
                </a:custGeom>
                <a:solidFill>
                  <a:srgbClr val="00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63" name="Freeform 32"/>
                <p:cNvSpPr>
                  <a:spLocks/>
                </p:cNvSpPr>
                <p:nvPr/>
              </p:nvSpPr>
              <p:spPr bwMode="auto">
                <a:xfrm>
                  <a:off x="3961" y="973"/>
                  <a:ext cx="224" cy="137"/>
                </a:xfrm>
                <a:custGeom>
                  <a:avLst/>
                  <a:gdLst>
                    <a:gd name="T0" fmla="*/ 0 w 1120"/>
                    <a:gd name="T1" fmla="*/ 0 h 684"/>
                    <a:gd name="T2" fmla="*/ 0 w 1120"/>
                    <a:gd name="T3" fmla="*/ 0 h 684"/>
                    <a:gd name="T4" fmla="*/ 0 w 1120"/>
                    <a:gd name="T5" fmla="*/ 0 h 684"/>
                    <a:gd name="T6" fmla="*/ 0 w 1120"/>
                    <a:gd name="T7" fmla="*/ 0 h 684"/>
                    <a:gd name="T8" fmla="*/ 0 w 1120"/>
                    <a:gd name="T9" fmla="*/ 0 h 684"/>
                    <a:gd name="T10" fmla="*/ 0 w 1120"/>
                    <a:gd name="T11" fmla="*/ 0 h 684"/>
                    <a:gd name="T12" fmla="*/ 0 w 1120"/>
                    <a:gd name="T13" fmla="*/ 0 h 684"/>
                    <a:gd name="T14" fmla="*/ 0 w 1120"/>
                    <a:gd name="T15" fmla="*/ 0 h 684"/>
                    <a:gd name="T16" fmla="*/ 0 w 1120"/>
                    <a:gd name="T17" fmla="*/ 0 h 684"/>
                    <a:gd name="T18" fmla="*/ 0 w 1120"/>
                    <a:gd name="T19" fmla="*/ 0 h 684"/>
                    <a:gd name="T20" fmla="*/ 0 w 1120"/>
                    <a:gd name="T21" fmla="*/ 0 h 684"/>
                    <a:gd name="T22" fmla="*/ 0 w 1120"/>
                    <a:gd name="T23" fmla="*/ 0 h 684"/>
                    <a:gd name="T24" fmla="*/ 0 w 1120"/>
                    <a:gd name="T25" fmla="*/ 0 h 684"/>
                    <a:gd name="T26" fmla="*/ 0 w 1120"/>
                    <a:gd name="T27" fmla="*/ 0 h 684"/>
                    <a:gd name="T28" fmla="*/ 0 w 1120"/>
                    <a:gd name="T29" fmla="*/ 0 h 684"/>
                    <a:gd name="T30" fmla="*/ 0 w 1120"/>
                    <a:gd name="T31" fmla="*/ 0 h 684"/>
                    <a:gd name="T32" fmla="*/ 0 w 1120"/>
                    <a:gd name="T33" fmla="*/ 0 h 684"/>
                    <a:gd name="T34" fmla="*/ 0 w 1120"/>
                    <a:gd name="T35" fmla="*/ 0 h 684"/>
                    <a:gd name="T36" fmla="*/ 0 w 1120"/>
                    <a:gd name="T37" fmla="*/ 0 h 684"/>
                    <a:gd name="T38" fmla="*/ 0 w 1120"/>
                    <a:gd name="T39" fmla="*/ 0 h 684"/>
                    <a:gd name="T40" fmla="*/ 0 w 1120"/>
                    <a:gd name="T41" fmla="*/ 0 h 684"/>
                    <a:gd name="T42" fmla="*/ 0 w 1120"/>
                    <a:gd name="T43" fmla="*/ 0 h 684"/>
                    <a:gd name="T44" fmla="*/ 0 w 1120"/>
                    <a:gd name="T45" fmla="*/ 0 h 684"/>
                    <a:gd name="T46" fmla="*/ 0 w 1120"/>
                    <a:gd name="T47" fmla="*/ 0 h 684"/>
                    <a:gd name="T48" fmla="*/ 0 w 1120"/>
                    <a:gd name="T49" fmla="*/ 0 h 684"/>
                    <a:gd name="T50" fmla="*/ 0 w 1120"/>
                    <a:gd name="T51" fmla="*/ 0 h 684"/>
                    <a:gd name="T52" fmla="*/ 0 w 1120"/>
                    <a:gd name="T53" fmla="*/ 0 h 684"/>
                    <a:gd name="T54" fmla="*/ 0 w 1120"/>
                    <a:gd name="T55" fmla="*/ 0 h 684"/>
                    <a:gd name="T56" fmla="*/ 0 w 1120"/>
                    <a:gd name="T57" fmla="*/ 0 h 684"/>
                    <a:gd name="T58" fmla="*/ 0 w 1120"/>
                    <a:gd name="T59" fmla="*/ 0 h 684"/>
                    <a:gd name="T60" fmla="*/ 0 w 1120"/>
                    <a:gd name="T61" fmla="*/ 0 h 684"/>
                    <a:gd name="T62" fmla="*/ 0 w 1120"/>
                    <a:gd name="T63" fmla="*/ 0 h 684"/>
                    <a:gd name="T64" fmla="*/ 0 w 1120"/>
                    <a:gd name="T65" fmla="*/ 0 h 684"/>
                    <a:gd name="T66" fmla="*/ 0 w 1120"/>
                    <a:gd name="T67" fmla="*/ 0 h 68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20"/>
                    <a:gd name="T103" fmla="*/ 0 h 684"/>
                    <a:gd name="T104" fmla="*/ 1120 w 1120"/>
                    <a:gd name="T105" fmla="*/ 684 h 68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20" h="684">
                      <a:moveTo>
                        <a:pt x="1120" y="456"/>
                      </a:moveTo>
                      <a:lnTo>
                        <a:pt x="1031" y="543"/>
                      </a:lnTo>
                      <a:lnTo>
                        <a:pt x="945" y="598"/>
                      </a:lnTo>
                      <a:lnTo>
                        <a:pt x="863" y="623"/>
                      </a:lnTo>
                      <a:lnTo>
                        <a:pt x="785" y="624"/>
                      </a:lnTo>
                      <a:lnTo>
                        <a:pt x="709" y="601"/>
                      </a:lnTo>
                      <a:lnTo>
                        <a:pt x="640" y="560"/>
                      </a:lnTo>
                      <a:lnTo>
                        <a:pt x="576" y="502"/>
                      </a:lnTo>
                      <a:lnTo>
                        <a:pt x="519" y="435"/>
                      </a:lnTo>
                      <a:lnTo>
                        <a:pt x="455" y="462"/>
                      </a:lnTo>
                      <a:lnTo>
                        <a:pt x="390" y="491"/>
                      </a:lnTo>
                      <a:lnTo>
                        <a:pt x="325" y="520"/>
                      </a:lnTo>
                      <a:lnTo>
                        <a:pt x="259" y="551"/>
                      </a:lnTo>
                      <a:lnTo>
                        <a:pt x="193" y="581"/>
                      </a:lnTo>
                      <a:lnTo>
                        <a:pt x="127" y="615"/>
                      </a:lnTo>
                      <a:lnTo>
                        <a:pt x="63" y="648"/>
                      </a:lnTo>
                      <a:lnTo>
                        <a:pt x="0" y="684"/>
                      </a:lnTo>
                      <a:lnTo>
                        <a:pt x="0" y="0"/>
                      </a:lnTo>
                      <a:lnTo>
                        <a:pt x="67" y="12"/>
                      </a:lnTo>
                      <a:lnTo>
                        <a:pt x="138" y="14"/>
                      </a:lnTo>
                      <a:lnTo>
                        <a:pt x="210" y="12"/>
                      </a:lnTo>
                      <a:lnTo>
                        <a:pt x="283" y="10"/>
                      </a:lnTo>
                      <a:lnTo>
                        <a:pt x="353" y="9"/>
                      </a:lnTo>
                      <a:lnTo>
                        <a:pt x="423" y="19"/>
                      </a:lnTo>
                      <a:lnTo>
                        <a:pt x="489" y="41"/>
                      </a:lnTo>
                      <a:lnTo>
                        <a:pt x="551" y="82"/>
                      </a:lnTo>
                      <a:lnTo>
                        <a:pt x="608" y="153"/>
                      </a:lnTo>
                      <a:lnTo>
                        <a:pt x="675" y="215"/>
                      </a:lnTo>
                      <a:lnTo>
                        <a:pt x="747" y="269"/>
                      </a:lnTo>
                      <a:lnTo>
                        <a:pt x="823" y="315"/>
                      </a:lnTo>
                      <a:lnTo>
                        <a:pt x="900" y="354"/>
                      </a:lnTo>
                      <a:lnTo>
                        <a:pt x="977" y="391"/>
                      </a:lnTo>
                      <a:lnTo>
                        <a:pt x="1050" y="423"/>
                      </a:lnTo>
                      <a:lnTo>
                        <a:pt x="1120" y="456"/>
                      </a:lnTo>
                      <a:close/>
                    </a:path>
                  </a:pathLst>
                </a:custGeom>
                <a:solidFill>
                  <a:srgbClr val="00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64" name="Freeform 33"/>
                <p:cNvSpPr>
                  <a:spLocks/>
                </p:cNvSpPr>
                <p:nvPr/>
              </p:nvSpPr>
              <p:spPr bwMode="auto">
                <a:xfrm>
                  <a:off x="4133" y="1034"/>
                  <a:ext cx="340" cy="109"/>
                </a:xfrm>
                <a:custGeom>
                  <a:avLst/>
                  <a:gdLst>
                    <a:gd name="T0" fmla="*/ 0 w 1700"/>
                    <a:gd name="T1" fmla="*/ 0 h 544"/>
                    <a:gd name="T2" fmla="*/ 0 w 1700"/>
                    <a:gd name="T3" fmla="*/ 0 h 544"/>
                    <a:gd name="T4" fmla="*/ 0 w 1700"/>
                    <a:gd name="T5" fmla="*/ 0 h 544"/>
                    <a:gd name="T6" fmla="*/ 0 w 1700"/>
                    <a:gd name="T7" fmla="*/ 0 h 544"/>
                    <a:gd name="T8" fmla="*/ 0 w 1700"/>
                    <a:gd name="T9" fmla="*/ 0 h 544"/>
                    <a:gd name="T10" fmla="*/ 0 w 1700"/>
                    <a:gd name="T11" fmla="*/ 0 h 544"/>
                    <a:gd name="T12" fmla="*/ 0 w 1700"/>
                    <a:gd name="T13" fmla="*/ 0 h 544"/>
                    <a:gd name="T14" fmla="*/ 0 w 1700"/>
                    <a:gd name="T15" fmla="*/ 0 h 544"/>
                    <a:gd name="T16" fmla="*/ 0 w 1700"/>
                    <a:gd name="T17" fmla="*/ 0 h 544"/>
                    <a:gd name="T18" fmla="*/ 0 w 1700"/>
                    <a:gd name="T19" fmla="*/ 0 h 544"/>
                    <a:gd name="T20" fmla="*/ 0 w 1700"/>
                    <a:gd name="T21" fmla="*/ 0 h 544"/>
                    <a:gd name="T22" fmla="*/ 0 w 1700"/>
                    <a:gd name="T23" fmla="*/ 0 h 544"/>
                    <a:gd name="T24" fmla="*/ 0 w 1700"/>
                    <a:gd name="T25" fmla="*/ 0 h 544"/>
                    <a:gd name="T26" fmla="*/ 0 w 1700"/>
                    <a:gd name="T27" fmla="*/ 0 h 544"/>
                    <a:gd name="T28" fmla="*/ 0 w 1700"/>
                    <a:gd name="T29" fmla="*/ 0 h 544"/>
                    <a:gd name="T30" fmla="*/ 0 w 1700"/>
                    <a:gd name="T31" fmla="*/ 0 h 544"/>
                    <a:gd name="T32" fmla="*/ 0 w 1700"/>
                    <a:gd name="T33" fmla="*/ 0 h 544"/>
                    <a:gd name="T34" fmla="*/ 0 w 1700"/>
                    <a:gd name="T35" fmla="*/ 0 h 544"/>
                    <a:gd name="T36" fmla="*/ 0 w 1700"/>
                    <a:gd name="T37" fmla="*/ 0 h 544"/>
                    <a:gd name="T38" fmla="*/ 0 w 1700"/>
                    <a:gd name="T39" fmla="*/ 0 h 544"/>
                    <a:gd name="T40" fmla="*/ 0 w 1700"/>
                    <a:gd name="T41" fmla="*/ 0 h 544"/>
                    <a:gd name="T42" fmla="*/ 0 w 1700"/>
                    <a:gd name="T43" fmla="*/ 0 h 544"/>
                    <a:gd name="T44" fmla="*/ 0 w 1700"/>
                    <a:gd name="T45" fmla="*/ 0 h 544"/>
                    <a:gd name="T46" fmla="*/ 0 w 1700"/>
                    <a:gd name="T47" fmla="*/ 0 h 544"/>
                    <a:gd name="T48" fmla="*/ 0 w 1700"/>
                    <a:gd name="T49" fmla="*/ 0 h 544"/>
                    <a:gd name="T50" fmla="*/ 0 w 1700"/>
                    <a:gd name="T51" fmla="*/ 0 h 544"/>
                    <a:gd name="T52" fmla="*/ 0 w 1700"/>
                    <a:gd name="T53" fmla="*/ 0 h 544"/>
                    <a:gd name="T54" fmla="*/ 0 w 1700"/>
                    <a:gd name="T55" fmla="*/ 0 h 544"/>
                    <a:gd name="T56" fmla="*/ 0 w 1700"/>
                    <a:gd name="T57" fmla="*/ 0 h 544"/>
                    <a:gd name="T58" fmla="*/ 0 w 1700"/>
                    <a:gd name="T59" fmla="*/ 0 h 544"/>
                    <a:gd name="T60" fmla="*/ 0 w 1700"/>
                    <a:gd name="T61" fmla="*/ 0 h 544"/>
                    <a:gd name="T62" fmla="*/ 0 w 1700"/>
                    <a:gd name="T63" fmla="*/ 0 h 544"/>
                    <a:gd name="T64" fmla="*/ 0 w 1700"/>
                    <a:gd name="T65" fmla="*/ 0 h 544"/>
                    <a:gd name="T66" fmla="*/ 0 w 1700"/>
                    <a:gd name="T67" fmla="*/ 0 h 544"/>
                    <a:gd name="T68" fmla="*/ 0 w 1700"/>
                    <a:gd name="T69" fmla="*/ 0 h 54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00"/>
                    <a:gd name="T106" fmla="*/ 0 h 544"/>
                    <a:gd name="T107" fmla="*/ 1700 w 1700"/>
                    <a:gd name="T108" fmla="*/ 544 h 54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00" h="544">
                      <a:moveTo>
                        <a:pt x="1700" y="213"/>
                      </a:moveTo>
                      <a:lnTo>
                        <a:pt x="1690" y="452"/>
                      </a:lnTo>
                      <a:lnTo>
                        <a:pt x="1612" y="427"/>
                      </a:lnTo>
                      <a:lnTo>
                        <a:pt x="1524" y="410"/>
                      </a:lnTo>
                      <a:lnTo>
                        <a:pt x="1428" y="396"/>
                      </a:lnTo>
                      <a:lnTo>
                        <a:pt x="1329" y="388"/>
                      </a:lnTo>
                      <a:lnTo>
                        <a:pt x="1227" y="383"/>
                      </a:lnTo>
                      <a:lnTo>
                        <a:pt x="1129" y="380"/>
                      </a:lnTo>
                      <a:lnTo>
                        <a:pt x="1036" y="379"/>
                      </a:lnTo>
                      <a:lnTo>
                        <a:pt x="953" y="379"/>
                      </a:lnTo>
                      <a:lnTo>
                        <a:pt x="862" y="345"/>
                      </a:lnTo>
                      <a:lnTo>
                        <a:pt x="775" y="333"/>
                      </a:lnTo>
                      <a:lnTo>
                        <a:pt x="690" y="336"/>
                      </a:lnTo>
                      <a:lnTo>
                        <a:pt x="610" y="357"/>
                      </a:lnTo>
                      <a:lnTo>
                        <a:pt x="529" y="388"/>
                      </a:lnTo>
                      <a:lnTo>
                        <a:pt x="449" y="432"/>
                      </a:lnTo>
                      <a:lnTo>
                        <a:pt x="370" y="484"/>
                      </a:lnTo>
                      <a:lnTo>
                        <a:pt x="290" y="544"/>
                      </a:lnTo>
                      <a:lnTo>
                        <a:pt x="0" y="389"/>
                      </a:lnTo>
                      <a:lnTo>
                        <a:pt x="119" y="310"/>
                      </a:lnTo>
                      <a:lnTo>
                        <a:pt x="243" y="225"/>
                      </a:lnTo>
                      <a:lnTo>
                        <a:pt x="368" y="139"/>
                      </a:lnTo>
                      <a:lnTo>
                        <a:pt x="499" y="66"/>
                      </a:lnTo>
                      <a:lnTo>
                        <a:pt x="636" y="16"/>
                      </a:lnTo>
                      <a:lnTo>
                        <a:pt x="784" y="0"/>
                      </a:lnTo>
                      <a:lnTo>
                        <a:pt x="940" y="27"/>
                      </a:lnTo>
                      <a:lnTo>
                        <a:pt x="1109" y="109"/>
                      </a:lnTo>
                      <a:lnTo>
                        <a:pt x="1190" y="130"/>
                      </a:lnTo>
                      <a:lnTo>
                        <a:pt x="1282" y="148"/>
                      </a:lnTo>
                      <a:lnTo>
                        <a:pt x="1380" y="162"/>
                      </a:lnTo>
                      <a:lnTo>
                        <a:pt x="1474" y="176"/>
                      </a:lnTo>
                      <a:lnTo>
                        <a:pt x="1559" y="186"/>
                      </a:lnTo>
                      <a:lnTo>
                        <a:pt x="1630" y="196"/>
                      </a:lnTo>
                      <a:lnTo>
                        <a:pt x="1679" y="204"/>
                      </a:lnTo>
                      <a:lnTo>
                        <a:pt x="1700" y="213"/>
                      </a:lnTo>
                      <a:close/>
                    </a:path>
                  </a:pathLst>
                </a:custGeom>
                <a:solidFill>
                  <a:srgbClr val="00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65" name="Freeform 34"/>
                <p:cNvSpPr>
                  <a:spLocks/>
                </p:cNvSpPr>
                <p:nvPr/>
              </p:nvSpPr>
              <p:spPr bwMode="auto">
                <a:xfrm>
                  <a:off x="3959" y="1075"/>
                  <a:ext cx="516" cy="606"/>
                </a:xfrm>
                <a:custGeom>
                  <a:avLst/>
                  <a:gdLst>
                    <a:gd name="T0" fmla="*/ 0 w 2583"/>
                    <a:gd name="T1" fmla="*/ 0 h 3030"/>
                    <a:gd name="T2" fmla="*/ 0 w 2583"/>
                    <a:gd name="T3" fmla="*/ 0 h 3030"/>
                    <a:gd name="T4" fmla="*/ 0 w 2583"/>
                    <a:gd name="T5" fmla="*/ 0 h 3030"/>
                    <a:gd name="T6" fmla="*/ 0 w 2583"/>
                    <a:gd name="T7" fmla="*/ 0 h 3030"/>
                    <a:gd name="T8" fmla="*/ 0 w 2583"/>
                    <a:gd name="T9" fmla="*/ 0 h 3030"/>
                    <a:gd name="T10" fmla="*/ 0 w 2583"/>
                    <a:gd name="T11" fmla="*/ 0 h 3030"/>
                    <a:gd name="T12" fmla="*/ 0 w 2583"/>
                    <a:gd name="T13" fmla="*/ 0 h 3030"/>
                    <a:gd name="T14" fmla="*/ 0 w 2583"/>
                    <a:gd name="T15" fmla="*/ 0 h 3030"/>
                    <a:gd name="T16" fmla="*/ 0 w 2583"/>
                    <a:gd name="T17" fmla="*/ 0 h 3030"/>
                    <a:gd name="T18" fmla="*/ 0 w 2583"/>
                    <a:gd name="T19" fmla="*/ 0 h 3030"/>
                    <a:gd name="T20" fmla="*/ 0 w 2583"/>
                    <a:gd name="T21" fmla="*/ 0 h 3030"/>
                    <a:gd name="T22" fmla="*/ 0 w 2583"/>
                    <a:gd name="T23" fmla="*/ 0 h 3030"/>
                    <a:gd name="T24" fmla="*/ 0 w 2583"/>
                    <a:gd name="T25" fmla="*/ 0 h 3030"/>
                    <a:gd name="T26" fmla="*/ 0 w 2583"/>
                    <a:gd name="T27" fmla="*/ 0 h 3030"/>
                    <a:gd name="T28" fmla="*/ 0 w 2583"/>
                    <a:gd name="T29" fmla="*/ 0 h 3030"/>
                    <a:gd name="T30" fmla="*/ 0 w 2583"/>
                    <a:gd name="T31" fmla="*/ 0 h 3030"/>
                    <a:gd name="T32" fmla="*/ 0 w 2583"/>
                    <a:gd name="T33" fmla="*/ 0 h 3030"/>
                    <a:gd name="T34" fmla="*/ 0 w 2583"/>
                    <a:gd name="T35" fmla="*/ 0 h 3030"/>
                    <a:gd name="T36" fmla="*/ 0 w 2583"/>
                    <a:gd name="T37" fmla="*/ 0 h 3030"/>
                    <a:gd name="T38" fmla="*/ 0 w 2583"/>
                    <a:gd name="T39" fmla="*/ 0 h 3030"/>
                    <a:gd name="T40" fmla="*/ 0 w 2583"/>
                    <a:gd name="T41" fmla="*/ 0 h 3030"/>
                    <a:gd name="T42" fmla="*/ 0 w 2583"/>
                    <a:gd name="T43" fmla="*/ 0 h 3030"/>
                    <a:gd name="T44" fmla="*/ 0 w 2583"/>
                    <a:gd name="T45" fmla="*/ 0 h 3030"/>
                    <a:gd name="T46" fmla="*/ 0 w 2583"/>
                    <a:gd name="T47" fmla="*/ 0 h 3030"/>
                    <a:gd name="T48" fmla="*/ 0 w 2583"/>
                    <a:gd name="T49" fmla="*/ 0 h 3030"/>
                    <a:gd name="T50" fmla="*/ 0 w 2583"/>
                    <a:gd name="T51" fmla="*/ 0 h 3030"/>
                    <a:gd name="T52" fmla="*/ 0 w 2583"/>
                    <a:gd name="T53" fmla="*/ 0 h 3030"/>
                    <a:gd name="T54" fmla="*/ 0 w 2583"/>
                    <a:gd name="T55" fmla="*/ 0 h 3030"/>
                    <a:gd name="T56" fmla="*/ 0 w 2583"/>
                    <a:gd name="T57" fmla="*/ 0 h 3030"/>
                    <a:gd name="T58" fmla="*/ 0 w 2583"/>
                    <a:gd name="T59" fmla="*/ 0 h 3030"/>
                    <a:gd name="T60" fmla="*/ 0 w 2583"/>
                    <a:gd name="T61" fmla="*/ 0 h 3030"/>
                    <a:gd name="T62" fmla="*/ 0 w 2583"/>
                    <a:gd name="T63" fmla="*/ 0 h 3030"/>
                    <a:gd name="T64" fmla="*/ 0 w 2583"/>
                    <a:gd name="T65" fmla="*/ 0 h 3030"/>
                    <a:gd name="T66" fmla="*/ 0 w 2583"/>
                    <a:gd name="T67" fmla="*/ 0 h 3030"/>
                    <a:gd name="T68" fmla="*/ 0 w 2583"/>
                    <a:gd name="T69" fmla="*/ 0 h 3030"/>
                    <a:gd name="T70" fmla="*/ 0 w 2583"/>
                    <a:gd name="T71" fmla="*/ 0 h 3030"/>
                    <a:gd name="T72" fmla="*/ 0 w 2583"/>
                    <a:gd name="T73" fmla="*/ 0 h 3030"/>
                    <a:gd name="T74" fmla="*/ 0 w 2583"/>
                    <a:gd name="T75" fmla="*/ 0 h 3030"/>
                    <a:gd name="T76" fmla="*/ 0 w 2583"/>
                    <a:gd name="T77" fmla="*/ 0 h 3030"/>
                    <a:gd name="T78" fmla="*/ 0 w 2583"/>
                    <a:gd name="T79" fmla="*/ 0 h 3030"/>
                    <a:gd name="T80" fmla="*/ 0 w 2583"/>
                    <a:gd name="T81" fmla="*/ 0 h 3030"/>
                    <a:gd name="T82" fmla="*/ 0 w 2583"/>
                    <a:gd name="T83" fmla="*/ 0 h 3030"/>
                    <a:gd name="T84" fmla="*/ 0 w 2583"/>
                    <a:gd name="T85" fmla="*/ 0 h 3030"/>
                    <a:gd name="T86" fmla="*/ 0 w 2583"/>
                    <a:gd name="T87" fmla="*/ 0 h 3030"/>
                    <a:gd name="T88" fmla="*/ 0 w 2583"/>
                    <a:gd name="T89" fmla="*/ 0 h 3030"/>
                    <a:gd name="T90" fmla="*/ 0 w 2583"/>
                    <a:gd name="T91" fmla="*/ 0 h 3030"/>
                    <a:gd name="T92" fmla="*/ 0 w 2583"/>
                    <a:gd name="T93" fmla="*/ 0 h 3030"/>
                    <a:gd name="T94" fmla="*/ 0 w 2583"/>
                    <a:gd name="T95" fmla="*/ 0 h 3030"/>
                    <a:gd name="T96" fmla="*/ 0 w 2583"/>
                    <a:gd name="T97" fmla="*/ 0 h 3030"/>
                    <a:gd name="T98" fmla="*/ 0 w 2583"/>
                    <a:gd name="T99" fmla="*/ 0 h 3030"/>
                    <a:gd name="T100" fmla="*/ 0 w 2583"/>
                    <a:gd name="T101" fmla="*/ 0 h 3030"/>
                    <a:gd name="T102" fmla="*/ 0 w 2583"/>
                    <a:gd name="T103" fmla="*/ 0 h 3030"/>
                    <a:gd name="T104" fmla="*/ 0 w 2583"/>
                    <a:gd name="T105" fmla="*/ 0 h 3030"/>
                    <a:gd name="T106" fmla="*/ 0 w 2583"/>
                    <a:gd name="T107" fmla="*/ 0 h 3030"/>
                    <a:gd name="T108" fmla="*/ 0 w 2583"/>
                    <a:gd name="T109" fmla="*/ 0 h 3030"/>
                    <a:gd name="T110" fmla="*/ 0 w 2583"/>
                    <a:gd name="T111" fmla="*/ 0 h 3030"/>
                    <a:gd name="T112" fmla="*/ 0 w 2583"/>
                    <a:gd name="T113" fmla="*/ 0 h 303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83"/>
                    <a:gd name="T172" fmla="*/ 0 h 3030"/>
                    <a:gd name="T173" fmla="*/ 2583 w 2583"/>
                    <a:gd name="T174" fmla="*/ 3030 h 303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83" h="3030">
                      <a:moveTo>
                        <a:pt x="1172" y="415"/>
                      </a:moveTo>
                      <a:lnTo>
                        <a:pt x="1223" y="355"/>
                      </a:lnTo>
                      <a:lnTo>
                        <a:pt x="1277" y="310"/>
                      </a:lnTo>
                      <a:lnTo>
                        <a:pt x="1334" y="275"/>
                      </a:lnTo>
                      <a:lnTo>
                        <a:pt x="1391" y="251"/>
                      </a:lnTo>
                      <a:lnTo>
                        <a:pt x="1449" y="232"/>
                      </a:lnTo>
                      <a:lnTo>
                        <a:pt x="1510" y="218"/>
                      </a:lnTo>
                      <a:lnTo>
                        <a:pt x="1569" y="207"/>
                      </a:lnTo>
                      <a:lnTo>
                        <a:pt x="1629" y="197"/>
                      </a:lnTo>
                      <a:lnTo>
                        <a:pt x="1738" y="229"/>
                      </a:lnTo>
                      <a:lnTo>
                        <a:pt x="1857" y="243"/>
                      </a:lnTo>
                      <a:lnTo>
                        <a:pt x="1981" y="242"/>
                      </a:lnTo>
                      <a:lnTo>
                        <a:pt x="2109" y="236"/>
                      </a:lnTo>
                      <a:lnTo>
                        <a:pt x="2235" y="231"/>
                      </a:lnTo>
                      <a:lnTo>
                        <a:pt x="2358" y="235"/>
                      </a:lnTo>
                      <a:lnTo>
                        <a:pt x="2474" y="255"/>
                      </a:lnTo>
                      <a:lnTo>
                        <a:pt x="2583" y="301"/>
                      </a:lnTo>
                      <a:lnTo>
                        <a:pt x="2572" y="417"/>
                      </a:lnTo>
                      <a:lnTo>
                        <a:pt x="2569" y="661"/>
                      </a:lnTo>
                      <a:lnTo>
                        <a:pt x="2567" y="1001"/>
                      </a:lnTo>
                      <a:lnTo>
                        <a:pt x="2569" y="1404"/>
                      </a:lnTo>
                      <a:lnTo>
                        <a:pt x="2570" y="1837"/>
                      </a:lnTo>
                      <a:lnTo>
                        <a:pt x="2572" y="2271"/>
                      </a:lnTo>
                      <a:lnTo>
                        <a:pt x="2574" y="2671"/>
                      </a:lnTo>
                      <a:lnTo>
                        <a:pt x="2572" y="3006"/>
                      </a:lnTo>
                      <a:lnTo>
                        <a:pt x="2307" y="3012"/>
                      </a:lnTo>
                      <a:lnTo>
                        <a:pt x="1955" y="3019"/>
                      </a:lnTo>
                      <a:lnTo>
                        <a:pt x="1552" y="3023"/>
                      </a:lnTo>
                      <a:lnTo>
                        <a:pt x="1134" y="3028"/>
                      </a:lnTo>
                      <a:lnTo>
                        <a:pt x="734" y="3029"/>
                      </a:lnTo>
                      <a:lnTo>
                        <a:pt x="389" y="3030"/>
                      </a:lnTo>
                      <a:lnTo>
                        <a:pt x="131" y="3029"/>
                      </a:lnTo>
                      <a:lnTo>
                        <a:pt x="0" y="3027"/>
                      </a:lnTo>
                      <a:lnTo>
                        <a:pt x="1" y="2692"/>
                      </a:lnTo>
                      <a:lnTo>
                        <a:pt x="3" y="2349"/>
                      </a:lnTo>
                      <a:lnTo>
                        <a:pt x="1" y="1997"/>
                      </a:lnTo>
                      <a:lnTo>
                        <a:pt x="1" y="1644"/>
                      </a:lnTo>
                      <a:lnTo>
                        <a:pt x="0" y="1289"/>
                      </a:lnTo>
                      <a:lnTo>
                        <a:pt x="1" y="940"/>
                      </a:lnTo>
                      <a:lnTo>
                        <a:pt x="4" y="598"/>
                      </a:lnTo>
                      <a:lnTo>
                        <a:pt x="10" y="269"/>
                      </a:lnTo>
                      <a:lnTo>
                        <a:pt x="65" y="210"/>
                      </a:lnTo>
                      <a:lnTo>
                        <a:pt x="126" y="166"/>
                      </a:lnTo>
                      <a:lnTo>
                        <a:pt x="192" y="132"/>
                      </a:lnTo>
                      <a:lnTo>
                        <a:pt x="262" y="106"/>
                      </a:lnTo>
                      <a:lnTo>
                        <a:pt x="331" y="83"/>
                      </a:lnTo>
                      <a:lnTo>
                        <a:pt x="400" y="60"/>
                      </a:lnTo>
                      <a:lnTo>
                        <a:pt x="467" y="33"/>
                      </a:lnTo>
                      <a:lnTo>
                        <a:pt x="529" y="0"/>
                      </a:lnTo>
                      <a:lnTo>
                        <a:pt x="600" y="78"/>
                      </a:lnTo>
                      <a:lnTo>
                        <a:pt x="678" y="141"/>
                      </a:lnTo>
                      <a:lnTo>
                        <a:pt x="759" y="191"/>
                      </a:lnTo>
                      <a:lnTo>
                        <a:pt x="842" y="234"/>
                      </a:lnTo>
                      <a:lnTo>
                        <a:pt x="926" y="272"/>
                      </a:lnTo>
                      <a:lnTo>
                        <a:pt x="1009" y="312"/>
                      </a:lnTo>
                      <a:lnTo>
                        <a:pt x="1092" y="358"/>
                      </a:lnTo>
                      <a:lnTo>
                        <a:pt x="1172" y="415"/>
                      </a:lnTo>
                      <a:close/>
                    </a:path>
                  </a:pathLst>
                </a:custGeom>
                <a:solidFill>
                  <a:srgbClr val="33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66" name="Freeform 35"/>
                <p:cNvSpPr>
                  <a:spLocks/>
                </p:cNvSpPr>
                <p:nvPr/>
              </p:nvSpPr>
              <p:spPr bwMode="auto">
                <a:xfrm>
                  <a:off x="4519" y="446"/>
                  <a:ext cx="29" cy="46"/>
                </a:xfrm>
                <a:custGeom>
                  <a:avLst/>
                  <a:gdLst>
                    <a:gd name="T0" fmla="*/ 0 w 144"/>
                    <a:gd name="T1" fmla="*/ 0 h 228"/>
                    <a:gd name="T2" fmla="*/ 0 w 144"/>
                    <a:gd name="T3" fmla="*/ 0 h 228"/>
                    <a:gd name="T4" fmla="*/ 0 w 144"/>
                    <a:gd name="T5" fmla="*/ 0 h 228"/>
                    <a:gd name="T6" fmla="*/ 0 w 144"/>
                    <a:gd name="T7" fmla="*/ 0 h 228"/>
                    <a:gd name="T8" fmla="*/ 0 w 144"/>
                    <a:gd name="T9" fmla="*/ 0 h 228"/>
                    <a:gd name="T10" fmla="*/ 0 w 144"/>
                    <a:gd name="T11" fmla="*/ 0 h 228"/>
                    <a:gd name="T12" fmla="*/ 0 w 144"/>
                    <a:gd name="T13" fmla="*/ 0 h 228"/>
                    <a:gd name="T14" fmla="*/ 0 w 144"/>
                    <a:gd name="T15" fmla="*/ 0 h 228"/>
                    <a:gd name="T16" fmla="*/ 0 w 144"/>
                    <a:gd name="T17" fmla="*/ 0 h 2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4"/>
                    <a:gd name="T28" fmla="*/ 0 h 228"/>
                    <a:gd name="T29" fmla="*/ 144 w 144"/>
                    <a:gd name="T30" fmla="*/ 228 h 2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4" h="228">
                      <a:moveTo>
                        <a:pt x="144" y="0"/>
                      </a:moveTo>
                      <a:lnTo>
                        <a:pt x="30" y="228"/>
                      </a:lnTo>
                      <a:lnTo>
                        <a:pt x="0" y="228"/>
                      </a:lnTo>
                      <a:lnTo>
                        <a:pt x="0" y="218"/>
                      </a:lnTo>
                      <a:lnTo>
                        <a:pt x="124" y="0"/>
                      </a:lnTo>
                      <a:lnTo>
                        <a:pt x="131" y="0"/>
                      </a:lnTo>
                      <a:lnTo>
                        <a:pt x="138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67" name="Freeform 36"/>
                <p:cNvSpPr>
                  <a:spLocks/>
                </p:cNvSpPr>
                <p:nvPr/>
              </p:nvSpPr>
              <p:spPr bwMode="auto">
                <a:xfrm>
                  <a:off x="4502" y="451"/>
                  <a:ext cx="10" cy="28"/>
                </a:xfrm>
                <a:custGeom>
                  <a:avLst/>
                  <a:gdLst>
                    <a:gd name="T0" fmla="*/ 0 w 52"/>
                    <a:gd name="T1" fmla="*/ 0 h 144"/>
                    <a:gd name="T2" fmla="*/ 0 w 52"/>
                    <a:gd name="T3" fmla="*/ 0 h 144"/>
                    <a:gd name="T4" fmla="*/ 0 w 52"/>
                    <a:gd name="T5" fmla="*/ 0 h 144"/>
                    <a:gd name="T6" fmla="*/ 0 w 52"/>
                    <a:gd name="T7" fmla="*/ 0 h 144"/>
                    <a:gd name="T8" fmla="*/ 0 w 52"/>
                    <a:gd name="T9" fmla="*/ 0 h 144"/>
                    <a:gd name="T10" fmla="*/ 0 w 52"/>
                    <a:gd name="T11" fmla="*/ 0 h 144"/>
                    <a:gd name="T12" fmla="*/ 0 w 52"/>
                    <a:gd name="T13" fmla="*/ 0 h 144"/>
                    <a:gd name="T14" fmla="*/ 0 w 52"/>
                    <a:gd name="T15" fmla="*/ 0 h 1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2"/>
                    <a:gd name="T25" fmla="*/ 0 h 144"/>
                    <a:gd name="T26" fmla="*/ 52 w 52"/>
                    <a:gd name="T27" fmla="*/ 144 h 1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2" h="144">
                      <a:moveTo>
                        <a:pt x="52" y="10"/>
                      </a:moveTo>
                      <a:lnTo>
                        <a:pt x="32" y="144"/>
                      </a:lnTo>
                      <a:lnTo>
                        <a:pt x="0" y="134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50" y="1"/>
                      </a:lnTo>
                      <a:lnTo>
                        <a:pt x="51" y="3"/>
                      </a:lnTo>
                      <a:lnTo>
                        <a:pt x="5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68" name="Freeform 37"/>
                <p:cNvSpPr>
                  <a:spLocks/>
                </p:cNvSpPr>
                <p:nvPr/>
              </p:nvSpPr>
              <p:spPr bwMode="auto">
                <a:xfrm>
                  <a:off x="4452" y="453"/>
                  <a:ext cx="17" cy="37"/>
                </a:xfrm>
                <a:custGeom>
                  <a:avLst/>
                  <a:gdLst>
                    <a:gd name="T0" fmla="*/ 0 w 83"/>
                    <a:gd name="T1" fmla="*/ 0 h 182"/>
                    <a:gd name="T2" fmla="*/ 0 w 83"/>
                    <a:gd name="T3" fmla="*/ 0 h 182"/>
                    <a:gd name="T4" fmla="*/ 0 w 83"/>
                    <a:gd name="T5" fmla="*/ 0 h 182"/>
                    <a:gd name="T6" fmla="*/ 0 w 83"/>
                    <a:gd name="T7" fmla="*/ 0 h 182"/>
                    <a:gd name="T8" fmla="*/ 0 w 83"/>
                    <a:gd name="T9" fmla="*/ 0 h 182"/>
                    <a:gd name="T10" fmla="*/ 0 w 83"/>
                    <a:gd name="T11" fmla="*/ 0 h 182"/>
                    <a:gd name="T12" fmla="*/ 0 w 83"/>
                    <a:gd name="T13" fmla="*/ 0 h 182"/>
                    <a:gd name="T14" fmla="*/ 0 w 83"/>
                    <a:gd name="T15" fmla="*/ 0 h 182"/>
                    <a:gd name="T16" fmla="*/ 0 w 83"/>
                    <a:gd name="T17" fmla="*/ 0 h 182"/>
                    <a:gd name="T18" fmla="*/ 0 w 83"/>
                    <a:gd name="T19" fmla="*/ 0 h 182"/>
                    <a:gd name="T20" fmla="*/ 0 w 83"/>
                    <a:gd name="T21" fmla="*/ 0 h 182"/>
                    <a:gd name="T22" fmla="*/ 0 w 83"/>
                    <a:gd name="T23" fmla="*/ 0 h 182"/>
                    <a:gd name="T24" fmla="*/ 0 w 83"/>
                    <a:gd name="T25" fmla="*/ 0 h 182"/>
                    <a:gd name="T26" fmla="*/ 0 w 83"/>
                    <a:gd name="T27" fmla="*/ 0 h 182"/>
                    <a:gd name="T28" fmla="*/ 0 w 83"/>
                    <a:gd name="T29" fmla="*/ 0 h 182"/>
                    <a:gd name="T30" fmla="*/ 0 w 83"/>
                    <a:gd name="T31" fmla="*/ 0 h 182"/>
                    <a:gd name="T32" fmla="*/ 0 w 83"/>
                    <a:gd name="T33" fmla="*/ 0 h 182"/>
                    <a:gd name="T34" fmla="*/ 0 w 83"/>
                    <a:gd name="T35" fmla="*/ 0 h 182"/>
                    <a:gd name="T36" fmla="*/ 0 w 83"/>
                    <a:gd name="T37" fmla="*/ 0 h 182"/>
                    <a:gd name="T38" fmla="*/ 0 w 83"/>
                    <a:gd name="T39" fmla="*/ 0 h 182"/>
                    <a:gd name="T40" fmla="*/ 0 w 83"/>
                    <a:gd name="T41" fmla="*/ 0 h 182"/>
                    <a:gd name="T42" fmla="*/ 0 w 83"/>
                    <a:gd name="T43" fmla="*/ 0 h 18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3"/>
                    <a:gd name="T67" fmla="*/ 0 h 182"/>
                    <a:gd name="T68" fmla="*/ 83 w 83"/>
                    <a:gd name="T69" fmla="*/ 182 h 18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3" h="182">
                      <a:moveTo>
                        <a:pt x="11" y="6"/>
                      </a:moveTo>
                      <a:lnTo>
                        <a:pt x="21" y="25"/>
                      </a:lnTo>
                      <a:lnTo>
                        <a:pt x="32" y="46"/>
                      </a:lnTo>
                      <a:lnTo>
                        <a:pt x="41" y="67"/>
                      </a:lnTo>
                      <a:lnTo>
                        <a:pt x="50" y="90"/>
                      </a:lnTo>
                      <a:lnTo>
                        <a:pt x="58" y="112"/>
                      </a:lnTo>
                      <a:lnTo>
                        <a:pt x="67" y="135"/>
                      </a:lnTo>
                      <a:lnTo>
                        <a:pt x="75" y="158"/>
                      </a:lnTo>
                      <a:lnTo>
                        <a:pt x="83" y="182"/>
                      </a:lnTo>
                      <a:lnTo>
                        <a:pt x="73" y="182"/>
                      </a:lnTo>
                      <a:lnTo>
                        <a:pt x="58" y="164"/>
                      </a:lnTo>
                      <a:lnTo>
                        <a:pt x="47" y="145"/>
                      </a:lnTo>
                      <a:lnTo>
                        <a:pt x="36" y="123"/>
                      </a:lnTo>
                      <a:lnTo>
                        <a:pt x="29" y="101"/>
                      </a:lnTo>
                      <a:lnTo>
                        <a:pt x="21" y="77"/>
                      </a:lnTo>
                      <a:lnTo>
                        <a:pt x="14" y="53"/>
                      </a:lnTo>
                      <a:lnTo>
                        <a:pt x="7" y="29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69" name="Freeform 38"/>
                <p:cNvSpPr>
                  <a:spLocks/>
                </p:cNvSpPr>
                <p:nvPr/>
              </p:nvSpPr>
              <p:spPr bwMode="auto">
                <a:xfrm>
                  <a:off x="4477" y="459"/>
                  <a:ext cx="9" cy="16"/>
                </a:xfrm>
                <a:custGeom>
                  <a:avLst/>
                  <a:gdLst>
                    <a:gd name="T0" fmla="*/ 0 w 42"/>
                    <a:gd name="T1" fmla="*/ 0 h 84"/>
                    <a:gd name="T2" fmla="*/ 0 w 42"/>
                    <a:gd name="T3" fmla="*/ 0 h 84"/>
                    <a:gd name="T4" fmla="*/ 0 w 42"/>
                    <a:gd name="T5" fmla="*/ 0 h 84"/>
                    <a:gd name="T6" fmla="*/ 0 w 42"/>
                    <a:gd name="T7" fmla="*/ 0 h 84"/>
                    <a:gd name="T8" fmla="*/ 0 w 42"/>
                    <a:gd name="T9" fmla="*/ 0 h 84"/>
                    <a:gd name="T10" fmla="*/ 0 w 42"/>
                    <a:gd name="T11" fmla="*/ 0 h 84"/>
                    <a:gd name="T12" fmla="*/ 0 w 42"/>
                    <a:gd name="T13" fmla="*/ 0 h 84"/>
                    <a:gd name="T14" fmla="*/ 0 w 42"/>
                    <a:gd name="T15" fmla="*/ 0 h 84"/>
                    <a:gd name="T16" fmla="*/ 0 w 42"/>
                    <a:gd name="T17" fmla="*/ 0 h 84"/>
                    <a:gd name="T18" fmla="*/ 0 w 42"/>
                    <a:gd name="T19" fmla="*/ 0 h 84"/>
                    <a:gd name="T20" fmla="*/ 0 w 42"/>
                    <a:gd name="T21" fmla="*/ 0 h 84"/>
                    <a:gd name="T22" fmla="*/ 0 w 42"/>
                    <a:gd name="T23" fmla="*/ 0 h 84"/>
                    <a:gd name="T24" fmla="*/ 0 w 42"/>
                    <a:gd name="T25" fmla="*/ 0 h 84"/>
                    <a:gd name="T26" fmla="*/ 0 w 42"/>
                    <a:gd name="T27" fmla="*/ 0 h 84"/>
                    <a:gd name="T28" fmla="*/ 0 w 42"/>
                    <a:gd name="T29" fmla="*/ 0 h 84"/>
                    <a:gd name="T30" fmla="*/ 0 w 42"/>
                    <a:gd name="T31" fmla="*/ 0 h 84"/>
                    <a:gd name="T32" fmla="*/ 0 w 42"/>
                    <a:gd name="T33" fmla="*/ 0 h 84"/>
                    <a:gd name="T34" fmla="*/ 0 w 42"/>
                    <a:gd name="T35" fmla="*/ 0 h 84"/>
                    <a:gd name="T36" fmla="*/ 0 w 42"/>
                    <a:gd name="T37" fmla="*/ 0 h 84"/>
                    <a:gd name="T38" fmla="*/ 0 w 42"/>
                    <a:gd name="T39" fmla="*/ 0 h 84"/>
                    <a:gd name="T40" fmla="*/ 0 w 42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"/>
                    <a:gd name="T64" fmla="*/ 0 h 84"/>
                    <a:gd name="T65" fmla="*/ 42 w 42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" h="84">
                      <a:moveTo>
                        <a:pt x="42" y="74"/>
                      </a:moveTo>
                      <a:lnTo>
                        <a:pt x="34" y="75"/>
                      </a:lnTo>
                      <a:lnTo>
                        <a:pt x="26" y="78"/>
                      </a:lnTo>
                      <a:lnTo>
                        <a:pt x="18" y="82"/>
                      </a:lnTo>
                      <a:lnTo>
                        <a:pt x="10" y="84"/>
                      </a:lnTo>
                      <a:lnTo>
                        <a:pt x="8" y="71"/>
                      </a:lnTo>
                      <a:lnTo>
                        <a:pt x="7" y="59"/>
                      </a:lnTo>
                      <a:lnTo>
                        <a:pt x="3" y="46"/>
                      </a:lnTo>
                      <a:lnTo>
                        <a:pt x="2" y="34"/>
                      </a:lnTo>
                      <a:lnTo>
                        <a:pt x="0" y="22"/>
                      </a:lnTo>
                      <a:lnTo>
                        <a:pt x="1" y="13"/>
                      </a:lnTo>
                      <a:lnTo>
                        <a:pt x="3" y="5"/>
                      </a:lnTo>
                      <a:lnTo>
                        <a:pt x="10" y="0"/>
                      </a:lnTo>
                      <a:lnTo>
                        <a:pt x="16" y="5"/>
                      </a:lnTo>
                      <a:lnTo>
                        <a:pt x="21" y="13"/>
                      </a:lnTo>
                      <a:lnTo>
                        <a:pt x="25" y="22"/>
                      </a:lnTo>
                      <a:lnTo>
                        <a:pt x="29" y="33"/>
                      </a:lnTo>
                      <a:lnTo>
                        <a:pt x="31" y="43"/>
                      </a:lnTo>
                      <a:lnTo>
                        <a:pt x="35" y="53"/>
                      </a:lnTo>
                      <a:lnTo>
                        <a:pt x="37" y="64"/>
                      </a:lnTo>
                      <a:lnTo>
                        <a:pt x="4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0" name="Freeform 39"/>
                <p:cNvSpPr>
                  <a:spLocks/>
                </p:cNvSpPr>
                <p:nvPr/>
              </p:nvSpPr>
              <p:spPr bwMode="auto">
                <a:xfrm>
                  <a:off x="4542" y="485"/>
                  <a:ext cx="20" cy="16"/>
                </a:xfrm>
                <a:custGeom>
                  <a:avLst/>
                  <a:gdLst>
                    <a:gd name="T0" fmla="*/ 0 w 103"/>
                    <a:gd name="T1" fmla="*/ 0 h 76"/>
                    <a:gd name="T2" fmla="*/ 0 w 103"/>
                    <a:gd name="T3" fmla="*/ 0 h 76"/>
                    <a:gd name="T4" fmla="*/ 0 w 103"/>
                    <a:gd name="T5" fmla="*/ 0 h 76"/>
                    <a:gd name="T6" fmla="*/ 0 w 103"/>
                    <a:gd name="T7" fmla="*/ 0 h 76"/>
                    <a:gd name="T8" fmla="*/ 0 w 103"/>
                    <a:gd name="T9" fmla="*/ 0 h 76"/>
                    <a:gd name="T10" fmla="*/ 0 w 103"/>
                    <a:gd name="T11" fmla="*/ 0 h 76"/>
                    <a:gd name="T12" fmla="*/ 0 w 103"/>
                    <a:gd name="T13" fmla="*/ 0 h 76"/>
                    <a:gd name="T14" fmla="*/ 0 w 103"/>
                    <a:gd name="T15" fmla="*/ 0 h 76"/>
                    <a:gd name="T16" fmla="*/ 0 w 103"/>
                    <a:gd name="T17" fmla="*/ 0 h 76"/>
                    <a:gd name="T18" fmla="*/ 0 w 103"/>
                    <a:gd name="T19" fmla="*/ 0 h 76"/>
                    <a:gd name="T20" fmla="*/ 0 w 103"/>
                    <a:gd name="T21" fmla="*/ 0 h 76"/>
                    <a:gd name="T22" fmla="*/ 0 w 103"/>
                    <a:gd name="T23" fmla="*/ 0 h 76"/>
                    <a:gd name="T24" fmla="*/ 0 w 103"/>
                    <a:gd name="T25" fmla="*/ 0 h 76"/>
                    <a:gd name="T26" fmla="*/ 0 w 103"/>
                    <a:gd name="T27" fmla="*/ 0 h 76"/>
                    <a:gd name="T28" fmla="*/ 0 w 103"/>
                    <a:gd name="T29" fmla="*/ 0 h 76"/>
                    <a:gd name="T30" fmla="*/ 0 w 103"/>
                    <a:gd name="T31" fmla="*/ 0 h 76"/>
                    <a:gd name="T32" fmla="*/ 0 w 103"/>
                    <a:gd name="T33" fmla="*/ 0 h 76"/>
                    <a:gd name="T34" fmla="*/ 0 w 103"/>
                    <a:gd name="T35" fmla="*/ 0 h 76"/>
                    <a:gd name="T36" fmla="*/ 0 w 103"/>
                    <a:gd name="T37" fmla="*/ 0 h 76"/>
                    <a:gd name="T38" fmla="*/ 0 w 103"/>
                    <a:gd name="T39" fmla="*/ 0 h 76"/>
                    <a:gd name="T40" fmla="*/ 0 w 103"/>
                    <a:gd name="T41" fmla="*/ 0 h 76"/>
                    <a:gd name="T42" fmla="*/ 0 w 103"/>
                    <a:gd name="T43" fmla="*/ 0 h 76"/>
                    <a:gd name="T44" fmla="*/ 0 w 103"/>
                    <a:gd name="T45" fmla="*/ 0 h 7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3"/>
                    <a:gd name="T70" fmla="*/ 0 h 76"/>
                    <a:gd name="T71" fmla="*/ 103 w 103"/>
                    <a:gd name="T72" fmla="*/ 76 h 7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3" h="76">
                      <a:moveTo>
                        <a:pt x="103" y="2"/>
                      </a:moveTo>
                      <a:lnTo>
                        <a:pt x="95" y="9"/>
                      </a:lnTo>
                      <a:lnTo>
                        <a:pt x="87" y="18"/>
                      </a:lnTo>
                      <a:lnTo>
                        <a:pt x="79" y="28"/>
                      </a:lnTo>
                      <a:lnTo>
                        <a:pt x="71" y="38"/>
                      </a:lnTo>
                      <a:lnTo>
                        <a:pt x="63" y="47"/>
                      </a:lnTo>
                      <a:lnTo>
                        <a:pt x="55" y="56"/>
                      </a:lnTo>
                      <a:lnTo>
                        <a:pt x="47" y="65"/>
                      </a:lnTo>
                      <a:lnTo>
                        <a:pt x="41" y="74"/>
                      </a:lnTo>
                      <a:lnTo>
                        <a:pt x="33" y="75"/>
                      </a:lnTo>
                      <a:lnTo>
                        <a:pt x="26" y="76"/>
                      </a:lnTo>
                      <a:lnTo>
                        <a:pt x="20" y="74"/>
                      </a:lnTo>
                      <a:lnTo>
                        <a:pt x="16" y="72"/>
                      </a:lnTo>
                      <a:lnTo>
                        <a:pt x="7" y="66"/>
                      </a:lnTo>
                      <a:lnTo>
                        <a:pt x="0" y="64"/>
                      </a:lnTo>
                      <a:lnTo>
                        <a:pt x="10" y="54"/>
                      </a:lnTo>
                      <a:lnTo>
                        <a:pt x="23" y="43"/>
                      </a:lnTo>
                      <a:lnTo>
                        <a:pt x="34" y="31"/>
                      </a:lnTo>
                      <a:lnTo>
                        <a:pt x="47" y="21"/>
                      </a:lnTo>
                      <a:lnTo>
                        <a:pt x="60" y="10"/>
                      </a:lnTo>
                      <a:lnTo>
                        <a:pt x="73" y="3"/>
                      </a:lnTo>
                      <a:lnTo>
                        <a:pt x="87" y="0"/>
                      </a:lnTo>
                      <a:lnTo>
                        <a:pt x="10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1" name="Freeform 40"/>
                <p:cNvSpPr>
                  <a:spLocks/>
                </p:cNvSpPr>
                <p:nvPr/>
              </p:nvSpPr>
              <p:spPr bwMode="auto">
                <a:xfrm>
                  <a:off x="4429" y="487"/>
                  <a:ext cx="115" cy="115"/>
                </a:xfrm>
                <a:custGeom>
                  <a:avLst/>
                  <a:gdLst>
                    <a:gd name="T0" fmla="*/ 0 w 571"/>
                    <a:gd name="T1" fmla="*/ 0 h 573"/>
                    <a:gd name="T2" fmla="*/ 0 w 571"/>
                    <a:gd name="T3" fmla="*/ 0 h 573"/>
                    <a:gd name="T4" fmla="*/ 0 w 571"/>
                    <a:gd name="T5" fmla="*/ 0 h 573"/>
                    <a:gd name="T6" fmla="*/ 0 w 571"/>
                    <a:gd name="T7" fmla="*/ 0 h 573"/>
                    <a:gd name="T8" fmla="*/ 0 w 571"/>
                    <a:gd name="T9" fmla="*/ 0 h 573"/>
                    <a:gd name="T10" fmla="*/ 0 w 571"/>
                    <a:gd name="T11" fmla="*/ 0 h 573"/>
                    <a:gd name="T12" fmla="*/ 0 w 571"/>
                    <a:gd name="T13" fmla="*/ 0 h 573"/>
                    <a:gd name="T14" fmla="*/ 0 w 571"/>
                    <a:gd name="T15" fmla="*/ 0 h 573"/>
                    <a:gd name="T16" fmla="*/ 0 w 571"/>
                    <a:gd name="T17" fmla="*/ 0 h 573"/>
                    <a:gd name="T18" fmla="*/ 0 w 571"/>
                    <a:gd name="T19" fmla="*/ 0 h 573"/>
                    <a:gd name="T20" fmla="*/ 0 w 571"/>
                    <a:gd name="T21" fmla="*/ 0 h 573"/>
                    <a:gd name="T22" fmla="*/ 0 w 571"/>
                    <a:gd name="T23" fmla="*/ 0 h 573"/>
                    <a:gd name="T24" fmla="*/ 0 w 571"/>
                    <a:gd name="T25" fmla="*/ 0 h 573"/>
                    <a:gd name="T26" fmla="*/ 0 w 571"/>
                    <a:gd name="T27" fmla="*/ 0 h 573"/>
                    <a:gd name="T28" fmla="*/ 0 w 571"/>
                    <a:gd name="T29" fmla="*/ 0 h 573"/>
                    <a:gd name="T30" fmla="*/ 0 w 571"/>
                    <a:gd name="T31" fmla="*/ 0 h 573"/>
                    <a:gd name="T32" fmla="*/ 0 w 571"/>
                    <a:gd name="T33" fmla="*/ 0 h 573"/>
                    <a:gd name="T34" fmla="*/ 0 w 571"/>
                    <a:gd name="T35" fmla="*/ 0 h 573"/>
                    <a:gd name="T36" fmla="*/ 0 w 571"/>
                    <a:gd name="T37" fmla="*/ 0 h 573"/>
                    <a:gd name="T38" fmla="*/ 0 w 571"/>
                    <a:gd name="T39" fmla="*/ 0 h 573"/>
                    <a:gd name="T40" fmla="*/ 0 w 571"/>
                    <a:gd name="T41" fmla="*/ 0 h 573"/>
                    <a:gd name="T42" fmla="*/ 0 w 571"/>
                    <a:gd name="T43" fmla="*/ 0 h 573"/>
                    <a:gd name="T44" fmla="*/ 0 w 571"/>
                    <a:gd name="T45" fmla="*/ 0 h 573"/>
                    <a:gd name="T46" fmla="*/ 0 w 571"/>
                    <a:gd name="T47" fmla="*/ 0 h 573"/>
                    <a:gd name="T48" fmla="*/ 0 w 571"/>
                    <a:gd name="T49" fmla="*/ 0 h 573"/>
                    <a:gd name="T50" fmla="*/ 0 w 571"/>
                    <a:gd name="T51" fmla="*/ 0 h 573"/>
                    <a:gd name="T52" fmla="*/ 0 w 571"/>
                    <a:gd name="T53" fmla="*/ 0 h 573"/>
                    <a:gd name="T54" fmla="*/ 0 w 571"/>
                    <a:gd name="T55" fmla="*/ 0 h 573"/>
                    <a:gd name="T56" fmla="*/ 0 w 571"/>
                    <a:gd name="T57" fmla="*/ 0 h 573"/>
                    <a:gd name="T58" fmla="*/ 0 w 571"/>
                    <a:gd name="T59" fmla="*/ 0 h 573"/>
                    <a:gd name="T60" fmla="*/ 0 w 571"/>
                    <a:gd name="T61" fmla="*/ 0 h 573"/>
                    <a:gd name="T62" fmla="*/ 0 w 571"/>
                    <a:gd name="T63" fmla="*/ 0 h 573"/>
                    <a:gd name="T64" fmla="*/ 0 w 571"/>
                    <a:gd name="T65" fmla="*/ 0 h 573"/>
                    <a:gd name="T66" fmla="*/ 0 w 571"/>
                    <a:gd name="T67" fmla="*/ 0 h 573"/>
                    <a:gd name="T68" fmla="*/ 0 w 571"/>
                    <a:gd name="T69" fmla="*/ 0 h 573"/>
                    <a:gd name="T70" fmla="*/ 0 w 571"/>
                    <a:gd name="T71" fmla="*/ 0 h 573"/>
                    <a:gd name="T72" fmla="*/ 0 w 571"/>
                    <a:gd name="T73" fmla="*/ 0 h 573"/>
                    <a:gd name="T74" fmla="*/ 0 w 571"/>
                    <a:gd name="T75" fmla="*/ 0 h 573"/>
                    <a:gd name="T76" fmla="*/ 0 w 571"/>
                    <a:gd name="T77" fmla="*/ 0 h 573"/>
                    <a:gd name="T78" fmla="*/ 0 w 571"/>
                    <a:gd name="T79" fmla="*/ 0 h 573"/>
                    <a:gd name="T80" fmla="*/ 0 w 571"/>
                    <a:gd name="T81" fmla="*/ 0 h 573"/>
                    <a:gd name="T82" fmla="*/ 0 w 571"/>
                    <a:gd name="T83" fmla="*/ 0 h 573"/>
                    <a:gd name="T84" fmla="*/ 0 w 571"/>
                    <a:gd name="T85" fmla="*/ 0 h 573"/>
                    <a:gd name="T86" fmla="*/ 0 w 571"/>
                    <a:gd name="T87" fmla="*/ 0 h 573"/>
                    <a:gd name="T88" fmla="*/ 0 w 571"/>
                    <a:gd name="T89" fmla="*/ 0 h 573"/>
                    <a:gd name="T90" fmla="*/ 0 w 571"/>
                    <a:gd name="T91" fmla="*/ 0 h 573"/>
                    <a:gd name="T92" fmla="*/ 0 w 571"/>
                    <a:gd name="T93" fmla="*/ 0 h 573"/>
                    <a:gd name="T94" fmla="*/ 0 w 571"/>
                    <a:gd name="T95" fmla="*/ 0 h 573"/>
                    <a:gd name="T96" fmla="*/ 0 w 571"/>
                    <a:gd name="T97" fmla="*/ 0 h 573"/>
                    <a:gd name="T98" fmla="*/ 0 w 571"/>
                    <a:gd name="T99" fmla="*/ 0 h 573"/>
                    <a:gd name="T100" fmla="*/ 0 w 571"/>
                    <a:gd name="T101" fmla="*/ 0 h 573"/>
                    <a:gd name="T102" fmla="*/ 0 w 571"/>
                    <a:gd name="T103" fmla="*/ 0 h 573"/>
                    <a:gd name="T104" fmla="*/ 0 w 571"/>
                    <a:gd name="T105" fmla="*/ 0 h 573"/>
                    <a:gd name="T106" fmla="*/ 0 w 571"/>
                    <a:gd name="T107" fmla="*/ 0 h 5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71"/>
                    <a:gd name="T163" fmla="*/ 0 h 573"/>
                    <a:gd name="T164" fmla="*/ 571 w 571"/>
                    <a:gd name="T165" fmla="*/ 573 h 57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71" h="573">
                      <a:moveTo>
                        <a:pt x="322" y="74"/>
                      </a:moveTo>
                      <a:lnTo>
                        <a:pt x="373" y="178"/>
                      </a:lnTo>
                      <a:lnTo>
                        <a:pt x="396" y="181"/>
                      </a:lnTo>
                      <a:lnTo>
                        <a:pt x="420" y="183"/>
                      </a:lnTo>
                      <a:lnTo>
                        <a:pt x="443" y="184"/>
                      </a:lnTo>
                      <a:lnTo>
                        <a:pt x="468" y="186"/>
                      </a:lnTo>
                      <a:lnTo>
                        <a:pt x="492" y="186"/>
                      </a:lnTo>
                      <a:lnTo>
                        <a:pt x="518" y="187"/>
                      </a:lnTo>
                      <a:lnTo>
                        <a:pt x="544" y="187"/>
                      </a:lnTo>
                      <a:lnTo>
                        <a:pt x="571" y="188"/>
                      </a:lnTo>
                      <a:lnTo>
                        <a:pt x="568" y="196"/>
                      </a:lnTo>
                      <a:lnTo>
                        <a:pt x="561" y="209"/>
                      </a:lnTo>
                      <a:lnTo>
                        <a:pt x="558" y="220"/>
                      </a:lnTo>
                      <a:lnTo>
                        <a:pt x="561" y="230"/>
                      </a:lnTo>
                      <a:lnTo>
                        <a:pt x="467" y="334"/>
                      </a:lnTo>
                      <a:lnTo>
                        <a:pt x="470" y="360"/>
                      </a:lnTo>
                      <a:lnTo>
                        <a:pt x="474" y="386"/>
                      </a:lnTo>
                      <a:lnTo>
                        <a:pt x="477" y="411"/>
                      </a:lnTo>
                      <a:lnTo>
                        <a:pt x="482" y="437"/>
                      </a:lnTo>
                      <a:lnTo>
                        <a:pt x="485" y="462"/>
                      </a:lnTo>
                      <a:lnTo>
                        <a:pt x="490" y="488"/>
                      </a:lnTo>
                      <a:lnTo>
                        <a:pt x="494" y="514"/>
                      </a:lnTo>
                      <a:lnTo>
                        <a:pt x="499" y="541"/>
                      </a:lnTo>
                      <a:lnTo>
                        <a:pt x="498" y="542"/>
                      </a:lnTo>
                      <a:lnTo>
                        <a:pt x="496" y="547"/>
                      </a:lnTo>
                      <a:lnTo>
                        <a:pt x="493" y="553"/>
                      </a:lnTo>
                      <a:lnTo>
                        <a:pt x="487" y="561"/>
                      </a:lnTo>
                      <a:lnTo>
                        <a:pt x="475" y="555"/>
                      </a:lnTo>
                      <a:lnTo>
                        <a:pt x="465" y="547"/>
                      </a:lnTo>
                      <a:lnTo>
                        <a:pt x="455" y="535"/>
                      </a:lnTo>
                      <a:lnTo>
                        <a:pt x="446" y="525"/>
                      </a:lnTo>
                      <a:lnTo>
                        <a:pt x="435" y="513"/>
                      </a:lnTo>
                      <a:lnTo>
                        <a:pt x="425" y="503"/>
                      </a:lnTo>
                      <a:lnTo>
                        <a:pt x="415" y="494"/>
                      </a:lnTo>
                      <a:lnTo>
                        <a:pt x="405" y="489"/>
                      </a:lnTo>
                      <a:lnTo>
                        <a:pt x="333" y="427"/>
                      </a:lnTo>
                      <a:lnTo>
                        <a:pt x="309" y="436"/>
                      </a:lnTo>
                      <a:lnTo>
                        <a:pt x="289" y="449"/>
                      </a:lnTo>
                      <a:lnTo>
                        <a:pt x="268" y="465"/>
                      </a:lnTo>
                      <a:lnTo>
                        <a:pt x="249" y="483"/>
                      </a:lnTo>
                      <a:lnTo>
                        <a:pt x="229" y="500"/>
                      </a:lnTo>
                      <a:lnTo>
                        <a:pt x="209" y="517"/>
                      </a:lnTo>
                      <a:lnTo>
                        <a:pt x="188" y="531"/>
                      </a:lnTo>
                      <a:lnTo>
                        <a:pt x="166" y="541"/>
                      </a:lnTo>
                      <a:lnTo>
                        <a:pt x="168" y="547"/>
                      </a:lnTo>
                      <a:lnTo>
                        <a:pt x="168" y="553"/>
                      </a:lnTo>
                      <a:lnTo>
                        <a:pt x="165" y="559"/>
                      </a:lnTo>
                      <a:lnTo>
                        <a:pt x="162" y="564"/>
                      </a:lnTo>
                      <a:lnTo>
                        <a:pt x="155" y="566"/>
                      </a:lnTo>
                      <a:lnTo>
                        <a:pt x="150" y="569"/>
                      </a:lnTo>
                      <a:lnTo>
                        <a:pt x="142" y="571"/>
                      </a:lnTo>
                      <a:lnTo>
                        <a:pt x="135" y="573"/>
                      </a:lnTo>
                      <a:lnTo>
                        <a:pt x="125" y="573"/>
                      </a:lnTo>
                      <a:lnTo>
                        <a:pt x="126" y="549"/>
                      </a:lnTo>
                      <a:lnTo>
                        <a:pt x="130" y="526"/>
                      </a:lnTo>
                      <a:lnTo>
                        <a:pt x="137" y="505"/>
                      </a:lnTo>
                      <a:lnTo>
                        <a:pt x="146" y="484"/>
                      </a:lnTo>
                      <a:lnTo>
                        <a:pt x="154" y="462"/>
                      </a:lnTo>
                      <a:lnTo>
                        <a:pt x="163" y="440"/>
                      </a:lnTo>
                      <a:lnTo>
                        <a:pt x="170" y="418"/>
                      </a:lnTo>
                      <a:lnTo>
                        <a:pt x="177" y="396"/>
                      </a:lnTo>
                      <a:lnTo>
                        <a:pt x="156" y="379"/>
                      </a:lnTo>
                      <a:lnTo>
                        <a:pt x="138" y="362"/>
                      </a:lnTo>
                      <a:lnTo>
                        <a:pt x="121" y="346"/>
                      </a:lnTo>
                      <a:lnTo>
                        <a:pt x="104" y="331"/>
                      </a:lnTo>
                      <a:lnTo>
                        <a:pt x="86" y="315"/>
                      </a:lnTo>
                      <a:lnTo>
                        <a:pt x="68" y="303"/>
                      </a:lnTo>
                      <a:lnTo>
                        <a:pt x="50" y="290"/>
                      </a:lnTo>
                      <a:lnTo>
                        <a:pt x="32" y="282"/>
                      </a:lnTo>
                      <a:lnTo>
                        <a:pt x="30" y="273"/>
                      </a:lnTo>
                      <a:lnTo>
                        <a:pt x="26" y="266"/>
                      </a:lnTo>
                      <a:lnTo>
                        <a:pt x="21" y="261"/>
                      </a:lnTo>
                      <a:lnTo>
                        <a:pt x="16" y="255"/>
                      </a:lnTo>
                      <a:lnTo>
                        <a:pt x="9" y="248"/>
                      </a:lnTo>
                      <a:lnTo>
                        <a:pt x="5" y="243"/>
                      </a:lnTo>
                      <a:lnTo>
                        <a:pt x="0" y="236"/>
                      </a:lnTo>
                      <a:lnTo>
                        <a:pt x="0" y="230"/>
                      </a:lnTo>
                      <a:lnTo>
                        <a:pt x="11" y="220"/>
                      </a:lnTo>
                      <a:lnTo>
                        <a:pt x="33" y="218"/>
                      </a:lnTo>
                      <a:lnTo>
                        <a:pt x="57" y="216"/>
                      </a:lnTo>
                      <a:lnTo>
                        <a:pt x="79" y="211"/>
                      </a:lnTo>
                      <a:lnTo>
                        <a:pt x="103" y="208"/>
                      </a:lnTo>
                      <a:lnTo>
                        <a:pt x="126" y="202"/>
                      </a:lnTo>
                      <a:lnTo>
                        <a:pt x="150" y="196"/>
                      </a:lnTo>
                      <a:lnTo>
                        <a:pt x="173" y="192"/>
                      </a:lnTo>
                      <a:lnTo>
                        <a:pt x="197" y="188"/>
                      </a:lnTo>
                      <a:lnTo>
                        <a:pt x="202" y="168"/>
                      </a:lnTo>
                      <a:lnTo>
                        <a:pt x="209" y="150"/>
                      </a:lnTo>
                      <a:lnTo>
                        <a:pt x="218" y="133"/>
                      </a:lnTo>
                      <a:lnTo>
                        <a:pt x="229" y="116"/>
                      </a:lnTo>
                      <a:lnTo>
                        <a:pt x="238" y="98"/>
                      </a:lnTo>
                      <a:lnTo>
                        <a:pt x="247" y="80"/>
                      </a:lnTo>
                      <a:lnTo>
                        <a:pt x="254" y="62"/>
                      </a:lnTo>
                      <a:lnTo>
                        <a:pt x="260" y="44"/>
                      </a:lnTo>
                      <a:lnTo>
                        <a:pt x="266" y="38"/>
                      </a:lnTo>
                      <a:lnTo>
                        <a:pt x="269" y="34"/>
                      </a:lnTo>
                      <a:lnTo>
                        <a:pt x="272" y="28"/>
                      </a:lnTo>
                      <a:lnTo>
                        <a:pt x="273" y="22"/>
                      </a:lnTo>
                      <a:lnTo>
                        <a:pt x="272" y="10"/>
                      </a:lnTo>
                      <a:lnTo>
                        <a:pt x="270" y="2"/>
                      </a:lnTo>
                      <a:lnTo>
                        <a:pt x="283" y="0"/>
                      </a:lnTo>
                      <a:lnTo>
                        <a:pt x="292" y="5"/>
                      </a:lnTo>
                      <a:lnTo>
                        <a:pt x="298" y="13"/>
                      </a:lnTo>
                      <a:lnTo>
                        <a:pt x="303" y="26"/>
                      </a:lnTo>
                      <a:lnTo>
                        <a:pt x="307" y="38"/>
                      </a:lnTo>
                      <a:lnTo>
                        <a:pt x="310" y="52"/>
                      </a:lnTo>
                      <a:lnTo>
                        <a:pt x="315" y="64"/>
                      </a:lnTo>
                      <a:lnTo>
                        <a:pt x="32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2" name="Freeform 41"/>
                <p:cNvSpPr>
                  <a:spLocks/>
                </p:cNvSpPr>
                <p:nvPr/>
              </p:nvSpPr>
              <p:spPr bwMode="auto">
                <a:xfrm>
                  <a:off x="4432" y="490"/>
                  <a:ext cx="16" cy="17"/>
                </a:xfrm>
                <a:custGeom>
                  <a:avLst/>
                  <a:gdLst>
                    <a:gd name="T0" fmla="*/ 0 w 83"/>
                    <a:gd name="T1" fmla="*/ 0 h 84"/>
                    <a:gd name="T2" fmla="*/ 0 w 83"/>
                    <a:gd name="T3" fmla="*/ 0 h 84"/>
                    <a:gd name="T4" fmla="*/ 0 w 83"/>
                    <a:gd name="T5" fmla="*/ 0 h 84"/>
                    <a:gd name="T6" fmla="*/ 0 w 83"/>
                    <a:gd name="T7" fmla="*/ 0 h 84"/>
                    <a:gd name="T8" fmla="*/ 0 w 83"/>
                    <a:gd name="T9" fmla="*/ 0 h 84"/>
                    <a:gd name="T10" fmla="*/ 0 w 83"/>
                    <a:gd name="T11" fmla="*/ 0 h 84"/>
                    <a:gd name="T12" fmla="*/ 0 w 83"/>
                    <a:gd name="T13" fmla="*/ 0 h 84"/>
                    <a:gd name="T14" fmla="*/ 0 w 83"/>
                    <a:gd name="T15" fmla="*/ 0 h 84"/>
                    <a:gd name="T16" fmla="*/ 0 w 83"/>
                    <a:gd name="T17" fmla="*/ 0 h 84"/>
                    <a:gd name="T18" fmla="*/ 0 w 83"/>
                    <a:gd name="T19" fmla="*/ 0 h 84"/>
                    <a:gd name="T20" fmla="*/ 0 w 83"/>
                    <a:gd name="T21" fmla="*/ 0 h 84"/>
                    <a:gd name="T22" fmla="*/ 0 w 83"/>
                    <a:gd name="T23" fmla="*/ 0 h 84"/>
                    <a:gd name="T24" fmla="*/ 0 w 83"/>
                    <a:gd name="T25" fmla="*/ 0 h 84"/>
                    <a:gd name="T26" fmla="*/ 0 w 83"/>
                    <a:gd name="T27" fmla="*/ 0 h 84"/>
                    <a:gd name="T28" fmla="*/ 0 w 83"/>
                    <a:gd name="T29" fmla="*/ 0 h 84"/>
                    <a:gd name="T30" fmla="*/ 0 w 83"/>
                    <a:gd name="T31" fmla="*/ 0 h 84"/>
                    <a:gd name="T32" fmla="*/ 0 w 83"/>
                    <a:gd name="T33" fmla="*/ 0 h 84"/>
                    <a:gd name="T34" fmla="*/ 0 w 83"/>
                    <a:gd name="T35" fmla="*/ 0 h 84"/>
                    <a:gd name="T36" fmla="*/ 0 w 83"/>
                    <a:gd name="T37" fmla="*/ 0 h 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84"/>
                    <a:gd name="T59" fmla="*/ 83 w 83"/>
                    <a:gd name="T60" fmla="*/ 84 h 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84">
                      <a:moveTo>
                        <a:pt x="83" y="52"/>
                      </a:moveTo>
                      <a:lnTo>
                        <a:pt x="73" y="84"/>
                      </a:lnTo>
                      <a:lnTo>
                        <a:pt x="61" y="77"/>
                      </a:lnTo>
                      <a:lnTo>
                        <a:pt x="50" y="71"/>
                      </a:lnTo>
                      <a:lnTo>
                        <a:pt x="40" y="63"/>
                      </a:lnTo>
                      <a:lnTo>
                        <a:pt x="32" y="56"/>
                      </a:lnTo>
                      <a:lnTo>
                        <a:pt x="22" y="47"/>
                      </a:lnTo>
                      <a:lnTo>
                        <a:pt x="14" y="38"/>
                      </a:lnTo>
                      <a:lnTo>
                        <a:pt x="6" y="27"/>
                      </a:lnTo>
                      <a:lnTo>
                        <a:pt x="0" y="21"/>
                      </a:lnTo>
                      <a:lnTo>
                        <a:pt x="10" y="0"/>
                      </a:lnTo>
                      <a:lnTo>
                        <a:pt x="16" y="7"/>
                      </a:lnTo>
                      <a:lnTo>
                        <a:pt x="27" y="15"/>
                      </a:lnTo>
                      <a:lnTo>
                        <a:pt x="36" y="22"/>
                      </a:lnTo>
                      <a:lnTo>
                        <a:pt x="46" y="30"/>
                      </a:lnTo>
                      <a:lnTo>
                        <a:pt x="55" y="35"/>
                      </a:lnTo>
                      <a:lnTo>
                        <a:pt x="65" y="42"/>
                      </a:lnTo>
                      <a:lnTo>
                        <a:pt x="74" y="47"/>
                      </a:lnTo>
                      <a:lnTo>
                        <a:pt x="83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3" name="Freeform 42"/>
                <p:cNvSpPr>
                  <a:spLocks/>
                </p:cNvSpPr>
                <p:nvPr/>
              </p:nvSpPr>
              <p:spPr bwMode="auto">
                <a:xfrm>
                  <a:off x="4392" y="498"/>
                  <a:ext cx="35" cy="21"/>
                </a:xfrm>
                <a:custGeom>
                  <a:avLst/>
                  <a:gdLst>
                    <a:gd name="T0" fmla="*/ 0 w 176"/>
                    <a:gd name="T1" fmla="*/ 0 h 106"/>
                    <a:gd name="T2" fmla="*/ 0 w 176"/>
                    <a:gd name="T3" fmla="*/ 0 h 106"/>
                    <a:gd name="T4" fmla="*/ 0 w 176"/>
                    <a:gd name="T5" fmla="*/ 0 h 106"/>
                    <a:gd name="T6" fmla="*/ 0 w 176"/>
                    <a:gd name="T7" fmla="*/ 0 h 106"/>
                    <a:gd name="T8" fmla="*/ 0 w 176"/>
                    <a:gd name="T9" fmla="*/ 0 h 106"/>
                    <a:gd name="T10" fmla="*/ 0 w 176"/>
                    <a:gd name="T11" fmla="*/ 0 h 106"/>
                    <a:gd name="T12" fmla="*/ 0 w 176"/>
                    <a:gd name="T13" fmla="*/ 0 h 106"/>
                    <a:gd name="T14" fmla="*/ 0 w 176"/>
                    <a:gd name="T15" fmla="*/ 0 h 106"/>
                    <a:gd name="T16" fmla="*/ 0 w 176"/>
                    <a:gd name="T17" fmla="*/ 0 h 106"/>
                    <a:gd name="T18" fmla="*/ 0 w 176"/>
                    <a:gd name="T19" fmla="*/ 0 h 106"/>
                    <a:gd name="T20" fmla="*/ 0 w 176"/>
                    <a:gd name="T21" fmla="*/ 0 h 106"/>
                    <a:gd name="T22" fmla="*/ 0 w 176"/>
                    <a:gd name="T23" fmla="*/ 0 h 106"/>
                    <a:gd name="T24" fmla="*/ 0 w 176"/>
                    <a:gd name="T25" fmla="*/ 0 h 106"/>
                    <a:gd name="T26" fmla="*/ 0 w 176"/>
                    <a:gd name="T27" fmla="*/ 0 h 106"/>
                    <a:gd name="T28" fmla="*/ 0 w 176"/>
                    <a:gd name="T29" fmla="*/ 0 h 106"/>
                    <a:gd name="T30" fmla="*/ 0 w 176"/>
                    <a:gd name="T31" fmla="*/ 0 h 106"/>
                    <a:gd name="T32" fmla="*/ 0 w 176"/>
                    <a:gd name="T33" fmla="*/ 0 h 106"/>
                    <a:gd name="T34" fmla="*/ 0 w 176"/>
                    <a:gd name="T35" fmla="*/ 0 h 106"/>
                    <a:gd name="T36" fmla="*/ 0 w 176"/>
                    <a:gd name="T37" fmla="*/ 0 h 106"/>
                    <a:gd name="T38" fmla="*/ 0 w 176"/>
                    <a:gd name="T39" fmla="*/ 0 h 106"/>
                    <a:gd name="T40" fmla="*/ 0 w 176"/>
                    <a:gd name="T41" fmla="*/ 0 h 106"/>
                    <a:gd name="T42" fmla="*/ 0 w 176"/>
                    <a:gd name="T43" fmla="*/ 0 h 106"/>
                    <a:gd name="T44" fmla="*/ 0 w 176"/>
                    <a:gd name="T45" fmla="*/ 0 h 106"/>
                    <a:gd name="T46" fmla="*/ 0 w 176"/>
                    <a:gd name="T47" fmla="*/ 0 h 106"/>
                    <a:gd name="T48" fmla="*/ 0 w 176"/>
                    <a:gd name="T49" fmla="*/ 0 h 106"/>
                    <a:gd name="T50" fmla="*/ 0 w 176"/>
                    <a:gd name="T51" fmla="*/ 0 h 10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76"/>
                    <a:gd name="T79" fmla="*/ 0 h 106"/>
                    <a:gd name="T80" fmla="*/ 176 w 176"/>
                    <a:gd name="T81" fmla="*/ 106 h 10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76" h="106">
                      <a:moveTo>
                        <a:pt x="166" y="74"/>
                      </a:moveTo>
                      <a:lnTo>
                        <a:pt x="176" y="106"/>
                      </a:lnTo>
                      <a:lnTo>
                        <a:pt x="152" y="97"/>
                      </a:lnTo>
                      <a:lnTo>
                        <a:pt x="129" y="88"/>
                      </a:lnTo>
                      <a:lnTo>
                        <a:pt x="106" y="77"/>
                      </a:lnTo>
                      <a:lnTo>
                        <a:pt x="84" y="66"/>
                      </a:lnTo>
                      <a:lnTo>
                        <a:pt x="61" y="53"/>
                      </a:lnTo>
                      <a:lnTo>
                        <a:pt x="39" y="40"/>
                      </a:lnTo>
                      <a:lnTo>
                        <a:pt x="19" y="26"/>
                      </a:lnTo>
                      <a:lnTo>
                        <a:pt x="0" y="12"/>
                      </a:lnTo>
                      <a:lnTo>
                        <a:pt x="7" y="3"/>
                      </a:lnTo>
                      <a:lnTo>
                        <a:pt x="15" y="0"/>
                      </a:lnTo>
                      <a:lnTo>
                        <a:pt x="22" y="1"/>
                      </a:lnTo>
                      <a:lnTo>
                        <a:pt x="30" y="5"/>
                      </a:lnTo>
                      <a:lnTo>
                        <a:pt x="37" y="10"/>
                      </a:lnTo>
                      <a:lnTo>
                        <a:pt x="46" y="16"/>
                      </a:lnTo>
                      <a:lnTo>
                        <a:pt x="53" y="20"/>
                      </a:lnTo>
                      <a:lnTo>
                        <a:pt x="62" y="22"/>
                      </a:lnTo>
                      <a:lnTo>
                        <a:pt x="73" y="29"/>
                      </a:lnTo>
                      <a:lnTo>
                        <a:pt x="85" y="39"/>
                      </a:lnTo>
                      <a:lnTo>
                        <a:pt x="96" y="47"/>
                      </a:lnTo>
                      <a:lnTo>
                        <a:pt x="110" y="56"/>
                      </a:lnTo>
                      <a:lnTo>
                        <a:pt x="122" y="62"/>
                      </a:lnTo>
                      <a:lnTo>
                        <a:pt x="135" y="69"/>
                      </a:lnTo>
                      <a:lnTo>
                        <a:pt x="149" y="72"/>
                      </a:lnTo>
                      <a:lnTo>
                        <a:pt x="166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4" name="Freeform 43"/>
                <p:cNvSpPr>
                  <a:spLocks/>
                </p:cNvSpPr>
                <p:nvPr/>
              </p:nvSpPr>
              <p:spPr bwMode="auto">
                <a:xfrm>
                  <a:off x="4438" y="498"/>
                  <a:ext cx="97" cy="91"/>
                </a:xfrm>
                <a:custGeom>
                  <a:avLst/>
                  <a:gdLst>
                    <a:gd name="T0" fmla="*/ 0 w 487"/>
                    <a:gd name="T1" fmla="*/ 0 h 456"/>
                    <a:gd name="T2" fmla="*/ 0 w 487"/>
                    <a:gd name="T3" fmla="*/ 0 h 456"/>
                    <a:gd name="T4" fmla="*/ 0 w 487"/>
                    <a:gd name="T5" fmla="*/ 0 h 456"/>
                    <a:gd name="T6" fmla="*/ 0 w 487"/>
                    <a:gd name="T7" fmla="*/ 0 h 456"/>
                    <a:gd name="T8" fmla="*/ 0 w 487"/>
                    <a:gd name="T9" fmla="*/ 0 h 456"/>
                    <a:gd name="T10" fmla="*/ 0 w 487"/>
                    <a:gd name="T11" fmla="*/ 0 h 456"/>
                    <a:gd name="T12" fmla="*/ 0 w 487"/>
                    <a:gd name="T13" fmla="*/ 0 h 456"/>
                    <a:gd name="T14" fmla="*/ 0 w 487"/>
                    <a:gd name="T15" fmla="*/ 0 h 456"/>
                    <a:gd name="T16" fmla="*/ 0 w 487"/>
                    <a:gd name="T17" fmla="*/ 0 h 456"/>
                    <a:gd name="T18" fmla="*/ 0 w 487"/>
                    <a:gd name="T19" fmla="*/ 0 h 456"/>
                    <a:gd name="T20" fmla="*/ 0 w 487"/>
                    <a:gd name="T21" fmla="*/ 0 h 456"/>
                    <a:gd name="T22" fmla="*/ 0 w 487"/>
                    <a:gd name="T23" fmla="*/ 0 h 456"/>
                    <a:gd name="T24" fmla="*/ 0 w 487"/>
                    <a:gd name="T25" fmla="*/ 0 h 456"/>
                    <a:gd name="T26" fmla="*/ 0 w 487"/>
                    <a:gd name="T27" fmla="*/ 0 h 456"/>
                    <a:gd name="T28" fmla="*/ 0 w 487"/>
                    <a:gd name="T29" fmla="*/ 0 h 456"/>
                    <a:gd name="T30" fmla="*/ 0 w 487"/>
                    <a:gd name="T31" fmla="*/ 0 h 456"/>
                    <a:gd name="T32" fmla="*/ 0 w 487"/>
                    <a:gd name="T33" fmla="*/ 0 h 456"/>
                    <a:gd name="T34" fmla="*/ 0 w 487"/>
                    <a:gd name="T35" fmla="*/ 0 h 456"/>
                    <a:gd name="T36" fmla="*/ 0 w 487"/>
                    <a:gd name="T37" fmla="*/ 0 h 456"/>
                    <a:gd name="T38" fmla="*/ 0 w 487"/>
                    <a:gd name="T39" fmla="*/ 0 h 456"/>
                    <a:gd name="T40" fmla="*/ 0 w 487"/>
                    <a:gd name="T41" fmla="*/ 0 h 456"/>
                    <a:gd name="T42" fmla="*/ 0 w 487"/>
                    <a:gd name="T43" fmla="*/ 0 h 456"/>
                    <a:gd name="T44" fmla="*/ 0 w 487"/>
                    <a:gd name="T45" fmla="*/ 0 h 456"/>
                    <a:gd name="T46" fmla="*/ 0 w 487"/>
                    <a:gd name="T47" fmla="*/ 0 h 456"/>
                    <a:gd name="T48" fmla="*/ 0 w 487"/>
                    <a:gd name="T49" fmla="*/ 0 h 456"/>
                    <a:gd name="T50" fmla="*/ 0 w 487"/>
                    <a:gd name="T51" fmla="*/ 0 h 456"/>
                    <a:gd name="T52" fmla="*/ 0 w 487"/>
                    <a:gd name="T53" fmla="*/ 0 h 456"/>
                    <a:gd name="T54" fmla="*/ 0 w 487"/>
                    <a:gd name="T55" fmla="*/ 0 h 456"/>
                    <a:gd name="T56" fmla="*/ 0 w 487"/>
                    <a:gd name="T57" fmla="*/ 0 h 456"/>
                    <a:gd name="T58" fmla="*/ 0 w 487"/>
                    <a:gd name="T59" fmla="*/ 0 h 456"/>
                    <a:gd name="T60" fmla="*/ 0 w 487"/>
                    <a:gd name="T61" fmla="*/ 0 h 456"/>
                    <a:gd name="T62" fmla="*/ 0 w 487"/>
                    <a:gd name="T63" fmla="*/ 0 h 456"/>
                    <a:gd name="T64" fmla="*/ 0 w 487"/>
                    <a:gd name="T65" fmla="*/ 0 h 456"/>
                    <a:gd name="T66" fmla="*/ 0 w 487"/>
                    <a:gd name="T67" fmla="*/ 0 h 456"/>
                    <a:gd name="T68" fmla="*/ 0 w 487"/>
                    <a:gd name="T69" fmla="*/ 0 h 456"/>
                    <a:gd name="T70" fmla="*/ 0 w 487"/>
                    <a:gd name="T71" fmla="*/ 0 h 456"/>
                    <a:gd name="T72" fmla="*/ 0 w 487"/>
                    <a:gd name="T73" fmla="*/ 0 h 456"/>
                    <a:gd name="T74" fmla="*/ 0 w 487"/>
                    <a:gd name="T75" fmla="*/ 0 h 456"/>
                    <a:gd name="T76" fmla="*/ 0 w 487"/>
                    <a:gd name="T77" fmla="*/ 0 h 456"/>
                    <a:gd name="T78" fmla="*/ 0 w 487"/>
                    <a:gd name="T79" fmla="*/ 0 h 456"/>
                    <a:gd name="T80" fmla="*/ 0 w 487"/>
                    <a:gd name="T81" fmla="*/ 0 h 456"/>
                    <a:gd name="T82" fmla="*/ 0 w 487"/>
                    <a:gd name="T83" fmla="*/ 0 h 456"/>
                    <a:gd name="T84" fmla="*/ 0 w 487"/>
                    <a:gd name="T85" fmla="*/ 0 h 456"/>
                    <a:gd name="T86" fmla="*/ 0 w 487"/>
                    <a:gd name="T87" fmla="*/ 0 h 456"/>
                    <a:gd name="T88" fmla="*/ 0 w 487"/>
                    <a:gd name="T89" fmla="*/ 0 h 456"/>
                    <a:gd name="T90" fmla="*/ 0 w 487"/>
                    <a:gd name="T91" fmla="*/ 0 h 456"/>
                    <a:gd name="T92" fmla="*/ 0 w 487"/>
                    <a:gd name="T93" fmla="*/ 0 h 456"/>
                    <a:gd name="T94" fmla="*/ 0 w 487"/>
                    <a:gd name="T95" fmla="*/ 0 h 456"/>
                    <a:gd name="T96" fmla="*/ 0 w 487"/>
                    <a:gd name="T97" fmla="*/ 0 h 456"/>
                    <a:gd name="T98" fmla="*/ 0 w 487"/>
                    <a:gd name="T99" fmla="*/ 0 h 456"/>
                    <a:gd name="T100" fmla="*/ 0 w 487"/>
                    <a:gd name="T101" fmla="*/ 0 h 456"/>
                    <a:gd name="T102" fmla="*/ 0 w 487"/>
                    <a:gd name="T103" fmla="*/ 0 h 456"/>
                    <a:gd name="T104" fmla="*/ 0 w 487"/>
                    <a:gd name="T105" fmla="*/ 0 h 456"/>
                    <a:gd name="T106" fmla="*/ 0 w 487"/>
                    <a:gd name="T107" fmla="*/ 0 h 456"/>
                    <a:gd name="T108" fmla="*/ 0 w 487"/>
                    <a:gd name="T109" fmla="*/ 0 h 456"/>
                    <a:gd name="T110" fmla="*/ 0 w 487"/>
                    <a:gd name="T111" fmla="*/ 0 h 456"/>
                    <a:gd name="T112" fmla="*/ 0 w 487"/>
                    <a:gd name="T113" fmla="*/ 0 h 456"/>
                    <a:gd name="T114" fmla="*/ 0 w 487"/>
                    <a:gd name="T115" fmla="*/ 0 h 456"/>
                    <a:gd name="T116" fmla="*/ 0 w 487"/>
                    <a:gd name="T117" fmla="*/ 0 h 456"/>
                    <a:gd name="T118" fmla="*/ 0 w 487"/>
                    <a:gd name="T119" fmla="*/ 0 h 456"/>
                    <a:gd name="T120" fmla="*/ 0 w 487"/>
                    <a:gd name="T121" fmla="*/ 0 h 456"/>
                    <a:gd name="T122" fmla="*/ 0 w 487"/>
                    <a:gd name="T123" fmla="*/ 0 h 45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87"/>
                    <a:gd name="T187" fmla="*/ 0 h 456"/>
                    <a:gd name="T188" fmla="*/ 487 w 487"/>
                    <a:gd name="T189" fmla="*/ 456 h 45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87" h="456">
                      <a:moveTo>
                        <a:pt x="331" y="176"/>
                      </a:moveTo>
                      <a:lnTo>
                        <a:pt x="347" y="166"/>
                      </a:lnTo>
                      <a:lnTo>
                        <a:pt x="365" y="160"/>
                      </a:lnTo>
                      <a:lnTo>
                        <a:pt x="384" y="158"/>
                      </a:lnTo>
                      <a:lnTo>
                        <a:pt x="405" y="159"/>
                      </a:lnTo>
                      <a:lnTo>
                        <a:pt x="425" y="160"/>
                      </a:lnTo>
                      <a:lnTo>
                        <a:pt x="445" y="163"/>
                      </a:lnTo>
                      <a:lnTo>
                        <a:pt x="466" y="164"/>
                      </a:lnTo>
                      <a:lnTo>
                        <a:pt x="487" y="166"/>
                      </a:lnTo>
                      <a:lnTo>
                        <a:pt x="393" y="280"/>
                      </a:lnTo>
                      <a:lnTo>
                        <a:pt x="425" y="445"/>
                      </a:lnTo>
                      <a:lnTo>
                        <a:pt x="413" y="435"/>
                      </a:lnTo>
                      <a:lnTo>
                        <a:pt x="403" y="421"/>
                      </a:lnTo>
                      <a:lnTo>
                        <a:pt x="391" y="407"/>
                      </a:lnTo>
                      <a:lnTo>
                        <a:pt x="381" y="393"/>
                      </a:lnTo>
                      <a:lnTo>
                        <a:pt x="370" y="381"/>
                      </a:lnTo>
                      <a:lnTo>
                        <a:pt x="358" y="372"/>
                      </a:lnTo>
                      <a:lnTo>
                        <a:pt x="345" y="368"/>
                      </a:lnTo>
                      <a:lnTo>
                        <a:pt x="331" y="373"/>
                      </a:lnTo>
                      <a:lnTo>
                        <a:pt x="325" y="364"/>
                      </a:lnTo>
                      <a:lnTo>
                        <a:pt x="318" y="357"/>
                      </a:lnTo>
                      <a:lnTo>
                        <a:pt x="308" y="350"/>
                      </a:lnTo>
                      <a:lnTo>
                        <a:pt x="299" y="347"/>
                      </a:lnTo>
                      <a:lnTo>
                        <a:pt x="287" y="342"/>
                      </a:lnTo>
                      <a:lnTo>
                        <a:pt x="277" y="342"/>
                      </a:lnTo>
                      <a:lnTo>
                        <a:pt x="267" y="346"/>
                      </a:lnTo>
                      <a:lnTo>
                        <a:pt x="259" y="353"/>
                      </a:lnTo>
                      <a:lnTo>
                        <a:pt x="135" y="456"/>
                      </a:lnTo>
                      <a:lnTo>
                        <a:pt x="135" y="440"/>
                      </a:lnTo>
                      <a:lnTo>
                        <a:pt x="139" y="425"/>
                      </a:lnTo>
                      <a:lnTo>
                        <a:pt x="144" y="408"/>
                      </a:lnTo>
                      <a:lnTo>
                        <a:pt x="150" y="393"/>
                      </a:lnTo>
                      <a:lnTo>
                        <a:pt x="155" y="377"/>
                      </a:lnTo>
                      <a:lnTo>
                        <a:pt x="161" y="362"/>
                      </a:lnTo>
                      <a:lnTo>
                        <a:pt x="164" y="346"/>
                      </a:lnTo>
                      <a:lnTo>
                        <a:pt x="166" y="331"/>
                      </a:lnTo>
                      <a:lnTo>
                        <a:pt x="0" y="186"/>
                      </a:lnTo>
                      <a:lnTo>
                        <a:pt x="15" y="184"/>
                      </a:lnTo>
                      <a:lnTo>
                        <a:pt x="32" y="181"/>
                      </a:lnTo>
                      <a:lnTo>
                        <a:pt x="49" y="176"/>
                      </a:lnTo>
                      <a:lnTo>
                        <a:pt x="67" y="173"/>
                      </a:lnTo>
                      <a:lnTo>
                        <a:pt x="84" y="168"/>
                      </a:lnTo>
                      <a:lnTo>
                        <a:pt x="101" y="167"/>
                      </a:lnTo>
                      <a:lnTo>
                        <a:pt x="118" y="169"/>
                      </a:lnTo>
                      <a:lnTo>
                        <a:pt x="135" y="176"/>
                      </a:lnTo>
                      <a:lnTo>
                        <a:pt x="141" y="172"/>
                      </a:lnTo>
                      <a:lnTo>
                        <a:pt x="148" y="171"/>
                      </a:lnTo>
                      <a:lnTo>
                        <a:pt x="154" y="171"/>
                      </a:lnTo>
                      <a:lnTo>
                        <a:pt x="161" y="171"/>
                      </a:lnTo>
                      <a:lnTo>
                        <a:pt x="166" y="169"/>
                      </a:lnTo>
                      <a:lnTo>
                        <a:pt x="172" y="169"/>
                      </a:lnTo>
                      <a:lnTo>
                        <a:pt x="179" y="168"/>
                      </a:lnTo>
                      <a:lnTo>
                        <a:pt x="187" y="166"/>
                      </a:lnTo>
                      <a:lnTo>
                        <a:pt x="239" y="0"/>
                      </a:lnTo>
                      <a:lnTo>
                        <a:pt x="249" y="23"/>
                      </a:lnTo>
                      <a:lnTo>
                        <a:pt x="259" y="45"/>
                      </a:lnTo>
                      <a:lnTo>
                        <a:pt x="269" y="68"/>
                      </a:lnTo>
                      <a:lnTo>
                        <a:pt x="280" y="92"/>
                      </a:lnTo>
                      <a:lnTo>
                        <a:pt x="291" y="113"/>
                      </a:lnTo>
                      <a:lnTo>
                        <a:pt x="303" y="134"/>
                      </a:lnTo>
                      <a:lnTo>
                        <a:pt x="317" y="155"/>
                      </a:lnTo>
                      <a:lnTo>
                        <a:pt x="331" y="176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5" name="Freeform 44"/>
                <p:cNvSpPr>
                  <a:spLocks/>
                </p:cNvSpPr>
                <p:nvPr/>
              </p:nvSpPr>
              <p:spPr bwMode="auto">
                <a:xfrm>
                  <a:off x="4557" y="525"/>
                  <a:ext cx="36" cy="10"/>
                </a:xfrm>
                <a:custGeom>
                  <a:avLst/>
                  <a:gdLst>
                    <a:gd name="T0" fmla="*/ 0 w 182"/>
                    <a:gd name="T1" fmla="*/ 0 h 52"/>
                    <a:gd name="T2" fmla="*/ 0 w 182"/>
                    <a:gd name="T3" fmla="*/ 0 h 52"/>
                    <a:gd name="T4" fmla="*/ 0 w 182"/>
                    <a:gd name="T5" fmla="*/ 0 h 52"/>
                    <a:gd name="T6" fmla="*/ 0 w 182"/>
                    <a:gd name="T7" fmla="*/ 0 h 52"/>
                    <a:gd name="T8" fmla="*/ 0 w 182"/>
                    <a:gd name="T9" fmla="*/ 0 h 52"/>
                    <a:gd name="T10" fmla="*/ 0 w 182"/>
                    <a:gd name="T11" fmla="*/ 0 h 52"/>
                    <a:gd name="T12" fmla="*/ 0 w 182"/>
                    <a:gd name="T13" fmla="*/ 0 h 52"/>
                    <a:gd name="T14" fmla="*/ 0 w 182"/>
                    <a:gd name="T15" fmla="*/ 0 h 52"/>
                    <a:gd name="T16" fmla="*/ 0 w 182"/>
                    <a:gd name="T17" fmla="*/ 0 h 52"/>
                    <a:gd name="T18" fmla="*/ 0 w 182"/>
                    <a:gd name="T19" fmla="*/ 0 h 52"/>
                    <a:gd name="T20" fmla="*/ 0 w 182"/>
                    <a:gd name="T21" fmla="*/ 0 h 52"/>
                    <a:gd name="T22" fmla="*/ 0 w 182"/>
                    <a:gd name="T23" fmla="*/ 0 h 52"/>
                    <a:gd name="T24" fmla="*/ 0 w 182"/>
                    <a:gd name="T25" fmla="*/ 0 h 52"/>
                    <a:gd name="T26" fmla="*/ 0 w 182"/>
                    <a:gd name="T27" fmla="*/ 0 h 52"/>
                    <a:gd name="T28" fmla="*/ 0 w 182"/>
                    <a:gd name="T29" fmla="*/ 0 h 52"/>
                    <a:gd name="T30" fmla="*/ 0 w 182"/>
                    <a:gd name="T31" fmla="*/ 0 h 5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82"/>
                    <a:gd name="T49" fmla="*/ 0 h 52"/>
                    <a:gd name="T50" fmla="*/ 182 w 182"/>
                    <a:gd name="T51" fmla="*/ 52 h 5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82" h="52">
                      <a:moveTo>
                        <a:pt x="182" y="11"/>
                      </a:moveTo>
                      <a:lnTo>
                        <a:pt x="182" y="21"/>
                      </a:lnTo>
                      <a:lnTo>
                        <a:pt x="16" y="52"/>
                      </a:lnTo>
                      <a:lnTo>
                        <a:pt x="8" y="50"/>
                      </a:lnTo>
                      <a:lnTo>
                        <a:pt x="2" y="46"/>
                      </a:lnTo>
                      <a:lnTo>
                        <a:pt x="0" y="39"/>
                      </a:lnTo>
                      <a:lnTo>
                        <a:pt x="5" y="32"/>
                      </a:lnTo>
                      <a:lnTo>
                        <a:pt x="28" y="30"/>
                      </a:lnTo>
                      <a:lnTo>
                        <a:pt x="51" y="26"/>
                      </a:lnTo>
                      <a:lnTo>
                        <a:pt x="73" y="21"/>
                      </a:lnTo>
                      <a:lnTo>
                        <a:pt x="97" y="16"/>
                      </a:lnTo>
                      <a:lnTo>
                        <a:pt x="118" y="10"/>
                      </a:lnTo>
                      <a:lnTo>
                        <a:pt x="140" y="5"/>
                      </a:lnTo>
                      <a:lnTo>
                        <a:pt x="160" y="0"/>
                      </a:lnTo>
                      <a:lnTo>
                        <a:pt x="182" y="0"/>
                      </a:lnTo>
                      <a:lnTo>
                        <a:pt x="18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6" name="Freeform 45"/>
                <p:cNvSpPr>
                  <a:spLocks/>
                </p:cNvSpPr>
                <p:nvPr/>
              </p:nvSpPr>
              <p:spPr bwMode="auto">
                <a:xfrm>
                  <a:off x="4396" y="535"/>
                  <a:ext cx="21" cy="9"/>
                </a:xfrm>
                <a:custGeom>
                  <a:avLst/>
                  <a:gdLst>
                    <a:gd name="T0" fmla="*/ 0 w 104"/>
                    <a:gd name="T1" fmla="*/ 0 h 43"/>
                    <a:gd name="T2" fmla="*/ 0 w 104"/>
                    <a:gd name="T3" fmla="*/ 0 h 43"/>
                    <a:gd name="T4" fmla="*/ 0 w 104"/>
                    <a:gd name="T5" fmla="*/ 0 h 43"/>
                    <a:gd name="T6" fmla="*/ 0 w 104"/>
                    <a:gd name="T7" fmla="*/ 0 h 43"/>
                    <a:gd name="T8" fmla="*/ 0 w 104"/>
                    <a:gd name="T9" fmla="*/ 0 h 43"/>
                    <a:gd name="T10" fmla="*/ 0 w 104"/>
                    <a:gd name="T11" fmla="*/ 0 h 43"/>
                    <a:gd name="T12" fmla="*/ 0 w 104"/>
                    <a:gd name="T13" fmla="*/ 0 h 43"/>
                    <a:gd name="T14" fmla="*/ 0 w 104"/>
                    <a:gd name="T15" fmla="*/ 0 h 43"/>
                    <a:gd name="T16" fmla="*/ 0 w 104"/>
                    <a:gd name="T17" fmla="*/ 0 h 43"/>
                    <a:gd name="T18" fmla="*/ 0 w 104"/>
                    <a:gd name="T19" fmla="*/ 0 h 43"/>
                    <a:gd name="T20" fmla="*/ 0 w 104"/>
                    <a:gd name="T21" fmla="*/ 0 h 43"/>
                    <a:gd name="T22" fmla="*/ 0 w 104"/>
                    <a:gd name="T23" fmla="*/ 0 h 43"/>
                    <a:gd name="T24" fmla="*/ 0 w 104"/>
                    <a:gd name="T25" fmla="*/ 0 h 43"/>
                    <a:gd name="T26" fmla="*/ 0 w 104"/>
                    <a:gd name="T27" fmla="*/ 0 h 43"/>
                    <a:gd name="T28" fmla="*/ 0 w 104"/>
                    <a:gd name="T29" fmla="*/ 0 h 43"/>
                    <a:gd name="T30" fmla="*/ 0 w 104"/>
                    <a:gd name="T31" fmla="*/ 0 h 43"/>
                    <a:gd name="T32" fmla="*/ 0 w 104"/>
                    <a:gd name="T33" fmla="*/ 0 h 43"/>
                    <a:gd name="T34" fmla="*/ 0 w 104"/>
                    <a:gd name="T35" fmla="*/ 0 h 43"/>
                    <a:gd name="T36" fmla="*/ 0 w 104"/>
                    <a:gd name="T37" fmla="*/ 0 h 4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43"/>
                    <a:gd name="T59" fmla="*/ 104 w 104"/>
                    <a:gd name="T60" fmla="*/ 43 h 4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43">
                      <a:moveTo>
                        <a:pt x="104" y="0"/>
                      </a:moveTo>
                      <a:lnTo>
                        <a:pt x="103" y="7"/>
                      </a:lnTo>
                      <a:lnTo>
                        <a:pt x="103" y="16"/>
                      </a:lnTo>
                      <a:lnTo>
                        <a:pt x="102" y="24"/>
                      </a:lnTo>
                      <a:lnTo>
                        <a:pt x="100" y="32"/>
                      </a:lnTo>
                      <a:lnTo>
                        <a:pt x="95" y="38"/>
                      </a:lnTo>
                      <a:lnTo>
                        <a:pt x="91" y="42"/>
                      </a:lnTo>
                      <a:lnTo>
                        <a:pt x="83" y="43"/>
                      </a:lnTo>
                      <a:lnTo>
                        <a:pt x="74" y="42"/>
                      </a:lnTo>
                      <a:lnTo>
                        <a:pt x="0" y="31"/>
                      </a:lnTo>
                      <a:lnTo>
                        <a:pt x="6" y="21"/>
                      </a:lnTo>
                      <a:lnTo>
                        <a:pt x="15" y="16"/>
                      </a:lnTo>
                      <a:lnTo>
                        <a:pt x="27" y="15"/>
                      </a:lnTo>
                      <a:lnTo>
                        <a:pt x="43" y="15"/>
                      </a:lnTo>
                      <a:lnTo>
                        <a:pt x="57" y="14"/>
                      </a:lnTo>
                      <a:lnTo>
                        <a:pt x="71" y="13"/>
                      </a:lnTo>
                      <a:lnTo>
                        <a:pt x="84" y="8"/>
                      </a:lnTo>
                      <a:lnTo>
                        <a:pt x="94" y="0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7" name="Freeform 46"/>
                <p:cNvSpPr>
                  <a:spLocks/>
                </p:cNvSpPr>
                <p:nvPr/>
              </p:nvSpPr>
              <p:spPr bwMode="auto">
                <a:xfrm>
                  <a:off x="4556" y="552"/>
                  <a:ext cx="23" cy="5"/>
                </a:xfrm>
                <a:custGeom>
                  <a:avLst/>
                  <a:gdLst>
                    <a:gd name="T0" fmla="*/ 0 w 114"/>
                    <a:gd name="T1" fmla="*/ 0 h 27"/>
                    <a:gd name="T2" fmla="*/ 0 w 114"/>
                    <a:gd name="T3" fmla="*/ 0 h 27"/>
                    <a:gd name="T4" fmla="*/ 0 w 114"/>
                    <a:gd name="T5" fmla="*/ 0 h 27"/>
                    <a:gd name="T6" fmla="*/ 0 w 114"/>
                    <a:gd name="T7" fmla="*/ 0 h 27"/>
                    <a:gd name="T8" fmla="*/ 0 w 114"/>
                    <a:gd name="T9" fmla="*/ 0 h 27"/>
                    <a:gd name="T10" fmla="*/ 0 w 114"/>
                    <a:gd name="T11" fmla="*/ 0 h 27"/>
                    <a:gd name="T12" fmla="*/ 0 w 114"/>
                    <a:gd name="T13" fmla="*/ 0 h 27"/>
                    <a:gd name="T14" fmla="*/ 0 w 114"/>
                    <a:gd name="T15" fmla="*/ 0 h 27"/>
                    <a:gd name="T16" fmla="*/ 0 w 114"/>
                    <a:gd name="T17" fmla="*/ 0 h 27"/>
                    <a:gd name="T18" fmla="*/ 0 w 114"/>
                    <a:gd name="T19" fmla="*/ 0 h 27"/>
                    <a:gd name="T20" fmla="*/ 0 w 114"/>
                    <a:gd name="T21" fmla="*/ 0 h 27"/>
                    <a:gd name="T22" fmla="*/ 0 w 114"/>
                    <a:gd name="T23" fmla="*/ 0 h 27"/>
                    <a:gd name="T24" fmla="*/ 0 w 114"/>
                    <a:gd name="T25" fmla="*/ 0 h 27"/>
                    <a:gd name="T26" fmla="*/ 0 w 114"/>
                    <a:gd name="T27" fmla="*/ 0 h 27"/>
                    <a:gd name="T28" fmla="*/ 0 w 114"/>
                    <a:gd name="T29" fmla="*/ 0 h 27"/>
                    <a:gd name="T30" fmla="*/ 0 w 114"/>
                    <a:gd name="T31" fmla="*/ 0 h 27"/>
                    <a:gd name="T32" fmla="*/ 0 w 114"/>
                    <a:gd name="T33" fmla="*/ 0 h 27"/>
                    <a:gd name="T34" fmla="*/ 0 w 114"/>
                    <a:gd name="T35" fmla="*/ 0 h 2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14"/>
                    <a:gd name="T55" fmla="*/ 0 h 27"/>
                    <a:gd name="T56" fmla="*/ 114 w 114"/>
                    <a:gd name="T57" fmla="*/ 27 h 2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14" h="27">
                      <a:moveTo>
                        <a:pt x="114" y="21"/>
                      </a:moveTo>
                      <a:lnTo>
                        <a:pt x="101" y="24"/>
                      </a:lnTo>
                      <a:lnTo>
                        <a:pt x="88" y="26"/>
                      </a:lnTo>
                      <a:lnTo>
                        <a:pt x="74" y="26"/>
                      </a:lnTo>
                      <a:lnTo>
                        <a:pt x="60" y="27"/>
                      </a:lnTo>
                      <a:lnTo>
                        <a:pt x="44" y="25"/>
                      </a:lnTo>
                      <a:lnTo>
                        <a:pt x="30" y="23"/>
                      </a:lnTo>
                      <a:lnTo>
                        <a:pt x="15" y="17"/>
                      </a:lnTo>
                      <a:lnTo>
                        <a:pt x="0" y="11"/>
                      </a:lnTo>
                      <a:lnTo>
                        <a:pt x="15" y="4"/>
                      </a:lnTo>
                      <a:lnTo>
                        <a:pt x="30" y="1"/>
                      </a:lnTo>
                      <a:lnTo>
                        <a:pt x="44" y="0"/>
                      </a:lnTo>
                      <a:lnTo>
                        <a:pt x="60" y="2"/>
                      </a:lnTo>
                      <a:lnTo>
                        <a:pt x="74" y="4"/>
                      </a:lnTo>
                      <a:lnTo>
                        <a:pt x="88" y="8"/>
                      </a:lnTo>
                      <a:lnTo>
                        <a:pt x="101" y="9"/>
                      </a:lnTo>
                      <a:lnTo>
                        <a:pt x="114" y="11"/>
                      </a:lnTo>
                      <a:lnTo>
                        <a:pt x="114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8" name="Freeform 47"/>
                <p:cNvSpPr>
                  <a:spLocks/>
                </p:cNvSpPr>
                <p:nvPr/>
              </p:nvSpPr>
              <p:spPr bwMode="auto">
                <a:xfrm>
                  <a:off x="4380" y="562"/>
                  <a:ext cx="49" cy="9"/>
                </a:xfrm>
                <a:custGeom>
                  <a:avLst/>
                  <a:gdLst>
                    <a:gd name="T0" fmla="*/ 0 w 248"/>
                    <a:gd name="T1" fmla="*/ 0 h 42"/>
                    <a:gd name="T2" fmla="*/ 0 w 248"/>
                    <a:gd name="T3" fmla="*/ 0 h 42"/>
                    <a:gd name="T4" fmla="*/ 0 w 248"/>
                    <a:gd name="T5" fmla="*/ 0 h 42"/>
                    <a:gd name="T6" fmla="*/ 0 w 248"/>
                    <a:gd name="T7" fmla="*/ 0 h 42"/>
                    <a:gd name="T8" fmla="*/ 0 w 248"/>
                    <a:gd name="T9" fmla="*/ 0 h 42"/>
                    <a:gd name="T10" fmla="*/ 0 w 248"/>
                    <a:gd name="T11" fmla="*/ 0 h 42"/>
                    <a:gd name="T12" fmla="*/ 0 w 248"/>
                    <a:gd name="T13" fmla="*/ 0 h 42"/>
                    <a:gd name="T14" fmla="*/ 0 w 248"/>
                    <a:gd name="T15" fmla="*/ 0 h 42"/>
                    <a:gd name="T16" fmla="*/ 0 w 248"/>
                    <a:gd name="T17" fmla="*/ 0 h 42"/>
                    <a:gd name="T18" fmla="*/ 0 w 248"/>
                    <a:gd name="T19" fmla="*/ 0 h 42"/>
                    <a:gd name="T20" fmla="*/ 0 w 248"/>
                    <a:gd name="T21" fmla="*/ 0 h 42"/>
                    <a:gd name="T22" fmla="*/ 0 w 248"/>
                    <a:gd name="T23" fmla="*/ 0 h 42"/>
                    <a:gd name="T24" fmla="*/ 0 w 248"/>
                    <a:gd name="T25" fmla="*/ 0 h 42"/>
                    <a:gd name="T26" fmla="*/ 0 w 248"/>
                    <a:gd name="T27" fmla="*/ 0 h 42"/>
                    <a:gd name="T28" fmla="*/ 0 w 248"/>
                    <a:gd name="T29" fmla="*/ 0 h 42"/>
                    <a:gd name="T30" fmla="*/ 0 w 248"/>
                    <a:gd name="T31" fmla="*/ 0 h 42"/>
                    <a:gd name="T32" fmla="*/ 0 w 248"/>
                    <a:gd name="T33" fmla="*/ 0 h 42"/>
                    <a:gd name="T34" fmla="*/ 0 w 248"/>
                    <a:gd name="T35" fmla="*/ 0 h 42"/>
                    <a:gd name="T36" fmla="*/ 0 w 248"/>
                    <a:gd name="T37" fmla="*/ 0 h 42"/>
                    <a:gd name="T38" fmla="*/ 0 w 248"/>
                    <a:gd name="T39" fmla="*/ 0 h 42"/>
                    <a:gd name="T40" fmla="*/ 0 w 248"/>
                    <a:gd name="T41" fmla="*/ 0 h 42"/>
                    <a:gd name="T42" fmla="*/ 0 w 248"/>
                    <a:gd name="T43" fmla="*/ 0 h 42"/>
                    <a:gd name="T44" fmla="*/ 0 w 248"/>
                    <a:gd name="T45" fmla="*/ 0 h 42"/>
                    <a:gd name="T46" fmla="*/ 0 w 248"/>
                    <a:gd name="T47" fmla="*/ 0 h 42"/>
                    <a:gd name="T48" fmla="*/ 0 w 248"/>
                    <a:gd name="T49" fmla="*/ 0 h 42"/>
                    <a:gd name="T50" fmla="*/ 0 w 248"/>
                    <a:gd name="T51" fmla="*/ 0 h 42"/>
                    <a:gd name="T52" fmla="*/ 0 w 248"/>
                    <a:gd name="T53" fmla="*/ 0 h 42"/>
                    <a:gd name="T54" fmla="*/ 0 w 248"/>
                    <a:gd name="T55" fmla="*/ 0 h 42"/>
                    <a:gd name="T56" fmla="*/ 0 w 248"/>
                    <a:gd name="T57" fmla="*/ 0 h 42"/>
                    <a:gd name="T58" fmla="*/ 0 w 248"/>
                    <a:gd name="T59" fmla="*/ 0 h 4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248"/>
                    <a:gd name="T91" fmla="*/ 0 h 42"/>
                    <a:gd name="T92" fmla="*/ 248 w 248"/>
                    <a:gd name="T93" fmla="*/ 42 h 4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248" h="42">
                      <a:moveTo>
                        <a:pt x="248" y="0"/>
                      </a:moveTo>
                      <a:lnTo>
                        <a:pt x="246" y="7"/>
                      </a:lnTo>
                      <a:lnTo>
                        <a:pt x="244" y="13"/>
                      </a:lnTo>
                      <a:lnTo>
                        <a:pt x="239" y="18"/>
                      </a:lnTo>
                      <a:lnTo>
                        <a:pt x="236" y="24"/>
                      </a:lnTo>
                      <a:lnTo>
                        <a:pt x="226" y="29"/>
                      </a:lnTo>
                      <a:lnTo>
                        <a:pt x="218" y="32"/>
                      </a:lnTo>
                      <a:lnTo>
                        <a:pt x="190" y="34"/>
                      </a:lnTo>
                      <a:lnTo>
                        <a:pt x="162" y="35"/>
                      </a:lnTo>
                      <a:lnTo>
                        <a:pt x="135" y="35"/>
                      </a:lnTo>
                      <a:lnTo>
                        <a:pt x="108" y="36"/>
                      </a:lnTo>
                      <a:lnTo>
                        <a:pt x="81" y="36"/>
                      </a:lnTo>
                      <a:lnTo>
                        <a:pt x="54" y="36"/>
                      </a:lnTo>
                      <a:lnTo>
                        <a:pt x="27" y="37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26" y="21"/>
                      </a:lnTo>
                      <a:lnTo>
                        <a:pt x="53" y="17"/>
                      </a:lnTo>
                      <a:lnTo>
                        <a:pt x="79" y="16"/>
                      </a:lnTo>
                      <a:lnTo>
                        <a:pt x="106" y="16"/>
                      </a:lnTo>
                      <a:lnTo>
                        <a:pt x="131" y="15"/>
                      </a:lnTo>
                      <a:lnTo>
                        <a:pt x="157" y="13"/>
                      </a:lnTo>
                      <a:lnTo>
                        <a:pt x="182" y="8"/>
                      </a:lnTo>
                      <a:lnTo>
                        <a:pt x="207" y="0"/>
                      </a:lnTo>
                      <a:lnTo>
                        <a:pt x="214" y="0"/>
                      </a:lnTo>
                      <a:lnTo>
                        <a:pt x="223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79" name="Freeform 48"/>
                <p:cNvSpPr>
                  <a:spLocks/>
                </p:cNvSpPr>
                <p:nvPr/>
              </p:nvSpPr>
              <p:spPr bwMode="auto">
                <a:xfrm>
                  <a:off x="4554" y="575"/>
                  <a:ext cx="35" cy="19"/>
                </a:xfrm>
                <a:custGeom>
                  <a:avLst/>
                  <a:gdLst>
                    <a:gd name="T0" fmla="*/ 0 w 176"/>
                    <a:gd name="T1" fmla="*/ 0 h 94"/>
                    <a:gd name="T2" fmla="*/ 0 w 176"/>
                    <a:gd name="T3" fmla="*/ 0 h 94"/>
                    <a:gd name="T4" fmla="*/ 0 w 176"/>
                    <a:gd name="T5" fmla="*/ 0 h 94"/>
                    <a:gd name="T6" fmla="*/ 0 w 176"/>
                    <a:gd name="T7" fmla="*/ 0 h 94"/>
                    <a:gd name="T8" fmla="*/ 0 w 176"/>
                    <a:gd name="T9" fmla="*/ 0 h 94"/>
                    <a:gd name="T10" fmla="*/ 0 w 176"/>
                    <a:gd name="T11" fmla="*/ 0 h 94"/>
                    <a:gd name="T12" fmla="*/ 0 w 176"/>
                    <a:gd name="T13" fmla="*/ 0 h 94"/>
                    <a:gd name="T14" fmla="*/ 0 w 176"/>
                    <a:gd name="T15" fmla="*/ 0 h 94"/>
                    <a:gd name="T16" fmla="*/ 0 w 176"/>
                    <a:gd name="T17" fmla="*/ 0 h 94"/>
                    <a:gd name="T18" fmla="*/ 0 w 176"/>
                    <a:gd name="T19" fmla="*/ 0 h 94"/>
                    <a:gd name="T20" fmla="*/ 0 w 176"/>
                    <a:gd name="T21" fmla="*/ 0 h 94"/>
                    <a:gd name="T22" fmla="*/ 0 w 176"/>
                    <a:gd name="T23" fmla="*/ 0 h 94"/>
                    <a:gd name="T24" fmla="*/ 0 w 176"/>
                    <a:gd name="T25" fmla="*/ 0 h 94"/>
                    <a:gd name="T26" fmla="*/ 0 w 176"/>
                    <a:gd name="T27" fmla="*/ 0 h 94"/>
                    <a:gd name="T28" fmla="*/ 0 w 176"/>
                    <a:gd name="T29" fmla="*/ 0 h 94"/>
                    <a:gd name="T30" fmla="*/ 0 w 176"/>
                    <a:gd name="T31" fmla="*/ 0 h 94"/>
                    <a:gd name="T32" fmla="*/ 0 w 176"/>
                    <a:gd name="T33" fmla="*/ 0 h 94"/>
                    <a:gd name="T34" fmla="*/ 0 w 176"/>
                    <a:gd name="T35" fmla="*/ 0 h 94"/>
                    <a:gd name="T36" fmla="*/ 0 w 17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76"/>
                    <a:gd name="T58" fmla="*/ 0 h 94"/>
                    <a:gd name="T59" fmla="*/ 176 w 17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76" h="94">
                      <a:moveTo>
                        <a:pt x="176" y="84"/>
                      </a:moveTo>
                      <a:lnTo>
                        <a:pt x="176" y="94"/>
                      </a:lnTo>
                      <a:lnTo>
                        <a:pt x="149" y="90"/>
                      </a:lnTo>
                      <a:lnTo>
                        <a:pt x="126" y="84"/>
                      </a:lnTo>
                      <a:lnTo>
                        <a:pt x="104" y="72"/>
                      </a:lnTo>
                      <a:lnTo>
                        <a:pt x="84" y="61"/>
                      </a:lnTo>
                      <a:lnTo>
                        <a:pt x="63" y="47"/>
                      </a:lnTo>
                      <a:lnTo>
                        <a:pt x="43" y="36"/>
                      </a:lnTo>
                      <a:lnTo>
                        <a:pt x="22" y="27"/>
                      </a:lnTo>
                      <a:lnTo>
                        <a:pt x="0" y="21"/>
                      </a:lnTo>
                      <a:lnTo>
                        <a:pt x="10" y="0"/>
                      </a:lnTo>
                      <a:lnTo>
                        <a:pt x="29" y="7"/>
                      </a:lnTo>
                      <a:lnTo>
                        <a:pt x="50" y="15"/>
                      </a:lnTo>
                      <a:lnTo>
                        <a:pt x="71" y="24"/>
                      </a:lnTo>
                      <a:lnTo>
                        <a:pt x="93" y="34"/>
                      </a:lnTo>
                      <a:lnTo>
                        <a:pt x="113" y="43"/>
                      </a:lnTo>
                      <a:lnTo>
                        <a:pt x="135" y="55"/>
                      </a:lnTo>
                      <a:lnTo>
                        <a:pt x="155" y="68"/>
                      </a:lnTo>
                      <a:lnTo>
                        <a:pt x="176" y="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0" name="Freeform 49"/>
                <p:cNvSpPr>
                  <a:spLocks/>
                </p:cNvSpPr>
                <p:nvPr/>
              </p:nvSpPr>
              <p:spPr bwMode="auto">
                <a:xfrm>
                  <a:off x="4417" y="582"/>
                  <a:ext cx="21" cy="14"/>
                </a:xfrm>
                <a:custGeom>
                  <a:avLst/>
                  <a:gdLst>
                    <a:gd name="T0" fmla="*/ 0 w 104"/>
                    <a:gd name="T1" fmla="*/ 0 h 68"/>
                    <a:gd name="T2" fmla="*/ 0 w 104"/>
                    <a:gd name="T3" fmla="*/ 0 h 68"/>
                    <a:gd name="T4" fmla="*/ 0 w 104"/>
                    <a:gd name="T5" fmla="*/ 0 h 68"/>
                    <a:gd name="T6" fmla="*/ 0 w 104"/>
                    <a:gd name="T7" fmla="*/ 0 h 68"/>
                    <a:gd name="T8" fmla="*/ 0 w 104"/>
                    <a:gd name="T9" fmla="*/ 0 h 68"/>
                    <a:gd name="T10" fmla="*/ 0 w 104"/>
                    <a:gd name="T11" fmla="*/ 0 h 68"/>
                    <a:gd name="T12" fmla="*/ 0 w 104"/>
                    <a:gd name="T13" fmla="*/ 0 h 68"/>
                    <a:gd name="T14" fmla="*/ 0 w 104"/>
                    <a:gd name="T15" fmla="*/ 0 h 68"/>
                    <a:gd name="T16" fmla="*/ 0 w 104"/>
                    <a:gd name="T17" fmla="*/ 0 h 68"/>
                    <a:gd name="T18" fmla="*/ 0 w 104"/>
                    <a:gd name="T19" fmla="*/ 0 h 68"/>
                    <a:gd name="T20" fmla="*/ 0 w 104"/>
                    <a:gd name="T21" fmla="*/ 0 h 68"/>
                    <a:gd name="T22" fmla="*/ 0 w 104"/>
                    <a:gd name="T23" fmla="*/ 0 h 68"/>
                    <a:gd name="T24" fmla="*/ 0 w 104"/>
                    <a:gd name="T25" fmla="*/ 0 h 68"/>
                    <a:gd name="T26" fmla="*/ 0 w 104"/>
                    <a:gd name="T27" fmla="*/ 0 h 68"/>
                    <a:gd name="T28" fmla="*/ 0 w 104"/>
                    <a:gd name="T29" fmla="*/ 0 h 68"/>
                    <a:gd name="T30" fmla="*/ 0 w 104"/>
                    <a:gd name="T31" fmla="*/ 0 h 68"/>
                    <a:gd name="T32" fmla="*/ 0 w 104"/>
                    <a:gd name="T33" fmla="*/ 0 h 68"/>
                    <a:gd name="T34" fmla="*/ 0 w 104"/>
                    <a:gd name="T35" fmla="*/ 0 h 68"/>
                    <a:gd name="T36" fmla="*/ 0 w 104"/>
                    <a:gd name="T37" fmla="*/ 0 h 68"/>
                    <a:gd name="T38" fmla="*/ 0 w 104"/>
                    <a:gd name="T39" fmla="*/ 0 h 68"/>
                    <a:gd name="T40" fmla="*/ 0 w 104"/>
                    <a:gd name="T41" fmla="*/ 0 h 68"/>
                    <a:gd name="T42" fmla="*/ 0 w 104"/>
                    <a:gd name="T43" fmla="*/ 0 h 68"/>
                    <a:gd name="T44" fmla="*/ 0 w 104"/>
                    <a:gd name="T45" fmla="*/ 0 h 68"/>
                    <a:gd name="T46" fmla="*/ 0 w 104"/>
                    <a:gd name="T47" fmla="*/ 0 h 68"/>
                    <a:gd name="T48" fmla="*/ 0 w 104"/>
                    <a:gd name="T49" fmla="*/ 0 h 6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04"/>
                    <a:gd name="T76" fmla="*/ 0 h 68"/>
                    <a:gd name="T77" fmla="*/ 104 w 104"/>
                    <a:gd name="T78" fmla="*/ 68 h 6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04" h="68">
                      <a:moveTo>
                        <a:pt x="104" y="6"/>
                      </a:moveTo>
                      <a:lnTo>
                        <a:pt x="94" y="16"/>
                      </a:lnTo>
                      <a:lnTo>
                        <a:pt x="84" y="25"/>
                      </a:lnTo>
                      <a:lnTo>
                        <a:pt x="71" y="33"/>
                      </a:lnTo>
                      <a:lnTo>
                        <a:pt x="60" y="41"/>
                      </a:lnTo>
                      <a:lnTo>
                        <a:pt x="48" y="46"/>
                      </a:lnTo>
                      <a:lnTo>
                        <a:pt x="35" y="53"/>
                      </a:lnTo>
                      <a:lnTo>
                        <a:pt x="22" y="60"/>
                      </a:lnTo>
                      <a:lnTo>
                        <a:pt x="10" y="68"/>
                      </a:lnTo>
                      <a:lnTo>
                        <a:pt x="8" y="68"/>
                      </a:lnTo>
                      <a:lnTo>
                        <a:pt x="5" y="68"/>
                      </a:lnTo>
                      <a:lnTo>
                        <a:pt x="1" y="68"/>
                      </a:lnTo>
                      <a:lnTo>
                        <a:pt x="0" y="68"/>
                      </a:lnTo>
                      <a:lnTo>
                        <a:pt x="5" y="57"/>
                      </a:lnTo>
                      <a:lnTo>
                        <a:pt x="13" y="48"/>
                      </a:lnTo>
                      <a:lnTo>
                        <a:pt x="22" y="40"/>
                      </a:lnTo>
                      <a:lnTo>
                        <a:pt x="32" y="33"/>
                      </a:lnTo>
                      <a:lnTo>
                        <a:pt x="42" y="26"/>
                      </a:lnTo>
                      <a:lnTo>
                        <a:pt x="53" y="19"/>
                      </a:lnTo>
                      <a:lnTo>
                        <a:pt x="62" y="13"/>
                      </a:lnTo>
                      <a:lnTo>
                        <a:pt x="73" y="6"/>
                      </a:lnTo>
                      <a:lnTo>
                        <a:pt x="80" y="4"/>
                      </a:lnTo>
                      <a:lnTo>
                        <a:pt x="92" y="1"/>
                      </a:lnTo>
                      <a:lnTo>
                        <a:pt x="100" y="0"/>
                      </a:lnTo>
                      <a:lnTo>
                        <a:pt x="104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1" name="Freeform 50"/>
                <p:cNvSpPr>
                  <a:spLocks/>
                </p:cNvSpPr>
                <p:nvPr/>
              </p:nvSpPr>
              <p:spPr bwMode="auto">
                <a:xfrm>
                  <a:off x="4550" y="602"/>
                  <a:ext cx="18" cy="12"/>
                </a:xfrm>
                <a:custGeom>
                  <a:avLst/>
                  <a:gdLst>
                    <a:gd name="T0" fmla="*/ 0 w 93"/>
                    <a:gd name="T1" fmla="*/ 0 h 62"/>
                    <a:gd name="T2" fmla="*/ 0 w 93"/>
                    <a:gd name="T3" fmla="*/ 0 h 62"/>
                    <a:gd name="T4" fmla="*/ 0 w 93"/>
                    <a:gd name="T5" fmla="*/ 0 h 62"/>
                    <a:gd name="T6" fmla="*/ 0 w 93"/>
                    <a:gd name="T7" fmla="*/ 0 h 62"/>
                    <a:gd name="T8" fmla="*/ 0 w 93"/>
                    <a:gd name="T9" fmla="*/ 0 h 62"/>
                    <a:gd name="T10" fmla="*/ 0 w 93"/>
                    <a:gd name="T11" fmla="*/ 0 h 62"/>
                    <a:gd name="T12" fmla="*/ 0 w 93"/>
                    <a:gd name="T13" fmla="*/ 0 h 62"/>
                    <a:gd name="T14" fmla="*/ 0 w 93"/>
                    <a:gd name="T15" fmla="*/ 0 h 62"/>
                    <a:gd name="T16" fmla="*/ 0 w 93"/>
                    <a:gd name="T17" fmla="*/ 0 h 62"/>
                    <a:gd name="T18" fmla="*/ 0 w 93"/>
                    <a:gd name="T19" fmla="*/ 0 h 62"/>
                    <a:gd name="T20" fmla="*/ 0 w 93"/>
                    <a:gd name="T21" fmla="*/ 0 h 62"/>
                    <a:gd name="T22" fmla="*/ 0 w 93"/>
                    <a:gd name="T23" fmla="*/ 0 h 62"/>
                    <a:gd name="T24" fmla="*/ 0 w 93"/>
                    <a:gd name="T25" fmla="*/ 0 h 62"/>
                    <a:gd name="T26" fmla="*/ 0 w 93"/>
                    <a:gd name="T27" fmla="*/ 0 h 62"/>
                    <a:gd name="T28" fmla="*/ 0 w 93"/>
                    <a:gd name="T29" fmla="*/ 0 h 62"/>
                    <a:gd name="T30" fmla="*/ 0 w 93"/>
                    <a:gd name="T31" fmla="*/ 0 h 62"/>
                    <a:gd name="T32" fmla="*/ 0 w 93"/>
                    <a:gd name="T33" fmla="*/ 0 h 62"/>
                    <a:gd name="T34" fmla="*/ 0 w 93"/>
                    <a:gd name="T35" fmla="*/ 0 h 62"/>
                    <a:gd name="T36" fmla="*/ 0 w 93"/>
                    <a:gd name="T37" fmla="*/ 0 h 62"/>
                    <a:gd name="T38" fmla="*/ 0 w 93"/>
                    <a:gd name="T39" fmla="*/ 0 h 62"/>
                    <a:gd name="T40" fmla="*/ 0 w 93"/>
                    <a:gd name="T41" fmla="*/ 0 h 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3"/>
                    <a:gd name="T64" fmla="*/ 0 h 62"/>
                    <a:gd name="T65" fmla="*/ 93 w 93"/>
                    <a:gd name="T66" fmla="*/ 62 h 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3" h="62">
                      <a:moveTo>
                        <a:pt x="93" y="62"/>
                      </a:moveTo>
                      <a:lnTo>
                        <a:pt x="87" y="62"/>
                      </a:lnTo>
                      <a:lnTo>
                        <a:pt x="84" y="62"/>
                      </a:lnTo>
                      <a:lnTo>
                        <a:pt x="83" y="62"/>
                      </a:lnTo>
                      <a:lnTo>
                        <a:pt x="71" y="62"/>
                      </a:lnTo>
                      <a:lnTo>
                        <a:pt x="61" y="59"/>
                      </a:lnTo>
                      <a:lnTo>
                        <a:pt x="50" y="54"/>
                      </a:lnTo>
                      <a:lnTo>
                        <a:pt x="41" y="48"/>
                      </a:lnTo>
                      <a:lnTo>
                        <a:pt x="31" y="39"/>
                      </a:lnTo>
                      <a:lnTo>
                        <a:pt x="21" y="31"/>
                      </a:lnTo>
                      <a:lnTo>
                        <a:pt x="10" y="24"/>
                      </a:lnTo>
                      <a:lnTo>
                        <a:pt x="0" y="20"/>
                      </a:lnTo>
                      <a:lnTo>
                        <a:pt x="0" y="0"/>
                      </a:lnTo>
                      <a:lnTo>
                        <a:pt x="11" y="5"/>
                      </a:lnTo>
                      <a:lnTo>
                        <a:pt x="22" y="12"/>
                      </a:lnTo>
                      <a:lnTo>
                        <a:pt x="33" y="19"/>
                      </a:lnTo>
                      <a:lnTo>
                        <a:pt x="46" y="26"/>
                      </a:lnTo>
                      <a:lnTo>
                        <a:pt x="57" y="32"/>
                      </a:lnTo>
                      <a:lnTo>
                        <a:pt x="70" y="40"/>
                      </a:lnTo>
                      <a:lnTo>
                        <a:pt x="81" y="50"/>
                      </a:lnTo>
                      <a:lnTo>
                        <a:pt x="93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2" name="Freeform 51"/>
                <p:cNvSpPr>
                  <a:spLocks/>
                </p:cNvSpPr>
                <p:nvPr/>
              </p:nvSpPr>
              <p:spPr bwMode="auto">
                <a:xfrm>
                  <a:off x="4401" y="604"/>
                  <a:ext cx="41" cy="35"/>
                </a:xfrm>
                <a:custGeom>
                  <a:avLst/>
                  <a:gdLst>
                    <a:gd name="T0" fmla="*/ 0 w 207"/>
                    <a:gd name="T1" fmla="*/ 0 h 176"/>
                    <a:gd name="T2" fmla="*/ 0 w 207"/>
                    <a:gd name="T3" fmla="*/ 0 h 176"/>
                    <a:gd name="T4" fmla="*/ 0 w 207"/>
                    <a:gd name="T5" fmla="*/ 0 h 176"/>
                    <a:gd name="T6" fmla="*/ 0 w 207"/>
                    <a:gd name="T7" fmla="*/ 0 h 176"/>
                    <a:gd name="T8" fmla="*/ 0 w 207"/>
                    <a:gd name="T9" fmla="*/ 0 h 176"/>
                    <a:gd name="T10" fmla="*/ 0 w 207"/>
                    <a:gd name="T11" fmla="*/ 0 h 176"/>
                    <a:gd name="T12" fmla="*/ 0 w 207"/>
                    <a:gd name="T13" fmla="*/ 0 h 176"/>
                    <a:gd name="T14" fmla="*/ 0 w 207"/>
                    <a:gd name="T15" fmla="*/ 0 h 176"/>
                    <a:gd name="T16" fmla="*/ 0 w 207"/>
                    <a:gd name="T17" fmla="*/ 0 h 176"/>
                    <a:gd name="T18" fmla="*/ 0 w 207"/>
                    <a:gd name="T19" fmla="*/ 0 h 17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07"/>
                    <a:gd name="T31" fmla="*/ 0 h 176"/>
                    <a:gd name="T32" fmla="*/ 207 w 207"/>
                    <a:gd name="T33" fmla="*/ 176 h 17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07" h="176">
                      <a:moveTo>
                        <a:pt x="196" y="20"/>
                      </a:moveTo>
                      <a:lnTo>
                        <a:pt x="20" y="176"/>
                      </a:lnTo>
                      <a:lnTo>
                        <a:pt x="18" y="175"/>
                      </a:lnTo>
                      <a:lnTo>
                        <a:pt x="13" y="174"/>
                      </a:lnTo>
                      <a:lnTo>
                        <a:pt x="6" y="170"/>
                      </a:lnTo>
                      <a:lnTo>
                        <a:pt x="0" y="166"/>
                      </a:lnTo>
                      <a:lnTo>
                        <a:pt x="0" y="155"/>
                      </a:lnTo>
                      <a:lnTo>
                        <a:pt x="186" y="0"/>
                      </a:lnTo>
                      <a:lnTo>
                        <a:pt x="207" y="0"/>
                      </a:lnTo>
                      <a:lnTo>
                        <a:pt x="196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3" name="Freeform 52"/>
                <p:cNvSpPr>
                  <a:spLocks/>
                </p:cNvSpPr>
                <p:nvPr/>
              </p:nvSpPr>
              <p:spPr bwMode="auto">
                <a:xfrm>
                  <a:off x="4469" y="606"/>
                  <a:ext cx="12" cy="54"/>
                </a:xfrm>
                <a:custGeom>
                  <a:avLst/>
                  <a:gdLst>
                    <a:gd name="T0" fmla="*/ 0 w 63"/>
                    <a:gd name="T1" fmla="*/ 0 h 270"/>
                    <a:gd name="T2" fmla="*/ 0 w 63"/>
                    <a:gd name="T3" fmla="*/ 0 h 270"/>
                    <a:gd name="T4" fmla="*/ 0 w 63"/>
                    <a:gd name="T5" fmla="*/ 0 h 270"/>
                    <a:gd name="T6" fmla="*/ 0 w 63"/>
                    <a:gd name="T7" fmla="*/ 0 h 270"/>
                    <a:gd name="T8" fmla="*/ 0 w 63"/>
                    <a:gd name="T9" fmla="*/ 0 h 270"/>
                    <a:gd name="T10" fmla="*/ 0 w 63"/>
                    <a:gd name="T11" fmla="*/ 0 h 270"/>
                    <a:gd name="T12" fmla="*/ 0 w 63"/>
                    <a:gd name="T13" fmla="*/ 0 h 270"/>
                    <a:gd name="T14" fmla="*/ 0 w 63"/>
                    <a:gd name="T15" fmla="*/ 0 h 270"/>
                    <a:gd name="T16" fmla="*/ 0 w 63"/>
                    <a:gd name="T17" fmla="*/ 0 h 270"/>
                    <a:gd name="T18" fmla="*/ 0 w 63"/>
                    <a:gd name="T19" fmla="*/ 0 h 270"/>
                    <a:gd name="T20" fmla="*/ 0 w 63"/>
                    <a:gd name="T21" fmla="*/ 0 h 270"/>
                    <a:gd name="T22" fmla="*/ 0 w 63"/>
                    <a:gd name="T23" fmla="*/ 0 h 270"/>
                    <a:gd name="T24" fmla="*/ 0 w 63"/>
                    <a:gd name="T25" fmla="*/ 0 h 270"/>
                    <a:gd name="T26" fmla="*/ 0 w 63"/>
                    <a:gd name="T27" fmla="*/ 0 h 270"/>
                    <a:gd name="T28" fmla="*/ 0 w 63"/>
                    <a:gd name="T29" fmla="*/ 0 h 270"/>
                    <a:gd name="T30" fmla="*/ 0 w 63"/>
                    <a:gd name="T31" fmla="*/ 0 h 270"/>
                    <a:gd name="T32" fmla="*/ 0 w 63"/>
                    <a:gd name="T33" fmla="*/ 0 h 270"/>
                    <a:gd name="T34" fmla="*/ 0 w 63"/>
                    <a:gd name="T35" fmla="*/ 0 h 270"/>
                    <a:gd name="T36" fmla="*/ 0 w 63"/>
                    <a:gd name="T37" fmla="*/ 0 h 270"/>
                    <a:gd name="T38" fmla="*/ 0 w 63"/>
                    <a:gd name="T39" fmla="*/ 0 h 270"/>
                    <a:gd name="T40" fmla="*/ 0 w 63"/>
                    <a:gd name="T41" fmla="*/ 0 h 270"/>
                    <a:gd name="T42" fmla="*/ 0 w 63"/>
                    <a:gd name="T43" fmla="*/ 0 h 270"/>
                    <a:gd name="T44" fmla="*/ 0 w 63"/>
                    <a:gd name="T45" fmla="*/ 0 h 270"/>
                    <a:gd name="T46" fmla="*/ 0 w 63"/>
                    <a:gd name="T47" fmla="*/ 0 h 270"/>
                    <a:gd name="T48" fmla="*/ 0 w 63"/>
                    <a:gd name="T49" fmla="*/ 0 h 270"/>
                    <a:gd name="T50" fmla="*/ 0 w 63"/>
                    <a:gd name="T51" fmla="*/ 0 h 270"/>
                    <a:gd name="T52" fmla="*/ 0 w 63"/>
                    <a:gd name="T53" fmla="*/ 0 h 270"/>
                    <a:gd name="T54" fmla="*/ 0 w 63"/>
                    <a:gd name="T55" fmla="*/ 0 h 270"/>
                    <a:gd name="T56" fmla="*/ 0 w 63"/>
                    <a:gd name="T57" fmla="*/ 0 h 2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3"/>
                    <a:gd name="T88" fmla="*/ 0 h 270"/>
                    <a:gd name="T89" fmla="*/ 63 w 63"/>
                    <a:gd name="T90" fmla="*/ 270 h 2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3" h="270">
                      <a:moveTo>
                        <a:pt x="63" y="10"/>
                      </a:moveTo>
                      <a:lnTo>
                        <a:pt x="55" y="41"/>
                      </a:lnTo>
                      <a:lnTo>
                        <a:pt x="50" y="73"/>
                      </a:lnTo>
                      <a:lnTo>
                        <a:pt x="45" y="106"/>
                      </a:lnTo>
                      <a:lnTo>
                        <a:pt x="42" y="140"/>
                      </a:lnTo>
                      <a:lnTo>
                        <a:pt x="37" y="173"/>
                      </a:lnTo>
                      <a:lnTo>
                        <a:pt x="33" y="206"/>
                      </a:lnTo>
                      <a:lnTo>
                        <a:pt x="27" y="237"/>
                      </a:lnTo>
                      <a:lnTo>
                        <a:pt x="21" y="270"/>
                      </a:lnTo>
                      <a:lnTo>
                        <a:pt x="12" y="267"/>
                      </a:lnTo>
                      <a:lnTo>
                        <a:pt x="7" y="261"/>
                      </a:lnTo>
                      <a:lnTo>
                        <a:pt x="3" y="256"/>
                      </a:lnTo>
                      <a:lnTo>
                        <a:pt x="1" y="251"/>
                      </a:lnTo>
                      <a:lnTo>
                        <a:pt x="0" y="244"/>
                      </a:lnTo>
                      <a:lnTo>
                        <a:pt x="0" y="238"/>
                      </a:lnTo>
                      <a:lnTo>
                        <a:pt x="3" y="207"/>
                      </a:lnTo>
                      <a:lnTo>
                        <a:pt x="9" y="177"/>
                      </a:lnTo>
                      <a:lnTo>
                        <a:pt x="15" y="147"/>
                      </a:lnTo>
                      <a:lnTo>
                        <a:pt x="20" y="119"/>
                      </a:lnTo>
                      <a:lnTo>
                        <a:pt x="26" y="89"/>
                      </a:lnTo>
                      <a:lnTo>
                        <a:pt x="32" y="60"/>
                      </a:lnTo>
                      <a:lnTo>
                        <a:pt x="36" y="29"/>
                      </a:lnTo>
                      <a:lnTo>
                        <a:pt x="42" y="0"/>
                      </a:lnTo>
                      <a:lnTo>
                        <a:pt x="47" y="0"/>
                      </a:lnTo>
                      <a:lnTo>
                        <a:pt x="53" y="1"/>
                      </a:lnTo>
                      <a:lnTo>
                        <a:pt x="57" y="2"/>
                      </a:lnTo>
                      <a:lnTo>
                        <a:pt x="60" y="4"/>
                      </a:lnTo>
                      <a:lnTo>
                        <a:pt x="62" y="8"/>
                      </a:lnTo>
                      <a:lnTo>
                        <a:pt x="63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4" name="Freeform 53"/>
                <p:cNvSpPr>
                  <a:spLocks/>
                </p:cNvSpPr>
                <p:nvPr/>
              </p:nvSpPr>
              <p:spPr bwMode="auto">
                <a:xfrm>
                  <a:off x="4506" y="610"/>
                  <a:ext cx="6" cy="24"/>
                </a:xfrm>
                <a:custGeom>
                  <a:avLst/>
                  <a:gdLst>
                    <a:gd name="T0" fmla="*/ 0 w 30"/>
                    <a:gd name="T1" fmla="*/ 0 h 118"/>
                    <a:gd name="T2" fmla="*/ 0 w 30"/>
                    <a:gd name="T3" fmla="*/ 0 h 118"/>
                    <a:gd name="T4" fmla="*/ 0 w 30"/>
                    <a:gd name="T5" fmla="*/ 0 h 118"/>
                    <a:gd name="T6" fmla="*/ 0 w 30"/>
                    <a:gd name="T7" fmla="*/ 0 h 118"/>
                    <a:gd name="T8" fmla="*/ 0 w 30"/>
                    <a:gd name="T9" fmla="*/ 0 h 118"/>
                    <a:gd name="T10" fmla="*/ 0 w 30"/>
                    <a:gd name="T11" fmla="*/ 0 h 118"/>
                    <a:gd name="T12" fmla="*/ 0 w 30"/>
                    <a:gd name="T13" fmla="*/ 0 h 118"/>
                    <a:gd name="T14" fmla="*/ 0 w 30"/>
                    <a:gd name="T15" fmla="*/ 0 h 118"/>
                    <a:gd name="T16" fmla="*/ 0 w 30"/>
                    <a:gd name="T17" fmla="*/ 0 h 118"/>
                    <a:gd name="T18" fmla="*/ 0 w 30"/>
                    <a:gd name="T19" fmla="*/ 0 h 118"/>
                    <a:gd name="T20" fmla="*/ 0 w 30"/>
                    <a:gd name="T21" fmla="*/ 0 h 118"/>
                    <a:gd name="T22" fmla="*/ 0 w 30"/>
                    <a:gd name="T23" fmla="*/ 0 h 118"/>
                    <a:gd name="T24" fmla="*/ 0 w 30"/>
                    <a:gd name="T25" fmla="*/ 0 h 118"/>
                    <a:gd name="T26" fmla="*/ 0 w 30"/>
                    <a:gd name="T27" fmla="*/ 0 h 11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0"/>
                    <a:gd name="T43" fmla="*/ 0 h 118"/>
                    <a:gd name="T44" fmla="*/ 30 w 30"/>
                    <a:gd name="T45" fmla="*/ 118 h 11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0" h="118">
                      <a:moveTo>
                        <a:pt x="30" y="114"/>
                      </a:moveTo>
                      <a:lnTo>
                        <a:pt x="22" y="115"/>
                      </a:lnTo>
                      <a:lnTo>
                        <a:pt x="14" y="118"/>
                      </a:lnTo>
                      <a:lnTo>
                        <a:pt x="6" y="118"/>
                      </a:lnTo>
                      <a:lnTo>
                        <a:pt x="0" y="114"/>
                      </a:lnTo>
                      <a:lnTo>
                        <a:pt x="0" y="0"/>
                      </a:lnTo>
                      <a:lnTo>
                        <a:pt x="8" y="8"/>
                      </a:lnTo>
                      <a:lnTo>
                        <a:pt x="13" y="21"/>
                      </a:lnTo>
                      <a:lnTo>
                        <a:pt x="15" y="33"/>
                      </a:lnTo>
                      <a:lnTo>
                        <a:pt x="18" y="50"/>
                      </a:lnTo>
                      <a:lnTo>
                        <a:pt x="19" y="65"/>
                      </a:lnTo>
                      <a:lnTo>
                        <a:pt x="20" y="82"/>
                      </a:lnTo>
                      <a:lnTo>
                        <a:pt x="23" y="97"/>
                      </a:lnTo>
                      <a:lnTo>
                        <a:pt x="30" y="1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5" name="Freeform 54"/>
                <p:cNvSpPr>
                  <a:spLocks/>
                </p:cNvSpPr>
                <p:nvPr/>
              </p:nvSpPr>
              <p:spPr bwMode="auto">
                <a:xfrm>
                  <a:off x="4446" y="612"/>
                  <a:ext cx="10" cy="24"/>
                </a:xfrm>
                <a:custGeom>
                  <a:avLst/>
                  <a:gdLst>
                    <a:gd name="T0" fmla="*/ 0 w 50"/>
                    <a:gd name="T1" fmla="*/ 0 h 119"/>
                    <a:gd name="T2" fmla="*/ 0 w 50"/>
                    <a:gd name="T3" fmla="*/ 0 h 119"/>
                    <a:gd name="T4" fmla="*/ 0 w 50"/>
                    <a:gd name="T5" fmla="*/ 0 h 119"/>
                    <a:gd name="T6" fmla="*/ 0 w 50"/>
                    <a:gd name="T7" fmla="*/ 0 h 119"/>
                    <a:gd name="T8" fmla="*/ 0 w 50"/>
                    <a:gd name="T9" fmla="*/ 0 h 119"/>
                    <a:gd name="T10" fmla="*/ 0 w 50"/>
                    <a:gd name="T11" fmla="*/ 0 h 119"/>
                    <a:gd name="T12" fmla="*/ 0 w 50"/>
                    <a:gd name="T13" fmla="*/ 0 h 119"/>
                    <a:gd name="T14" fmla="*/ 0 w 50"/>
                    <a:gd name="T15" fmla="*/ 0 h 119"/>
                    <a:gd name="T16" fmla="*/ 0 w 50"/>
                    <a:gd name="T17" fmla="*/ 0 h 119"/>
                    <a:gd name="T18" fmla="*/ 0 w 50"/>
                    <a:gd name="T19" fmla="*/ 0 h 119"/>
                    <a:gd name="T20" fmla="*/ 0 w 50"/>
                    <a:gd name="T21" fmla="*/ 0 h 119"/>
                    <a:gd name="T22" fmla="*/ 0 w 50"/>
                    <a:gd name="T23" fmla="*/ 0 h 119"/>
                    <a:gd name="T24" fmla="*/ 0 w 50"/>
                    <a:gd name="T25" fmla="*/ 0 h 119"/>
                    <a:gd name="T26" fmla="*/ 0 w 50"/>
                    <a:gd name="T27" fmla="*/ 0 h 119"/>
                    <a:gd name="T28" fmla="*/ 0 w 50"/>
                    <a:gd name="T29" fmla="*/ 0 h 119"/>
                    <a:gd name="T30" fmla="*/ 0 w 50"/>
                    <a:gd name="T31" fmla="*/ 0 h 119"/>
                    <a:gd name="T32" fmla="*/ 0 w 50"/>
                    <a:gd name="T33" fmla="*/ 0 h 119"/>
                    <a:gd name="T34" fmla="*/ 0 w 50"/>
                    <a:gd name="T35" fmla="*/ 0 h 119"/>
                    <a:gd name="T36" fmla="*/ 0 w 50"/>
                    <a:gd name="T37" fmla="*/ 0 h 119"/>
                    <a:gd name="T38" fmla="*/ 0 w 50"/>
                    <a:gd name="T39" fmla="*/ 0 h 119"/>
                    <a:gd name="T40" fmla="*/ 0 w 50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0"/>
                    <a:gd name="T64" fmla="*/ 0 h 119"/>
                    <a:gd name="T65" fmla="*/ 50 w 50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0" h="119">
                      <a:moveTo>
                        <a:pt x="10" y="115"/>
                      </a:moveTo>
                      <a:lnTo>
                        <a:pt x="8" y="116"/>
                      </a:lnTo>
                      <a:lnTo>
                        <a:pt x="5" y="118"/>
                      </a:lnTo>
                      <a:lnTo>
                        <a:pt x="1" y="119"/>
                      </a:lnTo>
                      <a:lnTo>
                        <a:pt x="0" y="115"/>
                      </a:lnTo>
                      <a:lnTo>
                        <a:pt x="0" y="99"/>
                      </a:lnTo>
                      <a:lnTo>
                        <a:pt x="2" y="85"/>
                      </a:lnTo>
                      <a:lnTo>
                        <a:pt x="6" y="70"/>
                      </a:lnTo>
                      <a:lnTo>
                        <a:pt x="12" y="57"/>
                      </a:lnTo>
                      <a:lnTo>
                        <a:pt x="18" y="42"/>
                      </a:lnTo>
                      <a:lnTo>
                        <a:pt x="25" y="29"/>
                      </a:lnTo>
                      <a:lnTo>
                        <a:pt x="33" y="14"/>
                      </a:lnTo>
                      <a:lnTo>
                        <a:pt x="41" y="0"/>
                      </a:lnTo>
                      <a:lnTo>
                        <a:pt x="49" y="12"/>
                      </a:lnTo>
                      <a:lnTo>
                        <a:pt x="50" y="25"/>
                      </a:lnTo>
                      <a:lnTo>
                        <a:pt x="46" y="39"/>
                      </a:lnTo>
                      <a:lnTo>
                        <a:pt x="41" y="54"/>
                      </a:lnTo>
                      <a:lnTo>
                        <a:pt x="32" y="67"/>
                      </a:lnTo>
                      <a:lnTo>
                        <a:pt x="23" y="83"/>
                      </a:lnTo>
                      <a:lnTo>
                        <a:pt x="15" y="99"/>
                      </a:lnTo>
                      <a:lnTo>
                        <a:pt x="10" y="1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6" name="Freeform 55"/>
                <p:cNvSpPr>
                  <a:spLocks/>
                </p:cNvSpPr>
                <p:nvPr/>
              </p:nvSpPr>
              <p:spPr bwMode="auto">
                <a:xfrm>
                  <a:off x="4527" y="616"/>
                  <a:ext cx="23" cy="39"/>
                </a:xfrm>
                <a:custGeom>
                  <a:avLst/>
                  <a:gdLst>
                    <a:gd name="T0" fmla="*/ 0 w 115"/>
                    <a:gd name="T1" fmla="*/ 0 h 198"/>
                    <a:gd name="T2" fmla="*/ 0 w 115"/>
                    <a:gd name="T3" fmla="*/ 0 h 198"/>
                    <a:gd name="T4" fmla="*/ 0 w 115"/>
                    <a:gd name="T5" fmla="*/ 0 h 198"/>
                    <a:gd name="T6" fmla="*/ 0 w 115"/>
                    <a:gd name="T7" fmla="*/ 0 h 198"/>
                    <a:gd name="T8" fmla="*/ 0 w 115"/>
                    <a:gd name="T9" fmla="*/ 0 h 198"/>
                    <a:gd name="T10" fmla="*/ 0 w 115"/>
                    <a:gd name="T11" fmla="*/ 0 h 198"/>
                    <a:gd name="T12" fmla="*/ 0 w 115"/>
                    <a:gd name="T13" fmla="*/ 0 h 198"/>
                    <a:gd name="T14" fmla="*/ 0 w 115"/>
                    <a:gd name="T15" fmla="*/ 0 h 198"/>
                    <a:gd name="T16" fmla="*/ 0 w 115"/>
                    <a:gd name="T17" fmla="*/ 0 h 198"/>
                    <a:gd name="T18" fmla="*/ 0 w 115"/>
                    <a:gd name="T19" fmla="*/ 0 h 198"/>
                    <a:gd name="T20" fmla="*/ 0 w 115"/>
                    <a:gd name="T21" fmla="*/ 0 h 198"/>
                    <a:gd name="T22" fmla="*/ 0 w 115"/>
                    <a:gd name="T23" fmla="*/ 0 h 198"/>
                    <a:gd name="T24" fmla="*/ 0 w 115"/>
                    <a:gd name="T25" fmla="*/ 0 h 198"/>
                    <a:gd name="T26" fmla="*/ 0 w 115"/>
                    <a:gd name="T27" fmla="*/ 0 h 198"/>
                    <a:gd name="T28" fmla="*/ 0 w 115"/>
                    <a:gd name="T29" fmla="*/ 0 h 198"/>
                    <a:gd name="T30" fmla="*/ 0 w 115"/>
                    <a:gd name="T31" fmla="*/ 0 h 198"/>
                    <a:gd name="T32" fmla="*/ 0 w 115"/>
                    <a:gd name="T33" fmla="*/ 0 h 198"/>
                    <a:gd name="T34" fmla="*/ 0 w 115"/>
                    <a:gd name="T35" fmla="*/ 0 h 198"/>
                    <a:gd name="T36" fmla="*/ 0 w 115"/>
                    <a:gd name="T37" fmla="*/ 0 h 198"/>
                    <a:gd name="T38" fmla="*/ 0 w 115"/>
                    <a:gd name="T39" fmla="*/ 0 h 198"/>
                    <a:gd name="T40" fmla="*/ 0 w 115"/>
                    <a:gd name="T41" fmla="*/ 0 h 198"/>
                    <a:gd name="T42" fmla="*/ 0 w 115"/>
                    <a:gd name="T43" fmla="*/ 0 h 198"/>
                    <a:gd name="T44" fmla="*/ 0 w 115"/>
                    <a:gd name="T45" fmla="*/ 0 h 198"/>
                    <a:gd name="T46" fmla="*/ 0 w 115"/>
                    <a:gd name="T47" fmla="*/ 0 h 198"/>
                    <a:gd name="T48" fmla="*/ 0 w 115"/>
                    <a:gd name="T49" fmla="*/ 0 h 198"/>
                    <a:gd name="T50" fmla="*/ 0 w 115"/>
                    <a:gd name="T51" fmla="*/ 0 h 198"/>
                    <a:gd name="T52" fmla="*/ 0 w 115"/>
                    <a:gd name="T53" fmla="*/ 0 h 198"/>
                    <a:gd name="T54" fmla="*/ 0 w 115"/>
                    <a:gd name="T55" fmla="*/ 0 h 198"/>
                    <a:gd name="T56" fmla="*/ 0 w 115"/>
                    <a:gd name="T57" fmla="*/ 0 h 198"/>
                    <a:gd name="T58" fmla="*/ 0 w 115"/>
                    <a:gd name="T59" fmla="*/ 0 h 198"/>
                    <a:gd name="T60" fmla="*/ 0 w 115"/>
                    <a:gd name="T61" fmla="*/ 0 h 19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15"/>
                    <a:gd name="T94" fmla="*/ 0 h 198"/>
                    <a:gd name="T95" fmla="*/ 115 w 115"/>
                    <a:gd name="T96" fmla="*/ 198 h 19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15" h="198">
                      <a:moveTo>
                        <a:pt x="115" y="190"/>
                      </a:moveTo>
                      <a:lnTo>
                        <a:pt x="110" y="195"/>
                      </a:lnTo>
                      <a:lnTo>
                        <a:pt x="107" y="198"/>
                      </a:lnTo>
                      <a:lnTo>
                        <a:pt x="102" y="198"/>
                      </a:lnTo>
                      <a:lnTo>
                        <a:pt x="99" y="196"/>
                      </a:lnTo>
                      <a:lnTo>
                        <a:pt x="91" y="188"/>
                      </a:lnTo>
                      <a:lnTo>
                        <a:pt x="84" y="180"/>
                      </a:lnTo>
                      <a:lnTo>
                        <a:pt x="75" y="156"/>
                      </a:lnTo>
                      <a:lnTo>
                        <a:pt x="67" y="133"/>
                      </a:lnTo>
                      <a:lnTo>
                        <a:pt x="58" y="110"/>
                      </a:lnTo>
                      <a:lnTo>
                        <a:pt x="49" y="87"/>
                      </a:lnTo>
                      <a:lnTo>
                        <a:pt x="38" y="65"/>
                      </a:lnTo>
                      <a:lnTo>
                        <a:pt x="28" y="43"/>
                      </a:lnTo>
                      <a:lnTo>
                        <a:pt x="14" y="23"/>
                      </a:lnTo>
                      <a:lnTo>
                        <a:pt x="0" y="4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2" y="2"/>
                      </a:lnTo>
                      <a:lnTo>
                        <a:pt x="30" y="6"/>
                      </a:lnTo>
                      <a:lnTo>
                        <a:pt x="35" y="10"/>
                      </a:lnTo>
                      <a:lnTo>
                        <a:pt x="42" y="14"/>
                      </a:lnTo>
                      <a:lnTo>
                        <a:pt x="47" y="19"/>
                      </a:lnTo>
                      <a:lnTo>
                        <a:pt x="52" y="24"/>
                      </a:lnTo>
                      <a:lnTo>
                        <a:pt x="59" y="46"/>
                      </a:lnTo>
                      <a:lnTo>
                        <a:pt x="69" y="68"/>
                      </a:lnTo>
                      <a:lnTo>
                        <a:pt x="78" y="89"/>
                      </a:lnTo>
                      <a:lnTo>
                        <a:pt x="87" y="110"/>
                      </a:lnTo>
                      <a:lnTo>
                        <a:pt x="94" y="130"/>
                      </a:lnTo>
                      <a:lnTo>
                        <a:pt x="102" y="151"/>
                      </a:lnTo>
                      <a:lnTo>
                        <a:pt x="109" y="170"/>
                      </a:lnTo>
                      <a:lnTo>
                        <a:pt x="115" y="1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7" name="Freeform 56"/>
                <p:cNvSpPr>
                  <a:spLocks/>
                </p:cNvSpPr>
                <p:nvPr/>
              </p:nvSpPr>
              <p:spPr bwMode="auto">
                <a:xfrm>
                  <a:off x="4014" y="695"/>
                  <a:ext cx="523" cy="1184"/>
                </a:xfrm>
                <a:custGeom>
                  <a:avLst/>
                  <a:gdLst>
                    <a:gd name="T0" fmla="*/ 0 w 2616"/>
                    <a:gd name="T1" fmla="*/ 0 h 5921"/>
                    <a:gd name="T2" fmla="*/ 0 w 2616"/>
                    <a:gd name="T3" fmla="*/ 0 h 5921"/>
                    <a:gd name="T4" fmla="*/ 0 w 2616"/>
                    <a:gd name="T5" fmla="*/ 0 h 5921"/>
                    <a:gd name="T6" fmla="*/ 0 w 2616"/>
                    <a:gd name="T7" fmla="*/ 0 h 5921"/>
                    <a:gd name="T8" fmla="*/ 0 w 2616"/>
                    <a:gd name="T9" fmla="*/ 0 h 5921"/>
                    <a:gd name="T10" fmla="*/ 0 w 2616"/>
                    <a:gd name="T11" fmla="*/ 0 h 5921"/>
                    <a:gd name="T12" fmla="*/ 0 w 2616"/>
                    <a:gd name="T13" fmla="*/ 0 h 5921"/>
                    <a:gd name="T14" fmla="*/ 0 w 2616"/>
                    <a:gd name="T15" fmla="*/ 0 h 5921"/>
                    <a:gd name="T16" fmla="*/ 0 w 2616"/>
                    <a:gd name="T17" fmla="*/ 0 h 5921"/>
                    <a:gd name="T18" fmla="*/ 0 w 2616"/>
                    <a:gd name="T19" fmla="*/ 0 h 5921"/>
                    <a:gd name="T20" fmla="*/ 0 w 2616"/>
                    <a:gd name="T21" fmla="*/ 0 h 5921"/>
                    <a:gd name="T22" fmla="*/ 0 w 2616"/>
                    <a:gd name="T23" fmla="*/ 0 h 5921"/>
                    <a:gd name="T24" fmla="*/ 0 w 2616"/>
                    <a:gd name="T25" fmla="*/ 0 h 5921"/>
                    <a:gd name="T26" fmla="*/ 0 w 2616"/>
                    <a:gd name="T27" fmla="*/ 0 h 5921"/>
                    <a:gd name="T28" fmla="*/ 0 w 2616"/>
                    <a:gd name="T29" fmla="*/ 0 h 5921"/>
                    <a:gd name="T30" fmla="*/ 0 w 2616"/>
                    <a:gd name="T31" fmla="*/ 0 h 5921"/>
                    <a:gd name="T32" fmla="*/ 0 w 2616"/>
                    <a:gd name="T33" fmla="*/ 0 h 5921"/>
                    <a:gd name="T34" fmla="*/ 0 w 2616"/>
                    <a:gd name="T35" fmla="*/ 0 h 5921"/>
                    <a:gd name="T36" fmla="*/ 0 w 2616"/>
                    <a:gd name="T37" fmla="*/ 0 h 5921"/>
                    <a:gd name="T38" fmla="*/ 0 w 2616"/>
                    <a:gd name="T39" fmla="*/ 0 h 5921"/>
                    <a:gd name="T40" fmla="*/ 0 w 2616"/>
                    <a:gd name="T41" fmla="*/ 0 h 5921"/>
                    <a:gd name="T42" fmla="*/ 0 w 2616"/>
                    <a:gd name="T43" fmla="*/ 0 h 5921"/>
                    <a:gd name="T44" fmla="*/ 0 w 2616"/>
                    <a:gd name="T45" fmla="*/ 0 h 5921"/>
                    <a:gd name="T46" fmla="*/ 0 w 2616"/>
                    <a:gd name="T47" fmla="*/ 0 h 5921"/>
                    <a:gd name="T48" fmla="*/ 0 w 2616"/>
                    <a:gd name="T49" fmla="*/ 0 h 5921"/>
                    <a:gd name="T50" fmla="*/ 0 w 2616"/>
                    <a:gd name="T51" fmla="*/ 0 h 5921"/>
                    <a:gd name="T52" fmla="*/ 0 w 2616"/>
                    <a:gd name="T53" fmla="*/ 0 h 5921"/>
                    <a:gd name="T54" fmla="*/ 0 w 2616"/>
                    <a:gd name="T55" fmla="*/ 0 h 5921"/>
                    <a:gd name="T56" fmla="*/ 0 w 2616"/>
                    <a:gd name="T57" fmla="*/ 0 h 5921"/>
                    <a:gd name="T58" fmla="*/ 0 w 2616"/>
                    <a:gd name="T59" fmla="*/ 0 h 5921"/>
                    <a:gd name="T60" fmla="*/ 0 w 2616"/>
                    <a:gd name="T61" fmla="*/ 0 h 5921"/>
                    <a:gd name="T62" fmla="*/ 0 w 2616"/>
                    <a:gd name="T63" fmla="*/ 0 h 5921"/>
                    <a:gd name="T64" fmla="*/ 0 w 2616"/>
                    <a:gd name="T65" fmla="*/ 0 h 5921"/>
                    <a:gd name="T66" fmla="*/ 0 w 2616"/>
                    <a:gd name="T67" fmla="*/ 0 h 5921"/>
                    <a:gd name="T68" fmla="*/ 0 w 2616"/>
                    <a:gd name="T69" fmla="*/ 0 h 5921"/>
                    <a:gd name="T70" fmla="*/ 0 w 2616"/>
                    <a:gd name="T71" fmla="*/ 0 h 5921"/>
                    <a:gd name="T72" fmla="*/ 0 w 2616"/>
                    <a:gd name="T73" fmla="*/ 0 h 5921"/>
                    <a:gd name="T74" fmla="*/ 0 w 2616"/>
                    <a:gd name="T75" fmla="*/ 0 h 5921"/>
                    <a:gd name="T76" fmla="*/ 0 w 2616"/>
                    <a:gd name="T77" fmla="*/ 0 h 5921"/>
                    <a:gd name="T78" fmla="*/ 0 w 2616"/>
                    <a:gd name="T79" fmla="*/ 0 h 5921"/>
                    <a:gd name="T80" fmla="*/ 0 w 2616"/>
                    <a:gd name="T81" fmla="*/ 0 h 5921"/>
                    <a:gd name="T82" fmla="*/ 0 w 2616"/>
                    <a:gd name="T83" fmla="*/ 0 h 5921"/>
                    <a:gd name="T84" fmla="*/ 0 w 2616"/>
                    <a:gd name="T85" fmla="*/ 0 h 5921"/>
                    <a:gd name="T86" fmla="*/ 0 w 2616"/>
                    <a:gd name="T87" fmla="*/ 0 h 5921"/>
                    <a:gd name="T88" fmla="*/ 0 w 2616"/>
                    <a:gd name="T89" fmla="*/ 0 h 5921"/>
                    <a:gd name="T90" fmla="*/ 0 w 2616"/>
                    <a:gd name="T91" fmla="*/ 0 h 5921"/>
                    <a:gd name="T92" fmla="*/ 0 w 2616"/>
                    <a:gd name="T93" fmla="*/ 0 h 5921"/>
                    <a:gd name="T94" fmla="*/ 0 w 2616"/>
                    <a:gd name="T95" fmla="*/ 0 h 5921"/>
                    <a:gd name="T96" fmla="*/ 0 w 2616"/>
                    <a:gd name="T97" fmla="*/ 0 h 5921"/>
                    <a:gd name="T98" fmla="*/ 0 w 2616"/>
                    <a:gd name="T99" fmla="*/ 0 h 5921"/>
                    <a:gd name="T100" fmla="*/ 0 w 2616"/>
                    <a:gd name="T101" fmla="*/ 0 h 5921"/>
                    <a:gd name="T102" fmla="*/ 0 w 2616"/>
                    <a:gd name="T103" fmla="*/ 0 h 5921"/>
                    <a:gd name="T104" fmla="*/ 0 w 2616"/>
                    <a:gd name="T105" fmla="*/ 0 h 5921"/>
                    <a:gd name="T106" fmla="*/ 0 w 2616"/>
                    <a:gd name="T107" fmla="*/ 0 h 5921"/>
                    <a:gd name="T108" fmla="*/ 0 w 2616"/>
                    <a:gd name="T109" fmla="*/ 0 h 5921"/>
                    <a:gd name="T110" fmla="*/ 0 w 2616"/>
                    <a:gd name="T111" fmla="*/ 0 h 5921"/>
                    <a:gd name="T112" fmla="*/ 0 w 2616"/>
                    <a:gd name="T113" fmla="*/ 0 h 5921"/>
                    <a:gd name="T114" fmla="*/ 0 w 2616"/>
                    <a:gd name="T115" fmla="*/ 0 h 5921"/>
                    <a:gd name="T116" fmla="*/ 0 w 2616"/>
                    <a:gd name="T117" fmla="*/ 0 h 5921"/>
                    <a:gd name="T118" fmla="*/ 0 w 2616"/>
                    <a:gd name="T119" fmla="*/ 0 h 592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616"/>
                    <a:gd name="T181" fmla="*/ 0 h 5921"/>
                    <a:gd name="T182" fmla="*/ 2616 w 2616"/>
                    <a:gd name="T183" fmla="*/ 5921 h 5921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616" h="5921">
                      <a:moveTo>
                        <a:pt x="2191" y="95"/>
                      </a:moveTo>
                      <a:lnTo>
                        <a:pt x="2171" y="271"/>
                      </a:lnTo>
                      <a:lnTo>
                        <a:pt x="2195" y="251"/>
                      </a:lnTo>
                      <a:lnTo>
                        <a:pt x="2216" y="226"/>
                      </a:lnTo>
                      <a:lnTo>
                        <a:pt x="2236" y="196"/>
                      </a:lnTo>
                      <a:lnTo>
                        <a:pt x="2256" y="168"/>
                      </a:lnTo>
                      <a:lnTo>
                        <a:pt x="2275" y="138"/>
                      </a:lnTo>
                      <a:lnTo>
                        <a:pt x="2298" y="111"/>
                      </a:lnTo>
                      <a:lnTo>
                        <a:pt x="2325" y="89"/>
                      </a:lnTo>
                      <a:lnTo>
                        <a:pt x="2358" y="74"/>
                      </a:lnTo>
                      <a:lnTo>
                        <a:pt x="2367" y="108"/>
                      </a:lnTo>
                      <a:lnTo>
                        <a:pt x="2369" y="143"/>
                      </a:lnTo>
                      <a:lnTo>
                        <a:pt x="2363" y="177"/>
                      </a:lnTo>
                      <a:lnTo>
                        <a:pt x="2353" y="212"/>
                      </a:lnTo>
                      <a:lnTo>
                        <a:pt x="2338" y="245"/>
                      </a:lnTo>
                      <a:lnTo>
                        <a:pt x="2323" y="279"/>
                      </a:lnTo>
                      <a:lnTo>
                        <a:pt x="2307" y="311"/>
                      </a:lnTo>
                      <a:lnTo>
                        <a:pt x="2295" y="343"/>
                      </a:lnTo>
                      <a:lnTo>
                        <a:pt x="2325" y="341"/>
                      </a:lnTo>
                      <a:lnTo>
                        <a:pt x="2353" y="333"/>
                      </a:lnTo>
                      <a:lnTo>
                        <a:pt x="2381" y="319"/>
                      </a:lnTo>
                      <a:lnTo>
                        <a:pt x="2410" y="303"/>
                      </a:lnTo>
                      <a:lnTo>
                        <a:pt x="2438" y="287"/>
                      </a:lnTo>
                      <a:lnTo>
                        <a:pt x="2468" y="274"/>
                      </a:lnTo>
                      <a:lnTo>
                        <a:pt x="2499" y="268"/>
                      </a:lnTo>
                      <a:lnTo>
                        <a:pt x="2534" y="271"/>
                      </a:lnTo>
                      <a:lnTo>
                        <a:pt x="2537" y="294"/>
                      </a:lnTo>
                      <a:lnTo>
                        <a:pt x="2534" y="316"/>
                      </a:lnTo>
                      <a:lnTo>
                        <a:pt x="2526" y="339"/>
                      </a:lnTo>
                      <a:lnTo>
                        <a:pt x="2515" y="360"/>
                      </a:lnTo>
                      <a:lnTo>
                        <a:pt x="2499" y="380"/>
                      </a:lnTo>
                      <a:lnTo>
                        <a:pt x="2483" y="398"/>
                      </a:lnTo>
                      <a:lnTo>
                        <a:pt x="2466" y="413"/>
                      </a:lnTo>
                      <a:lnTo>
                        <a:pt x="2450" y="427"/>
                      </a:lnTo>
                      <a:lnTo>
                        <a:pt x="2440" y="433"/>
                      </a:lnTo>
                      <a:lnTo>
                        <a:pt x="2431" y="437"/>
                      </a:lnTo>
                      <a:lnTo>
                        <a:pt x="2420" y="439"/>
                      </a:lnTo>
                      <a:lnTo>
                        <a:pt x="2410" y="443"/>
                      </a:lnTo>
                      <a:lnTo>
                        <a:pt x="2399" y="446"/>
                      </a:lnTo>
                      <a:lnTo>
                        <a:pt x="2390" y="451"/>
                      </a:lnTo>
                      <a:lnTo>
                        <a:pt x="2382" y="457"/>
                      </a:lnTo>
                      <a:lnTo>
                        <a:pt x="2378" y="468"/>
                      </a:lnTo>
                      <a:lnTo>
                        <a:pt x="2390" y="478"/>
                      </a:lnTo>
                      <a:lnTo>
                        <a:pt x="2406" y="488"/>
                      </a:lnTo>
                      <a:lnTo>
                        <a:pt x="2422" y="496"/>
                      </a:lnTo>
                      <a:lnTo>
                        <a:pt x="2441" y="504"/>
                      </a:lnTo>
                      <a:lnTo>
                        <a:pt x="2459" y="507"/>
                      </a:lnTo>
                      <a:lnTo>
                        <a:pt x="2479" y="511"/>
                      </a:lnTo>
                      <a:lnTo>
                        <a:pt x="2496" y="511"/>
                      </a:lnTo>
                      <a:lnTo>
                        <a:pt x="2512" y="509"/>
                      </a:lnTo>
                      <a:lnTo>
                        <a:pt x="2514" y="521"/>
                      </a:lnTo>
                      <a:lnTo>
                        <a:pt x="2512" y="533"/>
                      </a:lnTo>
                      <a:lnTo>
                        <a:pt x="2508" y="546"/>
                      </a:lnTo>
                      <a:lnTo>
                        <a:pt x="2502" y="557"/>
                      </a:lnTo>
                      <a:lnTo>
                        <a:pt x="2492" y="566"/>
                      </a:lnTo>
                      <a:lnTo>
                        <a:pt x="2483" y="574"/>
                      </a:lnTo>
                      <a:lnTo>
                        <a:pt x="2472" y="579"/>
                      </a:lnTo>
                      <a:lnTo>
                        <a:pt x="2462" y="582"/>
                      </a:lnTo>
                      <a:lnTo>
                        <a:pt x="2393" y="596"/>
                      </a:lnTo>
                      <a:lnTo>
                        <a:pt x="2324" y="613"/>
                      </a:lnTo>
                      <a:lnTo>
                        <a:pt x="2256" y="634"/>
                      </a:lnTo>
                      <a:lnTo>
                        <a:pt x="2193" y="661"/>
                      </a:lnTo>
                      <a:lnTo>
                        <a:pt x="2134" y="695"/>
                      </a:lnTo>
                      <a:lnTo>
                        <a:pt x="2085" y="741"/>
                      </a:lnTo>
                      <a:lnTo>
                        <a:pt x="2048" y="799"/>
                      </a:lnTo>
                      <a:lnTo>
                        <a:pt x="2025" y="872"/>
                      </a:lnTo>
                      <a:lnTo>
                        <a:pt x="2007" y="891"/>
                      </a:lnTo>
                      <a:lnTo>
                        <a:pt x="2002" y="912"/>
                      </a:lnTo>
                      <a:lnTo>
                        <a:pt x="2004" y="933"/>
                      </a:lnTo>
                      <a:lnTo>
                        <a:pt x="2014" y="955"/>
                      </a:lnTo>
                      <a:lnTo>
                        <a:pt x="2025" y="975"/>
                      </a:lnTo>
                      <a:lnTo>
                        <a:pt x="2038" y="996"/>
                      </a:lnTo>
                      <a:lnTo>
                        <a:pt x="2049" y="1017"/>
                      </a:lnTo>
                      <a:lnTo>
                        <a:pt x="2057" y="1038"/>
                      </a:lnTo>
                      <a:lnTo>
                        <a:pt x="2073" y="1000"/>
                      </a:lnTo>
                      <a:lnTo>
                        <a:pt x="2090" y="962"/>
                      </a:lnTo>
                      <a:lnTo>
                        <a:pt x="2108" y="926"/>
                      </a:lnTo>
                      <a:lnTo>
                        <a:pt x="2126" y="892"/>
                      </a:lnTo>
                      <a:lnTo>
                        <a:pt x="2142" y="856"/>
                      </a:lnTo>
                      <a:lnTo>
                        <a:pt x="2159" y="821"/>
                      </a:lnTo>
                      <a:lnTo>
                        <a:pt x="2171" y="785"/>
                      </a:lnTo>
                      <a:lnTo>
                        <a:pt x="2181" y="748"/>
                      </a:lnTo>
                      <a:lnTo>
                        <a:pt x="2195" y="735"/>
                      </a:lnTo>
                      <a:lnTo>
                        <a:pt x="2208" y="733"/>
                      </a:lnTo>
                      <a:lnTo>
                        <a:pt x="2219" y="737"/>
                      </a:lnTo>
                      <a:lnTo>
                        <a:pt x="2230" y="747"/>
                      </a:lnTo>
                      <a:lnTo>
                        <a:pt x="2239" y="758"/>
                      </a:lnTo>
                      <a:lnTo>
                        <a:pt x="2248" y="772"/>
                      </a:lnTo>
                      <a:lnTo>
                        <a:pt x="2256" y="786"/>
                      </a:lnTo>
                      <a:lnTo>
                        <a:pt x="2264" y="800"/>
                      </a:lnTo>
                      <a:lnTo>
                        <a:pt x="2274" y="956"/>
                      </a:lnTo>
                      <a:lnTo>
                        <a:pt x="2299" y="930"/>
                      </a:lnTo>
                      <a:lnTo>
                        <a:pt x="2321" y="901"/>
                      </a:lnTo>
                      <a:lnTo>
                        <a:pt x="2343" y="872"/>
                      </a:lnTo>
                      <a:lnTo>
                        <a:pt x="2366" y="843"/>
                      </a:lnTo>
                      <a:lnTo>
                        <a:pt x="2388" y="812"/>
                      </a:lnTo>
                      <a:lnTo>
                        <a:pt x="2415" y="784"/>
                      </a:lnTo>
                      <a:lnTo>
                        <a:pt x="2446" y="758"/>
                      </a:lnTo>
                      <a:lnTo>
                        <a:pt x="2482" y="738"/>
                      </a:lnTo>
                      <a:lnTo>
                        <a:pt x="2497" y="747"/>
                      </a:lnTo>
                      <a:lnTo>
                        <a:pt x="2505" y="763"/>
                      </a:lnTo>
                      <a:lnTo>
                        <a:pt x="2507" y="781"/>
                      </a:lnTo>
                      <a:lnTo>
                        <a:pt x="2506" y="802"/>
                      </a:lnTo>
                      <a:lnTo>
                        <a:pt x="2501" y="822"/>
                      </a:lnTo>
                      <a:lnTo>
                        <a:pt x="2497" y="845"/>
                      </a:lnTo>
                      <a:lnTo>
                        <a:pt x="2493" y="864"/>
                      </a:lnTo>
                      <a:lnTo>
                        <a:pt x="2492" y="882"/>
                      </a:lnTo>
                      <a:lnTo>
                        <a:pt x="2481" y="907"/>
                      </a:lnTo>
                      <a:lnTo>
                        <a:pt x="2467" y="931"/>
                      </a:lnTo>
                      <a:lnTo>
                        <a:pt x="2450" y="951"/>
                      </a:lnTo>
                      <a:lnTo>
                        <a:pt x="2433" y="973"/>
                      </a:lnTo>
                      <a:lnTo>
                        <a:pt x="2414" y="991"/>
                      </a:lnTo>
                      <a:lnTo>
                        <a:pt x="2397" y="1010"/>
                      </a:lnTo>
                      <a:lnTo>
                        <a:pt x="2380" y="1028"/>
                      </a:lnTo>
                      <a:lnTo>
                        <a:pt x="2368" y="1048"/>
                      </a:lnTo>
                      <a:lnTo>
                        <a:pt x="2398" y="1062"/>
                      </a:lnTo>
                      <a:lnTo>
                        <a:pt x="2429" y="1066"/>
                      </a:lnTo>
                      <a:lnTo>
                        <a:pt x="2460" y="1065"/>
                      </a:lnTo>
                      <a:lnTo>
                        <a:pt x="2492" y="1061"/>
                      </a:lnTo>
                      <a:lnTo>
                        <a:pt x="2523" y="1054"/>
                      </a:lnTo>
                      <a:lnTo>
                        <a:pt x="2553" y="1051"/>
                      </a:lnTo>
                      <a:lnTo>
                        <a:pt x="2585" y="1051"/>
                      </a:lnTo>
                      <a:lnTo>
                        <a:pt x="2616" y="1059"/>
                      </a:lnTo>
                      <a:lnTo>
                        <a:pt x="2599" y="1099"/>
                      </a:lnTo>
                      <a:lnTo>
                        <a:pt x="2575" y="1132"/>
                      </a:lnTo>
                      <a:lnTo>
                        <a:pt x="2544" y="1157"/>
                      </a:lnTo>
                      <a:lnTo>
                        <a:pt x="2509" y="1177"/>
                      </a:lnTo>
                      <a:lnTo>
                        <a:pt x="2468" y="1191"/>
                      </a:lnTo>
                      <a:lnTo>
                        <a:pt x="2428" y="1202"/>
                      </a:lnTo>
                      <a:lnTo>
                        <a:pt x="2386" y="1213"/>
                      </a:lnTo>
                      <a:lnTo>
                        <a:pt x="2347" y="1225"/>
                      </a:lnTo>
                      <a:lnTo>
                        <a:pt x="2370" y="1234"/>
                      </a:lnTo>
                      <a:lnTo>
                        <a:pt x="2396" y="1242"/>
                      </a:lnTo>
                      <a:lnTo>
                        <a:pt x="2422" y="1246"/>
                      </a:lnTo>
                      <a:lnTo>
                        <a:pt x="2448" y="1253"/>
                      </a:lnTo>
                      <a:lnTo>
                        <a:pt x="2472" y="1258"/>
                      </a:lnTo>
                      <a:lnTo>
                        <a:pt x="2496" y="1268"/>
                      </a:lnTo>
                      <a:lnTo>
                        <a:pt x="2516" y="1279"/>
                      </a:lnTo>
                      <a:lnTo>
                        <a:pt x="2534" y="1297"/>
                      </a:lnTo>
                      <a:lnTo>
                        <a:pt x="2516" y="1332"/>
                      </a:lnTo>
                      <a:lnTo>
                        <a:pt x="2488" y="1355"/>
                      </a:lnTo>
                      <a:lnTo>
                        <a:pt x="2451" y="1367"/>
                      </a:lnTo>
                      <a:lnTo>
                        <a:pt x="2411" y="1373"/>
                      </a:lnTo>
                      <a:lnTo>
                        <a:pt x="2364" y="1371"/>
                      </a:lnTo>
                      <a:lnTo>
                        <a:pt x="2319" y="1369"/>
                      </a:lnTo>
                      <a:lnTo>
                        <a:pt x="2274" y="1368"/>
                      </a:lnTo>
                      <a:lnTo>
                        <a:pt x="2233" y="1370"/>
                      </a:lnTo>
                      <a:lnTo>
                        <a:pt x="2129" y="1418"/>
                      </a:lnTo>
                      <a:lnTo>
                        <a:pt x="2045" y="1483"/>
                      </a:lnTo>
                      <a:lnTo>
                        <a:pt x="1970" y="1562"/>
                      </a:lnTo>
                      <a:lnTo>
                        <a:pt x="1907" y="1652"/>
                      </a:lnTo>
                      <a:lnTo>
                        <a:pt x="1847" y="1744"/>
                      </a:lnTo>
                      <a:lnTo>
                        <a:pt x="1787" y="1839"/>
                      </a:lnTo>
                      <a:lnTo>
                        <a:pt x="1722" y="1930"/>
                      </a:lnTo>
                      <a:lnTo>
                        <a:pt x="1652" y="2013"/>
                      </a:lnTo>
                      <a:lnTo>
                        <a:pt x="1621" y="2048"/>
                      </a:lnTo>
                      <a:lnTo>
                        <a:pt x="1585" y="2080"/>
                      </a:lnTo>
                      <a:lnTo>
                        <a:pt x="1545" y="2110"/>
                      </a:lnTo>
                      <a:lnTo>
                        <a:pt x="1508" y="2141"/>
                      </a:lnTo>
                      <a:lnTo>
                        <a:pt x="1474" y="2171"/>
                      </a:lnTo>
                      <a:lnTo>
                        <a:pt x="1449" y="2205"/>
                      </a:lnTo>
                      <a:lnTo>
                        <a:pt x="1434" y="2245"/>
                      </a:lnTo>
                      <a:lnTo>
                        <a:pt x="1434" y="2292"/>
                      </a:lnTo>
                      <a:lnTo>
                        <a:pt x="1451" y="2372"/>
                      </a:lnTo>
                      <a:lnTo>
                        <a:pt x="1464" y="2456"/>
                      </a:lnTo>
                      <a:lnTo>
                        <a:pt x="1469" y="2541"/>
                      </a:lnTo>
                      <a:lnTo>
                        <a:pt x="1467" y="2627"/>
                      </a:lnTo>
                      <a:lnTo>
                        <a:pt x="1452" y="2707"/>
                      </a:lnTo>
                      <a:lnTo>
                        <a:pt x="1428" y="2784"/>
                      </a:lnTo>
                      <a:lnTo>
                        <a:pt x="1387" y="2854"/>
                      </a:lnTo>
                      <a:lnTo>
                        <a:pt x="1330" y="2915"/>
                      </a:lnTo>
                      <a:lnTo>
                        <a:pt x="1343" y="2936"/>
                      </a:lnTo>
                      <a:lnTo>
                        <a:pt x="1352" y="2959"/>
                      </a:lnTo>
                      <a:lnTo>
                        <a:pt x="1357" y="2980"/>
                      </a:lnTo>
                      <a:lnTo>
                        <a:pt x="1363" y="3003"/>
                      </a:lnTo>
                      <a:lnTo>
                        <a:pt x="1368" y="3023"/>
                      </a:lnTo>
                      <a:lnTo>
                        <a:pt x="1376" y="3045"/>
                      </a:lnTo>
                      <a:lnTo>
                        <a:pt x="1387" y="3067"/>
                      </a:lnTo>
                      <a:lnTo>
                        <a:pt x="1404" y="3091"/>
                      </a:lnTo>
                      <a:lnTo>
                        <a:pt x="1467" y="3251"/>
                      </a:lnTo>
                      <a:lnTo>
                        <a:pt x="1509" y="3416"/>
                      </a:lnTo>
                      <a:lnTo>
                        <a:pt x="1534" y="3584"/>
                      </a:lnTo>
                      <a:lnTo>
                        <a:pt x="1550" y="3754"/>
                      </a:lnTo>
                      <a:lnTo>
                        <a:pt x="1557" y="3926"/>
                      </a:lnTo>
                      <a:lnTo>
                        <a:pt x="1568" y="4099"/>
                      </a:lnTo>
                      <a:lnTo>
                        <a:pt x="1582" y="4273"/>
                      </a:lnTo>
                      <a:lnTo>
                        <a:pt x="1611" y="4449"/>
                      </a:lnTo>
                      <a:lnTo>
                        <a:pt x="1624" y="4526"/>
                      </a:lnTo>
                      <a:lnTo>
                        <a:pt x="1639" y="4603"/>
                      </a:lnTo>
                      <a:lnTo>
                        <a:pt x="1654" y="4678"/>
                      </a:lnTo>
                      <a:lnTo>
                        <a:pt x="1672" y="4754"/>
                      </a:lnTo>
                      <a:lnTo>
                        <a:pt x="1691" y="4826"/>
                      </a:lnTo>
                      <a:lnTo>
                        <a:pt x="1716" y="4896"/>
                      </a:lnTo>
                      <a:lnTo>
                        <a:pt x="1747" y="4964"/>
                      </a:lnTo>
                      <a:lnTo>
                        <a:pt x="1787" y="5030"/>
                      </a:lnTo>
                      <a:lnTo>
                        <a:pt x="1787" y="5044"/>
                      </a:lnTo>
                      <a:lnTo>
                        <a:pt x="1789" y="5061"/>
                      </a:lnTo>
                      <a:lnTo>
                        <a:pt x="1790" y="5078"/>
                      </a:lnTo>
                      <a:lnTo>
                        <a:pt x="1791" y="5095"/>
                      </a:lnTo>
                      <a:lnTo>
                        <a:pt x="1790" y="5110"/>
                      </a:lnTo>
                      <a:lnTo>
                        <a:pt x="1787" y="5126"/>
                      </a:lnTo>
                      <a:lnTo>
                        <a:pt x="1778" y="5140"/>
                      </a:lnTo>
                      <a:lnTo>
                        <a:pt x="1767" y="5154"/>
                      </a:lnTo>
                      <a:lnTo>
                        <a:pt x="1744" y="5180"/>
                      </a:lnTo>
                      <a:lnTo>
                        <a:pt x="1720" y="5200"/>
                      </a:lnTo>
                      <a:lnTo>
                        <a:pt x="1692" y="5215"/>
                      </a:lnTo>
                      <a:lnTo>
                        <a:pt x="1664" y="5227"/>
                      </a:lnTo>
                      <a:lnTo>
                        <a:pt x="1632" y="5234"/>
                      </a:lnTo>
                      <a:lnTo>
                        <a:pt x="1600" y="5239"/>
                      </a:lnTo>
                      <a:lnTo>
                        <a:pt x="1569" y="5242"/>
                      </a:lnTo>
                      <a:lnTo>
                        <a:pt x="1538" y="5247"/>
                      </a:lnTo>
                      <a:lnTo>
                        <a:pt x="1424" y="5206"/>
                      </a:lnTo>
                      <a:lnTo>
                        <a:pt x="1420" y="5218"/>
                      </a:lnTo>
                      <a:lnTo>
                        <a:pt x="1416" y="5235"/>
                      </a:lnTo>
                      <a:lnTo>
                        <a:pt x="1415" y="5253"/>
                      </a:lnTo>
                      <a:lnTo>
                        <a:pt x="1416" y="5273"/>
                      </a:lnTo>
                      <a:lnTo>
                        <a:pt x="1420" y="5288"/>
                      </a:lnTo>
                      <a:lnTo>
                        <a:pt x="1426" y="5301"/>
                      </a:lnTo>
                      <a:lnTo>
                        <a:pt x="1438" y="5309"/>
                      </a:lnTo>
                      <a:lnTo>
                        <a:pt x="1456" y="5310"/>
                      </a:lnTo>
                      <a:lnTo>
                        <a:pt x="1496" y="5362"/>
                      </a:lnTo>
                      <a:lnTo>
                        <a:pt x="1552" y="5414"/>
                      </a:lnTo>
                      <a:lnTo>
                        <a:pt x="1614" y="5466"/>
                      </a:lnTo>
                      <a:lnTo>
                        <a:pt x="1674" y="5520"/>
                      </a:lnTo>
                      <a:lnTo>
                        <a:pt x="1722" y="5576"/>
                      </a:lnTo>
                      <a:lnTo>
                        <a:pt x="1751" y="5640"/>
                      </a:lnTo>
                      <a:lnTo>
                        <a:pt x="1751" y="5709"/>
                      </a:lnTo>
                      <a:lnTo>
                        <a:pt x="1715" y="5787"/>
                      </a:lnTo>
                      <a:lnTo>
                        <a:pt x="1651" y="5775"/>
                      </a:lnTo>
                      <a:lnTo>
                        <a:pt x="1591" y="5762"/>
                      </a:lnTo>
                      <a:lnTo>
                        <a:pt x="1533" y="5743"/>
                      </a:lnTo>
                      <a:lnTo>
                        <a:pt x="1476" y="5720"/>
                      </a:lnTo>
                      <a:lnTo>
                        <a:pt x="1420" y="5689"/>
                      </a:lnTo>
                      <a:lnTo>
                        <a:pt x="1366" y="5656"/>
                      </a:lnTo>
                      <a:lnTo>
                        <a:pt x="1316" y="5615"/>
                      </a:lnTo>
                      <a:lnTo>
                        <a:pt x="1268" y="5569"/>
                      </a:lnTo>
                      <a:lnTo>
                        <a:pt x="1258" y="5423"/>
                      </a:lnTo>
                      <a:lnTo>
                        <a:pt x="1226" y="5423"/>
                      </a:lnTo>
                      <a:lnTo>
                        <a:pt x="1197" y="5424"/>
                      </a:lnTo>
                      <a:lnTo>
                        <a:pt x="1169" y="5425"/>
                      </a:lnTo>
                      <a:lnTo>
                        <a:pt x="1142" y="5426"/>
                      </a:lnTo>
                      <a:lnTo>
                        <a:pt x="1114" y="5423"/>
                      </a:lnTo>
                      <a:lnTo>
                        <a:pt x="1088" y="5418"/>
                      </a:lnTo>
                      <a:lnTo>
                        <a:pt x="1064" y="5407"/>
                      </a:lnTo>
                      <a:lnTo>
                        <a:pt x="1041" y="5392"/>
                      </a:lnTo>
                      <a:lnTo>
                        <a:pt x="1020" y="5278"/>
                      </a:lnTo>
                      <a:lnTo>
                        <a:pt x="999" y="5280"/>
                      </a:lnTo>
                      <a:lnTo>
                        <a:pt x="981" y="5278"/>
                      </a:lnTo>
                      <a:lnTo>
                        <a:pt x="962" y="5270"/>
                      </a:lnTo>
                      <a:lnTo>
                        <a:pt x="944" y="5262"/>
                      </a:lnTo>
                      <a:lnTo>
                        <a:pt x="922" y="5252"/>
                      </a:lnTo>
                      <a:lnTo>
                        <a:pt x="902" y="5245"/>
                      </a:lnTo>
                      <a:lnTo>
                        <a:pt x="878" y="5242"/>
                      </a:lnTo>
                      <a:lnTo>
                        <a:pt x="853" y="5247"/>
                      </a:lnTo>
                      <a:lnTo>
                        <a:pt x="850" y="5261"/>
                      </a:lnTo>
                      <a:lnTo>
                        <a:pt x="849" y="5278"/>
                      </a:lnTo>
                      <a:lnTo>
                        <a:pt x="848" y="5295"/>
                      </a:lnTo>
                      <a:lnTo>
                        <a:pt x="848" y="5312"/>
                      </a:lnTo>
                      <a:lnTo>
                        <a:pt x="844" y="5328"/>
                      </a:lnTo>
                      <a:lnTo>
                        <a:pt x="839" y="5344"/>
                      </a:lnTo>
                      <a:lnTo>
                        <a:pt x="827" y="5358"/>
                      </a:lnTo>
                      <a:lnTo>
                        <a:pt x="813" y="5372"/>
                      </a:lnTo>
                      <a:lnTo>
                        <a:pt x="809" y="5434"/>
                      </a:lnTo>
                      <a:lnTo>
                        <a:pt x="823" y="5493"/>
                      </a:lnTo>
                      <a:lnTo>
                        <a:pt x="847" y="5548"/>
                      </a:lnTo>
                      <a:lnTo>
                        <a:pt x="882" y="5600"/>
                      </a:lnTo>
                      <a:lnTo>
                        <a:pt x="920" y="5651"/>
                      </a:lnTo>
                      <a:lnTo>
                        <a:pt x="961" y="5702"/>
                      </a:lnTo>
                      <a:lnTo>
                        <a:pt x="998" y="5753"/>
                      </a:lnTo>
                      <a:lnTo>
                        <a:pt x="1030" y="5807"/>
                      </a:lnTo>
                      <a:lnTo>
                        <a:pt x="1025" y="5823"/>
                      </a:lnTo>
                      <a:lnTo>
                        <a:pt x="1023" y="5840"/>
                      </a:lnTo>
                      <a:lnTo>
                        <a:pt x="1021" y="5858"/>
                      </a:lnTo>
                      <a:lnTo>
                        <a:pt x="1017" y="5876"/>
                      </a:lnTo>
                      <a:lnTo>
                        <a:pt x="1010" y="5891"/>
                      </a:lnTo>
                      <a:lnTo>
                        <a:pt x="1001" y="5904"/>
                      </a:lnTo>
                      <a:lnTo>
                        <a:pt x="987" y="5914"/>
                      </a:lnTo>
                      <a:lnTo>
                        <a:pt x="968" y="5921"/>
                      </a:lnTo>
                      <a:lnTo>
                        <a:pt x="910" y="5912"/>
                      </a:lnTo>
                      <a:lnTo>
                        <a:pt x="856" y="5896"/>
                      </a:lnTo>
                      <a:lnTo>
                        <a:pt x="804" y="5874"/>
                      </a:lnTo>
                      <a:lnTo>
                        <a:pt x="754" y="5846"/>
                      </a:lnTo>
                      <a:lnTo>
                        <a:pt x="704" y="5814"/>
                      </a:lnTo>
                      <a:lnTo>
                        <a:pt x="657" y="5779"/>
                      </a:lnTo>
                      <a:lnTo>
                        <a:pt x="609" y="5741"/>
                      </a:lnTo>
                      <a:lnTo>
                        <a:pt x="563" y="5703"/>
                      </a:lnTo>
                      <a:lnTo>
                        <a:pt x="543" y="5659"/>
                      </a:lnTo>
                      <a:lnTo>
                        <a:pt x="540" y="5609"/>
                      </a:lnTo>
                      <a:lnTo>
                        <a:pt x="547" y="5557"/>
                      </a:lnTo>
                      <a:lnTo>
                        <a:pt x="558" y="5505"/>
                      </a:lnTo>
                      <a:lnTo>
                        <a:pt x="563" y="5457"/>
                      </a:lnTo>
                      <a:lnTo>
                        <a:pt x="555" y="5417"/>
                      </a:lnTo>
                      <a:lnTo>
                        <a:pt x="526" y="5387"/>
                      </a:lnTo>
                      <a:lnTo>
                        <a:pt x="470" y="5372"/>
                      </a:lnTo>
                      <a:lnTo>
                        <a:pt x="450" y="5364"/>
                      </a:lnTo>
                      <a:lnTo>
                        <a:pt x="436" y="5354"/>
                      </a:lnTo>
                      <a:lnTo>
                        <a:pt x="427" y="5340"/>
                      </a:lnTo>
                      <a:lnTo>
                        <a:pt x="422" y="5326"/>
                      </a:lnTo>
                      <a:lnTo>
                        <a:pt x="417" y="5308"/>
                      </a:lnTo>
                      <a:lnTo>
                        <a:pt x="413" y="5291"/>
                      </a:lnTo>
                      <a:lnTo>
                        <a:pt x="406" y="5274"/>
                      </a:lnTo>
                      <a:lnTo>
                        <a:pt x="398" y="5258"/>
                      </a:lnTo>
                      <a:lnTo>
                        <a:pt x="358" y="5258"/>
                      </a:lnTo>
                      <a:lnTo>
                        <a:pt x="320" y="5254"/>
                      </a:lnTo>
                      <a:lnTo>
                        <a:pt x="280" y="5247"/>
                      </a:lnTo>
                      <a:lnTo>
                        <a:pt x="243" y="5236"/>
                      </a:lnTo>
                      <a:lnTo>
                        <a:pt x="205" y="5223"/>
                      </a:lnTo>
                      <a:lnTo>
                        <a:pt x="169" y="5210"/>
                      </a:lnTo>
                      <a:lnTo>
                        <a:pt x="131" y="5197"/>
                      </a:lnTo>
                      <a:lnTo>
                        <a:pt x="97" y="5184"/>
                      </a:lnTo>
                      <a:lnTo>
                        <a:pt x="133" y="5117"/>
                      </a:lnTo>
                      <a:lnTo>
                        <a:pt x="159" y="5042"/>
                      </a:lnTo>
                      <a:lnTo>
                        <a:pt x="176" y="4961"/>
                      </a:lnTo>
                      <a:lnTo>
                        <a:pt x="188" y="4876"/>
                      </a:lnTo>
                      <a:lnTo>
                        <a:pt x="195" y="4787"/>
                      </a:lnTo>
                      <a:lnTo>
                        <a:pt x="199" y="4697"/>
                      </a:lnTo>
                      <a:lnTo>
                        <a:pt x="204" y="4607"/>
                      </a:lnTo>
                      <a:lnTo>
                        <a:pt x="210" y="4521"/>
                      </a:lnTo>
                      <a:lnTo>
                        <a:pt x="206" y="4514"/>
                      </a:lnTo>
                      <a:lnTo>
                        <a:pt x="198" y="4512"/>
                      </a:lnTo>
                      <a:lnTo>
                        <a:pt x="188" y="4511"/>
                      </a:lnTo>
                      <a:lnTo>
                        <a:pt x="180" y="4511"/>
                      </a:lnTo>
                      <a:lnTo>
                        <a:pt x="176" y="4505"/>
                      </a:lnTo>
                      <a:lnTo>
                        <a:pt x="176" y="4500"/>
                      </a:lnTo>
                      <a:lnTo>
                        <a:pt x="178" y="4493"/>
                      </a:lnTo>
                      <a:lnTo>
                        <a:pt x="182" y="4486"/>
                      </a:lnTo>
                      <a:lnTo>
                        <a:pt x="185" y="4479"/>
                      </a:lnTo>
                      <a:lnTo>
                        <a:pt x="190" y="4474"/>
                      </a:lnTo>
                      <a:lnTo>
                        <a:pt x="195" y="4469"/>
                      </a:lnTo>
                      <a:lnTo>
                        <a:pt x="200" y="4469"/>
                      </a:lnTo>
                      <a:lnTo>
                        <a:pt x="211" y="4401"/>
                      </a:lnTo>
                      <a:lnTo>
                        <a:pt x="221" y="4331"/>
                      </a:lnTo>
                      <a:lnTo>
                        <a:pt x="225" y="4260"/>
                      </a:lnTo>
                      <a:lnTo>
                        <a:pt x="228" y="4190"/>
                      </a:lnTo>
                      <a:lnTo>
                        <a:pt x="230" y="4119"/>
                      </a:lnTo>
                      <a:lnTo>
                        <a:pt x="232" y="4050"/>
                      </a:lnTo>
                      <a:lnTo>
                        <a:pt x="235" y="3983"/>
                      </a:lnTo>
                      <a:lnTo>
                        <a:pt x="242" y="3920"/>
                      </a:lnTo>
                      <a:lnTo>
                        <a:pt x="263" y="3813"/>
                      </a:lnTo>
                      <a:lnTo>
                        <a:pt x="287" y="3711"/>
                      </a:lnTo>
                      <a:lnTo>
                        <a:pt x="310" y="3613"/>
                      </a:lnTo>
                      <a:lnTo>
                        <a:pt x="337" y="3519"/>
                      </a:lnTo>
                      <a:lnTo>
                        <a:pt x="365" y="3424"/>
                      </a:lnTo>
                      <a:lnTo>
                        <a:pt x="399" y="3332"/>
                      </a:lnTo>
                      <a:lnTo>
                        <a:pt x="436" y="3238"/>
                      </a:lnTo>
                      <a:lnTo>
                        <a:pt x="480" y="3143"/>
                      </a:lnTo>
                      <a:lnTo>
                        <a:pt x="491" y="3007"/>
                      </a:lnTo>
                      <a:lnTo>
                        <a:pt x="445" y="2951"/>
                      </a:lnTo>
                      <a:lnTo>
                        <a:pt x="417" y="2893"/>
                      </a:lnTo>
                      <a:lnTo>
                        <a:pt x="400" y="2832"/>
                      </a:lnTo>
                      <a:lnTo>
                        <a:pt x="391" y="2770"/>
                      </a:lnTo>
                      <a:lnTo>
                        <a:pt x="384" y="2706"/>
                      </a:lnTo>
                      <a:lnTo>
                        <a:pt x="379" y="2641"/>
                      </a:lnTo>
                      <a:lnTo>
                        <a:pt x="366" y="2576"/>
                      </a:lnTo>
                      <a:lnTo>
                        <a:pt x="346" y="2510"/>
                      </a:lnTo>
                      <a:lnTo>
                        <a:pt x="335" y="2505"/>
                      </a:lnTo>
                      <a:lnTo>
                        <a:pt x="327" y="2507"/>
                      </a:lnTo>
                      <a:lnTo>
                        <a:pt x="320" y="2511"/>
                      </a:lnTo>
                      <a:lnTo>
                        <a:pt x="317" y="2520"/>
                      </a:lnTo>
                      <a:lnTo>
                        <a:pt x="312" y="2531"/>
                      </a:lnTo>
                      <a:lnTo>
                        <a:pt x="310" y="2542"/>
                      </a:lnTo>
                      <a:lnTo>
                        <a:pt x="306" y="2552"/>
                      </a:lnTo>
                      <a:lnTo>
                        <a:pt x="304" y="2562"/>
                      </a:lnTo>
                      <a:lnTo>
                        <a:pt x="277" y="2562"/>
                      </a:lnTo>
                      <a:lnTo>
                        <a:pt x="254" y="2560"/>
                      </a:lnTo>
                      <a:lnTo>
                        <a:pt x="233" y="2554"/>
                      </a:lnTo>
                      <a:lnTo>
                        <a:pt x="214" y="2548"/>
                      </a:lnTo>
                      <a:lnTo>
                        <a:pt x="196" y="2537"/>
                      </a:lnTo>
                      <a:lnTo>
                        <a:pt x="179" y="2527"/>
                      </a:lnTo>
                      <a:lnTo>
                        <a:pt x="163" y="2518"/>
                      </a:lnTo>
                      <a:lnTo>
                        <a:pt x="148" y="2510"/>
                      </a:lnTo>
                      <a:lnTo>
                        <a:pt x="131" y="2492"/>
                      </a:lnTo>
                      <a:lnTo>
                        <a:pt x="121" y="2473"/>
                      </a:lnTo>
                      <a:lnTo>
                        <a:pt x="115" y="2453"/>
                      </a:lnTo>
                      <a:lnTo>
                        <a:pt x="115" y="2432"/>
                      </a:lnTo>
                      <a:lnTo>
                        <a:pt x="118" y="2410"/>
                      </a:lnTo>
                      <a:lnTo>
                        <a:pt x="123" y="2389"/>
                      </a:lnTo>
                      <a:lnTo>
                        <a:pt x="130" y="2370"/>
                      </a:lnTo>
                      <a:lnTo>
                        <a:pt x="138" y="2354"/>
                      </a:lnTo>
                      <a:lnTo>
                        <a:pt x="170" y="2314"/>
                      </a:lnTo>
                      <a:lnTo>
                        <a:pt x="153" y="2301"/>
                      </a:lnTo>
                      <a:lnTo>
                        <a:pt x="138" y="2289"/>
                      </a:lnTo>
                      <a:lnTo>
                        <a:pt x="123" y="2276"/>
                      </a:lnTo>
                      <a:lnTo>
                        <a:pt x="111" y="2264"/>
                      </a:lnTo>
                      <a:lnTo>
                        <a:pt x="97" y="2249"/>
                      </a:lnTo>
                      <a:lnTo>
                        <a:pt x="88" y="2235"/>
                      </a:lnTo>
                      <a:lnTo>
                        <a:pt x="80" y="2217"/>
                      </a:lnTo>
                      <a:lnTo>
                        <a:pt x="76" y="2200"/>
                      </a:lnTo>
                      <a:lnTo>
                        <a:pt x="108" y="2137"/>
                      </a:lnTo>
                      <a:lnTo>
                        <a:pt x="94" y="2128"/>
                      </a:lnTo>
                      <a:lnTo>
                        <a:pt x="82" y="2119"/>
                      </a:lnTo>
                      <a:lnTo>
                        <a:pt x="69" y="2108"/>
                      </a:lnTo>
                      <a:lnTo>
                        <a:pt x="59" y="2098"/>
                      </a:lnTo>
                      <a:lnTo>
                        <a:pt x="48" y="2084"/>
                      </a:lnTo>
                      <a:lnTo>
                        <a:pt x="41" y="2072"/>
                      </a:lnTo>
                      <a:lnTo>
                        <a:pt x="35" y="2057"/>
                      </a:lnTo>
                      <a:lnTo>
                        <a:pt x="34" y="2044"/>
                      </a:lnTo>
                      <a:lnTo>
                        <a:pt x="34" y="2023"/>
                      </a:lnTo>
                      <a:lnTo>
                        <a:pt x="39" y="2006"/>
                      </a:lnTo>
                      <a:lnTo>
                        <a:pt x="44" y="1988"/>
                      </a:lnTo>
                      <a:lnTo>
                        <a:pt x="53" y="1972"/>
                      </a:lnTo>
                      <a:lnTo>
                        <a:pt x="62" y="1956"/>
                      </a:lnTo>
                      <a:lnTo>
                        <a:pt x="74" y="1940"/>
                      </a:lnTo>
                      <a:lnTo>
                        <a:pt x="85" y="1924"/>
                      </a:lnTo>
                      <a:lnTo>
                        <a:pt x="97" y="1909"/>
                      </a:lnTo>
                      <a:lnTo>
                        <a:pt x="94" y="1898"/>
                      </a:lnTo>
                      <a:lnTo>
                        <a:pt x="86" y="1890"/>
                      </a:lnTo>
                      <a:lnTo>
                        <a:pt x="75" y="1882"/>
                      </a:lnTo>
                      <a:lnTo>
                        <a:pt x="62" y="1874"/>
                      </a:lnTo>
                      <a:lnTo>
                        <a:pt x="48" y="1865"/>
                      </a:lnTo>
                      <a:lnTo>
                        <a:pt x="34" y="1855"/>
                      </a:lnTo>
                      <a:lnTo>
                        <a:pt x="22" y="1841"/>
                      </a:lnTo>
                      <a:lnTo>
                        <a:pt x="14" y="1826"/>
                      </a:lnTo>
                      <a:lnTo>
                        <a:pt x="2" y="1791"/>
                      </a:lnTo>
                      <a:lnTo>
                        <a:pt x="6" y="1759"/>
                      </a:lnTo>
                      <a:lnTo>
                        <a:pt x="17" y="1728"/>
                      </a:lnTo>
                      <a:lnTo>
                        <a:pt x="33" y="1700"/>
                      </a:lnTo>
                      <a:lnTo>
                        <a:pt x="44" y="1672"/>
                      </a:lnTo>
                      <a:lnTo>
                        <a:pt x="50" y="1646"/>
                      </a:lnTo>
                      <a:lnTo>
                        <a:pt x="41" y="1621"/>
                      </a:lnTo>
                      <a:lnTo>
                        <a:pt x="14" y="1599"/>
                      </a:lnTo>
                      <a:lnTo>
                        <a:pt x="1" y="1570"/>
                      </a:lnTo>
                      <a:lnTo>
                        <a:pt x="0" y="1543"/>
                      </a:lnTo>
                      <a:lnTo>
                        <a:pt x="6" y="1516"/>
                      </a:lnTo>
                      <a:lnTo>
                        <a:pt x="18" y="1492"/>
                      </a:lnTo>
                      <a:lnTo>
                        <a:pt x="33" y="1467"/>
                      </a:lnTo>
                      <a:lnTo>
                        <a:pt x="51" y="1446"/>
                      </a:lnTo>
                      <a:lnTo>
                        <a:pt x="69" y="1427"/>
                      </a:lnTo>
                      <a:lnTo>
                        <a:pt x="86" y="1411"/>
                      </a:lnTo>
                      <a:lnTo>
                        <a:pt x="70" y="1404"/>
                      </a:lnTo>
                      <a:lnTo>
                        <a:pt x="57" y="1397"/>
                      </a:lnTo>
                      <a:lnTo>
                        <a:pt x="43" y="1387"/>
                      </a:lnTo>
                      <a:lnTo>
                        <a:pt x="33" y="1376"/>
                      </a:lnTo>
                      <a:lnTo>
                        <a:pt x="22" y="1361"/>
                      </a:lnTo>
                      <a:lnTo>
                        <a:pt x="14" y="1348"/>
                      </a:lnTo>
                      <a:lnTo>
                        <a:pt x="7" y="1333"/>
                      </a:lnTo>
                      <a:lnTo>
                        <a:pt x="4" y="1318"/>
                      </a:lnTo>
                      <a:lnTo>
                        <a:pt x="2" y="1288"/>
                      </a:lnTo>
                      <a:lnTo>
                        <a:pt x="9" y="1261"/>
                      </a:lnTo>
                      <a:lnTo>
                        <a:pt x="20" y="1236"/>
                      </a:lnTo>
                      <a:lnTo>
                        <a:pt x="36" y="1213"/>
                      </a:lnTo>
                      <a:lnTo>
                        <a:pt x="54" y="1191"/>
                      </a:lnTo>
                      <a:lnTo>
                        <a:pt x="76" y="1170"/>
                      </a:lnTo>
                      <a:lnTo>
                        <a:pt x="96" y="1150"/>
                      </a:lnTo>
                      <a:lnTo>
                        <a:pt x="118" y="1132"/>
                      </a:lnTo>
                      <a:lnTo>
                        <a:pt x="101" y="1112"/>
                      </a:lnTo>
                      <a:lnTo>
                        <a:pt x="84" y="1092"/>
                      </a:lnTo>
                      <a:lnTo>
                        <a:pt x="67" y="1072"/>
                      </a:lnTo>
                      <a:lnTo>
                        <a:pt x="54" y="1052"/>
                      </a:lnTo>
                      <a:lnTo>
                        <a:pt x="44" y="1030"/>
                      </a:lnTo>
                      <a:lnTo>
                        <a:pt x="41" y="1010"/>
                      </a:lnTo>
                      <a:lnTo>
                        <a:pt x="43" y="987"/>
                      </a:lnTo>
                      <a:lnTo>
                        <a:pt x="56" y="966"/>
                      </a:lnTo>
                      <a:lnTo>
                        <a:pt x="66" y="949"/>
                      </a:lnTo>
                      <a:lnTo>
                        <a:pt x="79" y="934"/>
                      </a:lnTo>
                      <a:lnTo>
                        <a:pt x="93" y="920"/>
                      </a:lnTo>
                      <a:lnTo>
                        <a:pt x="108" y="907"/>
                      </a:lnTo>
                      <a:lnTo>
                        <a:pt x="122" y="894"/>
                      </a:lnTo>
                      <a:lnTo>
                        <a:pt x="138" y="885"/>
                      </a:lnTo>
                      <a:lnTo>
                        <a:pt x="153" y="877"/>
                      </a:lnTo>
                      <a:lnTo>
                        <a:pt x="170" y="872"/>
                      </a:lnTo>
                      <a:lnTo>
                        <a:pt x="172" y="860"/>
                      </a:lnTo>
                      <a:lnTo>
                        <a:pt x="170" y="850"/>
                      </a:lnTo>
                      <a:lnTo>
                        <a:pt x="161" y="839"/>
                      </a:lnTo>
                      <a:lnTo>
                        <a:pt x="152" y="829"/>
                      </a:lnTo>
                      <a:lnTo>
                        <a:pt x="140" y="817"/>
                      </a:lnTo>
                      <a:lnTo>
                        <a:pt x="132" y="805"/>
                      </a:lnTo>
                      <a:lnTo>
                        <a:pt x="127" y="793"/>
                      </a:lnTo>
                      <a:lnTo>
                        <a:pt x="128" y="779"/>
                      </a:lnTo>
                      <a:lnTo>
                        <a:pt x="138" y="763"/>
                      </a:lnTo>
                      <a:lnTo>
                        <a:pt x="149" y="748"/>
                      </a:lnTo>
                      <a:lnTo>
                        <a:pt x="161" y="732"/>
                      </a:lnTo>
                      <a:lnTo>
                        <a:pt x="173" y="718"/>
                      </a:lnTo>
                      <a:lnTo>
                        <a:pt x="185" y="705"/>
                      </a:lnTo>
                      <a:lnTo>
                        <a:pt x="201" y="694"/>
                      </a:lnTo>
                      <a:lnTo>
                        <a:pt x="219" y="683"/>
                      </a:lnTo>
                      <a:lnTo>
                        <a:pt x="242" y="676"/>
                      </a:lnTo>
                      <a:lnTo>
                        <a:pt x="236" y="653"/>
                      </a:lnTo>
                      <a:lnTo>
                        <a:pt x="233" y="629"/>
                      </a:lnTo>
                      <a:lnTo>
                        <a:pt x="231" y="604"/>
                      </a:lnTo>
                      <a:lnTo>
                        <a:pt x="232" y="581"/>
                      </a:lnTo>
                      <a:lnTo>
                        <a:pt x="236" y="557"/>
                      </a:lnTo>
                      <a:lnTo>
                        <a:pt x="249" y="537"/>
                      </a:lnTo>
                      <a:lnTo>
                        <a:pt x="266" y="520"/>
                      </a:lnTo>
                      <a:lnTo>
                        <a:pt x="294" y="509"/>
                      </a:lnTo>
                      <a:lnTo>
                        <a:pt x="321" y="506"/>
                      </a:lnTo>
                      <a:lnTo>
                        <a:pt x="350" y="507"/>
                      </a:lnTo>
                      <a:lnTo>
                        <a:pt x="379" y="508"/>
                      </a:lnTo>
                      <a:lnTo>
                        <a:pt x="407" y="509"/>
                      </a:lnTo>
                      <a:lnTo>
                        <a:pt x="433" y="507"/>
                      </a:lnTo>
                      <a:lnTo>
                        <a:pt x="457" y="503"/>
                      </a:lnTo>
                      <a:lnTo>
                        <a:pt x="475" y="494"/>
                      </a:lnTo>
                      <a:lnTo>
                        <a:pt x="491" y="479"/>
                      </a:lnTo>
                      <a:lnTo>
                        <a:pt x="500" y="461"/>
                      </a:lnTo>
                      <a:lnTo>
                        <a:pt x="512" y="447"/>
                      </a:lnTo>
                      <a:lnTo>
                        <a:pt x="527" y="437"/>
                      </a:lnTo>
                      <a:lnTo>
                        <a:pt x="544" y="430"/>
                      </a:lnTo>
                      <a:lnTo>
                        <a:pt x="560" y="424"/>
                      </a:lnTo>
                      <a:lnTo>
                        <a:pt x="577" y="418"/>
                      </a:lnTo>
                      <a:lnTo>
                        <a:pt x="591" y="411"/>
                      </a:lnTo>
                      <a:lnTo>
                        <a:pt x="605" y="406"/>
                      </a:lnTo>
                      <a:lnTo>
                        <a:pt x="634" y="416"/>
                      </a:lnTo>
                      <a:lnTo>
                        <a:pt x="664" y="412"/>
                      </a:lnTo>
                      <a:lnTo>
                        <a:pt x="692" y="399"/>
                      </a:lnTo>
                      <a:lnTo>
                        <a:pt x="720" y="382"/>
                      </a:lnTo>
                      <a:lnTo>
                        <a:pt x="747" y="365"/>
                      </a:lnTo>
                      <a:lnTo>
                        <a:pt x="778" y="356"/>
                      </a:lnTo>
                      <a:lnTo>
                        <a:pt x="808" y="357"/>
                      </a:lnTo>
                      <a:lnTo>
                        <a:pt x="843" y="375"/>
                      </a:lnTo>
                      <a:lnTo>
                        <a:pt x="878" y="395"/>
                      </a:lnTo>
                      <a:lnTo>
                        <a:pt x="899" y="427"/>
                      </a:lnTo>
                      <a:lnTo>
                        <a:pt x="909" y="464"/>
                      </a:lnTo>
                      <a:lnTo>
                        <a:pt x="914" y="504"/>
                      </a:lnTo>
                      <a:lnTo>
                        <a:pt x="920" y="541"/>
                      </a:lnTo>
                      <a:lnTo>
                        <a:pt x="935" y="573"/>
                      </a:lnTo>
                      <a:lnTo>
                        <a:pt x="962" y="594"/>
                      </a:lnTo>
                      <a:lnTo>
                        <a:pt x="1009" y="603"/>
                      </a:lnTo>
                      <a:lnTo>
                        <a:pt x="1031" y="596"/>
                      </a:lnTo>
                      <a:lnTo>
                        <a:pt x="1053" y="593"/>
                      </a:lnTo>
                      <a:lnTo>
                        <a:pt x="1074" y="593"/>
                      </a:lnTo>
                      <a:lnTo>
                        <a:pt x="1095" y="598"/>
                      </a:lnTo>
                      <a:lnTo>
                        <a:pt x="1116" y="601"/>
                      </a:lnTo>
                      <a:lnTo>
                        <a:pt x="1136" y="608"/>
                      </a:lnTo>
                      <a:lnTo>
                        <a:pt x="1155" y="615"/>
                      </a:lnTo>
                      <a:lnTo>
                        <a:pt x="1175" y="624"/>
                      </a:lnTo>
                      <a:lnTo>
                        <a:pt x="1187" y="643"/>
                      </a:lnTo>
                      <a:lnTo>
                        <a:pt x="1195" y="664"/>
                      </a:lnTo>
                      <a:lnTo>
                        <a:pt x="1199" y="685"/>
                      </a:lnTo>
                      <a:lnTo>
                        <a:pt x="1205" y="706"/>
                      </a:lnTo>
                      <a:lnTo>
                        <a:pt x="1211" y="723"/>
                      </a:lnTo>
                      <a:lnTo>
                        <a:pt x="1220" y="739"/>
                      </a:lnTo>
                      <a:lnTo>
                        <a:pt x="1234" y="750"/>
                      </a:lnTo>
                      <a:lnTo>
                        <a:pt x="1258" y="758"/>
                      </a:lnTo>
                      <a:lnTo>
                        <a:pt x="1281" y="774"/>
                      </a:lnTo>
                      <a:lnTo>
                        <a:pt x="1293" y="798"/>
                      </a:lnTo>
                      <a:lnTo>
                        <a:pt x="1298" y="826"/>
                      </a:lnTo>
                      <a:lnTo>
                        <a:pt x="1301" y="855"/>
                      </a:lnTo>
                      <a:lnTo>
                        <a:pt x="1304" y="880"/>
                      </a:lnTo>
                      <a:lnTo>
                        <a:pt x="1317" y="901"/>
                      </a:lnTo>
                      <a:lnTo>
                        <a:pt x="1340" y="913"/>
                      </a:lnTo>
                      <a:lnTo>
                        <a:pt x="1382" y="914"/>
                      </a:lnTo>
                      <a:lnTo>
                        <a:pt x="1405" y="932"/>
                      </a:lnTo>
                      <a:lnTo>
                        <a:pt x="1421" y="956"/>
                      </a:lnTo>
                      <a:lnTo>
                        <a:pt x="1430" y="983"/>
                      </a:lnTo>
                      <a:lnTo>
                        <a:pt x="1435" y="1013"/>
                      </a:lnTo>
                      <a:lnTo>
                        <a:pt x="1435" y="1043"/>
                      </a:lnTo>
                      <a:lnTo>
                        <a:pt x="1435" y="1072"/>
                      </a:lnTo>
                      <a:lnTo>
                        <a:pt x="1434" y="1098"/>
                      </a:lnTo>
                      <a:lnTo>
                        <a:pt x="1434" y="1121"/>
                      </a:lnTo>
                      <a:lnTo>
                        <a:pt x="1435" y="1139"/>
                      </a:lnTo>
                      <a:lnTo>
                        <a:pt x="1434" y="1157"/>
                      </a:lnTo>
                      <a:lnTo>
                        <a:pt x="1431" y="1175"/>
                      </a:lnTo>
                      <a:lnTo>
                        <a:pt x="1425" y="1193"/>
                      </a:lnTo>
                      <a:lnTo>
                        <a:pt x="1417" y="1210"/>
                      </a:lnTo>
                      <a:lnTo>
                        <a:pt x="1409" y="1228"/>
                      </a:lnTo>
                      <a:lnTo>
                        <a:pt x="1400" y="1246"/>
                      </a:lnTo>
                      <a:lnTo>
                        <a:pt x="1394" y="1266"/>
                      </a:lnTo>
                      <a:lnTo>
                        <a:pt x="1420" y="1281"/>
                      </a:lnTo>
                      <a:lnTo>
                        <a:pt x="1446" y="1286"/>
                      </a:lnTo>
                      <a:lnTo>
                        <a:pt x="1470" y="1280"/>
                      </a:lnTo>
                      <a:lnTo>
                        <a:pt x="1496" y="1269"/>
                      </a:lnTo>
                      <a:lnTo>
                        <a:pt x="1521" y="1254"/>
                      </a:lnTo>
                      <a:lnTo>
                        <a:pt x="1547" y="1239"/>
                      </a:lnTo>
                      <a:lnTo>
                        <a:pt x="1573" y="1228"/>
                      </a:lnTo>
                      <a:lnTo>
                        <a:pt x="1600" y="1225"/>
                      </a:lnTo>
                      <a:lnTo>
                        <a:pt x="1639" y="1139"/>
                      </a:lnTo>
                      <a:lnTo>
                        <a:pt x="1678" y="1054"/>
                      </a:lnTo>
                      <a:lnTo>
                        <a:pt x="1717" y="969"/>
                      </a:lnTo>
                      <a:lnTo>
                        <a:pt x="1755" y="886"/>
                      </a:lnTo>
                      <a:lnTo>
                        <a:pt x="1790" y="800"/>
                      </a:lnTo>
                      <a:lnTo>
                        <a:pt x="1824" y="715"/>
                      </a:lnTo>
                      <a:lnTo>
                        <a:pt x="1854" y="628"/>
                      </a:lnTo>
                      <a:lnTo>
                        <a:pt x="1881" y="541"/>
                      </a:lnTo>
                      <a:lnTo>
                        <a:pt x="1877" y="494"/>
                      </a:lnTo>
                      <a:lnTo>
                        <a:pt x="1869" y="446"/>
                      </a:lnTo>
                      <a:lnTo>
                        <a:pt x="1859" y="399"/>
                      </a:lnTo>
                      <a:lnTo>
                        <a:pt x="1849" y="352"/>
                      </a:lnTo>
                      <a:lnTo>
                        <a:pt x="1840" y="304"/>
                      </a:lnTo>
                      <a:lnTo>
                        <a:pt x="1837" y="255"/>
                      </a:lnTo>
                      <a:lnTo>
                        <a:pt x="1838" y="206"/>
                      </a:lnTo>
                      <a:lnTo>
                        <a:pt x="1849" y="157"/>
                      </a:lnTo>
                      <a:lnTo>
                        <a:pt x="1884" y="156"/>
                      </a:lnTo>
                      <a:lnTo>
                        <a:pt x="1910" y="168"/>
                      </a:lnTo>
                      <a:lnTo>
                        <a:pt x="1927" y="190"/>
                      </a:lnTo>
                      <a:lnTo>
                        <a:pt x="1939" y="219"/>
                      </a:lnTo>
                      <a:lnTo>
                        <a:pt x="1947" y="251"/>
                      </a:lnTo>
                      <a:lnTo>
                        <a:pt x="1956" y="285"/>
                      </a:lnTo>
                      <a:lnTo>
                        <a:pt x="1968" y="315"/>
                      </a:lnTo>
                      <a:lnTo>
                        <a:pt x="1985" y="343"/>
                      </a:lnTo>
                      <a:lnTo>
                        <a:pt x="2005" y="343"/>
                      </a:lnTo>
                      <a:lnTo>
                        <a:pt x="2013" y="296"/>
                      </a:lnTo>
                      <a:lnTo>
                        <a:pt x="2023" y="250"/>
                      </a:lnTo>
                      <a:lnTo>
                        <a:pt x="2036" y="204"/>
                      </a:lnTo>
                      <a:lnTo>
                        <a:pt x="2051" y="160"/>
                      </a:lnTo>
                      <a:lnTo>
                        <a:pt x="2067" y="116"/>
                      </a:lnTo>
                      <a:lnTo>
                        <a:pt x="2085" y="77"/>
                      </a:lnTo>
                      <a:lnTo>
                        <a:pt x="2106" y="37"/>
                      </a:lnTo>
                      <a:lnTo>
                        <a:pt x="2129" y="2"/>
                      </a:lnTo>
                      <a:lnTo>
                        <a:pt x="2145" y="0"/>
                      </a:lnTo>
                      <a:lnTo>
                        <a:pt x="2159" y="6"/>
                      </a:lnTo>
                      <a:lnTo>
                        <a:pt x="2168" y="15"/>
                      </a:lnTo>
                      <a:lnTo>
                        <a:pt x="2176" y="28"/>
                      </a:lnTo>
                      <a:lnTo>
                        <a:pt x="2179" y="43"/>
                      </a:lnTo>
                      <a:lnTo>
                        <a:pt x="2184" y="60"/>
                      </a:lnTo>
                      <a:lnTo>
                        <a:pt x="2187" y="77"/>
                      </a:lnTo>
                      <a:lnTo>
                        <a:pt x="2191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8" name="Freeform 57"/>
                <p:cNvSpPr>
                  <a:spLocks/>
                </p:cNvSpPr>
                <p:nvPr/>
              </p:nvSpPr>
              <p:spPr bwMode="auto">
                <a:xfrm>
                  <a:off x="4313" y="705"/>
                  <a:ext cx="197" cy="305"/>
                </a:xfrm>
                <a:custGeom>
                  <a:avLst/>
                  <a:gdLst>
                    <a:gd name="T0" fmla="*/ 0 w 986"/>
                    <a:gd name="T1" fmla="*/ 0 h 1524"/>
                    <a:gd name="T2" fmla="*/ 0 w 986"/>
                    <a:gd name="T3" fmla="*/ 0 h 1524"/>
                    <a:gd name="T4" fmla="*/ 0 w 986"/>
                    <a:gd name="T5" fmla="*/ 0 h 1524"/>
                    <a:gd name="T6" fmla="*/ 0 w 986"/>
                    <a:gd name="T7" fmla="*/ 0 h 1524"/>
                    <a:gd name="T8" fmla="*/ 0 w 986"/>
                    <a:gd name="T9" fmla="*/ 0 h 1524"/>
                    <a:gd name="T10" fmla="*/ 0 w 986"/>
                    <a:gd name="T11" fmla="*/ 0 h 1524"/>
                    <a:gd name="T12" fmla="*/ 0 w 986"/>
                    <a:gd name="T13" fmla="*/ 0 h 1524"/>
                    <a:gd name="T14" fmla="*/ 0 w 986"/>
                    <a:gd name="T15" fmla="*/ 0 h 1524"/>
                    <a:gd name="T16" fmla="*/ 0 w 986"/>
                    <a:gd name="T17" fmla="*/ 0 h 1524"/>
                    <a:gd name="T18" fmla="*/ 0 w 986"/>
                    <a:gd name="T19" fmla="*/ 0 h 1524"/>
                    <a:gd name="T20" fmla="*/ 0 w 986"/>
                    <a:gd name="T21" fmla="*/ 0 h 1524"/>
                    <a:gd name="T22" fmla="*/ 0 w 986"/>
                    <a:gd name="T23" fmla="*/ 0 h 1524"/>
                    <a:gd name="T24" fmla="*/ 0 w 986"/>
                    <a:gd name="T25" fmla="*/ 0 h 1524"/>
                    <a:gd name="T26" fmla="*/ 0 w 986"/>
                    <a:gd name="T27" fmla="*/ 0 h 1524"/>
                    <a:gd name="T28" fmla="*/ 0 w 986"/>
                    <a:gd name="T29" fmla="*/ 0 h 1524"/>
                    <a:gd name="T30" fmla="*/ 0 w 986"/>
                    <a:gd name="T31" fmla="*/ 0 h 1524"/>
                    <a:gd name="T32" fmla="*/ 0 w 986"/>
                    <a:gd name="T33" fmla="*/ 0 h 1524"/>
                    <a:gd name="T34" fmla="*/ 0 w 986"/>
                    <a:gd name="T35" fmla="*/ 0 h 1524"/>
                    <a:gd name="T36" fmla="*/ 0 w 986"/>
                    <a:gd name="T37" fmla="*/ 0 h 1524"/>
                    <a:gd name="T38" fmla="*/ 0 w 986"/>
                    <a:gd name="T39" fmla="*/ 0 h 1524"/>
                    <a:gd name="T40" fmla="*/ 0 w 986"/>
                    <a:gd name="T41" fmla="*/ 0 h 1524"/>
                    <a:gd name="T42" fmla="*/ 0 w 986"/>
                    <a:gd name="T43" fmla="*/ 0 h 1524"/>
                    <a:gd name="T44" fmla="*/ 0 w 986"/>
                    <a:gd name="T45" fmla="*/ 0 h 1524"/>
                    <a:gd name="T46" fmla="*/ 0 w 986"/>
                    <a:gd name="T47" fmla="*/ 0 h 1524"/>
                    <a:gd name="T48" fmla="*/ 0 w 986"/>
                    <a:gd name="T49" fmla="*/ 0 h 1524"/>
                    <a:gd name="T50" fmla="*/ 0 w 986"/>
                    <a:gd name="T51" fmla="*/ 0 h 1524"/>
                    <a:gd name="T52" fmla="*/ 0 w 986"/>
                    <a:gd name="T53" fmla="*/ 0 h 1524"/>
                    <a:gd name="T54" fmla="*/ 0 w 986"/>
                    <a:gd name="T55" fmla="*/ 0 h 1524"/>
                    <a:gd name="T56" fmla="*/ 0 w 986"/>
                    <a:gd name="T57" fmla="*/ 0 h 1524"/>
                    <a:gd name="T58" fmla="*/ 0 w 986"/>
                    <a:gd name="T59" fmla="*/ 0 h 1524"/>
                    <a:gd name="T60" fmla="*/ 0 w 986"/>
                    <a:gd name="T61" fmla="*/ 0 h 1524"/>
                    <a:gd name="T62" fmla="*/ 0 w 986"/>
                    <a:gd name="T63" fmla="*/ 0 h 1524"/>
                    <a:gd name="T64" fmla="*/ 0 w 986"/>
                    <a:gd name="T65" fmla="*/ 0 h 1524"/>
                    <a:gd name="T66" fmla="*/ 0 w 986"/>
                    <a:gd name="T67" fmla="*/ 0 h 1524"/>
                    <a:gd name="T68" fmla="*/ 0 w 986"/>
                    <a:gd name="T69" fmla="*/ 0 h 1524"/>
                    <a:gd name="T70" fmla="*/ 0 w 986"/>
                    <a:gd name="T71" fmla="*/ 0 h 1524"/>
                    <a:gd name="T72" fmla="*/ 0 w 986"/>
                    <a:gd name="T73" fmla="*/ 0 h 1524"/>
                    <a:gd name="T74" fmla="*/ 0 w 986"/>
                    <a:gd name="T75" fmla="*/ 0 h 1524"/>
                    <a:gd name="T76" fmla="*/ 0 w 986"/>
                    <a:gd name="T77" fmla="*/ 0 h 1524"/>
                    <a:gd name="T78" fmla="*/ 0 w 986"/>
                    <a:gd name="T79" fmla="*/ 0 h 1524"/>
                    <a:gd name="T80" fmla="*/ 0 w 986"/>
                    <a:gd name="T81" fmla="*/ 0 h 1524"/>
                    <a:gd name="T82" fmla="*/ 0 w 986"/>
                    <a:gd name="T83" fmla="*/ 0 h 1524"/>
                    <a:gd name="T84" fmla="*/ 0 w 986"/>
                    <a:gd name="T85" fmla="*/ 0 h 1524"/>
                    <a:gd name="T86" fmla="*/ 0 w 986"/>
                    <a:gd name="T87" fmla="*/ 0 h 1524"/>
                    <a:gd name="T88" fmla="*/ 0 w 986"/>
                    <a:gd name="T89" fmla="*/ 0 h 1524"/>
                    <a:gd name="T90" fmla="*/ 0 w 986"/>
                    <a:gd name="T91" fmla="*/ 0 h 1524"/>
                    <a:gd name="T92" fmla="*/ 0 w 986"/>
                    <a:gd name="T93" fmla="*/ 0 h 1524"/>
                    <a:gd name="T94" fmla="*/ 0 w 986"/>
                    <a:gd name="T95" fmla="*/ 0 h 1524"/>
                    <a:gd name="T96" fmla="*/ 0 w 986"/>
                    <a:gd name="T97" fmla="*/ 0 h 1524"/>
                    <a:gd name="T98" fmla="*/ 0 w 986"/>
                    <a:gd name="T99" fmla="*/ 0 h 1524"/>
                    <a:gd name="T100" fmla="*/ 0 w 986"/>
                    <a:gd name="T101" fmla="*/ 0 h 1524"/>
                    <a:gd name="T102" fmla="*/ 0 w 986"/>
                    <a:gd name="T103" fmla="*/ 0 h 1524"/>
                    <a:gd name="T104" fmla="*/ 0 w 986"/>
                    <a:gd name="T105" fmla="*/ 0 h 1524"/>
                    <a:gd name="T106" fmla="*/ 0 w 986"/>
                    <a:gd name="T107" fmla="*/ 0 h 1524"/>
                    <a:gd name="T108" fmla="*/ 0 w 986"/>
                    <a:gd name="T109" fmla="*/ 0 h 1524"/>
                    <a:gd name="T110" fmla="*/ 0 w 986"/>
                    <a:gd name="T111" fmla="*/ 0 h 1524"/>
                    <a:gd name="T112" fmla="*/ 0 w 986"/>
                    <a:gd name="T113" fmla="*/ 0 h 1524"/>
                    <a:gd name="T114" fmla="*/ 0 w 986"/>
                    <a:gd name="T115" fmla="*/ 0 h 1524"/>
                    <a:gd name="T116" fmla="*/ 0 w 986"/>
                    <a:gd name="T117" fmla="*/ 0 h 152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86"/>
                    <a:gd name="T178" fmla="*/ 0 h 1524"/>
                    <a:gd name="T179" fmla="*/ 986 w 986"/>
                    <a:gd name="T180" fmla="*/ 1524 h 152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86" h="1524">
                      <a:moveTo>
                        <a:pt x="644" y="301"/>
                      </a:moveTo>
                      <a:lnTo>
                        <a:pt x="680" y="290"/>
                      </a:lnTo>
                      <a:lnTo>
                        <a:pt x="709" y="273"/>
                      </a:lnTo>
                      <a:lnTo>
                        <a:pt x="732" y="249"/>
                      </a:lnTo>
                      <a:lnTo>
                        <a:pt x="751" y="220"/>
                      </a:lnTo>
                      <a:lnTo>
                        <a:pt x="766" y="188"/>
                      </a:lnTo>
                      <a:lnTo>
                        <a:pt x="781" y="155"/>
                      </a:lnTo>
                      <a:lnTo>
                        <a:pt x="798" y="122"/>
                      </a:lnTo>
                      <a:lnTo>
                        <a:pt x="820" y="94"/>
                      </a:lnTo>
                      <a:lnTo>
                        <a:pt x="820" y="128"/>
                      </a:lnTo>
                      <a:lnTo>
                        <a:pt x="810" y="162"/>
                      </a:lnTo>
                      <a:lnTo>
                        <a:pt x="793" y="194"/>
                      </a:lnTo>
                      <a:lnTo>
                        <a:pt x="775" y="227"/>
                      </a:lnTo>
                      <a:lnTo>
                        <a:pt x="758" y="258"/>
                      </a:lnTo>
                      <a:lnTo>
                        <a:pt x="747" y="289"/>
                      </a:lnTo>
                      <a:lnTo>
                        <a:pt x="750" y="321"/>
                      </a:lnTo>
                      <a:lnTo>
                        <a:pt x="768" y="353"/>
                      </a:lnTo>
                      <a:lnTo>
                        <a:pt x="799" y="351"/>
                      </a:lnTo>
                      <a:lnTo>
                        <a:pt x="829" y="345"/>
                      </a:lnTo>
                      <a:lnTo>
                        <a:pt x="855" y="332"/>
                      </a:lnTo>
                      <a:lnTo>
                        <a:pt x="881" y="317"/>
                      </a:lnTo>
                      <a:lnTo>
                        <a:pt x="905" y="301"/>
                      </a:lnTo>
                      <a:lnTo>
                        <a:pt x="929" y="284"/>
                      </a:lnTo>
                      <a:lnTo>
                        <a:pt x="955" y="269"/>
                      </a:lnTo>
                      <a:lnTo>
                        <a:pt x="986" y="260"/>
                      </a:lnTo>
                      <a:lnTo>
                        <a:pt x="971" y="291"/>
                      </a:lnTo>
                      <a:lnTo>
                        <a:pt x="936" y="321"/>
                      </a:lnTo>
                      <a:lnTo>
                        <a:pt x="891" y="347"/>
                      </a:lnTo>
                      <a:lnTo>
                        <a:pt x="847" y="373"/>
                      </a:lnTo>
                      <a:lnTo>
                        <a:pt x="811" y="398"/>
                      </a:lnTo>
                      <a:lnTo>
                        <a:pt x="796" y="425"/>
                      </a:lnTo>
                      <a:lnTo>
                        <a:pt x="813" y="454"/>
                      </a:lnTo>
                      <a:lnTo>
                        <a:pt x="872" y="488"/>
                      </a:lnTo>
                      <a:lnTo>
                        <a:pt x="934" y="488"/>
                      </a:lnTo>
                      <a:lnTo>
                        <a:pt x="934" y="498"/>
                      </a:lnTo>
                      <a:lnTo>
                        <a:pt x="872" y="511"/>
                      </a:lnTo>
                      <a:lnTo>
                        <a:pt x="809" y="524"/>
                      </a:lnTo>
                      <a:lnTo>
                        <a:pt x="744" y="539"/>
                      </a:lnTo>
                      <a:lnTo>
                        <a:pt x="684" y="560"/>
                      </a:lnTo>
                      <a:lnTo>
                        <a:pt x="629" y="586"/>
                      </a:lnTo>
                      <a:lnTo>
                        <a:pt x="584" y="626"/>
                      </a:lnTo>
                      <a:lnTo>
                        <a:pt x="549" y="678"/>
                      </a:lnTo>
                      <a:lnTo>
                        <a:pt x="529" y="747"/>
                      </a:lnTo>
                      <a:lnTo>
                        <a:pt x="517" y="777"/>
                      </a:lnTo>
                      <a:lnTo>
                        <a:pt x="494" y="797"/>
                      </a:lnTo>
                      <a:lnTo>
                        <a:pt x="465" y="808"/>
                      </a:lnTo>
                      <a:lnTo>
                        <a:pt x="436" y="816"/>
                      </a:lnTo>
                      <a:lnTo>
                        <a:pt x="408" y="822"/>
                      </a:lnTo>
                      <a:lnTo>
                        <a:pt x="391" y="835"/>
                      </a:lnTo>
                      <a:lnTo>
                        <a:pt x="388" y="856"/>
                      </a:lnTo>
                      <a:lnTo>
                        <a:pt x="405" y="891"/>
                      </a:lnTo>
                      <a:lnTo>
                        <a:pt x="396" y="926"/>
                      </a:lnTo>
                      <a:lnTo>
                        <a:pt x="394" y="964"/>
                      </a:lnTo>
                      <a:lnTo>
                        <a:pt x="395" y="1001"/>
                      </a:lnTo>
                      <a:lnTo>
                        <a:pt x="399" y="1041"/>
                      </a:lnTo>
                      <a:lnTo>
                        <a:pt x="402" y="1077"/>
                      </a:lnTo>
                      <a:lnTo>
                        <a:pt x="404" y="1114"/>
                      </a:lnTo>
                      <a:lnTo>
                        <a:pt x="402" y="1148"/>
                      </a:lnTo>
                      <a:lnTo>
                        <a:pt x="395" y="1182"/>
                      </a:lnTo>
                      <a:lnTo>
                        <a:pt x="385" y="1244"/>
                      </a:lnTo>
                      <a:lnTo>
                        <a:pt x="104" y="1524"/>
                      </a:lnTo>
                      <a:lnTo>
                        <a:pt x="104" y="1513"/>
                      </a:lnTo>
                      <a:lnTo>
                        <a:pt x="102" y="1505"/>
                      </a:lnTo>
                      <a:lnTo>
                        <a:pt x="97" y="1499"/>
                      </a:lnTo>
                      <a:lnTo>
                        <a:pt x="90" y="1496"/>
                      </a:lnTo>
                      <a:lnTo>
                        <a:pt x="80" y="1491"/>
                      </a:lnTo>
                      <a:lnTo>
                        <a:pt x="69" y="1489"/>
                      </a:lnTo>
                      <a:lnTo>
                        <a:pt x="60" y="1486"/>
                      </a:lnTo>
                      <a:lnTo>
                        <a:pt x="52" y="1483"/>
                      </a:lnTo>
                      <a:lnTo>
                        <a:pt x="43" y="1459"/>
                      </a:lnTo>
                      <a:lnTo>
                        <a:pt x="35" y="1435"/>
                      </a:lnTo>
                      <a:lnTo>
                        <a:pt x="25" y="1410"/>
                      </a:lnTo>
                      <a:lnTo>
                        <a:pt x="19" y="1386"/>
                      </a:lnTo>
                      <a:lnTo>
                        <a:pt x="11" y="1359"/>
                      </a:lnTo>
                      <a:lnTo>
                        <a:pt x="5" y="1333"/>
                      </a:lnTo>
                      <a:lnTo>
                        <a:pt x="0" y="1305"/>
                      </a:lnTo>
                      <a:lnTo>
                        <a:pt x="0" y="1276"/>
                      </a:lnTo>
                      <a:lnTo>
                        <a:pt x="13" y="1259"/>
                      </a:lnTo>
                      <a:lnTo>
                        <a:pt x="29" y="1247"/>
                      </a:lnTo>
                      <a:lnTo>
                        <a:pt x="45" y="1239"/>
                      </a:lnTo>
                      <a:lnTo>
                        <a:pt x="64" y="1235"/>
                      </a:lnTo>
                      <a:lnTo>
                        <a:pt x="82" y="1229"/>
                      </a:lnTo>
                      <a:lnTo>
                        <a:pt x="101" y="1224"/>
                      </a:lnTo>
                      <a:lnTo>
                        <a:pt x="118" y="1215"/>
                      </a:lnTo>
                      <a:lnTo>
                        <a:pt x="136" y="1203"/>
                      </a:lnTo>
                      <a:lnTo>
                        <a:pt x="177" y="1117"/>
                      </a:lnTo>
                      <a:lnTo>
                        <a:pt x="219" y="1031"/>
                      </a:lnTo>
                      <a:lnTo>
                        <a:pt x="258" y="946"/>
                      </a:lnTo>
                      <a:lnTo>
                        <a:pt x="297" y="861"/>
                      </a:lnTo>
                      <a:lnTo>
                        <a:pt x="333" y="775"/>
                      </a:lnTo>
                      <a:lnTo>
                        <a:pt x="370" y="689"/>
                      </a:lnTo>
                      <a:lnTo>
                        <a:pt x="403" y="603"/>
                      </a:lnTo>
                      <a:lnTo>
                        <a:pt x="437" y="519"/>
                      </a:lnTo>
                      <a:lnTo>
                        <a:pt x="430" y="472"/>
                      </a:lnTo>
                      <a:lnTo>
                        <a:pt x="423" y="428"/>
                      </a:lnTo>
                      <a:lnTo>
                        <a:pt x="414" y="384"/>
                      </a:lnTo>
                      <a:lnTo>
                        <a:pt x="406" y="342"/>
                      </a:lnTo>
                      <a:lnTo>
                        <a:pt x="397" y="298"/>
                      </a:lnTo>
                      <a:lnTo>
                        <a:pt x="390" y="255"/>
                      </a:lnTo>
                      <a:lnTo>
                        <a:pt x="386" y="210"/>
                      </a:lnTo>
                      <a:lnTo>
                        <a:pt x="385" y="166"/>
                      </a:lnTo>
                      <a:lnTo>
                        <a:pt x="447" y="353"/>
                      </a:lnTo>
                      <a:lnTo>
                        <a:pt x="506" y="338"/>
                      </a:lnTo>
                      <a:lnTo>
                        <a:pt x="544" y="308"/>
                      </a:lnTo>
                      <a:lnTo>
                        <a:pt x="564" y="266"/>
                      </a:lnTo>
                      <a:lnTo>
                        <a:pt x="576" y="215"/>
                      </a:lnTo>
                      <a:lnTo>
                        <a:pt x="581" y="158"/>
                      </a:lnTo>
                      <a:lnTo>
                        <a:pt x="592" y="101"/>
                      </a:lnTo>
                      <a:lnTo>
                        <a:pt x="608" y="46"/>
                      </a:lnTo>
                      <a:lnTo>
                        <a:pt x="644" y="0"/>
                      </a:lnTo>
                      <a:lnTo>
                        <a:pt x="647" y="41"/>
                      </a:lnTo>
                      <a:lnTo>
                        <a:pt x="647" y="80"/>
                      </a:lnTo>
                      <a:lnTo>
                        <a:pt x="644" y="116"/>
                      </a:lnTo>
                      <a:lnTo>
                        <a:pt x="640" y="154"/>
                      </a:lnTo>
                      <a:lnTo>
                        <a:pt x="634" y="189"/>
                      </a:lnTo>
                      <a:lnTo>
                        <a:pt x="633" y="225"/>
                      </a:lnTo>
                      <a:lnTo>
                        <a:pt x="634" y="262"/>
                      </a:lnTo>
                      <a:lnTo>
                        <a:pt x="644" y="301"/>
                      </a:lnTo>
                      <a:close/>
                    </a:path>
                  </a:pathLst>
                </a:custGeom>
                <a:solidFill>
                  <a:srgbClr val="F2D8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89" name="Freeform 58"/>
                <p:cNvSpPr>
                  <a:spLocks/>
                </p:cNvSpPr>
                <p:nvPr/>
              </p:nvSpPr>
              <p:spPr bwMode="auto">
                <a:xfrm>
                  <a:off x="4023" y="778"/>
                  <a:ext cx="167" cy="286"/>
                </a:xfrm>
                <a:custGeom>
                  <a:avLst/>
                  <a:gdLst>
                    <a:gd name="T0" fmla="*/ 0 w 834"/>
                    <a:gd name="T1" fmla="*/ 0 h 1430"/>
                    <a:gd name="T2" fmla="*/ 0 w 834"/>
                    <a:gd name="T3" fmla="*/ 0 h 1430"/>
                    <a:gd name="T4" fmla="*/ 0 w 834"/>
                    <a:gd name="T5" fmla="*/ 0 h 1430"/>
                    <a:gd name="T6" fmla="*/ 0 w 834"/>
                    <a:gd name="T7" fmla="*/ 0 h 1430"/>
                    <a:gd name="T8" fmla="*/ 0 w 834"/>
                    <a:gd name="T9" fmla="*/ 0 h 1430"/>
                    <a:gd name="T10" fmla="*/ 0 w 834"/>
                    <a:gd name="T11" fmla="*/ 0 h 1430"/>
                    <a:gd name="T12" fmla="*/ 0 w 834"/>
                    <a:gd name="T13" fmla="*/ 0 h 1430"/>
                    <a:gd name="T14" fmla="*/ 0 w 834"/>
                    <a:gd name="T15" fmla="*/ 0 h 1430"/>
                    <a:gd name="T16" fmla="*/ 0 w 834"/>
                    <a:gd name="T17" fmla="*/ 0 h 1430"/>
                    <a:gd name="T18" fmla="*/ 0 w 834"/>
                    <a:gd name="T19" fmla="*/ 0 h 1430"/>
                    <a:gd name="T20" fmla="*/ 0 w 834"/>
                    <a:gd name="T21" fmla="*/ 0 h 1430"/>
                    <a:gd name="T22" fmla="*/ 0 w 834"/>
                    <a:gd name="T23" fmla="*/ 0 h 1430"/>
                    <a:gd name="T24" fmla="*/ 0 w 834"/>
                    <a:gd name="T25" fmla="*/ 0 h 1430"/>
                    <a:gd name="T26" fmla="*/ 0 w 834"/>
                    <a:gd name="T27" fmla="*/ 0 h 1430"/>
                    <a:gd name="T28" fmla="*/ 0 w 834"/>
                    <a:gd name="T29" fmla="*/ 0 h 1430"/>
                    <a:gd name="T30" fmla="*/ 0 w 834"/>
                    <a:gd name="T31" fmla="*/ 0 h 1430"/>
                    <a:gd name="T32" fmla="*/ 0 w 834"/>
                    <a:gd name="T33" fmla="*/ 0 h 1430"/>
                    <a:gd name="T34" fmla="*/ 0 w 834"/>
                    <a:gd name="T35" fmla="*/ 0 h 1430"/>
                    <a:gd name="T36" fmla="*/ 0 w 834"/>
                    <a:gd name="T37" fmla="*/ 0 h 1430"/>
                    <a:gd name="T38" fmla="*/ 0 w 834"/>
                    <a:gd name="T39" fmla="*/ 0 h 1430"/>
                    <a:gd name="T40" fmla="*/ 0 w 834"/>
                    <a:gd name="T41" fmla="*/ 0 h 1430"/>
                    <a:gd name="T42" fmla="*/ 0 w 834"/>
                    <a:gd name="T43" fmla="*/ 0 h 1430"/>
                    <a:gd name="T44" fmla="*/ 0 w 834"/>
                    <a:gd name="T45" fmla="*/ 0 h 1430"/>
                    <a:gd name="T46" fmla="*/ 0 w 834"/>
                    <a:gd name="T47" fmla="*/ 0 h 1430"/>
                    <a:gd name="T48" fmla="*/ 0 w 834"/>
                    <a:gd name="T49" fmla="*/ 0 h 1430"/>
                    <a:gd name="T50" fmla="*/ 0 w 834"/>
                    <a:gd name="T51" fmla="*/ 0 h 1430"/>
                    <a:gd name="T52" fmla="*/ 0 w 834"/>
                    <a:gd name="T53" fmla="*/ 0 h 1430"/>
                    <a:gd name="T54" fmla="*/ 0 w 834"/>
                    <a:gd name="T55" fmla="*/ 0 h 1430"/>
                    <a:gd name="T56" fmla="*/ 0 w 834"/>
                    <a:gd name="T57" fmla="*/ 0 h 1430"/>
                    <a:gd name="T58" fmla="*/ 0 w 834"/>
                    <a:gd name="T59" fmla="*/ 0 h 1430"/>
                    <a:gd name="T60" fmla="*/ 0 w 834"/>
                    <a:gd name="T61" fmla="*/ 0 h 1430"/>
                    <a:gd name="T62" fmla="*/ 0 w 834"/>
                    <a:gd name="T63" fmla="*/ 0 h 1430"/>
                    <a:gd name="T64" fmla="*/ 0 w 834"/>
                    <a:gd name="T65" fmla="*/ 0 h 1430"/>
                    <a:gd name="T66" fmla="*/ 0 w 834"/>
                    <a:gd name="T67" fmla="*/ 0 h 1430"/>
                    <a:gd name="T68" fmla="*/ 0 w 834"/>
                    <a:gd name="T69" fmla="*/ 0 h 1430"/>
                    <a:gd name="T70" fmla="*/ 0 w 834"/>
                    <a:gd name="T71" fmla="*/ 0 h 1430"/>
                    <a:gd name="T72" fmla="*/ 0 w 834"/>
                    <a:gd name="T73" fmla="*/ 0 h 1430"/>
                    <a:gd name="T74" fmla="*/ 0 w 834"/>
                    <a:gd name="T75" fmla="*/ 0 h 1430"/>
                    <a:gd name="T76" fmla="*/ 0 w 834"/>
                    <a:gd name="T77" fmla="*/ 0 h 1430"/>
                    <a:gd name="T78" fmla="*/ 0 w 834"/>
                    <a:gd name="T79" fmla="*/ 0 h 1430"/>
                    <a:gd name="T80" fmla="*/ 0 w 834"/>
                    <a:gd name="T81" fmla="*/ 0 h 1430"/>
                    <a:gd name="T82" fmla="*/ 0 w 834"/>
                    <a:gd name="T83" fmla="*/ 0 h 1430"/>
                    <a:gd name="T84" fmla="*/ 0 w 834"/>
                    <a:gd name="T85" fmla="*/ 0 h 1430"/>
                    <a:gd name="T86" fmla="*/ 0 w 834"/>
                    <a:gd name="T87" fmla="*/ 0 h 1430"/>
                    <a:gd name="T88" fmla="*/ 0 w 834"/>
                    <a:gd name="T89" fmla="*/ 0 h 1430"/>
                    <a:gd name="T90" fmla="*/ 0 w 834"/>
                    <a:gd name="T91" fmla="*/ 0 h 1430"/>
                    <a:gd name="T92" fmla="*/ 0 w 834"/>
                    <a:gd name="T93" fmla="*/ 0 h 1430"/>
                    <a:gd name="T94" fmla="*/ 0 w 834"/>
                    <a:gd name="T95" fmla="*/ 0 h 1430"/>
                    <a:gd name="T96" fmla="*/ 0 w 834"/>
                    <a:gd name="T97" fmla="*/ 0 h 1430"/>
                    <a:gd name="T98" fmla="*/ 0 w 834"/>
                    <a:gd name="T99" fmla="*/ 0 h 1430"/>
                    <a:gd name="T100" fmla="*/ 0 w 834"/>
                    <a:gd name="T101" fmla="*/ 0 h 1430"/>
                    <a:gd name="T102" fmla="*/ 0 w 834"/>
                    <a:gd name="T103" fmla="*/ 0 h 1430"/>
                    <a:gd name="T104" fmla="*/ 0 w 834"/>
                    <a:gd name="T105" fmla="*/ 0 h 1430"/>
                    <a:gd name="T106" fmla="*/ 0 w 834"/>
                    <a:gd name="T107" fmla="*/ 0 h 1430"/>
                    <a:gd name="T108" fmla="*/ 0 w 834"/>
                    <a:gd name="T109" fmla="*/ 0 h 1430"/>
                    <a:gd name="T110" fmla="*/ 0 w 834"/>
                    <a:gd name="T111" fmla="*/ 0 h 1430"/>
                    <a:gd name="T112" fmla="*/ 0 w 834"/>
                    <a:gd name="T113" fmla="*/ 0 h 143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4"/>
                    <a:gd name="T172" fmla="*/ 0 h 1430"/>
                    <a:gd name="T173" fmla="*/ 834 w 834"/>
                    <a:gd name="T174" fmla="*/ 1430 h 143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4" h="1430">
                      <a:moveTo>
                        <a:pt x="830" y="73"/>
                      </a:moveTo>
                      <a:lnTo>
                        <a:pt x="834" y="99"/>
                      </a:lnTo>
                      <a:lnTo>
                        <a:pt x="830" y="115"/>
                      </a:lnTo>
                      <a:lnTo>
                        <a:pt x="817" y="121"/>
                      </a:lnTo>
                      <a:lnTo>
                        <a:pt x="800" y="122"/>
                      </a:lnTo>
                      <a:lnTo>
                        <a:pt x="779" y="118"/>
                      </a:lnTo>
                      <a:lnTo>
                        <a:pt x="759" y="116"/>
                      </a:lnTo>
                      <a:lnTo>
                        <a:pt x="739" y="117"/>
                      </a:lnTo>
                      <a:lnTo>
                        <a:pt x="726" y="125"/>
                      </a:lnTo>
                      <a:lnTo>
                        <a:pt x="711" y="108"/>
                      </a:lnTo>
                      <a:lnTo>
                        <a:pt x="695" y="99"/>
                      </a:lnTo>
                      <a:lnTo>
                        <a:pt x="676" y="96"/>
                      </a:lnTo>
                      <a:lnTo>
                        <a:pt x="658" y="97"/>
                      </a:lnTo>
                      <a:lnTo>
                        <a:pt x="638" y="100"/>
                      </a:lnTo>
                      <a:lnTo>
                        <a:pt x="620" y="108"/>
                      </a:lnTo>
                      <a:lnTo>
                        <a:pt x="604" y="116"/>
                      </a:lnTo>
                      <a:lnTo>
                        <a:pt x="591" y="125"/>
                      </a:lnTo>
                      <a:lnTo>
                        <a:pt x="582" y="135"/>
                      </a:lnTo>
                      <a:lnTo>
                        <a:pt x="573" y="145"/>
                      </a:lnTo>
                      <a:lnTo>
                        <a:pt x="564" y="156"/>
                      </a:lnTo>
                      <a:lnTo>
                        <a:pt x="556" y="167"/>
                      </a:lnTo>
                      <a:lnTo>
                        <a:pt x="548" y="177"/>
                      </a:lnTo>
                      <a:lnTo>
                        <a:pt x="544" y="189"/>
                      </a:lnTo>
                      <a:lnTo>
                        <a:pt x="539" y="203"/>
                      </a:lnTo>
                      <a:lnTo>
                        <a:pt x="539" y="218"/>
                      </a:lnTo>
                      <a:lnTo>
                        <a:pt x="508" y="210"/>
                      </a:lnTo>
                      <a:lnTo>
                        <a:pt x="478" y="213"/>
                      </a:lnTo>
                      <a:lnTo>
                        <a:pt x="449" y="222"/>
                      </a:lnTo>
                      <a:lnTo>
                        <a:pt x="423" y="239"/>
                      </a:lnTo>
                      <a:lnTo>
                        <a:pt x="397" y="258"/>
                      </a:lnTo>
                      <a:lnTo>
                        <a:pt x="373" y="282"/>
                      </a:lnTo>
                      <a:lnTo>
                        <a:pt x="351" y="307"/>
                      </a:lnTo>
                      <a:lnTo>
                        <a:pt x="331" y="332"/>
                      </a:lnTo>
                      <a:lnTo>
                        <a:pt x="330" y="345"/>
                      </a:lnTo>
                      <a:lnTo>
                        <a:pt x="329" y="360"/>
                      </a:lnTo>
                      <a:lnTo>
                        <a:pt x="328" y="374"/>
                      </a:lnTo>
                      <a:lnTo>
                        <a:pt x="328" y="387"/>
                      </a:lnTo>
                      <a:lnTo>
                        <a:pt x="328" y="398"/>
                      </a:lnTo>
                      <a:lnTo>
                        <a:pt x="330" y="411"/>
                      </a:lnTo>
                      <a:lnTo>
                        <a:pt x="334" y="423"/>
                      </a:lnTo>
                      <a:lnTo>
                        <a:pt x="342" y="436"/>
                      </a:lnTo>
                      <a:lnTo>
                        <a:pt x="321" y="445"/>
                      </a:lnTo>
                      <a:lnTo>
                        <a:pt x="304" y="457"/>
                      </a:lnTo>
                      <a:lnTo>
                        <a:pt x="286" y="472"/>
                      </a:lnTo>
                      <a:lnTo>
                        <a:pt x="269" y="489"/>
                      </a:lnTo>
                      <a:lnTo>
                        <a:pt x="251" y="506"/>
                      </a:lnTo>
                      <a:lnTo>
                        <a:pt x="233" y="525"/>
                      </a:lnTo>
                      <a:lnTo>
                        <a:pt x="215" y="542"/>
                      </a:lnTo>
                      <a:lnTo>
                        <a:pt x="197" y="560"/>
                      </a:lnTo>
                      <a:lnTo>
                        <a:pt x="198" y="577"/>
                      </a:lnTo>
                      <a:lnTo>
                        <a:pt x="203" y="595"/>
                      </a:lnTo>
                      <a:lnTo>
                        <a:pt x="209" y="611"/>
                      </a:lnTo>
                      <a:lnTo>
                        <a:pt x="218" y="627"/>
                      </a:lnTo>
                      <a:lnTo>
                        <a:pt x="226" y="641"/>
                      </a:lnTo>
                      <a:lnTo>
                        <a:pt x="235" y="658"/>
                      </a:lnTo>
                      <a:lnTo>
                        <a:pt x="242" y="675"/>
                      </a:lnTo>
                      <a:lnTo>
                        <a:pt x="249" y="694"/>
                      </a:lnTo>
                      <a:lnTo>
                        <a:pt x="235" y="717"/>
                      </a:lnTo>
                      <a:lnTo>
                        <a:pt x="223" y="741"/>
                      </a:lnTo>
                      <a:lnTo>
                        <a:pt x="211" y="765"/>
                      </a:lnTo>
                      <a:lnTo>
                        <a:pt x="202" y="788"/>
                      </a:lnTo>
                      <a:lnTo>
                        <a:pt x="195" y="812"/>
                      </a:lnTo>
                      <a:lnTo>
                        <a:pt x="196" y="838"/>
                      </a:lnTo>
                      <a:lnTo>
                        <a:pt x="202" y="864"/>
                      </a:lnTo>
                      <a:lnTo>
                        <a:pt x="217" y="892"/>
                      </a:lnTo>
                      <a:lnTo>
                        <a:pt x="228" y="906"/>
                      </a:lnTo>
                      <a:lnTo>
                        <a:pt x="239" y="917"/>
                      </a:lnTo>
                      <a:lnTo>
                        <a:pt x="249" y="925"/>
                      </a:lnTo>
                      <a:lnTo>
                        <a:pt x="261" y="932"/>
                      </a:lnTo>
                      <a:lnTo>
                        <a:pt x="273" y="935"/>
                      </a:lnTo>
                      <a:lnTo>
                        <a:pt x="287" y="936"/>
                      </a:lnTo>
                      <a:lnTo>
                        <a:pt x="302" y="935"/>
                      </a:lnTo>
                      <a:lnTo>
                        <a:pt x="321" y="933"/>
                      </a:lnTo>
                      <a:lnTo>
                        <a:pt x="321" y="941"/>
                      </a:lnTo>
                      <a:lnTo>
                        <a:pt x="321" y="951"/>
                      </a:lnTo>
                      <a:lnTo>
                        <a:pt x="321" y="962"/>
                      </a:lnTo>
                      <a:lnTo>
                        <a:pt x="324" y="975"/>
                      </a:lnTo>
                      <a:lnTo>
                        <a:pt x="325" y="985"/>
                      </a:lnTo>
                      <a:lnTo>
                        <a:pt x="329" y="996"/>
                      </a:lnTo>
                      <a:lnTo>
                        <a:pt x="334" y="1006"/>
                      </a:lnTo>
                      <a:lnTo>
                        <a:pt x="342" y="1016"/>
                      </a:lnTo>
                      <a:lnTo>
                        <a:pt x="315" y="1041"/>
                      </a:lnTo>
                      <a:lnTo>
                        <a:pt x="303" y="1072"/>
                      </a:lnTo>
                      <a:lnTo>
                        <a:pt x="300" y="1103"/>
                      </a:lnTo>
                      <a:lnTo>
                        <a:pt x="302" y="1137"/>
                      </a:lnTo>
                      <a:lnTo>
                        <a:pt x="301" y="1169"/>
                      </a:lnTo>
                      <a:lnTo>
                        <a:pt x="294" y="1199"/>
                      </a:lnTo>
                      <a:lnTo>
                        <a:pt x="274" y="1224"/>
                      </a:lnTo>
                      <a:lnTo>
                        <a:pt x="239" y="1245"/>
                      </a:lnTo>
                      <a:lnTo>
                        <a:pt x="231" y="1270"/>
                      </a:lnTo>
                      <a:lnTo>
                        <a:pt x="221" y="1293"/>
                      </a:lnTo>
                      <a:lnTo>
                        <a:pt x="206" y="1315"/>
                      </a:lnTo>
                      <a:lnTo>
                        <a:pt x="191" y="1336"/>
                      </a:lnTo>
                      <a:lnTo>
                        <a:pt x="176" y="1355"/>
                      </a:lnTo>
                      <a:lnTo>
                        <a:pt x="162" y="1377"/>
                      </a:lnTo>
                      <a:lnTo>
                        <a:pt x="151" y="1397"/>
                      </a:lnTo>
                      <a:lnTo>
                        <a:pt x="145" y="1421"/>
                      </a:lnTo>
                      <a:lnTo>
                        <a:pt x="128" y="1427"/>
                      </a:lnTo>
                      <a:lnTo>
                        <a:pt x="111" y="1430"/>
                      </a:lnTo>
                      <a:lnTo>
                        <a:pt x="94" y="1430"/>
                      </a:lnTo>
                      <a:lnTo>
                        <a:pt x="78" y="1429"/>
                      </a:lnTo>
                      <a:lnTo>
                        <a:pt x="61" y="1424"/>
                      </a:lnTo>
                      <a:lnTo>
                        <a:pt x="47" y="1419"/>
                      </a:lnTo>
                      <a:lnTo>
                        <a:pt x="33" y="1410"/>
                      </a:lnTo>
                      <a:lnTo>
                        <a:pt x="21" y="1399"/>
                      </a:lnTo>
                      <a:lnTo>
                        <a:pt x="40" y="1393"/>
                      </a:lnTo>
                      <a:lnTo>
                        <a:pt x="60" y="1386"/>
                      </a:lnTo>
                      <a:lnTo>
                        <a:pt x="79" y="1376"/>
                      </a:lnTo>
                      <a:lnTo>
                        <a:pt x="100" y="1364"/>
                      </a:lnTo>
                      <a:lnTo>
                        <a:pt x="116" y="1350"/>
                      </a:lnTo>
                      <a:lnTo>
                        <a:pt x="133" y="1336"/>
                      </a:lnTo>
                      <a:lnTo>
                        <a:pt x="145" y="1321"/>
                      </a:lnTo>
                      <a:lnTo>
                        <a:pt x="155" y="1307"/>
                      </a:lnTo>
                      <a:lnTo>
                        <a:pt x="135" y="1285"/>
                      </a:lnTo>
                      <a:lnTo>
                        <a:pt x="11" y="1359"/>
                      </a:lnTo>
                      <a:lnTo>
                        <a:pt x="9" y="1317"/>
                      </a:lnTo>
                      <a:lnTo>
                        <a:pt x="22" y="1288"/>
                      </a:lnTo>
                      <a:lnTo>
                        <a:pt x="43" y="1265"/>
                      </a:lnTo>
                      <a:lnTo>
                        <a:pt x="73" y="1249"/>
                      </a:lnTo>
                      <a:lnTo>
                        <a:pt x="103" y="1233"/>
                      </a:lnTo>
                      <a:lnTo>
                        <a:pt x="134" y="1218"/>
                      </a:lnTo>
                      <a:lnTo>
                        <a:pt x="159" y="1197"/>
                      </a:lnTo>
                      <a:lnTo>
                        <a:pt x="177" y="1171"/>
                      </a:lnTo>
                      <a:lnTo>
                        <a:pt x="160" y="1166"/>
                      </a:lnTo>
                      <a:lnTo>
                        <a:pt x="146" y="1166"/>
                      </a:lnTo>
                      <a:lnTo>
                        <a:pt x="131" y="1168"/>
                      </a:lnTo>
                      <a:lnTo>
                        <a:pt x="118" y="1173"/>
                      </a:lnTo>
                      <a:lnTo>
                        <a:pt x="102" y="1179"/>
                      </a:lnTo>
                      <a:lnTo>
                        <a:pt x="86" y="1186"/>
                      </a:lnTo>
                      <a:lnTo>
                        <a:pt x="69" y="1190"/>
                      </a:lnTo>
                      <a:lnTo>
                        <a:pt x="52" y="1193"/>
                      </a:lnTo>
                      <a:lnTo>
                        <a:pt x="64" y="1170"/>
                      </a:lnTo>
                      <a:lnTo>
                        <a:pt x="79" y="1152"/>
                      </a:lnTo>
                      <a:lnTo>
                        <a:pt x="96" y="1135"/>
                      </a:lnTo>
                      <a:lnTo>
                        <a:pt x="114" y="1122"/>
                      </a:lnTo>
                      <a:lnTo>
                        <a:pt x="133" y="1108"/>
                      </a:lnTo>
                      <a:lnTo>
                        <a:pt x="152" y="1096"/>
                      </a:lnTo>
                      <a:lnTo>
                        <a:pt x="169" y="1082"/>
                      </a:lnTo>
                      <a:lnTo>
                        <a:pt x="187" y="1068"/>
                      </a:lnTo>
                      <a:lnTo>
                        <a:pt x="174" y="1059"/>
                      </a:lnTo>
                      <a:lnTo>
                        <a:pt x="163" y="1056"/>
                      </a:lnTo>
                      <a:lnTo>
                        <a:pt x="151" y="1057"/>
                      </a:lnTo>
                      <a:lnTo>
                        <a:pt x="139" y="1063"/>
                      </a:lnTo>
                      <a:lnTo>
                        <a:pt x="127" y="1068"/>
                      </a:lnTo>
                      <a:lnTo>
                        <a:pt x="116" y="1076"/>
                      </a:lnTo>
                      <a:lnTo>
                        <a:pt x="104" y="1082"/>
                      </a:lnTo>
                      <a:lnTo>
                        <a:pt x="93" y="1089"/>
                      </a:lnTo>
                      <a:lnTo>
                        <a:pt x="21" y="1151"/>
                      </a:lnTo>
                      <a:lnTo>
                        <a:pt x="13" y="1149"/>
                      </a:lnTo>
                      <a:lnTo>
                        <a:pt x="9" y="1143"/>
                      </a:lnTo>
                      <a:lnTo>
                        <a:pt x="7" y="1135"/>
                      </a:lnTo>
                      <a:lnTo>
                        <a:pt x="7" y="1127"/>
                      </a:lnTo>
                      <a:lnTo>
                        <a:pt x="7" y="1116"/>
                      </a:lnTo>
                      <a:lnTo>
                        <a:pt x="8" y="1106"/>
                      </a:lnTo>
                      <a:lnTo>
                        <a:pt x="9" y="1097"/>
                      </a:lnTo>
                      <a:lnTo>
                        <a:pt x="11" y="1089"/>
                      </a:lnTo>
                      <a:lnTo>
                        <a:pt x="30" y="1082"/>
                      </a:lnTo>
                      <a:lnTo>
                        <a:pt x="50" y="1073"/>
                      </a:lnTo>
                      <a:lnTo>
                        <a:pt x="70" y="1062"/>
                      </a:lnTo>
                      <a:lnTo>
                        <a:pt x="92" y="1049"/>
                      </a:lnTo>
                      <a:lnTo>
                        <a:pt x="111" y="1035"/>
                      </a:lnTo>
                      <a:lnTo>
                        <a:pt x="130" y="1021"/>
                      </a:lnTo>
                      <a:lnTo>
                        <a:pt x="148" y="1007"/>
                      </a:lnTo>
                      <a:lnTo>
                        <a:pt x="165" y="995"/>
                      </a:lnTo>
                      <a:lnTo>
                        <a:pt x="147" y="996"/>
                      </a:lnTo>
                      <a:lnTo>
                        <a:pt x="136" y="992"/>
                      </a:lnTo>
                      <a:lnTo>
                        <a:pt x="126" y="980"/>
                      </a:lnTo>
                      <a:lnTo>
                        <a:pt x="119" y="968"/>
                      </a:lnTo>
                      <a:lnTo>
                        <a:pt x="110" y="952"/>
                      </a:lnTo>
                      <a:lnTo>
                        <a:pt x="101" y="941"/>
                      </a:lnTo>
                      <a:lnTo>
                        <a:pt x="88" y="933"/>
                      </a:lnTo>
                      <a:lnTo>
                        <a:pt x="73" y="933"/>
                      </a:lnTo>
                      <a:lnTo>
                        <a:pt x="81" y="925"/>
                      </a:lnTo>
                      <a:lnTo>
                        <a:pt x="91" y="919"/>
                      </a:lnTo>
                      <a:lnTo>
                        <a:pt x="101" y="914"/>
                      </a:lnTo>
                      <a:lnTo>
                        <a:pt x="112" y="909"/>
                      </a:lnTo>
                      <a:lnTo>
                        <a:pt x="121" y="901"/>
                      </a:lnTo>
                      <a:lnTo>
                        <a:pt x="131" y="894"/>
                      </a:lnTo>
                      <a:lnTo>
                        <a:pt x="138" y="883"/>
                      </a:lnTo>
                      <a:lnTo>
                        <a:pt x="145" y="871"/>
                      </a:lnTo>
                      <a:lnTo>
                        <a:pt x="126" y="865"/>
                      </a:lnTo>
                      <a:lnTo>
                        <a:pt x="109" y="867"/>
                      </a:lnTo>
                      <a:lnTo>
                        <a:pt x="92" y="872"/>
                      </a:lnTo>
                      <a:lnTo>
                        <a:pt x="78" y="881"/>
                      </a:lnTo>
                      <a:lnTo>
                        <a:pt x="64" y="891"/>
                      </a:lnTo>
                      <a:lnTo>
                        <a:pt x="49" y="902"/>
                      </a:lnTo>
                      <a:lnTo>
                        <a:pt x="34" y="913"/>
                      </a:lnTo>
                      <a:lnTo>
                        <a:pt x="21" y="923"/>
                      </a:lnTo>
                      <a:lnTo>
                        <a:pt x="13" y="917"/>
                      </a:lnTo>
                      <a:lnTo>
                        <a:pt x="8" y="913"/>
                      </a:lnTo>
                      <a:lnTo>
                        <a:pt x="4" y="906"/>
                      </a:lnTo>
                      <a:lnTo>
                        <a:pt x="3" y="900"/>
                      </a:lnTo>
                      <a:lnTo>
                        <a:pt x="0" y="892"/>
                      </a:lnTo>
                      <a:lnTo>
                        <a:pt x="0" y="885"/>
                      </a:lnTo>
                      <a:lnTo>
                        <a:pt x="0" y="878"/>
                      </a:lnTo>
                      <a:lnTo>
                        <a:pt x="0" y="871"/>
                      </a:lnTo>
                      <a:lnTo>
                        <a:pt x="22" y="866"/>
                      </a:lnTo>
                      <a:lnTo>
                        <a:pt x="44" y="857"/>
                      </a:lnTo>
                      <a:lnTo>
                        <a:pt x="65" y="842"/>
                      </a:lnTo>
                      <a:lnTo>
                        <a:pt x="86" y="827"/>
                      </a:lnTo>
                      <a:lnTo>
                        <a:pt x="105" y="807"/>
                      </a:lnTo>
                      <a:lnTo>
                        <a:pt x="126" y="792"/>
                      </a:lnTo>
                      <a:lnTo>
                        <a:pt x="145" y="777"/>
                      </a:lnTo>
                      <a:lnTo>
                        <a:pt x="165" y="768"/>
                      </a:lnTo>
                      <a:lnTo>
                        <a:pt x="160" y="760"/>
                      </a:lnTo>
                      <a:lnTo>
                        <a:pt x="155" y="757"/>
                      </a:lnTo>
                      <a:lnTo>
                        <a:pt x="150" y="753"/>
                      </a:lnTo>
                      <a:lnTo>
                        <a:pt x="145" y="753"/>
                      </a:lnTo>
                      <a:lnTo>
                        <a:pt x="133" y="754"/>
                      </a:lnTo>
                      <a:lnTo>
                        <a:pt x="125" y="757"/>
                      </a:lnTo>
                      <a:lnTo>
                        <a:pt x="135" y="744"/>
                      </a:lnTo>
                      <a:lnTo>
                        <a:pt x="137" y="733"/>
                      </a:lnTo>
                      <a:lnTo>
                        <a:pt x="134" y="722"/>
                      </a:lnTo>
                      <a:lnTo>
                        <a:pt x="127" y="711"/>
                      </a:lnTo>
                      <a:lnTo>
                        <a:pt x="117" y="700"/>
                      </a:lnTo>
                      <a:lnTo>
                        <a:pt x="107" y="691"/>
                      </a:lnTo>
                      <a:lnTo>
                        <a:pt x="98" y="681"/>
                      </a:lnTo>
                      <a:lnTo>
                        <a:pt x="93" y="674"/>
                      </a:lnTo>
                      <a:lnTo>
                        <a:pt x="104" y="667"/>
                      </a:lnTo>
                      <a:lnTo>
                        <a:pt x="117" y="661"/>
                      </a:lnTo>
                      <a:lnTo>
                        <a:pt x="129" y="650"/>
                      </a:lnTo>
                      <a:lnTo>
                        <a:pt x="142" y="640"/>
                      </a:lnTo>
                      <a:lnTo>
                        <a:pt x="152" y="628"/>
                      </a:lnTo>
                      <a:lnTo>
                        <a:pt x="162" y="615"/>
                      </a:lnTo>
                      <a:lnTo>
                        <a:pt x="170" y="602"/>
                      </a:lnTo>
                      <a:lnTo>
                        <a:pt x="177" y="592"/>
                      </a:lnTo>
                      <a:lnTo>
                        <a:pt x="157" y="586"/>
                      </a:lnTo>
                      <a:lnTo>
                        <a:pt x="142" y="588"/>
                      </a:lnTo>
                      <a:lnTo>
                        <a:pt x="127" y="594"/>
                      </a:lnTo>
                      <a:lnTo>
                        <a:pt x="114" y="603"/>
                      </a:lnTo>
                      <a:lnTo>
                        <a:pt x="101" y="612"/>
                      </a:lnTo>
                      <a:lnTo>
                        <a:pt x="90" y="622"/>
                      </a:lnTo>
                      <a:lnTo>
                        <a:pt x="76" y="629"/>
                      </a:lnTo>
                      <a:lnTo>
                        <a:pt x="63" y="632"/>
                      </a:lnTo>
                      <a:lnTo>
                        <a:pt x="41" y="602"/>
                      </a:lnTo>
                      <a:lnTo>
                        <a:pt x="57" y="589"/>
                      </a:lnTo>
                      <a:lnTo>
                        <a:pt x="76" y="579"/>
                      </a:lnTo>
                      <a:lnTo>
                        <a:pt x="96" y="569"/>
                      </a:lnTo>
                      <a:lnTo>
                        <a:pt x="119" y="560"/>
                      </a:lnTo>
                      <a:lnTo>
                        <a:pt x="139" y="550"/>
                      </a:lnTo>
                      <a:lnTo>
                        <a:pt x="160" y="540"/>
                      </a:lnTo>
                      <a:lnTo>
                        <a:pt x="179" y="528"/>
                      </a:lnTo>
                      <a:lnTo>
                        <a:pt x="197" y="518"/>
                      </a:lnTo>
                      <a:lnTo>
                        <a:pt x="183" y="509"/>
                      </a:lnTo>
                      <a:lnTo>
                        <a:pt x="170" y="506"/>
                      </a:lnTo>
                      <a:lnTo>
                        <a:pt x="154" y="507"/>
                      </a:lnTo>
                      <a:lnTo>
                        <a:pt x="139" y="513"/>
                      </a:lnTo>
                      <a:lnTo>
                        <a:pt x="124" y="518"/>
                      </a:lnTo>
                      <a:lnTo>
                        <a:pt x="109" y="526"/>
                      </a:lnTo>
                      <a:lnTo>
                        <a:pt x="95" y="533"/>
                      </a:lnTo>
                      <a:lnTo>
                        <a:pt x="83" y="540"/>
                      </a:lnTo>
                      <a:lnTo>
                        <a:pt x="93" y="520"/>
                      </a:lnTo>
                      <a:lnTo>
                        <a:pt x="110" y="511"/>
                      </a:lnTo>
                      <a:lnTo>
                        <a:pt x="129" y="507"/>
                      </a:lnTo>
                      <a:lnTo>
                        <a:pt x="151" y="506"/>
                      </a:lnTo>
                      <a:lnTo>
                        <a:pt x="170" y="501"/>
                      </a:lnTo>
                      <a:lnTo>
                        <a:pt x="186" y="495"/>
                      </a:lnTo>
                      <a:lnTo>
                        <a:pt x="195" y="480"/>
                      </a:lnTo>
                      <a:lnTo>
                        <a:pt x="197" y="456"/>
                      </a:lnTo>
                      <a:lnTo>
                        <a:pt x="155" y="404"/>
                      </a:lnTo>
                      <a:lnTo>
                        <a:pt x="166" y="385"/>
                      </a:lnTo>
                      <a:lnTo>
                        <a:pt x="187" y="372"/>
                      </a:lnTo>
                      <a:lnTo>
                        <a:pt x="211" y="363"/>
                      </a:lnTo>
                      <a:lnTo>
                        <a:pt x="235" y="356"/>
                      </a:lnTo>
                      <a:lnTo>
                        <a:pt x="257" y="344"/>
                      </a:lnTo>
                      <a:lnTo>
                        <a:pt x="272" y="330"/>
                      </a:lnTo>
                      <a:lnTo>
                        <a:pt x="276" y="305"/>
                      </a:lnTo>
                      <a:lnTo>
                        <a:pt x="269" y="270"/>
                      </a:lnTo>
                      <a:lnTo>
                        <a:pt x="279" y="272"/>
                      </a:lnTo>
                      <a:lnTo>
                        <a:pt x="289" y="273"/>
                      </a:lnTo>
                      <a:lnTo>
                        <a:pt x="295" y="272"/>
                      </a:lnTo>
                      <a:lnTo>
                        <a:pt x="303" y="271"/>
                      </a:lnTo>
                      <a:lnTo>
                        <a:pt x="308" y="266"/>
                      </a:lnTo>
                      <a:lnTo>
                        <a:pt x="312" y="262"/>
                      </a:lnTo>
                      <a:lnTo>
                        <a:pt x="317" y="255"/>
                      </a:lnTo>
                      <a:lnTo>
                        <a:pt x="321" y="249"/>
                      </a:lnTo>
                      <a:lnTo>
                        <a:pt x="309" y="234"/>
                      </a:lnTo>
                      <a:lnTo>
                        <a:pt x="298" y="229"/>
                      </a:lnTo>
                      <a:lnTo>
                        <a:pt x="285" y="228"/>
                      </a:lnTo>
                      <a:lnTo>
                        <a:pt x="275" y="231"/>
                      </a:lnTo>
                      <a:lnTo>
                        <a:pt x="263" y="234"/>
                      </a:lnTo>
                      <a:lnTo>
                        <a:pt x="251" y="232"/>
                      </a:lnTo>
                      <a:lnTo>
                        <a:pt x="239" y="223"/>
                      </a:lnTo>
                      <a:lnTo>
                        <a:pt x="229" y="208"/>
                      </a:lnTo>
                      <a:lnTo>
                        <a:pt x="246" y="192"/>
                      </a:lnTo>
                      <a:lnTo>
                        <a:pt x="266" y="186"/>
                      </a:lnTo>
                      <a:lnTo>
                        <a:pt x="289" y="184"/>
                      </a:lnTo>
                      <a:lnTo>
                        <a:pt x="311" y="185"/>
                      </a:lnTo>
                      <a:lnTo>
                        <a:pt x="330" y="184"/>
                      </a:lnTo>
                      <a:lnTo>
                        <a:pt x="347" y="182"/>
                      </a:lnTo>
                      <a:lnTo>
                        <a:pt x="359" y="173"/>
                      </a:lnTo>
                      <a:lnTo>
                        <a:pt x="363" y="156"/>
                      </a:lnTo>
                      <a:lnTo>
                        <a:pt x="353" y="148"/>
                      </a:lnTo>
                      <a:lnTo>
                        <a:pt x="342" y="144"/>
                      </a:lnTo>
                      <a:lnTo>
                        <a:pt x="328" y="142"/>
                      </a:lnTo>
                      <a:lnTo>
                        <a:pt x="315" y="142"/>
                      </a:lnTo>
                      <a:lnTo>
                        <a:pt x="299" y="142"/>
                      </a:lnTo>
                      <a:lnTo>
                        <a:pt x="285" y="143"/>
                      </a:lnTo>
                      <a:lnTo>
                        <a:pt x="272" y="144"/>
                      </a:lnTo>
                      <a:lnTo>
                        <a:pt x="259" y="145"/>
                      </a:lnTo>
                      <a:lnTo>
                        <a:pt x="252" y="152"/>
                      </a:lnTo>
                      <a:lnTo>
                        <a:pt x="247" y="159"/>
                      </a:lnTo>
                      <a:lnTo>
                        <a:pt x="243" y="161"/>
                      </a:lnTo>
                      <a:lnTo>
                        <a:pt x="240" y="163"/>
                      </a:lnTo>
                      <a:lnTo>
                        <a:pt x="234" y="165"/>
                      </a:lnTo>
                      <a:lnTo>
                        <a:pt x="229" y="166"/>
                      </a:lnTo>
                      <a:lnTo>
                        <a:pt x="246" y="149"/>
                      </a:lnTo>
                      <a:lnTo>
                        <a:pt x="266" y="139"/>
                      </a:lnTo>
                      <a:lnTo>
                        <a:pt x="287" y="133"/>
                      </a:lnTo>
                      <a:lnTo>
                        <a:pt x="313" y="132"/>
                      </a:lnTo>
                      <a:lnTo>
                        <a:pt x="338" y="132"/>
                      </a:lnTo>
                      <a:lnTo>
                        <a:pt x="364" y="136"/>
                      </a:lnTo>
                      <a:lnTo>
                        <a:pt x="390" y="140"/>
                      </a:lnTo>
                      <a:lnTo>
                        <a:pt x="415" y="145"/>
                      </a:lnTo>
                      <a:lnTo>
                        <a:pt x="421" y="150"/>
                      </a:lnTo>
                      <a:lnTo>
                        <a:pt x="425" y="157"/>
                      </a:lnTo>
                      <a:lnTo>
                        <a:pt x="429" y="166"/>
                      </a:lnTo>
                      <a:lnTo>
                        <a:pt x="432" y="175"/>
                      </a:lnTo>
                      <a:lnTo>
                        <a:pt x="435" y="183"/>
                      </a:lnTo>
                      <a:lnTo>
                        <a:pt x="443" y="189"/>
                      </a:lnTo>
                      <a:lnTo>
                        <a:pt x="452" y="195"/>
                      </a:lnTo>
                      <a:lnTo>
                        <a:pt x="467" y="197"/>
                      </a:lnTo>
                      <a:lnTo>
                        <a:pt x="472" y="175"/>
                      </a:lnTo>
                      <a:lnTo>
                        <a:pt x="475" y="150"/>
                      </a:lnTo>
                      <a:lnTo>
                        <a:pt x="476" y="124"/>
                      </a:lnTo>
                      <a:lnTo>
                        <a:pt x="481" y="98"/>
                      </a:lnTo>
                      <a:lnTo>
                        <a:pt x="486" y="73"/>
                      </a:lnTo>
                      <a:lnTo>
                        <a:pt x="499" y="53"/>
                      </a:lnTo>
                      <a:lnTo>
                        <a:pt x="519" y="38"/>
                      </a:lnTo>
                      <a:lnTo>
                        <a:pt x="550" y="31"/>
                      </a:lnTo>
                      <a:lnTo>
                        <a:pt x="563" y="31"/>
                      </a:lnTo>
                      <a:lnTo>
                        <a:pt x="574" y="36"/>
                      </a:lnTo>
                      <a:lnTo>
                        <a:pt x="585" y="41"/>
                      </a:lnTo>
                      <a:lnTo>
                        <a:pt x="593" y="49"/>
                      </a:lnTo>
                      <a:lnTo>
                        <a:pt x="598" y="56"/>
                      </a:lnTo>
                      <a:lnTo>
                        <a:pt x="603" y="66"/>
                      </a:lnTo>
                      <a:lnTo>
                        <a:pt x="607" y="74"/>
                      </a:lnTo>
                      <a:lnTo>
                        <a:pt x="612" y="83"/>
                      </a:lnTo>
                      <a:lnTo>
                        <a:pt x="629" y="51"/>
                      </a:lnTo>
                      <a:lnTo>
                        <a:pt x="656" y="26"/>
                      </a:lnTo>
                      <a:lnTo>
                        <a:pt x="687" y="8"/>
                      </a:lnTo>
                      <a:lnTo>
                        <a:pt x="724" y="0"/>
                      </a:lnTo>
                      <a:lnTo>
                        <a:pt x="759" y="1"/>
                      </a:lnTo>
                      <a:lnTo>
                        <a:pt x="790" y="12"/>
                      </a:lnTo>
                      <a:lnTo>
                        <a:pt x="815" y="36"/>
                      </a:lnTo>
                      <a:lnTo>
                        <a:pt x="830" y="73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0" name="Freeform 59"/>
                <p:cNvSpPr>
                  <a:spLocks/>
                </p:cNvSpPr>
                <p:nvPr/>
              </p:nvSpPr>
              <p:spPr bwMode="auto">
                <a:xfrm>
                  <a:off x="4073" y="808"/>
                  <a:ext cx="130" cy="165"/>
                </a:xfrm>
                <a:custGeom>
                  <a:avLst/>
                  <a:gdLst>
                    <a:gd name="T0" fmla="*/ 0 w 653"/>
                    <a:gd name="T1" fmla="*/ 0 h 823"/>
                    <a:gd name="T2" fmla="*/ 0 w 653"/>
                    <a:gd name="T3" fmla="*/ 0 h 823"/>
                    <a:gd name="T4" fmla="*/ 0 w 653"/>
                    <a:gd name="T5" fmla="*/ 0 h 823"/>
                    <a:gd name="T6" fmla="*/ 0 w 653"/>
                    <a:gd name="T7" fmla="*/ 0 h 823"/>
                    <a:gd name="T8" fmla="*/ 0 w 653"/>
                    <a:gd name="T9" fmla="*/ 0 h 823"/>
                    <a:gd name="T10" fmla="*/ 0 w 653"/>
                    <a:gd name="T11" fmla="*/ 0 h 823"/>
                    <a:gd name="T12" fmla="*/ 0 w 653"/>
                    <a:gd name="T13" fmla="*/ 0 h 823"/>
                    <a:gd name="T14" fmla="*/ 0 w 653"/>
                    <a:gd name="T15" fmla="*/ 0 h 823"/>
                    <a:gd name="T16" fmla="*/ 0 w 653"/>
                    <a:gd name="T17" fmla="*/ 0 h 823"/>
                    <a:gd name="T18" fmla="*/ 0 w 653"/>
                    <a:gd name="T19" fmla="*/ 0 h 823"/>
                    <a:gd name="T20" fmla="*/ 0 w 653"/>
                    <a:gd name="T21" fmla="*/ 0 h 823"/>
                    <a:gd name="T22" fmla="*/ 0 w 653"/>
                    <a:gd name="T23" fmla="*/ 0 h 823"/>
                    <a:gd name="T24" fmla="*/ 0 w 653"/>
                    <a:gd name="T25" fmla="*/ 0 h 823"/>
                    <a:gd name="T26" fmla="*/ 0 w 653"/>
                    <a:gd name="T27" fmla="*/ 0 h 823"/>
                    <a:gd name="T28" fmla="*/ 0 w 653"/>
                    <a:gd name="T29" fmla="*/ 0 h 823"/>
                    <a:gd name="T30" fmla="*/ 0 w 653"/>
                    <a:gd name="T31" fmla="*/ 0 h 823"/>
                    <a:gd name="T32" fmla="*/ 0 w 653"/>
                    <a:gd name="T33" fmla="*/ 0 h 823"/>
                    <a:gd name="T34" fmla="*/ 0 w 653"/>
                    <a:gd name="T35" fmla="*/ 0 h 823"/>
                    <a:gd name="T36" fmla="*/ 0 w 653"/>
                    <a:gd name="T37" fmla="*/ 0 h 823"/>
                    <a:gd name="T38" fmla="*/ 0 w 653"/>
                    <a:gd name="T39" fmla="*/ 0 h 823"/>
                    <a:gd name="T40" fmla="*/ 0 w 653"/>
                    <a:gd name="T41" fmla="*/ 0 h 823"/>
                    <a:gd name="T42" fmla="*/ 0 w 653"/>
                    <a:gd name="T43" fmla="*/ 0 h 823"/>
                    <a:gd name="T44" fmla="*/ 0 w 653"/>
                    <a:gd name="T45" fmla="*/ 0 h 823"/>
                    <a:gd name="T46" fmla="*/ 0 w 653"/>
                    <a:gd name="T47" fmla="*/ 0 h 823"/>
                    <a:gd name="T48" fmla="*/ 0 w 653"/>
                    <a:gd name="T49" fmla="*/ 0 h 823"/>
                    <a:gd name="T50" fmla="*/ 0 w 653"/>
                    <a:gd name="T51" fmla="*/ 0 h 823"/>
                    <a:gd name="T52" fmla="*/ 0 w 653"/>
                    <a:gd name="T53" fmla="*/ 0 h 823"/>
                    <a:gd name="T54" fmla="*/ 0 w 653"/>
                    <a:gd name="T55" fmla="*/ 0 h 823"/>
                    <a:gd name="T56" fmla="*/ 0 w 653"/>
                    <a:gd name="T57" fmla="*/ 0 h 823"/>
                    <a:gd name="T58" fmla="*/ 0 w 653"/>
                    <a:gd name="T59" fmla="*/ 0 h 823"/>
                    <a:gd name="T60" fmla="*/ 0 w 653"/>
                    <a:gd name="T61" fmla="*/ 0 h 823"/>
                    <a:gd name="T62" fmla="*/ 0 w 653"/>
                    <a:gd name="T63" fmla="*/ 0 h 823"/>
                    <a:gd name="T64" fmla="*/ 0 w 653"/>
                    <a:gd name="T65" fmla="*/ 0 h 823"/>
                    <a:gd name="T66" fmla="*/ 0 w 653"/>
                    <a:gd name="T67" fmla="*/ 0 h 823"/>
                    <a:gd name="T68" fmla="*/ 0 w 653"/>
                    <a:gd name="T69" fmla="*/ 0 h 823"/>
                    <a:gd name="T70" fmla="*/ 0 w 653"/>
                    <a:gd name="T71" fmla="*/ 0 h 823"/>
                    <a:gd name="T72" fmla="*/ 0 w 653"/>
                    <a:gd name="T73" fmla="*/ 0 h 823"/>
                    <a:gd name="T74" fmla="*/ 0 w 653"/>
                    <a:gd name="T75" fmla="*/ 0 h 823"/>
                    <a:gd name="T76" fmla="*/ 0 w 653"/>
                    <a:gd name="T77" fmla="*/ 0 h 823"/>
                    <a:gd name="T78" fmla="*/ 0 w 653"/>
                    <a:gd name="T79" fmla="*/ 0 h 823"/>
                    <a:gd name="T80" fmla="*/ 0 w 653"/>
                    <a:gd name="T81" fmla="*/ 0 h 823"/>
                    <a:gd name="T82" fmla="*/ 0 w 653"/>
                    <a:gd name="T83" fmla="*/ 0 h 823"/>
                    <a:gd name="T84" fmla="*/ 0 w 653"/>
                    <a:gd name="T85" fmla="*/ 0 h 823"/>
                    <a:gd name="T86" fmla="*/ 0 w 653"/>
                    <a:gd name="T87" fmla="*/ 0 h 823"/>
                    <a:gd name="T88" fmla="*/ 0 w 653"/>
                    <a:gd name="T89" fmla="*/ 0 h 823"/>
                    <a:gd name="T90" fmla="*/ 0 w 653"/>
                    <a:gd name="T91" fmla="*/ 0 h 823"/>
                    <a:gd name="T92" fmla="*/ 0 w 653"/>
                    <a:gd name="T93" fmla="*/ 0 h 823"/>
                    <a:gd name="T94" fmla="*/ 0 w 653"/>
                    <a:gd name="T95" fmla="*/ 0 h 823"/>
                    <a:gd name="T96" fmla="*/ 0 w 653"/>
                    <a:gd name="T97" fmla="*/ 0 h 823"/>
                    <a:gd name="T98" fmla="*/ 0 w 653"/>
                    <a:gd name="T99" fmla="*/ 0 h 823"/>
                    <a:gd name="T100" fmla="*/ 0 w 653"/>
                    <a:gd name="T101" fmla="*/ 0 h 823"/>
                    <a:gd name="T102" fmla="*/ 0 w 653"/>
                    <a:gd name="T103" fmla="*/ 0 h 823"/>
                    <a:gd name="T104" fmla="*/ 0 w 653"/>
                    <a:gd name="T105" fmla="*/ 0 h 823"/>
                    <a:gd name="T106" fmla="*/ 0 w 653"/>
                    <a:gd name="T107" fmla="*/ 0 h 82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53"/>
                    <a:gd name="T163" fmla="*/ 0 h 823"/>
                    <a:gd name="T164" fmla="*/ 653 w 653"/>
                    <a:gd name="T165" fmla="*/ 823 h 82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53" h="823">
                      <a:moveTo>
                        <a:pt x="467" y="66"/>
                      </a:moveTo>
                      <a:lnTo>
                        <a:pt x="483" y="44"/>
                      </a:lnTo>
                      <a:lnTo>
                        <a:pt x="502" y="31"/>
                      </a:lnTo>
                      <a:lnTo>
                        <a:pt x="522" y="22"/>
                      </a:lnTo>
                      <a:lnTo>
                        <a:pt x="546" y="18"/>
                      </a:lnTo>
                      <a:lnTo>
                        <a:pt x="570" y="18"/>
                      </a:lnTo>
                      <a:lnTo>
                        <a:pt x="594" y="22"/>
                      </a:lnTo>
                      <a:lnTo>
                        <a:pt x="618" y="26"/>
                      </a:lnTo>
                      <a:lnTo>
                        <a:pt x="643" y="35"/>
                      </a:lnTo>
                      <a:lnTo>
                        <a:pt x="646" y="42"/>
                      </a:lnTo>
                      <a:lnTo>
                        <a:pt x="648" y="50"/>
                      </a:lnTo>
                      <a:lnTo>
                        <a:pt x="648" y="58"/>
                      </a:lnTo>
                      <a:lnTo>
                        <a:pt x="653" y="66"/>
                      </a:lnTo>
                      <a:lnTo>
                        <a:pt x="643" y="79"/>
                      </a:lnTo>
                      <a:lnTo>
                        <a:pt x="634" y="85"/>
                      </a:lnTo>
                      <a:lnTo>
                        <a:pt x="623" y="84"/>
                      </a:lnTo>
                      <a:lnTo>
                        <a:pt x="613" y="82"/>
                      </a:lnTo>
                      <a:lnTo>
                        <a:pt x="602" y="77"/>
                      </a:lnTo>
                      <a:lnTo>
                        <a:pt x="593" y="77"/>
                      </a:lnTo>
                      <a:lnTo>
                        <a:pt x="585" y="82"/>
                      </a:lnTo>
                      <a:lnTo>
                        <a:pt x="581" y="97"/>
                      </a:lnTo>
                      <a:lnTo>
                        <a:pt x="581" y="122"/>
                      </a:lnTo>
                      <a:lnTo>
                        <a:pt x="575" y="147"/>
                      </a:lnTo>
                      <a:lnTo>
                        <a:pt x="565" y="169"/>
                      </a:lnTo>
                      <a:lnTo>
                        <a:pt x="551" y="190"/>
                      </a:lnTo>
                      <a:lnTo>
                        <a:pt x="535" y="207"/>
                      </a:lnTo>
                      <a:lnTo>
                        <a:pt x="515" y="224"/>
                      </a:lnTo>
                      <a:lnTo>
                        <a:pt x="496" y="239"/>
                      </a:lnTo>
                      <a:lnTo>
                        <a:pt x="477" y="252"/>
                      </a:lnTo>
                      <a:lnTo>
                        <a:pt x="455" y="248"/>
                      </a:lnTo>
                      <a:lnTo>
                        <a:pt x="440" y="237"/>
                      </a:lnTo>
                      <a:lnTo>
                        <a:pt x="426" y="222"/>
                      </a:lnTo>
                      <a:lnTo>
                        <a:pt x="416" y="207"/>
                      </a:lnTo>
                      <a:lnTo>
                        <a:pt x="405" y="190"/>
                      </a:lnTo>
                      <a:lnTo>
                        <a:pt x="393" y="178"/>
                      </a:lnTo>
                      <a:lnTo>
                        <a:pt x="380" y="169"/>
                      </a:lnTo>
                      <a:lnTo>
                        <a:pt x="363" y="170"/>
                      </a:lnTo>
                      <a:lnTo>
                        <a:pt x="359" y="198"/>
                      </a:lnTo>
                      <a:lnTo>
                        <a:pt x="359" y="231"/>
                      </a:lnTo>
                      <a:lnTo>
                        <a:pt x="358" y="265"/>
                      </a:lnTo>
                      <a:lnTo>
                        <a:pt x="356" y="298"/>
                      </a:lnTo>
                      <a:lnTo>
                        <a:pt x="348" y="330"/>
                      </a:lnTo>
                      <a:lnTo>
                        <a:pt x="335" y="358"/>
                      </a:lnTo>
                      <a:lnTo>
                        <a:pt x="312" y="381"/>
                      </a:lnTo>
                      <a:lnTo>
                        <a:pt x="280" y="398"/>
                      </a:lnTo>
                      <a:lnTo>
                        <a:pt x="271" y="396"/>
                      </a:lnTo>
                      <a:lnTo>
                        <a:pt x="264" y="391"/>
                      </a:lnTo>
                      <a:lnTo>
                        <a:pt x="258" y="384"/>
                      </a:lnTo>
                      <a:lnTo>
                        <a:pt x="252" y="378"/>
                      </a:lnTo>
                      <a:lnTo>
                        <a:pt x="244" y="371"/>
                      </a:lnTo>
                      <a:lnTo>
                        <a:pt x="236" y="366"/>
                      </a:lnTo>
                      <a:lnTo>
                        <a:pt x="227" y="364"/>
                      </a:lnTo>
                      <a:lnTo>
                        <a:pt x="218" y="366"/>
                      </a:lnTo>
                      <a:lnTo>
                        <a:pt x="202" y="373"/>
                      </a:lnTo>
                      <a:lnTo>
                        <a:pt x="198" y="383"/>
                      </a:lnTo>
                      <a:lnTo>
                        <a:pt x="200" y="393"/>
                      </a:lnTo>
                      <a:lnTo>
                        <a:pt x="206" y="404"/>
                      </a:lnTo>
                      <a:lnTo>
                        <a:pt x="212" y="414"/>
                      </a:lnTo>
                      <a:lnTo>
                        <a:pt x="218" y="426"/>
                      </a:lnTo>
                      <a:lnTo>
                        <a:pt x="220" y="437"/>
                      </a:lnTo>
                      <a:lnTo>
                        <a:pt x="218" y="450"/>
                      </a:lnTo>
                      <a:lnTo>
                        <a:pt x="232" y="450"/>
                      </a:lnTo>
                      <a:lnTo>
                        <a:pt x="244" y="454"/>
                      </a:lnTo>
                      <a:lnTo>
                        <a:pt x="253" y="460"/>
                      </a:lnTo>
                      <a:lnTo>
                        <a:pt x="261" y="470"/>
                      </a:lnTo>
                      <a:lnTo>
                        <a:pt x="264" y="479"/>
                      </a:lnTo>
                      <a:lnTo>
                        <a:pt x="267" y="493"/>
                      </a:lnTo>
                      <a:lnTo>
                        <a:pt x="263" y="505"/>
                      </a:lnTo>
                      <a:lnTo>
                        <a:pt x="259" y="522"/>
                      </a:lnTo>
                      <a:lnTo>
                        <a:pt x="176" y="594"/>
                      </a:lnTo>
                      <a:lnTo>
                        <a:pt x="185" y="609"/>
                      </a:lnTo>
                      <a:lnTo>
                        <a:pt x="201" y="619"/>
                      </a:lnTo>
                      <a:lnTo>
                        <a:pt x="217" y="625"/>
                      </a:lnTo>
                      <a:lnTo>
                        <a:pt x="236" y="631"/>
                      </a:lnTo>
                      <a:lnTo>
                        <a:pt x="253" y="634"/>
                      </a:lnTo>
                      <a:lnTo>
                        <a:pt x="270" y="641"/>
                      </a:lnTo>
                      <a:lnTo>
                        <a:pt x="283" y="650"/>
                      </a:lnTo>
                      <a:lnTo>
                        <a:pt x="290" y="667"/>
                      </a:lnTo>
                      <a:lnTo>
                        <a:pt x="301" y="703"/>
                      </a:lnTo>
                      <a:lnTo>
                        <a:pt x="297" y="732"/>
                      </a:lnTo>
                      <a:lnTo>
                        <a:pt x="283" y="754"/>
                      </a:lnTo>
                      <a:lnTo>
                        <a:pt x="261" y="772"/>
                      </a:lnTo>
                      <a:lnTo>
                        <a:pt x="233" y="784"/>
                      </a:lnTo>
                      <a:lnTo>
                        <a:pt x="205" y="796"/>
                      </a:lnTo>
                      <a:lnTo>
                        <a:pt x="177" y="807"/>
                      </a:lnTo>
                      <a:lnTo>
                        <a:pt x="156" y="823"/>
                      </a:lnTo>
                      <a:lnTo>
                        <a:pt x="136" y="819"/>
                      </a:lnTo>
                      <a:lnTo>
                        <a:pt x="125" y="811"/>
                      </a:lnTo>
                      <a:lnTo>
                        <a:pt x="121" y="800"/>
                      </a:lnTo>
                      <a:lnTo>
                        <a:pt x="122" y="788"/>
                      </a:lnTo>
                      <a:lnTo>
                        <a:pt x="125" y="772"/>
                      </a:lnTo>
                      <a:lnTo>
                        <a:pt x="132" y="756"/>
                      </a:lnTo>
                      <a:lnTo>
                        <a:pt x="138" y="741"/>
                      </a:lnTo>
                      <a:lnTo>
                        <a:pt x="145" y="729"/>
                      </a:lnTo>
                      <a:lnTo>
                        <a:pt x="166" y="709"/>
                      </a:lnTo>
                      <a:lnTo>
                        <a:pt x="146" y="695"/>
                      </a:lnTo>
                      <a:lnTo>
                        <a:pt x="127" y="696"/>
                      </a:lnTo>
                      <a:lnTo>
                        <a:pt x="107" y="704"/>
                      </a:lnTo>
                      <a:lnTo>
                        <a:pt x="88" y="716"/>
                      </a:lnTo>
                      <a:lnTo>
                        <a:pt x="68" y="727"/>
                      </a:lnTo>
                      <a:lnTo>
                        <a:pt x="49" y="735"/>
                      </a:lnTo>
                      <a:lnTo>
                        <a:pt x="29" y="732"/>
                      </a:lnTo>
                      <a:lnTo>
                        <a:pt x="10" y="719"/>
                      </a:lnTo>
                      <a:lnTo>
                        <a:pt x="145" y="646"/>
                      </a:lnTo>
                      <a:lnTo>
                        <a:pt x="131" y="633"/>
                      </a:lnTo>
                      <a:lnTo>
                        <a:pt x="115" y="626"/>
                      </a:lnTo>
                      <a:lnTo>
                        <a:pt x="98" y="624"/>
                      </a:lnTo>
                      <a:lnTo>
                        <a:pt x="80" y="626"/>
                      </a:lnTo>
                      <a:lnTo>
                        <a:pt x="60" y="629"/>
                      </a:lnTo>
                      <a:lnTo>
                        <a:pt x="40" y="635"/>
                      </a:lnTo>
                      <a:lnTo>
                        <a:pt x="19" y="641"/>
                      </a:lnTo>
                      <a:lnTo>
                        <a:pt x="0" y="646"/>
                      </a:lnTo>
                      <a:lnTo>
                        <a:pt x="3" y="642"/>
                      </a:lnTo>
                      <a:lnTo>
                        <a:pt x="8" y="631"/>
                      </a:lnTo>
                      <a:lnTo>
                        <a:pt x="14" y="615"/>
                      </a:lnTo>
                      <a:lnTo>
                        <a:pt x="21" y="600"/>
                      </a:lnTo>
                      <a:lnTo>
                        <a:pt x="30" y="587"/>
                      </a:lnTo>
                      <a:lnTo>
                        <a:pt x="44" y="580"/>
                      </a:lnTo>
                      <a:lnTo>
                        <a:pt x="61" y="581"/>
                      </a:lnTo>
                      <a:lnTo>
                        <a:pt x="82" y="594"/>
                      </a:lnTo>
                      <a:lnTo>
                        <a:pt x="94" y="589"/>
                      </a:lnTo>
                      <a:lnTo>
                        <a:pt x="105" y="584"/>
                      </a:lnTo>
                      <a:lnTo>
                        <a:pt x="116" y="578"/>
                      </a:lnTo>
                      <a:lnTo>
                        <a:pt x="128" y="572"/>
                      </a:lnTo>
                      <a:lnTo>
                        <a:pt x="138" y="564"/>
                      </a:lnTo>
                      <a:lnTo>
                        <a:pt x="148" y="557"/>
                      </a:lnTo>
                      <a:lnTo>
                        <a:pt x="157" y="549"/>
                      </a:lnTo>
                      <a:lnTo>
                        <a:pt x="166" y="542"/>
                      </a:lnTo>
                      <a:lnTo>
                        <a:pt x="159" y="527"/>
                      </a:lnTo>
                      <a:lnTo>
                        <a:pt x="150" y="521"/>
                      </a:lnTo>
                      <a:lnTo>
                        <a:pt x="140" y="521"/>
                      </a:lnTo>
                      <a:lnTo>
                        <a:pt x="129" y="527"/>
                      </a:lnTo>
                      <a:lnTo>
                        <a:pt x="116" y="532"/>
                      </a:lnTo>
                      <a:lnTo>
                        <a:pt x="107" y="539"/>
                      </a:lnTo>
                      <a:lnTo>
                        <a:pt x="98" y="542"/>
                      </a:lnTo>
                      <a:lnTo>
                        <a:pt x="93" y="542"/>
                      </a:lnTo>
                      <a:lnTo>
                        <a:pt x="80" y="533"/>
                      </a:lnTo>
                      <a:lnTo>
                        <a:pt x="68" y="524"/>
                      </a:lnTo>
                      <a:lnTo>
                        <a:pt x="54" y="513"/>
                      </a:lnTo>
                      <a:lnTo>
                        <a:pt x="43" y="503"/>
                      </a:lnTo>
                      <a:lnTo>
                        <a:pt x="32" y="491"/>
                      </a:lnTo>
                      <a:lnTo>
                        <a:pt x="23" y="478"/>
                      </a:lnTo>
                      <a:lnTo>
                        <a:pt x="15" y="463"/>
                      </a:lnTo>
                      <a:lnTo>
                        <a:pt x="10" y="450"/>
                      </a:lnTo>
                      <a:lnTo>
                        <a:pt x="10" y="418"/>
                      </a:lnTo>
                      <a:lnTo>
                        <a:pt x="32" y="425"/>
                      </a:lnTo>
                      <a:lnTo>
                        <a:pt x="52" y="426"/>
                      </a:lnTo>
                      <a:lnTo>
                        <a:pt x="71" y="420"/>
                      </a:lnTo>
                      <a:lnTo>
                        <a:pt x="90" y="411"/>
                      </a:lnTo>
                      <a:lnTo>
                        <a:pt x="106" y="399"/>
                      </a:lnTo>
                      <a:lnTo>
                        <a:pt x="123" y="387"/>
                      </a:lnTo>
                      <a:lnTo>
                        <a:pt x="139" y="374"/>
                      </a:lnTo>
                      <a:lnTo>
                        <a:pt x="156" y="366"/>
                      </a:lnTo>
                      <a:lnTo>
                        <a:pt x="154" y="338"/>
                      </a:lnTo>
                      <a:lnTo>
                        <a:pt x="164" y="317"/>
                      </a:lnTo>
                      <a:lnTo>
                        <a:pt x="182" y="298"/>
                      </a:lnTo>
                      <a:lnTo>
                        <a:pt x="207" y="285"/>
                      </a:lnTo>
                      <a:lnTo>
                        <a:pt x="232" y="269"/>
                      </a:lnTo>
                      <a:lnTo>
                        <a:pt x="257" y="254"/>
                      </a:lnTo>
                      <a:lnTo>
                        <a:pt x="277" y="235"/>
                      </a:lnTo>
                      <a:lnTo>
                        <a:pt x="290" y="211"/>
                      </a:lnTo>
                      <a:lnTo>
                        <a:pt x="270" y="211"/>
                      </a:lnTo>
                      <a:lnTo>
                        <a:pt x="252" y="216"/>
                      </a:lnTo>
                      <a:lnTo>
                        <a:pt x="234" y="220"/>
                      </a:lnTo>
                      <a:lnTo>
                        <a:pt x="217" y="228"/>
                      </a:lnTo>
                      <a:lnTo>
                        <a:pt x="199" y="236"/>
                      </a:lnTo>
                      <a:lnTo>
                        <a:pt x="181" y="245"/>
                      </a:lnTo>
                      <a:lnTo>
                        <a:pt x="163" y="254"/>
                      </a:lnTo>
                      <a:lnTo>
                        <a:pt x="145" y="263"/>
                      </a:lnTo>
                      <a:lnTo>
                        <a:pt x="145" y="252"/>
                      </a:lnTo>
                      <a:lnTo>
                        <a:pt x="159" y="249"/>
                      </a:lnTo>
                      <a:lnTo>
                        <a:pt x="176" y="242"/>
                      </a:lnTo>
                      <a:lnTo>
                        <a:pt x="193" y="231"/>
                      </a:lnTo>
                      <a:lnTo>
                        <a:pt x="210" y="218"/>
                      </a:lnTo>
                      <a:lnTo>
                        <a:pt x="226" y="204"/>
                      </a:lnTo>
                      <a:lnTo>
                        <a:pt x="242" y="190"/>
                      </a:lnTo>
                      <a:lnTo>
                        <a:pt x="255" y="178"/>
                      </a:lnTo>
                      <a:lnTo>
                        <a:pt x="269" y="170"/>
                      </a:lnTo>
                      <a:lnTo>
                        <a:pt x="249" y="162"/>
                      </a:lnTo>
                      <a:lnTo>
                        <a:pt x="232" y="161"/>
                      </a:lnTo>
                      <a:lnTo>
                        <a:pt x="214" y="165"/>
                      </a:lnTo>
                      <a:lnTo>
                        <a:pt x="197" y="174"/>
                      </a:lnTo>
                      <a:lnTo>
                        <a:pt x="179" y="184"/>
                      </a:lnTo>
                      <a:lnTo>
                        <a:pt x="160" y="196"/>
                      </a:lnTo>
                      <a:lnTo>
                        <a:pt x="142" y="205"/>
                      </a:lnTo>
                      <a:lnTo>
                        <a:pt x="124" y="211"/>
                      </a:lnTo>
                      <a:lnTo>
                        <a:pt x="138" y="183"/>
                      </a:lnTo>
                      <a:lnTo>
                        <a:pt x="157" y="159"/>
                      </a:lnTo>
                      <a:lnTo>
                        <a:pt x="180" y="139"/>
                      </a:lnTo>
                      <a:lnTo>
                        <a:pt x="206" y="124"/>
                      </a:lnTo>
                      <a:lnTo>
                        <a:pt x="232" y="115"/>
                      </a:lnTo>
                      <a:lnTo>
                        <a:pt x="259" y="117"/>
                      </a:lnTo>
                      <a:lnTo>
                        <a:pt x="285" y="127"/>
                      </a:lnTo>
                      <a:lnTo>
                        <a:pt x="311" y="149"/>
                      </a:lnTo>
                      <a:lnTo>
                        <a:pt x="324" y="139"/>
                      </a:lnTo>
                      <a:lnTo>
                        <a:pt x="332" y="129"/>
                      </a:lnTo>
                      <a:lnTo>
                        <a:pt x="335" y="117"/>
                      </a:lnTo>
                      <a:lnTo>
                        <a:pt x="333" y="105"/>
                      </a:lnTo>
                      <a:lnTo>
                        <a:pt x="331" y="93"/>
                      </a:lnTo>
                      <a:lnTo>
                        <a:pt x="331" y="80"/>
                      </a:lnTo>
                      <a:lnTo>
                        <a:pt x="333" y="67"/>
                      </a:lnTo>
                      <a:lnTo>
                        <a:pt x="342" y="56"/>
                      </a:lnTo>
                      <a:lnTo>
                        <a:pt x="347" y="40"/>
                      </a:lnTo>
                      <a:lnTo>
                        <a:pt x="355" y="27"/>
                      </a:lnTo>
                      <a:lnTo>
                        <a:pt x="364" y="16"/>
                      </a:lnTo>
                      <a:lnTo>
                        <a:pt x="376" y="9"/>
                      </a:lnTo>
                      <a:lnTo>
                        <a:pt x="389" y="2"/>
                      </a:lnTo>
                      <a:lnTo>
                        <a:pt x="403" y="0"/>
                      </a:lnTo>
                      <a:lnTo>
                        <a:pt x="419" y="0"/>
                      </a:lnTo>
                      <a:lnTo>
                        <a:pt x="435" y="4"/>
                      </a:lnTo>
                      <a:lnTo>
                        <a:pt x="443" y="8"/>
                      </a:lnTo>
                      <a:lnTo>
                        <a:pt x="449" y="15"/>
                      </a:lnTo>
                      <a:lnTo>
                        <a:pt x="450" y="24"/>
                      </a:lnTo>
                      <a:lnTo>
                        <a:pt x="451" y="34"/>
                      </a:lnTo>
                      <a:lnTo>
                        <a:pt x="451" y="43"/>
                      </a:lnTo>
                      <a:lnTo>
                        <a:pt x="452" y="52"/>
                      </a:lnTo>
                      <a:lnTo>
                        <a:pt x="457" y="59"/>
                      </a:lnTo>
                      <a:lnTo>
                        <a:pt x="467" y="66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1" name="Freeform 60"/>
                <p:cNvSpPr>
                  <a:spLocks/>
                </p:cNvSpPr>
                <p:nvPr/>
              </p:nvSpPr>
              <p:spPr bwMode="auto">
                <a:xfrm>
                  <a:off x="4205" y="822"/>
                  <a:ext cx="88" cy="130"/>
                </a:xfrm>
                <a:custGeom>
                  <a:avLst/>
                  <a:gdLst>
                    <a:gd name="T0" fmla="*/ 0 w 437"/>
                    <a:gd name="T1" fmla="*/ 0 h 653"/>
                    <a:gd name="T2" fmla="*/ 0 w 437"/>
                    <a:gd name="T3" fmla="*/ 0 h 653"/>
                    <a:gd name="T4" fmla="*/ 0 w 437"/>
                    <a:gd name="T5" fmla="*/ 0 h 653"/>
                    <a:gd name="T6" fmla="*/ 0 w 437"/>
                    <a:gd name="T7" fmla="*/ 0 h 653"/>
                    <a:gd name="T8" fmla="*/ 0 w 437"/>
                    <a:gd name="T9" fmla="*/ 0 h 653"/>
                    <a:gd name="T10" fmla="*/ 0 w 437"/>
                    <a:gd name="T11" fmla="*/ 0 h 653"/>
                    <a:gd name="T12" fmla="*/ 0 w 437"/>
                    <a:gd name="T13" fmla="*/ 0 h 653"/>
                    <a:gd name="T14" fmla="*/ 0 w 437"/>
                    <a:gd name="T15" fmla="*/ 0 h 653"/>
                    <a:gd name="T16" fmla="*/ 0 w 437"/>
                    <a:gd name="T17" fmla="*/ 0 h 653"/>
                    <a:gd name="T18" fmla="*/ 0 w 437"/>
                    <a:gd name="T19" fmla="*/ 0 h 653"/>
                    <a:gd name="T20" fmla="*/ 0 w 437"/>
                    <a:gd name="T21" fmla="*/ 0 h 653"/>
                    <a:gd name="T22" fmla="*/ 0 w 437"/>
                    <a:gd name="T23" fmla="*/ 0 h 653"/>
                    <a:gd name="T24" fmla="*/ 0 w 437"/>
                    <a:gd name="T25" fmla="*/ 0 h 653"/>
                    <a:gd name="T26" fmla="*/ 0 w 437"/>
                    <a:gd name="T27" fmla="*/ 0 h 653"/>
                    <a:gd name="T28" fmla="*/ 0 w 437"/>
                    <a:gd name="T29" fmla="*/ 0 h 653"/>
                    <a:gd name="T30" fmla="*/ 0 w 437"/>
                    <a:gd name="T31" fmla="*/ 0 h 653"/>
                    <a:gd name="T32" fmla="*/ 0 w 437"/>
                    <a:gd name="T33" fmla="*/ 0 h 653"/>
                    <a:gd name="T34" fmla="*/ 0 w 437"/>
                    <a:gd name="T35" fmla="*/ 0 h 653"/>
                    <a:gd name="T36" fmla="*/ 0 w 437"/>
                    <a:gd name="T37" fmla="*/ 0 h 653"/>
                    <a:gd name="T38" fmla="*/ 0 w 437"/>
                    <a:gd name="T39" fmla="*/ 0 h 653"/>
                    <a:gd name="T40" fmla="*/ 0 w 437"/>
                    <a:gd name="T41" fmla="*/ 0 h 653"/>
                    <a:gd name="T42" fmla="*/ 0 w 437"/>
                    <a:gd name="T43" fmla="*/ 0 h 653"/>
                    <a:gd name="T44" fmla="*/ 0 w 437"/>
                    <a:gd name="T45" fmla="*/ 0 h 653"/>
                    <a:gd name="T46" fmla="*/ 0 w 437"/>
                    <a:gd name="T47" fmla="*/ 0 h 653"/>
                    <a:gd name="T48" fmla="*/ 0 w 437"/>
                    <a:gd name="T49" fmla="*/ 0 h 653"/>
                    <a:gd name="T50" fmla="*/ 0 w 437"/>
                    <a:gd name="T51" fmla="*/ 0 h 653"/>
                    <a:gd name="T52" fmla="*/ 0 w 437"/>
                    <a:gd name="T53" fmla="*/ 0 h 653"/>
                    <a:gd name="T54" fmla="*/ 0 w 437"/>
                    <a:gd name="T55" fmla="*/ 0 h 653"/>
                    <a:gd name="T56" fmla="*/ 0 w 437"/>
                    <a:gd name="T57" fmla="*/ 0 h 653"/>
                    <a:gd name="T58" fmla="*/ 0 w 437"/>
                    <a:gd name="T59" fmla="*/ 0 h 653"/>
                    <a:gd name="T60" fmla="*/ 0 w 437"/>
                    <a:gd name="T61" fmla="*/ 0 h 653"/>
                    <a:gd name="T62" fmla="*/ 0 w 437"/>
                    <a:gd name="T63" fmla="*/ 0 h 653"/>
                    <a:gd name="T64" fmla="*/ 0 w 437"/>
                    <a:gd name="T65" fmla="*/ 0 h 653"/>
                    <a:gd name="T66" fmla="*/ 0 w 437"/>
                    <a:gd name="T67" fmla="*/ 0 h 653"/>
                    <a:gd name="T68" fmla="*/ 0 w 437"/>
                    <a:gd name="T69" fmla="*/ 0 h 653"/>
                    <a:gd name="T70" fmla="*/ 0 w 437"/>
                    <a:gd name="T71" fmla="*/ 0 h 653"/>
                    <a:gd name="T72" fmla="*/ 0 w 437"/>
                    <a:gd name="T73" fmla="*/ 0 h 653"/>
                    <a:gd name="T74" fmla="*/ 0 w 437"/>
                    <a:gd name="T75" fmla="*/ 0 h 653"/>
                    <a:gd name="T76" fmla="*/ 0 w 437"/>
                    <a:gd name="T77" fmla="*/ 0 h 653"/>
                    <a:gd name="T78" fmla="*/ 0 w 437"/>
                    <a:gd name="T79" fmla="*/ 0 h 653"/>
                    <a:gd name="T80" fmla="*/ 0 w 437"/>
                    <a:gd name="T81" fmla="*/ 0 h 653"/>
                    <a:gd name="T82" fmla="*/ 0 w 437"/>
                    <a:gd name="T83" fmla="*/ 0 h 653"/>
                    <a:gd name="T84" fmla="*/ 0 w 437"/>
                    <a:gd name="T85" fmla="*/ 0 h 653"/>
                    <a:gd name="T86" fmla="*/ 0 w 437"/>
                    <a:gd name="T87" fmla="*/ 0 h 653"/>
                    <a:gd name="T88" fmla="*/ 0 w 437"/>
                    <a:gd name="T89" fmla="*/ 0 h 653"/>
                    <a:gd name="T90" fmla="*/ 0 w 437"/>
                    <a:gd name="T91" fmla="*/ 0 h 653"/>
                    <a:gd name="T92" fmla="*/ 0 w 437"/>
                    <a:gd name="T93" fmla="*/ 0 h 653"/>
                    <a:gd name="T94" fmla="*/ 0 w 437"/>
                    <a:gd name="T95" fmla="*/ 0 h 653"/>
                    <a:gd name="T96" fmla="*/ 0 w 437"/>
                    <a:gd name="T97" fmla="*/ 0 h 653"/>
                    <a:gd name="T98" fmla="*/ 0 w 437"/>
                    <a:gd name="T99" fmla="*/ 0 h 653"/>
                    <a:gd name="T100" fmla="*/ 0 w 437"/>
                    <a:gd name="T101" fmla="*/ 0 h 653"/>
                    <a:gd name="T102" fmla="*/ 0 w 437"/>
                    <a:gd name="T103" fmla="*/ 0 h 653"/>
                    <a:gd name="T104" fmla="*/ 0 w 437"/>
                    <a:gd name="T105" fmla="*/ 0 h 653"/>
                    <a:gd name="T106" fmla="*/ 0 w 437"/>
                    <a:gd name="T107" fmla="*/ 0 h 653"/>
                    <a:gd name="T108" fmla="*/ 0 w 437"/>
                    <a:gd name="T109" fmla="*/ 0 h 653"/>
                    <a:gd name="T110" fmla="*/ 0 w 437"/>
                    <a:gd name="T111" fmla="*/ 0 h 653"/>
                    <a:gd name="T112" fmla="*/ 0 w 437"/>
                    <a:gd name="T113" fmla="*/ 0 h 653"/>
                    <a:gd name="T114" fmla="*/ 0 w 437"/>
                    <a:gd name="T115" fmla="*/ 0 h 653"/>
                    <a:gd name="T116" fmla="*/ 0 w 437"/>
                    <a:gd name="T117" fmla="*/ 0 h 653"/>
                    <a:gd name="T118" fmla="*/ 0 w 437"/>
                    <a:gd name="T119" fmla="*/ 0 h 653"/>
                    <a:gd name="T120" fmla="*/ 0 w 437"/>
                    <a:gd name="T121" fmla="*/ 0 h 653"/>
                    <a:gd name="T122" fmla="*/ 0 w 437"/>
                    <a:gd name="T123" fmla="*/ 0 h 65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7"/>
                    <a:gd name="T187" fmla="*/ 0 h 653"/>
                    <a:gd name="T188" fmla="*/ 437 w 437"/>
                    <a:gd name="T189" fmla="*/ 653 h 65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7" h="653">
                      <a:moveTo>
                        <a:pt x="156" y="9"/>
                      </a:moveTo>
                      <a:lnTo>
                        <a:pt x="144" y="15"/>
                      </a:lnTo>
                      <a:lnTo>
                        <a:pt x="133" y="21"/>
                      </a:lnTo>
                      <a:lnTo>
                        <a:pt x="120" y="26"/>
                      </a:lnTo>
                      <a:lnTo>
                        <a:pt x="110" y="31"/>
                      </a:lnTo>
                      <a:lnTo>
                        <a:pt x="100" y="35"/>
                      </a:lnTo>
                      <a:lnTo>
                        <a:pt x="90" y="42"/>
                      </a:lnTo>
                      <a:lnTo>
                        <a:pt x="79" y="50"/>
                      </a:lnTo>
                      <a:lnTo>
                        <a:pt x="73" y="61"/>
                      </a:lnTo>
                      <a:lnTo>
                        <a:pt x="85" y="70"/>
                      </a:lnTo>
                      <a:lnTo>
                        <a:pt x="102" y="72"/>
                      </a:lnTo>
                      <a:lnTo>
                        <a:pt x="119" y="67"/>
                      </a:lnTo>
                      <a:lnTo>
                        <a:pt x="138" y="60"/>
                      </a:lnTo>
                      <a:lnTo>
                        <a:pt x="155" y="51"/>
                      </a:lnTo>
                      <a:lnTo>
                        <a:pt x="172" y="45"/>
                      </a:lnTo>
                      <a:lnTo>
                        <a:pt x="186" y="43"/>
                      </a:lnTo>
                      <a:lnTo>
                        <a:pt x="197" y="51"/>
                      </a:lnTo>
                      <a:lnTo>
                        <a:pt x="195" y="64"/>
                      </a:lnTo>
                      <a:lnTo>
                        <a:pt x="196" y="79"/>
                      </a:lnTo>
                      <a:lnTo>
                        <a:pt x="198" y="91"/>
                      </a:lnTo>
                      <a:lnTo>
                        <a:pt x="200" y="105"/>
                      </a:lnTo>
                      <a:lnTo>
                        <a:pt x="199" y="115"/>
                      </a:lnTo>
                      <a:lnTo>
                        <a:pt x="195" y="126"/>
                      </a:lnTo>
                      <a:lnTo>
                        <a:pt x="183" y="135"/>
                      </a:lnTo>
                      <a:lnTo>
                        <a:pt x="167" y="144"/>
                      </a:lnTo>
                      <a:lnTo>
                        <a:pt x="163" y="152"/>
                      </a:lnTo>
                      <a:lnTo>
                        <a:pt x="159" y="165"/>
                      </a:lnTo>
                      <a:lnTo>
                        <a:pt x="156" y="169"/>
                      </a:lnTo>
                      <a:lnTo>
                        <a:pt x="157" y="175"/>
                      </a:lnTo>
                      <a:lnTo>
                        <a:pt x="160" y="179"/>
                      </a:lnTo>
                      <a:lnTo>
                        <a:pt x="167" y="185"/>
                      </a:lnTo>
                      <a:lnTo>
                        <a:pt x="180" y="178"/>
                      </a:lnTo>
                      <a:lnTo>
                        <a:pt x="195" y="169"/>
                      </a:lnTo>
                      <a:lnTo>
                        <a:pt x="208" y="159"/>
                      </a:lnTo>
                      <a:lnTo>
                        <a:pt x="223" y="150"/>
                      </a:lnTo>
                      <a:lnTo>
                        <a:pt x="237" y="142"/>
                      </a:lnTo>
                      <a:lnTo>
                        <a:pt x="250" y="140"/>
                      </a:lnTo>
                      <a:lnTo>
                        <a:pt x="264" y="142"/>
                      </a:lnTo>
                      <a:lnTo>
                        <a:pt x="281" y="155"/>
                      </a:lnTo>
                      <a:lnTo>
                        <a:pt x="293" y="167"/>
                      </a:lnTo>
                      <a:lnTo>
                        <a:pt x="296" y="176"/>
                      </a:lnTo>
                      <a:lnTo>
                        <a:pt x="292" y="183"/>
                      </a:lnTo>
                      <a:lnTo>
                        <a:pt x="283" y="189"/>
                      </a:lnTo>
                      <a:lnTo>
                        <a:pt x="269" y="193"/>
                      </a:lnTo>
                      <a:lnTo>
                        <a:pt x="256" y="199"/>
                      </a:lnTo>
                      <a:lnTo>
                        <a:pt x="244" y="205"/>
                      </a:lnTo>
                      <a:lnTo>
                        <a:pt x="239" y="217"/>
                      </a:lnTo>
                      <a:lnTo>
                        <a:pt x="231" y="219"/>
                      </a:lnTo>
                      <a:lnTo>
                        <a:pt x="223" y="227"/>
                      </a:lnTo>
                      <a:lnTo>
                        <a:pt x="215" y="234"/>
                      </a:lnTo>
                      <a:lnTo>
                        <a:pt x="208" y="237"/>
                      </a:lnTo>
                      <a:lnTo>
                        <a:pt x="216" y="254"/>
                      </a:lnTo>
                      <a:lnTo>
                        <a:pt x="226" y="262"/>
                      </a:lnTo>
                      <a:lnTo>
                        <a:pt x="237" y="263"/>
                      </a:lnTo>
                      <a:lnTo>
                        <a:pt x="250" y="259"/>
                      </a:lnTo>
                      <a:lnTo>
                        <a:pt x="263" y="250"/>
                      </a:lnTo>
                      <a:lnTo>
                        <a:pt x="275" y="240"/>
                      </a:lnTo>
                      <a:lnTo>
                        <a:pt x="287" y="231"/>
                      </a:lnTo>
                      <a:lnTo>
                        <a:pt x="301" y="227"/>
                      </a:lnTo>
                      <a:lnTo>
                        <a:pt x="296" y="230"/>
                      </a:lnTo>
                      <a:lnTo>
                        <a:pt x="294" y="236"/>
                      </a:lnTo>
                      <a:lnTo>
                        <a:pt x="292" y="242"/>
                      </a:lnTo>
                      <a:lnTo>
                        <a:pt x="292" y="248"/>
                      </a:lnTo>
                      <a:lnTo>
                        <a:pt x="291" y="255"/>
                      </a:lnTo>
                      <a:lnTo>
                        <a:pt x="291" y="263"/>
                      </a:lnTo>
                      <a:lnTo>
                        <a:pt x="291" y="270"/>
                      </a:lnTo>
                      <a:lnTo>
                        <a:pt x="291" y="279"/>
                      </a:lnTo>
                      <a:lnTo>
                        <a:pt x="301" y="289"/>
                      </a:lnTo>
                      <a:lnTo>
                        <a:pt x="299" y="295"/>
                      </a:lnTo>
                      <a:lnTo>
                        <a:pt x="294" y="300"/>
                      </a:lnTo>
                      <a:lnTo>
                        <a:pt x="287" y="305"/>
                      </a:lnTo>
                      <a:lnTo>
                        <a:pt x="281" y="311"/>
                      </a:lnTo>
                      <a:lnTo>
                        <a:pt x="273" y="315"/>
                      </a:lnTo>
                      <a:lnTo>
                        <a:pt x="266" y="322"/>
                      </a:lnTo>
                      <a:lnTo>
                        <a:pt x="261" y="330"/>
                      </a:lnTo>
                      <a:lnTo>
                        <a:pt x="260" y="341"/>
                      </a:lnTo>
                      <a:lnTo>
                        <a:pt x="278" y="347"/>
                      </a:lnTo>
                      <a:lnTo>
                        <a:pt x="296" y="343"/>
                      </a:lnTo>
                      <a:lnTo>
                        <a:pt x="313" y="334"/>
                      </a:lnTo>
                      <a:lnTo>
                        <a:pt x="332" y="323"/>
                      </a:lnTo>
                      <a:lnTo>
                        <a:pt x="348" y="312"/>
                      </a:lnTo>
                      <a:lnTo>
                        <a:pt x="367" y="306"/>
                      </a:lnTo>
                      <a:lnTo>
                        <a:pt x="385" y="307"/>
                      </a:lnTo>
                      <a:lnTo>
                        <a:pt x="405" y="321"/>
                      </a:lnTo>
                      <a:lnTo>
                        <a:pt x="388" y="321"/>
                      </a:lnTo>
                      <a:lnTo>
                        <a:pt x="373" y="325"/>
                      </a:lnTo>
                      <a:lnTo>
                        <a:pt x="359" y="331"/>
                      </a:lnTo>
                      <a:lnTo>
                        <a:pt x="345" y="340"/>
                      </a:lnTo>
                      <a:lnTo>
                        <a:pt x="332" y="349"/>
                      </a:lnTo>
                      <a:lnTo>
                        <a:pt x="319" y="359"/>
                      </a:lnTo>
                      <a:lnTo>
                        <a:pt x="309" y="370"/>
                      </a:lnTo>
                      <a:lnTo>
                        <a:pt x="301" y="383"/>
                      </a:lnTo>
                      <a:lnTo>
                        <a:pt x="318" y="392"/>
                      </a:lnTo>
                      <a:lnTo>
                        <a:pt x="336" y="393"/>
                      </a:lnTo>
                      <a:lnTo>
                        <a:pt x="351" y="387"/>
                      </a:lnTo>
                      <a:lnTo>
                        <a:pt x="367" y="378"/>
                      </a:lnTo>
                      <a:lnTo>
                        <a:pt x="381" y="366"/>
                      </a:lnTo>
                      <a:lnTo>
                        <a:pt x="396" y="357"/>
                      </a:lnTo>
                      <a:lnTo>
                        <a:pt x="409" y="350"/>
                      </a:lnTo>
                      <a:lnTo>
                        <a:pt x="425" y="351"/>
                      </a:lnTo>
                      <a:lnTo>
                        <a:pt x="431" y="359"/>
                      </a:lnTo>
                      <a:lnTo>
                        <a:pt x="434" y="372"/>
                      </a:lnTo>
                      <a:lnTo>
                        <a:pt x="435" y="383"/>
                      </a:lnTo>
                      <a:lnTo>
                        <a:pt x="437" y="393"/>
                      </a:lnTo>
                      <a:lnTo>
                        <a:pt x="424" y="395"/>
                      </a:lnTo>
                      <a:lnTo>
                        <a:pt x="413" y="399"/>
                      </a:lnTo>
                      <a:lnTo>
                        <a:pt x="400" y="401"/>
                      </a:lnTo>
                      <a:lnTo>
                        <a:pt x="389" y="405"/>
                      </a:lnTo>
                      <a:lnTo>
                        <a:pt x="377" y="409"/>
                      </a:lnTo>
                      <a:lnTo>
                        <a:pt x="365" y="416"/>
                      </a:lnTo>
                      <a:lnTo>
                        <a:pt x="353" y="424"/>
                      </a:lnTo>
                      <a:lnTo>
                        <a:pt x="343" y="435"/>
                      </a:lnTo>
                      <a:lnTo>
                        <a:pt x="395" y="475"/>
                      </a:lnTo>
                      <a:lnTo>
                        <a:pt x="386" y="485"/>
                      </a:lnTo>
                      <a:lnTo>
                        <a:pt x="377" y="490"/>
                      </a:lnTo>
                      <a:lnTo>
                        <a:pt x="368" y="494"/>
                      </a:lnTo>
                      <a:lnTo>
                        <a:pt x="360" y="497"/>
                      </a:lnTo>
                      <a:lnTo>
                        <a:pt x="352" y="500"/>
                      </a:lnTo>
                      <a:lnTo>
                        <a:pt x="347" y="505"/>
                      </a:lnTo>
                      <a:lnTo>
                        <a:pt x="343" y="513"/>
                      </a:lnTo>
                      <a:lnTo>
                        <a:pt x="343" y="527"/>
                      </a:lnTo>
                      <a:lnTo>
                        <a:pt x="353" y="538"/>
                      </a:lnTo>
                      <a:lnTo>
                        <a:pt x="367" y="541"/>
                      </a:lnTo>
                      <a:lnTo>
                        <a:pt x="379" y="539"/>
                      </a:lnTo>
                      <a:lnTo>
                        <a:pt x="393" y="534"/>
                      </a:lnTo>
                      <a:lnTo>
                        <a:pt x="404" y="526"/>
                      </a:lnTo>
                      <a:lnTo>
                        <a:pt x="416" y="520"/>
                      </a:lnTo>
                      <a:lnTo>
                        <a:pt x="426" y="515"/>
                      </a:lnTo>
                      <a:lnTo>
                        <a:pt x="437" y="517"/>
                      </a:lnTo>
                      <a:lnTo>
                        <a:pt x="430" y="534"/>
                      </a:lnTo>
                      <a:lnTo>
                        <a:pt x="414" y="543"/>
                      </a:lnTo>
                      <a:lnTo>
                        <a:pt x="393" y="548"/>
                      </a:lnTo>
                      <a:lnTo>
                        <a:pt x="371" y="550"/>
                      </a:lnTo>
                      <a:lnTo>
                        <a:pt x="351" y="552"/>
                      </a:lnTo>
                      <a:lnTo>
                        <a:pt x="339" y="560"/>
                      </a:lnTo>
                      <a:lnTo>
                        <a:pt x="337" y="574"/>
                      </a:lnTo>
                      <a:lnTo>
                        <a:pt x="353" y="600"/>
                      </a:lnTo>
                      <a:lnTo>
                        <a:pt x="405" y="590"/>
                      </a:lnTo>
                      <a:lnTo>
                        <a:pt x="383" y="590"/>
                      </a:lnTo>
                      <a:lnTo>
                        <a:pt x="369" y="600"/>
                      </a:lnTo>
                      <a:lnTo>
                        <a:pt x="356" y="613"/>
                      </a:lnTo>
                      <a:lnTo>
                        <a:pt x="347" y="630"/>
                      </a:lnTo>
                      <a:lnTo>
                        <a:pt x="336" y="644"/>
                      </a:lnTo>
                      <a:lnTo>
                        <a:pt x="326" y="653"/>
                      </a:lnTo>
                      <a:lnTo>
                        <a:pt x="310" y="653"/>
                      </a:lnTo>
                      <a:lnTo>
                        <a:pt x="291" y="642"/>
                      </a:lnTo>
                      <a:lnTo>
                        <a:pt x="286" y="594"/>
                      </a:lnTo>
                      <a:lnTo>
                        <a:pt x="285" y="547"/>
                      </a:lnTo>
                      <a:lnTo>
                        <a:pt x="282" y="499"/>
                      </a:lnTo>
                      <a:lnTo>
                        <a:pt x="277" y="456"/>
                      </a:lnTo>
                      <a:lnTo>
                        <a:pt x="266" y="413"/>
                      </a:lnTo>
                      <a:lnTo>
                        <a:pt x="249" y="374"/>
                      </a:lnTo>
                      <a:lnTo>
                        <a:pt x="223" y="339"/>
                      </a:lnTo>
                      <a:lnTo>
                        <a:pt x="187" y="309"/>
                      </a:lnTo>
                      <a:lnTo>
                        <a:pt x="181" y="297"/>
                      </a:lnTo>
                      <a:lnTo>
                        <a:pt x="180" y="286"/>
                      </a:lnTo>
                      <a:lnTo>
                        <a:pt x="182" y="274"/>
                      </a:lnTo>
                      <a:lnTo>
                        <a:pt x="186" y="264"/>
                      </a:lnTo>
                      <a:lnTo>
                        <a:pt x="187" y="253"/>
                      </a:lnTo>
                      <a:lnTo>
                        <a:pt x="188" y="244"/>
                      </a:lnTo>
                      <a:lnTo>
                        <a:pt x="185" y="234"/>
                      </a:lnTo>
                      <a:lnTo>
                        <a:pt x="177" y="227"/>
                      </a:lnTo>
                      <a:lnTo>
                        <a:pt x="135" y="227"/>
                      </a:lnTo>
                      <a:lnTo>
                        <a:pt x="145" y="213"/>
                      </a:lnTo>
                      <a:lnTo>
                        <a:pt x="150" y="201"/>
                      </a:lnTo>
                      <a:lnTo>
                        <a:pt x="148" y="187"/>
                      </a:lnTo>
                      <a:lnTo>
                        <a:pt x="144" y="175"/>
                      </a:lnTo>
                      <a:lnTo>
                        <a:pt x="135" y="161"/>
                      </a:lnTo>
                      <a:lnTo>
                        <a:pt x="127" y="148"/>
                      </a:lnTo>
                      <a:lnTo>
                        <a:pt x="119" y="134"/>
                      </a:lnTo>
                      <a:lnTo>
                        <a:pt x="115" y="123"/>
                      </a:lnTo>
                      <a:lnTo>
                        <a:pt x="96" y="117"/>
                      </a:lnTo>
                      <a:lnTo>
                        <a:pt x="78" y="112"/>
                      </a:lnTo>
                      <a:lnTo>
                        <a:pt x="59" y="105"/>
                      </a:lnTo>
                      <a:lnTo>
                        <a:pt x="41" y="98"/>
                      </a:lnTo>
                      <a:lnTo>
                        <a:pt x="24" y="88"/>
                      </a:lnTo>
                      <a:lnTo>
                        <a:pt x="12" y="78"/>
                      </a:lnTo>
                      <a:lnTo>
                        <a:pt x="3" y="64"/>
                      </a:lnTo>
                      <a:lnTo>
                        <a:pt x="0" y="51"/>
                      </a:lnTo>
                      <a:lnTo>
                        <a:pt x="16" y="35"/>
                      </a:lnTo>
                      <a:lnTo>
                        <a:pt x="34" y="22"/>
                      </a:lnTo>
                      <a:lnTo>
                        <a:pt x="53" y="12"/>
                      </a:lnTo>
                      <a:lnTo>
                        <a:pt x="74" y="5"/>
                      </a:lnTo>
                      <a:lnTo>
                        <a:pt x="94" y="1"/>
                      </a:lnTo>
                      <a:lnTo>
                        <a:pt x="115" y="0"/>
                      </a:lnTo>
                      <a:lnTo>
                        <a:pt x="135" y="2"/>
                      </a:lnTo>
                      <a:lnTo>
                        <a:pt x="156" y="9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2" name="Freeform 61"/>
                <p:cNvSpPr>
                  <a:spLocks/>
                </p:cNvSpPr>
                <p:nvPr/>
              </p:nvSpPr>
              <p:spPr bwMode="auto">
                <a:xfrm>
                  <a:off x="4056" y="840"/>
                  <a:ext cx="17" cy="4"/>
                </a:xfrm>
                <a:custGeom>
                  <a:avLst/>
                  <a:gdLst>
                    <a:gd name="T0" fmla="*/ 0 w 86"/>
                    <a:gd name="T1" fmla="*/ 0 h 23"/>
                    <a:gd name="T2" fmla="*/ 0 w 86"/>
                    <a:gd name="T3" fmla="*/ 0 h 23"/>
                    <a:gd name="T4" fmla="*/ 0 w 86"/>
                    <a:gd name="T5" fmla="*/ 0 h 23"/>
                    <a:gd name="T6" fmla="*/ 0 w 86"/>
                    <a:gd name="T7" fmla="*/ 0 h 23"/>
                    <a:gd name="T8" fmla="*/ 0 w 86"/>
                    <a:gd name="T9" fmla="*/ 0 h 23"/>
                    <a:gd name="T10" fmla="*/ 0 w 86"/>
                    <a:gd name="T11" fmla="*/ 0 h 23"/>
                    <a:gd name="T12" fmla="*/ 0 w 86"/>
                    <a:gd name="T13" fmla="*/ 0 h 23"/>
                    <a:gd name="T14" fmla="*/ 0 w 86"/>
                    <a:gd name="T15" fmla="*/ 0 h 23"/>
                    <a:gd name="T16" fmla="*/ 0 w 86"/>
                    <a:gd name="T17" fmla="*/ 0 h 23"/>
                    <a:gd name="T18" fmla="*/ 0 w 86"/>
                    <a:gd name="T19" fmla="*/ 0 h 23"/>
                    <a:gd name="T20" fmla="*/ 0 w 86"/>
                    <a:gd name="T21" fmla="*/ 0 h 23"/>
                    <a:gd name="T22" fmla="*/ 0 w 86"/>
                    <a:gd name="T23" fmla="*/ 0 h 23"/>
                    <a:gd name="T24" fmla="*/ 0 w 86"/>
                    <a:gd name="T25" fmla="*/ 0 h 23"/>
                    <a:gd name="T26" fmla="*/ 0 w 86"/>
                    <a:gd name="T27" fmla="*/ 0 h 23"/>
                    <a:gd name="T28" fmla="*/ 0 w 86"/>
                    <a:gd name="T29" fmla="*/ 0 h 23"/>
                    <a:gd name="T30" fmla="*/ 0 w 86"/>
                    <a:gd name="T31" fmla="*/ 0 h 23"/>
                    <a:gd name="T32" fmla="*/ 0 w 86"/>
                    <a:gd name="T33" fmla="*/ 0 h 2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6"/>
                    <a:gd name="T52" fmla="*/ 0 h 23"/>
                    <a:gd name="T53" fmla="*/ 86 w 86"/>
                    <a:gd name="T54" fmla="*/ 23 h 2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6" h="23">
                      <a:moveTo>
                        <a:pt x="86" y="13"/>
                      </a:moveTo>
                      <a:lnTo>
                        <a:pt x="76" y="15"/>
                      </a:lnTo>
                      <a:lnTo>
                        <a:pt x="67" y="16"/>
                      </a:lnTo>
                      <a:lnTo>
                        <a:pt x="55" y="16"/>
                      </a:lnTo>
                      <a:lnTo>
                        <a:pt x="44" y="17"/>
                      </a:lnTo>
                      <a:lnTo>
                        <a:pt x="32" y="17"/>
                      </a:lnTo>
                      <a:lnTo>
                        <a:pt x="20" y="17"/>
                      </a:lnTo>
                      <a:lnTo>
                        <a:pt x="10" y="18"/>
                      </a:lnTo>
                      <a:lnTo>
                        <a:pt x="2" y="23"/>
                      </a:lnTo>
                      <a:lnTo>
                        <a:pt x="0" y="15"/>
                      </a:lnTo>
                      <a:lnTo>
                        <a:pt x="6" y="9"/>
                      </a:lnTo>
                      <a:lnTo>
                        <a:pt x="15" y="5"/>
                      </a:lnTo>
                      <a:lnTo>
                        <a:pt x="28" y="2"/>
                      </a:lnTo>
                      <a:lnTo>
                        <a:pt x="42" y="0"/>
                      </a:lnTo>
                      <a:lnTo>
                        <a:pt x="58" y="2"/>
                      </a:lnTo>
                      <a:lnTo>
                        <a:pt x="72" y="6"/>
                      </a:lnTo>
                      <a:lnTo>
                        <a:pt x="86" y="13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3" name="Freeform 62"/>
                <p:cNvSpPr>
                  <a:spLocks/>
                </p:cNvSpPr>
                <p:nvPr/>
              </p:nvSpPr>
              <p:spPr bwMode="auto">
                <a:xfrm>
                  <a:off x="4127" y="844"/>
                  <a:ext cx="130" cy="150"/>
                </a:xfrm>
                <a:custGeom>
                  <a:avLst/>
                  <a:gdLst>
                    <a:gd name="T0" fmla="*/ 0 w 653"/>
                    <a:gd name="T1" fmla="*/ 0 h 747"/>
                    <a:gd name="T2" fmla="*/ 0 w 653"/>
                    <a:gd name="T3" fmla="*/ 0 h 747"/>
                    <a:gd name="T4" fmla="*/ 0 w 653"/>
                    <a:gd name="T5" fmla="*/ 0 h 747"/>
                    <a:gd name="T6" fmla="*/ 0 w 653"/>
                    <a:gd name="T7" fmla="*/ 0 h 747"/>
                    <a:gd name="T8" fmla="*/ 0 w 653"/>
                    <a:gd name="T9" fmla="*/ 0 h 747"/>
                    <a:gd name="T10" fmla="*/ 0 w 653"/>
                    <a:gd name="T11" fmla="*/ 0 h 747"/>
                    <a:gd name="T12" fmla="*/ 0 w 653"/>
                    <a:gd name="T13" fmla="*/ 0 h 747"/>
                    <a:gd name="T14" fmla="*/ 0 w 653"/>
                    <a:gd name="T15" fmla="*/ 0 h 747"/>
                    <a:gd name="T16" fmla="*/ 0 w 653"/>
                    <a:gd name="T17" fmla="*/ 0 h 747"/>
                    <a:gd name="T18" fmla="*/ 0 w 653"/>
                    <a:gd name="T19" fmla="*/ 0 h 747"/>
                    <a:gd name="T20" fmla="*/ 0 w 653"/>
                    <a:gd name="T21" fmla="*/ 0 h 747"/>
                    <a:gd name="T22" fmla="*/ 0 w 653"/>
                    <a:gd name="T23" fmla="*/ 0 h 747"/>
                    <a:gd name="T24" fmla="*/ 0 w 653"/>
                    <a:gd name="T25" fmla="*/ 0 h 747"/>
                    <a:gd name="T26" fmla="*/ 0 w 653"/>
                    <a:gd name="T27" fmla="*/ 0 h 747"/>
                    <a:gd name="T28" fmla="*/ 0 w 653"/>
                    <a:gd name="T29" fmla="*/ 0 h 747"/>
                    <a:gd name="T30" fmla="*/ 0 w 653"/>
                    <a:gd name="T31" fmla="*/ 0 h 747"/>
                    <a:gd name="T32" fmla="*/ 0 w 653"/>
                    <a:gd name="T33" fmla="*/ 0 h 747"/>
                    <a:gd name="T34" fmla="*/ 0 w 653"/>
                    <a:gd name="T35" fmla="*/ 0 h 747"/>
                    <a:gd name="T36" fmla="*/ 0 w 653"/>
                    <a:gd name="T37" fmla="*/ 0 h 747"/>
                    <a:gd name="T38" fmla="*/ 0 w 653"/>
                    <a:gd name="T39" fmla="*/ 0 h 747"/>
                    <a:gd name="T40" fmla="*/ 0 w 653"/>
                    <a:gd name="T41" fmla="*/ 0 h 747"/>
                    <a:gd name="T42" fmla="*/ 0 w 653"/>
                    <a:gd name="T43" fmla="*/ 0 h 747"/>
                    <a:gd name="T44" fmla="*/ 0 w 653"/>
                    <a:gd name="T45" fmla="*/ 0 h 747"/>
                    <a:gd name="T46" fmla="*/ 0 w 653"/>
                    <a:gd name="T47" fmla="*/ 0 h 747"/>
                    <a:gd name="T48" fmla="*/ 0 w 653"/>
                    <a:gd name="T49" fmla="*/ 0 h 747"/>
                    <a:gd name="T50" fmla="*/ 0 w 653"/>
                    <a:gd name="T51" fmla="*/ 0 h 747"/>
                    <a:gd name="T52" fmla="*/ 0 w 653"/>
                    <a:gd name="T53" fmla="*/ 0 h 747"/>
                    <a:gd name="T54" fmla="*/ 0 w 653"/>
                    <a:gd name="T55" fmla="*/ 0 h 747"/>
                    <a:gd name="T56" fmla="*/ 0 w 653"/>
                    <a:gd name="T57" fmla="*/ 0 h 747"/>
                    <a:gd name="T58" fmla="*/ 0 w 653"/>
                    <a:gd name="T59" fmla="*/ 0 h 747"/>
                    <a:gd name="T60" fmla="*/ 0 w 653"/>
                    <a:gd name="T61" fmla="*/ 0 h 747"/>
                    <a:gd name="T62" fmla="*/ 0 w 653"/>
                    <a:gd name="T63" fmla="*/ 0 h 747"/>
                    <a:gd name="T64" fmla="*/ 0 w 653"/>
                    <a:gd name="T65" fmla="*/ 0 h 747"/>
                    <a:gd name="T66" fmla="*/ 0 w 653"/>
                    <a:gd name="T67" fmla="*/ 0 h 747"/>
                    <a:gd name="T68" fmla="*/ 0 w 653"/>
                    <a:gd name="T69" fmla="*/ 0 h 747"/>
                    <a:gd name="T70" fmla="*/ 0 w 653"/>
                    <a:gd name="T71" fmla="*/ 0 h 747"/>
                    <a:gd name="T72" fmla="*/ 0 w 653"/>
                    <a:gd name="T73" fmla="*/ 0 h 747"/>
                    <a:gd name="T74" fmla="*/ 0 w 653"/>
                    <a:gd name="T75" fmla="*/ 0 h 747"/>
                    <a:gd name="T76" fmla="*/ 0 w 653"/>
                    <a:gd name="T77" fmla="*/ 0 h 747"/>
                    <a:gd name="T78" fmla="*/ 0 w 653"/>
                    <a:gd name="T79" fmla="*/ 0 h 747"/>
                    <a:gd name="T80" fmla="*/ 0 w 653"/>
                    <a:gd name="T81" fmla="*/ 0 h 747"/>
                    <a:gd name="T82" fmla="*/ 0 w 653"/>
                    <a:gd name="T83" fmla="*/ 0 h 747"/>
                    <a:gd name="T84" fmla="*/ 0 w 653"/>
                    <a:gd name="T85" fmla="*/ 0 h 747"/>
                    <a:gd name="T86" fmla="*/ 0 w 653"/>
                    <a:gd name="T87" fmla="*/ 0 h 747"/>
                    <a:gd name="T88" fmla="*/ 0 w 653"/>
                    <a:gd name="T89" fmla="*/ 0 h 747"/>
                    <a:gd name="T90" fmla="*/ 0 w 653"/>
                    <a:gd name="T91" fmla="*/ 0 h 747"/>
                    <a:gd name="T92" fmla="*/ 0 w 653"/>
                    <a:gd name="T93" fmla="*/ 0 h 747"/>
                    <a:gd name="T94" fmla="*/ 0 w 653"/>
                    <a:gd name="T95" fmla="*/ 0 h 747"/>
                    <a:gd name="T96" fmla="*/ 0 w 653"/>
                    <a:gd name="T97" fmla="*/ 0 h 747"/>
                    <a:gd name="T98" fmla="*/ 0 w 653"/>
                    <a:gd name="T99" fmla="*/ 0 h 747"/>
                    <a:gd name="T100" fmla="*/ 0 w 653"/>
                    <a:gd name="T101" fmla="*/ 0 h 747"/>
                    <a:gd name="T102" fmla="*/ 0 w 653"/>
                    <a:gd name="T103" fmla="*/ 0 h 747"/>
                    <a:gd name="T104" fmla="*/ 0 w 653"/>
                    <a:gd name="T105" fmla="*/ 0 h 74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53"/>
                    <a:gd name="T160" fmla="*/ 0 h 747"/>
                    <a:gd name="T161" fmla="*/ 653 w 653"/>
                    <a:gd name="T162" fmla="*/ 747 h 74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53" h="747">
                      <a:moveTo>
                        <a:pt x="497" y="94"/>
                      </a:moveTo>
                      <a:lnTo>
                        <a:pt x="480" y="107"/>
                      </a:lnTo>
                      <a:lnTo>
                        <a:pt x="463" y="121"/>
                      </a:lnTo>
                      <a:lnTo>
                        <a:pt x="446" y="132"/>
                      </a:lnTo>
                      <a:lnTo>
                        <a:pt x="432" y="146"/>
                      </a:lnTo>
                      <a:lnTo>
                        <a:pt x="416" y="158"/>
                      </a:lnTo>
                      <a:lnTo>
                        <a:pt x="404" y="173"/>
                      </a:lnTo>
                      <a:lnTo>
                        <a:pt x="391" y="188"/>
                      </a:lnTo>
                      <a:lnTo>
                        <a:pt x="383" y="208"/>
                      </a:lnTo>
                      <a:lnTo>
                        <a:pt x="372" y="200"/>
                      </a:lnTo>
                      <a:lnTo>
                        <a:pt x="362" y="188"/>
                      </a:lnTo>
                      <a:lnTo>
                        <a:pt x="353" y="176"/>
                      </a:lnTo>
                      <a:lnTo>
                        <a:pt x="346" y="165"/>
                      </a:lnTo>
                      <a:lnTo>
                        <a:pt x="338" y="157"/>
                      </a:lnTo>
                      <a:lnTo>
                        <a:pt x="330" y="157"/>
                      </a:lnTo>
                      <a:lnTo>
                        <a:pt x="320" y="165"/>
                      </a:lnTo>
                      <a:lnTo>
                        <a:pt x="311" y="186"/>
                      </a:lnTo>
                      <a:lnTo>
                        <a:pt x="508" y="404"/>
                      </a:lnTo>
                      <a:lnTo>
                        <a:pt x="501" y="418"/>
                      </a:lnTo>
                      <a:lnTo>
                        <a:pt x="492" y="430"/>
                      </a:lnTo>
                      <a:lnTo>
                        <a:pt x="482" y="440"/>
                      </a:lnTo>
                      <a:lnTo>
                        <a:pt x="472" y="452"/>
                      </a:lnTo>
                      <a:lnTo>
                        <a:pt x="465" y="462"/>
                      </a:lnTo>
                      <a:lnTo>
                        <a:pt x="462" y="475"/>
                      </a:lnTo>
                      <a:lnTo>
                        <a:pt x="465" y="490"/>
                      </a:lnTo>
                      <a:lnTo>
                        <a:pt x="477" y="508"/>
                      </a:lnTo>
                      <a:lnTo>
                        <a:pt x="491" y="499"/>
                      </a:lnTo>
                      <a:lnTo>
                        <a:pt x="503" y="490"/>
                      </a:lnTo>
                      <a:lnTo>
                        <a:pt x="514" y="480"/>
                      </a:lnTo>
                      <a:lnTo>
                        <a:pt x="527" y="470"/>
                      </a:lnTo>
                      <a:lnTo>
                        <a:pt x="537" y="459"/>
                      </a:lnTo>
                      <a:lnTo>
                        <a:pt x="547" y="447"/>
                      </a:lnTo>
                      <a:lnTo>
                        <a:pt x="557" y="436"/>
                      </a:lnTo>
                      <a:lnTo>
                        <a:pt x="570" y="425"/>
                      </a:lnTo>
                      <a:lnTo>
                        <a:pt x="563" y="402"/>
                      </a:lnTo>
                      <a:lnTo>
                        <a:pt x="556" y="383"/>
                      </a:lnTo>
                      <a:lnTo>
                        <a:pt x="546" y="365"/>
                      </a:lnTo>
                      <a:lnTo>
                        <a:pt x="535" y="349"/>
                      </a:lnTo>
                      <a:lnTo>
                        <a:pt x="520" y="333"/>
                      </a:lnTo>
                      <a:lnTo>
                        <a:pt x="506" y="320"/>
                      </a:lnTo>
                      <a:lnTo>
                        <a:pt x="492" y="305"/>
                      </a:lnTo>
                      <a:lnTo>
                        <a:pt x="477" y="290"/>
                      </a:lnTo>
                      <a:lnTo>
                        <a:pt x="493" y="278"/>
                      </a:lnTo>
                      <a:lnTo>
                        <a:pt x="512" y="268"/>
                      </a:lnTo>
                      <a:lnTo>
                        <a:pt x="531" y="261"/>
                      </a:lnTo>
                      <a:lnTo>
                        <a:pt x="553" y="260"/>
                      </a:lnTo>
                      <a:lnTo>
                        <a:pt x="572" y="264"/>
                      </a:lnTo>
                      <a:lnTo>
                        <a:pt x="591" y="277"/>
                      </a:lnTo>
                      <a:lnTo>
                        <a:pt x="607" y="298"/>
                      </a:lnTo>
                      <a:lnTo>
                        <a:pt x="622" y="332"/>
                      </a:lnTo>
                      <a:lnTo>
                        <a:pt x="653" y="736"/>
                      </a:lnTo>
                      <a:lnTo>
                        <a:pt x="624" y="743"/>
                      </a:lnTo>
                      <a:lnTo>
                        <a:pt x="596" y="747"/>
                      </a:lnTo>
                      <a:lnTo>
                        <a:pt x="566" y="744"/>
                      </a:lnTo>
                      <a:lnTo>
                        <a:pt x="537" y="741"/>
                      </a:lnTo>
                      <a:lnTo>
                        <a:pt x="505" y="733"/>
                      </a:lnTo>
                      <a:lnTo>
                        <a:pt x="475" y="726"/>
                      </a:lnTo>
                      <a:lnTo>
                        <a:pt x="444" y="719"/>
                      </a:lnTo>
                      <a:lnTo>
                        <a:pt x="414" y="715"/>
                      </a:lnTo>
                      <a:lnTo>
                        <a:pt x="365" y="703"/>
                      </a:lnTo>
                      <a:lnTo>
                        <a:pt x="317" y="691"/>
                      </a:lnTo>
                      <a:lnTo>
                        <a:pt x="266" y="678"/>
                      </a:lnTo>
                      <a:lnTo>
                        <a:pt x="219" y="662"/>
                      </a:lnTo>
                      <a:lnTo>
                        <a:pt x="173" y="640"/>
                      </a:lnTo>
                      <a:lnTo>
                        <a:pt x="133" y="613"/>
                      </a:lnTo>
                      <a:lnTo>
                        <a:pt x="98" y="579"/>
                      </a:lnTo>
                      <a:lnTo>
                        <a:pt x="72" y="539"/>
                      </a:lnTo>
                      <a:lnTo>
                        <a:pt x="80" y="499"/>
                      </a:lnTo>
                      <a:lnTo>
                        <a:pt x="71" y="469"/>
                      </a:lnTo>
                      <a:lnTo>
                        <a:pt x="52" y="443"/>
                      </a:lnTo>
                      <a:lnTo>
                        <a:pt x="29" y="420"/>
                      </a:lnTo>
                      <a:lnTo>
                        <a:pt x="9" y="398"/>
                      </a:lnTo>
                      <a:lnTo>
                        <a:pt x="0" y="374"/>
                      </a:lnTo>
                      <a:lnTo>
                        <a:pt x="8" y="344"/>
                      </a:lnTo>
                      <a:lnTo>
                        <a:pt x="41" y="311"/>
                      </a:lnTo>
                      <a:lnTo>
                        <a:pt x="33" y="281"/>
                      </a:lnTo>
                      <a:lnTo>
                        <a:pt x="42" y="256"/>
                      </a:lnTo>
                      <a:lnTo>
                        <a:pt x="59" y="235"/>
                      </a:lnTo>
                      <a:lnTo>
                        <a:pt x="84" y="213"/>
                      </a:lnTo>
                      <a:lnTo>
                        <a:pt x="109" y="190"/>
                      </a:lnTo>
                      <a:lnTo>
                        <a:pt x="130" y="164"/>
                      </a:lnTo>
                      <a:lnTo>
                        <a:pt x="144" y="132"/>
                      </a:lnTo>
                      <a:lnTo>
                        <a:pt x="145" y="94"/>
                      </a:lnTo>
                      <a:lnTo>
                        <a:pt x="154" y="104"/>
                      </a:lnTo>
                      <a:lnTo>
                        <a:pt x="166" y="114"/>
                      </a:lnTo>
                      <a:lnTo>
                        <a:pt x="180" y="123"/>
                      </a:lnTo>
                      <a:lnTo>
                        <a:pt x="197" y="129"/>
                      </a:lnTo>
                      <a:lnTo>
                        <a:pt x="213" y="130"/>
                      </a:lnTo>
                      <a:lnTo>
                        <a:pt x="230" y="127"/>
                      </a:lnTo>
                      <a:lnTo>
                        <a:pt x="245" y="118"/>
                      </a:lnTo>
                      <a:lnTo>
                        <a:pt x="259" y="104"/>
                      </a:lnTo>
                      <a:lnTo>
                        <a:pt x="269" y="91"/>
                      </a:lnTo>
                      <a:lnTo>
                        <a:pt x="283" y="79"/>
                      </a:lnTo>
                      <a:lnTo>
                        <a:pt x="295" y="66"/>
                      </a:lnTo>
                      <a:lnTo>
                        <a:pt x="309" y="55"/>
                      </a:lnTo>
                      <a:lnTo>
                        <a:pt x="320" y="42"/>
                      </a:lnTo>
                      <a:lnTo>
                        <a:pt x="332" y="28"/>
                      </a:lnTo>
                      <a:lnTo>
                        <a:pt x="341" y="13"/>
                      </a:lnTo>
                      <a:lnTo>
                        <a:pt x="352" y="0"/>
                      </a:lnTo>
                      <a:lnTo>
                        <a:pt x="367" y="12"/>
                      </a:lnTo>
                      <a:lnTo>
                        <a:pt x="388" y="21"/>
                      </a:lnTo>
                      <a:lnTo>
                        <a:pt x="409" y="28"/>
                      </a:lnTo>
                      <a:lnTo>
                        <a:pt x="432" y="35"/>
                      </a:lnTo>
                      <a:lnTo>
                        <a:pt x="452" y="43"/>
                      </a:lnTo>
                      <a:lnTo>
                        <a:pt x="471" y="54"/>
                      </a:lnTo>
                      <a:lnTo>
                        <a:pt x="486" y="70"/>
                      </a:lnTo>
                      <a:lnTo>
                        <a:pt x="497" y="94"/>
                      </a:lnTo>
                      <a:close/>
                    </a:path>
                  </a:pathLst>
                </a:custGeom>
                <a:solidFill>
                  <a:srgbClr val="F2D8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4" name="Freeform 63"/>
                <p:cNvSpPr>
                  <a:spLocks/>
                </p:cNvSpPr>
                <p:nvPr/>
              </p:nvSpPr>
              <p:spPr bwMode="auto">
                <a:xfrm>
                  <a:off x="4210" y="855"/>
                  <a:ext cx="315" cy="286"/>
                </a:xfrm>
                <a:custGeom>
                  <a:avLst/>
                  <a:gdLst>
                    <a:gd name="T0" fmla="*/ 0 w 1572"/>
                    <a:gd name="T1" fmla="*/ 0 h 1430"/>
                    <a:gd name="T2" fmla="*/ 0 w 1572"/>
                    <a:gd name="T3" fmla="*/ 0 h 1430"/>
                    <a:gd name="T4" fmla="*/ 0 w 1572"/>
                    <a:gd name="T5" fmla="*/ 0 h 1430"/>
                    <a:gd name="T6" fmla="*/ 0 w 1572"/>
                    <a:gd name="T7" fmla="*/ 0 h 1430"/>
                    <a:gd name="T8" fmla="*/ 0 w 1572"/>
                    <a:gd name="T9" fmla="*/ 0 h 1430"/>
                    <a:gd name="T10" fmla="*/ 0 w 1572"/>
                    <a:gd name="T11" fmla="*/ 0 h 1430"/>
                    <a:gd name="T12" fmla="*/ 0 w 1572"/>
                    <a:gd name="T13" fmla="*/ 0 h 1430"/>
                    <a:gd name="T14" fmla="*/ 0 w 1572"/>
                    <a:gd name="T15" fmla="*/ 0 h 1430"/>
                    <a:gd name="T16" fmla="*/ 0 w 1572"/>
                    <a:gd name="T17" fmla="*/ 0 h 1430"/>
                    <a:gd name="T18" fmla="*/ 0 w 1572"/>
                    <a:gd name="T19" fmla="*/ 0 h 1430"/>
                    <a:gd name="T20" fmla="*/ 0 w 1572"/>
                    <a:gd name="T21" fmla="*/ 0 h 1430"/>
                    <a:gd name="T22" fmla="*/ 0 w 1572"/>
                    <a:gd name="T23" fmla="*/ 0 h 1430"/>
                    <a:gd name="T24" fmla="*/ 0 w 1572"/>
                    <a:gd name="T25" fmla="*/ 0 h 1430"/>
                    <a:gd name="T26" fmla="*/ 0 w 1572"/>
                    <a:gd name="T27" fmla="*/ 0 h 1430"/>
                    <a:gd name="T28" fmla="*/ 0 w 1572"/>
                    <a:gd name="T29" fmla="*/ 0 h 1430"/>
                    <a:gd name="T30" fmla="*/ 0 w 1572"/>
                    <a:gd name="T31" fmla="*/ 0 h 1430"/>
                    <a:gd name="T32" fmla="*/ 0 w 1572"/>
                    <a:gd name="T33" fmla="*/ 0 h 1430"/>
                    <a:gd name="T34" fmla="*/ 0 w 1572"/>
                    <a:gd name="T35" fmla="*/ 0 h 1430"/>
                    <a:gd name="T36" fmla="*/ 0 w 1572"/>
                    <a:gd name="T37" fmla="*/ 0 h 1430"/>
                    <a:gd name="T38" fmla="*/ 0 w 1572"/>
                    <a:gd name="T39" fmla="*/ 0 h 1430"/>
                    <a:gd name="T40" fmla="*/ 0 w 1572"/>
                    <a:gd name="T41" fmla="*/ 0 h 1430"/>
                    <a:gd name="T42" fmla="*/ 0 w 1572"/>
                    <a:gd name="T43" fmla="*/ 0 h 1430"/>
                    <a:gd name="T44" fmla="*/ 0 w 1572"/>
                    <a:gd name="T45" fmla="*/ 0 h 1430"/>
                    <a:gd name="T46" fmla="*/ 0 w 1572"/>
                    <a:gd name="T47" fmla="*/ 0 h 1430"/>
                    <a:gd name="T48" fmla="*/ 0 w 1572"/>
                    <a:gd name="T49" fmla="*/ 0 h 1430"/>
                    <a:gd name="T50" fmla="*/ 0 w 1572"/>
                    <a:gd name="T51" fmla="*/ 0 h 1430"/>
                    <a:gd name="T52" fmla="*/ 0 w 1572"/>
                    <a:gd name="T53" fmla="*/ 0 h 1430"/>
                    <a:gd name="T54" fmla="*/ 0 w 1572"/>
                    <a:gd name="T55" fmla="*/ 0 h 1430"/>
                    <a:gd name="T56" fmla="*/ 0 w 1572"/>
                    <a:gd name="T57" fmla="*/ 0 h 1430"/>
                    <a:gd name="T58" fmla="*/ 0 w 1572"/>
                    <a:gd name="T59" fmla="*/ 0 h 1430"/>
                    <a:gd name="T60" fmla="*/ 0 w 1572"/>
                    <a:gd name="T61" fmla="*/ 0 h 1430"/>
                    <a:gd name="T62" fmla="*/ 0 w 1572"/>
                    <a:gd name="T63" fmla="*/ 0 h 1430"/>
                    <a:gd name="T64" fmla="*/ 0 w 1572"/>
                    <a:gd name="T65" fmla="*/ 0 h 1430"/>
                    <a:gd name="T66" fmla="*/ 0 w 1572"/>
                    <a:gd name="T67" fmla="*/ 0 h 1430"/>
                    <a:gd name="T68" fmla="*/ 0 w 1572"/>
                    <a:gd name="T69" fmla="*/ 0 h 1430"/>
                    <a:gd name="T70" fmla="*/ 0 w 1572"/>
                    <a:gd name="T71" fmla="*/ 0 h 1430"/>
                    <a:gd name="T72" fmla="*/ 0 w 1572"/>
                    <a:gd name="T73" fmla="*/ 0 h 1430"/>
                    <a:gd name="T74" fmla="*/ 0 w 1572"/>
                    <a:gd name="T75" fmla="*/ 0 h 1430"/>
                    <a:gd name="T76" fmla="*/ 0 w 1572"/>
                    <a:gd name="T77" fmla="*/ 0 h 1430"/>
                    <a:gd name="T78" fmla="*/ 0 w 1572"/>
                    <a:gd name="T79" fmla="*/ 0 h 1430"/>
                    <a:gd name="T80" fmla="*/ 0 w 1572"/>
                    <a:gd name="T81" fmla="*/ 0 h 1430"/>
                    <a:gd name="T82" fmla="*/ 0 w 1572"/>
                    <a:gd name="T83" fmla="*/ 0 h 1430"/>
                    <a:gd name="T84" fmla="*/ 0 w 1572"/>
                    <a:gd name="T85" fmla="*/ 0 h 1430"/>
                    <a:gd name="T86" fmla="*/ 0 w 1572"/>
                    <a:gd name="T87" fmla="*/ 0 h 1430"/>
                    <a:gd name="T88" fmla="*/ 0 w 1572"/>
                    <a:gd name="T89" fmla="*/ 0 h 1430"/>
                    <a:gd name="T90" fmla="*/ 0 w 1572"/>
                    <a:gd name="T91" fmla="*/ 0 h 1430"/>
                    <a:gd name="T92" fmla="*/ 0 w 1572"/>
                    <a:gd name="T93" fmla="*/ 0 h 1430"/>
                    <a:gd name="T94" fmla="*/ 0 w 1572"/>
                    <a:gd name="T95" fmla="*/ 0 h 1430"/>
                    <a:gd name="T96" fmla="*/ 0 w 1572"/>
                    <a:gd name="T97" fmla="*/ 0 h 1430"/>
                    <a:gd name="T98" fmla="*/ 0 w 1572"/>
                    <a:gd name="T99" fmla="*/ 0 h 1430"/>
                    <a:gd name="T100" fmla="*/ 0 w 1572"/>
                    <a:gd name="T101" fmla="*/ 0 h 1430"/>
                    <a:gd name="T102" fmla="*/ 0 w 1572"/>
                    <a:gd name="T103" fmla="*/ 0 h 1430"/>
                    <a:gd name="T104" fmla="*/ 0 w 1572"/>
                    <a:gd name="T105" fmla="*/ 0 h 1430"/>
                    <a:gd name="T106" fmla="*/ 0 w 1572"/>
                    <a:gd name="T107" fmla="*/ 0 h 143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572"/>
                    <a:gd name="T163" fmla="*/ 0 h 1430"/>
                    <a:gd name="T164" fmla="*/ 1572 w 1572"/>
                    <a:gd name="T165" fmla="*/ 1430 h 1430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572" h="1430">
                      <a:moveTo>
                        <a:pt x="1251" y="228"/>
                      </a:moveTo>
                      <a:lnTo>
                        <a:pt x="1292" y="214"/>
                      </a:lnTo>
                      <a:lnTo>
                        <a:pt x="1326" y="192"/>
                      </a:lnTo>
                      <a:lnTo>
                        <a:pt x="1353" y="161"/>
                      </a:lnTo>
                      <a:lnTo>
                        <a:pt x="1378" y="129"/>
                      </a:lnTo>
                      <a:lnTo>
                        <a:pt x="1399" y="92"/>
                      </a:lnTo>
                      <a:lnTo>
                        <a:pt x="1425" y="57"/>
                      </a:lnTo>
                      <a:lnTo>
                        <a:pt x="1454" y="25"/>
                      </a:lnTo>
                      <a:lnTo>
                        <a:pt x="1490" y="0"/>
                      </a:lnTo>
                      <a:lnTo>
                        <a:pt x="1477" y="40"/>
                      </a:lnTo>
                      <a:lnTo>
                        <a:pt x="1462" y="79"/>
                      </a:lnTo>
                      <a:lnTo>
                        <a:pt x="1440" y="116"/>
                      </a:lnTo>
                      <a:lnTo>
                        <a:pt x="1416" y="151"/>
                      </a:lnTo>
                      <a:lnTo>
                        <a:pt x="1389" y="184"/>
                      </a:lnTo>
                      <a:lnTo>
                        <a:pt x="1363" y="217"/>
                      </a:lnTo>
                      <a:lnTo>
                        <a:pt x="1336" y="248"/>
                      </a:lnTo>
                      <a:lnTo>
                        <a:pt x="1313" y="280"/>
                      </a:lnTo>
                      <a:lnTo>
                        <a:pt x="1313" y="287"/>
                      </a:lnTo>
                      <a:lnTo>
                        <a:pt x="1316" y="295"/>
                      </a:lnTo>
                      <a:lnTo>
                        <a:pt x="1319" y="300"/>
                      </a:lnTo>
                      <a:lnTo>
                        <a:pt x="1326" y="306"/>
                      </a:lnTo>
                      <a:lnTo>
                        <a:pt x="1332" y="309"/>
                      </a:lnTo>
                      <a:lnTo>
                        <a:pt x="1338" y="312"/>
                      </a:lnTo>
                      <a:lnTo>
                        <a:pt x="1346" y="312"/>
                      </a:lnTo>
                      <a:lnTo>
                        <a:pt x="1355" y="310"/>
                      </a:lnTo>
                      <a:lnTo>
                        <a:pt x="1572" y="290"/>
                      </a:lnTo>
                      <a:lnTo>
                        <a:pt x="1541" y="321"/>
                      </a:lnTo>
                      <a:lnTo>
                        <a:pt x="1500" y="339"/>
                      </a:lnTo>
                      <a:lnTo>
                        <a:pt x="1454" y="349"/>
                      </a:lnTo>
                      <a:lnTo>
                        <a:pt x="1408" y="358"/>
                      </a:lnTo>
                      <a:lnTo>
                        <a:pt x="1367" y="368"/>
                      </a:lnTo>
                      <a:lnTo>
                        <a:pt x="1335" y="387"/>
                      </a:lnTo>
                      <a:lnTo>
                        <a:pt x="1319" y="418"/>
                      </a:lnTo>
                      <a:lnTo>
                        <a:pt x="1324" y="466"/>
                      </a:lnTo>
                      <a:lnTo>
                        <a:pt x="1480" y="508"/>
                      </a:lnTo>
                      <a:lnTo>
                        <a:pt x="1405" y="507"/>
                      </a:lnTo>
                      <a:lnTo>
                        <a:pt x="1333" y="515"/>
                      </a:lnTo>
                      <a:lnTo>
                        <a:pt x="1263" y="530"/>
                      </a:lnTo>
                      <a:lnTo>
                        <a:pt x="1196" y="553"/>
                      </a:lnTo>
                      <a:lnTo>
                        <a:pt x="1130" y="584"/>
                      </a:lnTo>
                      <a:lnTo>
                        <a:pt x="1069" y="623"/>
                      </a:lnTo>
                      <a:lnTo>
                        <a:pt x="1013" y="670"/>
                      </a:lnTo>
                      <a:lnTo>
                        <a:pt x="961" y="725"/>
                      </a:lnTo>
                      <a:lnTo>
                        <a:pt x="898" y="813"/>
                      </a:lnTo>
                      <a:lnTo>
                        <a:pt x="835" y="906"/>
                      </a:lnTo>
                      <a:lnTo>
                        <a:pt x="770" y="999"/>
                      </a:lnTo>
                      <a:lnTo>
                        <a:pt x="702" y="1090"/>
                      </a:lnTo>
                      <a:lnTo>
                        <a:pt x="627" y="1176"/>
                      </a:lnTo>
                      <a:lnTo>
                        <a:pt x="547" y="1255"/>
                      </a:lnTo>
                      <a:lnTo>
                        <a:pt x="458" y="1323"/>
                      </a:lnTo>
                      <a:lnTo>
                        <a:pt x="360" y="1378"/>
                      </a:lnTo>
                      <a:lnTo>
                        <a:pt x="346" y="1378"/>
                      </a:lnTo>
                      <a:lnTo>
                        <a:pt x="333" y="1378"/>
                      </a:lnTo>
                      <a:lnTo>
                        <a:pt x="317" y="1378"/>
                      </a:lnTo>
                      <a:lnTo>
                        <a:pt x="302" y="1380"/>
                      </a:lnTo>
                      <a:lnTo>
                        <a:pt x="285" y="1381"/>
                      </a:lnTo>
                      <a:lnTo>
                        <a:pt x="270" y="1386"/>
                      </a:lnTo>
                      <a:lnTo>
                        <a:pt x="257" y="1392"/>
                      </a:lnTo>
                      <a:lnTo>
                        <a:pt x="245" y="1400"/>
                      </a:lnTo>
                      <a:lnTo>
                        <a:pt x="17" y="1430"/>
                      </a:lnTo>
                      <a:lnTo>
                        <a:pt x="5" y="1395"/>
                      </a:lnTo>
                      <a:lnTo>
                        <a:pt x="0" y="1361"/>
                      </a:lnTo>
                      <a:lnTo>
                        <a:pt x="0" y="1328"/>
                      </a:lnTo>
                      <a:lnTo>
                        <a:pt x="6" y="1297"/>
                      </a:lnTo>
                      <a:lnTo>
                        <a:pt x="12" y="1264"/>
                      </a:lnTo>
                      <a:lnTo>
                        <a:pt x="19" y="1232"/>
                      </a:lnTo>
                      <a:lnTo>
                        <a:pt x="25" y="1202"/>
                      </a:lnTo>
                      <a:lnTo>
                        <a:pt x="27" y="1171"/>
                      </a:lnTo>
                      <a:lnTo>
                        <a:pt x="73" y="1171"/>
                      </a:lnTo>
                      <a:lnTo>
                        <a:pt x="118" y="1169"/>
                      </a:lnTo>
                      <a:lnTo>
                        <a:pt x="162" y="1163"/>
                      </a:lnTo>
                      <a:lnTo>
                        <a:pt x="207" y="1157"/>
                      </a:lnTo>
                      <a:lnTo>
                        <a:pt x="250" y="1147"/>
                      </a:lnTo>
                      <a:lnTo>
                        <a:pt x="293" y="1136"/>
                      </a:lnTo>
                      <a:lnTo>
                        <a:pt x="336" y="1127"/>
                      </a:lnTo>
                      <a:lnTo>
                        <a:pt x="380" y="1119"/>
                      </a:lnTo>
                      <a:lnTo>
                        <a:pt x="961" y="487"/>
                      </a:lnTo>
                      <a:lnTo>
                        <a:pt x="961" y="442"/>
                      </a:lnTo>
                      <a:lnTo>
                        <a:pt x="962" y="394"/>
                      </a:lnTo>
                      <a:lnTo>
                        <a:pt x="962" y="344"/>
                      </a:lnTo>
                      <a:lnTo>
                        <a:pt x="964" y="296"/>
                      </a:lnTo>
                      <a:lnTo>
                        <a:pt x="964" y="246"/>
                      </a:lnTo>
                      <a:lnTo>
                        <a:pt x="964" y="200"/>
                      </a:lnTo>
                      <a:lnTo>
                        <a:pt x="963" y="155"/>
                      </a:lnTo>
                      <a:lnTo>
                        <a:pt x="961" y="114"/>
                      </a:lnTo>
                      <a:lnTo>
                        <a:pt x="979" y="132"/>
                      </a:lnTo>
                      <a:lnTo>
                        <a:pt x="991" y="156"/>
                      </a:lnTo>
                      <a:lnTo>
                        <a:pt x="998" y="182"/>
                      </a:lnTo>
                      <a:lnTo>
                        <a:pt x="1006" y="210"/>
                      </a:lnTo>
                      <a:lnTo>
                        <a:pt x="1013" y="236"/>
                      </a:lnTo>
                      <a:lnTo>
                        <a:pt x="1025" y="260"/>
                      </a:lnTo>
                      <a:lnTo>
                        <a:pt x="1044" y="278"/>
                      </a:lnTo>
                      <a:lnTo>
                        <a:pt x="1075" y="290"/>
                      </a:lnTo>
                      <a:lnTo>
                        <a:pt x="1104" y="263"/>
                      </a:lnTo>
                      <a:lnTo>
                        <a:pt x="1127" y="231"/>
                      </a:lnTo>
                      <a:lnTo>
                        <a:pt x="1144" y="195"/>
                      </a:lnTo>
                      <a:lnTo>
                        <a:pt x="1159" y="157"/>
                      </a:lnTo>
                      <a:lnTo>
                        <a:pt x="1170" y="116"/>
                      </a:lnTo>
                      <a:lnTo>
                        <a:pt x="1184" y="75"/>
                      </a:lnTo>
                      <a:lnTo>
                        <a:pt x="1198" y="36"/>
                      </a:lnTo>
                      <a:lnTo>
                        <a:pt x="1220" y="0"/>
                      </a:lnTo>
                      <a:lnTo>
                        <a:pt x="1228" y="25"/>
                      </a:lnTo>
                      <a:lnTo>
                        <a:pt x="1233" y="53"/>
                      </a:lnTo>
                      <a:lnTo>
                        <a:pt x="1234" y="85"/>
                      </a:lnTo>
                      <a:lnTo>
                        <a:pt x="1235" y="117"/>
                      </a:lnTo>
                      <a:lnTo>
                        <a:pt x="1235" y="148"/>
                      </a:lnTo>
                      <a:lnTo>
                        <a:pt x="1237" y="178"/>
                      </a:lnTo>
                      <a:lnTo>
                        <a:pt x="1241" y="204"/>
                      </a:lnTo>
                      <a:lnTo>
                        <a:pt x="1251" y="228"/>
                      </a:lnTo>
                      <a:close/>
                    </a:path>
                  </a:pathLst>
                </a:custGeom>
                <a:solidFill>
                  <a:srgbClr val="F2D8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5" name="Freeform 64"/>
                <p:cNvSpPr>
                  <a:spLocks/>
                </p:cNvSpPr>
                <p:nvPr/>
              </p:nvSpPr>
              <p:spPr bwMode="auto">
                <a:xfrm>
                  <a:off x="4220" y="878"/>
                  <a:ext cx="10" cy="8"/>
                </a:xfrm>
                <a:custGeom>
                  <a:avLst/>
                  <a:gdLst>
                    <a:gd name="T0" fmla="*/ 0 w 52"/>
                    <a:gd name="T1" fmla="*/ 0 h 42"/>
                    <a:gd name="T2" fmla="*/ 0 w 52"/>
                    <a:gd name="T3" fmla="*/ 0 h 42"/>
                    <a:gd name="T4" fmla="*/ 0 w 52"/>
                    <a:gd name="T5" fmla="*/ 0 h 42"/>
                    <a:gd name="T6" fmla="*/ 0 w 52"/>
                    <a:gd name="T7" fmla="*/ 0 h 42"/>
                    <a:gd name="T8" fmla="*/ 0 w 52"/>
                    <a:gd name="T9" fmla="*/ 0 h 42"/>
                    <a:gd name="T10" fmla="*/ 0 w 52"/>
                    <a:gd name="T11" fmla="*/ 0 h 42"/>
                    <a:gd name="T12" fmla="*/ 0 w 52"/>
                    <a:gd name="T13" fmla="*/ 0 h 42"/>
                    <a:gd name="T14" fmla="*/ 0 w 52"/>
                    <a:gd name="T15" fmla="*/ 0 h 4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2"/>
                    <a:gd name="T25" fmla="*/ 0 h 42"/>
                    <a:gd name="T26" fmla="*/ 52 w 52"/>
                    <a:gd name="T27" fmla="*/ 42 h 4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2" h="42">
                      <a:moveTo>
                        <a:pt x="52" y="20"/>
                      </a:moveTo>
                      <a:lnTo>
                        <a:pt x="45" y="22"/>
                      </a:lnTo>
                      <a:lnTo>
                        <a:pt x="43" y="30"/>
                      </a:lnTo>
                      <a:lnTo>
                        <a:pt x="42" y="37"/>
                      </a:lnTo>
                      <a:lnTo>
                        <a:pt x="42" y="42"/>
                      </a:lnTo>
                      <a:lnTo>
                        <a:pt x="0" y="20"/>
                      </a:lnTo>
                      <a:lnTo>
                        <a:pt x="21" y="0"/>
                      </a:lnTo>
                      <a:lnTo>
                        <a:pt x="52" y="20"/>
                      </a:lnTo>
                      <a:close/>
                    </a:path>
                  </a:pathLst>
                </a:custGeom>
                <a:solidFill>
                  <a:srgbClr val="00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6" name="Freeform 65"/>
                <p:cNvSpPr>
                  <a:spLocks/>
                </p:cNvSpPr>
                <p:nvPr/>
              </p:nvSpPr>
              <p:spPr bwMode="auto">
                <a:xfrm>
                  <a:off x="4081" y="893"/>
                  <a:ext cx="27" cy="14"/>
                </a:xfrm>
                <a:custGeom>
                  <a:avLst/>
                  <a:gdLst>
                    <a:gd name="T0" fmla="*/ 0 w 134"/>
                    <a:gd name="T1" fmla="*/ 0 h 71"/>
                    <a:gd name="T2" fmla="*/ 0 w 134"/>
                    <a:gd name="T3" fmla="*/ 0 h 71"/>
                    <a:gd name="T4" fmla="*/ 0 w 134"/>
                    <a:gd name="T5" fmla="*/ 0 h 71"/>
                    <a:gd name="T6" fmla="*/ 0 w 134"/>
                    <a:gd name="T7" fmla="*/ 0 h 71"/>
                    <a:gd name="T8" fmla="*/ 0 w 134"/>
                    <a:gd name="T9" fmla="*/ 0 h 71"/>
                    <a:gd name="T10" fmla="*/ 0 w 134"/>
                    <a:gd name="T11" fmla="*/ 0 h 71"/>
                    <a:gd name="T12" fmla="*/ 0 w 134"/>
                    <a:gd name="T13" fmla="*/ 0 h 71"/>
                    <a:gd name="T14" fmla="*/ 0 w 134"/>
                    <a:gd name="T15" fmla="*/ 0 h 71"/>
                    <a:gd name="T16" fmla="*/ 0 w 134"/>
                    <a:gd name="T17" fmla="*/ 0 h 71"/>
                    <a:gd name="T18" fmla="*/ 0 w 134"/>
                    <a:gd name="T19" fmla="*/ 0 h 71"/>
                    <a:gd name="T20" fmla="*/ 0 w 134"/>
                    <a:gd name="T21" fmla="*/ 0 h 71"/>
                    <a:gd name="T22" fmla="*/ 0 w 134"/>
                    <a:gd name="T23" fmla="*/ 0 h 71"/>
                    <a:gd name="T24" fmla="*/ 0 w 134"/>
                    <a:gd name="T25" fmla="*/ 0 h 71"/>
                    <a:gd name="T26" fmla="*/ 0 w 134"/>
                    <a:gd name="T27" fmla="*/ 0 h 71"/>
                    <a:gd name="T28" fmla="*/ 0 w 134"/>
                    <a:gd name="T29" fmla="*/ 0 h 71"/>
                    <a:gd name="T30" fmla="*/ 0 w 134"/>
                    <a:gd name="T31" fmla="*/ 0 h 71"/>
                    <a:gd name="T32" fmla="*/ 0 w 134"/>
                    <a:gd name="T33" fmla="*/ 0 h 7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4"/>
                    <a:gd name="T52" fmla="*/ 0 h 71"/>
                    <a:gd name="T53" fmla="*/ 134 w 134"/>
                    <a:gd name="T54" fmla="*/ 71 h 7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4" h="71">
                      <a:moveTo>
                        <a:pt x="134" y="5"/>
                      </a:moveTo>
                      <a:lnTo>
                        <a:pt x="117" y="14"/>
                      </a:lnTo>
                      <a:lnTo>
                        <a:pt x="104" y="27"/>
                      </a:lnTo>
                      <a:lnTo>
                        <a:pt x="89" y="39"/>
                      </a:lnTo>
                      <a:lnTo>
                        <a:pt x="74" y="52"/>
                      </a:lnTo>
                      <a:lnTo>
                        <a:pt x="57" y="62"/>
                      </a:lnTo>
                      <a:lnTo>
                        <a:pt x="40" y="69"/>
                      </a:lnTo>
                      <a:lnTo>
                        <a:pt x="20" y="71"/>
                      </a:lnTo>
                      <a:lnTo>
                        <a:pt x="0" y="68"/>
                      </a:lnTo>
                      <a:lnTo>
                        <a:pt x="11" y="54"/>
                      </a:lnTo>
                      <a:lnTo>
                        <a:pt x="27" y="42"/>
                      </a:lnTo>
                      <a:lnTo>
                        <a:pt x="44" y="28"/>
                      </a:lnTo>
                      <a:lnTo>
                        <a:pt x="62" y="17"/>
                      </a:lnTo>
                      <a:lnTo>
                        <a:pt x="80" y="8"/>
                      </a:lnTo>
                      <a:lnTo>
                        <a:pt x="99" y="2"/>
                      </a:lnTo>
                      <a:lnTo>
                        <a:pt x="116" y="0"/>
                      </a:lnTo>
                      <a:lnTo>
                        <a:pt x="134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7" name="Freeform 66"/>
                <p:cNvSpPr>
                  <a:spLocks/>
                </p:cNvSpPr>
                <p:nvPr/>
              </p:nvSpPr>
              <p:spPr bwMode="auto">
                <a:xfrm>
                  <a:off x="4147" y="896"/>
                  <a:ext cx="43" cy="37"/>
                </a:xfrm>
                <a:custGeom>
                  <a:avLst/>
                  <a:gdLst>
                    <a:gd name="T0" fmla="*/ 0 w 214"/>
                    <a:gd name="T1" fmla="*/ 0 h 185"/>
                    <a:gd name="T2" fmla="*/ 0 w 214"/>
                    <a:gd name="T3" fmla="*/ 0 h 185"/>
                    <a:gd name="T4" fmla="*/ 0 w 214"/>
                    <a:gd name="T5" fmla="*/ 0 h 185"/>
                    <a:gd name="T6" fmla="*/ 0 w 214"/>
                    <a:gd name="T7" fmla="*/ 0 h 185"/>
                    <a:gd name="T8" fmla="*/ 0 w 214"/>
                    <a:gd name="T9" fmla="*/ 0 h 185"/>
                    <a:gd name="T10" fmla="*/ 0 w 214"/>
                    <a:gd name="T11" fmla="*/ 0 h 185"/>
                    <a:gd name="T12" fmla="*/ 0 w 214"/>
                    <a:gd name="T13" fmla="*/ 0 h 185"/>
                    <a:gd name="T14" fmla="*/ 0 w 214"/>
                    <a:gd name="T15" fmla="*/ 0 h 185"/>
                    <a:gd name="T16" fmla="*/ 0 w 214"/>
                    <a:gd name="T17" fmla="*/ 0 h 185"/>
                    <a:gd name="T18" fmla="*/ 0 w 214"/>
                    <a:gd name="T19" fmla="*/ 0 h 185"/>
                    <a:gd name="T20" fmla="*/ 0 w 214"/>
                    <a:gd name="T21" fmla="*/ 0 h 185"/>
                    <a:gd name="T22" fmla="*/ 0 w 214"/>
                    <a:gd name="T23" fmla="*/ 0 h 185"/>
                    <a:gd name="T24" fmla="*/ 0 w 214"/>
                    <a:gd name="T25" fmla="*/ 0 h 185"/>
                    <a:gd name="T26" fmla="*/ 0 w 214"/>
                    <a:gd name="T27" fmla="*/ 0 h 185"/>
                    <a:gd name="T28" fmla="*/ 0 w 214"/>
                    <a:gd name="T29" fmla="*/ 0 h 185"/>
                    <a:gd name="T30" fmla="*/ 0 w 214"/>
                    <a:gd name="T31" fmla="*/ 0 h 185"/>
                    <a:gd name="T32" fmla="*/ 0 w 214"/>
                    <a:gd name="T33" fmla="*/ 0 h 185"/>
                    <a:gd name="T34" fmla="*/ 0 w 214"/>
                    <a:gd name="T35" fmla="*/ 0 h 185"/>
                    <a:gd name="T36" fmla="*/ 0 w 214"/>
                    <a:gd name="T37" fmla="*/ 0 h 185"/>
                    <a:gd name="T38" fmla="*/ 0 w 214"/>
                    <a:gd name="T39" fmla="*/ 0 h 185"/>
                    <a:gd name="T40" fmla="*/ 0 w 214"/>
                    <a:gd name="T41" fmla="*/ 0 h 185"/>
                    <a:gd name="T42" fmla="*/ 0 w 214"/>
                    <a:gd name="T43" fmla="*/ 0 h 185"/>
                    <a:gd name="T44" fmla="*/ 0 w 214"/>
                    <a:gd name="T45" fmla="*/ 0 h 185"/>
                    <a:gd name="T46" fmla="*/ 0 w 214"/>
                    <a:gd name="T47" fmla="*/ 0 h 185"/>
                    <a:gd name="T48" fmla="*/ 0 w 214"/>
                    <a:gd name="T49" fmla="*/ 0 h 185"/>
                    <a:gd name="T50" fmla="*/ 0 w 214"/>
                    <a:gd name="T51" fmla="*/ 0 h 185"/>
                    <a:gd name="T52" fmla="*/ 0 w 214"/>
                    <a:gd name="T53" fmla="*/ 0 h 185"/>
                    <a:gd name="T54" fmla="*/ 0 w 214"/>
                    <a:gd name="T55" fmla="*/ 0 h 185"/>
                    <a:gd name="T56" fmla="*/ 0 w 214"/>
                    <a:gd name="T57" fmla="*/ 0 h 185"/>
                    <a:gd name="T58" fmla="*/ 0 w 214"/>
                    <a:gd name="T59" fmla="*/ 0 h 185"/>
                    <a:gd name="T60" fmla="*/ 0 w 214"/>
                    <a:gd name="T61" fmla="*/ 0 h 185"/>
                    <a:gd name="T62" fmla="*/ 0 w 214"/>
                    <a:gd name="T63" fmla="*/ 0 h 185"/>
                    <a:gd name="T64" fmla="*/ 0 w 214"/>
                    <a:gd name="T65" fmla="*/ 0 h 18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14"/>
                    <a:gd name="T100" fmla="*/ 0 h 185"/>
                    <a:gd name="T101" fmla="*/ 214 w 214"/>
                    <a:gd name="T102" fmla="*/ 185 h 18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14" h="185">
                      <a:moveTo>
                        <a:pt x="208" y="3"/>
                      </a:moveTo>
                      <a:lnTo>
                        <a:pt x="212" y="21"/>
                      </a:lnTo>
                      <a:lnTo>
                        <a:pt x="214" y="39"/>
                      </a:lnTo>
                      <a:lnTo>
                        <a:pt x="211" y="56"/>
                      </a:lnTo>
                      <a:lnTo>
                        <a:pt x="207" y="73"/>
                      </a:lnTo>
                      <a:lnTo>
                        <a:pt x="200" y="89"/>
                      </a:lnTo>
                      <a:lnTo>
                        <a:pt x="192" y="104"/>
                      </a:lnTo>
                      <a:lnTo>
                        <a:pt x="183" y="120"/>
                      </a:lnTo>
                      <a:lnTo>
                        <a:pt x="176" y="137"/>
                      </a:lnTo>
                      <a:lnTo>
                        <a:pt x="158" y="147"/>
                      </a:lnTo>
                      <a:lnTo>
                        <a:pt x="140" y="159"/>
                      </a:lnTo>
                      <a:lnTo>
                        <a:pt x="120" y="168"/>
                      </a:lnTo>
                      <a:lnTo>
                        <a:pt x="101" y="177"/>
                      </a:lnTo>
                      <a:lnTo>
                        <a:pt x="78" y="181"/>
                      </a:lnTo>
                      <a:lnTo>
                        <a:pt x="55" y="185"/>
                      </a:lnTo>
                      <a:lnTo>
                        <a:pt x="33" y="183"/>
                      </a:lnTo>
                      <a:lnTo>
                        <a:pt x="10" y="179"/>
                      </a:lnTo>
                      <a:lnTo>
                        <a:pt x="1" y="166"/>
                      </a:lnTo>
                      <a:lnTo>
                        <a:pt x="0" y="156"/>
                      </a:lnTo>
                      <a:lnTo>
                        <a:pt x="2" y="145"/>
                      </a:lnTo>
                      <a:lnTo>
                        <a:pt x="9" y="135"/>
                      </a:lnTo>
                      <a:lnTo>
                        <a:pt x="16" y="124"/>
                      </a:lnTo>
                      <a:lnTo>
                        <a:pt x="24" y="112"/>
                      </a:lnTo>
                      <a:lnTo>
                        <a:pt x="29" y="99"/>
                      </a:lnTo>
                      <a:lnTo>
                        <a:pt x="32" y="85"/>
                      </a:lnTo>
                      <a:lnTo>
                        <a:pt x="47" y="68"/>
                      </a:lnTo>
                      <a:lnTo>
                        <a:pt x="65" y="52"/>
                      </a:lnTo>
                      <a:lnTo>
                        <a:pt x="85" y="35"/>
                      </a:lnTo>
                      <a:lnTo>
                        <a:pt x="107" y="23"/>
                      </a:lnTo>
                      <a:lnTo>
                        <a:pt x="130" y="12"/>
                      </a:lnTo>
                      <a:lnTo>
                        <a:pt x="154" y="4"/>
                      </a:lnTo>
                      <a:lnTo>
                        <a:pt x="180" y="0"/>
                      </a:lnTo>
                      <a:lnTo>
                        <a:pt x="208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8" name="Freeform 67"/>
                <p:cNvSpPr>
                  <a:spLocks/>
                </p:cNvSpPr>
                <p:nvPr/>
              </p:nvSpPr>
              <p:spPr bwMode="auto">
                <a:xfrm>
                  <a:off x="4170" y="904"/>
                  <a:ext cx="9" cy="13"/>
                </a:xfrm>
                <a:custGeom>
                  <a:avLst/>
                  <a:gdLst>
                    <a:gd name="T0" fmla="*/ 0 w 47"/>
                    <a:gd name="T1" fmla="*/ 0 h 62"/>
                    <a:gd name="T2" fmla="*/ 0 w 47"/>
                    <a:gd name="T3" fmla="*/ 0 h 62"/>
                    <a:gd name="T4" fmla="*/ 0 w 47"/>
                    <a:gd name="T5" fmla="*/ 0 h 62"/>
                    <a:gd name="T6" fmla="*/ 0 w 47"/>
                    <a:gd name="T7" fmla="*/ 0 h 62"/>
                    <a:gd name="T8" fmla="*/ 0 w 47"/>
                    <a:gd name="T9" fmla="*/ 0 h 62"/>
                    <a:gd name="T10" fmla="*/ 0 w 47"/>
                    <a:gd name="T11" fmla="*/ 0 h 62"/>
                    <a:gd name="T12" fmla="*/ 0 w 47"/>
                    <a:gd name="T13" fmla="*/ 0 h 62"/>
                    <a:gd name="T14" fmla="*/ 0 w 47"/>
                    <a:gd name="T15" fmla="*/ 0 h 62"/>
                    <a:gd name="T16" fmla="*/ 0 w 47"/>
                    <a:gd name="T17" fmla="*/ 0 h 62"/>
                    <a:gd name="T18" fmla="*/ 0 w 47"/>
                    <a:gd name="T19" fmla="*/ 0 h 62"/>
                    <a:gd name="T20" fmla="*/ 0 w 47"/>
                    <a:gd name="T21" fmla="*/ 0 h 62"/>
                    <a:gd name="T22" fmla="*/ 0 w 47"/>
                    <a:gd name="T23" fmla="*/ 0 h 62"/>
                    <a:gd name="T24" fmla="*/ 0 w 47"/>
                    <a:gd name="T25" fmla="*/ 0 h 62"/>
                    <a:gd name="T26" fmla="*/ 0 w 47"/>
                    <a:gd name="T27" fmla="*/ 0 h 62"/>
                    <a:gd name="T28" fmla="*/ 0 w 47"/>
                    <a:gd name="T29" fmla="*/ 0 h 62"/>
                    <a:gd name="T30" fmla="*/ 0 w 47"/>
                    <a:gd name="T31" fmla="*/ 0 h 62"/>
                    <a:gd name="T32" fmla="*/ 0 w 47"/>
                    <a:gd name="T33" fmla="*/ 0 h 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7"/>
                    <a:gd name="T52" fmla="*/ 0 h 62"/>
                    <a:gd name="T53" fmla="*/ 47 w 47"/>
                    <a:gd name="T54" fmla="*/ 62 h 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7" h="62">
                      <a:moveTo>
                        <a:pt x="22" y="62"/>
                      </a:moveTo>
                      <a:lnTo>
                        <a:pt x="7" y="50"/>
                      </a:lnTo>
                      <a:lnTo>
                        <a:pt x="0" y="39"/>
                      </a:lnTo>
                      <a:lnTo>
                        <a:pt x="0" y="29"/>
                      </a:lnTo>
                      <a:lnTo>
                        <a:pt x="5" y="20"/>
                      </a:lnTo>
                      <a:lnTo>
                        <a:pt x="13" y="11"/>
                      </a:lnTo>
                      <a:lnTo>
                        <a:pt x="24" y="5"/>
                      </a:lnTo>
                      <a:lnTo>
                        <a:pt x="34" y="0"/>
                      </a:lnTo>
                      <a:lnTo>
                        <a:pt x="44" y="0"/>
                      </a:lnTo>
                      <a:lnTo>
                        <a:pt x="46" y="7"/>
                      </a:lnTo>
                      <a:lnTo>
                        <a:pt x="47" y="15"/>
                      </a:lnTo>
                      <a:lnTo>
                        <a:pt x="46" y="23"/>
                      </a:lnTo>
                      <a:lnTo>
                        <a:pt x="45" y="31"/>
                      </a:lnTo>
                      <a:lnTo>
                        <a:pt x="40" y="39"/>
                      </a:lnTo>
                      <a:lnTo>
                        <a:pt x="35" y="47"/>
                      </a:lnTo>
                      <a:lnTo>
                        <a:pt x="28" y="55"/>
                      </a:lnTo>
                      <a:lnTo>
                        <a:pt x="22" y="62"/>
                      </a:lnTo>
                      <a:close/>
                    </a:path>
                  </a:pathLst>
                </a:custGeom>
                <a:solidFill>
                  <a:srgbClr val="00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99" name="Freeform 68"/>
                <p:cNvSpPr>
                  <a:spLocks/>
                </p:cNvSpPr>
                <p:nvPr/>
              </p:nvSpPr>
              <p:spPr bwMode="auto">
                <a:xfrm>
                  <a:off x="4160" y="913"/>
                  <a:ext cx="10" cy="10"/>
                </a:xfrm>
                <a:custGeom>
                  <a:avLst/>
                  <a:gdLst>
                    <a:gd name="T0" fmla="*/ 0 w 52"/>
                    <a:gd name="T1" fmla="*/ 0 h 52"/>
                    <a:gd name="T2" fmla="*/ 0 w 52"/>
                    <a:gd name="T3" fmla="*/ 0 h 52"/>
                    <a:gd name="T4" fmla="*/ 0 w 52"/>
                    <a:gd name="T5" fmla="*/ 0 h 52"/>
                    <a:gd name="T6" fmla="*/ 0 w 52"/>
                    <a:gd name="T7" fmla="*/ 0 h 52"/>
                    <a:gd name="T8" fmla="*/ 0 w 52"/>
                    <a:gd name="T9" fmla="*/ 0 h 52"/>
                    <a:gd name="T10" fmla="*/ 0 w 52"/>
                    <a:gd name="T11" fmla="*/ 0 h 52"/>
                    <a:gd name="T12" fmla="*/ 0 w 52"/>
                    <a:gd name="T13" fmla="*/ 0 h 52"/>
                    <a:gd name="T14" fmla="*/ 0 w 52"/>
                    <a:gd name="T15" fmla="*/ 0 h 52"/>
                    <a:gd name="T16" fmla="*/ 0 w 52"/>
                    <a:gd name="T17" fmla="*/ 0 h 52"/>
                    <a:gd name="T18" fmla="*/ 0 w 52"/>
                    <a:gd name="T19" fmla="*/ 0 h 52"/>
                    <a:gd name="T20" fmla="*/ 0 w 52"/>
                    <a:gd name="T21" fmla="*/ 0 h 5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52"/>
                    <a:gd name="T35" fmla="*/ 52 w 52"/>
                    <a:gd name="T36" fmla="*/ 52 h 5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52">
                      <a:moveTo>
                        <a:pt x="52" y="42"/>
                      </a:moveTo>
                      <a:lnTo>
                        <a:pt x="50" y="44"/>
                      </a:lnTo>
                      <a:lnTo>
                        <a:pt x="44" y="46"/>
                      </a:lnTo>
                      <a:lnTo>
                        <a:pt x="37" y="48"/>
                      </a:lnTo>
                      <a:lnTo>
                        <a:pt x="29" y="50"/>
                      </a:lnTo>
                      <a:lnTo>
                        <a:pt x="20" y="50"/>
                      </a:lnTo>
                      <a:lnTo>
                        <a:pt x="11" y="51"/>
                      </a:lnTo>
                      <a:lnTo>
                        <a:pt x="5" y="51"/>
                      </a:lnTo>
                      <a:lnTo>
                        <a:pt x="0" y="52"/>
                      </a:lnTo>
                      <a:lnTo>
                        <a:pt x="22" y="0"/>
                      </a:lnTo>
                      <a:lnTo>
                        <a:pt x="52" y="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0" name="Freeform 69"/>
                <p:cNvSpPr>
                  <a:spLocks/>
                </p:cNvSpPr>
                <p:nvPr/>
              </p:nvSpPr>
              <p:spPr bwMode="auto">
                <a:xfrm>
                  <a:off x="4222" y="954"/>
                  <a:ext cx="19" cy="13"/>
                </a:xfrm>
                <a:custGeom>
                  <a:avLst/>
                  <a:gdLst>
                    <a:gd name="T0" fmla="*/ 0 w 94"/>
                    <a:gd name="T1" fmla="*/ 0 h 63"/>
                    <a:gd name="T2" fmla="*/ 0 w 94"/>
                    <a:gd name="T3" fmla="*/ 0 h 63"/>
                    <a:gd name="T4" fmla="*/ 0 w 94"/>
                    <a:gd name="T5" fmla="*/ 0 h 63"/>
                    <a:gd name="T6" fmla="*/ 0 w 94"/>
                    <a:gd name="T7" fmla="*/ 0 h 63"/>
                    <a:gd name="T8" fmla="*/ 0 w 94"/>
                    <a:gd name="T9" fmla="*/ 0 h 63"/>
                    <a:gd name="T10" fmla="*/ 0 w 94"/>
                    <a:gd name="T11" fmla="*/ 0 h 63"/>
                    <a:gd name="T12" fmla="*/ 0 w 94"/>
                    <a:gd name="T13" fmla="*/ 0 h 63"/>
                    <a:gd name="T14" fmla="*/ 0 w 94"/>
                    <a:gd name="T15" fmla="*/ 0 h 63"/>
                    <a:gd name="T16" fmla="*/ 0 w 94"/>
                    <a:gd name="T17" fmla="*/ 0 h 63"/>
                    <a:gd name="T18" fmla="*/ 0 w 94"/>
                    <a:gd name="T19" fmla="*/ 0 h 63"/>
                    <a:gd name="T20" fmla="*/ 0 w 94"/>
                    <a:gd name="T21" fmla="*/ 0 h 63"/>
                    <a:gd name="T22" fmla="*/ 0 w 94"/>
                    <a:gd name="T23" fmla="*/ 0 h 63"/>
                    <a:gd name="T24" fmla="*/ 0 w 94"/>
                    <a:gd name="T25" fmla="*/ 0 h 63"/>
                    <a:gd name="T26" fmla="*/ 0 w 94"/>
                    <a:gd name="T27" fmla="*/ 0 h 63"/>
                    <a:gd name="T28" fmla="*/ 0 w 94"/>
                    <a:gd name="T29" fmla="*/ 0 h 63"/>
                    <a:gd name="T30" fmla="*/ 0 w 94"/>
                    <a:gd name="T31" fmla="*/ 0 h 63"/>
                    <a:gd name="T32" fmla="*/ 0 w 94"/>
                    <a:gd name="T33" fmla="*/ 0 h 63"/>
                    <a:gd name="T34" fmla="*/ 0 w 94"/>
                    <a:gd name="T35" fmla="*/ 0 h 63"/>
                    <a:gd name="T36" fmla="*/ 0 w 94"/>
                    <a:gd name="T37" fmla="*/ 0 h 63"/>
                    <a:gd name="T38" fmla="*/ 0 w 94"/>
                    <a:gd name="T39" fmla="*/ 0 h 63"/>
                    <a:gd name="T40" fmla="*/ 0 w 94"/>
                    <a:gd name="T41" fmla="*/ 0 h 63"/>
                    <a:gd name="T42" fmla="*/ 0 w 94"/>
                    <a:gd name="T43" fmla="*/ 0 h 63"/>
                    <a:gd name="T44" fmla="*/ 0 w 94"/>
                    <a:gd name="T45" fmla="*/ 0 h 63"/>
                    <a:gd name="T46" fmla="*/ 0 w 94"/>
                    <a:gd name="T47" fmla="*/ 0 h 63"/>
                    <a:gd name="T48" fmla="*/ 0 w 94"/>
                    <a:gd name="T49" fmla="*/ 0 h 6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4"/>
                    <a:gd name="T76" fmla="*/ 0 h 63"/>
                    <a:gd name="T77" fmla="*/ 94 w 94"/>
                    <a:gd name="T78" fmla="*/ 63 h 6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4" h="63">
                      <a:moveTo>
                        <a:pt x="93" y="11"/>
                      </a:moveTo>
                      <a:lnTo>
                        <a:pt x="94" y="18"/>
                      </a:lnTo>
                      <a:lnTo>
                        <a:pt x="93" y="26"/>
                      </a:lnTo>
                      <a:lnTo>
                        <a:pt x="89" y="33"/>
                      </a:lnTo>
                      <a:lnTo>
                        <a:pt x="84" y="41"/>
                      </a:lnTo>
                      <a:lnTo>
                        <a:pt x="76" y="46"/>
                      </a:lnTo>
                      <a:lnTo>
                        <a:pt x="67" y="53"/>
                      </a:lnTo>
                      <a:lnTo>
                        <a:pt x="58" y="58"/>
                      </a:lnTo>
                      <a:lnTo>
                        <a:pt x="51" y="63"/>
                      </a:lnTo>
                      <a:lnTo>
                        <a:pt x="38" y="62"/>
                      </a:lnTo>
                      <a:lnTo>
                        <a:pt x="29" y="62"/>
                      </a:lnTo>
                      <a:lnTo>
                        <a:pt x="20" y="61"/>
                      </a:lnTo>
                      <a:lnTo>
                        <a:pt x="14" y="59"/>
                      </a:lnTo>
                      <a:lnTo>
                        <a:pt x="7" y="54"/>
                      </a:lnTo>
                      <a:lnTo>
                        <a:pt x="3" y="50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10" y="29"/>
                      </a:lnTo>
                      <a:lnTo>
                        <a:pt x="20" y="24"/>
                      </a:lnTo>
                      <a:lnTo>
                        <a:pt x="31" y="16"/>
                      </a:lnTo>
                      <a:lnTo>
                        <a:pt x="42" y="9"/>
                      </a:lnTo>
                      <a:lnTo>
                        <a:pt x="52" y="2"/>
                      </a:lnTo>
                      <a:lnTo>
                        <a:pt x="63" y="0"/>
                      </a:lnTo>
                      <a:lnTo>
                        <a:pt x="77" y="2"/>
                      </a:lnTo>
                      <a:lnTo>
                        <a:pt x="93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1" name="Freeform 70"/>
                <p:cNvSpPr>
                  <a:spLocks/>
                </p:cNvSpPr>
                <p:nvPr/>
              </p:nvSpPr>
              <p:spPr bwMode="auto">
                <a:xfrm>
                  <a:off x="4222" y="958"/>
                  <a:ext cx="102" cy="121"/>
                </a:xfrm>
                <a:custGeom>
                  <a:avLst/>
                  <a:gdLst>
                    <a:gd name="T0" fmla="*/ 0 w 510"/>
                    <a:gd name="T1" fmla="*/ 0 h 604"/>
                    <a:gd name="T2" fmla="*/ 0 w 510"/>
                    <a:gd name="T3" fmla="*/ 0 h 604"/>
                    <a:gd name="T4" fmla="*/ 0 w 510"/>
                    <a:gd name="T5" fmla="*/ 0 h 604"/>
                    <a:gd name="T6" fmla="*/ 0 w 510"/>
                    <a:gd name="T7" fmla="*/ 0 h 604"/>
                    <a:gd name="T8" fmla="*/ 0 w 510"/>
                    <a:gd name="T9" fmla="*/ 0 h 604"/>
                    <a:gd name="T10" fmla="*/ 0 w 510"/>
                    <a:gd name="T11" fmla="*/ 0 h 604"/>
                    <a:gd name="T12" fmla="*/ 0 w 510"/>
                    <a:gd name="T13" fmla="*/ 0 h 604"/>
                    <a:gd name="T14" fmla="*/ 0 w 510"/>
                    <a:gd name="T15" fmla="*/ 0 h 604"/>
                    <a:gd name="T16" fmla="*/ 0 w 510"/>
                    <a:gd name="T17" fmla="*/ 0 h 604"/>
                    <a:gd name="T18" fmla="*/ 0 w 510"/>
                    <a:gd name="T19" fmla="*/ 0 h 604"/>
                    <a:gd name="T20" fmla="*/ 0 w 510"/>
                    <a:gd name="T21" fmla="*/ 0 h 604"/>
                    <a:gd name="T22" fmla="*/ 0 w 510"/>
                    <a:gd name="T23" fmla="*/ 0 h 604"/>
                    <a:gd name="T24" fmla="*/ 0 w 510"/>
                    <a:gd name="T25" fmla="*/ 0 h 604"/>
                    <a:gd name="T26" fmla="*/ 0 w 510"/>
                    <a:gd name="T27" fmla="*/ 0 h 604"/>
                    <a:gd name="T28" fmla="*/ 0 w 510"/>
                    <a:gd name="T29" fmla="*/ 0 h 604"/>
                    <a:gd name="T30" fmla="*/ 0 w 510"/>
                    <a:gd name="T31" fmla="*/ 0 h 604"/>
                    <a:gd name="T32" fmla="*/ 0 w 510"/>
                    <a:gd name="T33" fmla="*/ 0 h 604"/>
                    <a:gd name="T34" fmla="*/ 0 w 510"/>
                    <a:gd name="T35" fmla="*/ 0 h 604"/>
                    <a:gd name="T36" fmla="*/ 0 w 510"/>
                    <a:gd name="T37" fmla="*/ 0 h 604"/>
                    <a:gd name="T38" fmla="*/ 0 w 510"/>
                    <a:gd name="T39" fmla="*/ 0 h 604"/>
                    <a:gd name="T40" fmla="*/ 0 w 510"/>
                    <a:gd name="T41" fmla="*/ 0 h 604"/>
                    <a:gd name="T42" fmla="*/ 0 w 510"/>
                    <a:gd name="T43" fmla="*/ 0 h 604"/>
                    <a:gd name="T44" fmla="*/ 0 w 510"/>
                    <a:gd name="T45" fmla="*/ 0 h 604"/>
                    <a:gd name="T46" fmla="*/ 0 w 510"/>
                    <a:gd name="T47" fmla="*/ 0 h 604"/>
                    <a:gd name="T48" fmla="*/ 0 w 510"/>
                    <a:gd name="T49" fmla="*/ 0 h 604"/>
                    <a:gd name="T50" fmla="*/ 0 w 510"/>
                    <a:gd name="T51" fmla="*/ 0 h 604"/>
                    <a:gd name="T52" fmla="*/ 0 w 510"/>
                    <a:gd name="T53" fmla="*/ 0 h 604"/>
                    <a:gd name="T54" fmla="*/ 0 w 510"/>
                    <a:gd name="T55" fmla="*/ 0 h 604"/>
                    <a:gd name="T56" fmla="*/ 0 w 510"/>
                    <a:gd name="T57" fmla="*/ 0 h 604"/>
                    <a:gd name="T58" fmla="*/ 0 w 510"/>
                    <a:gd name="T59" fmla="*/ 0 h 604"/>
                    <a:gd name="T60" fmla="*/ 0 w 510"/>
                    <a:gd name="T61" fmla="*/ 0 h 604"/>
                    <a:gd name="T62" fmla="*/ 0 w 510"/>
                    <a:gd name="T63" fmla="*/ 0 h 604"/>
                    <a:gd name="T64" fmla="*/ 0 w 510"/>
                    <a:gd name="T65" fmla="*/ 0 h 604"/>
                    <a:gd name="T66" fmla="*/ 0 w 510"/>
                    <a:gd name="T67" fmla="*/ 0 h 604"/>
                    <a:gd name="T68" fmla="*/ 0 w 510"/>
                    <a:gd name="T69" fmla="*/ 0 h 604"/>
                    <a:gd name="T70" fmla="*/ 0 w 510"/>
                    <a:gd name="T71" fmla="*/ 0 h 604"/>
                    <a:gd name="T72" fmla="*/ 0 w 510"/>
                    <a:gd name="T73" fmla="*/ 0 h 604"/>
                    <a:gd name="T74" fmla="*/ 0 w 510"/>
                    <a:gd name="T75" fmla="*/ 0 h 604"/>
                    <a:gd name="T76" fmla="*/ 0 w 510"/>
                    <a:gd name="T77" fmla="*/ 0 h 604"/>
                    <a:gd name="T78" fmla="*/ 0 w 510"/>
                    <a:gd name="T79" fmla="*/ 0 h 604"/>
                    <a:gd name="T80" fmla="*/ 0 w 510"/>
                    <a:gd name="T81" fmla="*/ 0 h 604"/>
                    <a:gd name="T82" fmla="*/ 0 w 510"/>
                    <a:gd name="T83" fmla="*/ 0 h 604"/>
                    <a:gd name="T84" fmla="*/ 0 w 510"/>
                    <a:gd name="T85" fmla="*/ 0 h 604"/>
                    <a:gd name="T86" fmla="*/ 0 w 510"/>
                    <a:gd name="T87" fmla="*/ 0 h 604"/>
                    <a:gd name="T88" fmla="*/ 0 w 510"/>
                    <a:gd name="T89" fmla="*/ 0 h 604"/>
                    <a:gd name="T90" fmla="*/ 0 w 510"/>
                    <a:gd name="T91" fmla="*/ 0 h 604"/>
                    <a:gd name="T92" fmla="*/ 0 w 510"/>
                    <a:gd name="T93" fmla="*/ 0 h 604"/>
                    <a:gd name="T94" fmla="*/ 0 w 510"/>
                    <a:gd name="T95" fmla="*/ 0 h 604"/>
                    <a:gd name="T96" fmla="*/ 0 w 510"/>
                    <a:gd name="T97" fmla="*/ 0 h 604"/>
                    <a:gd name="T98" fmla="*/ 0 w 510"/>
                    <a:gd name="T99" fmla="*/ 0 h 604"/>
                    <a:gd name="T100" fmla="*/ 0 w 510"/>
                    <a:gd name="T101" fmla="*/ 0 h 604"/>
                    <a:gd name="T102" fmla="*/ 0 w 510"/>
                    <a:gd name="T103" fmla="*/ 0 h 604"/>
                    <a:gd name="T104" fmla="*/ 0 w 510"/>
                    <a:gd name="T105" fmla="*/ 0 h 604"/>
                    <a:gd name="T106" fmla="*/ 0 w 510"/>
                    <a:gd name="T107" fmla="*/ 0 h 604"/>
                    <a:gd name="T108" fmla="*/ 0 w 510"/>
                    <a:gd name="T109" fmla="*/ 0 h 604"/>
                    <a:gd name="T110" fmla="*/ 0 w 510"/>
                    <a:gd name="T111" fmla="*/ 0 h 604"/>
                    <a:gd name="T112" fmla="*/ 0 w 510"/>
                    <a:gd name="T113" fmla="*/ 0 h 60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10"/>
                    <a:gd name="T172" fmla="*/ 0 h 604"/>
                    <a:gd name="T173" fmla="*/ 510 w 510"/>
                    <a:gd name="T174" fmla="*/ 604 h 60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10" h="604">
                      <a:moveTo>
                        <a:pt x="406" y="34"/>
                      </a:moveTo>
                      <a:lnTo>
                        <a:pt x="408" y="72"/>
                      </a:lnTo>
                      <a:lnTo>
                        <a:pt x="413" y="111"/>
                      </a:lnTo>
                      <a:lnTo>
                        <a:pt x="422" y="148"/>
                      </a:lnTo>
                      <a:lnTo>
                        <a:pt x="435" y="185"/>
                      </a:lnTo>
                      <a:lnTo>
                        <a:pt x="449" y="220"/>
                      </a:lnTo>
                      <a:lnTo>
                        <a:pt x="467" y="254"/>
                      </a:lnTo>
                      <a:lnTo>
                        <a:pt x="487" y="285"/>
                      </a:lnTo>
                      <a:lnTo>
                        <a:pt x="510" y="314"/>
                      </a:lnTo>
                      <a:lnTo>
                        <a:pt x="500" y="329"/>
                      </a:lnTo>
                      <a:lnTo>
                        <a:pt x="489" y="346"/>
                      </a:lnTo>
                      <a:lnTo>
                        <a:pt x="475" y="363"/>
                      </a:lnTo>
                      <a:lnTo>
                        <a:pt x="461" y="381"/>
                      </a:lnTo>
                      <a:lnTo>
                        <a:pt x="444" y="398"/>
                      </a:lnTo>
                      <a:lnTo>
                        <a:pt x="428" y="416"/>
                      </a:lnTo>
                      <a:lnTo>
                        <a:pt x="411" y="432"/>
                      </a:lnTo>
                      <a:lnTo>
                        <a:pt x="396" y="448"/>
                      </a:lnTo>
                      <a:lnTo>
                        <a:pt x="366" y="418"/>
                      </a:lnTo>
                      <a:lnTo>
                        <a:pt x="377" y="406"/>
                      </a:lnTo>
                      <a:lnTo>
                        <a:pt x="392" y="393"/>
                      </a:lnTo>
                      <a:lnTo>
                        <a:pt x="406" y="381"/>
                      </a:lnTo>
                      <a:lnTo>
                        <a:pt x="422" y="369"/>
                      </a:lnTo>
                      <a:lnTo>
                        <a:pt x="434" y="356"/>
                      </a:lnTo>
                      <a:lnTo>
                        <a:pt x="444" y="342"/>
                      </a:lnTo>
                      <a:lnTo>
                        <a:pt x="448" y="328"/>
                      </a:lnTo>
                      <a:lnTo>
                        <a:pt x="448" y="314"/>
                      </a:lnTo>
                      <a:lnTo>
                        <a:pt x="435" y="304"/>
                      </a:lnTo>
                      <a:lnTo>
                        <a:pt x="422" y="297"/>
                      </a:lnTo>
                      <a:lnTo>
                        <a:pt x="409" y="294"/>
                      </a:lnTo>
                      <a:lnTo>
                        <a:pt x="396" y="294"/>
                      </a:lnTo>
                      <a:lnTo>
                        <a:pt x="383" y="294"/>
                      </a:lnTo>
                      <a:lnTo>
                        <a:pt x="369" y="296"/>
                      </a:lnTo>
                      <a:lnTo>
                        <a:pt x="356" y="299"/>
                      </a:lnTo>
                      <a:lnTo>
                        <a:pt x="344" y="304"/>
                      </a:lnTo>
                      <a:lnTo>
                        <a:pt x="327" y="285"/>
                      </a:lnTo>
                      <a:lnTo>
                        <a:pt x="316" y="264"/>
                      </a:lnTo>
                      <a:lnTo>
                        <a:pt x="307" y="242"/>
                      </a:lnTo>
                      <a:lnTo>
                        <a:pt x="301" y="219"/>
                      </a:lnTo>
                      <a:lnTo>
                        <a:pt x="293" y="198"/>
                      </a:lnTo>
                      <a:lnTo>
                        <a:pt x="284" y="180"/>
                      </a:lnTo>
                      <a:lnTo>
                        <a:pt x="270" y="165"/>
                      </a:lnTo>
                      <a:lnTo>
                        <a:pt x="252" y="158"/>
                      </a:lnTo>
                      <a:lnTo>
                        <a:pt x="237" y="178"/>
                      </a:lnTo>
                      <a:lnTo>
                        <a:pt x="227" y="202"/>
                      </a:lnTo>
                      <a:lnTo>
                        <a:pt x="218" y="227"/>
                      </a:lnTo>
                      <a:lnTo>
                        <a:pt x="212" y="254"/>
                      </a:lnTo>
                      <a:lnTo>
                        <a:pt x="205" y="281"/>
                      </a:lnTo>
                      <a:lnTo>
                        <a:pt x="201" y="310"/>
                      </a:lnTo>
                      <a:lnTo>
                        <a:pt x="195" y="338"/>
                      </a:lnTo>
                      <a:lnTo>
                        <a:pt x="189" y="366"/>
                      </a:lnTo>
                      <a:lnTo>
                        <a:pt x="169" y="373"/>
                      </a:lnTo>
                      <a:lnTo>
                        <a:pt x="150" y="381"/>
                      </a:lnTo>
                      <a:lnTo>
                        <a:pt x="131" y="389"/>
                      </a:lnTo>
                      <a:lnTo>
                        <a:pt x="112" y="397"/>
                      </a:lnTo>
                      <a:lnTo>
                        <a:pt x="91" y="403"/>
                      </a:lnTo>
                      <a:lnTo>
                        <a:pt x="72" y="412"/>
                      </a:lnTo>
                      <a:lnTo>
                        <a:pt x="53" y="419"/>
                      </a:lnTo>
                      <a:lnTo>
                        <a:pt x="34" y="428"/>
                      </a:lnTo>
                      <a:lnTo>
                        <a:pt x="46" y="446"/>
                      </a:lnTo>
                      <a:lnTo>
                        <a:pt x="69" y="462"/>
                      </a:lnTo>
                      <a:lnTo>
                        <a:pt x="93" y="473"/>
                      </a:lnTo>
                      <a:lnTo>
                        <a:pt x="121" y="486"/>
                      </a:lnTo>
                      <a:lnTo>
                        <a:pt x="142" y="499"/>
                      </a:lnTo>
                      <a:lnTo>
                        <a:pt x="158" y="520"/>
                      </a:lnTo>
                      <a:lnTo>
                        <a:pt x="160" y="546"/>
                      </a:lnTo>
                      <a:lnTo>
                        <a:pt x="148" y="584"/>
                      </a:lnTo>
                      <a:lnTo>
                        <a:pt x="134" y="587"/>
                      </a:lnTo>
                      <a:lnTo>
                        <a:pt x="122" y="591"/>
                      </a:lnTo>
                      <a:lnTo>
                        <a:pt x="107" y="594"/>
                      </a:lnTo>
                      <a:lnTo>
                        <a:pt x="93" y="598"/>
                      </a:lnTo>
                      <a:lnTo>
                        <a:pt x="78" y="600"/>
                      </a:lnTo>
                      <a:lnTo>
                        <a:pt x="63" y="602"/>
                      </a:lnTo>
                      <a:lnTo>
                        <a:pt x="48" y="603"/>
                      </a:lnTo>
                      <a:lnTo>
                        <a:pt x="34" y="604"/>
                      </a:lnTo>
                      <a:lnTo>
                        <a:pt x="38" y="587"/>
                      </a:lnTo>
                      <a:lnTo>
                        <a:pt x="39" y="574"/>
                      </a:lnTo>
                      <a:lnTo>
                        <a:pt x="37" y="560"/>
                      </a:lnTo>
                      <a:lnTo>
                        <a:pt x="34" y="549"/>
                      </a:lnTo>
                      <a:lnTo>
                        <a:pt x="26" y="538"/>
                      </a:lnTo>
                      <a:lnTo>
                        <a:pt x="19" y="528"/>
                      </a:lnTo>
                      <a:lnTo>
                        <a:pt x="10" y="517"/>
                      </a:lnTo>
                      <a:lnTo>
                        <a:pt x="3" y="511"/>
                      </a:lnTo>
                      <a:lnTo>
                        <a:pt x="2" y="477"/>
                      </a:lnTo>
                      <a:lnTo>
                        <a:pt x="1" y="443"/>
                      </a:lnTo>
                      <a:lnTo>
                        <a:pt x="0" y="406"/>
                      </a:lnTo>
                      <a:lnTo>
                        <a:pt x="0" y="369"/>
                      </a:lnTo>
                      <a:lnTo>
                        <a:pt x="0" y="331"/>
                      </a:lnTo>
                      <a:lnTo>
                        <a:pt x="2" y="294"/>
                      </a:lnTo>
                      <a:lnTo>
                        <a:pt x="5" y="256"/>
                      </a:lnTo>
                      <a:lnTo>
                        <a:pt x="13" y="221"/>
                      </a:lnTo>
                      <a:lnTo>
                        <a:pt x="36" y="225"/>
                      </a:lnTo>
                      <a:lnTo>
                        <a:pt x="61" y="229"/>
                      </a:lnTo>
                      <a:lnTo>
                        <a:pt x="84" y="233"/>
                      </a:lnTo>
                      <a:lnTo>
                        <a:pt x="109" y="236"/>
                      </a:lnTo>
                      <a:lnTo>
                        <a:pt x="133" y="236"/>
                      </a:lnTo>
                      <a:lnTo>
                        <a:pt x="157" y="235"/>
                      </a:lnTo>
                      <a:lnTo>
                        <a:pt x="178" y="229"/>
                      </a:lnTo>
                      <a:lnTo>
                        <a:pt x="200" y="221"/>
                      </a:lnTo>
                      <a:lnTo>
                        <a:pt x="223" y="192"/>
                      </a:lnTo>
                      <a:lnTo>
                        <a:pt x="231" y="156"/>
                      </a:lnTo>
                      <a:lnTo>
                        <a:pt x="229" y="115"/>
                      </a:lnTo>
                      <a:lnTo>
                        <a:pt x="226" y="77"/>
                      </a:lnTo>
                      <a:lnTo>
                        <a:pt x="226" y="41"/>
                      </a:lnTo>
                      <a:lnTo>
                        <a:pt x="238" y="15"/>
                      </a:lnTo>
                      <a:lnTo>
                        <a:pt x="267" y="0"/>
                      </a:lnTo>
                      <a:lnTo>
                        <a:pt x="324" y="3"/>
                      </a:lnTo>
                      <a:lnTo>
                        <a:pt x="335" y="8"/>
                      </a:lnTo>
                      <a:lnTo>
                        <a:pt x="348" y="10"/>
                      </a:lnTo>
                      <a:lnTo>
                        <a:pt x="360" y="10"/>
                      </a:lnTo>
                      <a:lnTo>
                        <a:pt x="373" y="10"/>
                      </a:lnTo>
                      <a:lnTo>
                        <a:pt x="383" y="10"/>
                      </a:lnTo>
                      <a:lnTo>
                        <a:pt x="393" y="14"/>
                      </a:lnTo>
                      <a:lnTo>
                        <a:pt x="400" y="20"/>
                      </a:lnTo>
                      <a:lnTo>
                        <a:pt x="406" y="34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2" name="Freeform 71"/>
                <p:cNvSpPr>
                  <a:spLocks/>
                </p:cNvSpPr>
                <p:nvPr/>
              </p:nvSpPr>
              <p:spPr bwMode="auto">
                <a:xfrm>
                  <a:off x="4108" y="967"/>
                  <a:ext cx="69" cy="92"/>
                </a:xfrm>
                <a:custGeom>
                  <a:avLst/>
                  <a:gdLst>
                    <a:gd name="T0" fmla="*/ 0 w 345"/>
                    <a:gd name="T1" fmla="*/ 0 h 460"/>
                    <a:gd name="T2" fmla="*/ 0 w 345"/>
                    <a:gd name="T3" fmla="*/ 0 h 460"/>
                    <a:gd name="T4" fmla="*/ 0 w 345"/>
                    <a:gd name="T5" fmla="*/ 0 h 460"/>
                    <a:gd name="T6" fmla="*/ 0 w 345"/>
                    <a:gd name="T7" fmla="*/ 0 h 460"/>
                    <a:gd name="T8" fmla="*/ 0 w 345"/>
                    <a:gd name="T9" fmla="*/ 0 h 460"/>
                    <a:gd name="T10" fmla="*/ 0 w 345"/>
                    <a:gd name="T11" fmla="*/ 0 h 460"/>
                    <a:gd name="T12" fmla="*/ 0 w 345"/>
                    <a:gd name="T13" fmla="*/ 0 h 460"/>
                    <a:gd name="T14" fmla="*/ 0 w 345"/>
                    <a:gd name="T15" fmla="*/ 0 h 460"/>
                    <a:gd name="T16" fmla="*/ 0 w 345"/>
                    <a:gd name="T17" fmla="*/ 0 h 460"/>
                    <a:gd name="T18" fmla="*/ 0 w 345"/>
                    <a:gd name="T19" fmla="*/ 0 h 460"/>
                    <a:gd name="T20" fmla="*/ 0 w 345"/>
                    <a:gd name="T21" fmla="*/ 0 h 460"/>
                    <a:gd name="T22" fmla="*/ 0 w 345"/>
                    <a:gd name="T23" fmla="*/ 0 h 460"/>
                    <a:gd name="T24" fmla="*/ 0 w 345"/>
                    <a:gd name="T25" fmla="*/ 0 h 460"/>
                    <a:gd name="T26" fmla="*/ 0 w 345"/>
                    <a:gd name="T27" fmla="*/ 0 h 460"/>
                    <a:gd name="T28" fmla="*/ 0 w 345"/>
                    <a:gd name="T29" fmla="*/ 0 h 460"/>
                    <a:gd name="T30" fmla="*/ 0 w 345"/>
                    <a:gd name="T31" fmla="*/ 0 h 460"/>
                    <a:gd name="T32" fmla="*/ 0 w 345"/>
                    <a:gd name="T33" fmla="*/ 0 h 460"/>
                    <a:gd name="T34" fmla="*/ 0 w 345"/>
                    <a:gd name="T35" fmla="*/ 0 h 460"/>
                    <a:gd name="T36" fmla="*/ 0 w 345"/>
                    <a:gd name="T37" fmla="*/ 0 h 460"/>
                    <a:gd name="T38" fmla="*/ 0 w 345"/>
                    <a:gd name="T39" fmla="*/ 0 h 460"/>
                    <a:gd name="T40" fmla="*/ 0 w 345"/>
                    <a:gd name="T41" fmla="*/ 0 h 460"/>
                    <a:gd name="T42" fmla="*/ 0 w 345"/>
                    <a:gd name="T43" fmla="*/ 0 h 460"/>
                    <a:gd name="T44" fmla="*/ 0 w 345"/>
                    <a:gd name="T45" fmla="*/ 0 h 460"/>
                    <a:gd name="T46" fmla="*/ 0 w 345"/>
                    <a:gd name="T47" fmla="*/ 0 h 460"/>
                    <a:gd name="T48" fmla="*/ 0 w 345"/>
                    <a:gd name="T49" fmla="*/ 0 h 460"/>
                    <a:gd name="T50" fmla="*/ 0 w 345"/>
                    <a:gd name="T51" fmla="*/ 0 h 460"/>
                    <a:gd name="T52" fmla="*/ 0 w 345"/>
                    <a:gd name="T53" fmla="*/ 0 h 460"/>
                    <a:gd name="T54" fmla="*/ 0 w 345"/>
                    <a:gd name="T55" fmla="*/ 0 h 460"/>
                    <a:gd name="T56" fmla="*/ 0 w 345"/>
                    <a:gd name="T57" fmla="*/ 0 h 460"/>
                    <a:gd name="T58" fmla="*/ 0 w 345"/>
                    <a:gd name="T59" fmla="*/ 0 h 460"/>
                    <a:gd name="T60" fmla="*/ 0 w 345"/>
                    <a:gd name="T61" fmla="*/ 0 h 460"/>
                    <a:gd name="T62" fmla="*/ 0 w 345"/>
                    <a:gd name="T63" fmla="*/ 0 h 460"/>
                    <a:gd name="T64" fmla="*/ 0 w 345"/>
                    <a:gd name="T65" fmla="*/ 0 h 460"/>
                    <a:gd name="T66" fmla="*/ 0 w 345"/>
                    <a:gd name="T67" fmla="*/ 0 h 460"/>
                    <a:gd name="T68" fmla="*/ 0 w 345"/>
                    <a:gd name="T69" fmla="*/ 0 h 460"/>
                    <a:gd name="T70" fmla="*/ 0 w 345"/>
                    <a:gd name="T71" fmla="*/ 0 h 460"/>
                    <a:gd name="T72" fmla="*/ 0 w 345"/>
                    <a:gd name="T73" fmla="*/ 0 h 460"/>
                    <a:gd name="T74" fmla="*/ 0 w 345"/>
                    <a:gd name="T75" fmla="*/ 0 h 460"/>
                    <a:gd name="T76" fmla="*/ 0 w 345"/>
                    <a:gd name="T77" fmla="*/ 0 h 460"/>
                    <a:gd name="T78" fmla="*/ 0 w 345"/>
                    <a:gd name="T79" fmla="*/ 0 h 460"/>
                    <a:gd name="T80" fmla="*/ 0 w 345"/>
                    <a:gd name="T81" fmla="*/ 0 h 460"/>
                    <a:gd name="T82" fmla="*/ 0 w 345"/>
                    <a:gd name="T83" fmla="*/ 0 h 460"/>
                    <a:gd name="T84" fmla="*/ 0 w 345"/>
                    <a:gd name="T85" fmla="*/ 0 h 460"/>
                    <a:gd name="T86" fmla="*/ 0 w 345"/>
                    <a:gd name="T87" fmla="*/ 0 h 460"/>
                    <a:gd name="T88" fmla="*/ 0 w 345"/>
                    <a:gd name="T89" fmla="*/ 0 h 460"/>
                    <a:gd name="T90" fmla="*/ 0 w 345"/>
                    <a:gd name="T91" fmla="*/ 0 h 460"/>
                    <a:gd name="T92" fmla="*/ 0 w 345"/>
                    <a:gd name="T93" fmla="*/ 0 h 460"/>
                    <a:gd name="T94" fmla="*/ 0 w 345"/>
                    <a:gd name="T95" fmla="*/ 0 h 460"/>
                    <a:gd name="T96" fmla="*/ 0 w 345"/>
                    <a:gd name="T97" fmla="*/ 0 h 460"/>
                    <a:gd name="T98" fmla="*/ 0 w 345"/>
                    <a:gd name="T99" fmla="*/ 0 h 460"/>
                    <a:gd name="T100" fmla="*/ 0 w 345"/>
                    <a:gd name="T101" fmla="*/ 0 h 460"/>
                    <a:gd name="T102" fmla="*/ 0 w 345"/>
                    <a:gd name="T103" fmla="*/ 0 h 460"/>
                    <a:gd name="T104" fmla="*/ 0 w 345"/>
                    <a:gd name="T105" fmla="*/ 0 h 460"/>
                    <a:gd name="T106" fmla="*/ 0 w 345"/>
                    <a:gd name="T107" fmla="*/ 0 h 460"/>
                    <a:gd name="T108" fmla="*/ 0 w 345"/>
                    <a:gd name="T109" fmla="*/ 0 h 460"/>
                    <a:gd name="T110" fmla="*/ 0 w 345"/>
                    <a:gd name="T111" fmla="*/ 0 h 460"/>
                    <a:gd name="T112" fmla="*/ 0 w 345"/>
                    <a:gd name="T113" fmla="*/ 0 h 460"/>
                    <a:gd name="T114" fmla="*/ 0 w 345"/>
                    <a:gd name="T115" fmla="*/ 0 h 460"/>
                    <a:gd name="T116" fmla="*/ 0 w 345"/>
                    <a:gd name="T117" fmla="*/ 0 h 460"/>
                    <a:gd name="T118" fmla="*/ 0 w 345"/>
                    <a:gd name="T119" fmla="*/ 0 h 460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45"/>
                    <a:gd name="T181" fmla="*/ 0 h 460"/>
                    <a:gd name="T182" fmla="*/ 345 w 345"/>
                    <a:gd name="T183" fmla="*/ 460 h 460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45" h="460">
                      <a:moveTo>
                        <a:pt x="249" y="92"/>
                      </a:moveTo>
                      <a:lnTo>
                        <a:pt x="255" y="100"/>
                      </a:lnTo>
                      <a:lnTo>
                        <a:pt x="260" y="111"/>
                      </a:lnTo>
                      <a:lnTo>
                        <a:pt x="262" y="125"/>
                      </a:lnTo>
                      <a:lnTo>
                        <a:pt x="265" y="138"/>
                      </a:lnTo>
                      <a:lnTo>
                        <a:pt x="264" y="151"/>
                      </a:lnTo>
                      <a:lnTo>
                        <a:pt x="264" y="164"/>
                      </a:lnTo>
                      <a:lnTo>
                        <a:pt x="261" y="175"/>
                      </a:lnTo>
                      <a:lnTo>
                        <a:pt x="259" y="186"/>
                      </a:lnTo>
                      <a:lnTo>
                        <a:pt x="251" y="189"/>
                      </a:lnTo>
                      <a:lnTo>
                        <a:pt x="243" y="192"/>
                      </a:lnTo>
                      <a:lnTo>
                        <a:pt x="236" y="196"/>
                      </a:lnTo>
                      <a:lnTo>
                        <a:pt x="230" y="200"/>
                      </a:lnTo>
                      <a:lnTo>
                        <a:pt x="223" y="204"/>
                      </a:lnTo>
                      <a:lnTo>
                        <a:pt x="216" y="208"/>
                      </a:lnTo>
                      <a:lnTo>
                        <a:pt x="210" y="212"/>
                      </a:lnTo>
                      <a:lnTo>
                        <a:pt x="207" y="216"/>
                      </a:lnTo>
                      <a:lnTo>
                        <a:pt x="214" y="239"/>
                      </a:lnTo>
                      <a:lnTo>
                        <a:pt x="229" y="252"/>
                      </a:lnTo>
                      <a:lnTo>
                        <a:pt x="246" y="257"/>
                      </a:lnTo>
                      <a:lnTo>
                        <a:pt x="267" y="258"/>
                      </a:lnTo>
                      <a:lnTo>
                        <a:pt x="287" y="258"/>
                      </a:lnTo>
                      <a:lnTo>
                        <a:pt x="309" y="262"/>
                      </a:lnTo>
                      <a:lnTo>
                        <a:pt x="327" y="275"/>
                      </a:lnTo>
                      <a:lnTo>
                        <a:pt x="343" y="300"/>
                      </a:lnTo>
                      <a:lnTo>
                        <a:pt x="345" y="322"/>
                      </a:lnTo>
                      <a:lnTo>
                        <a:pt x="345" y="345"/>
                      </a:lnTo>
                      <a:lnTo>
                        <a:pt x="343" y="367"/>
                      </a:lnTo>
                      <a:lnTo>
                        <a:pt x="338" y="389"/>
                      </a:lnTo>
                      <a:lnTo>
                        <a:pt x="329" y="408"/>
                      </a:lnTo>
                      <a:lnTo>
                        <a:pt x="317" y="425"/>
                      </a:lnTo>
                      <a:lnTo>
                        <a:pt x="300" y="441"/>
                      </a:lnTo>
                      <a:lnTo>
                        <a:pt x="281" y="454"/>
                      </a:lnTo>
                      <a:lnTo>
                        <a:pt x="273" y="459"/>
                      </a:lnTo>
                      <a:lnTo>
                        <a:pt x="273" y="460"/>
                      </a:lnTo>
                      <a:lnTo>
                        <a:pt x="277" y="458"/>
                      </a:lnTo>
                      <a:lnTo>
                        <a:pt x="286" y="453"/>
                      </a:lnTo>
                      <a:lnTo>
                        <a:pt x="294" y="444"/>
                      </a:lnTo>
                      <a:lnTo>
                        <a:pt x="301" y="435"/>
                      </a:lnTo>
                      <a:lnTo>
                        <a:pt x="303" y="424"/>
                      </a:lnTo>
                      <a:lnTo>
                        <a:pt x="301" y="414"/>
                      </a:lnTo>
                      <a:lnTo>
                        <a:pt x="268" y="415"/>
                      </a:lnTo>
                      <a:lnTo>
                        <a:pt x="246" y="404"/>
                      </a:lnTo>
                      <a:lnTo>
                        <a:pt x="230" y="383"/>
                      </a:lnTo>
                      <a:lnTo>
                        <a:pt x="217" y="361"/>
                      </a:lnTo>
                      <a:lnTo>
                        <a:pt x="205" y="339"/>
                      </a:lnTo>
                      <a:lnTo>
                        <a:pt x="189" y="325"/>
                      </a:lnTo>
                      <a:lnTo>
                        <a:pt x="166" y="323"/>
                      </a:lnTo>
                      <a:lnTo>
                        <a:pt x="135" y="340"/>
                      </a:lnTo>
                      <a:lnTo>
                        <a:pt x="130" y="344"/>
                      </a:lnTo>
                      <a:lnTo>
                        <a:pt x="133" y="345"/>
                      </a:lnTo>
                      <a:lnTo>
                        <a:pt x="138" y="341"/>
                      </a:lnTo>
                      <a:lnTo>
                        <a:pt x="148" y="335"/>
                      </a:lnTo>
                      <a:lnTo>
                        <a:pt x="159" y="326"/>
                      </a:lnTo>
                      <a:lnTo>
                        <a:pt x="171" y="317"/>
                      </a:lnTo>
                      <a:lnTo>
                        <a:pt x="180" y="308"/>
                      </a:lnTo>
                      <a:lnTo>
                        <a:pt x="187" y="300"/>
                      </a:lnTo>
                      <a:lnTo>
                        <a:pt x="173" y="278"/>
                      </a:lnTo>
                      <a:lnTo>
                        <a:pt x="161" y="271"/>
                      </a:lnTo>
                      <a:lnTo>
                        <a:pt x="147" y="273"/>
                      </a:lnTo>
                      <a:lnTo>
                        <a:pt x="135" y="282"/>
                      </a:lnTo>
                      <a:lnTo>
                        <a:pt x="121" y="293"/>
                      </a:lnTo>
                      <a:lnTo>
                        <a:pt x="108" y="305"/>
                      </a:lnTo>
                      <a:lnTo>
                        <a:pt x="94" y="315"/>
                      </a:lnTo>
                      <a:lnTo>
                        <a:pt x="83" y="320"/>
                      </a:lnTo>
                      <a:lnTo>
                        <a:pt x="78" y="318"/>
                      </a:lnTo>
                      <a:lnTo>
                        <a:pt x="83" y="314"/>
                      </a:lnTo>
                      <a:lnTo>
                        <a:pt x="90" y="306"/>
                      </a:lnTo>
                      <a:lnTo>
                        <a:pt x="100" y="299"/>
                      </a:lnTo>
                      <a:lnTo>
                        <a:pt x="107" y="287"/>
                      </a:lnTo>
                      <a:lnTo>
                        <a:pt x="110" y="276"/>
                      </a:lnTo>
                      <a:lnTo>
                        <a:pt x="105" y="261"/>
                      </a:lnTo>
                      <a:lnTo>
                        <a:pt x="93" y="248"/>
                      </a:lnTo>
                      <a:lnTo>
                        <a:pt x="102" y="233"/>
                      </a:lnTo>
                      <a:lnTo>
                        <a:pt x="117" y="223"/>
                      </a:lnTo>
                      <a:lnTo>
                        <a:pt x="131" y="215"/>
                      </a:lnTo>
                      <a:lnTo>
                        <a:pt x="147" y="209"/>
                      </a:lnTo>
                      <a:lnTo>
                        <a:pt x="159" y="201"/>
                      </a:lnTo>
                      <a:lnTo>
                        <a:pt x="165" y="192"/>
                      </a:lnTo>
                      <a:lnTo>
                        <a:pt x="164" y="180"/>
                      </a:lnTo>
                      <a:lnTo>
                        <a:pt x="155" y="164"/>
                      </a:lnTo>
                      <a:lnTo>
                        <a:pt x="133" y="164"/>
                      </a:lnTo>
                      <a:lnTo>
                        <a:pt x="113" y="173"/>
                      </a:lnTo>
                      <a:lnTo>
                        <a:pt x="95" y="187"/>
                      </a:lnTo>
                      <a:lnTo>
                        <a:pt x="78" y="203"/>
                      </a:lnTo>
                      <a:lnTo>
                        <a:pt x="61" y="216"/>
                      </a:lnTo>
                      <a:lnTo>
                        <a:pt x="45" y="227"/>
                      </a:lnTo>
                      <a:lnTo>
                        <a:pt x="27" y="232"/>
                      </a:lnTo>
                      <a:lnTo>
                        <a:pt x="10" y="226"/>
                      </a:lnTo>
                      <a:lnTo>
                        <a:pt x="21" y="207"/>
                      </a:lnTo>
                      <a:lnTo>
                        <a:pt x="36" y="190"/>
                      </a:lnTo>
                      <a:lnTo>
                        <a:pt x="55" y="174"/>
                      </a:lnTo>
                      <a:lnTo>
                        <a:pt x="76" y="161"/>
                      </a:lnTo>
                      <a:lnTo>
                        <a:pt x="95" y="145"/>
                      </a:lnTo>
                      <a:lnTo>
                        <a:pt x="113" y="131"/>
                      </a:lnTo>
                      <a:lnTo>
                        <a:pt x="126" y="117"/>
                      </a:lnTo>
                      <a:lnTo>
                        <a:pt x="135" y="102"/>
                      </a:lnTo>
                      <a:lnTo>
                        <a:pt x="114" y="100"/>
                      </a:lnTo>
                      <a:lnTo>
                        <a:pt x="97" y="102"/>
                      </a:lnTo>
                      <a:lnTo>
                        <a:pt x="79" y="106"/>
                      </a:lnTo>
                      <a:lnTo>
                        <a:pt x="64" y="116"/>
                      </a:lnTo>
                      <a:lnTo>
                        <a:pt x="47" y="125"/>
                      </a:lnTo>
                      <a:lnTo>
                        <a:pt x="31" y="135"/>
                      </a:lnTo>
                      <a:lnTo>
                        <a:pt x="15" y="144"/>
                      </a:lnTo>
                      <a:lnTo>
                        <a:pt x="0" y="154"/>
                      </a:lnTo>
                      <a:lnTo>
                        <a:pt x="19" y="152"/>
                      </a:lnTo>
                      <a:lnTo>
                        <a:pt x="30" y="140"/>
                      </a:lnTo>
                      <a:lnTo>
                        <a:pt x="32" y="123"/>
                      </a:lnTo>
                      <a:lnTo>
                        <a:pt x="33" y="104"/>
                      </a:lnTo>
                      <a:lnTo>
                        <a:pt x="33" y="82"/>
                      </a:lnTo>
                      <a:lnTo>
                        <a:pt x="40" y="62"/>
                      </a:lnTo>
                      <a:lnTo>
                        <a:pt x="55" y="48"/>
                      </a:lnTo>
                      <a:lnTo>
                        <a:pt x="83" y="40"/>
                      </a:lnTo>
                      <a:lnTo>
                        <a:pt x="102" y="10"/>
                      </a:lnTo>
                      <a:lnTo>
                        <a:pt x="121" y="0"/>
                      </a:lnTo>
                      <a:lnTo>
                        <a:pt x="142" y="4"/>
                      </a:lnTo>
                      <a:lnTo>
                        <a:pt x="162" y="18"/>
                      </a:lnTo>
                      <a:lnTo>
                        <a:pt x="182" y="38"/>
                      </a:lnTo>
                      <a:lnTo>
                        <a:pt x="204" y="60"/>
                      </a:lnTo>
                      <a:lnTo>
                        <a:pt x="225" y="78"/>
                      </a:lnTo>
                      <a:lnTo>
                        <a:pt x="249" y="92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3" name="Freeform 72"/>
                <p:cNvSpPr>
                  <a:spLocks/>
                </p:cNvSpPr>
                <p:nvPr/>
              </p:nvSpPr>
              <p:spPr bwMode="auto">
                <a:xfrm>
                  <a:off x="4170" y="989"/>
                  <a:ext cx="44" cy="74"/>
                </a:xfrm>
                <a:custGeom>
                  <a:avLst/>
                  <a:gdLst>
                    <a:gd name="T0" fmla="*/ 0 w 218"/>
                    <a:gd name="T1" fmla="*/ 0 h 367"/>
                    <a:gd name="T2" fmla="*/ 0 w 218"/>
                    <a:gd name="T3" fmla="*/ 0 h 367"/>
                    <a:gd name="T4" fmla="*/ 0 w 218"/>
                    <a:gd name="T5" fmla="*/ 0 h 367"/>
                    <a:gd name="T6" fmla="*/ 0 w 218"/>
                    <a:gd name="T7" fmla="*/ 0 h 367"/>
                    <a:gd name="T8" fmla="*/ 0 w 218"/>
                    <a:gd name="T9" fmla="*/ 0 h 367"/>
                    <a:gd name="T10" fmla="*/ 0 w 218"/>
                    <a:gd name="T11" fmla="*/ 0 h 367"/>
                    <a:gd name="T12" fmla="*/ 0 w 218"/>
                    <a:gd name="T13" fmla="*/ 0 h 367"/>
                    <a:gd name="T14" fmla="*/ 0 w 218"/>
                    <a:gd name="T15" fmla="*/ 0 h 367"/>
                    <a:gd name="T16" fmla="*/ 0 w 218"/>
                    <a:gd name="T17" fmla="*/ 0 h 367"/>
                    <a:gd name="T18" fmla="*/ 0 w 218"/>
                    <a:gd name="T19" fmla="*/ 0 h 367"/>
                    <a:gd name="T20" fmla="*/ 0 w 218"/>
                    <a:gd name="T21" fmla="*/ 0 h 367"/>
                    <a:gd name="T22" fmla="*/ 0 w 218"/>
                    <a:gd name="T23" fmla="*/ 0 h 367"/>
                    <a:gd name="T24" fmla="*/ 0 w 218"/>
                    <a:gd name="T25" fmla="*/ 0 h 367"/>
                    <a:gd name="T26" fmla="*/ 0 w 218"/>
                    <a:gd name="T27" fmla="*/ 0 h 367"/>
                    <a:gd name="T28" fmla="*/ 0 w 218"/>
                    <a:gd name="T29" fmla="*/ 0 h 367"/>
                    <a:gd name="T30" fmla="*/ 0 w 218"/>
                    <a:gd name="T31" fmla="*/ 0 h 367"/>
                    <a:gd name="T32" fmla="*/ 0 w 218"/>
                    <a:gd name="T33" fmla="*/ 0 h 367"/>
                    <a:gd name="T34" fmla="*/ 0 w 218"/>
                    <a:gd name="T35" fmla="*/ 0 h 367"/>
                    <a:gd name="T36" fmla="*/ 0 w 218"/>
                    <a:gd name="T37" fmla="*/ 0 h 367"/>
                    <a:gd name="T38" fmla="*/ 0 w 218"/>
                    <a:gd name="T39" fmla="*/ 0 h 367"/>
                    <a:gd name="T40" fmla="*/ 0 w 218"/>
                    <a:gd name="T41" fmla="*/ 0 h 367"/>
                    <a:gd name="T42" fmla="*/ 0 w 218"/>
                    <a:gd name="T43" fmla="*/ 0 h 367"/>
                    <a:gd name="T44" fmla="*/ 0 w 218"/>
                    <a:gd name="T45" fmla="*/ 0 h 367"/>
                    <a:gd name="T46" fmla="*/ 0 w 218"/>
                    <a:gd name="T47" fmla="*/ 0 h 367"/>
                    <a:gd name="T48" fmla="*/ 0 w 218"/>
                    <a:gd name="T49" fmla="*/ 0 h 367"/>
                    <a:gd name="T50" fmla="*/ 0 w 218"/>
                    <a:gd name="T51" fmla="*/ 0 h 367"/>
                    <a:gd name="T52" fmla="*/ 0 w 218"/>
                    <a:gd name="T53" fmla="*/ 0 h 367"/>
                    <a:gd name="T54" fmla="*/ 0 w 218"/>
                    <a:gd name="T55" fmla="*/ 0 h 367"/>
                    <a:gd name="T56" fmla="*/ 0 w 218"/>
                    <a:gd name="T57" fmla="*/ 0 h 367"/>
                    <a:gd name="T58" fmla="*/ 0 w 218"/>
                    <a:gd name="T59" fmla="*/ 0 h 367"/>
                    <a:gd name="T60" fmla="*/ 0 w 218"/>
                    <a:gd name="T61" fmla="*/ 0 h 367"/>
                    <a:gd name="T62" fmla="*/ 0 w 218"/>
                    <a:gd name="T63" fmla="*/ 0 h 367"/>
                    <a:gd name="T64" fmla="*/ 0 w 218"/>
                    <a:gd name="T65" fmla="*/ 0 h 367"/>
                    <a:gd name="T66" fmla="*/ 0 w 218"/>
                    <a:gd name="T67" fmla="*/ 0 h 36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18"/>
                    <a:gd name="T103" fmla="*/ 0 h 367"/>
                    <a:gd name="T104" fmla="*/ 218 w 218"/>
                    <a:gd name="T105" fmla="*/ 367 h 367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18" h="367">
                      <a:moveTo>
                        <a:pt x="218" y="52"/>
                      </a:moveTo>
                      <a:lnTo>
                        <a:pt x="213" y="91"/>
                      </a:lnTo>
                      <a:lnTo>
                        <a:pt x="208" y="130"/>
                      </a:lnTo>
                      <a:lnTo>
                        <a:pt x="204" y="168"/>
                      </a:lnTo>
                      <a:lnTo>
                        <a:pt x="201" y="208"/>
                      </a:lnTo>
                      <a:lnTo>
                        <a:pt x="198" y="246"/>
                      </a:lnTo>
                      <a:lnTo>
                        <a:pt x="198" y="286"/>
                      </a:lnTo>
                      <a:lnTo>
                        <a:pt x="201" y="324"/>
                      </a:lnTo>
                      <a:lnTo>
                        <a:pt x="208" y="364"/>
                      </a:lnTo>
                      <a:lnTo>
                        <a:pt x="188" y="366"/>
                      </a:lnTo>
                      <a:lnTo>
                        <a:pt x="168" y="367"/>
                      </a:lnTo>
                      <a:lnTo>
                        <a:pt x="149" y="366"/>
                      </a:lnTo>
                      <a:lnTo>
                        <a:pt x="131" y="365"/>
                      </a:lnTo>
                      <a:lnTo>
                        <a:pt x="112" y="361"/>
                      </a:lnTo>
                      <a:lnTo>
                        <a:pt x="95" y="355"/>
                      </a:lnTo>
                      <a:lnTo>
                        <a:pt x="77" y="348"/>
                      </a:lnTo>
                      <a:lnTo>
                        <a:pt x="62" y="342"/>
                      </a:lnTo>
                      <a:lnTo>
                        <a:pt x="66" y="320"/>
                      </a:lnTo>
                      <a:lnTo>
                        <a:pt x="71" y="295"/>
                      </a:lnTo>
                      <a:lnTo>
                        <a:pt x="76" y="266"/>
                      </a:lnTo>
                      <a:lnTo>
                        <a:pt x="80" y="237"/>
                      </a:lnTo>
                      <a:lnTo>
                        <a:pt x="79" y="207"/>
                      </a:lnTo>
                      <a:lnTo>
                        <a:pt x="76" y="178"/>
                      </a:lnTo>
                      <a:lnTo>
                        <a:pt x="67" y="149"/>
                      </a:lnTo>
                      <a:lnTo>
                        <a:pt x="52" y="126"/>
                      </a:lnTo>
                      <a:lnTo>
                        <a:pt x="28" y="115"/>
                      </a:lnTo>
                      <a:lnTo>
                        <a:pt x="14" y="103"/>
                      </a:lnTo>
                      <a:lnTo>
                        <a:pt x="6" y="89"/>
                      </a:lnTo>
                      <a:lnTo>
                        <a:pt x="2" y="74"/>
                      </a:lnTo>
                      <a:lnTo>
                        <a:pt x="1" y="55"/>
                      </a:lnTo>
                      <a:lnTo>
                        <a:pt x="1" y="39"/>
                      </a:lnTo>
                      <a:lnTo>
                        <a:pt x="1" y="19"/>
                      </a:lnTo>
                      <a:lnTo>
                        <a:pt x="0" y="0"/>
                      </a:lnTo>
                      <a:lnTo>
                        <a:pt x="218" y="52"/>
                      </a:lnTo>
                      <a:close/>
                    </a:path>
                  </a:pathLst>
                </a:custGeom>
                <a:solidFill>
                  <a:srgbClr val="F2D8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4" name="Freeform 73"/>
                <p:cNvSpPr>
                  <a:spLocks/>
                </p:cNvSpPr>
                <p:nvPr/>
              </p:nvSpPr>
              <p:spPr bwMode="auto">
                <a:xfrm>
                  <a:off x="4249" y="1006"/>
                  <a:ext cx="46" cy="66"/>
                </a:xfrm>
                <a:custGeom>
                  <a:avLst/>
                  <a:gdLst>
                    <a:gd name="T0" fmla="*/ 0 w 229"/>
                    <a:gd name="T1" fmla="*/ 0 h 331"/>
                    <a:gd name="T2" fmla="*/ 0 w 229"/>
                    <a:gd name="T3" fmla="*/ 0 h 331"/>
                    <a:gd name="T4" fmla="*/ 0 w 229"/>
                    <a:gd name="T5" fmla="*/ 0 h 331"/>
                    <a:gd name="T6" fmla="*/ 0 w 229"/>
                    <a:gd name="T7" fmla="*/ 0 h 331"/>
                    <a:gd name="T8" fmla="*/ 0 w 229"/>
                    <a:gd name="T9" fmla="*/ 0 h 331"/>
                    <a:gd name="T10" fmla="*/ 0 w 229"/>
                    <a:gd name="T11" fmla="*/ 0 h 331"/>
                    <a:gd name="T12" fmla="*/ 0 w 229"/>
                    <a:gd name="T13" fmla="*/ 0 h 331"/>
                    <a:gd name="T14" fmla="*/ 0 w 229"/>
                    <a:gd name="T15" fmla="*/ 0 h 331"/>
                    <a:gd name="T16" fmla="*/ 0 w 229"/>
                    <a:gd name="T17" fmla="*/ 0 h 331"/>
                    <a:gd name="T18" fmla="*/ 0 w 229"/>
                    <a:gd name="T19" fmla="*/ 0 h 331"/>
                    <a:gd name="T20" fmla="*/ 0 w 229"/>
                    <a:gd name="T21" fmla="*/ 0 h 331"/>
                    <a:gd name="T22" fmla="*/ 0 w 229"/>
                    <a:gd name="T23" fmla="*/ 0 h 331"/>
                    <a:gd name="T24" fmla="*/ 0 w 229"/>
                    <a:gd name="T25" fmla="*/ 0 h 331"/>
                    <a:gd name="T26" fmla="*/ 0 w 229"/>
                    <a:gd name="T27" fmla="*/ 0 h 331"/>
                    <a:gd name="T28" fmla="*/ 0 w 229"/>
                    <a:gd name="T29" fmla="*/ 0 h 331"/>
                    <a:gd name="T30" fmla="*/ 0 w 229"/>
                    <a:gd name="T31" fmla="*/ 0 h 331"/>
                    <a:gd name="T32" fmla="*/ 0 w 229"/>
                    <a:gd name="T33" fmla="*/ 0 h 331"/>
                    <a:gd name="T34" fmla="*/ 0 w 229"/>
                    <a:gd name="T35" fmla="*/ 0 h 331"/>
                    <a:gd name="T36" fmla="*/ 0 w 229"/>
                    <a:gd name="T37" fmla="*/ 0 h 331"/>
                    <a:gd name="T38" fmla="*/ 0 w 229"/>
                    <a:gd name="T39" fmla="*/ 0 h 331"/>
                    <a:gd name="T40" fmla="*/ 0 w 229"/>
                    <a:gd name="T41" fmla="*/ 0 h 331"/>
                    <a:gd name="T42" fmla="*/ 0 w 229"/>
                    <a:gd name="T43" fmla="*/ 0 h 331"/>
                    <a:gd name="T44" fmla="*/ 0 w 229"/>
                    <a:gd name="T45" fmla="*/ 0 h 331"/>
                    <a:gd name="T46" fmla="*/ 0 w 229"/>
                    <a:gd name="T47" fmla="*/ 0 h 331"/>
                    <a:gd name="T48" fmla="*/ 0 w 229"/>
                    <a:gd name="T49" fmla="*/ 0 h 331"/>
                    <a:gd name="T50" fmla="*/ 0 w 229"/>
                    <a:gd name="T51" fmla="*/ 0 h 331"/>
                    <a:gd name="T52" fmla="*/ 0 w 229"/>
                    <a:gd name="T53" fmla="*/ 0 h 331"/>
                    <a:gd name="T54" fmla="*/ 0 w 229"/>
                    <a:gd name="T55" fmla="*/ 0 h 331"/>
                    <a:gd name="T56" fmla="*/ 0 w 229"/>
                    <a:gd name="T57" fmla="*/ 0 h 331"/>
                    <a:gd name="T58" fmla="*/ 0 w 229"/>
                    <a:gd name="T59" fmla="*/ 0 h 331"/>
                    <a:gd name="T60" fmla="*/ 0 w 229"/>
                    <a:gd name="T61" fmla="*/ 0 h 331"/>
                    <a:gd name="T62" fmla="*/ 0 w 229"/>
                    <a:gd name="T63" fmla="*/ 0 h 331"/>
                    <a:gd name="T64" fmla="*/ 0 w 229"/>
                    <a:gd name="T65" fmla="*/ 0 h 331"/>
                    <a:gd name="T66" fmla="*/ 0 w 229"/>
                    <a:gd name="T67" fmla="*/ 0 h 331"/>
                    <a:gd name="T68" fmla="*/ 0 w 229"/>
                    <a:gd name="T69" fmla="*/ 0 h 331"/>
                    <a:gd name="T70" fmla="*/ 0 w 229"/>
                    <a:gd name="T71" fmla="*/ 0 h 33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29"/>
                    <a:gd name="T109" fmla="*/ 0 h 331"/>
                    <a:gd name="T110" fmla="*/ 229 w 229"/>
                    <a:gd name="T111" fmla="*/ 331 h 33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29" h="331">
                      <a:moveTo>
                        <a:pt x="229" y="114"/>
                      </a:moveTo>
                      <a:lnTo>
                        <a:pt x="194" y="133"/>
                      </a:lnTo>
                      <a:lnTo>
                        <a:pt x="181" y="153"/>
                      </a:lnTo>
                      <a:lnTo>
                        <a:pt x="181" y="175"/>
                      </a:lnTo>
                      <a:lnTo>
                        <a:pt x="191" y="197"/>
                      </a:lnTo>
                      <a:lnTo>
                        <a:pt x="203" y="220"/>
                      </a:lnTo>
                      <a:lnTo>
                        <a:pt x="210" y="243"/>
                      </a:lnTo>
                      <a:lnTo>
                        <a:pt x="206" y="266"/>
                      </a:lnTo>
                      <a:lnTo>
                        <a:pt x="187" y="290"/>
                      </a:lnTo>
                      <a:lnTo>
                        <a:pt x="168" y="275"/>
                      </a:lnTo>
                      <a:lnTo>
                        <a:pt x="151" y="271"/>
                      </a:lnTo>
                      <a:lnTo>
                        <a:pt x="134" y="273"/>
                      </a:lnTo>
                      <a:lnTo>
                        <a:pt x="120" y="283"/>
                      </a:lnTo>
                      <a:lnTo>
                        <a:pt x="106" y="295"/>
                      </a:lnTo>
                      <a:lnTo>
                        <a:pt x="91" y="308"/>
                      </a:lnTo>
                      <a:lnTo>
                        <a:pt x="76" y="321"/>
                      </a:lnTo>
                      <a:lnTo>
                        <a:pt x="63" y="331"/>
                      </a:lnTo>
                      <a:lnTo>
                        <a:pt x="65" y="318"/>
                      </a:lnTo>
                      <a:lnTo>
                        <a:pt x="67" y="307"/>
                      </a:lnTo>
                      <a:lnTo>
                        <a:pt x="68" y="295"/>
                      </a:lnTo>
                      <a:lnTo>
                        <a:pt x="71" y="284"/>
                      </a:lnTo>
                      <a:lnTo>
                        <a:pt x="71" y="272"/>
                      </a:lnTo>
                      <a:lnTo>
                        <a:pt x="72" y="261"/>
                      </a:lnTo>
                      <a:lnTo>
                        <a:pt x="72" y="248"/>
                      </a:lnTo>
                      <a:lnTo>
                        <a:pt x="73" y="238"/>
                      </a:lnTo>
                      <a:lnTo>
                        <a:pt x="0" y="196"/>
                      </a:lnTo>
                      <a:lnTo>
                        <a:pt x="93" y="144"/>
                      </a:lnTo>
                      <a:lnTo>
                        <a:pt x="125" y="0"/>
                      </a:lnTo>
                      <a:lnTo>
                        <a:pt x="133" y="17"/>
                      </a:lnTo>
                      <a:lnTo>
                        <a:pt x="140" y="38"/>
                      </a:lnTo>
                      <a:lnTo>
                        <a:pt x="145" y="61"/>
                      </a:lnTo>
                      <a:lnTo>
                        <a:pt x="153" y="83"/>
                      </a:lnTo>
                      <a:lnTo>
                        <a:pt x="161" y="101"/>
                      </a:lnTo>
                      <a:lnTo>
                        <a:pt x="177" y="114"/>
                      </a:lnTo>
                      <a:lnTo>
                        <a:pt x="197" y="118"/>
                      </a:lnTo>
                      <a:lnTo>
                        <a:pt x="229" y="114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5" name="Freeform 74"/>
                <p:cNvSpPr>
                  <a:spLocks/>
                </p:cNvSpPr>
                <p:nvPr/>
              </p:nvSpPr>
              <p:spPr bwMode="auto">
                <a:xfrm>
                  <a:off x="4029" y="1022"/>
                  <a:ext cx="116" cy="176"/>
                </a:xfrm>
                <a:custGeom>
                  <a:avLst/>
                  <a:gdLst>
                    <a:gd name="T0" fmla="*/ 0 w 581"/>
                    <a:gd name="T1" fmla="*/ 0 h 879"/>
                    <a:gd name="T2" fmla="*/ 0 w 581"/>
                    <a:gd name="T3" fmla="*/ 0 h 879"/>
                    <a:gd name="T4" fmla="*/ 0 w 581"/>
                    <a:gd name="T5" fmla="*/ 0 h 879"/>
                    <a:gd name="T6" fmla="*/ 0 w 581"/>
                    <a:gd name="T7" fmla="*/ 0 h 879"/>
                    <a:gd name="T8" fmla="*/ 0 w 581"/>
                    <a:gd name="T9" fmla="*/ 0 h 879"/>
                    <a:gd name="T10" fmla="*/ 0 w 581"/>
                    <a:gd name="T11" fmla="*/ 0 h 879"/>
                    <a:gd name="T12" fmla="*/ 0 w 581"/>
                    <a:gd name="T13" fmla="*/ 0 h 879"/>
                    <a:gd name="T14" fmla="*/ 0 w 581"/>
                    <a:gd name="T15" fmla="*/ 0 h 879"/>
                    <a:gd name="T16" fmla="*/ 0 w 581"/>
                    <a:gd name="T17" fmla="*/ 0 h 879"/>
                    <a:gd name="T18" fmla="*/ 0 w 581"/>
                    <a:gd name="T19" fmla="*/ 0 h 879"/>
                    <a:gd name="T20" fmla="*/ 0 w 581"/>
                    <a:gd name="T21" fmla="*/ 0 h 879"/>
                    <a:gd name="T22" fmla="*/ 0 w 581"/>
                    <a:gd name="T23" fmla="*/ 0 h 879"/>
                    <a:gd name="T24" fmla="*/ 0 w 581"/>
                    <a:gd name="T25" fmla="*/ 0 h 879"/>
                    <a:gd name="T26" fmla="*/ 0 w 581"/>
                    <a:gd name="T27" fmla="*/ 0 h 879"/>
                    <a:gd name="T28" fmla="*/ 0 w 581"/>
                    <a:gd name="T29" fmla="*/ 0 h 879"/>
                    <a:gd name="T30" fmla="*/ 0 w 581"/>
                    <a:gd name="T31" fmla="*/ 0 h 879"/>
                    <a:gd name="T32" fmla="*/ 0 w 581"/>
                    <a:gd name="T33" fmla="*/ 0 h 879"/>
                    <a:gd name="T34" fmla="*/ 0 w 581"/>
                    <a:gd name="T35" fmla="*/ 0 h 879"/>
                    <a:gd name="T36" fmla="*/ 0 w 581"/>
                    <a:gd name="T37" fmla="*/ 0 h 879"/>
                    <a:gd name="T38" fmla="*/ 0 w 581"/>
                    <a:gd name="T39" fmla="*/ 0 h 879"/>
                    <a:gd name="T40" fmla="*/ 0 w 581"/>
                    <a:gd name="T41" fmla="*/ 0 h 879"/>
                    <a:gd name="T42" fmla="*/ 0 w 581"/>
                    <a:gd name="T43" fmla="*/ 0 h 879"/>
                    <a:gd name="T44" fmla="*/ 0 w 581"/>
                    <a:gd name="T45" fmla="*/ 0 h 879"/>
                    <a:gd name="T46" fmla="*/ 0 w 581"/>
                    <a:gd name="T47" fmla="*/ 0 h 879"/>
                    <a:gd name="T48" fmla="*/ 0 w 581"/>
                    <a:gd name="T49" fmla="*/ 0 h 879"/>
                    <a:gd name="T50" fmla="*/ 0 w 581"/>
                    <a:gd name="T51" fmla="*/ 0 h 879"/>
                    <a:gd name="T52" fmla="*/ 0 w 581"/>
                    <a:gd name="T53" fmla="*/ 0 h 879"/>
                    <a:gd name="T54" fmla="*/ 0 w 581"/>
                    <a:gd name="T55" fmla="*/ 0 h 879"/>
                    <a:gd name="T56" fmla="*/ 0 w 581"/>
                    <a:gd name="T57" fmla="*/ 0 h 879"/>
                    <a:gd name="T58" fmla="*/ 0 w 581"/>
                    <a:gd name="T59" fmla="*/ 0 h 879"/>
                    <a:gd name="T60" fmla="*/ 0 w 581"/>
                    <a:gd name="T61" fmla="*/ 0 h 879"/>
                    <a:gd name="T62" fmla="*/ 0 w 581"/>
                    <a:gd name="T63" fmla="*/ 0 h 879"/>
                    <a:gd name="T64" fmla="*/ 0 w 581"/>
                    <a:gd name="T65" fmla="*/ 0 h 879"/>
                    <a:gd name="T66" fmla="*/ 0 w 581"/>
                    <a:gd name="T67" fmla="*/ 0 h 879"/>
                    <a:gd name="T68" fmla="*/ 0 w 581"/>
                    <a:gd name="T69" fmla="*/ 0 h 879"/>
                    <a:gd name="T70" fmla="*/ 0 w 581"/>
                    <a:gd name="T71" fmla="*/ 0 h 879"/>
                    <a:gd name="T72" fmla="*/ 0 w 581"/>
                    <a:gd name="T73" fmla="*/ 0 h 879"/>
                    <a:gd name="T74" fmla="*/ 0 w 581"/>
                    <a:gd name="T75" fmla="*/ 0 h 879"/>
                    <a:gd name="T76" fmla="*/ 0 w 581"/>
                    <a:gd name="T77" fmla="*/ 0 h 879"/>
                    <a:gd name="T78" fmla="*/ 0 w 581"/>
                    <a:gd name="T79" fmla="*/ 0 h 879"/>
                    <a:gd name="T80" fmla="*/ 0 w 581"/>
                    <a:gd name="T81" fmla="*/ 0 h 879"/>
                    <a:gd name="T82" fmla="*/ 0 w 581"/>
                    <a:gd name="T83" fmla="*/ 0 h 879"/>
                    <a:gd name="T84" fmla="*/ 0 w 581"/>
                    <a:gd name="T85" fmla="*/ 0 h 879"/>
                    <a:gd name="T86" fmla="*/ 0 w 581"/>
                    <a:gd name="T87" fmla="*/ 0 h 879"/>
                    <a:gd name="T88" fmla="*/ 0 w 581"/>
                    <a:gd name="T89" fmla="*/ 0 h 879"/>
                    <a:gd name="T90" fmla="*/ 0 w 581"/>
                    <a:gd name="T91" fmla="*/ 0 h 879"/>
                    <a:gd name="T92" fmla="*/ 0 w 581"/>
                    <a:gd name="T93" fmla="*/ 0 h 879"/>
                    <a:gd name="T94" fmla="*/ 0 w 581"/>
                    <a:gd name="T95" fmla="*/ 0 h 879"/>
                    <a:gd name="T96" fmla="*/ 0 w 581"/>
                    <a:gd name="T97" fmla="*/ 0 h 879"/>
                    <a:gd name="T98" fmla="*/ 0 w 581"/>
                    <a:gd name="T99" fmla="*/ 0 h 879"/>
                    <a:gd name="T100" fmla="*/ 0 w 581"/>
                    <a:gd name="T101" fmla="*/ 0 h 879"/>
                    <a:gd name="T102" fmla="*/ 0 w 581"/>
                    <a:gd name="T103" fmla="*/ 0 h 879"/>
                    <a:gd name="T104" fmla="*/ 0 w 581"/>
                    <a:gd name="T105" fmla="*/ 0 h 879"/>
                    <a:gd name="T106" fmla="*/ 0 w 581"/>
                    <a:gd name="T107" fmla="*/ 0 h 879"/>
                    <a:gd name="T108" fmla="*/ 0 w 581"/>
                    <a:gd name="T109" fmla="*/ 0 h 879"/>
                    <a:gd name="T110" fmla="*/ 0 w 581"/>
                    <a:gd name="T111" fmla="*/ 0 h 879"/>
                    <a:gd name="T112" fmla="*/ 0 w 581"/>
                    <a:gd name="T113" fmla="*/ 0 h 879"/>
                    <a:gd name="T114" fmla="*/ 0 w 581"/>
                    <a:gd name="T115" fmla="*/ 0 h 879"/>
                    <a:gd name="T116" fmla="*/ 0 w 581"/>
                    <a:gd name="T117" fmla="*/ 0 h 879"/>
                    <a:gd name="T118" fmla="*/ 0 w 581"/>
                    <a:gd name="T119" fmla="*/ 0 h 879"/>
                    <a:gd name="T120" fmla="*/ 0 w 581"/>
                    <a:gd name="T121" fmla="*/ 0 h 879"/>
                    <a:gd name="T122" fmla="*/ 0 w 581"/>
                    <a:gd name="T123" fmla="*/ 0 h 879"/>
                    <a:gd name="T124" fmla="*/ 0 w 581"/>
                    <a:gd name="T125" fmla="*/ 0 h 8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81"/>
                    <a:gd name="T190" fmla="*/ 0 h 879"/>
                    <a:gd name="T191" fmla="*/ 581 w 581"/>
                    <a:gd name="T192" fmla="*/ 879 h 8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81" h="879">
                      <a:moveTo>
                        <a:pt x="415" y="26"/>
                      </a:moveTo>
                      <a:lnTo>
                        <a:pt x="409" y="44"/>
                      </a:lnTo>
                      <a:lnTo>
                        <a:pt x="409" y="62"/>
                      </a:lnTo>
                      <a:lnTo>
                        <a:pt x="413" y="78"/>
                      </a:lnTo>
                      <a:lnTo>
                        <a:pt x="424" y="93"/>
                      </a:lnTo>
                      <a:lnTo>
                        <a:pt x="435" y="106"/>
                      </a:lnTo>
                      <a:lnTo>
                        <a:pt x="451" y="119"/>
                      </a:lnTo>
                      <a:lnTo>
                        <a:pt x="467" y="130"/>
                      </a:lnTo>
                      <a:lnTo>
                        <a:pt x="487" y="140"/>
                      </a:lnTo>
                      <a:lnTo>
                        <a:pt x="498" y="141"/>
                      </a:lnTo>
                      <a:lnTo>
                        <a:pt x="510" y="140"/>
                      </a:lnTo>
                      <a:lnTo>
                        <a:pt x="521" y="138"/>
                      </a:lnTo>
                      <a:lnTo>
                        <a:pt x="533" y="136"/>
                      </a:lnTo>
                      <a:lnTo>
                        <a:pt x="545" y="134"/>
                      </a:lnTo>
                      <a:lnTo>
                        <a:pt x="557" y="136"/>
                      </a:lnTo>
                      <a:lnTo>
                        <a:pt x="568" y="140"/>
                      </a:lnTo>
                      <a:lnTo>
                        <a:pt x="581" y="150"/>
                      </a:lnTo>
                      <a:lnTo>
                        <a:pt x="560" y="160"/>
                      </a:lnTo>
                      <a:lnTo>
                        <a:pt x="556" y="154"/>
                      </a:lnTo>
                      <a:lnTo>
                        <a:pt x="548" y="154"/>
                      </a:lnTo>
                      <a:lnTo>
                        <a:pt x="537" y="153"/>
                      </a:lnTo>
                      <a:lnTo>
                        <a:pt x="529" y="150"/>
                      </a:lnTo>
                      <a:lnTo>
                        <a:pt x="517" y="164"/>
                      </a:lnTo>
                      <a:lnTo>
                        <a:pt x="516" y="175"/>
                      </a:lnTo>
                      <a:lnTo>
                        <a:pt x="521" y="185"/>
                      </a:lnTo>
                      <a:lnTo>
                        <a:pt x="530" y="196"/>
                      </a:lnTo>
                      <a:lnTo>
                        <a:pt x="538" y="205"/>
                      </a:lnTo>
                      <a:lnTo>
                        <a:pt x="545" y="215"/>
                      </a:lnTo>
                      <a:lnTo>
                        <a:pt x="545" y="228"/>
                      </a:lnTo>
                      <a:lnTo>
                        <a:pt x="539" y="243"/>
                      </a:lnTo>
                      <a:lnTo>
                        <a:pt x="530" y="239"/>
                      </a:lnTo>
                      <a:lnTo>
                        <a:pt x="521" y="231"/>
                      </a:lnTo>
                      <a:lnTo>
                        <a:pt x="510" y="219"/>
                      </a:lnTo>
                      <a:lnTo>
                        <a:pt x="499" y="208"/>
                      </a:lnTo>
                      <a:lnTo>
                        <a:pt x="487" y="194"/>
                      </a:lnTo>
                      <a:lnTo>
                        <a:pt x="475" y="185"/>
                      </a:lnTo>
                      <a:lnTo>
                        <a:pt x="460" y="179"/>
                      </a:lnTo>
                      <a:lnTo>
                        <a:pt x="446" y="180"/>
                      </a:lnTo>
                      <a:lnTo>
                        <a:pt x="436" y="222"/>
                      </a:lnTo>
                      <a:lnTo>
                        <a:pt x="427" y="217"/>
                      </a:lnTo>
                      <a:lnTo>
                        <a:pt x="419" y="211"/>
                      </a:lnTo>
                      <a:lnTo>
                        <a:pt x="410" y="204"/>
                      </a:lnTo>
                      <a:lnTo>
                        <a:pt x="402" y="199"/>
                      </a:lnTo>
                      <a:lnTo>
                        <a:pt x="393" y="192"/>
                      </a:lnTo>
                      <a:lnTo>
                        <a:pt x="384" y="189"/>
                      </a:lnTo>
                      <a:lnTo>
                        <a:pt x="373" y="187"/>
                      </a:lnTo>
                      <a:lnTo>
                        <a:pt x="363" y="191"/>
                      </a:lnTo>
                      <a:lnTo>
                        <a:pt x="360" y="203"/>
                      </a:lnTo>
                      <a:lnTo>
                        <a:pt x="356" y="214"/>
                      </a:lnTo>
                      <a:lnTo>
                        <a:pt x="348" y="222"/>
                      </a:lnTo>
                      <a:lnTo>
                        <a:pt x="339" y="230"/>
                      </a:lnTo>
                      <a:lnTo>
                        <a:pt x="329" y="237"/>
                      </a:lnTo>
                      <a:lnTo>
                        <a:pt x="319" y="245"/>
                      </a:lnTo>
                      <a:lnTo>
                        <a:pt x="308" y="253"/>
                      </a:lnTo>
                      <a:lnTo>
                        <a:pt x="300" y="264"/>
                      </a:lnTo>
                      <a:lnTo>
                        <a:pt x="308" y="273"/>
                      </a:lnTo>
                      <a:lnTo>
                        <a:pt x="319" y="280"/>
                      </a:lnTo>
                      <a:lnTo>
                        <a:pt x="329" y="284"/>
                      </a:lnTo>
                      <a:lnTo>
                        <a:pt x="339" y="290"/>
                      </a:lnTo>
                      <a:lnTo>
                        <a:pt x="348" y="295"/>
                      </a:lnTo>
                      <a:lnTo>
                        <a:pt x="356" y="302"/>
                      </a:lnTo>
                      <a:lnTo>
                        <a:pt x="360" y="312"/>
                      </a:lnTo>
                      <a:lnTo>
                        <a:pt x="363" y="326"/>
                      </a:lnTo>
                      <a:lnTo>
                        <a:pt x="290" y="378"/>
                      </a:lnTo>
                      <a:lnTo>
                        <a:pt x="294" y="387"/>
                      </a:lnTo>
                      <a:lnTo>
                        <a:pt x="300" y="393"/>
                      </a:lnTo>
                      <a:lnTo>
                        <a:pt x="307" y="396"/>
                      </a:lnTo>
                      <a:lnTo>
                        <a:pt x="317" y="398"/>
                      </a:lnTo>
                      <a:lnTo>
                        <a:pt x="325" y="396"/>
                      </a:lnTo>
                      <a:lnTo>
                        <a:pt x="334" y="395"/>
                      </a:lnTo>
                      <a:lnTo>
                        <a:pt x="343" y="392"/>
                      </a:lnTo>
                      <a:lnTo>
                        <a:pt x="352" y="388"/>
                      </a:lnTo>
                      <a:lnTo>
                        <a:pt x="374" y="378"/>
                      </a:lnTo>
                      <a:lnTo>
                        <a:pt x="373" y="392"/>
                      </a:lnTo>
                      <a:lnTo>
                        <a:pt x="371" y="411"/>
                      </a:lnTo>
                      <a:lnTo>
                        <a:pt x="366" y="434"/>
                      </a:lnTo>
                      <a:lnTo>
                        <a:pt x="359" y="457"/>
                      </a:lnTo>
                      <a:lnTo>
                        <a:pt x="348" y="480"/>
                      </a:lnTo>
                      <a:lnTo>
                        <a:pt x="333" y="499"/>
                      </a:lnTo>
                      <a:lnTo>
                        <a:pt x="314" y="514"/>
                      </a:lnTo>
                      <a:lnTo>
                        <a:pt x="290" y="523"/>
                      </a:lnTo>
                      <a:lnTo>
                        <a:pt x="281" y="527"/>
                      </a:lnTo>
                      <a:lnTo>
                        <a:pt x="272" y="532"/>
                      </a:lnTo>
                      <a:lnTo>
                        <a:pt x="263" y="533"/>
                      </a:lnTo>
                      <a:lnTo>
                        <a:pt x="255" y="534"/>
                      </a:lnTo>
                      <a:lnTo>
                        <a:pt x="245" y="534"/>
                      </a:lnTo>
                      <a:lnTo>
                        <a:pt x="238" y="539"/>
                      </a:lnTo>
                      <a:lnTo>
                        <a:pt x="232" y="544"/>
                      </a:lnTo>
                      <a:lnTo>
                        <a:pt x="228" y="554"/>
                      </a:lnTo>
                      <a:lnTo>
                        <a:pt x="245" y="567"/>
                      </a:lnTo>
                      <a:lnTo>
                        <a:pt x="261" y="584"/>
                      </a:lnTo>
                      <a:lnTo>
                        <a:pt x="273" y="602"/>
                      </a:lnTo>
                      <a:lnTo>
                        <a:pt x="284" y="624"/>
                      </a:lnTo>
                      <a:lnTo>
                        <a:pt x="290" y="647"/>
                      </a:lnTo>
                      <a:lnTo>
                        <a:pt x="296" y="671"/>
                      </a:lnTo>
                      <a:lnTo>
                        <a:pt x="298" y="694"/>
                      </a:lnTo>
                      <a:lnTo>
                        <a:pt x="300" y="719"/>
                      </a:lnTo>
                      <a:lnTo>
                        <a:pt x="298" y="746"/>
                      </a:lnTo>
                      <a:lnTo>
                        <a:pt x="290" y="769"/>
                      </a:lnTo>
                      <a:lnTo>
                        <a:pt x="276" y="787"/>
                      </a:lnTo>
                      <a:lnTo>
                        <a:pt x="259" y="805"/>
                      </a:lnTo>
                      <a:lnTo>
                        <a:pt x="238" y="820"/>
                      </a:lnTo>
                      <a:lnTo>
                        <a:pt x="218" y="836"/>
                      </a:lnTo>
                      <a:lnTo>
                        <a:pt x="200" y="854"/>
                      </a:lnTo>
                      <a:lnTo>
                        <a:pt x="186" y="875"/>
                      </a:lnTo>
                      <a:lnTo>
                        <a:pt x="174" y="878"/>
                      </a:lnTo>
                      <a:lnTo>
                        <a:pt x="163" y="879"/>
                      </a:lnTo>
                      <a:lnTo>
                        <a:pt x="151" y="878"/>
                      </a:lnTo>
                      <a:lnTo>
                        <a:pt x="141" y="875"/>
                      </a:lnTo>
                      <a:lnTo>
                        <a:pt x="130" y="870"/>
                      </a:lnTo>
                      <a:lnTo>
                        <a:pt x="121" y="863"/>
                      </a:lnTo>
                      <a:lnTo>
                        <a:pt x="111" y="854"/>
                      </a:lnTo>
                      <a:lnTo>
                        <a:pt x="104" y="845"/>
                      </a:lnTo>
                      <a:lnTo>
                        <a:pt x="119" y="832"/>
                      </a:lnTo>
                      <a:lnTo>
                        <a:pt x="135" y="821"/>
                      </a:lnTo>
                      <a:lnTo>
                        <a:pt x="151" y="809"/>
                      </a:lnTo>
                      <a:lnTo>
                        <a:pt x="168" y="797"/>
                      </a:lnTo>
                      <a:lnTo>
                        <a:pt x="183" y="785"/>
                      </a:lnTo>
                      <a:lnTo>
                        <a:pt x="197" y="774"/>
                      </a:lnTo>
                      <a:lnTo>
                        <a:pt x="208" y="761"/>
                      </a:lnTo>
                      <a:lnTo>
                        <a:pt x="218" y="751"/>
                      </a:lnTo>
                      <a:lnTo>
                        <a:pt x="201" y="745"/>
                      </a:lnTo>
                      <a:lnTo>
                        <a:pt x="186" y="746"/>
                      </a:lnTo>
                      <a:lnTo>
                        <a:pt x="169" y="752"/>
                      </a:lnTo>
                      <a:lnTo>
                        <a:pt x="155" y="761"/>
                      </a:lnTo>
                      <a:lnTo>
                        <a:pt x="139" y="770"/>
                      </a:lnTo>
                      <a:lnTo>
                        <a:pt x="124" y="781"/>
                      </a:lnTo>
                      <a:lnTo>
                        <a:pt x="108" y="793"/>
                      </a:lnTo>
                      <a:lnTo>
                        <a:pt x="94" y="803"/>
                      </a:lnTo>
                      <a:lnTo>
                        <a:pt x="81" y="777"/>
                      </a:lnTo>
                      <a:lnTo>
                        <a:pt x="83" y="757"/>
                      </a:lnTo>
                      <a:lnTo>
                        <a:pt x="95" y="737"/>
                      </a:lnTo>
                      <a:lnTo>
                        <a:pt x="115" y="722"/>
                      </a:lnTo>
                      <a:lnTo>
                        <a:pt x="138" y="706"/>
                      </a:lnTo>
                      <a:lnTo>
                        <a:pt x="164" y="691"/>
                      </a:lnTo>
                      <a:lnTo>
                        <a:pt x="187" y="674"/>
                      </a:lnTo>
                      <a:lnTo>
                        <a:pt x="208" y="657"/>
                      </a:lnTo>
                      <a:lnTo>
                        <a:pt x="215" y="658"/>
                      </a:lnTo>
                      <a:lnTo>
                        <a:pt x="221" y="661"/>
                      </a:lnTo>
                      <a:lnTo>
                        <a:pt x="226" y="662"/>
                      </a:lnTo>
                      <a:lnTo>
                        <a:pt x="228" y="657"/>
                      </a:lnTo>
                      <a:lnTo>
                        <a:pt x="230" y="649"/>
                      </a:lnTo>
                      <a:lnTo>
                        <a:pt x="226" y="641"/>
                      </a:lnTo>
                      <a:lnTo>
                        <a:pt x="220" y="633"/>
                      </a:lnTo>
                      <a:lnTo>
                        <a:pt x="218" y="627"/>
                      </a:lnTo>
                      <a:lnTo>
                        <a:pt x="204" y="630"/>
                      </a:lnTo>
                      <a:lnTo>
                        <a:pt x="191" y="635"/>
                      </a:lnTo>
                      <a:lnTo>
                        <a:pt x="175" y="638"/>
                      </a:lnTo>
                      <a:lnTo>
                        <a:pt x="160" y="643"/>
                      </a:lnTo>
                      <a:lnTo>
                        <a:pt x="143" y="645"/>
                      </a:lnTo>
                      <a:lnTo>
                        <a:pt x="129" y="645"/>
                      </a:lnTo>
                      <a:lnTo>
                        <a:pt x="115" y="641"/>
                      </a:lnTo>
                      <a:lnTo>
                        <a:pt x="104" y="637"/>
                      </a:lnTo>
                      <a:lnTo>
                        <a:pt x="113" y="617"/>
                      </a:lnTo>
                      <a:lnTo>
                        <a:pt x="125" y="600"/>
                      </a:lnTo>
                      <a:lnTo>
                        <a:pt x="139" y="583"/>
                      </a:lnTo>
                      <a:lnTo>
                        <a:pt x="156" y="569"/>
                      </a:lnTo>
                      <a:lnTo>
                        <a:pt x="172" y="556"/>
                      </a:lnTo>
                      <a:lnTo>
                        <a:pt x="189" y="545"/>
                      </a:lnTo>
                      <a:lnTo>
                        <a:pt x="204" y="537"/>
                      </a:lnTo>
                      <a:lnTo>
                        <a:pt x="218" y="533"/>
                      </a:lnTo>
                      <a:lnTo>
                        <a:pt x="216" y="523"/>
                      </a:lnTo>
                      <a:lnTo>
                        <a:pt x="210" y="516"/>
                      </a:lnTo>
                      <a:lnTo>
                        <a:pt x="203" y="513"/>
                      </a:lnTo>
                      <a:lnTo>
                        <a:pt x="195" y="513"/>
                      </a:lnTo>
                      <a:lnTo>
                        <a:pt x="186" y="513"/>
                      </a:lnTo>
                      <a:lnTo>
                        <a:pt x="177" y="515"/>
                      </a:lnTo>
                      <a:lnTo>
                        <a:pt x="171" y="518"/>
                      </a:lnTo>
                      <a:lnTo>
                        <a:pt x="166" y="523"/>
                      </a:lnTo>
                      <a:lnTo>
                        <a:pt x="72" y="595"/>
                      </a:lnTo>
                      <a:lnTo>
                        <a:pt x="64" y="593"/>
                      </a:lnTo>
                      <a:lnTo>
                        <a:pt x="59" y="588"/>
                      </a:lnTo>
                      <a:lnTo>
                        <a:pt x="53" y="580"/>
                      </a:lnTo>
                      <a:lnTo>
                        <a:pt x="50" y="572"/>
                      </a:lnTo>
                      <a:lnTo>
                        <a:pt x="46" y="563"/>
                      </a:lnTo>
                      <a:lnTo>
                        <a:pt x="47" y="556"/>
                      </a:lnTo>
                      <a:lnTo>
                        <a:pt x="47" y="548"/>
                      </a:lnTo>
                      <a:lnTo>
                        <a:pt x="52" y="543"/>
                      </a:lnTo>
                      <a:lnTo>
                        <a:pt x="83" y="535"/>
                      </a:lnTo>
                      <a:lnTo>
                        <a:pt x="113" y="523"/>
                      </a:lnTo>
                      <a:lnTo>
                        <a:pt x="138" y="506"/>
                      </a:lnTo>
                      <a:lnTo>
                        <a:pt x="163" y="485"/>
                      </a:lnTo>
                      <a:lnTo>
                        <a:pt x="185" y="463"/>
                      </a:lnTo>
                      <a:lnTo>
                        <a:pt x="209" y="440"/>
                      </a:lnTo>
                      <a:lnTo>
                        <a:pt x="233" y="418"/>
                      </a:lnTo>
                      <a:lnTo>
                        <a:pt x="260" y="398"/>
                      </a:lnTo>
                      <a:lnTo>
                        <a:pt x="232" y="393"/>
                      </a:lnTo>
                      <a:lnTo>
                        <a:pt x="207" y="400"/>
                      </a:lnTo>
                      <a:lnTo>
                        <a:pt x="183" y="413"/>
                      </a:lnTo>
                      <a:lnTo>
                        <a:pt x="160" y="431"/>
                      </a:lnTo>
                      <a:lnTo>
                        <a:pt x="137" y="447"/>
                      </a:lnTo>
                      <a:lnTo>
                        <a:pt x="113" y="460"/>
                      </a:lnTo>
                      <a:lnTo>
                        <a:pt x="87" y="461"/>
                      </a:lnTo>
                      <a:lnTo>
                        <a:pt x="62" y="450"/>
                      </a:lnTo>
                      <a:lnTo>
                        <a:pt x="79" y="431"/>
                      </a:lnTo>
                      <a:lnTo>
                        <a:pt x="99" y="413"/>
                      </a:lnTo>
                      <a:lnTo>
                        <a:pt x="121" y="396"/>
                      </a:lnTo>
                      <a:lnTo>
                        <a:pt x="143" y="380"/>
                      </a:lnTo>
                      <a:lnTo>
                        <a:pt x="165" y="362"/>
                      </a:lnTo>
                      <a:lnTo>
                        <a:pt x="185" y="345"/>
                      </a:lnTo>
                      <a:lnTo>
                        <a:pt x="203" y="325"/>
                      </a:lnTo>
                      <a:lnTo>
                        <a:pt x="218" y="305"/>
                      </a:lnTo>
                      <a:lnTo>
                        <a:pt x="191" y="308"/>
                      </a:lnTo>
                      <a:lnTo>
                        <a:pt x="165" y="318"/>
                      </a:lnTo>
                      <a:lnTo>
                        <a:pt x="139" y="334"/>
                      </a:lnTo>
                      <a:lnTo>
                        <a:pt x="115" y="353"/>
                      </a:lnTo>
                      <a:lnTo>
                        <a:pt x="91" y="373"/>
                      </a:lnTo>
                      <a:lnTo>
                        <a:pt x="68" y="392"/>
                      </a:lnTo>
                      <a:lnTo>
                        <a:pt x="44" y="406"/>
                      </a:lnTo>
                      <a:lnTo>
                        <a:pt x="21" y="419"/>
                      </a:lnTo>
                      <a:lnTo>
                        <a:pt x="0" y="419"/>
                      </a:lnTo>
                      <a:lnTo>
                        <a:pt x="3" y="395"/>
                      </a:lnTo>
                      <a:lnTo>
                        <a:pt x="9" y="373"/>
                      </a:lnTo>
                      <a:lnTo>
                        <a:pt x="16" y="351"/>
                      </a:lnTo>
                      <a:lnTo>
                        <a:pt x="27" y="332"/>
                      </a:lnTo>
                      <a:lnTo>
                        <a:pt x="38" y="314"/>
                      </a:lnTo>
                      <a:lnTo>
                        <a:pt x="53" y="300"/>
                      </a:lnTo>
                      <a:lnTo>
                        <a:pt x="71" y="290"/>
                      </a:lnTo>
                      <a:lnTo>
                        <a:pt x="94" y="284"/>
                      </a:lnTo>
                      <a:lnTo>
                        <a:pt x="104" y="284"/>
                      </a:lnTo>
                      <a:lnTo>
                        <a:pt x="115" y="288"/>
                      </a:lnTo>
                      <a:lnTo>
                        <a:pt x="126" y="291"/>
                      </a:lnTo>
                      <a:lnTo>
                        <a:pt x="138" y="295"/>
                      </a:lnTo>
                      <a:lnTo>
                        <a:pt x="148" y="295"/>
                      </a:lnTo>
                      <a:lnTo>
                        <a:pt x="158" y="292"/>
                      </a:lnTo>
                      <a:lnTo>
                        <a:pt x="167" y="286"/>
                      </a:lnTo>
                      <a:lnTo>
                        <a:pt x="176" y="274"/>
                      </a:lnTo>
                      <a:lnTo>
                        <a:pt x="169" y="254"/>
                      </a:lnTo>
                      <a:lnTo>
                        <a:pt x="166" y="236"/>
                      </a:lnTo>
                      <a:lnTo>
                        <a:pt x="165" y="219"/>
                      </a:lnTo>
                      <a:lnTo>
                        <a:pt x="167" y="202"/>
                      </a:lnTo>
                      <a:lnTo>
                        <a:pt x="171" y="185"/>
                      </a:lnTo>
                      <a:lnTo>
                        <a:pt x="177" y="170"/>
                      </a:lnTo>
                      <a:lnTo>
                        <a:pt x="186" y="154"/>
                      </a:lnTo>
                      <a:lnTo>
                        <a:pt x="198" y="140"/>
                      </a:lnTo>
                      <a:lnTo>
                        <a:pt x="260" y="128"/>
                      </a:lnTo>
                      <a:lnTo>
                        <a:pt x="253" y="110"/>
                      </a:lnTo>
                      <a:lnTo>
                        <a:pt x="250" y="91"/>
                      </a:lnTo>
                      <a:lnTo>
                        <a:pt x="250" y="70"/>
                      </a:lnTo>
                      <a:lnTo>
                        <a:pt x="253" y="51"/>
                      </a:lnTo>
                      <a:lnTo>
                        <a:pt x="260" y="31"/>
                      </a:lnTo>
                      <a:lnTo>
                        <a:pt x="272" y="17"/>
                      </a:lnTo>
                      <a:lnTo>
                        <a:pt x="289" y="6"/>
                      </a:lnTo>
                      <a:lnTo>
                        <a:pt x="311" y="4"/>
                      </a:lnTo>
                      <a:lnTo>
                        <a:pt x="324" y="0"/>
                      </a:lnTo>
                      <a:lnTo>
                        <a:pt x="339" y="0"/>
                      </a:lnTo>
                      <a:lnTo>
                        <a:pt x="352" y="0"/>
                      </a:lnTo>
                      <a:lnTo>
                        <a:pt x="366" y="3"/>
                      </a:lnTo>
                      <a:lnTo>
                        <a:pt x="377" y="5"/>
                      </a:lnTo>
                      <a:lnTo>
                        <a:pt x="390" y="11"/>
                      </a:lnTo>
                      <a:lnTo>
                        <a:pt x="402" y="17"/>
                      </a:lnTo>
                      <a:lnTo>
                        <a:pt x="415" y="26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6" name="Freeform 75"/>
                <p:cNvSpPr>
                  <a:spLocks/>
                </p:cNvSpPr>
                <p:nvPr/>
              </p:nvSpPr>
              <p:spPr bwMode="auto">
                <a:xfrm>
                  <a:off x="4091" y="1068"/>
                  <a:ext cx="119" cy="108"/>
                </a:xfrm>
                <a:custGeom>
                  <a:avLst/>
                  <a:gdLst>
                    <a:gd name="T0" fmla="*/ 0 w 591"/>
                    <a:gd name="T1" fmla="*/ 0 h 540"/>
                    <a:gd name="T2" fmla="*/ 0 w 591"/>
                    <a:gd name="T3" fmla="*/ 0 h 540"/>
                    <a:gd name="T4" fmla="*/ 0 w 591"/>
                    <a:gd name="T5" fmla="*/ 0 h 540"/>
                    <a:gd name="T6" fmla="*/ 0 w 591"/>
                    <a:gd name="T7" fmla="*/ 0 h 540"/>
                    <a:gd name="T8" fmla="*/ 0 w 591"/>
                    <a:gd name="T9" fmla="*/ 0 h 540"/>
                    <a:gd name="T10" fmla="*/ 0 w 591"/>
                    <a:gd name="T11" fmla="*/ 0 h 540"/>
                    <a:gd name="T12" fmla="*/ 0 w 591"/>
                    <a:gd name="T13" fmla="*/ 0 h 540"/>
                    <a:gd name="T14" fmla="*/ 0 w 591"/>
                    <a:gd name="T15" fmla="*/ 0 h 540"/>
                    <a:gd name="T16" fmla="*/ 0 w 591"/>
                    <a:gd name="T17" fmla="*/ 0 h 540"/>
                    <a:gd name="T18" fmla="*/ 0 w 591"/>
                    <a:gd name="T19" fmla="*/ 0 h 540"/>
                    <a:gd name="T20" fmla="*/ 0 w 591"/>
                    <a:gd name="T21" fmla="*/ 0 h 540"/>
                    <a:gd name="T22" fmla="*/ 0 w 591"/>
                    <a:gd name="T23" fmla="*/ 0 h 540"/>
                    <a:gd name="T24" fmla="*/ 0 w 591"/>
                    <a:gd name="T25" fmla="*/ 0 h 540"/>
                    <a:gd name="T26" fmla="*/ 0 w 591"/>
                    <a:gd name="T27" fmla="*/ 0 h 540"/>
                    <a:gd name="T28" fmla="*/ 0 w 591"/>
                    <a:gd name="T29" fmla="*/ 0 h 540"/>
                    <a:gd name="T30" fmla="*/ 0 w 591"/>
                    <a:gd name="T31" fmla="*/ 0 h 540"/>
                    <a:gd name="T32" fmla="*/ 0 w 591"/>
                    <a:gd name="T33" fmla="*/ 0 h 540"/>
                    <a:gd name="T34" fmla="*/ 0 w 591"/>
                    <a:gd name="T35" fmla="*/ 0 h 540"/>
                    <a:gd name="T36" fmla="*/ 0 w 591"/>
                    <a:gd name="T37" fmla="*/ 0 h 540"/>
                    <a:gd name="T38" fmla="*/ 0 w 591"/>
                    <a:gd name="T39" fmla="*/ 0 h 540"/>
                    <a:gd name="T40" fmla="*/ 0 w 591"/>
                    <a:gd name="T41" fmla="*/ 0 h 540"/>
                    <a:gd name="T42" fmla="*/ 0 w 591"/>
                    <a:gd name="T43" fmla="*/ 0 h 540"/>
                    <a:gd name="T44" fmla="*/ 0 w 591"/>
                    <a:gd name="T45" fmla="*/ 0 h 540"/>
                    <a:gd name="T46" fmla="*/ 0 w 591"/>
                    <a:gd name="T47" fmla="*/ 0 h 540"/>
                    <a:gd name="T48" fmla="*/ 0 w 591"/>
                    <a:gd name="T49" fmla="*/ 0 h 540"/>
                    <a:gd name="T50" fmla="*/ 0 w 591"/>
                    <a:gd name="T51" fmla="*/ 0 h 540"/>
                    <a:gd name="T52" fmla="*/ 0 w 591"/>
                    <a:gd name="T53" fmla="*/ 0 h 540"/>
                    <a:gd name="T54" fmla="*/ 0 w 591"/>
                    <a:gd name="T55" fmla="*/ 0 h 540"/>
                    <a:gd name="T56" fmla="*/ 0 w 591"/>
                    <a:gd name="T57" fmla="*/ 0 h 540"/>
                    <a:gd name="T58" fmla="*/ 0 w 591"/>
                    <a:gd name="T59" fmla="*/ 0 h 540"/>
                    <a:gd name="T60" fmla="*/ 0 w 591"/>
                    <a:gd name="T61" fmla="*/ 0 h 540"/>
                    <a:gd name="T62" fmla="*/ 0 w 591"/>
                    <a:gd name="T63" fmla="*/ 0 h 540"/>
                    <a:gd name="T64" fmla="*/ 0 w 591"/>
                    <a:gd name="T65" fmla="*/ 0 h 540"/>
                    <a:gd name="T66" fmla="*/ 0 w 591"/>
                    <a:gd name="T67" fmla="*/ 0 h 540"/>
                    <a:gd name="T68" fmla="*/ 0 w 591"/>
                    <a:gd name="T69" fmla="*/ 0 h 540"/>
                    <a:gd name="T70" fmla="*/ 0 w 591"/>
                    <a:gd name="T71" fmla="*/ 0 h 540"/>
                    <a:gd name="T72" fmla="*/ 0 w 591"/>
                    <a:gd name="T73" fmla="*/ 0 h 540"/>
                    <a:gd name="T74" fmla="*/ 0 w 591"/>
                    <a:gd name="T75" fmla="*/ 0 h 540"/>
                    <a:gd name="T76" fmla="*/ 0 w 591"/>
                    <a:gd name="T77" fmla="*/ 0 h 540"/>
                    <a:gd name="T78" fmla="*/ 0 w 591"/>
                    <a:gd name="T79" fmla="*/ 0 h 540"/>
                    <a:gd name="T80" fmla="*/ 0 w 591"/>
                    <a:gd name="T81" fmla="*/ 0 h 540"/>
                    <a:gd name="T82" fmla="*/ 0 w 591"/>
                    <a:gd name="T83" fmla="*/ 0 h 540"/>
                    <a:gd name="T84" fmla="*/ 0 w 591"/>
                    <a:gd name="T85" fmla="*/ 0 h 54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1"/>
                    <a:gd name="T130" fmla="*/ 0 h 540"/>
                    <a:gd name="T131" fmla="*/ 591 w 591"/>
                    <a:gd name="T132" fmla="*/ 540 h 54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1" h="540">
                      <a:moveTo>
                        <a:pt x="591" y="32"/>
                      </a:moveTo>
                      <a:lnTo>
                        <a:pt x="568" y="48"/>
                      </a:lnTo>
                      <a:lnTo>
                        <a:pt x="556" y="67"/>
                      </a:lnTo>
                      <a:lnTo>
                        <a:pt x="550" y="87"/>
                      </a:lnTo>
                      <a:lnTo>
                        <a:pt x="550" y="111"/>
                      </a:lnTo>
                      <a:lnTo>
                        <a:pt x="552" y="135"/>
                      </a:lnTo>
                      <a:lnTo>
                        <a:pt x="555" y="160"/>
                      </a:lnTo>
                      <a:lnTo>
                        <a:pt x="553" y="183"/>
                      </a:lnTo>
                      <a:lnTo>
                        <a:pt x="550" y="208"/>
                      </a:lnTo>
                      <a:lnTo>
                        <a:pt x="546" y="242"/>
                      </a:lnTo>
                      <a:lnTo>
                        <a:pt x="544" y="279"/>
                      </a:lnTo>
                      <a:lnTo>
                        <a:pt x="544" y="316"/>
                      </a:lnTo>
                      <a:lnTo>
                        <a:pt x="546" y="354"/>
                      </a:lnTo>
                      <a:lnTo>
                        <a:pt x="546" y="391"/>
                      </a:lnTo>
                      <a:lnTo>
                        <a:pt x="548" y="431"/>
                      </a:lnTo>
                      <a:lnTo>
                        <a:pt x="549" y="469"/>
                      </a:lnTo>
                      <a:lnTo>
                        <a:pt x="550" y="509"/>
                      </a:lnTo>
                      <a:lnTo>
                        <a:pt x="513" y="524"/>
                      </a:lnTo>
                      <a:lnTo>
                        <a:pt x="472" y="535"/>
                      </a:lnTo>
                      <a:lnTo>
                        <a:pt x="430" y="539"/>
                      </a:lnTo>
                      <a:lnTo>
                        <a:pt x="388" y="540"/>
                      </a:lnTo>
                      <a:lnTo>
                        <a:pt x="345" y="537"/>
                      </a:lnTo>
                      <a:lnTo>
                        <a:pt x="304" y="533"/>
                      </a:lnTo>
                      <a:lnTo>
                        <a:pt x="264" y="526"/>
                      </a:lnTo>
                      <a:lnTo>
                        <a:pt x="228" y="519"/>
                      </a:lnTo>
                      <a:lnTo>
                        <a:pt x="290" y="405"/>
                      </a:lnTo>
                      <a:lnTo>
                        <a:pt x="303" y="420"/>
                      </a:lnTo>
                      <a:lnTo>
                        <a:pt x="316" y="434"/>
                      </a:lnTo>
                      <a:lnTo>
                        <a:pt x="332" y="447"/>
                      </a:lnTo>
                      <a:lnTo>
                        <a:pt x="349" y="460"/>
                      </a:lnTo>
                      <a:lnTo>
                        <a:pt x="365" y="468"/>
                      </a:lnTo>
                      <a:lnTo>
                        <a:pt x="382" y="475"/>
                      </a:lnTo>
                      <a:lnTo>
                        <a:pt x="397" y="477"/>
                      </a:lnTo>
                      <a:lnTo>
                        <a:pt x="414" y="477"/>
                      </a:lnTo>
                      <a:lnTo>
                        <a:pt x="422" y="458"/>
                      </a:lnTo>
                      <a:lnTo>
                        <a:pt x="426" y="441"/>
                      </a:lnTo>
                      <a:lnTo>
                        <a:pt x="423" y="424"/>
                      </a:lnTo>
                      <a:lnTo>
                        <a:pt x="421" y="409"/>
                      </a:lnTo>
                      <a:lnTo>
                        <a:pt x="416" y="394"/>
                      </a:lnTo>
                      <a:lnTo>
                        <a:pt x="410" y="378"/>
                      </a:lnTo>
                      <a:lnTo>
                        <a:pt x="405" y="360"/>
                      </a:lnTo>
                      <a:lnTo>
                        <a:pt x="404" y="343"/>
                      </a:lnTo>
                      <a:lnTo>
                        <a:pt x="416" y="326"/>
                      </a:lnTo>
                      <a:lnTo>
                        <a:pt x="427" y="310"/>
                      </a:lnTo>
                      <a:lnTo>
                        <a:pt x="437" y="294"/>
                      </a:lnTo>
                      <a:lnTo>
                        <a:pt x="447" y="278"/>
                      </a:lnTo>
                      <a:lnTo>
                        <a:pt x="454" y="261"/>
                      </a:lnTo>
                      <a:lnTo>
                        <a:pt x="461" y="244"/>
                      </a:lnTo>
                      <a:lnTo>
                        <a:pt x="464" y="226"/>
                      </a:lnTo>
                      <a:lnTo>
                        <a:pt x="466" y="208"/>
                      </a:lnTo>
                      <a:lnTo>
                        <a:pt x="456" y="200"/>
                      </a:lnTo>
                      <a:lnTo>
                        <a:pt x="446" y="195"/>
                      </a:lnTo>
                      <a:lnTo>
                        <a:pt x="432" y="191"/>
                      </a:lnTo>
                      <a:lnTo>
                        <a:pt x="420" y="190"/>
                      </a:lnTo>
                      <a:lnTo>
                        <a:pt x="407" y="189"/>
                      </a:lnTo>
                      <a:lnTo>
                        <a:pt x="393" y="190"/>
                      </a:lnTo>
                      <a:lnTo>
                        <a:pt x="382" y="192"/>
                      </a:lnTo>
                      <a:lnTo>
                        <a:pt x="374" y="197"/>
                      </a:lnTo>
                      <a:lnTo>
                        <a:pt x="361" y="183"/>
                      </a:lnTo>
                      <a:lnTo>
                        <a:pt x="351" y="170"/>
                      </a:lnTo>
                      <a:lnTo>
                        <a:pt x="340" y="155"/>
                      </a:lnTo>
                      <a:lnTo>
                        <a:pt x="330" y="141"/>
                      </a:lnTo>
                      <a:lnTo>
                        <a:pt x="318" y="124"/>
                      </a:lnTo>
                      <a:lnTo>
                        <a:pt x="307" y="109"/>
                      </a:lnTo>
                      <a:lnTo>
                        <a:pt x="293" y="95"/>
                      </a:lnTo>
                      <a:lnTo>
                        <a:pt x="280" y="84"/>
                      </a:lnTo>
                      <a:lnTo>
                        <a:pt x="260" y="95"/>
                      </a:lnTo>
                      <a:lnTo>
                        <a:pt x="246" y="111"/>
                      </a:lnTo>
                      <a:lnTo>
                        <a:pt x="237" y="129"/>
                      </a:lnTo>
                      <a:lnTo>
                        <a:pt x="232" y="150"/>
                      </a:lnTo>
                      <a:lnTo>
                        <a:pt x="229" y="170"/>
                      </a:lnTo>
                      <a:lnTo>
                        <a:pt x="227" y="192"/>
                      </a:lnTo>
                      <a:lnTo>
                        <a:pt x="222" y="215"/>
                      </a:lnTo>
                      <a:lnTo>
                        <a:pt x="218" y="239"/>
                      </a:lnTo>
                      <a:lnTo>
                        <a:pt x="201" y="242"/>
                      </a:lnTo>
                      <a:lnTo>
                        <a:pt x="184" y="248"/>
                      </a:lnTo>
                      <a:lnTo>
                        <a:pt x="167" y="253"/>
                      </a:lnTo>
                      <a:lnTo>
                        <a:pt x="150" y="263"/>
                      </a:lnTo>
                      <a:lnTo>
                        <a:pt x="132" y="272"/>
                      </a:lnTo>
                      <a:lnTo>
                        <a:pt x="115" y="283"/>
                      </a:lnTo>
                      <a:lnTo>
                        <a:pt x="98" y="296"/>
                      </a:lnTo>
                      <a:lnTo>
                        <a:pt x="83" y="311"/>
                      </a:lnTo>
                      <a:lnTo>
                        <a:pt x="105" y="333"/>
                      </a:lnTo>
                      <a:lnTo>
                        <a:pt x="126" y="355"/>
                      </a:lnTo>
                      <a:lnTo>
                        <a:pt x="143" y="379"/>
                      </a:lnTo>
                      <a:lnTo>
                        <a:pt x="159" y="404"/>
                      </a:lnTo>
                      <a:lnTo>
                        <a:pt x="168" y="430"/>
                      </a:lnTo>
                      <a:lnTo>
                        <a:pt x="174" y="459"/>
                      </a:lnTo>
                      <a:lnTo>
                        <a:pt x="173" y="492"/>
                      </a:lnTo>
                      <a:lnTo>
                        <a:pt x="166" y="529"/>
                      </a:lnTo>
                      <a:lnTo>
                        <a:pt x="152" y="525"/>
                      </a:lnTo>
                      <a:lnTo>
                        <a:pt x="138" y="522"/>
                      </a:lnTo>
                      <a:lnTo>
                        <a:pt x="119" y="520"/>
                      </a:lnTo>
                      <a:lnTo>
                        <a:pt x="102" y="519"/>
                      </a:lnTo>
                      <a:lnTo>
                        <a:pt x="83" y="516"/>
                      </a:lnTo>
                      <a:lnTo>
                        <a:pt x="65" y="513"/>
                      </a:lnTo>
                      <a:lnTo>
                        <a:pt x="47" y="511"/>
                      </a:lnTo>
                      <a:lnTo>
                        <a:pt x="31" y="509"/>
                      </a:lnTo>
                      <a:lnTo>
                        <a:pt x="34" y="483"/>
                      </a:lnTo>
                      <a:lnTo>
                        <a:pt x="36" y="460"/>
                      </a:lnTo>
                      <a:lnTo>
                        <a:pt x="35" y="440"/>
                      </a:lnTo>
                      <a:lnTo>
                        <a:pt x="35" y="423"/>
                      </a:lnTo>
                      <a:lnTo>
                        <a:pt x="29" y="405"/>
                      </a:lnTo>
                      <a:lnTo>
                        <a:pt x="22" y="388"/>
                      </a:lnTo>
                      <a:lnTo>
                        <a:pt x="12" y="370"/>
                      </a:lnTo>
                      <a:lnTo>
                        <a:pt x="0" y="353"/>
                      </a:lnTo>
                      <a:lnTo>
                        <a:pt x="28" y="327"/>
                      </a:lnTo>
                      <a:lnTo>
                        <a:pt x="54" y="299"/>
                      </a:lnTo>
                      <a:lnTo>
                        <a:pt x="74" y="267"/>
                      </a:lnTo>
                      <a:lnTo>
                        <a:pt x="92" y="234"/>
                      </a:lnTo>
                      <a:lnTo>
                        <a:pt x="104" y="199"/>
                      </a:lnTo>
                      <a:lnTo>
                        <a:pt x="112" y="164"/>
                      </a:lnTo>
                      <a:lnTo>
                        <a:pt x="115" y="128"/>
                      </a:lnTo>
                      <a:lnTo>
                        <a:pt x="114" y="94"/>
                      </a:lnTo>
                      <a:lnTo>
                        <a:pt x="135" y="98"/>
                      </a:lnTo>
                      <a:lnTo>
                        <a:pt x="156" y="99"/>
                      </a:lnTo>
                      <a:lnTo>
                        <a:pt x="175" y="94"/>
                      </a:lnTo>
                      <a:lnTo>
                        <a:pt x="195" y="89"/>
                      </a:lnTo>
                      <a:lnTo>
                        <a:pt x="213" y="78"/>
                      </a:lnTo>
                      <a:lnTo>
                        <a:pt x="231" y="69"/>
                      </a:lnTo>
                      <a:lnTo>
                        <a:pt x="249" y="60"/>
                      </a:lnTo>
                      <a:lnTo>
                        <a:pt x="270" y="52"/>
                      </a:lnTo>
                      <a:lnTo>
                        <a:pt x="269" y="26"/>
                      </a:lnTo>
                      <a:lnTo>
                        <a:pt x="278" y="14"/>
                      </a:lnTo>
                      <a:lnTo>
                        <a:pt x="292" y="9"/>
                      </a:lnTo>
                      <a:lnTo>
                        <a:pt x="312" y="11"/>
                      </a:lnTo>
                      <a:lnTo>
                        <a:pt x="332" y="12"/>
                      </a:lnTo>
                      <a:lnTo>
                        <a:pt x="355" y="14"/>
                      </a:lnTo>
                      <a:lnTo>
                        <a:pt x="375" y="11"/>
                      </a:lnTo>
                      <a:lnTo>
                        <a:pt x="394" y="0"/>
                      </a:lnTo>
                      <a:lnTo>
                        <a:pt x="591" y="32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7" name="Freeform 76"/>
                <p:cNvSpPr>
                  <a:spLocks/>
                </p:cNvSpPr>
                <p:nvPr/>
              </p:nvSpPr>
              <p:spPr bwMode="auto">
                <a:xfrm>
                  <a:off x="4123" y="1101"/>
                  <a:ext cx="47" cy="55"/>
                </a:xfrm>
                <a:custGeom>
                  <a:avLst/>
                  <a:gdLst>
                    <a:gd name="T0" fmla="*/ 0 w 238"/>
                    <a:gd name="T1" fmla="*/ 0 h 271"/>
                    <a:gd name="T2" fmla="*/ 0 w 238"/>
                    <a:gd name="T3" fmla="*/ 0 h 271"/>
                    <a:gd name="T4" fmla="*/ 0 w 238"/>
                    <a:gd name="T5" fmla="*/ 0 h 271"/>
                    <a:gd name="T6" fmla="*/ 0 w 238"/>
                    <a:gd name="T7" fmla="*/ 0 h 271"/>
                    <a:gd name="T8" fmla="*/ 0 w 238"/>
                    <a:gd name="T9" fmla="*/ 0 h 271"/>
                    <a:gd name="T10" fmla="*/ 0 w 238"/>
                    <a:gd name="T11" fmla="*/ 0 h 271"/>
                    <a:gd name="T12" fmla="*/ 0 w 238"/>
                    <a:gd name="T13" fmla="*/ 0 h 271"/>
                    <a:gd name="T14" fmla="*/ 0 w 238"/>
                    <a:gd name="T15" fmla="*/ 0 h 271"/>
                    <a:gd name="T16" fmla="*/ 0 w 238"/>
                    <a:gd name="T17" fmla="*/ 0 h 271"/>
                    <a:gd name="T18" fmla="*/ 0 w 238"/>
                    <a:gd name="T19" fmla="*/ 0 h 271"/>
                    <a:gd name="T20" fmla="*/ 0 w 238"/>
                    <a:gd name="T21" fmla="*/ 0 h 271"/>
                    <a:gd name="T22" fmla="*/ 0 w 238"/>
                    <a:gd name="T23" fmla="*/ 0 h 271"/>
                    <a:gd name="T24" fmla="*/ 0 w 238"/>
                    <a:gd name="T25" fmla="*/ 0 h 271"/>
                    <a:gd name="T26" fmla="*/ 0 w 238"/>
                    <a:gd name="T27" fmla="*/ 0 h 271"/>
                    <a:gd name="T28" fmla="*/ 0 w 238"/>
                    <a:gd name="T29" fmla="*/ 0 h 271"/>
                    <a:gd name="T30" fmla="*/ 0 w 238"/>
                    <a:gd name="T31" fmla="*/ 0 h 271"/>
                    <a:gd name="T32" fmla="*/ 0 w 238"/>
                    <a:gd name="T33" fmla="*/ 0 h 271"/>
                    <a:gd name="T34" fmla="*/ 0 w 238"/>
                    <a:gd name="T35" fmla="*/ 0 h 271"/>
                    <a:gd name="T36" fmla="*/ 0 w 238"/>
                    <a:gd name="T37" fmla="*/ 0 h 271"/>
                    <a:gd name="T38" fmla="*/ 0 w 238"/>
                    <a:gd name="T39" fmla="*/ 0 h 271"/>
                    <a:gd name="T40" fmla="*/ 0 w 238"/>
                    <a:gd name="T41" fmla="*/ 0 h 271"/>
                    <a:gd name="T42" fmla="*/ 0 w 238"/>
                    <a:gd name="T43" fmla="*/ 0 h 271"/>
                    <a:gd name="T44" fmla="*/ 0 w 238"/>
                    <a:gd name="T45" fmla="*/ 0 h 271"/>
                    <a:gd name="T46" fmla="*/ 0 w 238"/>
                    <a:gd name="T47" fmla="*/ 0 h 271"/>
                    <a:gd name="T48" fmla="*/ 0 w 238"/>
                    <a:gd name="T49" fmla="*/ 0 h 271"/>
                    <a:gd name="T50" fmla="*/ 0 w 238"/>
                    <a:gd name="T51" fmla="*/ 0 h 271"/>
                    <a:gd name="T52" fmla="*/ 0 w 238"/>
                    <a:gd name="T53" fmla="*/ 0 h 271"/>
                    <a:gd name="T54" fmla="*/ 0 w 238"/>
                    <a:gd name="T55" fmla="*/ 0 h 271"/>
                    <a:gd name="T56" fmla="*/ 0 w 238"/>
                    <a:gd name="T57" fmla="*/ 0 h 271"/>
                    <a:gd name="T58" fmla="*/ 0 w 238"/>
                    <a:gd name="T59" fmla="*/ 0 h 271"/>
                    <a:gd name="T60" fmla="*/ 0 w 238"/>
                    <a:gd name="T61" fmla="*/ 0 h 271"/>
                    <a:gd name="T62" fmla="*/ 0 w 238"/>
                    <a:gd name="T63" fmla="*/ 0 h 271"/>
                    <a:gd name="T64" fmla="*/ 0 w 238"/>
                    <a:gd name="T65" fmla="*/ 0 h 271"/>
                    <a:gd name="T66" fmla="*/ 0 w 238"/>
                    <a:gd name="T67" fmla="*/ 0 h 271"/>
                    <a:gd name="T68" fmla="*/ 0 w 238"/>
                    <a:gd name="T69" fmla="*/ 0 h 271"/>
                    <a:gd name="T70" fmla="*/ 0 w 238"/>
                    <a:gd name="T71" fmla="*/ 0 h 271"/>
                    <a:gd name="T72" fmla="*/ 0 w 238"/>
                    <a:gd name="T73" fmla="*/ 0 h 271"/>
                    <a:gd name="T74" fmla="*/ 0 w 238"/>
                    <a:gd name="T75" fmla="*/ 0 h 271"/>
                    <a:gd name="T76" fmla="*/ 0 w 238"/>
                    <a:gd name="T77" fmla="*/ 0 h 271"/>
                    <a:gd name="T78" fmla="*/ 0 w 238"/>
                    <a:gd name="T79" fmla="*/ 0 h 271"/>
                    <a:gd name="T80" fmla="*/ 0 w 238"/>
                    <a:gd name="T81" fmla="*/ 0 h 271"/>
                    <a:gd name="T82" fmla="*/ 0 w 238"/>
                    <a:gd name="T83" fmla="*/ 0 h 271"/>
                    <a:gd name="T84" fmla="*/ 0 w 238"/>
                    <a:gd name="T85" fmla="*/ 0 h 271"/>
                    <a:gd name="T86" fmla="*/ 0 w 238"/>
                    <a:gd name="T87" fmla="*/ 0 h 271"/>
                    <a:gd name="T88" fmla="*/ 0 w 238"/>
                    <a:gd name="T89" fmla="*/ 0 h 271"/>
                    <a:gd name="T90" fmla="*/ 0 w 238"/>
                    <a:gd name="T91" fmla="*/ 0 h 271"/>
                    <a:gd name="T92" fmla="*/ 0 w 238"/>
                    <a:gd name="T93" fmla="*/ 0 h 271"/>
                    <a:gd name="T94" fmla="*/ 0 w 238"/>
                    <a:gd name="T95" fmla="*/ 0 h 271"/>
                    <a:gd name="T96" fmla="*/ 0 w 238"/>
                    <a:gd name="T97" fmla="*/ 0 h 271"/>
                    <a:gd name="T98" fmla="*/ 0 w 238"/>
                    <a:gd name="T99" fmla="*/ 0 h 27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38"/>
                    <a:gd name="T151" fmla="*/ 0 h 271"/>
                    <a:gd name="T152" fmla="*/ 238 w 238"/>
                    <a:gd name="T153" fmla="*/ 271 h 27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38" h="271">
                      <a:moveTo>
                        <a:pt x="238" y="83"/>
                      </a:moveTo>
                      <a:lnTo>
                        <a:pt x="237" y="95"/>
                      </a:lnTo>
                      <a:lnTo>
                        <a:pt x="231" y="111"/>
                      </a:lnTo>
                      <a:lnTo>
                        <a:pt x="221" y="128"/>
                      </a:lnTo>
                      <a:lnTo>
                        <a:pt x="211" y="148"/>
                      </a:lnTo>
                      <a:lnTo>
                        <a:pt x="201" y="169"/>
                      </a:lnTo>
                      <a:lnTo>
                        <a:pt x="195" y="191"/>
                      </a:lnTo>
                      <a:lnTo>
                        <a:pt x="196" y="215"/>
                      </a:lnTo>
                      <a:lnTo>
                        <a:pt x="208" y="239"/>
                      </a:lnTo>
                      <a:lnTo>
                        <a:pt x="201" y="234"/>
                      </a:lnTo>
                      <a:lnTo>
                        <a:pt x="193" y="224"/>
                      </a:lnTo>
                      <a:lnTo>
                        <a:pt x="183" y="210"/>
                      </a:lnTo>
                      <a:lnTo>
                        <a:pt x="171" y="196"/>
                      </a:lnTo>
                      <a:lnTo>
                        <a:pt x="157" y="181"/>
                      </a:lnTo>
                      <a:lnTo>
                        <a:pt x="143" y="172"/>
                      </a:lnTo>
                      <a:lnTo>
                        <a:pt x="128" y="169"/>
                      </a:lnTo>
                      <a:lnTo>
                        <a:pt x="114" y="177"/>
                      </a:lnTo>
                      <a:lnTo>
                        <a:pt x="62" y="271"/>
                      </a:lnTo>
                      <a:lnTo>
                        <a:pt x="61" y="254"/>
                      </a:lnTo>
                      <a:lnTo>
                        <a:pt x="58" y="237"/>
                      </a:lnTo>
                      <a:lnTo>
                        <a:pt x="54" y="220"/>
                      </a:lnTo>
                      <a:lnTo>
                        <a:pt x="49" y="205"/>
                      </a:lnTo>
                      <a:lnTo>
                        <a:pt x="40" y="189"/>
                      </a:lnTo>
                      <a:lnTo>
                        <a:pt x="30" y="177"/>
                      </a:lnTo>
                      <a:lnTo>
                        <a:pt x="17" y="164"/>
                      </a:lnTo>
                      <a:lnTo>
                        <a:pt x="0" y="156"/>
                      </a:lnTo>
                      <a:lnTo>
                        <a:pt x="8" y="150"/>
                      </a:lnTo>
                      <a:lnTo>
                        <a:pt x="18" y="142"/>
                      </a:lnTo>
                      <a:lnTo>
                        <a:pt x="28" y="133"/>
                      </a:lnTo>
                      <a:lnTo>
                        <a:pt x="41" y="127"/>
                      </a:lnTo>
                      <a:lnTo>
                        <a:pt x="54" y="121"/>
                      </a:lnTo>
                      <a:lnTo>
                        <a:pt x="67" y="123"/>
                      </a:lnTo>
                      <a:lnTo>
                        <a:pt x="80" y="129"/>
                      </a:lnTo>
                      <a:lnTo>
                        <a:pt x="93" y="145"/>
                      </a:lnTo>
                      <a:lnTo>
                        <a:pt x="105" y="130"/>
                      </a:lnTo>
                      <a:lnTo>
                        <a:pt x="111" y="115"/>
                      </a:lnTo>
                      <a:lnTo>
                        <a:pt x="115" y="95"/>
                      </a:lnTo>
                      <a:lnTo>
                        <a:pt x="117" y="76"/>
                      </a:lnTo>
                      <a:lnTo>
                        <a:pt x="117" y="55"/>
                      </a:lnTo>
                      <a:lnTo>
                        <a:pt x="119" y="36"/>
                      </a:lnTo>
                      <a:lnTo>
                        <a:pt x="124" y="16"/>
                      </a:lnTo>
                      <a:lnTo>
                        <a:pt x="134" y="0"/>
                      </a:lnTo>
                      <a:lnTo>
                        <a:pt x="144" y="14"/>
                      </a:lnTo>
                      <a:lnTo>
                        <a:pt x="153" y="32"/>
                      </a:lnTo>
                      <a:lnTo>
                        <a:pt x="161" y="52"/>
                      </a:lnTo>
                      <a:lnTo>
                        <a:pt x="170" y="72"/>
                      </a:lnTo>
                      <a:lnTo>
                        <a:pt x="180" y="86"/>
                      </a:lnTo>
                      <a:lnTo>
                        <a:pt x="195" y="95"/>
                      </a:lnTo>
                      <a:lnTo>
                        <a:pt x="213" y="94"/>
                      </a:lnTo>
                      <a:lnTo>
                        <a:pt x="238" y="83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8" name="Freeform 77"/>
                <p:cNvSpPr>
                  <a:spLocks/>
                </p:cNvSpPr>
                <p:nvPr/>
              </p:nvSpPr>
              <p:spPr bwMode="auto">
                <a:xfrm>
                  <a:off x="4135" y="1141"/>
                  <a:ext cx="161" cy="158"/>
                </a:xfrm>
                <a:custGeom>
                  <a:avLst/>
                  <a:gdLst>
                    <a:gd name="T0" fmla="*/ 0 w 806"/>
                    <a:gd name="T1" fmla="*/ 0 h 789"/>
                    <a:gd name="T2" fmla="*/ 0 w 806"/>
                    <a:gd name="T3" fmla="*/ 0 h 789"/>
                    <a:gd name="T4" fmla="*/ 0 w 806"/>
                    <a:gd name="T5" fmla="*/ 0 h 789"/>
                    <a:gd name="T6" fmla="*/ 0 w 806"/>
                    <a:gd name="T7" fmla="*/ 0 h 789"/>
                    <a:gd name="T8" fmla="*/ 0 w 806"/>
                    <a:gd name="T9" fmla="*/ 0 h 789"/>
                    <a:gd name="T10" fmla="*/ 0 w 806"/>
                    <a:gd name="T11" fmla="*/ 0 h 789"/>
                    <a:gd name="T12" fmla="*/ 0 w 806"/>
                    <a:gd name="T13" fmla="*/ 0 h 789"/>
                    <a:gd name="T14" fmla="*/ 0 w 806"/>
                    <a:gd name="T15" fmla="*/ 0 h 789"/>
                    <a:gd name="T16" fmla="*/ 0 w 806"/>
                    <a:gd name="T17" fmla="*/ 0 h 789"/>
                    <a:gd name="T18" fmla="*/ 0 w 806"/>
                    <a:gd name="T19" fmla="*/ 0 h 789"/>
                    <a:gd name="T20" fmla="*/ 0 w 806"/>
                    <a:gd name="T21" fmla="*/ 0 h 789"/>
                    <a:gd name="T22" fmla="*/ 0 w 806"/>
                    <a:gd name="T23" fmla="*/ 0 h 789"/>
                    <a:gd name="T24" fmla="*/ 0 w 806"/>
                    <a:gd name="T25" fmla="*/ 0 h 789"/>
                    <a:gd name="T26" fmla="*/ 0 w 806"/>
                    <a:gd name="T27" fmla="*/ 0 h 789"/>
                    <a:gd name="T28" fmla="*/ 0 w 806"/>
                    <a:gd name="T29" fmla="*/ 0 h 789"/>
                    <a:gd name="T30" fmla="*/ 0 w 806"/>
                    <a:gd name="T31" fmla="*/ 0 h 789"/>
                    <a:gd name="T32" fmla="*/ 0 w 806"/>
                    <a:gd name="T33" fmla="*/ 0 h 789"/>
                    <a:gd name="T34" fmla="*/ 0 w 806"/>
                    <a:gd name="T35" fmla="*/ 0 h 789"/>
                    <a:gd name="T36" fmla="*/ 0 w 806"/>
                    <a:gd name="T37" fmla="*/ 0 h 789"/>
                    <a:gd name="T38" fmla="*/ 0 w 806"/>
                    <a:gd name="T39" fmla="*/ 0 h 789"/>
                    <a:gd name="T40" fmla="*/ 0 w 806"/>
                    <a:gd name="T41" fmla="*/ 0 h 789"/>
                    <a:gd name="T42" fmla="*/ 0 w 806"/>
                    <a:gd name="T43" fmla="*/ 0 h 789"/>
                    <a:gd name="T44" fmla="*/ 0 w 806"/>
                    <a:gd name="T45" fmla="*/ 0 h 789"/>
                    <a:gd name="T46" fmla="*/ 0 w 806"/>
                    <a:gd name="T47" fmla="*/ 0 h 789"/>
                    <a:gd name="T48" fmla="*/ 0 w 806"/>
                    <a:gd name="T49" fmla="*/ 0 h 789"/>
                    <a:gd name="T50" fmla="*/ 0 w 806"/>
                    <a:gd name="T51" fmla="*/ 0 h 789"/>
                    <a:gd name="T52" fmla="*/ 0 w 806"/>
                    <a:gd name="T53" fmla="*/ 0 h 789"/>
                    <a:gd name="T54" fmla="*/ 0 w 806"/>
                    <a:gd name="T55" fmla="*/ 0 h 789"/>
                    <a:gd name="T56" fmla="*/ 0 w 806"/>
                    <a:gd name="T57" fmla="*/ 0 h 789"/>
                    <a:gd name="T58" fmla="*/ 0 w 806"/>
                    <a:gd name="T59" fmla="*/ 0 h 789"/>
                    <a:gd name="T60" fmla="*/ 0 w 806"/>
                    <a:gd name="T61" fmla="*/ 0 h 789"/>
                    <a:gd name="T62" fmla="*/ 0 w 806"/>
                    <a:gd name="T63" fmla="*/ 0 h 789"/>
                    <a:gd name="T64" fmla="*/ 0 w 806"/>
                    <a:gd name="T65" fmla="*/ 0 h 789"/>
                    <a:gd name="T66" fmla="*/ 0 w 806"/>
                    <a:gd name="T67" fmla="*/ 0 h 789"/>
                    <a:gd name="T68" fmla="*/ 0 w 806"/>
                    <a:gd name="T69" fmla="*/ 0 h 789"/>
                    <a:gd name="T70" fmla="*/ 0 w 806"/>
                    <a:gd name="T71" fmla="*/ 0 h 789"/>
                    <a:gd name="T72" fmla="*/ 0 w 806"/>
                    <a:gd name="T73" fmla="*/ 0 h 789"/>
                    <a:gd name="T74" fmla="*/ 0 w 806"/>
                    <a:gd name="T75" fmla="*/ 0 h 789"/>
                    <a:gd name="T76" fmla="*/ 0 w 806"/>
                    <a:gd name="T77" fmla="*/ 0 h 789"/>
                    <a:gd name="T78" fmla="*/ 0 w 806"/>
                    <a:gd name="T79" fmla="*/ 0 h 789"/>
                    <a:gd name="T80" fmla="*/ 0 w 806"/>
                    <a:gd name="T81" fmla="*/ 0 h 789"/>
                    <a:gd name="T82" fmla="*/ 0 w 806"/>
                    <a:gd name="T83" fmla="*/ 0 h 789"/>
                    <a:gd name="T84" fmla="*/ 0 w 806"/>
                    <a:gd name="T85" fmla="*/ 0 h 789"/>
                    <a:gd name="T86" fmla="*/ 0 w 806"/>
                    <a:gd name="T87" fmla="*/ 0 h 789"/>
                    <a:gd name="T88" fmla="*/ 0 w 806"/>
                    <a:gd name="T89" fmla="*/ 0 h 789"/>
                    <a:gd name="T90" fmla="*/ 0 w 806"/>
                    <a:gd name="T91" fmla="*/ 0 h 789"/>
                    <a:gd name="T92" fmla="*/ 0 w 806"/>
                    <a:gd name="T93" fmla="*/ 0 h 789"/>
                    <a:gd name="T94" fmla="*/ 0 w 806"/>
                    <a:gd name="T95" fmla="*/ 0 h 789"/>
                    <a:gd name="T96" fmla="*/ 0 w 806"/>
                    <a:gd name="T97" fmla="*/ 0 h 789"/>
                    <a:gd name="T98" fmla="*/ 0 w 806"/>
                    <a:gd name="T99" fmla="*/ 0 h 789"/>
                    <a:gd name="T100" fmla="*/ 0 w 806"/>
                    <a:gd name="T101" fmla="*/ 0 h 789"/>
                    <a:gd name="T102" fmla="*/ 0 w 806"/>
                    <a:gd name="T103" fmla="*/ 0 h 789"/>
                    <a:gd name="T104" fmla="*/ 0 w 806"/>
                    <a:gd name="T105" fmla="*/ 0 h 789"/>
                    <a:gd name="T106" fmla="*/ 0 w 806"/>
                    <a:gd name="T107" fmla="*/ 0 h 789"/>
                    <a:gd name="T108" fmla="*/ 0 w 806"/>
                    <a:gd name="T109" fmla="*/ 0 h 789"/>
                    <a:gd name="T110" fmla="*/ 0 w 806"/>
                    <a:gd name="T111" fmla="*/ 0 h 78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06"/>
                    <a:gd name="T169" fmla="*/ 0 h 789"/>
                    <a:gd name="T170" fmla="*/ 806 w 806"/>
                    <a:gd name="T171" fmla="*/ 789 h 78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06" h="789">
                      <a:moveTo>
                        <a:pt x="633" y="695"/>
                      </a:moveTo>
                      <a:lnTo>
                        <a:pt x="570" y="715"/>
                      </a:lnTo>
                      <a:lnTo>
                        <a:pt x="565" y="694"/>
                      </a:lnTo>
                      <a:lnTo>
                        <a:pt x="566" y="673"/>
                      </a:lnTo>
                      <a:lnTo>
                        <a:pt x="569" y="652"/>
                      </a:lnTo>
                      <a:lnTo>
                        <a:pt x="574" y="633"/>
                      </a:lnTo>
                      <a:lnTo>
                        <a:pt x="574" y="614"/>
                      </a:lnTo>
                      <a:lnTo>
                        <a:pt x="570" y="598"/>
                      </a:lnTo>
                      <a:lnTo>
                        <a:pt x="559" y="586"/>
                      </a:lnTo>
                      <a:lnTo>
                        <a:pt x="539" y="581"/>
                      </a:lnTo>
                      <a:lnTo>
                        <a:pt x="525" y="600"/>
                      </a:lnTo>
                      <a:lnTo>
                        <a:pt x="515" y="621"/>
                      </a:lnTo>
                      <a:lnTo>
                        <a:pt x="507" y="643"/>
                      </a:lnTo>
                      <a:lnTo>
                        <a:pt x="500" y="666"/>
                      </a:lnTo>
                      <a:lnTo>
                        <a:pt x="491" y="686"/>
                      </a:lnTo>
                      <a:lnTo>
                        <a:pt x="480" y="706"/>
                      </a:lnTo>
                      <a:lnTo>
                        <a:pt x="465" y="722"/>
                      </a:lnTo>
                      <a:lnTo>
                        <a:pt x="446" y="737"/>
                      </a:lnTo>
                      <a:lnTo>
                        <a:pt x="435" y="703"/>
                      </a:lnTo>
                      <a:lnTo>
                        <a:pt x="427" y="668"/>
                      </a:lnTo>
                      <a:lnTo>
                        <a:pt x="421" y="630"/>
                      </a:lnTo>
                      <a:lnTo>
                        <a:pt x="419" y="593"/>
                      </a:lnTo>
                      <a:lnTo>
                        <a:pt x="418" y="554"/>
                      </a:lnTo>
                      <a:lnTo>
                        <a:pt x="418" y="514"/>
                      </a:lnTo>
                      <a:lnTo>
                        <a:pt x="420" y="473"/>
                      </a:lnTo>
                      <a:lnTo>
                        <a:pt x="425" y="436"/>
                      </a:lnTo>
                      <a:lnTo>
                        <a:pt x="415" y="429"/>
                      </a:lnTo>
                      <a:lnTo>
                        <a:pt x="404" y="428"/>
                      </a:lnTo>
                      <a:lnTo>
                        <a:pt x="392" y="429"/>
                      </a:lnTo>
                      <a:lnTo>
                        <a:pt x="384" y="436"/>
                      </a:lnTo>
                      <a:lnTo>
                        <a:pt x="368" y="478"/>
                      </a:lnTo>
                      <a:lnTo>
                        <a:pt x="355" y="521"/>
                      </a:lnTo>
                      <a:lnTo>
                        <a:pt x="340" y="563"/>
                      </a:lnTo>
                      <a:lnTo>
                        <a:pt x="326" y="606"/>
                      </a:lnTo>
                      <a:lnTo>
                        <a:pt x="309" y="646"/>
                      </a:lnTo>
                      <a:lnTo>
                        <a:pt x="290" y="687"/>
                      </a:lnTo>
                      <a:lnTo>
                        <a:pt x="265" y="727"/>
                      </a:lnTo>
                      <a:lnTo>
                        <a:pt x="238" y="767"/>
                      </a:lnTo>
                      <a:lnTo>
                        <a:pt x="216" y="751"/>
                      </a:lnTo>
                      <a:lnTo>
                        <a:pt x="204" y="730"/>
                      </a:lnTo>
                      <a:lnTo>
                        <a:pt x="199" y="705"/>
                      </a:lnTo>
                      <a:lnTo>
                        <a:pt x="196" y="680"/>
                      </a:lnTo>
                      <a:lnTo>
                        <a:pt x="194" y="653"/>
                      </a:lnTo>
                      <a:lnTo>
                        <a:pt x="189" y="630"/>
                      </a:lnTo>
                      <a:lnTo>
                        <a:pt x="176" y="612"/>
                      </a:lnTo>
                      <a:lnTo>
                        <a:pt x="156" y="601"/>
                      </a:lnTo>
                      <a:lnTo>
                        <a:pt x="72" y="789"/>
                      </a:lnTo>
                      <a:lnTo>
                        <a:pt x="54" y="771"/>
                      </a:lnTo>
                      <a:lnTo>
                        <a:pt x="40" y="751"/>
                      </a:lnTo>
                      <a:lnTo>
                        <a:pt x="30" y="730"/>
                      </a:lnTo>
                      <a:lnTo>
                        <a:pt x="24" y="708"/>
                      </a:lnTo>
                      <a:lnTo>
                        <a:pt x="17" y="686"/>
                      </a:lnTo>
                      <a:lnTo>
                        <a:pt x="11" y="663"/>
                      </a:lnTo>
                      <a:lnTo>
                        <a:pt x="5" y="642"/>
                      </a:lnTo>
                      <a:lnTo>
                        <a:pt x="0" y="623"/>
                      </a:lnTo>
                      <a:lnTo>
                        <a:pt x="10" y="607"/>
                      </a:lnTo>
                      <a:lnTo>
                        <a:pt x="21" y="593"/>
                      </a:lnTo>
                      <a:lnTo>
                        <a:pt x="31" y="582"/>
                      </a:lnTo>
                      <a:lnTo>
                        <a:pt x="42" y="572"/>
                      </a:lnTo>
                      <a:lnTo>
                        <a:pt x="51" y="560"/>
                      </a:lnTo>
                      <a:lnTo>
                        <a:pt x="61" y="550"/>
                      </a:lnTo>
                      <a:lnTo>
                        <a:pt x="71" y="539"/>
                      </a:lnTo>
                      <a:lnTo>
                        <a:pt x="83" y="529"/>
                      </a:lnTo>
                      <a:lnTo>
                        <a:pt x="94" y="533"/>
                      </a:lnTo>
                      <a:lnTo>
                        <a:pt x="107" y="540"/>
                      </a:lnTo>
                      <a:lnTo>
                        <a:pt x="121" y="548"/>
                      </a:lnTo>
                      <a:lnTo>
                        <a:pt x="134" y="557"/>
                      </a:lnTo>
                      <a:lnTo>
                        <a:pt x="147" y="563"/>
                      </a:lnTo>
                      <a:lnTo>
                        <a:pt x="160" y="568"/>
                      </a:lnTo>
                      <a:lnTo>
                        <a:pt x="173" y="571"/>
                      </a:lnTo>
                      <a:lnTo>
                        <a:pt x="186" y="571"/>
                      </a:lnTo>
                      <a:lnTo>
                        <a:pt x="196" y="436"/>
                      </a:lnTo>
                      <a:lnTo>
                        <a:pt x="280" y="342"/>
                      </a:lnTo>
                      <a:lnTo>
                        <a:pt x="263" y="318"/>
                      </a:lnTo>
                      <a:lnTo>
                        <a:pt x="240" y="306"/>
                      </a:lnTo>
                      <a:lnTo>
                        <a:pt x="212" y="302"/>
                      </a:lnTo>
                      <a:lnTo>
                        <a:pt x="185" y="301"/>
                      </a:lnTo>
                      <a:lnTo>
                        <a:pt x="157" y="296"/>
                      </a:lnTo>
                      <a:lnTo>
                        <a:pt x="134" y="286"/>
                      </a:lnTo>
                      <a:lnTo>
                        <a:pt x="118" y="264"/>
                      </a:lnTo>
                      <a:lnTo>
                        <a:pt x="114" y="228"/>
                      </a:lnTo>
                      <a:lnTo>
                        <a:pt x="152" y="225"/>
                      </a:lnTo>
                      <a:lnTo>
                        <a:pt x="192" y="225"/>
                      </a:lnTo>
                      <a:lnTo>
                        <a:pt x="231" y="224"/>
                      </a:lnTo>
                      <a:lnTo>
                        <a:pt x="271" y="222"/>
                      </a:lnTo>
                      <a:lnTo>
                        <a:pt x="307" y="214"/>
                      </a:lnTo>
                      <a:lnTo>
                        <a:pt x="342" y="200"/>
                      </a:lnTo>
                      <a:lnTo>
                        <a:pt x="375" y="177"/>
                      </a:lnTo>
                      <a:lnTo>
                        <a:pt x="404" y="146"/>
                      </a:lnTo>
                      <a:lnTo>
                        <a:pt x="400" y="133"/>
                      </a:lnTo>
                      <a:lnTo>
                        <a:pt x="398" y="122"/>
                      </a:lnTo>
                      <a:lnTo>
                        <a:pt x="395" y="110"/>
                      </a:lnTo>
                      <a:lnTo>
                        <a:pt x="394" y="98"/>
                      </a:lnTo>
                      <a:lnTo>
                        <a:pt x="391" y="86"/>
                      </a:lnTo>
                      <a:lnTo>
                        <a:pt x="389" y="75"/>
                      </a:lnTo>
                      <a:lnTo>
                        <a:pt x="386" y="63"/>
                      </a:lnTo>
                      <a:lnTo>
                        <a:pt x="384" y="52"/>
                      </a:lnTo>
                      <a:lnTo>
                        <a:pt x="430" y="45"/>
                      </a:lnTo>
                      <a:lnTo>
                        <a:pt x="478" y="38"/>
                      </a:lnTo>
                      <a:lnTo>
                        <a:pt x="526" y="29"/>
                      </a:lnTo>
                      <a:lnTo>
                        <a:pt x="576" y="22"/>
                      </a:lnTo>
                      <a:lnTo>
                        <a:pt x="626" y="13"/>
                      </a:lnTo>
                      <a:lnTo>
                        <a:pt x="676" y="6"/>
                      </a:lnTo>
                      <a:lnTo>
                        <a:pt x="726" y="1"/>
                      </a:lnTo>
                      <a:lnTo>
                        <a:pt x="777" y="0"/>
                      </a:lnTo>
                      <a:lnTo>
                        <a:pt x="784" y="86"/>
                      </a:lnTo>
                      <a:lnTo>
                        <a:pt x="795" y="180"/>
                      </a:lnTo>
                      <a:lnTo>
                        <a:pt x="803" y="276"/>
                      </a:lnTo>
                      <a:lnTo>
                        <a:pt x="806" y="374"/>
                      </a:lnTo>
                      <a:lnTo>
                        <a:pt x="794" y="468"/>
                      </a:lnTo>
                      <a:lnTo>
                        <a:pt x="765" y="555"/>
                      </a:lnTo>
                      <a:lnTo>
                        <a:pt x="713" y="632"/>
                      </a:lnTo>
                      <a:lnTo>
                        <a:pt x="633" y="695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09" name="Freeform 78"/>
                <p:cNvSpPr>
                  <a:spLocks/>
                </p:cNvSpPr>
                <p:nvPr/>
              </p:nvSpPr>
              <p:spPr bwMode="auto">
                <a:xfrm>
                  <a:off x="4214" y="1168"/>
                  <a:ext cx="81" cy="83"/>
                </a:xfrm>
                <a:custGeom>
                  <a:avLst/>
                  <a:gdLst>
                    <a:gd name="T0" fmla="*/ 0 w 405"/>
                    <a:gd name="T1" fmla="*/ 0 h 414"/>
                    <a:gd name="T2" fmla="*/ 0 w 405"/>
                    <a:gd name="T3" fmla="*/ 0 h 414"/>
                    <a:gd name="T4" fmla="*/ 0 w 405"/>
                    <a:gd name="T5" fmla="*/ 0 h 414"/>
                    <a:gd name="T6" fmla="*/ 0 w 405"/>
                    <a:gd name="T7" fmla="*/ 0 h 414"/>
                    <a:gd name="T8" fmla="*/ 0 w 405"/>
                    <a:gd name="T9" fmla="*/ 0 h 414"/>
                    <a:gd name="T10" fmla="*/ 0 w 405"/>
                    <a:gd name="T11" fmla="*/ 0 h 414"/>
                    <a:gd name="T12" fmla="*/ 0 w 405"/>
                    <a:gd name="T13" fmla="*/ 0 h 414"/>
                    <a:gd name="T14" fmla="*/ 0 w 405"/>
                    <a:gd name="T15" fmla="*/ 0 h 414"/>
                    <a:gd name="T16" fmla="*/ 0 w 405"/>
                    <a:gd name="T17" fmla="*/ 0 h 414"/>
                    <a:gd name="T18" fmla="*/ 0 w 405"/>
                    <a:gd name="T19" fmla="*/ 0 h 414"/>
                    <a:gd name="T20" fmla="*/ 0 w 405"/>
                    <a:gd name="T21" fmla="*/ 0 h 414"/>
                    <a:gd name="T22" fmla="*/ 0 w 405"/>
                    <a:gd name="T23" fmla="*/ 0 h 414"/>
                    <a:gd name="T24" fmla="*/ 0 w 405"/>
                    <a:gd name="T25" fmla="*/ 0 h 414"/>
                    <a:gd name="T26" fmla="*/ 0 w 405"/>
                    <a:gd name="T27" fmla="*/ 0 h 414"/>
                    <a:gd name="T28" fmla="*/ 0 w 405"/>
                    <a:gd name="T29" fmla="*/ 0 h 414"/>
                    <a:gd name="T30" fmla="*/ 0 w 405"/>
                    <a:gd name="T31" fmla="*/ 0 h 414"/>
                    <a:gd name="T32" fmla="*/ 0 w 405"/>
                    <a:gd name="T33" fmla="*/ 0 h 414"/>
                    <a:gd name="T34" fmla="*/ 0 w 405"/>
                    <a:gd name="T35" fmla="*/ 0 h 414"/>
                    <a:gd name="T36" fmla="*/ 0 w 405"/>
                    <a:gd name="T37" fmla="*/ 0 h 414"/>
                    <a:gd name="T38" fmla="*/ 0 w 405"/>
                    <a:gd name="T39" fmla="*/ 0 h 414"/>
                    <a:gd name="T40" fmla="*/ 0 w 405"/>
                    <a:gd name="T41" fmla="*/ 0 h 414"/>
                    <a:gd name="T42" fmla="*/ 0 w 405"/>
                    <a:gd name="T43" fmla="*/ 0 h 414"/>
                    <a:gd name="T44" fmla="*/ 0 w 405"/>
                    <a:gd name="T45" fmla="*/ 0 h 414"/>
                    <a:gd name="T46" fmla="*/ 0 w 405"/>
                    <a:gd name="T47" fmla="*/ 0 h 414"/>
                    <a:gd name="T48" fmla="*/ 0 w 405"/>
                    <a:gd name="T49" fmla="*/ 0 h 414"/>
                    <a:gd name="T50" fmla="*/ 0 w 405"/>
                    <a:gd name="T51" fmla="*/ 0 h 414"/>
                    <a:gd name="T52" fmla="*/ 0 w 405"/>
                    <a:gd name="T53" fmla="*/ 0 h 414"/>
                    <a:gd name="T54" fmla="*/ 0 w 405"/>
                    <a:gd name="T55" fmla="*/ 0 h 414"/>
                    <a:gd name="T56" fmla="*/ 0 w 405"/>
                    <a:gd name="T57" fmla="*/ 0 h 414"/>
                    <a:gd name="T58" fmla="*/ 0 w 405"/>
                    <a:gd name="T59" fmla="*/ 0 h 414"/>
                    <a:gd name="T60" fmla="*/ 0 w 405"/>
                    <a:gd name="T61" fmla="*/ 0 h 414"/>
                    <a:gd name="T62" fmla="*/ 0 w 405"/>
                    <a:gd name="T63" fmla="*/ 0 h 414"/>
                    <a:gd name="T64" fmla="*/ 0 w 405"/>
                    <a:gd name="T65" fmla="*/ 0 h 41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05"/>
                    <a:gd name="T100" fmla="*/ 0 h 414"/>
                    <a:gd name="T101" fmla="*/ 405 w 405"/>
                    <a:gd name="T102" fmla="*/ 414 h 41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05" h="414">
                      <a:moveTo>
                        <a:pt x="269" y="134"/>
                      </a:moveTo>
                      <a:lnTo>
                        <a:pt x="285" y="139"/>
                      </a:lnTo>
                      <a:lnTo>
                        <a:pt x="303" y="141"/>
                      </a:lnTo>
                      <a:lnTo>
                        <a:pt x="321" y="140"/>
                      </a:lnTo>
                      <a:lnTo>
                        <a:pt x="340" y="140"/>
                      </a:lnTo>
                      <a:lnTo>
                        <a:pt x="357" y="139"/>
                      </a:lnTo>
                      <a:lnTo>
                        <a:pt x="375" y="140"/>
                      </a:lnTo>
                      <a:lnTo>
                        <a:pt x="391" y="144"/>
                      </a:lnTo>
                      <a:lnTo>
                        <a:pt x="405" y="154"/>
                      </a:lnTo>
                      <a:lnTo>
                        <a:pt x="390" y="179"/>
                      </a:lnTo>
                      <a:lnTo>
                        <a:pt x="367" y="204"/>
                      </a:lnTo>
                      <a:lnTo>
                        <a:pt x="339" y="227"/>
                      </a:lnTo>
                      <a:lnTo>
                        <a:pt x="313" y="252"/>
                      </a:lnTo>
                      <a:lnTo>
                        <a:pt x="291" y="275"/>
                      </a:lnTo>
                      <a:lnTo>
                        <a:pt x="278" y="304"/>
                      </a:lnTo>
                      <a:lnTo>
                        <a:pt x="279" y="335"/>
                      </a:lnTo>
                      <a:lnTo>
                        <a:pt x="301" y="372"/>
                      </a:lnTo>
                      <a:lnTo>
                        <a:pt x="291" y="414"/>
                      </a:lnTo>
                      <a:lnTo>
                        <a:pt x="273" y="411"/>
                      </a:lnTo>
                      <a:lnTo>
                        <a:pt x="259" y="403"/>
                      </a:lnTo>
                      <a:lnTo>
                        <a:pt x="248" y="392"/>
                      </a:lnTo>
                      <a:lnTo>
                        <a:pt x="241" y="379"/>
                      </a:lnTo>
                      <a:lnTo>
                        <a:pt x="233" y="363"/>
                      </a:lnTo>
                      <a:lnTo>
                        <a:pt x="225" y="348"/>
                      </a:lnTo>
                      <a:lnTo>
                        <a:pt x="217" y="333"/>
                      </a:lnTo>
                      <a:lnTo>
                        <a:pt x="207" y="321"/>
                      </a:lnTo>
                      <a:lnTo>
                        <a:pt x="192" y="333"/>
                      </a:lnTo>
                      <a:lnTo>
                        <a:pt x="179" y="348"/>
                      </a:lnTo>
                      <a:lnTo>
                        <a:pt x="165" y="363"/>
                      </a:lnTo>
                      <a:lnTo>
                        <a:pt x="154" y="379"/>
                      </a:lnTo>
                      <a:lnTo>
                        <a:pt x="140" y="392"/>
                      </a:lnTo>
                      <a:lnTo>
                        <a:pt x="127" y="403"/>
                      </a:lnTo>
                      <a:lnTo>
                        <a:pt x="110" y="411"/>
                      </a:lnTo>
                      <a:lnTo>
                        <a:pt x="93" y="414"/>
                      </a:lnTo>
                      <a:lnTo>
                        <a:pt x="91" y="393"/>
                      </a:lnTo>
                      <a:lnTo>
                        <a:pt x="95" y="372"/>
                      </a:lnTo>
                      <a:lnTo>
                        <a:pt x="101" y="352"/>
                      </a:lnTo>
                      <a:lnTo>
                        <a:pt x="108" y="332"/>
                      </a:lnTo>
                      <a:lnTo>
                        <a:pt x="111" y="311"/>
                      </a:lnTo>
                      <a:lnTo>
                        <a:pt x="112" y="292"/>
                      </a:lnTo>
                      <a:lnTo>
                        <a:pt x="106" y="274"/>
                      </a:lnTo>
                      <a:lnTo>
                        <a:pt x="93" y="258"/>
                      </a:lnTo>
                      <a:lnTo>
                        <a:pt x="79" y="257"/>
                      </a:lnTo>
                      <a:lnTo>
                        <a:pt x="67" y="257"/>
                      </a:lnTo>
                      <a:lnTo>
                        <a:pt x="54" y="256"/>
                      </a:lnTo>
                      <a:lnTo>
                        <a:pt x="42" y="255"/>
                      </a:lnTo>
                      <a:lnTo>
                        <a:pt x="28" y="252"/>
                      </a:lnTo>
                      <a:lnTo>
                        <a:pt x="18" y="249"/>
                      </a:lnTo>
                      <a:lnTo>
                        <a:pt x="8" y="244"/>
                      </a:lnTo>
                      <a:lnTo>
                        <a:pt x="0" y="238"/>
                      </a:lnTo>
                      <a:lnTo>
                        <a:pt x="9" y="221"/>
                      </a:lnTo>
                      <a:lnTo>
                        <a:pt x="22" y="212"/>
                      </a:lnTo>
                      <a:lnTo>
                        <a:pt x="35" y="206"/>
                      </a:lnTo>
                      <a:lnTo>
                        <a:pt x="52" y="205"/>
                      </a:lnTo>
                      <a:lnTo>
                        <a:pt x="68" y="204"/>
                      </a:lnTo>
                      <a:lnTo>
                        <a:pt x="85" y="203"/>
                      </a:lnTo>
                      <a:lnTo>
                        <a:pt x="101" y="201"/>
                      </a:lnTo>
                      <a:lnTo>
                        <a:pt x="114" y="196"/>
                      </a:lnTo>
                      <a:lnTo>
                        <a:pt x="131" y="171"/>
                      </a:lnTo>
                      <a:lnTo>
                        <a:pt x="146" y="147"/>
                      </a:lnTo>
                      <a:lnTo>
                        <a:pt x="157" y="122"/>
                      </a:lnTo>
                      <a:lnTo>
                        <a:pt x="170" y="98"/>
                      </a:lnTo>
                      <a:lnTo>
                        <a:pt x="180" y="72"/>
                      </a:lnTo>
                      <a:lnTo>
                        <a:pt x="191" y="47"/>
                      </a:lnTo>
                      <a:lnTo>
                        <a:pt x="202" y="22"/>
                      </a:lnTo>
                      <a:lnTo>
                        <a:pt x="218" y="0"/>
                      </a:lnTo>
                      <a:lnTo>
                        <a:pt x="269" y="1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0" name="Freeform 79"/>
                <p:cNvSpPr>
                  <a:spLocks/>
                </p:cNvSpPr>
                <p:nvPr/>
              </p:nvSpPr>
              <p:spPr bwMode="auto">
                <a:xfrm>
                  <a:off x="4091" y="1180"/>
                  <a:ext cx="50" cy="114"/>
                </a:xfrm>
                <a:custGeom>
                  <a:avLst/>
                  <a:gdLst>
                    <a:gd name="T0" fmla="*/ 0 w 249"/>
                    <a:gd name="T1" fmla="*/ 0 h 569"/>
                    <a:gd name="T2" fmla="*/ 0 w 249"/>
                    <a:gd name="T3" fmla="*/ 0 h 569"/>
                    <a:gd name="T4" fmla="*/ 0 w 249"/>
                    <a:gd name="T5" fmla="*/ 0 h 569"/>
                    <a:gd name="T6" fmla="*/ 0 w 249"/>
                    <a:gd name="T7" fmla="*/ 0 h 569"/>
                    <a:gd name="T8" fmla="*/ 0 w 249"/>
                    <a:gd name="T9" fmla="*/ 0 h 569"/>
                    <a:gd name="T10" fmla="*/ 0 w 249"/>
                    <a:gd name="T11" fmla="*/ 0 h 569"/>
                    <a:gd name="T12" fmla="*/ 0 w 249"/>
                    <a:gd name="T13" fmla="*/ 0 h 569"/>
                    <a:gd name="T14" fmla="*/ 0 w 249"/>
                    <a:gd name="T15" fmla="*/ 0 h 569"/>
                    <a:gd name="T16" fmla="*/ 0 w 249"/>
                    <a:gd name="T17" fmla="*/ 0 h 569"/>
                    <a:gd name="T18" fmla="*/ 0 w 249"/>
                    <a:gd name="T19" fmla="*/ 0 h 569"/>
                    <a:gd name="T20" fmla="*/ 0 w 249"/>
                    <a:gd name="T21" fmla="*/ 0 h 569"/>
                    <a:gd name="T22" fmla="*/ 0 w 249"/>
                    <a:gd name="T23" fmla="*/ 0 h 569"/>
                    <a:gd name="T24" fmla="*/ 0 w 249"/>
                    <a:gd name="T25" fmla="*/ 0 h 569"/>
                    <a:gd name="T26" fmla="*/ 0 w 249"/>
                    <a:gd name="T27" fmla="*/ 0 h 569"/>
                    <a:gd name="T28" fmla="*/ 0 w 249"/>
                    <a:gd name="T29" fmla="*/ 0 h 569"/>
                    <a:gd name="T30" fmla="*/ 0 w 249"/>
                    <a:gd name="T31" fmla="*/ 0 h 569"/>
                    <a:gd name="T32" fmla="*/ 0 w 249"/>
                    <a:gd name="T33" fmla="*/ 0 h 569"/>
                    <a:gd name="T34" fmla="*/ 0 w 249"/>
                    <a:gd name="T35" fmla="*/ 0 h 569"/>
                    <a:gd name="T36" fmla="*/ 0 w 249"/>
                    <a:gd name="T37" fmla="*/ 0 h 569"/>
                    <a:gd name="T38" fmla="*/ 0 w 249"/>
                    <a:gd name="T39" fmla="*/ 0 h 569"/>
                    <a:gd name="T40" fmla="*/ 0 w 249"/>
                    <a:gd name="T41" fmla="*/ 0 h 569"/>
                    <a:gd name="T42" fmla="*/ 0 w 249"/>
                    <a:gd name="T43" fmla="*/ 0 h 569"/>
                    <a:gd name="T44" fmla="*/ 0 w 249"/>
                    <a:gd name="T45" fmla="*/ 0 h 569"/>
                    <a:gd name="T46" fmla="*/ 0 w 249"/>
                    <a:gd name="T47" fmla="*/ 0 h 569"/>
                    <a:gd name="T48" fmla="*/ 0 w 249"/>
                    <a:gd name="T49" fmla="*/ 0 h 569"/>
                    <a:gd name="T50" fmla="*/ 0 w 249"/>
                    <a:gd name="T51" fmla="*/ 0 h 569"/>
                    <a:gd name="T52" fmla="*/ 0 w 249"/>
                    <a:gd name="T53" fmla="*/ 0 h 569"/>
                    <a:gd name="T54" fmla="*/ 0 w 249"/>
                    <a:gd name="T55" fmla="*/ 0 h 569"/>
                    <a:gd name="T56" fmla="*/ 0 w 249"/>
                    <a:gd name="T57" fmla="*/ 0 h 569"/>
                    <a:gd name="T58" fmla="*/ 0 w 249"/>
                    <a:gd name="T59" fmla="*/ 0 h 569"/>
                    <a:gd name="T60" fmla="*/ 0 w 249"/>
                    <a:gd name="T61" fmla="*/ 0 h 569"/>
                    <a:gd name="T62" fmla="*/ 0 w 249"/>
                    <a:gd name="T63" fmla="*/ 0 h 569"/>
                    <a:gd name="T64" fmla="*/ 0 w 249"/>
                    <a:gd name="T65" fmla="*/ 0 h 569"/>
                    <a:gd name="T66" fmla="*/ 0 w 249"/>
                    <a:gd name="T67" fmla="*/ 0 h 569"/>
                    <a:gd name="T68" fmla="*/ 0 w 249"/>
                    <a:gd name="T69" fmla="*/ 0 h 569"/>
                    <a:gd name="T70" fmla="*/ 0 w 249"/>
                    <a:gd name="T71" fmla="*/ 0 h 569"/>
                    <a:gd name="T72" fmla="*/ 0 w 249"/>
                    <a:gd name="T73" fmla="*/ 0 h 569"/>
                    <a:gd name="T74" fmla="*/ 0 w 249"/>
                    <a:gd name="T75" fmla="*/ 0 h 569"/>
                    <a:gd name="T76" fmla="*/ 0 w 249"/>
                    <a:gd name="T77" fmla="*/ 0 h 569"/>
                    <a:gd name="T78" fmla="*/ 0 w 249"/>
                    <a:gd name="T79" fmla="*/ 0 h 569"/>
                    <a:gd name="T80" fmla="*/ 0 w 249"/>
                    <a:gd name="T81" fmla="*/ 0 h 569"/>
                    <a:gd name="T82" fmla="*/ 0 w 249"/>
                    <a:gd name="T83" fmla="*/ 0 h 569"/>
                    <a:gd name="T84" fmla="*/ 0 w 249"/>
                    <a:gd name="T85" fmla="*/ 0 h 569"/>
                    <a:gd name="T86" fmla="*/ 0 w 249"/>
                    <a:gd name="T87" fmla="*/ 0 h 569"/>
                    <a:gd name="T88" fmla="*/ 0 w 249"/>
                    <a:gd name="T89" fmla="*/ 0 h 569"/>
                    <a:gd name="T90" fmla="*/ 0 w 249"/>
                    <a:gd name="T91" fmla="*/ 0 h 569"/>
                    <a:gd name="T92" fmla="*/ 0 w 249"/>
                    <a:gd name="T93" fmla="*/ 0 h 569"/>
                    <a:gd name="T94" fmla="*/ 0 w 249"/>
                    <a:gd name="T95" fmla="*/ 0 h 569"/>
                    <a:gd name="T96" fmla="*/ 0 w 249"/>
                    <a:gd name="T97" fmla="*/ 0 h 569"/>
                    <a:gd name="T98" fmla="*/ 0 w 249"/>
                    <a:gd name="T99" fmla="*/ 0 h 569"/>
                    <a:gd name="T100" fmla="*/ 0 w 249"/>
                    <a:gd name="T101" fmla="*/ 0 h 56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49"/>
                    <a:gd name="T154" fmla="*/ 0 h 569"/>
                    <a:gd name="T155" fmla="*/ 249 w 249"/>
                    <a:gd name="T156" fmla="*/ 569 h 56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49" h="569">
                      <a:moveTo>
                        <a:pt x="249" y="20"/>
                      </a:moveTo>
                      <a:lnTo>
                        <a:pt x="238" y="48"/>
                      </a:lnTo>
                      <a:lnTo>
                        <a:pt x="230" y="80"/>
                      </a:lnTo>
                      <a:lnTo>
                        <a:pt x="221" y="112"/>
                      </a:lnTo>
                      <a:lnTo>
                        <a:pt x="211" y="142"/>
                      </a:lnTo>
                      <a:lnTo>
                        <a:pt x="195" y="168"/>
                      </a:lnTo>
                      <a:lnTo>
                        <a:pt x="174" y="187"/>
                      </a:lnTo>
                      <a:lnTo>
                        <a:pt x="143" y="196"/>
                      </a:lnTo>
                      <a:lnTo>
                        <a:pt x="104" y="196"/>
                      </a:lnTo>
                      <a:lnTo>
                        <a:pt x="83" y="217"/>
                      </a:lnTo>
                      <a:lnTo>
                        <a:pt x="91" y="234"/>
                      </a:lnTo>
                      <a:lnTo>
                        <a:pt x="108" y="247"/>
                      </a:lnTo>
                      <a:lnTo>
                        <a:pt x="130" y="259"/>
                      </a:lnTo>
                      <a:lnTo>
                        <a:pt x="151" y="271"/>
                      </a:lnTo>
                      <a:lnTo>
                        <a:pt x="168" y="282"/>
                      </a:lnTo>
                      <a:lnTo>
                        <a:pt x="179" y="298"/>
                      </a:lnTo>
                      <a:lnTo>
                        <a:pt x="179" y="316"/>
                      </a:lnTo>
                      <a:lnTo>
                        <a:pt x="166" y="341"/>
                      </a:lnTo>
                      <a:lnTo>
                        <a:pt x="167" y="371"/>
                      </a:lnTo>
                      <a:lnTo>
                        <a:pt x="167" y="402"/>
                      </a:lnTo>
                      <a:lnTo>
                        <a:pt x="165" y="432"/>
                      </a:lnTo>
                      <a:lnTo>
                        <a:pt x="165" y="463"/>
                      </a:lnTo>
                      <a:lnTo>
                        <a:pt x="164" y="490"/>
                      </a:lnTo>
                      <a:lnTo>
                        <a:pt x="167" y="518"/>
                      </a:lnTo>
                      <a:lnTo>
                        <a:pt x="174" y="544"/>
                      </a:lnTo>
                      <a:lnTo>
                        <a:pt x="187" y="569"/>
                      </a:lnTo>
                      <a:lnTo>
                        <a:pt x="167" y="568"/>
                      </a:lnTo>
                      <a:lnTo>
                        <a:pt x="150" y="562"/>
                      </a:lnTo>
                      <a:lnTo>
                        <a:pt x="133" y="550"/>
                      </a:lnTo>
                      <a:lnTo>
                        <a:pt x="118" y="535"/>
                      </a:lnTo>
                      <a:lnTo>
                        <a:pt x="104" y="515"/>
                      </a:lnTo>
                      <a:lnTo>
                        <a:pt x="91" y="496"/>
                      </a:lnTo>
                      <a:lnTo>
                        <a:pt x="81" y="474"/>
                      </a:lnTo>
                      <a:lnTo>
                        <a:pt x="73" y="455"/>
                      </a:lnTo>
                      <a:lnTo>
                        <a:pt x="60" y="404"/>
                      </a:lnTo>
                      <a:lnTo>
                        <a:pt x="54" y="355"/>
                      </a:lnTo>
                      <a:lnTo>
                        <a:pt x="49" y="306"/>
                      </a:lnTo>
                      <a:lnTo>
                        <a:pt x="48" y="259"/>
                      </a:lnTo>
                      <a:lnTo>
                        <a:pt x="44" y="209"/>
                      </a:lnTo>
                      <a:lnTo>
                        <a:pt x="36" y="160"/>
                      </a:lnTo>
                      <a:lnTo>
                        <a:pt x="21" y="111"/>
                      </a:lnTo>
                      <a:lnTo>
                        <a:pt x="0" y="62"/>
                      </a:lnTo>
                      <a:lnTo>
                        <a:pt x="21" y="0"/>
                      </a:lnTo>
                      <a:lnTo>
                        <a:pt x="49" y="3"/>
                      </a:lnTo>
                      <a:lnTo>
                        <a:pt x="78" y="7"/>
                      </a:lnTo>
                      <a:lnTo>
                        <a:pt x="104" y="10"/>
                      </a:lnTo>
                      <a:lnTo>
                        <a:pt x="131" y="13"/>
                      </a:lnTo>
                      <a:lnTo>
                        <a:pt x="157" y="16"/>
                      </a:lnTo>
                      <a:lnTo>
                        <a:pt x="185" y="18"/>
                      </a:lnTo>
                      <a:lnTo>
                        <a:pt x="216" y="19"/>
                      </a:lnTo>
                      <a:lnTo>
                        <a:pt x="249" y="20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1" name="Freeform 80"/>
                <p:cNvSpPr>
                  <a:spLocks/>
                </p:cNvSpPr>
                <p:nvPr/>
              </p:nvSpPr>
              <p:spPr bwMode="auto">
                <a:xfrm>
                  <a:off x="4244" y="1188"/>
                  <a:ext cx="34" cy="40"/>
                </a:xfrm>
                <a:custGeom>
                  <a:avLst/>
                  <a:gdLst>
                    <a:gd name="T0" fmla="*/ 0 w 168"/>
                    <a:gd name="T1" fmla="*/ 0 h 198"/>
                    <a:gd name="T2" fmla="*/ 0 w 168"/>
                    <a:gd name="T3" fmla="*/ 0 h 198"/>
                    <a:gd name="T4" fmla="*/ 0 w 168"/>
                    <a:gd name="T5" fmla="*/ 0 h 198"/>
                    <a:gd name="T6" fmla="*/ 0 w 168"/>
                    <a:gd name="T7" fmla="*/ 0 h 198"/>
                    <a:gd name="T8" fmla="*/ 0 w 168"/>
                    <a:gd name="T9" fmla="*/ 0 h 198"/>
                    <a:gd name="T10" fmla="*/ 0 w 168"/>
                    <a:gd name="T11" fmla="*/ 0 h 198"/>
                    <a:gd name="T12" fmla="*/ 0 w 168"/>
                    <a:gd name="T13" fmla="*/ 0 h 198"/>
                    <a:gd name="T14" fmla="*/ 0 w 168"/>
                    <a:gd name="T15" fmla="*/ 0 h 198"/>
                    <a:gd name="T16" fmla="*/ 0 w 168"/>
                    <a:gd name="T17" fmla="*/ 0 h 198"/>
                    <a:gd name="T18" fmla="*/ 0 w 168"/>
                    <a:gd name="T19" fmla="*/ 0 h 198"/>
                    <a:gd name="T20" fmla="*/ 0 w 168"/>
                    <a:gd name="T21" fmla="*/ 0 h 198"/>
                    <a:gd name="T22" fmla="*/ 0 w 168"/>
                    <a:gd name="T23" fmla="*/ 0 h 198"/>
                    <a:gd name="T24" fmla="*/ 0 w 168"/>
                    <a:gd name="T25" fmla="*/ 0 h 198"/>
                    <a:gd name="T26" fmla="*/ 0 w 168"/>
                    <a:gd name="T27" fmla="*/ 0 h 198"/>
                    <a:gd name="T28" fmla="*/ 0 w 168"/>
                    <a:gd name="T29" fmla="*/ 0 h 198"/>
                    <a:gd name="T30" fmla="*/ 0 w 168"/>
                    <a:gd name="T31" fmla="*/ 0 h 198"/>
                    <a:gd name="T32" fmla="*/ 0 w 168"/>
                    <a:gd name="T33" fmla="*/ 0 h 198"/>
                    <a:gd name="T34" fmla="*/ 0 w 168"/>
                    <a:gd name="T35" fmla="*/ 0 h 198"/>
                    <a:gd name="T36" fmla="*/ 0 w 168"/>
                    <a:gd name="T37" fmla="*/ 0 h 198"/>
                    <a:gd name="T38" fmla="*/ 0 w 168"/>
                    <a:gd name="T39" fmla="*/ 0 h 198"/>
                    <a:gd name="T40" fmla="*/ 0 w 168"/>
                    <a:gd name="T41" fmla="*/ 0 h 198"/>
                    <a:gd name="T42" fmla="*/ 0 w 168"/>
                    <a:gd name="T43" fmla="*/ 0 h 198"/>
                    <a:gd name="T44" fmla="*/ 0 w 168"/>
                    <a:gd name="T45" fmla="*/ 0 h 198"/>
                    <a:gd name="T46" fmla="*/ 0 w 168"/>
                    <a:gd name="T47" fmla="*/ 0 h 198"/>
                    <a:gd name="T48" fmla="*/ 0 w 168"/>
                    <a:gd name="T49" fmla="*/ 0 h 198"/>
                    <a:gd name="T50" fmla="*/ 0 w 168"/>
                    <a:gd name="T51" fmla="*/ 0 h 198"/>
                    <a:gd name="T52" fmla="*/ 0 w 168"/>
                    <a:gd name="T53" fmla="*/ 0 h 198"/>
                    <a:gd name="T54" fmla="*/ 0 w 168"/>
                    <a:gd name="T55" fmla="*/ 0 h 198"/>
                    <a:gd name="T56" fmla="*/ 0 w 168"/>
                    <a:gd name="T57" fmla="*/ 0 h 198"/>
                    <a:gd name="T58" fmla="*/ 0 w 168"/>
                    <a:gd name="T59" fmla="*/ 0 h 198"/>
                    <a:gd name="T60" fmla="*/ 0 w 168"/>
                    <a:gd name="T61" fmla="*/ 0 h 19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68"/>
                    <a:gd name="T94" fmla="*/ 0 h 198"/>
                    <a:gd name="T95" fmla="*/ 168 w 168"/>
                    <a:gd name="T96" fmla="*/ 198 h 19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68" h="198">
                      <a:moveTo>
                        <a:pt x="106" y="94"/>
                      </a:moveTo>
                      <a:lnTo>
                        <a:pt x="168" y="84"/>
                      </a:lnTo>
                      <a:lnTo>
                        <a:pt x="86" y="177"/>
                      </a:lnTo>
                      <a:lnTo>
                        <a:pt x="83" y="169"/>
                      </a:lnTo>
                      <a:lnTo>
                        <a:pt x="79" y="162"/>
                      </a:lnTo>
                      <a:lnTo>
                        <a:pt x="72" y="157"/>
                      </a:lnTo>
                      <a:lnTo>
                        <a:pt x="65" y="156"/>
                      </a:lnTo>
                      <a:lnTo>
                        <a:pt x="53" y="153"/>
                      </a:lnTo>
                      <a:lnTo>
                        <a:pt x="43" y="155"/>
                      </a:lnTo>
                      <a:lnTo>
                        <a:pt x="33" y="159"/>
                      </a:lnTo>
                      <a:lnTo>
                        <a:pt x="26" y="165"/>
                      </a:lnTo>
                      <a:lnTo>
                        <a:pt x="18" y="172"/>
                      </a:lnTo>
                      <a:lnTo>
                        <a:pt x="12" y="180"/>
                      </a:lnTo>
                      <a:lnTo>
                        <a:pt x="5" y="189"/>
                      </a:lnTo>
                      <a:lnTo>
                        <a:pt x="2" y="198"/>
                      </a:lnTo>
                      <a:lnTo>
                        <a:pt x="0" y="171"/>
                      </a:lnTo>
                      <a:lnTo>
                        <a:pt x="2" y="147"/>
                      </a:lnTo>
                      <a:lnTo>
                        <a:pt x="7" y="124"/>
                      </a:lnTo>
                      <a:lnTo>
                        <a:pt x="16" y="102"/>
                      </a:lnTo>
                      <a:lnTo>
                        <a:pt x="25" y="78"/>
                      </a:lnTo>
                      <a:lnTo>
                        <a:pt x="35" y="56"/>
                      </a:lnTo>
                      <a:lnTo>
                        <a:pt x="44" y="29"/>
                      </a:lnTo>
                      <a:lnTo>
                        <a:pt x="54" y="0"/>
                      </a:lnTo>
                      <a:lnTo>
                        <a:pt x="57" y="12"/>
                      </a:lnTo>
                      <a:lnTo>
                        <a:pt x="62" y="25"/>
                      </a:lnTo>
                      <a:lnTo>
                        <a:pt x="65" y="38"/>
                      </a:lnTo>
                      <a:lnTo>
                        <a:pt x="72" y="51"/>
                      </a:lnTo>
                      <a:lnTo>
                        <a:pt x="78" y="63"/>
                      </a:lnTo>
                      <a:lnTo>
                        <a:pt x="86" y="75"/>
                      </a:lnTo>
                      <a:lnTo>
                        <a:pt x="95" y="84"/>
                      </a:lnTo>
                      <a:lnTo>
                        <a:pt x="106" y="94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2" name="Freeform 81"/>
                <p:cNvSpPr>
                  <a:spLocks/>
                </p:cNvSpPr>
                <p:nvPr/>
              </p:nvSpPr>
              <p:spPr bwMode="auto">
                <a:xfrm>
                  <a:off x="4127" y="1191"/>
                  <a:ext cx="50" cy="56"/>
                </a:xfrm>
                <a:custGeom>
                  <a:avLst/>
                  <a:gdLst>
                    <a:gd name="T0" fmla="*/ 0 w 250"/>
                    <a:gd name="T1" fmla="*/ 0 h 279"/>
                    <a:gd name="T2" fmla="*/ 0 w 250"/>
                    <a:gd name="T3" fmla="*/ 0 h 279"/>
                    <a:gd name="T4" fmla="*/ 0 w 250"/>
                    <a:gd name="T5" fmla="*/ 0 h 279"/>
                    <a:gd name="T6" fmla="*/ 0 w 250"/>
                    <a:gd name="T7" fmla="*/ 0 h 279"/>
                    <a:gd name="T8" fmla="*/ 0 w 250"/>
                    <a:gd name="T9" fmla="*/ 0 h 279"/>
                    <a:gd name="T10" fmla="*/ 0 w 250"/>
                    <a:gd name="T11" fmla="*/ 0 h 279"/>
                    <a:gd name="T12" fmla="*/ 0 w 250"/>
                    <a:gd name="T13" fmla="*/ 0 h 279"/>
                    <a:gd name="T14" fmla="*/ 0 w 250"/>
                    <a:gd name="T15" fmla="*/ 0 h 279"/>
                    <a:gd name="T16" fmla="*/ 0 w 250"/>
                    <a:gd name="T17" fmla="*/ 0 h 279"/>
                    <a:gd name="T18" fmla="*/ 0 w 250"/>
                    <a:gd name="T19" fmla="*/ 0 h 279"/>
                    <a:gd name="T20" fmla="*/ 0 w 250"/>
                    <a:gd name="T21" fmla="*/ 0 h 279"/>
                    <a:gd name="T22" fmla="*/ 0 w 250"/>
                    <a:gd name="T23" fmla="*/ 0 h 279"/>
                    <a:gd name="T24" fmla="*/ 0 w 250"/>
                    <a:gd name="T25" fmla="*/ 0 h 279"/>
                    <a:gd name="T26" fmla="*/ 0 w 250"/>
                    <a:gd name="T27" fmla="*/ 0 h 279"/>
                    <a:gd name="T28" fmla="*/ 0 w 250"/>
                    <a:gd name="T29" fmla="*/ 0 h 279"/>
                    <a:gd name="T30" fmla="*/ 0 w 250"/>
                    <a:gd name="T31" fmla="*/ 0 h 279"/>
                    <a:gd name="T32" fmla="*/ 0 w 250"/>
                    <a:gd name="T33" fmla="*/ 0 h 279"/>
                    <a:gd name="T34" fmla="*/ 0 w 250"/>
                    <a:gd name="T35" fmla="*/ 0 h 279"/>
                    <a:gd name="T36" fmla="*/ 0 w 250"/>
                    <a:gd name="T37" fmla="*/ 0 h 279"/>
                    <a:gd name="T38" fmla="*/ 0 w 250"/>
                    <a:gd name="T39" fmla="*/ 0 h 279"/>
                    <a:gd name="T40" fmla="*/ 0 w 250"/>
                    <a:gd name="T41" fmla="*/ 0 h 279"/>
                    <a:gd name="T42" fmla="*/ 0 w 250"/>
                    <a:gd name="T43" fmla="*/ 0 h 279"/>
                    <a:gd name="T44" fmla="*/ 0 w 250"/>
                    <a:gd name="T45" fmla="*/ 0 h 279"/>
                    <a:gd name="T46" fmla="*/ 0 w 250"/>
                    <a:gd name="T47" fmla="*/ 0 h 279"/>
                    <a:gd name="T48" fmla="*/ 0 w 250"/>
                    <a:gd name="T49" fmla="*/ 0 h 279"/>
                    <a:gd name="T50" fmla="*/ 0 w 250"/>
                    <a:gd name="T51" fmla="*/ 0 h 279"/>
                    <a:gd name="T52" fmla="*/ 0 w 250"/>
                    <a:gd name="T53" fmla="*/ 0 h 279"/>
                    <a:gd name="T54" fmla="*/ 0 w 250"/>
                    <a:gd name="T55" fmla="*/ 0 h 279"/>
                    <a:gd name="T56" fmla="*/ 0 w 250"/>
                    <a:gd name="T57" fmla="*/ 0 h 279"/>
                    <a:gd name="T58" fmla="*/ 0 w 250"/>
                    <a:gd name="T59" fmla="*/ 0 h 279"/>
                    <a:gd name="T60" fmla="*/ 0 w 250"/>
                    <a:gd name="T61" fmla="*/ 0 h 279"/>
                    <a:gd name="T62" fmla="*/ 0 w 250"/>
                    <a:gd name="T63" fmla="*/ 0 h 279"/>
                    <a:gd name="T64" fmla="*/ 0 w 250"/>
                    <a:gd name="T65" fmla="*/ 0 h 279"/>
                    <a:gd name="T66" fmla="*/ 0 w 250"/>
                    <a:gd name="T67" fmla="*/ 0 h 279"/>
                    <a:gd name="T68" fmla="*/ 0 w 250"/>
                    <a:gd name="T69" fmla="*/ 0 h 279"/>
                    <a:gd name="T70" fmla="*/ 0 w 250"/>
                    <a:gd name="T71" fmla="*/ 0 h 279"/>
                    <a:gd name="T72" fmla="*/ 0 w 250"/>
                    <a:gd name="T73" fmla="*/ 0 h 279"/>
                    <a:gd name="T74" fmla="*/ 0 w 250"/>
                    <a:gd name="T75" fmla="*/ 0 h 279"/>
                    <a:gd name="T76" fmla="*/ 0 w 250"/>
                    <a:gd name="T77" fmla="*/ 0 h 279"/>
                    <a:gd name="T78" fmla="*/ 0 w 250"/>
                    <a:gd name="T79" fmla="*/ 0 h 279"/>
                    <a:gd name="T80" fmla="*/ 0 w 250"/>
                    <a:gd name="T81" fmla="*/ 0 h 27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50"/>
                    <a:gd name="T124" fmla="*/ 0 h 279"/>
                    <a:gd name="T125" fmla="*/ 250 w 250"/>
                    <a:gd name="T126" fmla="*/ 279 h 279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50" h="279">
                      <a:moveTo>
                        <a:pt x="250" y="103"/>
                      </a:moveTo>
                      <a:lnTo>
                        <a:pt x="229" y="117"/>
                      </a:lnTo>
                      <a:lnTo>
                        <a:pt x="212" y="135"/>
                      </a:lnTo>
                      <a:lnTo>
                        <a:pt x="198" y="152"/>
                      </a:lnTo>
                      <a:lnTo>
                        <a:pt x="186" y="171"/>
                      </a:lnTo>
                      <a:lnTo>
                        <a:pt x="179" y="190"/>
                      </a:lnTo>
                      <a:lnTo>
                        <a:pt x="176" y="209"/>
                      </a:lnTo>
                      <a:lnTo>
                        <a:pt x="179" y="228"/>
                      </a:lnTo>
                      <a:lnTo>
                        <a:pt x="188" y="248"/>
                      </a:lnTo>
                      <a:lnTo>
                        <a:pt x="169" y="229"/>
                      </a:lnTo>
                      <a:lnTo>
                        <a:pt x="153" y="220"/>
                      </a:lnTo>
                      <a:lnTo>
                        <a:pt x="133" y="219"/>
                      </a:lnTo>
                      <a:lnTo>
                        <a:pt x="115" y="225"/>
                      </a:lnTo>
                      <a:lnTo>
                        <a:pt x="96" y="234"/>
                      </a:lnTo>
                      <a:lnTo>
                        <a:pt x="80" y="247"/>
                      </a:lnTo>
                      <a:lnTo>
                        <a:pt x="64" y="263"/>
                      </a:lnTo>
                      <a:lnTo>
                        <a:pt x="52" y="279"/>
                      </a:lnTo>
                      <a:lnTo>
                        <a:pt x="51" y="262"/>
                      </a:lnTo>
                      <a:lnTo>
                        <a:pt x="49" y="246"/>
                      </a:lnTo>
                      <a:lnTo>
                        <a:pt x="45" y="230"/>
                      </a:lnTo>
                      <a:lnTo>
                        <a:pt x="41" y="217"/>
                      </a:lnTo>
                      <a:lnTo>
                        <a:pt x="34" y="203"/>
                      </a:lnTo>
                      <a:lnTo>
                        <a:pt x="25" y="194"/>
                      </a:lnTo>
                      <a:lnTo>
                        <a:pt x="14" y="187"/>
                      </a:lnTo>
                      <a:lnTo>
                        <a:pt x="0" y="186"/>
                      </a:lnTo>
                      <a:lnTo>
                        <a:pt x="33" y="181"/>
                      </a:lnTo>
                      <a:lnTo>
                        <a:pt x="55" y="166"/>
                      </a:lnTo>
                      <a:lnTo>
                        <a:pt x="70" y="144"/>
                      </a:lnTo>
                      <a:lnTo>
                        <a:pt x="80" y="120"/>
                      </a:lnTo>
                      <a:lnTo>
                        <a:pt x="86" y="89"/>
                      </a:lnTo>
                      <a:lnTo>
                        <a:pt x="93" y="59"/>
                      </a:lnTo>
                      <a:lnTo>
                        <a:pt x="101" y="28"/>
                      </a:lnTo>
                      <a:lnTo>
                        <a:pt x="114" y="0"/>
                      </a:lnTo>
                      <a:lnTo>
                        <a:pt x="128" y="20"/>
                      </a:lnTo>
                      <a:lnTo>
                        <a:pt x="140" y="44"/>
                      </a:lnTo>
                      <a:lnTo>
                        <a:pt x="153" y="66"/>
                      </a:lnTo>
                      <a:lnTo>
                        <a:pt x="166" y="89"/>
                      </a:lnTo>
                      <a:lnTo>
                        <a:pt x="181" y="105"/>
                      </a:lnTo>
                      <a:lnTo>
                        <a:pt x="199" y="115"/>
                      </a:lnTo>
                      <a:lnTo>
                        <a:pt x="220" y="114"/>
                      </a:lnTo>
                      <a:lnTo>
                        <a:pt x="250" y="103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3" name="Freeform 82"/>
                <p:cNvSpPr>
                  <a:spLocks/>
                </p:cNvSpPr>
                <p:nvPr/>
              </p:nvSpPr>
              <p:spPr bwMode="auto">
                <a:xfrm>
                  <a:off x="4193" y="1267"/>
                  <a:ext cx="21" cy="32"/>
                </a:xfrm>
                <a:custGeom>
                  <a:avLst/>
                  <a:gdLst>
                    <a:gd name="T0" fmla="*/ 0 w 104"/>
                    <a:gd name="T1" fmla="*/ 0 h 156"/>
                    <a:gd name="T2" fmla="*/ 0 w 104"/>
                    <a:gd name="T3" fmla="*/ 0 h 156"/>
                    <a:gd name="T4" fmla="*/ 0 w 104"/>
                    <a:gd name="T5" fmla="*/ 0 h 156"/>
                    <a:gd name="T6" fmla="*/ 0 w 104"/>
                    <a:gd name="T7" fmla="*/ 0 h 156"/>
                    <a:gd name="T8" fmla="*/ 0 w 104"/>
                    <a:gd name="T9" fmla="*/ 0 h 156"/>
                    <a:gd name="T10" fmla="*/ 0 w 104"/>
                    <a:gd name="T11" fmla="*/ 0 h 156"/>
                    <a:gd name="T12" fmla="*/ 0 w 104"/>
                    <a:gd name="T13" fmla="*/ 0 h 156"/>
                    <a:gd name="T14" fmla="*/ 0 w 104"/>
                    <a:gd name="T15" fmla="*/ 0 h 156"/>
                    <a:gd name="T16" fmla="*/ 0 w 104"/>
                    <a:gd name="T17" fmla="*/ 0 h 156"/>
                    <a:gd name="T18" fmla="*/ 0 w 104"/>
                    <a:gd name="T19" fmla="*/ 0 h 156"/>
                    <a:gd name="T20" fmla="*/ 0 w 104"/>
                    <a:gd name="T21" fmla="*/ 0 h 15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04"/>
                    <a:gd name="T34" fmla="*/ 0 h 156"/>
                    <a:gd name="T35" fmla="*/ 104 w 104"/>
                    <a:gd name="T36" fmla="*/ 156 h 15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04" h="156">
                      <a:moveTo>
                        <a:pt x="104" y="144"/>
                      </a:moveTo>
                      <a:lnTo>
                        <a:pt x="87" y="147"/>
                      </a:lnTo>
                      <a:lnTo>
                        <a:pt x="74" y="150"/>
                      </a:lnTo>
                      <a:lnTo>
                        <a:pt x="60" y="151"/>
                      </a:lnTo>
                      <a:lnTo>
                        <a:pt x="48" y="153"/>
                      </a:lnTo>
                      <a:lnTo>
                        <a:pt x="34" y="153"/>
                      </a:lnTo>
                      <a:lnTo>
                        <a:pt x="23" y="155"/>
                      </a:lnTo>
                      <a:lnTo>
                        <a:pt x="12" y="155"/>
                      </a:lnTo>
                      <a:lnTo>
                        <a:pt x="0" y="156"/>
                      </a:lnTo>
                      <a:lnTo>
                        <a:pt x="73" y="0"/>
                      </a:lnTo>
                      <a:lnTo>
                        <a:pt x="104" y="144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4" name="Freeform 83"/>
                <p:cNvSpPr>
                  <a:spLocks/>
                </p:cNvSpPr>
                <p:nvPr/>
              </p:nvSpPr>
              <p:spPr bwMode="auto">
                <a:xfrm>
                  <a:off x="4160" y="1288"/>
                  <a:ext cx="12" cy="13"/>
                </a:xfrm>
                <a:custGeom>
                  <a:avLst/>
                  <a:gdLst>
                    <a:gd name="T0" fmla="*/ 0 w 62"/>
                    <a:gd name="T1" fmla="*/ 0 h 62"/>
                    <a:gd name="T2" fmla="*/ 0 w 62"/>
                    <a:gd name="T3" fmla="*/ 0 h 62"/>
                    <a:gd name="T4" fmla="*/ 0 w 62"/>
                    <a:gd name="T5" fmla="*/ 0 h 62"/>
                    <a:gd name="T6" fmla="*/ 0 w 62"/>
                    <a:gd name="T7" fmla="*/ 0 h 6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2"/>
                    <a:gd name="T13" fmla="*/ 0 h 62"/>
                    <a:gd name="T14" fmla="*/ 62 w 62"/>
                    <a:gd name="T15" fmla="*/ 62 h 6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2" h="62">
                      <a:moveTo>
                        <a:pt x="0" y="52"/>
                      </a:moveTo>
                      <a:lnTo>
                        <a:pt x="22" y="0"/>
                      </a:lnTo>
                      <a:lnTo>
                        <a:pt x="62" y="62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5" name="Freeform 84"/>
                <p:cNvSpPr>
                  <a:spLocks/>
                </p:cNvSpPr>
                <p:nvPr/>
              </p:nvSpPr>
              <p:spPr bwMode="auto">
                <a:xfrm>
                  <a:off x="4118" y="1290"/>
                  <a:ext cx="158" cy="33"/>
                </a:xfrm>
                <a:custGeom>
                  <a:avLst/>
                  <a:gdLst>
                    <a:gd name="T0" fmla="*/ 0 w 788"/>
                    <a:gd name="T1" fmla="*/ 0 h 165"/>
                    <a:gd name="T2" fmla="*/ 0 w 788"/>
                    <a:gd name="T3" fmla="*/ 0 h 165"/>
                    <a:gd name="T4" fmla="*/ 0 w 788"/>
                    <a:gd name="T5" fmla="*/ 0 h 165"/>
                    <a:gd name="T6" fmla="*/ 0 w 788"/>
                    <a:gd name="T7" fmla="*/ 0 h 165"/>
                    <a:gd name="T8" fmla="*/ 0 w 788"/>
                    <a:gd name="T9" fmla="*/ 0 h 165"/>
                    <a:gd name="T10" fmla="*/ 0 w 788"/>
                    <a:gd name="T11" fmla="*/ 0 h 165"/>
                    <a:gd name="T12" fmla="*/ 0 w 788"/>
                    <a:gd name="T13" fmla="*/ 0 h 165"/>
                    <a:gd name="T14" fmla="*/ 0 w 788"/>
                    <a:gd name="T15" fmla="*/ 0 h 165"/>
                    <a:gd name="T16" fmla="*/ 0 w 788"/>
                    <a:gd name="T17" fmla="*/ 0 h 165"/>
                    <a:gd name="T18" fmla="*/ 0 w 788"/>
                    <a:gd name="T19" fmla="*/ 0 h 165"/>
                    <a:gd name="T20" fmla="*/ 0 w 788"/>
                    <a:gd name="T21" fmla="*/ 0 h 165"/>
                    <a:gd name="T22" fmla="*/ 0 w 788"/>
                    <a:gd name="T23" fmla="*/ 0 h 165"/>
                    <a:gd name="T24" fmla="*/ 0 w 788"/>
                    <a:gd name="T25" fmla="*/ 0 h 165"/>
                    <a:gd name="T26" fmla="*/ 0 w 788"/>
                    <a:gd name="T27" fmla="*/ 0 h 165"/>
                    <a:gd name="T28" fmla="*/ 0 w 788"/>
                    <a:gd name="T29" fmla="*/ 0 h 165"/>
                    <a:gd name="T30" fmla="*/ 0 w 788"/>
                    <a:gd name="T31" fmla="*/ 0 h 165"/>
                    <a:gd name="T32" fmla="*/ 0 w 788"/>
                    <a:gd name="T33" fmla="*/ 0 h 165"/>
                    <a:gd name="T34" fmla="*/ 0 w 788"/>
                    <a:gd name="T35" fmla="*/ 0 h 165"/>
                    <a:gd name="T36" fmla="*/ 0 w 788"/>
                    <a:gd name="T37" fmla="*/ 0 h 165"/>
                    <a:gd name="T38" fmla="*/ 0 w 788"/>
                    <a:gd name="T39" fmla="*/ 0 h 165"/>
                    <a:gd name="T40" fmla="*/ 0 w 788"/>
                    <a:gd name="T41" fmla="*/ 0 h 165"/>
                    <a:gd name="T42" fmla="*/ 0 w 788"/>
                    <a:gd name="T43" fmla="*/ 0 h 165"/>
                    <a:gd name="T44" fmla="*/ 0 w 788"/>
                    <a:gd name="T45" fmla="*/ 0 h 165"/>
                    <a:gd name="T46" fmla="*/ 0 w 788"/>
                    <a:gd name="T47" fmla="*/ 0 h 165"/>
                    <a:gd name="T48" fmla="*/ 0 w 788"/>
                    <a:gd name="T49" fmla="*/ 0 h 165"/>
                    <a:gd name="T50" fmla="*/ 0 w 788"/>
                    <a:gd name="T51" fmla="*/ 0 h 16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88"/>
                    <a:gd name="T79" fmla="*/ 0 h 165"/>
                    <a:gd name="T80" fmla="*/ 788 w 788"/>
                    <a:gd name="T81" fmla="*/ 165 h 16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88" h="165">
                      <a:moveTo>
                        <a:pt x="788" y="42"/>
                      </a:moveTo>
                      <a:lnTo>
                        <a:pt x="699" y="85"/>
                      </a:lnTo>
                      <a:lnTo>
                        <a:pt x="607" y="118"/>
                      </a:lnTo>
                      <a:lnTo>
                        <a:pt x="511" y="141"/>
                      </a:lnTo>
                      <a:lnTo>
                        <a:pt x="414" y="156"/>
                      </a:lnTo>
                      <a:lnTo>
                        <a:pt x="313" y="163"/>
                      </a:lnTo>
                      <a:lnTo>
                        <a:pt x="213" y="165"/>
                      </a:lnTo>
                      <a:lnTo>
                        <a:pt x="111" y="161"/>
                      </a:lnTo>
                      <a:lnTo>
                        <a:pt x="10" y="156"/>
                      </a:lnTo>
                      <a:lnTo>
                        <a:pt x="6" y="150"/>
                      </a:lnTo>
                      <a:lnTo>
                        <a:pt x="4" y="146"/>
                      </a:lnTo>
                      <a:lnTo>
                        <a:pt x="1" y="139"/>
                      </a:lnTo>
                      <a:lnTo>
                        <a:pt x="1" y="133"/>
                      </a:lnTo>
                      <a:lnTo>
                        <a:pt x="0" y="125"/>
                      </a:lnTo>
                      <a:lnTo>
                        <a:pt x="0" y="118"/>
                      </a:lnTo>
                      <a:lnTo>
                        <a:pt x="0" y="111"/>
                      </a:lnTo>
                      <a:lnTo>
                        <a:pt x="0" y="104"/>
                      </a:lnTo>
                      <a:lnTo>
                        <a:pt x="95" y="108"/>
                      </a:lnTo>
                      <a:lnTo>
                        <a:pt x="194" y="111"/>
                      </a:lnTo>
                      <a:lnTo>
                        <a:pt x="294" y="106"/>
                      </a:lnTo>
                      <a:lnTo>
                        <a:pt x="397" y="98"/>
                      </a:lnTo>
                      <a:lnTo>
                        <a:pt x="498" y="82"/>
                      </a:lnTo>
                      <a:lnTo>
                        <a:pt x="598" y="62"/>
                      </a:lnTo>
                      <a:lnTo>
                        <a:pt x="694" y="34"/>
                      </a:lnTo>
                      <a:lnTo>
                        <a:pt x="788" y="0"/>
                      </a:lnTo>
                      <a:lnTo>
                        <a:pt x="788" y="42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6" name="Freeform 85"/>
                <p:cNvSpPr>
                  <a:spLocks/>
                </p:cNvSpPr>
                <p:nvPr/>
              </p:nvSpPr>
              <p:spPr bwMode="auto">
                <a:xfrm>
                  <a:off x="4064" y="1311"/>
                  <a:ext cx="299" cy="429"/>
                </a:xfrm>
                <a:custGeom>
                  <a:avLst/>
                  <a:gdLst>
                    <a:gd name="T0" fmla="*/ 0 w 1493"/>
                    <a:gd name="T1" fmla="*/ 0 h 2145"/>
                    <a:gd name="T2" fmla="*/ 0 w 1493"/>
                    <a:gd name="T3" fmla="*/ 0 h 2145"/>
                    <a:gd name="T4" fmla="*/ 0 w 1493"/>
                    <a:gd name="T5" fmla="*/ 0 h 2145"/>
                    <a:gd name="T6" fmla="*/ 0 w 1493"/>
                    <a:gd name="T7" fmla="*/ 0 h 2145"/>
                    <a:gd name="T8" fmla="*/ 0 w 1493"/>
                    <a:gd name="T9" fmla="*/ 0 h 2145"/>
                    <a:gd name="T10" fmla="*/ 0 w 1493"/>
                    <a:gd name="T11" fmla="*/ 0 h 2145"/>
                    <a:gd name="T12" fmla="*/ 0 w 1493"/>
                    <a:gd name="T13" fmla="*/ 0 h 2145"/>
                    <a:gd name="T14" fmla="*/ 0 w 1493"/>
                    <a:gd name="T15" fmla="*/ 0 h 2145"/>
                    <a:gd name="T16" fmla="*/ 0 w 1493"/>
                    <a:gd name="T17" fmla="*/ 0 h 2145"/>
                    <a:gd name="T18" fmla="*/ 0 w 1493"/>
                    <a:gd name="T19" fmla="*/ 0 h 2145"/>
                    <a:gd name="T20" fmla="*/ 0 w 1493"/>
                    <a:gd name="T21" fmla="*/ 0 h 2145"/>
                    <a:gd name="T22" fmla="*/ 0 w 1493"/>
                    <a:gd name="T23" fmla="*/ 0 h 2145"/>
                    <a:gd name="T24" fmla="*/ 0 w 1493"/>
                    <a:gd name="T25" fmla="*/ 0 h 2145"/>
                    <a:gd name="T26" fmla="*/ 0 w 1493"/>
                    <a:gd name="T27" fmla="*/ 0 h 2145"/>
                    <a:gd name="T28" fmla="*/ 0 w 1493"/>
                    <a:gd name="T29" fmla="*/ 0 h 2145"/>
                    <a:gd name="T30" fmla="*/ 0 w 1493"/>
                    <a:gd name="T31" fmla="*/ 0 h 2145"/>
                    <a:gd name="T32" fmla="*/ 0 w 1493"/>
                    <a:gd name="T33" fmla="*/ 0 h 2145"/>
                    <a:gd name="T34" fmla="*/ 0 w 1493"/>
                    <a:gd name="T35" fmla="*/ 0 h 2145"/>
                    <a:gd name="T36" fmla="*/ 0 w 1493"/>
                    <a:gd name="T37" fmla="*/ 0 h 2145"/>
                    <a:gd name="T38" fmla="*/ 0 w 1493"/>
                    <a:gd name="T39" fmla="*/ 0 h 2145"/>
                    <a:gd name="T40" fmla="*/ 0 w 1493"/>
                    <a:gd name="T41" fmla="*/ 0 h 2145"/>
                    <a:gd name="T42" fmla="*/ 0 w 1493"/>
                    <a:gd name="T43" fmla="*/ 0 h 2145"/>
                    <a:gd name="T44" fmla="*/ 0 w 1493"/>
                    <a:gd name="T45" fmla="*/ 0 h 2145"/>
                    <a:gd name="T46" fmla="*/ 0 w 1493"/>
                    <a:gd name="T47" fmla="*/ 0 h 2145"/>
                    <a:gd name="T48" fmla="*/ 0 w 1493"/>
                    <a:gd name="T49" fmla="*/ 0 h 2145"/>
                    <a:gd name="T50" fmla="*/ 0 w 1493"/>
                    <a:gd name="T51" fmla="*/ 0 h 2145"/>
                    <a:gd name="T52" fmla="*/ 0 w 1493"/>
                    <a:gd name="T53" fmla="*/ 0 h 2145"/>
                    <a:gd name="T54" fmla="*/ 0 w 1493"/>
                    <a:gd name="T55" fmla="*/ 0 h 2145"/>
                    <a:gd name="T56" fmla="*/ 0 w 1493"/>
                    <a:gd name="T57" fmla="*/ 0 h 2145"/>
                    <a:gd name="T58" fmla="*/ 0 w 1493"/>
                    <a:gd name="T59" fmla="*/ 0 h 2145"/>
                    <a:gd name="T60" fmla="*/ 0 w 1493"/>
                    <a:gd name="T61" fmla="*/ 0 h 2145"/>
                    <a:gd name="T62" fmla="*/ 0 w 1493"/>
                    <a:gd name="T63" fmla="*/ 0 h 2145"/>
                    <a:gd name="T64" fmla="*/ 0 w 1493"/>
                    <a:gd name="T65" fmla="*/ 0 h 2145"/>
                    <a:gd name="T66" fmla="*/ 0 w 1493"/>
                    <a:gd name="T67" fmla="*/ 0 h 2145"/>
                    <a:gd name="T68" fmla="*/ 0 w 1493"/>
                    <a:gd name="T69" fmla="*/ 0 h 2145"/>
                    <a:gd name="T70" fmla="*/ 0 w 1493"/>
                    <a:gd name="T71" fmla="*/ 0 h 2145"/>
                    <a:gd name="T72" fmla="*/ 0 w 1493"/>
                    <a:gd name="T73" fmla="*/ 0 h 2145"/>
                    <a:gd name="T74" fmla="*/ 0 w 1493"/>
                    <a:gd name="T75" fmla="*/ 0 h 2145"/>
                    <a:gd name="T76" fmla="*/ 0 w 1493"/>
                    <a:gd name="T77" fmla="*/ 0 h 2145"/>
                    <a:gd name="T78" fmla="*/ 0 w 1493"/>
                    <a:gd name="T79" fmla="*/ 0 h 2145"/>
                    <a:gd name="T80" fmla="*/ 0 w 1493"/>
                    <a:gd name="T81" fmla="*/ 0 h 2145"/>
                    <a:gd name="T82" fmla="*/ 0 w 1493"/>
                    <a:gd name="T83" fmla="*/ 0 h 2145"/>
                    <a:gd name="T84" fmla="*/ 0 w 1493"/>
                    <a:gd name="T85" fmla="*/ 0 h 2145"/>
                    <a:gd name="T86" fmla="*/ 0 w 1493"/>
                    <a:gd name="T87" fmla="*/ 0 h 2145"/>
                    <a:gd name="T88" fmla="*/ 0 w 1493"/>
                    <a:gd name="T89" fmla="*/ 0 h 2145"/>
                    <a:gd name="T90" fmla="*/ 0 w 1493"/>
                    <a:gd name="T91" fmla="*/ 0 h 2145"/>
                    <a:gd name="T92" fmla="*/ 0 w 1493"/>
                    <a:gd name="T93" fmla="*/ 0 h 2145"/>
                    <a:gd name="T94" fmla="*/ 0 w 1493"/>
                    <a:gd name="T95" fmla="*/ 0 h 2145"/>
                    <a:gd name="T96" fmla="*/ 0 w 1493"/>
                    <a:gd name="T97" fmla="*/ 0 h 2145"/>
                    <a:gd name="T98" fmla="*/ 0 w 1493"/>
                    <a:gd name="T99" fmla="*/ 0 h 2145"/>
                    <a:gd name="T100" fmla="*/ 0 w 1493"/>
                    <a:gd name="T101" fmla="*/ 0 h 2145"/>
                    <a:gd name="T102" fmla="*/ 0 w 1493"/>
                    <a:gd name="T103" fmla="*/ 0 h 2145"/>
                    <a:gd name="T104" fmla="*/ 0 w 1493"/>
                    <a:gd name="T105" fmla="*/ 0 h 2145"/>
                    <a:gd name="T106" fmla="*/ 0 w 1493"/>
                    <a:gd name="T107" fmla="*/ 0 h 2145"/>
                    <a:gd name="T108" fmla="*/ 0 w 1493"/>
                    <a:gd name="T109" fmla="*/ 0 h 2145"/>
                    <a:gd name="T110" fmla="*/ 0 w 1493"/>
                    <a:gd name="T111" fmla="*/ 0 h 214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493"/>
                    <a:gd name="T169" fmla="*/ 0 h 2145"/>
                    <a:gd name="T170" fmla="*/ 1493 w 1493"/>
                    <a:gd name="T171" fmla="*/ 2145 h 214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493" h="2145">
                      <a:moveTo>
                        <a:pt x="1255" y="943"/>
                      </a:moveTo>
                      <a:lnTo>
                        <a:pt x="1243" y="977"/>
                      </a:lnTo>
                      <a:lnTo>
                        <a:pt x="1230" y="1004"/>
                      </a:lnTo>
                      <a:lnTo>
                        <a:pt x="1211" y="1026"/>
                      </a:lnTo>
                      <a:lnTo>
                        <a:pt x="1190" y="1044"/>
                      </a:lnTo>
                      <a:lnTo>
                        <a:pt x="1164" y="1057"/>
                      </a:lnTo>
                      <a:lnTo>
                        <a:pt x="1137" y="1071"/>
                      </a:lnTo>
                      <a:lnTo>
                        <a:pt x="1108" y="1083"/>
                      </a:lnTo>
                      <a:lnTo>
                        <a:pt x="1078" y="1098"/>
                      </a:lnTo>
                      <a:lnTo>
                        <a:pt x="1085" y="1111"/>
                      </a:lnTo>
                      <a:lnTo>
                        <a:pt x="1095" y="1126"/>
                      </a:lnTo>
                      <a:lnTo>
                        <a:pt x="1105" y="1139"/>
                      </a:lnTo>
                      <a:lnTo>
                        <a:pt x="1118" y="1152"/>
                      </a:lnTo>
                      <a:lnTo>
                        <a:pt x="1130" y="1162"/>
                      </a:lnTo>
                      <a:lnTo>
                        <a:pt x="1146" y="1174"/>
                      </a:lnTo>
                      <a:lnTo>
                        <a:pt x="1163" y="1183"/>
                      </a:lnTo>
                      <a:lnTo>
                        <a:pt x="1182" y="1192"/>
                      </a:lnTo>
                      <a:lnTo>
                        <a:pt x="1181" y="1214"/>
                      </a:lnTo>
                      <a:lnTo>
                        <a:pt x="1177" y="1238"/>
                      </a:lnTo>
                      <a:lnTo>
                        <a:pt x="1168" y="1261"/>
                      </a:lnTo>
                      <a:lnTo>
                        <a:pt x="1159" y="1284"/>
                      </a:lnTo>
                      <a:lnTo>
                        <a:pt x="1150" y="1307"/>
                      </a:lnTo>
                      <a:lnTo>
                        <a:pt x="1144" y="1331"/>
                      </a:lnTo>
                      <a:lnTo>
                        <a:pt x="1144" y="1354"/>
                      </a:lnTo>
                      <a:lnTo>
                        <a:pt x="1152" y="1378"/>
                      </a:lnTo>
                      <a:lnTo>
                        <a:pt x="1176" y="1371"/>
                      </a:lnTo>
                      <a:lnTo>
                        <a:pt x="1197" y="1357"/>
                      </a:lnTo>
                      <a:lnTo>
                        <a:pt x="1215" y="1336"/>
                      </a:lnTo>
                      <a:lnTo>
                        <a:pt x="1234" y="1317"/>
                      </a:lnTo>
                      <a:lnTo>
                        <a:pt x="1251" y="1300"/>
                      </a:lnTo>
                      <a:lnTo>
                        <a:pt x="1270" y="1295"/>
                      </a:lnTo>
                      <a:lnTo>
                        <a:pt x="1291" y="1301"/>
                      </a:lnTo>
                      <a:lnTo>
                        <a:pt x="1317" y="1326"/>
                      </a:lnTo>
                      <a:lnTo>
                        <a:pt x="1390" y="1710"/>
                      </a:lnTo>
                      <a:lnTo>
                        <a:pt x="1362" y="1724"/>
                      </a:lnTo>
                      <a:lnTo>
                        <a:pt x="1341" y="1743"/>
                      </a:lnTo>
                      <a:lnTo>
                        <a:pt x="1324" y="1766"/>
                      </a:lnTo>
                      <a:lnTo>
                        <a:pt x="1309" y="1788"/>
                      </a:lnTo>
                      <a:lnTo>
                        <a:pt x="1292" y="1810"/>
                      </a:lnTo>
                      <a:lnTo>
                        <a:pt x="1273" y="1828"/>
                      </a:lnTo>
                      <a:lnTo>
                        <a:pt x="1247" y="1839"/>
                      </a:lnTo>
                      <a:lnTo>
                        <a:pt x="1214" y="1845"/>
                      </a:lnTo>
                      <a:lnTo>
                        <a:pt x="1204" y="1855"/>
                      </a:lnTo>
                      <a:lnTo>
                        <a:pt x="1220" y="1876"/>
                      </a:lnTo>
                      <a:lnTo>
                        <a:pt x="1239" y="1899"/>
                      </a:lnTo>
                      <a:lnTo>
                        <a:pt x="1257" y="1920"/>
                      </a:lnTo>
                      <a:lnTo>
                        <a:pt x="1274" y="1944"/>
                      </a:lnTo>
                      <a:lnTo>
                        <a:pt x="1286" y="1966"/>
                      </a:lnTo>
                      <a:lnTo>
                        <a:pt x="1292" y="1989"/>
                      </a:lnTo>
                      <a:lnTo>
                        <a:pt x="1289" y="2014"/>
                      </a:lnTo>
                      <a:lnTo>
                        <a:pt x="1276" y="2041"/>
                      </a:lnTo>
                      <a:lnTo>
                        <a:pt x="1276" y="2073"/>
                      </a:lnTo>
                      <a:lnTo>
                        <a:pt x="1307" y="2073"/>
                      </a:lnTo>
                      <a:lnTo>
                        <a:pt x="1334" y="2057"/>
                      </a:lnTo>
                      <a:lnTo>
                        <a:pt x="1357" y="2032"/>
                      </a:lnTo>
                      <a:lnTo>
                        <a:pt x="1380" y="2005"/>
                      </a:lnTo>
                      <a:lnTo>
                        <a:pt x="1403" y="1980"/>
                      </a:lnTo>
                      <a:lnTo>
                        <a:pt x="1428" y="1967"/>
                      </a:lnTo>
                      <a:lnTo>
                        <a:pt x="1457" y="1971"/>
                      </a:lnTo>
                      <a:lnTo>
                        <a:pt x="1493" y="2001"/>
                      </a:lnTo>
                      <a:lnTo>
                        <a:pt x="1491" y="2015"/>
                      </a:lnTo>
                      <a:lnTo>
                        <a:pt x="1487" y="2030"/>
                      </a:lnTo>
                      <a:lnTo>
                        <a:pt x="1480" y="2044"/>
                      </a:lnTo>
                      <a:lnTo>
                        <a:pt x="1472" y="2058"/>
                      </a:lnTo>
                      <a:lnTo>
                        <a:pt x="1460" y="2070"/>
                      </a:lnTo>
                      <a:lnTo>
                        <a:pt x="1449" y="2080"/>
                      </a:lnTo>
                      <a:lnTo>
                        <a:pt x="1434" y="2086"/>
                      </a:lnTo>
                      <a:lnTo>
                        <a:pt x="1421" y="2093"/>
                      </a:lnTo>
                      <a:lnTo>
                        <a:pt x="1391" y="2109"/>
                      </a:lnTo>
                      <a:lnTo>
                        <a:pt x="1362" y="2117"/>
                      </a:lnTo>
                      <a:lnTo>
                        <a:pt x="1330" y="2117"/>
                      </a:lnTo>
                      <a:lnTo>
                        <a:pt x="1300" y="2112"/>
                      </a:lnTo>
                      <a:lnTo>
                        <a:pt x="1267" y="2105"/>
                      </a:lnTo>
                      <a:lnTo>
                        <a:pt x="1234" y="2097"/>
                      </a:lnTo>
                      <a:lnTo>
                        <a:pt x="1203" y="2091"/>
                      </a:lnTo>
                      <a:lnTo>
                        <a:pt x="1172" y="2093"/>
                      </a:lnTo>
                      <a:lnTo>
                        <a:pt x="1171" y="1940"/>
                      </a:lnTo>
                      <a:lnTo>
                        <a:pt x="1161" y="1789"/>
                      </a:lnTo>
                      <a:lnTo>
                        <a:pt x="1142" y="1642"/>
                      </a:lnTo>
                      <a:lnTo>
                        <a:pt x="1120" y="1497"/>
                      </a:lnTo>
                      <a:lnTo>
                        <a:pt x="1096" y="1350"/>
                      </a:lnTo>
                      <a:lnTo>
                        <a:pt x="1078" y="1203"/>
                      </a:lnTo>
                      <a:lnTo>
                        <a:pt x="1067" y="1054"/>
                      </a:lnTo>
                      <a:lnTo>
                        <a:pt x="1068" y="901"/>
                      </a:lnTo>
                      <a:lnTo>
                        <a:pt x="1061" y="891"/>
                      </a:lnTo>
                      <a:lnTo>
                        <a:pt x="1058" y="881"/>
                      </a:lnTo>
                      <a:lnTo>
                        <a:pt x="1056" y="869"/>
                      </a:lnTo>
                      <a:lnTo>
                        <a:pt x="1053" y="858"/>
                      </a:lnTo>
                      <a:lnTo>
                        <a:pt x="1049" y="847"/>
                      </a:lnTo>
                      <a:lnTo>
                        <a:pt x="1043" y="840"/>
                      </a:lnTo>
                      <a:lnTo>
                        <a:pt x="1032" y="837"/>
                      </a:lnTo>
                      <a:lnTo>
                        <a:pt x="1016" y="839"/>
                      </a:lnTo>
                      <a:lnTo>
                        <a:pt x="1006" y="849"/>
                      </a:lnTo>
                      <a:lnTo>
                        <a:pt x="1021" y="933"/>
                      </a:lnTo>
                      <a:lnTo>
                        <a:pt x="1029" y="1020"/>
                      </a:lnTo>
                      <a:lnTo>
                        <a:pt x="1032" y="1109"/>
                      </a:lnTo>
                      <a:lnTo>
                        <a:pt x="1034" y="1200"/>
                      </a:lnTo>
                      <a:lnTo>
                        <a:pt x="1037" y="1289"/>
                      </a:lnTo>
                      <a:lnTo>
                        <a:pt x="1043" y="1378"/>
                      </a:lnTo>
                      <a:lnTo>
                        <a:pt x="1056" y="1463"/>
                      </a:lnTo>
                      <a:lnTo>
                        <a:pt x="1078" y="1544"/>
                      </a:lnTo>
                      <a:lnTo>
                        <a:pt x="1041" y="1569"/>
                      </a:lnTo>
                      <a:lnTo>
                        <a:pt x="1014" y="1574"/>
                      </a:lnTo>
                      <a:lnTo>
                        <a:pt x="994" y="1561"/>
                      </a:lnTo>
                      <a:lnTo>
                        <a:pt x="978" y="1540"/>
                      </a:lnTo>
                      <a:lnTo>
                        <a:pt x="961" y="1510"/>
                      </a:lnTo>
                      <a:lnTo>
                        <a:pt x="944" y="1483"/>
                      </a:lnTo>
                      <a:lnTo>
                        <a:pt x="921" y="1461"/>
                      </a:lnTo>
                      <a:lnTo>
                        <a:pt x="892" y="1450"/>
                      </a:lnTo>
                      <a:lnTo>
                        <a:pt x="877" y="1480"/>
                      </a:lnTo>
                      <a:lnTo>
                        <a:pt x="873" y="1514"/>
                      </a:lnTo>
                      <a:lnTo>
                        <a:pt x="873" y="1550"/>
                      </a:lnTo>
                      <a:lnTo>
                        <a:pt x="875" y="1587"/>
                      </a:lnTo>
                      <a:lnTo>
                        <a:pt x="873" y="1621"/>
                      </a:lnTo>
                      <a:lnTo>
                        <a:pt x="867" y="1653"/>
                      </a:lnTo>
                      <a:lnTo>
                        <a:pt x="850" y="1680"/>
                      </a:lnTo>
                      <a:lnTo>
                        <a:pt x="820" y="1700"/>
                      </a:lnTo>
                      <a:lnTo>
                        <a:pt x="810" y="1635"/>
                      </a:lnTo>
                      <a:lnTo>
                        <a:pt x="806" y="1567"/>
                      </a:lnTo>
                      <a:lnTo>
                        <a:pt x="805" y="1496"/>
                      </a:lnTo>
                      <a:lnTo>
                        <a:pt x="807" y="1424"/>
                      </a:lnTo>
                      <a:lnTo>
                        <a:pt x="807" y="1352"/>
                      </a:lnTo>
                      <a:lnTo>
                        <a:pt x="806" y="1282"/>
                      </a:lnTo>
                      <a:lnTo>
                        <a:pt x="800" y="1213"/>
                      </a:lnTo>
                      <a:lnTo>
                        <a:pt x="789" y="1150"/>
                      </a:lnTo>
                      <a:lnTo>
                        <a:pt x="768" y="1150"/>
                      </a:lnTo>
                      <a:lnTo>
                        <a:pt x="755" y="1275"/>
                      </a:lnTo>
                      <a:lnTo>
                        <a:pt x="752" y="1401"/>
                      </a:lnTo>
                      <a:lnTo>
                        <a:pt x="754" y="1524"/>
                      </a:lnTo>
                      <a:lnTo>
                        <a:pt x="760" y="1647"/>
                      </a:lnTo>
                      <a:lnTo>
                        <a:pt x="764" y="1769"/>
                      </a:lnTo>
                      <a:lnTo>
                        <a:pt x="770" y="1892"/>
                      </a:lnTo>
                      <a:lnTo>
                        <a:pt x="771" y="2018"/>
                      </a:lnTo>
                      <a:lnTo>
                        <a:pt x="768" y="2145"/>
                      </a:lnTo>
                      <a:lnTo>
                        <a:pt x="613" y="2115"/>
                      </a:lnTo>
                      <a:lnTo>
                        <a:pt x="615" y="1968"/>
                      </a:lnTo>
                      <a:lnTo>
                        <a:pt x="618" y="1824"/>
                      </a:lnTo>
                      <a:lnTo>
                        <a:pt x="621" y="1682"/>
                      </a:lnTo>
                      <a:lnTo>
                        <a:pt x="624" y="1542"/>
                      </a:lnTo>
                      <a:lnTo>
                        <a:pt x="626" y="1400"/>
                      </a:lnTo>
                      <a:lnTo>
                        <a:pt x="631" y="1257"/>
                      </a:lnTo>
                      <a:lnTo>
                        <a:pt x="635" y="1111"/>
                      </a:lnTo>
                      <a:lnTo>
                        <a:pt x="643" y="963"/>
                      </a:lnTo>
                      <a:lnTo>
                        <a:pt x="638" y="953"/>
                      </a:lnTo>
                      <a:lnTo>
                        <a:pt x="633" y="950"/>
                      </a:lnTo>
                      <a:lnTo>
                        <a:pt x="627" y="949"/>
                      </a:lnTo>
                      <a:lnTo>
                        <a:pt x="622" y="951"/>
                      </a:lnTo>
                      <a:lnTo>
                        <a:pt x="610" y="959"/>
                      </a:lnTo>
                      <a:lnTo>
                        <a:pt x="601" y="963"/>
                      </a:lnTo>
                      <a:lnTo>
                        <a:pt x="581" y="1192"/>
                      </a:lnTo>
                      <a:lnTo>
                        <a:pt x="573" y="1197"/>
                      </a:lnTo>
                      <a:lnTo>
                        <a:pt x="566" y="1202"/>
                      </a:lnTo>
                      <a:lnTo>
                        <a:pt x="561" y="1203"/>
                      </a:lnTo>
                      <a:lnTo>
                        <a:pt x="555" y="1205"/>
                      </a:lnTo>
                      <a:lnTo>
                        <a:pt x="548" y="1205"/>
                      </a:lnTo>
                      <a:lnTo>
                        <a:pt x="543" y="1206"/>
                      </a:lnTo>
                      <a:lnTo>
                        <a:pt x="536" y="1208"/>
                      </a:lnTo>
                      <a:lnTo>
                        <a:pt x="529" y="1212"/>
                      </a:lnTo>
                      <a:lnTo>
                        <a:pt x="521" y="1192"/>
                      </a:lnTo>
                      <a:lnTo>
                        <a:pt x="516" y="1171"/>
                      </a:lnTo>
                      <a:lnTo>
                        <a:pt x="509" y="1151"/>
                      </a:lnTo>
                      <a:lnTo>
                        <a:pt x="503" y="1134"/>
                      </a:lnTo>
                      <a:lnTo>
                        <a:pt x="493" y="1117"/>
                      </a:lnTo>
                      <a:lnTo>
                        <a:pt x="482" y="1104"/>
                      </a:lnTo>
                      <a:lnTo>
                        <a:pt x="466" y="1093"/>
                      </a:lnTo>
                      <a:lnTo>
                        <a:pt x="447" y="1088"/>
                      </a:lnTo>
                      <a:lnTo>
                        <a:pt x="432" y="1116"/>
                      </a:lnTo>
                      <a:lnTo>
                        <a:pt x="423" y="1149"/>
                      </a:lnTo>
                      <a:lnTo>
                        <a:pt x="414" y="1182"/>
                      </a:lnTo>
                      <a:lnTo>
                        <a:pt x="406" y="1214"/>
                      </a:lnTo>
                      <a:lnTo>
                        <a:pt x="392" y="1243"/>
                      </a:lnTo>
                      <a:lnTo>
                        <a:pt x="373" y="1269"/>
                      </a:lnTo>
                      <a:lnTo>
                        <a:pt x="347" y="1285"/>
                      </a:lnTo>
                      <a:lnTo>
                        <a:pt x="311" y="1296"/>
                      </a:lnTo>
                      <a:lnTo>
                        <a:pt x="315" y="1311"/>
                      </a:lnTo>
                      <a:lnTo>
                        <a:pt x="325" y="1325"/>
                      </a:lnTo>
                      <a:lnTo>
                        <a:pt x="336" y="1335"/>
                      </a:lnTo>
                      <a:lnTo>
                        <a:pt x="349" y="1343"/>
                      </a:lnTo>
                      <a:lnTo>
                        <a:pt x="363" y="1349"/>
                      </a:lnTo>
                      <a:lnTo>
                        <a:pt x="378" y="1354"/>
                      </a:lnTo>
                      <a:lnTo>
                        <a:pt x="391" y="1360"/>
                      </a:lnTo>
                      <a:lnTo>
                        <a:pt x="405" y="1368"/>
                      </a:lnTo>
                      <a:lnTo>
                        <a:pt x="406" y="1386"/>
                      </a:lnTo>
                      <a:lnTo>
                        <a:pt x="404" y="1410"/>
                      </a:lnTo>
                      <a:lnTo>
                        <a:pt x="401" y="1436"/>
                      </a:lnTo>
                      <a:lnTo>
                        <a:pt x="400" y="1463"/>
                      </a:lnTo>
                      <a:lnTo>
                        <a:pt x="400" y="1488"/>
                      </a:lnTo>
                      <a:lnTo>
                        <a:pt x="406" y="1509"/>
                      </a:lnTo>
                      <a:lnTo>
                        <a:pt x="416" y="1525"/>
                      </a:lnTo>
                      <a:lnTo>
                        <a:pt x="436" y="1534"/>
                      </a:lnTo>
                      <a:lnTo>
                        <a:pt x="456" y="1517"/>
                      </a:lnTo>
                      <a:lnTo>
                        <a:pt x="470" y="1493"/>
                      </a:lnTo>
                      <a:lnTo>
                        <a:pt x="483" y="1467"/>
                      </a:lnTo>
                      <a:lnTo>
                        <a:pt x="495" y="1444"/>
                      </a:lnTo>
                      <a:lnTo>
                        <a:pt x="506" y="1424"/>
                      </a:lnTo>
                      <a:lnTo>
                        <a:pt x="522" y="1414"/>
                      </a:lnTo>
                      <a:lnTo>
                        <a:pt x="543" y="1418"/>
                      </a:lnTo>
                      <a:lnTo>
                        <a:pt x="571" y="1440"/>
                      </a:lnTo>
                      <a:lnTo>
                        <a:pt x="571" y="1803"/>
                      </a:lnTo>
                      <a:lnTo>
                        <a:pt x="467" y="1803"/>
                      </a:lnTo>
                      <a:lnTo>
                        <a:pt x="456" y="1787"/>
                      </a:lnTo>
                      <a:lnTo>
                        <a:pt x="448" y="1771"/>
                      </a:lnTo>
                      <a:lnTo>
                        <a:pt x="440" y="1755"/>
                      </a:lnTo>
                      <a:lnTo>
                        <a:pt x="433" y="1741"/>
                      </a:lnTo>
                      <a:lnTo>
                        <a:pt x="424" y="1725"/>
                      </a:lnTo>
                      <a:lnTo>
                        <a:pt x="414" y="1709"/>
                      </a:lnTo>
                      <a:lnTo>
                        <a:pt x="400" y="1693"/>
                      </a:lnTo>
                      <a:lnTo>
                        <a:pt x="384" y="1679"/>
                      </a:lnTo>
                      <a:lnTo>
                        <a:pt x="362" y="1694"/>
                      </a:lnTo>
                      <a:lnTo>
                        <a:pt x="349" y="1719"/>
                      </a:lnTo>
                      <a:lnTo>
                        <a:pt x="341" y="1749"/>
                      </a:lnTo>
                      <a:lnTo>
                        <a:pt x="337" y="1778"/>
                      </a:lnTo>
                      <a:lnTo>
                        <a:pt x="329" y="1803"/>
                      </a:lnTo>
                      <a:lnTo>
                        <a:pt x="317" y="1822"/>
                      </a:lnTo>
                      <a:lnTo>
                        <a:pt x="294" y="1830"/>
                      </a:lnTo>
                      <a:lnTo>
                        <a:pt x="260" y="1824"/>
                      </a:lnTo>
                      <a:lnTo>
                        <a:pt x="291" y="1388"/>
                      </a:lnTo>
                      <a:lnTo>
                        <a:pt x="304" y="1379"/>
                      </a:lnTo>
                      <a:lnTo>
                        <a:pt x="312" y="1370"/>
                      </a:lnTo>
                      <a:lnTo>
                        <a:pt x="313" y="1359"/>
                      </a:lnTo>
                      <a:lnTo>
                        <a:pt x="311" y="1349"/>
                      </a:lnTo>
                      <a:lnTo>
                        <a:pt x="305" y="1336"/>
                      </a:lnTo>
                      <a:lnTo>
                        <a:pt x="301" y="1324"/>
                      </a:lnTo>
                      <a:lnTo>
                        <a:pt x="299" y="1309"/>
                      </a:lnTo>
                      <a:lnTo>
                        <a:pt x="301" y="1296"/>
                      </a:lnTo>
                      <a:lnTo>
                        <a:pt x="303" y="1278"/>
                      </a:lnTo>
                      <a:lnTo>
                        <a:pt x="305" y="1261"/>
                      </a:lnTo>
                      <a:lnTo>
                        <a:pt x="305" y="1241"/>
                      </a:lnTo>
                      <a:lnTo>
                        <a:pt x="305" y="1223"/>
                      </a:lnTo>
                      <a:lnTo>
                        <a:pt x="302" y="1204"/>
                      </a:lnTo>
                      <a:lnTo>
                        <a:pt x="297" y="1188"/>
                      </a:lnTo>
                      <a:lnTo>
                        <a:pt x="289" y="1172"/>
                      </a:lnTo>
                      <a:lnTo>
                        <a:pt x="280" y="1160"/>
                      </a:lnTo>
                      <a:lnTo>
                        <a:pt x="267" y="1180"/>
                      </a:lnTo>
                      <a:lnTo>
                        <a:pt x="261" y="1206"/>
                      </a:lnTo>
                      <a:lnTo>
                        <a:pt x="257" y="1232"/>
                      </a:lnTo>
                      <a:lnTo>
                        <a:pt x="256" y="1261"/>
                      </a:lnTo>
                      <a:lnTo>
                        <a:pt x="251" y="1287"/>
                      </a:lnTo>
                      <a:lnTo>
                        <a:pt x="243" y="1311"/>
                      </a:lnTo>
                      <a:lnTo>
                        <a:pt x="230" y="1332"/>
                      </a:lnTo>
                      <a:lnTo>
                        <a:pt x="208" y="1348"/>
                      </a:lnTo>
                      <a:lnTo>
                        <a:pt x="202" y="1331"/>
                      </a:lnTo>
                      <a:lnTo>
                        <a:pt x="198" y="1316"/>
                      </a:lnTo>
                      <a:lnTo>
                        <a:pt x="191" y="1300"/>
                      </a:lnTo>
                      <a:lnTo>
                        <a:pt x="186" y="1285"/>
                      </a:lnTo>
                      <a:lnTo>
                        <a:pt x="178" y="1271"/>
                      </a:lnTo>
                      <a:lnTo>
                        <a:pt x="171" y="1257"/>
                      </a:lnTo>
                      <a:lnTo>
                        <a:pt x="163" y="1244"/>
                      </a:lnTo>
                      <a:lnTo>
                        <a:pt x="156" y="1233"/>
                      </a:lnTo>
                      <a:lnTo>
                        <a:pt x="129" y="1245"/>
                      </a:lnTo>
                      <a:lnTo>
                        <a:pt x="112" y="1265"/>
                      </a:lnTo>
                      <a:lnTo>
                        <a:pt x="98" y="1290"/>
                      </a:lnTo>
                      <a:lnTo>
                        <a:pt x="89" y="1316"/>
                      </a:lnTo>
                      <a:lnTo>
                        <a:pt x="76" y="1339"/>
                      </a:lnTo>
                      <a:lnTo>
                        <a:pt x="60" y="1358"/>
                      </a:lnTo>
                      <a:lnTo>
                        <a:pt x="35" y="1368"/>
                      </a:lnTo>
                      <a:lnTo>
                        <a:pt x="0" y="1368"/>
                      </a:lnTo>
                      <a:lnTo>
                        <a:pt x="4" y="1200"/>
                      </a:lnTo>
                      <a:lnTo>
                        <a:pt x="18" y="1037"/>
                      </a:lnTo>
                      <a:lnTo>
                        <a:pt x="39" y="880"/>
                      </a:lnTo>
                      <a:lnTo>
                        <a:pt x="67" y="727"/>
                      </a:lnTo>
                      <a:lnTo>
                        <a:pt x="100" y="576"/>
                      </a:lnTo>
                      <a:lnTo>
                        <a:pt x="139" y="428"/>
                      </a:lnTo>
                      <a:lnTo>
                        <a:pt x="182" y="281"/>
                      </a:lnTo>
                      <a:lnTo>
                        <a:pt x="228" y="134"/>
                      </a:lnTo>
                      <a:lnTo>
                        <a:pt x="280" y="103"/>
                      </a:lnTo>
                      <a:lnTo>
                        <a:pt x="384" y="112"/>
                      </a:lnTo>
                      <a:lnTo>
                        <a:pt x="487" y="115"/>
                      </a:lnTo>
                      <a:lnTo>
                        <a:pt x="589" y="113"/>
                      </a:lnTo>
                      <a:lnTo>
                        <a:pt x="691" y="105"/>
                      </a:lnTo>
                      <a:lnTo>
                        <a:pt x="789" y="89"/>
                      </a:lnTo>
                      <a:lnTo>
                        <a:pt x="887" y="68"/>
                      </a:lnTo>
                      <a:lnTo>
                        <a:pt x="983" y="37"/>
                      </a:lnTo>
                      <a:lnTo>
                        <a:pt x="1078" y="0"/>
                      </a:lnTo>
                      <a:lnTo>
                        <a:pt x="1137" y="100"/>
                      </a:lnTo>
                      <a:lnTo>
                        <a:pt x="1182" y="209"/>
                      </a:lnTo>
                      <a:lnTo>
                        <a:pt x="1216" y="323"/>
                      </a:lnTo>
                      <a:lnTo>
                        <a:pt x="1240" y="444"/>
                      </a:lnTo>
                      <a:lnTo>
                        <a:pt x="1253" y="566"/>
                      </a:lnTo>
                      <a:lnTo>
                        <a:pt x="1260" y="691"/>
                      </a:lnTo>
                      <a:lnTo>
                        <a:pt x="1259" y="817"/>
                      </a:lnTo>
                      <a:lnTo>
                        <a:pt x="1255" y="943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7" name="Freeform 86"/>
                <p:cNvSpPr>
                  <a:spLocks/>
                </p:cNvSpPr>
                <p:nvPr/>
              </p:nvSpPr>
              <p:spPr bwMode="auto">
                <a:xfrm>
                  <a:off x="4203" y="1342"/>
                  <a:ext cx="87" cy="79"/>
                </a:xfrm>
                <a:custGeom>
                  <a:avLst/>
                  <a:gdLst>
                    <a:gd name="T0" fmla="*/ 0 w 435"/>
                    <a:gd name="T1" fmla="*/ 0 h 396"/>
                    <a:gd name="T2" fmla="*/ 0 w 435"/>
                    <a:gd name="T3" fmla="*/ 0 h 396"/>
                    <a:gd name="T4" fmla="*/ 0 w 435"/>
                    <a:gd name="T5" fmla="*/ 0 h 396"/>
                    <a:gd name="T6" fmla="*/ 0 w 435"/>
                    <a:gd name="T7" fmla="*/ 0 h 396"/>
                    <a:gd name="T8" fmla="*/ 0 w 435"/>
                    <a:gd name="T9" fmla="*/ 0 h 396"/>
                    <a:gd name="T10" fmla="*/ 0 w 435"/>
                    <a:gd name="T11" fmla="*/ 0 h 396"/>
                    <a:gd name="T12" fmla="*/ 0 w 435"/>
                    <a:gd name="T13" fmla="*/ 0 h 396"/>
                    <a:gd name="T14" fmla="*/ 0 w 435"/>
                    <a:gd name="T15" fmla="*/ 0 h 396"/>
                    <a:gd name="T16" fmla="*/ 0 w 435"/>
                    <a:gd name="T17" fmla="*/ 0 h 396"/>
                    <a:gd name="T18" fmla="*/ 0 w 435"/>
                    <a:gd name="T19" fmla="*/ 0 h 396"/>
                    <a:gd name="T20" fmla="*/ 0 w 435"/>
                    <a:gd name="T21" fmla="*/ 0 h 396"/>
                    <a:gd name="T22" fmla="*/ 0 w 435"/>
                    <a:gd name="T23" fmla="*/ 0 h 396"/>
                    <a:gd name="T24" fmla="*/ 0 w 435"/>
                    <a:gd name="T25" fmla="*/ 0 h 396"/>
                    <a:gd name="T26" fmla="*/ 0 w 435"/>
                    <a:gd name="T27" fmla="*/ 0 h 396"/>
                    <a:gd name="T28" fmla="*/ 0 w 435"/>
                    <a:gd name="T29" fmla="*/ 0 h 396"/>
                    <a:gd name="T30" fmla="*/ 0 w 435"/>
                    <a:gd name="T31" fmla="*/ 0 h 396"/>
                    <a:gd name="T32" fmla="*/ 0 w 435"/>
                    <a:gd name="T33" fmla="*/ 0 h 396"/>
                    <a:gd name="T34" fmla="*/ 0 w 435"/>
                    <a:gd name="T35" fmla="*/ 0 h 396"/>
                    <a:gd name="T36" fmla="*/ 0 w 435"/>
                    <a:gd name="T37" fmla="*/ 0 h 396"/>
                    <a:gd name="T38" fmla="*/ 0 w 435"/>
                    <a:gd name="T39" fmla="*/ 0 h 396"/>
                    <a:gd name="T40" fmla="*/ 0 w 435"/>
                    <a:gd name="T41" fmla="*/ 0 h 396"/>
                    <a:gd name="T42" fmla="*/ 0 w 435"/>
                    <a:gd name="T43" fmla="*/ 0 h 396"/>
                    <a:gd name="T44" fmla="*/ 0 w 435"/>
                    <a:gd name="T45" fmla="*/ 0 h 396"/>
                    <a:gd name="T46" fmla="*/ 0 w 435"/>
                    <a:gd name="T47" fmla="*/ 0 h 396"/>
                    <a:gd name="T48" fmla="*/ 0 w 435"/>
                    <a:gd name="T49" fmla="*/ 0 h 396"/>
                    <a:gd name="T50" fmla="*/ 0 w 435"/>
                    <a:gd name="T51" fmla="*/ 0 h 396"/>
                    <a:gd name="T52" fmla="*/ 0 w 435"/>
                    <a:gd name="T53" fmla="*/ 0 h 396"/>
                    <a:gd name="T54" fmla="*/ 0 w 435"/>
                    <a:gd name="T55" fmla="*/ 0 h 396"/>
                    <a:gd name="T56" fmla="*/ 0 w 435"/>
                    <a:gd name="T57" fmla="*/ 0 h 396"/>
                    <a:gd name="T58" fmla="*/ 0 w 435"/>
                    <a:gd name="T59" fmla="*/ 0 h 396"/>
                    <a:gd name="T60" fmla="*/ 0 w 435"/>
                    <a:gd name="T61" fmla="*/ 0 h 396"/>
                    <a:gd name="T62" fmla="*/ 0 w 435"/>
                    <a:gd name="T63" fmla="*/ 0 h 396"/>
                    <a:gd name="T64" fmla="*/ 0 w 435"/>
                    <a:gd name="T65" fmla="*/ 0 h 396"/>
                    <a:gd name="T66" fmla="*/ 0 w 435"/>
                    <a:gd name="T67" fmla="*/ 0 h 396"/>
                    <a:gd name="T68" fmla="*/ 0 w 435"/>
                    <a:gd name="T69" fmla="*/ 0 h 396"/>
                    <a:gd name="T70" fmla="*/ 0 w 435"/>
                    <a:gd name="T71" fmla="*/ 0 h 396"/>
                    <a:gd name="T72" fmla="*/ 0 w 435"/>
                    <a:gd name="T73" fmla="*/ 0 h 396"/>
                    <a:gd name="T74" fmla="*/ 0 w 435"/>
                    <a:gd name="T75" fmla="*/ 0 h 396"/>
                    <a:gd name="T76" fmla="*/ 0 w 435"/>
                    <a:gd name="T77" fmla="*/ 0 h 396"/>
                    <a:gd name="T78" fmla="*/ 0 w 435"/>
                    <a:gd name="T79" fmla="*/ 0 h 396"/>
                    <a:gd name="T80" fmla="*/ 0 w 435"/>
                    <a:gd name="T81" fmla="*/ 0 h 396"/>
                    <a:gd name="T82" fmla="*/ 0 w 435"/>
                    <a:gd name="T83" fmla="*/ 0 h 396"/>
                    <a:gd name="T84" fmla="*/ 0 w 435"/>
                    <a:gd name="T85" fmla="*/ 0 h 396"/>
                    <a:gd name="T86" fmla="*/ 0 w 435"/>
                    <a:gd name="T87" fmla="*/ 0 h 396"/>
                    <a:gd name="T88" fmla="*/ 0 w 435"/>
                    <a:gd name="T89" fmla="*/ 0 h 396"/>
                    <a:gd name="T90" fmla="*/ 0 w 435"/>
                    <a:gd name="T91" fmla="*/ 0 h 396"/>
                    <a:gd name="T92" fmla="*/ 0 w 435"/>
                    <a:gd name="T93" fmla="*/ 0 h 396"/>
                    <a:gd name="T94" fmla="*/ 0 w 435"/>
                    <a:gd name="T95" fmla="*/ 0 h 396"/>
                    <a:gd name="T96" fmla="*/ 0 w 435"/>
                    <a:gd name="T97" fmla="*/ 0 h 396"/>
                    <a:gd name="T98" fmla="*/ 0 w 435"/>
                    <a:gd name="T99" fmla="*/ 0 h 396"/>
                    <a:gd name="T100" fmla="*/ 0 w 435"/>
                    <a:gd name="T101" fmla="*/ 0 h 39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35"/>
                    <a:gd name="T154" fmla="*/ 0 h 396"/>
                    <a:gd name="T155" fmla="*/ 435 w 435"/>
                    <a:gd name="T156" fmla="*/ 396 h 39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35" h="396">
                      <a:moveTo>
                        <a:pt x="301" y="124"/>
                      </a:moveTo>
                      <a:lnTo>
                        <a:pt x="435" y="114"/>
                      </a:lnTo>
                      <a:lnTo>
                        <a:pt x="434" y="150"/>
                      </a:lnTo>
                      <a:lnTo>
                        <a:pt x="422" y="183"/>
                      </a:lnTo>
                      <a:lnTo>
                        <a:pt x="401" y="214"/>
                      </a:lnTo>
                      <a:lnTo>
                        <a:pt x="380" y="246"/>
                      </a:lnTo>
                      <a:lnTo>
                        <a:pt x="358" y="276"/>
                      </a:lnTo>
                      <a:lnTo>
                        <a:pt x="346" y="311"/>
                      </a:lnTo>
                      <a:lnTo>
                        <a:pt x="346" y="350"/>
                      </a:lnTo>
                      <a:lnTo>
                        <a:pt x="363" y="394"/>
                      </a:lnTo>
                      <a:lnTo>
                        <a:pt x="344" y="396"/>
                      </a:lnTo>
                      <a:lnTo>
                        <a:pt x="327" y="394"/>
                      </a:lnTo>
                      <a:lnTo>
                        <a:pt x="311" y="385"/>
                      </a:lnTo>
                      <a:lnTo>
                        <a:pt x="297" y="374"/>
                      </a:lnTo>
                      <a:lnTo>
                        <a:pt x="284" y="360"/>
                      </a:lnTo>
                      <a:lnTo>
                        <a:pt x="271" y="348"/>
                      </a:lnTo>
                      <a:lnTo>
                        <a:pt x="260" y="337"/>
                      </a:lnTo>
                      <a:lnTo>
                        <a:pt x="249" y="332"/>
                      </a:lnTo>
                      <a:lnTo>
                        <a:pt x="238" y="340"/>
                      </a:lnTo>
                      <a:lnTo>
                        <a:pt x="231" y="351"/>
                      </a:lnTo>
                      <a:lnTo>
                        <a:pt x="225" y="362"/>
                      </a:lnTo>
                      <a:lnTo>
                        <a:pt x="221" y="374"/>
                      </a:lnTo>
                      <a:lnTo>
                        <a:pt x="213" y="383"/>
                      </a:lnTo>
                      <a:lnTo>
                        <a:pt x="205" y="390"/>
                      </a:lnTo>
                      <a:lnTo>
                        <a:pt x="192" y="394"/>
                      </a:lnTo>
                      <a:lnTo>
                        <a:pt x="177" y="394"/>
                      </a:lnTo>
                      <a:lnTo>
                        <a:pt x="171" y="361"/>
                      </a:lnTo>
                      <a:lnTo>
                        <a:pt x="157" y="335"/>
                      </a:lnTo>
                      <a:lnTo>
                        <a:pt x="136" y="313"/>
                      </a:lnTo>
                      <a:lnTo>
                        <a:pt x="111" y="294"/>
                      </a:lnTo>
                      <a:lnTo>
                        <a:pt x="82" y="277"/>
                      </a:lnTo>
                      <a:lnTo>
                        <a:pt x="53" y="262"/>
                      </a:lnTo>
                      <a:lnTo>
                        <a:pt x="25" y="245"/>
                      </a:lnTo>
                      <a:lnTo>
                        <a:pt x="0" y="228"/>
                      </a:lnTo>
                      <a:lnTo>
                        <a:pt x="16" y="218"/>
                      </a:lnTo>
                      <a:lnTo>
                        <a:pt x="35" y="212"/>
                      </a:lnTo>
                      <a:lnTo>
                        <a:pt x="56" y="209"/>
                      </a:lnTo>
                      <a:lnTo>
                        <a:pt x="78" y="207"/>
                      </a:lnTo>
                      <a:lnTo>
                        <a:pt x="99" y="204"/>
                      </a:lnTo>
                      <a:lnTo>
                        <a:pt x="119" y="201"/>
                      </a:lnTo>
                      <a:lnTo>
                        <a:pt x="138" y="195"/>
                      </a:lnTo>
                      <a:lnTo>
                        <a:pt x="156" y="187"/>
                      </a:lnTo>
                      <a:lnTo>
                        <a:pt x="228" y="0"/>
                      </a:lnTo>
                      <a:lnTo>
                        <a:pt x="241" y="9"/>
                      </a:lnTo>
                      <a:lnTo>
                        <a:pt x="251" y="23"/>
                      </a:lnTo>
                      <a:lnTo>
                        <a:pt x="258" y="39"/>
                      </a:lnTo>
                      <a:lnTo>
                        <a:pt x="265" y="58"/>
                      </a:lnTo>
                      <a:lnTo>
                        <a:pt x="269" y="75"/>
                      </a:lnTo>
                      <a:lnTo>
                        <a:pt x="277" y="93"/>
                      </a:lnTo>
                      <a:lnTo>
                        <a:pt x="286" y="109"/>
                      </a:lnTo>
                      <a:lnTo>
                        <a:pt x="301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8" name="Freeform 87"/>
                <p:cNvSpPr>
                  <a:spLocks/>
                </p:cNvSpPr>
                <p:nvPr/>
              </p:nvSpPr>
              <p:spPr bwMode="auto">
                <a:xfrm>
                  <a:off x="4228" y="1363"/>
                  <a:ext cx="52" cy="41"/>
                </a:xfrm>
                <a:custGeom>
                  <a:avLst/>
                  <a:gdLst>
                    <a:gd name="T0" fmla="*/ 0 w 258"/>
                    <a:gd name="T1" fmla="*/ 0 h 207"/>
                    <a:gd name="T2" fmla="*/ 0 w 258"/>
                    <a:gd name="T3" fmla="*/ 0 h 207"/>
                    <a:gd name="T4" fmla="*/ 0 w 258"/>
                    <a:gd name="T5" fmla="*/ 0 h 207"/>
                    <a:gd name="T6" fmla="*/ 0 w 258"/>
                    <a:gd name="T7" fmla="*/ 0 h 207"/>
                    <a:gd name="T8" fmla="*/ 0 w 258"/>
                    <a:gd name="T9" fmla="*/ 0 h 207"/>
                    <a:gd name="T10" fmla="*/ 0 w 258"/>
                    <a:gd name="T11" fmla="*/ 0 h 207"/>
                    <a:gd name="T12" fmla="*/ 0 w 258"/>
                    <a:gd name="T13" fmla="*/ 0 h 207"/>
                    <a:gd name="T14" fmla="*/ 0 w 258"/>
                    <a:gd name="T15" fmla="*/ 0 h 207"/>
                    <a:gd name="T16" fmla="*/ 0 w 258"/>
                    <a:gd name="T17" fmla="*/ 0 h 207"/>
                    <a:gd name="T18" fmla="*/ 0 w 258"/>
                    <a:gd name="T19" fmla="*/ 0 h 207"/>
                    <a:gd name="T20" fmla="*/ 0 w 258"/>
                    <a:gd name="T21" fmla="*/ 0 h 207"/>
                    <a:gd name="T22" fmla="*/ 0 w 258"/>
                    <a:gd name="T23" fmla="*/ 0 h 207"/>
                    <a:gd name="T24" fmla="*/ 0 w 258"/>
                    <a:gd name="T25" fmla="*/ 0 h 207"/>
                    <a:gd name="T26" fmla="*/ 0 w 258"/>
                    <a:gd name="T27" fmla="*/ 0 h 207"/>
                    <a:gd name="T28" fmla="*/ 0 w 258"/>
                    <a:gd name="T29" fmla="*/ 0 h 207"/>
                    <a:gd name="T30" fmla="*/ 0 w 258"/>
                    <a:gd name="T31" fmla="*/ 0 h 207"/>
                    <a:gd name="T32" fmla="*/ 0 w 258"/>
                    <a:gd name="T33" fmla="*/ 0 h 207"/>
                    <a:gd name="T34" fmla="*/ 0 w 258"/>
                    <a:gd name="T35" fmla="*/ 0 h 207"/>
                    <a:gd name="T36" fmla="*/ 0 w 258"/>
                    <a:gd name="T37" fmla="*/ 0 h 207"/>
                    <a:gd name="T38" fmla="*/ 0 w 258"/>
                    <a:gd name="T39" fmla="*/ 0 h 207"/>
                    <a:gd name="T40" fmla="*/ 0 w 258"/>
                    <a:gd name="T41" fmla="*/ 0 h 207"/>
                    <a:gd name="T42" fmla="*/ 0 w 258"/>
                    <a:gd name="T43" fmla="*/ 0 h 207"/>
                    <a:gd name="T44" fmla="*/ 0 w 258"/>
                    <a:gd name="T45" fmla="*/ 0 h 207"/>
                    <a:gd name="T46" fmla="*/ 0 w 258"/>
                    <a:gd name="T47" fmla="*/ 0 h 207"/>
                    <a:gd name="T48" fmla="*/ 0 w 258"/>
                    <a:gd name="T49" fmla="*/ 0 h 207"/>
                    <a:gd name="T50" fmla="*/ 0 w 258"/>
                    <a:gd name="T51" fmla="*/ 0 h 207"/>
                    <a:gd name="T52" fmla="*/ 0 w 258"/>
                    <a:gd name="T53" fmla="*/ 0 h 207"/>
                    <a:gd name="T54" fmla="*/ 0 w 258"/>
                    <a:gd name="T55" fmla="*/ 0 h 207"/>
                    <a:gd name="T56" fmla="*/ 0 w 258"/>
                    <a:gd name="T57" fmla="*/ 0 h 207"/>
                    <a:gd name="T58" fmla="*/ 0 w 258"/>
                    <a:gd name="T59" fmla="*/ 0 h 207"/>
                    <a:gd name="T60" fmla="*/ 0 w 258"/>
                    <a:gd name="T61" fmla="*/ 0 h 207"/>
                    <a:gd name="T62" fmla="*/ 0 w 258"/>
                    <a:gd name="T63" fmla="*/ 0 h 207"/>
                    <a:gd name="T64" fmla="*/ 0 w 258"/>
                    <a:gd name="T65" fmla="*/ 0 h 207"/>
                    <a:gd name="T66" fmla="*/ 0 w 258"/>
                    <a:gd name="T67" fmla="*/ 0 h 207"/>
                    <a:gd name="T68" fmla="*/ 0 w 258"/>
                    <a:gd name="T69" fmla="*/ 0 h 20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8"/>
                    <a:gd name="T106" fmla="*/ 0 h 207"/>
                    <a:gd name="T107" fmla="*/ 258 w 258"/>
                    <a:gd name="T108" fmla="*/ 207 h 20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8" h="207">
                      <a:moveTo>
                        <a:pt x="258" y="62"/>
                      </a:moveTo>
                      <a:lnTo>
                        <a:pt x="248" y="79"/>
                      </a:lnTo>
                      <a:lnTo>
                        <a:pt x="235" y="96"/>
                      </a:lnTo>
                      <a:lnTo>
                        <a:pt x="220" y="110"/>
                      </a:lnTo>
                      <a:lnTo>
                        <a:pt x="206" y="126"/>
                      </a:lnTo>
                      <a:lnTo>
                        <a:pt x="194" y="141"/>
                      </a:lnTo>
                      <a:lnTo>
                        <a:pt x="185" y="160"/>
                      </a:lnTo>
                      <a:lnTo>
                        <a:pt x="181" y="181"/>
                      </a:lnTo>
                      <a:lnTo>
                        <a:pt x="186" y="207"/>
                      </a:lnTo>
                      <a:lnTo>
                        <a:pt x="169" y="192"/>
                      </a:lnTo>
                      <a:lnTo>
                        <a:pt x="153" y="180"/>
                      </a:lnTo>
                      <a:lnTo>
                        <a:pt x="136" y="171"/>
                      </a:lnTo>
                      <a:lnTo>
                        <a:pt x="122" y="168"/>
                      </a:lnTo>
                      <a:lnTo>
                        <a:pt x="105" y="168"/>
                      </a:lnTo>
                      <a:lnTo>
                        <a:pt x="92" y="175"/>
                      </a:lnTo>
                      <a:lnTo>
                        <a:pt x="80" y="187"/>
                      </a:lnTo>
                      <a:lnTo>
                        <a:pt x="72" y="207"/>
                      </a:lnTo>
                      <a:lnTo>
                        <a:pt x="0" y="145"/>
                      </a:lnTo>
                      <a:lnTo>
                        <a:pt x="6" y="136"/>
                      </a:lnTo>
                      <a:lnTo>
                        <a:pt x="13" y="134"/>
                      </a:lnTo>
                      <a:lnTo>
                        <a:pt x="20" y="135"/>
                      </a:lnTo>
                      <a:lnTo>
                        <a:pt x="27" y="141"/>
                      </a:lnTo>
                      <a:lnTo>
                        <a:pt x="33" y="145"/>
                      </a:lnTo>
                      <a:lnTo>
                        <a:pt x="41" y="149"/>
                      </a:lnTo>
                      <a:lnTo>
                        <a:pt x="50" y="149"/>
                      </a:lnTo>
                      <a:lnTo>
                        <a:pt x="62" y="145"/>
                      </a:lnTo>
                      <a:lnTo>
                        <a:pt x="103" y="0"/>
                      </a:lnTo>
                      <a:lnTo>
                        <a:pt x="108" y="24"/>
                      </a:lnTo>
                      <a:lnTo>
                        <a:pt x="122" y="42"/>
                      </a:lnTo>
                      <a:lnTo>
                        <a:pt x="141" y="51"/>
                      </a:lnTo>
                      <a:lnTo>
                        <a:pt x="166" y="57"/>
                      </a:lnTo>
                      <a:lnTo>
                        <a:pt x="191" y="58"/>
                      </a:lnTo>
                      <a:lnTo>
                        <a:pt x="217" y="58"/>
                      </a:lnTo>
                      <a:lnTo>
                        <a:pt x="239" y="58"/>
                      </a:lnTo>
                      <a:lnTo>
                        <a:pt x="258" y="62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19" name="Freeform 88"/>
                <p:cNvSpPr>
                  <a:spLocks/>
                </p:cNvSpPr>
                <p:nvPr/>
              </p:nvSpPr>
              <p:spPr bwMode="auto">
                <a:xfrm>
                  <a:off x="4087" y="1373"/>
                  <a:ext cx="87" cy="91"/>
                </a:xfrm>
                <a:custGeom>
                  <a:avLst/>
                  <a:gdLst>
                    <a:gd name="T0" fmla="*/ 0 w 435"/>
                    <a:gd name="T1" fmla="*/ 0 h 457"/>
                    <a:gd name="T2" fmla="*/ 0 w 435"/>
                    <a:gd name="T3" fmla="*/ 0 h 457"/>
                    <a:gd name="T4" fmla="*/ 0 w 435"/>
                    <a:gd name="T5" fmla="*/ 0 h 457"/>
                    <a:gd name="T6" fmla="*/ 0 w 435"/>
                    <a:gd name="T7" fmla="*/ 0 h 457"/>
                    <a:gd name="T8" fmla="*/ 0 w 435"/>
                    <a:gd name="T9" fmla="*/ 0 h 457"/>
                    <a:gd name="T10" fmla="*/ 0 w 435"/>
                    <a:gd name="T11" fmla="*/ 0 h 457"/>
                    <a:gd name="T12" fmla="*/ 0 w 435"/>
                    <a:gd name="T13" fmla="*/ 0 h 457"/>
                    <a:gd name="T14" fmla="*/ 0 w 435"/>
                    <a:gd name="T15" fmla="*/ 0 h 457"/>
                    <a:gd name="T16" fmla="*/ 0 w 435"/>
                    <a:gd name="T17" fmla="*/ 0 h 457"/>
                    <a:gd name="T18" fmla="*/ 0 w 435"/>
                    <a:gd name="T19" fmla="*/ 0 h 457"/>
                    <a:gd name="T20" fmla="*/ 0 w 435"/>
                    <a:gd name="T21" fmla="*/ 0 h 457"/>
                    <a:gd name="T22" fmla="*/ 0 w 435"/>
                    <a:gd name="T23" fmla="*/ 0 h 457"/>
                    <a:gd name="T24" fmla="*/ 0 w 435"/>
                    <a:gd name="T25" fmla="*/ 0 h 457"/>
                    <a:gd name="T26" fmla="*/ 0 w 435"/>
                    <a:gd name="T27" fmla="*/ 0 h 457"/>
                    <a:gd name="T28" fmla="*/ 0 w 435"/>
                    <a:gd name="T29" fmla="*/ 0 h 457"/>
                    <a:gd name="T30" fmla="*/ 0 w 435"/>
                    <a:gd name="T31" fmla="*/ 0 h 457"/>
                    <a:gd name="T32" fmla="*/ 0 w 435"/>
                    <a:gd name="T33" fmla="*/ 0 h 457"/>
                    <a:gd name="T34" fmla="*/ 0 w 435"/>
                    <a:gd name="T35" fmla="*/ 0 h 457"/>
                    <a:gd name="T36" fmla="*/ 0 w 435"/>
                    <a:gd name="T37" fmla="*/ 0 h 457"/>
                    <a:gd name="T38" fmla="*/ 0 w 435"/>
                    <a:gd name="T39" fmla="*/ 0 h 457"/>
                    <a:gd name="T40" fmla="*/ 0 w 435"/>
                    <a:gd name="T41" fmla="*/ 0 h 457"/>
                    <a:gd name="T42" fmla="*/ 0 w 435"/>
                    <a:gd name="T43" fmla="*/ 0 h 457"/>
                    <a:gd name="T44" fmla="*/ 0 w 435"/>
                    <a:gd name="T45" fmla="*/ 0 h 457"/>
                    <a:gd name="T46" fmla="*/ 0 w 435"/>
                    <a:gd name="T47" fmla="*/ 0 h 457"/>
                    <a:gd name="T48" fmla="*/ 0 w 435"/>
                    <a:gd name="T49" fmla="*/ 0 h 457"/>
                    <a:gd name="T50" fmla="*/ 0 w 435"/>
                    <a:gd name="T51" fmla="*/ 0 h 457"/>
                    <a:gd name="T52" fmla="*/ 0 w 435"/>
                    <a:gd name="T53" fmla="*/ 0 h 457"/>
                    <a:gd name="T54" fmla="*/ 0 w 435"/>
                    <a:gd name="T55" fmla="*/ 0 h 457"/>
                    <a:gd name="T56" fmla="*/ 0 w 435"/>
                    <a:gd name="T57" fmla="*/ 0 h 457"/>
                    <a:gd name="T58" fmla="*/ 0 w 435"/>
                    <a:gd name="T59" fmla="*/ 0 h 457"/>
                    <a:gd name="T60" fmla="*/ 0 w 435"/>
                    <a:gd name="T61" fmla="*/ 0 h 457"/>
                    <a:gd name="T62" fmla="*/ 0 w 435"/>
                    <a:gd name="T63" fmla="*/ 0 h 457"/>
                    <a:gd name="T64" fmla="*/ 0 w 435"/>
                    <a:gd name="T65" fmla="*/ 0 h 457"/>
                    <a:gd name="T66" fmla="*/ 0 w 435"/>
                    <a:gd name="T67" fmla="*/ 0 h 457"/>
                    <a:gd name="T68" fmla="*/ 0 w 435"/>
                    <a:gd name="T69" fmla="*/ 0 h 457"/>
                    <a:gd name="T70" fmla="*/ 0 w 435"/>
                    <a:gd name="T71" fmla="*/ 0 h 457"/>
                    <a:gd name="T72" fmla="*/ 0 w 435"/>
                    <a:gd name="T73" fmla="*/ 0 h 457"/>
                    <a:gd name="T74" fmla="*/ 0 w 435"/>
                    <a:gd name="T75" fmla="*/ 0 h 457"/>
                    <a:gd name="T76" fmla="*/ 0 w 435"/>
                    <a:gd name="T77" fmla="*/ 0 h 457"/>
                    <a:gd name="T78" fmla="*/ 0 w 435"/>
                    <a:gd name="T79" fmla="*/ 0 h 457"/>
                    <a:gd name="T80" fmla="*/ 0 w 435"/>
                    <a:gd name="T81" fmla="*/ 0 h 457"/>
                    <a:gd name="T82" fmla="*/ 0 w 435"/>
                    <a:gd name="T83" fmla="*/ 0 h 457"/>
                    <a:gd name="T84" fmla="*/ 0 w 435"/>
                    <a:gd name="T85" fmla="*/ 0 h 457"/>
                    <a:gd name="T86" fmla="*/ 0 w 435"/>
                    <a:gd name="T87" fmla="*/ 0 h 457"/>
                    <a:gd name="T88" fmla="*/ 0 w 435"/>
                    <a:gd name="T89" fmla="*/ 0 h 457"/>
                    <a:gd name="T90" fmla="*/ 0 w 435"/>
                    <a:gd name="T91" fmla="*/ 0 h 457"/>
                    <a:gd name="T92" fmla="*/ 0 w 435"/>
                    <a:gd name="T93" fmla="*/ 0 h 457"/>
                    <a:gd name="T94" fmla="*/ 0 w 435"/>
                    <a:gd name="T95" fmla="*/ 0 h 457"/>
                    <a:gd name="T96" fmla="*/ 0 w 435"/>
                    <a:gd name="T97" fmla="*/ 0 h 457"/>
                    <a:gd name="T98" fmla="*/ 0 w 435"/>
                    <a:gd name="T99" fmla="*/ 0 h 457"/>
                    <a:gd name="T100" fmla="*/ 0 w 435"/>
                    <a:gd name="T101" fmla="*/ 0 h 457"/>
                    <a:gd name="T102" fmla="*/ 0 w 435"/>
                    <a:gd name="T103" fmla="*/ 0 h 457"/>
                    <a:gd name="T104" fmla="*/ 0 w 435"/>
                    <a:gd name="T105" fmla="*/ 0 h 457"/>
                    <a:gd name="T106" fmla="*/ 0 w 435"/>
                    <a:gd name="T107" fmla="*/ 0 h 457"/>
                    <a:gd name="T108" fmla="*/ 0 w 435"/>
                    <a:gd name="T109" fmla="*/ 0 h 457"/>
                    <a:gd name="T110" fmla="*/ 0 w 435"/>
                    <a:gd name="T111" fmla="*/ 0 h 457"/>
                    <a:gd name="T112" fmla="*/ 0 w 435"/>
                    <a:gd name="T113" fmla="*/ 0 h 457"/>
                    <a:gd name="T114" fmla="*/ 0 w 435"/>
                    <a:gd name="T115" fmla="*/ 0 h 457"/>
                    <a:gd name="T116" fmla="*/ 0 w 435"/>
                    <a:gd name="T117" fmla="*/ 0 h 45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35"/>
                    <a:gd name="T178" fmla="*/ 0 h 457"/>
                    <a:gd name="T179" fmla="*/ 435 w 435"/>
                    <a:gd name="T180" fmla="*/ 457 h 457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35" h="457">
                      <a:moveTo>
                        <a:pt x="415" y="94"/>
                      </a:moveTo>
                      <a:lnTo>
                        <a:pt x="435" y="94"/>
                      </a:lnTo>
                      <a:lnTo>
                        <a:pt x="433" y="127"/>
                      </a:lnTo>
                      <a:lnTo>
                        <a:pt x="420" y="159"/>
                      </a:lnTo>
                      <a:lnTo>
                        <a:pt x="397" y="188"/>
                      </a:lnTo>
                      <a:lnTo>
                        <a:pt x="373" y="219"/>
                      </a:lnTo>
                      <a:lnTo>
                        <a:pt x="352" y="249"/>
                      </a:lnTo>
                      <a:lnTo>
                        <a:pt x="342" y="281"/>
                      </a:lnTo>
                      <a:lnTo>
                        <a:pt x="346" y="315"/>
                      </a:lnTo>
                      <a:lnTo>
                        <a:pt x="373" y="353"/>
                      </a:lnTo>
                      <a:lnTo>
                        <a:pt x="356" y="363"/>
                      </a:lnTo>
                      <a:lnTo>
                        <a:pt x="340" y="367"/>
                      </a:lnTo>
                      <a:lnTo>
                        <a:pt x="322" y="364"/>
                      </a:lnTo>
                      <a:lnTo>
                        <a:pt x="304" y="360"/>
                      </a:lnTo>
                      <a:lnTo>
                        <a:pt x="285" y="352"/>
                      </a:lnTo>
                      <a:lnTo>
                        <a:pt x="267" y="345"/>
                      </a:lnTo>
                      <a:lnTo>
                        <a:pt x="248" y="341"/>
                      </a:lnTo>
                      <a:lnTo>
                        <a:pt x="229" y="343"/>
                      </a:lnTo>
                      <a:lnTo>
                        <a:pt x="221" y="357"/>
                      </a:lnTo>
                      <a:lnTo>
                        <a:pt x="214" y="372"/>
                      </a:lnTo>
                      <a:lnTo>
                        <a:pt x="207" y="387"/>
                      </a:lnTo>
                      <a:lnTo>
                        <a:pt x="200" y="403"/>
                      </a:lnTo>
                      <a:lnTo>
                        <a:pt x="192" y="416"/>
                      </a:lnTo>
                      <a:lnTo>
                        <a:pt x="185" y="431"/>
                      </a:lnTo>
                      <a:lnTo>
                        <a:pt x="175" y="443"/>
                      </a:lnTo>
                      <a:lnTo>
                        <a:pt x="166" y="457"/>
                      </a:lnTo>
                      <a:lnTo>
                        <a:pt x="144" y="455"/>
                      </a:lnTo>
                      <a:lnTo>
                        <a:pt x="131" y="444"/>
                      </a:lnTo>
                      <a:lnTo>
                        <a:pt x="126" y="428"/>
                      </a:lnTo>
                      <a:lnTo>
                        <a:pt x="126" y="408"/>
                      </a:lnTo>
                      <a:lnTo>
                        <a:pt x="127" y="383"/>
                      </a:lnTo>
                      <a:lnTo>
                        <a:pt x="129" y="361"/>
                      </a:lnTo>
                      <a:lnTo>
                        <a:pt x="128" y="338"/>
                      </a:lnTo>
                      <a:lnTo>
                        <a:pt x="125" y="321"/>
                      </a:lnTo>
                      <a:lnTo>
                        <a:pt x="110" y="306"/>
                      </a:lnTo>
                      <a:lnTo>
                        <a:pt x="93" y="296"/>
                      </a:lnTo>
                      <a:lnTo>
                        <a:pt x="74" y="291"/>
                      </a:lnTo>
                      <a:lnTo>
                        <a:pt x="55" y="287"/>
                      </a:lnTo>
                      <a:lnTo>
                        <a:pt x="34" y="283"/>
                      </a:lnTo>
                      <a:lnTo>
                        <a:pt x="18" y="275"/>
                      </a:lnTo>
                      <a:lnTo>
                        <a:pt x="6" y="260"/>
                      </a:lnTo>
                      <a:lnTo>
                        <a:pt x="0" y="239"/>
                      </a:lnTo>
                      <a:lnTo>
                        <a:pt x="15" y="226"/>
                      </a:lnTo>
                      <a:lnTo>
                        <a:pt x="31" y="216"/>
                      </a:lnTo>
                      <a:lnTo>
                        <a:pt x="47" y="207"/>
                      </a:lnTo>
                      <a:lnTo>
                        <a:pt x="62" y="200"/>
                      </a:lnTo>
                      <a:lnTo>
                        <a:pt x="77" y="194"/>
                      </a:lnTo>
                      <a:lnTo>
                        <a:pt x="93" y="190"/>
                      </a:lnTo>
                      <a:lnTo>
                        <a:pt x="109" y="187"/>
                      </a:lnTo>
                      <a:lnTo>
                        <a:pt x="125" y="187"/>
                      </a:lnTo>
                      <a:lnTo>
                        <a:pt x="166" y="0"/>
                      </a:lnTo>
                      <a:lnTo>
                        <a:pt x="201" y="12"/>
                      </a:lnTo>
                      <a:lnTo>
                        <a:pt x="232" y="33"/>
                      </a:lnTo>
                      <a:lnTo>
                        <a:pt x="259" y="57"/>
                      </a:lnTo>
                      <a:lnTo>
                        <a:pt x="286" y="82"/>
                      </a:lnTo>
                      <a:lnTo>
                        <a:pt x="312" y="100"/>
                      </a:lnTo>
                      <a:lnTo>
                        <a:pt x="342" y="112"/>
                      </a:lnTo>
                      <a:lnTo>
                        <a:pt x="374" y="111"/>
                      </a:lnTo>
                      <a:lnTo>
                        <a:pt x="41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0" name="Freeform 89"/>
                <p:cNvSpPr>
                  <a:spLocks/>
                </p:cNvSpPr>
                <p:nvPr/>
              </p:nvSpPr>
              <p:spPr bwMode="auto">
                <a:xfrm>
                  <a:off x="4102" y="1386"/>
                  <a:ext cx="62" cy="58"/>
                </a:xfrm>
                <a:custGeom>
                  <a:avLst/>
                  <a:gdLst>
                    <a:gd name="T0" fmla="*/ 0 w 312"/>
                    <a:gd name="T1" fmla="*/ 0 h 290"/>
                    <a:gd name="T2" fmla="*/ 0 w 312"/>
                    <a:gd name="T3" fmla="*/ 0 h 290"/>
                    <a:gd name="T4" fmla="*/ 0 w 312"/>
                    <a:gd name="T5" fmla="*/ 0 h 290"/>
                    <a:gd name="T6" fmla="*/ 0 w 312"/>
                    <a:gd name="T7" fmla="*/ 0 h 290"/>
                    <a:gd name="T8" fmla="*/ 0 w 312"/>
                    <a:gd name="T9" fmla="*/ 0 h 290"/>
                    <a:gd name="T10" fmla="*/ 0 w 312"/>
                    <a:gd name="T11" fmla="*/ 0 h 290"/>
                    <a:gd name="T12" fmla="*/ 0 w 312"/>
                    <a:gd name="T13" fmla="*/ 0 h 290"/>
                    <a:gd name="T14" fmla="*/ 0 w 312"/>
                    <a:gd name="T15" fmla="*/ 0 h 290"/>
                    <a:gd name="T16" fmla="*/ 0 w 312"/>
                    <a:gd name="T17" fmla="*/ 0 h 290"/>
                    <a:gd name="T18" fmla="*/ 0 w 312"/>
                    <a:gd name="T19" fmla="*/ 0 h 290"/>
                    <a:gd name="T20" fmla="*/ 0 w 312"/>
                    <a:gd name="T21" fmla="*/ 0 h 290"/>
                    <a:gd name="T22" fmla="*/ 0 w 312"/>
                    <a:gd name="T23" fmla="*/ 0 h 290"/>
                    <a:gd name="T24" fmla="*/ 0 w 312"/>
                    <a:gd name="T25" fmla="*/ 0 h 290"/>
                    <a:gd name="T26" fmla="*/ 0 w 312"/>
                    <a:gd name="T27" fmla="*/ 0 h 290"/>
                    <a:gd name="T28" fmla="*/ 0 w 312"/>
                    <a:gd name="T29" fmla="*/ 0 h 290"/>
                    <a:gd name="T30" fmla="*/ 0 w 312"/>
                    <a:gd name="T31" fmla="*/ 0 h 290"/>
                    <a:gd name="T32" fmla="*/ 0 w 312"/>
                    <a:gd name="T33" fmla="*/ 0 h 290"/>
                    <a:gd name="T34" fmla="*/ 0 w 312"/>
                    <a:gd name="T35" fmla="*/ 0 h 290"/>
                    <a:gd name="T36" fmla="*/ 0 w 312"/>
                    <a:gd name="T37" fmla="*/ 0 h 290"/>
                    <a:gd name="T38" fmla="*/ 0 w 312"/>
                    <a:gd name="T39" fmla="*/ 0 h 290"/>
                    <a:gd name="T40" fmla="*/ 0 w 312"/>
                    <a:gd name="T41" fmla="*/ 0 h 290"/>
                    <a:gd name="T42" fmla="*/ 0 w 312"/>
                    <a:gd name="T43" fmla="*/ 0 h 290"/>
                    <a:gd name="T44" fmla="*/ 0 w 312"/>
                    <a:gd name="T45" fmla="*/ 0 h 290"/>
                    <a:gd name="T46" fmla="*/ 0 w 312"/>
                    <a:gd name="T47" fmla="*/ 0 h 290"/>
                    <a:gd name="T48" fmla="*/ 0 w 312"/>
                    <a:gd name="T49" fmla="*/ 0 h 290"/>
                    <a:gd name="T50" fmla="*/ 0 w 312"/>
                    <a:gd name="T51" fmla="*/ 0 h 290"/>
                    <a:gd name="T52" fmla="*/ 0 w 312"/>
                    <a:gd name="T53" fmla="*/ 0 h 290"/>
                    <a:gd name="T54" fmla="*/ 0 w 312"/>
                    <a:gd name="T55" fmla="*/ 0 h 290"/>
                    <a:gd name="T56" fmla="*/ 0 w 312"/>
                    <a:gd name="T57" fmla="*/ 0 h 290"/>
                    <a:gd name="T58" fmla="*/ 0 w 312"/>
                    <a:gd name="T59" fmla="*/ 0 h 290"/>
                    <a:gd name="T60" fmla="*/ 0 w 312"/>
                    <a:gd name="T61" fmla="*/ 0 h 290"/>
                    <a:gd name="T62" fmla="*/ 0 w 312"/>
                    <a:gd name="T63" fmla="*/ 0 h 290"/>
                    <a:gd name="T64" fmla="*/ 0 w 312"/>
                    <a:gd name="T65" fmla="*/ 0 h 290"/>
                    <a:gd name="T66" fmla="*/ 0 w 312"/>
                    <a:gd name="T67" fmla="*/ 0 h 290"/>
                    <a:gd name="T68" fmla="*/ 0 w 312"/>
                    <a:gd name="T69" fmla="*/ 0 h 290"/>
                    <a:gd name="T70" fmla="*/ 0 w 312"/>
                    <a:gd name="T71" fmla="*/ 0 h 290"/>
                    <a:gd name="T72" fmla="*/ 0 w 312"/>
                    <a:gd name="T73" fmla="*/ 0 h 290"/>
                    <a:gd name="T74" fmla="*/ 0 w 312"/>
                    <a:gd name="T75" fmla="*/ 0 h 290"/>
                    <a:gd name="T76" fmla="*/ 0 w 312"/>
                    <a:gd name="T77" fmla="*/ 0 h 290"/>
                    <a:gd name="T78" fmla="*/ 0 w 312"/>
                    <a:gd name="T79" fmla="*/ 0 h 290"/>
                    <a:gd name="T80" fmla="*/ 0 w 312"/>
                    <a:gd name="T81" fmla="*/ 0 h 290"/>
                    <a:gd name="T82" fmla="*/ 0 w 312"/>
                    <a:gd name="T83" fmla="*/ 0 h 290"/>
                    <a:gd name="T84" fmla="*/ 0 w 312"/>
                    <a:gd name="T85" fmla="*/ 0 h 2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12"/>
                    <a:gd name="T130" fmla="*/ 0 h 290"/>
                    <a:gd name="T131" fmla="*/ 312 w 312"/>
                    <a:gd name="T132" fmla="*/ 290 h 29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12" h="290">
                      <a:moveTo>
                        <a:pt x="290" y="72"/>
                      </a:moveTo>
                      <a:lnTo>
                        <a:pt x="312" y="72"/>
                      </a:lnTo>
                      <a:lnTo>
                        <a:pt x="292" y="96"/>
                      </a:lnTo>
                      <a:lnTo>
                        <a:pt x="273" y="117"/>
                      </a:lnTo>
                      <a:lnTo>
                        <a:pt x="253" y="136"/>
                      </a:lnTo>
                      <a:lnTo>
                        <a:pt x="236" y="156"/>
                      </a:lnTo>
                      <a:lnTo>
                        <a:pt x="222" y="174"/>
                      </a:lnTo>
                      <a:lnTo>
                        <a:pt x="217" y="195"/>
                      </a:lnTo>
                      <a:lnTo>
                        <a:pt x="220" y="219"/>
                      </a:lnTo>
                      <a:lnTo>
                        <a:pt x="238" y="248"/>
                      </a:lnTo>
                      <a:lnTo>
                        <a:pt x="225" y="247"/>
                      </a:lnTo>
                      <a:lnTo>
                        <a:pt x="212" y="246"/>
                      </a:lnTo>
                      <a:lnTo>
                        <a:pt x="199" y="244"/>
                      </a:lnTo>
                      <a:lnTo>
                        <a:pt x="186" y="241"/>
                      </a:lnTo>
                      <a:lnTo>
                        <a:pt x="173" y="238"/>
                      </a:lnTo>
                      <a:lnTo>
                        <a:pt x="159" y="235"/>
                      </a:lnTo>
                      <a:lnTo>
                        <a:pt x="145" y="231"/>
                      </a:lnTo>
                      <a:lnTo>
                        <a:pt x="135" y="228"/>
                      </a:lnTo>
                      <a:lnTo>
                        <a:pt x="93" y="290"/>
                      </a:lnTo>
                      <a:lnTo>
                        <a:pt x="91" y="276"/>
                      </a:lnTo>
                      <a:lnTo>
                        <a:pt x="87" y="261"/>
                      </a:lnTo>
                      <a:lnTo>
                        <a:pt x="80" y="244"/>
                      </a:lnTo>
                      <a:lnTo>
                        <a:pt x="70" y="228"/>
                      </a:lnTo>
                      <a:lnTo>
                        <a:pt x="56" y="211"/>
                      </a:lnTo>
                      <a:lnTo>
                        <a:pt x="39" y="197"/>
                      </a:lnTo>
                      <a:lnTo>
                        <a:pt x="20" y="185"/>
                      </a:lnTo>
                      <a:lnTo>
                        <a:pt x="0" y="176"/>
                      </a:lnTo>
                      <a:lnTo>
                        <a:pt x="39" y="176"/>
                      </a:lnTo>
                      <a:lnTo>
                        <a:pt x="69" y="167"/>
                      </a:lnTo>
                      <a:lnTo>
                        <a:pt x="88" y="148"/>
                      </a:lnTo>
                      <a:lnTo>
                        <a:pt x="100" y="122"/>
                      </a:lnTo>
                      <a:lnTo>
                        <a:pt x="108" y="91"/>
                      </a:lnTo>
                      <a:lnTo>
                        <a:pt x="113" y="59"/>
                      </a:lnTo>
                      <a:lnTo>
                        <a:pt x="117" y="28"/>
                      </a:lnTo>
                      <a:lnTo>
                        <a:pt x="124" y="0"/>
                      </a:lnTo>
                      <a:lnTo>
                        <a:pt x="139" y="19"/>
                      </a:lnTo>
                      <a:lnTo>
                        <a:pt x="157" y="38"/>
                      </a:lnTo>
                      <a:lnTo>
                        <a:pt x="175" y="55"/>
                      </a:lnTo>
                      <a:lnTo>
                        <a:pt x="195" y="71"/>
                      </a:lnTo>
                      <a:lnTo>
                        <a:pt x="215" y="80"/>
                      </a:lnTo>
                      <a:lnTo>
                        <a:pt x="239" y="84"/>
                      </a:lnTo>
                      <a:lnTo>
                        <a:pt x="263" y="82"/>
                      </a:lnTo>
                      <a:lnTo>
                        <a:pt x="290" y="72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1" name="Freeform 90"/>
                <p:cNvSpPr>
                  <a:spLocks/>
                </p:cNvSpPr>
                <p:nvPr/>
              </p:nvSpPr>
              <p:spPr bwMode="auto">
                <a:xfrm>
                  <a:off x="4170" y="1417"/>
                  <a:ext cx="77" cy="84"/>
                </a:xfrm>
                <a:custGeom>
                  <a:avLst/>
                  <a:gdLst>
                    <a:gd name="T0" fmla="*/ 0 w 384"/>
                    <a:gd name="T1" fmla="*/ 0 h 420"/>
                    <a:gd name="T2" fmla="*/ 0 w 384"/>
                    <a:gd name="T3" fmla="*/ 0 h 420"/>
                    <a:gd name="T4" fmla="*/ 0 w 384"/>
                    <a:gd name="T5" fmla="*/ 0 h 420"/>
                    <a:gd name="T6" fmla="*/ 0 w 384"/>
                    <a:gd name="T7" fmla="*/ 0 h 420"/>
                    <a:gd name="T8" fmla="*/ 0 w 384"/>
                    <a:gd name="T9" fmla="*/ 0 h 420"/>
                    <a:gd name="T10" fmla="*/ 0 w 384"/>
                    <a:gd name="T11" fmla="*/ 0 h 420"/>
                    <a:gd name="T12" fmla="*/ 0 w 384"/>
                    <a:gd name="T13" fmla="*/ 0 h 420"/>
                    <a:gd name="T14" fmla="*/ 0 w 384"/>
                    <a:gd name="T15" fmla="*/ 0 h 420"/>
                    <a:gd name="T16" fmla="*/ 0 w 384"/>
                    <a:gd name="T17" fmla="*/ 0 h 420"/>
                    <a:gd name="T18" fmla="*/ 0 w 384"/>
                    <a:gd name="T19" fmla="*/ 0 h 420"/>
                    <a:gd name="T20" fmla="*/ 0 w 384"/>
                    <a:gd name="T21" fmla="*/ 0 h 420"/>
                    <a:gd name="T22" fmla="*/ 0 w 384"/>
                    <a:gd name="T23" fmla="*/ 0 h 420"/>
                    <a:gd name="T24" fmla="*/ 0 w 384"/>
                    <a:gd name="T25" fmla="*/ 0 h 420"/>
                    <a:gd name="T26" fmla="*/ 0 w 384"/>
                    <a:gd name="T27" fmla="*/ 0 h 420"/>
                    <a:gd name="T28" fmla="*/ 0 w 384"/>
                    <a:gd name="T29" fmla="*/ 0 h 420"/>
                    <a:gd name="T30" fmla="*/ 0 w 384"/>
                    <a:gd name="T31" fmla="*/ 0 h 420"/>
                    <a:gd name="T32" fmla="*/ 0 w 384"/>
                    <a:gd name="T33" fmla="*/ 0 h 420"/>
                    <a:gd name="T34" fmla="*/ 0 w 384"/>
                    <a:gd name="T35" fmla="*/ 0 h 420"/>
                    <a:gd name="T36" fmla="*/ 0 w 384"/>
                    <a:gd name="T37" fmla="*/ 0 h 420"/>
                    <a:gd name="T38" fmla="*/ 0 w 384"/>
                    <a:gd name="T39" fmla="*/ 0 h 420"/>
                    <a:gd name="T40" fmla="*/ 0 w 384"/>
                    <a:gd name="T41" fmla="*/ 0 h 420"/>
                    <a:gd name="T42" fmla="*/ 0 w 384"/>
                    <a:gd name="T43" fmla="*/ 0 h 420"/>
                    <a:gd name="T44" fmla="*/ 0 w 384"/>
                    <a:gd name="T45" fmla="*/ 0 h 420"/>
                    <a:gd name="T46" fmla="*/ 0 w 384"/>
                    <a:gd name="T47" fmla="*/ 0 h 420"/>
                    <a:gd name="T48" fmla="*/ 0 w 384"/>
                    <a:gd name="T49" fmla="*/ 0 h 420"/>
                    <a:gd name="T50" fmla="*/ 0 w 384"/>
                    <a:gd name="T51" fmla="*/ 0 h 420"/>
                    <a:gd name="T52" fmla="*/ 0 w 384"/>
                    <a:gd name="T53" fmla="*/ 0 h 420"/>
                    <a:gd name="T54" fmla="*/ 0 w 384"/>
                    <a:gd name="T55" fmla="*/ 0 h 420"/>
                    <a:gd name="T56" fmla="*/ 0 w 384"/>
                    <a:gd name="T57" fmla="*/ 0 h 420"/>
                    <a:gd name="T58" fmla="*/ 0 w 384"/>
                    <a:gd name="T59" fmla="*/ 0 h 420"/>
                    <a:gd name="T60" fmla="*/ 0 w 384"/>
                    <a:gd name="T61" fmla="*/ 0 h 420"/>
                    <a:gd name="T62" fmla="*/ 0 w 384"/>
                    <a:gd name="T63" fmla="*/ 0 h 420"/>
                    <a:gd name="T64" fmla="*/ 0 w 384"/>
                    <a:gd name="T65" fmla="*/ 0 h 420"/>
                    <a:gd name="T66" fmla="*/ 0 w 384"/>
                    <a:gd name="T67" fmla="*/ 0 h 420"/>
                    <a:gd name="T68" fmla="*/ 0 w 384"/>
                    <a:gd name="T69" fmla="*/ 0 h 420"/>
                    <a:gd name="T70" fmla="*/ 0 w 384"/>
                    <a:gd name="T71" fmla="*/ 0 h 420"/>
                    <a:gd name="T72" fmla="*/ 0 w 384"/>
                    <a:gd name="T73" fmla="*/ 0 h 420"/>
                    <a:gd name="T74" fmla="*/ 0 w 384"/>
                    <a:gd name="T75" fmla="*/ 0 h 420"/>
                    <a:gd name="T76" fmla="*/ 0 w 384"/>
                    <a:gd name="T77" fmla="*/ 0 h 420"/>
                    <a:gd name="T78" fmla="*/ 0 w 384"/>
                    <a:gd name="T79" fmla="*/ 0 h 420"/>
                    <a:gd name="T80" fmla="*/ 0 w 384"/>
                    <a:gd name="T81" fmla="*/ 0 h 420"/>
                    <a:gd name="T82" fmla="*/ 0 w 384"/>
                    <a:gd name="T83" fmla="*/ 0 h 420"/>
                    <a:gd name="T84" fmla="*/ 0 w 384"/>
                    <a:gd name="T85" fmla="*/ 0 h 420"/>
                    <a:gd name="T86" fmla="*/ 0 w 384"/>
                    <a:gd name="T87" fmla="*/ 0 h 420"/>
                    <a:gd name="T88" fmla="*/ 0 w 384"/>
                    <a:gd name="T89" fmla="*/ 0 h 420"/>
                    <a:gd name="T90" fmla="*/ 0 w 384"/>
                    <a:gd name="T91" fmla="*/ 0 h 420"/>
                    <a:gd name="T92" fmla="*/ 0 w 384"/>
                    <a:gd name="T93" fmla="*/ 0 h 420"/>
                    <a:gd name="T94" fmla="*/ 0 w 384"/>
                    <a:gd name="T95" fmla="*/ 0 h 420"/>
                    <a:gd name="T96" fmla="*/ 0 w 384"/>
                    <a:gd name="T97" fmla="*/ 0 h 420"/>
                    <a:gd name="T98" fmla="*/ 0 w 384"/>
                    <a:gd name="T99" fmla="*/ 0 h 420"/>
                    <a:gd name="T100" fmla="*/ 0 w 384"/>
                    <a:gd name="T101" fmla="*/ 0 h 420"/>
                    <a:gd name="T102" fmla="*/ 0 w 384"/>
                    <a:gd name="T103" fmla="*/ 0 h 420"/>
                    <a:gd name="T104" fmla="*/ 0 w 384"/>
                    <a:gd name="T105" fmla="*/ 0 h 420"/>
                    <a:gd name="T106" fmla="*/ 0 w 384"/>
                    <a:gd name="T107" fmla="*/ 0 h 420"/>
                    <a:gd name="T108" fmla="*/ 0 w 384"/>
                    <a:gd name="T109" fmla="*/ 0 h 420"/>
                    <a:gd name="T110" fmla="*/ 0 w 384"/>
                    <a:gd name="T111" fmla="*/ 0 h 420"/>
                    <a:gd name="T112" fmla="*/ 0 w 384"/>
                    <a:gd name="T113" fmla="*/ 0 h 420"/>
                    <a:gd name="T114" fmla="*/ 0 w 384"/>
                    <a:gd name="T115" fmla="*/ 0 h 42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84"/>
                    <a:gd name="T175" fmla="*/ 0 h 420"/>
                    <a:gd name="T176" fmla="*/ 384 w 384"/>
                    <a:gd name="T177" fmla="*/ 420 h 42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84" h="420">
                      <a:moveTo>
                        <a:pt x="270" y="154"/>
                      </a:moveTo>
                      <a:lnTo>
                        <a:pt x="283" y="163"/>
                      </a:lnTo>
                      <a:lnTo>
                        <a:pt x="298" y="171"/>
                      </a:lnTo>
                      <a:lnTo>
                        <a:pt x="315" y="176"/>
                      </a:lnTo>
                      <a:lnTo>
                        <a:pt x="333" y="183"/>
                      </a:lnTo>
                      <a:lnTo>
                        <a:pt x="349" y="188"/>
                      </a:lnTo>
                      <a:lnTo>
                        <a:pt x="365" y="198"/>
                      </a:lnTo>
                      <a:lnTo>
                        <a:pt x="376" y="210"/>
                      </a:lnTo>
                      <a:lnTo>
                        <a:pt x="384" y="228"/>
                      </a:lnTo>
                      <a:lnTo>
                        <a:pt x="356" y="242"/>
                      </a:lnTo>
                      <a:lnTo>
                        <a:pt x="331" y="260"/>
                      </a:lnTo>
                      <a:lnTo>
                        <a:pt x="309" y="279"/>
                      </a:lnTo>
                      <a:lnTo>
                        <a:pt x="289" y="300"/>
                      </a:lnTo>
                      <a:lnTo>
                        <a:pt x="274" y="323"/>
                      </a:lnTo>
                      <a:lnTo>
                        <a:pt x="263" y="350"/>
                      </a:lnTo>
                      <a:lnTo>
                        <a:pt x="258" y="380"/>
                      </a:lnTo>
                      <a:lnTo>
                        <a:pt x="260" y="414"/>
                      </a:lnTo>
                      <a:lnTo>
                        <a:pt x="241" y="420"/>
                      </a:lnTo>
                      <a:lnTo>
                        <a:pt x="224" y="419"/>
                      </a:lnTo>
                      <a:lnTo>
                        <a:pt x="207" y="412"/>
                      </a:lnTo>
                      <a:lnTo>
                        <a:pt x="193" y="401"/>
                      </a:lnTo>
                      <a:lnTo>
                        <a:pt x="178" y="385"/>
                      </a:lnTo>
                      <a:lnTo>
                        <a:pt x="164" y="369"/>
                      </a:lnTo>
                      <a:lnTo>
                        <a:pt x="149" y="353"/>
                      </a:lnTo>
                      <a:lnTo>
                        <a:pt x="135" y="341"/>
                      </a:lnTo>
                      <a:lnTo>
                        <a:pt x="118" y="349"/>
                      </a:lnTo>
                      <a:lnTo>
                        <a:pt x="101" y="358"/>
                      </a:lnTo>
                      <a:lnTo>
                        <a:pt x="81" y="367"/>
                      </a:lnTo>
                      <a:lnTo>
                        <a:pt x="63" y="373"/>
                      </a:lnTo>
                      <a:lnTo>
                        <a:pt x="44" y="376"/>
                      </a:lnTo>
                      <a:lnTo>
                        <a:pt x="28" y="375"/>
                      </a:lnTo>
                      <a:lnTo>
                        <a:pt x="13" y="367"/>
                      </a:lnTo>
                      <a:lnTo>
                        <a:pt x="0" y="352"/>
                      </a:lnTo>
                      <a:lnTo>
                        <a:pt x="15" y="326"/>
                      </a:lnTo>
                      <a:lnTo>
                        <a:pt x="31" y="300"/>
                      </a:lnTo>
                      <a:lnTo>
                        <a:pt x="42" y="271"/>
                      </a:lnTo>
                      <a:lnTo>
                        <a:pt x="51" y="242"/>
                      </a:lnTo>
                      <a:lnTo>
                        <a:pt x="51" y="213"/>
                      </a:lnTo>
                      <a:lnTo>
                        <a:pt x="44" y="185"/>
                      </a:lnTo>
                      <a:lnTo>
                        <a:pt x="27" y="158"/>
                      </a:lnTo>
                      <a:lnTo>
                        <a:pt x="0" y="134"/>
                      </a:lnTo>
                      <a:lnTo>
                        <a:pt x="13" y="118"/>
                      </a:lnTo>
                      <a:lnTo>
                        <a:pt x="29" y="110"/>
                      </a:lnTo>
                      <a:lnTo>
                        <a:pt x="49" y="107"/>
                      </a:lnTo>
                      <a:lnTo>
                        <a:pt x="69" y="110"/>
                      </a:lnTo>
                      <a:lnTo>
                        <a:pt x="88" y="115"/>
                      </a:lnTo>
                      <a:lnTo>
                        <a:pt x="109" y="122"/>
                      </a:lnTo>
                      <a:lnTo>
                        <a:pt x="128" y="127"/>
                      </a:lnTo>
                      <a:lnTo>
                        <a:pt x="146" y="134"/>
                      </a:lnTo>
                      <a:lnTo>
                        <a:pt x="156" y="114"/>
                      </a:lnTo>
                      <a:lnTo>
                        <a:pt x="168" y="94"/>
                      </a:lnTo>
                      <a:lnTo>
                        <a:pt x="180" y="75"/>
                      </a:lnTo>
                      <a:lnTo>
                        <a:pt x="193" y="58"/>
                      </a:lnTo>
                      <a:lnTo>
                        <a:pt x="206" y="40"/>
                      </a:lnTo>
                      <a:lnTo>
                        <a:pt x="219" y="26"/>
                      </a:lnTo>
                      <a:lnTo>
                        <a:pt x="233" y="11"/>
                      </a:lnTo>
                      <a:lnTo>
                        <a:pt x="249" y="0"/>
                      </a:lnTo>
                      <a:lnTo>
                        <a:pt x="270" y="1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2" name="Freeform 91"/>
                <p:cNvSpPr>
                  <a:spLocks/>
                </p:cNvSpPr>
                <p:nvPr/>
              </p:nvSpPr>
              <p:spPr bwMode="auto">
                <a:xfrm>
                  <a:off x="4185" y="1435"/>
                  <a:ext cx="47" cy="54"/>
                </a:xfrm>
                <a:custGeom>
                  <a:avLst/>
                  <a:gdLst>
                    <a:gd name="T0" fmla="*/ 0 w 239"/>
                    <a:gd name="T1" fmla="*/ 0 h 270"/>
                    <a:gd name="T2" fmla="*/ 0 w 239"/>
                    <a:gd name="T3" fmla="*/ 0 h 270"/>
                    <a:gd name="T4" fmla="*/ 0 w 239"/>
                    <a:gd name="T5" fmla="*/ 0 h 270"/>
                    <a:gd name="T6" fmla="*/ 0 w 239"/>
                    <a:gd name="T7" fmla="*/ 0 h 270"/>
                    <a:gd name="T8" fmla="*/ 0 w 239"/>
                    <a:gd name="T9" fmla="*/ 0 h 270"/>
                    <a:gd name="T10" fmla="*/ 0 w 239"/>
                    <a:gd name="T11" fmla="*/ 0 h 270"/>
                    <a:gd name="T12" fmla="*/ 0 w 239"/>
                    <a:gd name="T13" fmla="*/ 0 h 270"/>
                    <a:gd name="T14" fmla="*/ 0 w 239"/>
                    <a:gd name="T15" fmla="*/ 0 h 270"/>
                    <a:gd name="T16" fmla="*/ 0 w 239"/>
                    <a:gd name="T17" fmla="*/ 0 h 270"/>
                    <a:gd name="T18" fmla="*/ 0 w 239"/>
                    <a:gd name="T19" fmla="*/ 0 h 270"/>
                    <a:gd name="T20" fmla="*/ 0 w 239"/>
                    <a:gd name="T21" fmla="*/ 0 h 270"/>
                    <a:gd name="T22" fmla="*/ 0 w 239"/>
                    <a:gd name="T23" fmla="*/ 0 h 270"/>
                    <a:gd name="T24" fmla="*/ 0 w 239"/>
                    <a:gd name="T25" fmla="*/ 0 h 270"/>
                    <a:gd name="T26" fmla="*/ 0 w 239"/>
                    <a:gd name="T27" fmla="*/ 0 h 270"/>
                    <a:gd name="T28" fmla="*/ 0 w 239"/>
                    <a:gd name="T29" fmla="*/ 0 h 270"/>
                    <a:gd name="T30" fmla="*/ 0 w 239"/>
                    <a:gd name="T31" fmla="*/ 0 h 270"/>
                    <a:gd name="T32" fmla="*/ 0 w 239"/>
                    <a:gd name="T33" fmla="*/ 0 h 270"/>
                    <a:gd name="T34" fmla="*/ 0 w 239"/>
                    <a:gd name="T35" fmla="*/ 0 h 270"/>
                    <a:gd name="T36" fmla="*/ 0 w 239"/>
                    <a:gd name="T37" fmla="*/ 0 h 270"/>
                    <a:gd name="T38" fmla="*/ 0 w 239"/>
                    <a:gd name="T39" fmla="*/ 0 h 270"/>
                    <a:gd name="T40" fmla="*/ 0 w 239"/>
                    <a:gd name="T41" fmla="*/ 0 h 270"/>
                    <a:gd name="T42" fmla="*/ 0 w 239"/>
                    <a:gd name="T43" fmla="*/ 0 h 270"/>
                    <a:gd name="T44" fmla="*/ 0 w 239"/>
                    <a:gd name="T45" fmla="*/ 0 h 270"/>
                    <a:gd name="T46" fmla="*/ 0 w 239"/>
                    <a:gd name="T47" fmla="*/ 0 h 270"/>
                    <a:gd name="T48" fmla="*/ 0 w 239"/>
                    <a:gd name="T49" fmla="*/ 0 h 270"/>
                    <a:gd name="T50" fmla="*/ 0 w 239"/>
                    <a:gd name="T51" fmla="*/ 0 h 270"/>
                    <a:gd name="T52" fmla="*/ 0 w 239"/>
                    <a:gd name="T53" fmla="*/ 0 h 270"/>
                    <a:gd name="T54" fmla="*/ 0 w 239"/>
                    <a:gd name="T55" fmla="*/ 0 h 270"/>
                    <a:gd name="T56" fmla="*/ 0 w 239"/>
                    <a:gd name="T57" fmla="*/ 0 h 270"/>
                    <a:gd name="T58" fmla="*/ 0 w 239"/>
                    <a:gd name="T59" fmla="*/ 0 h 270"/>
                    <a:gd name="T60" fmla="*/ 0 w 239"/>
                    <a:gd name="T61" fmla="*/ 0 h 270"/>
                    <a:gd name="T62" fmla="*/ 0 w 239"/>
                    <a:gd name="T63" fmla="*/ 0 h 270"/>
                    <a:gd name="T64" fmla="*/ 0 w 239"/>
                    <a:gd name="T65" fmla="*/ 0 h 270"/>
                    <a:gd name="T66" fmla="*/ 0 w 239"/>
                    <a:gd name="T67" fmla="*/ 0 h 270"/>
                    <a:gd name="T68" fmla="*/ 0 w 239"/>
                    <a:gd name="T69" fmla="*/ 0 h 270"/>
                    <a:gd name="T70" fmla="*/ 0 w 239"/>
                    <a:gd name="T71" fmla="*/ 0 h 270"/>
                    <a:gd name="T72" fmla="*/ 0 w 239"/>
                    <a:gd name="T73" fmla="*/ 0 h 270"/>
                    <a:gd name="T74" fmla="*/ 0 w 239"/>
                    <a:gd name="T75" fmla="*/ 0 h 270"/>
                    <a:gd name="T76" fmla="*/ 0 w 239"/>
                    <a:gd name="T77" fmla="*/ 0 h 270"/>
                    <a:gd name="T78" fmla="*/ 0 w 239"/>
                    <a:gd name="T79" fmla="*/ 0 h 270"/>
                    <a:gd name="T80" fmla="*/ 0 w 239"/>
                    <a:gd name="T81" fmla="*/ 0 h 270"/>
                    <a:gd name="T82" fmla="*/ 0 w 239"/>
                    <a:gd name="T83" fmla="*/ 0 h 270"/>
                    <a:gd name="T84" fmla="*/ 0 w 239"/>
                    <a:gd name="T85" fmla="*/ 0 h 270"/>
                    <a:gd name="T86" fmla="*/ 0 w 239"/>
                    <a:gd name="T87" fmla="*/ 0 h 27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39"/>
                    <a:gd name="T133" fmla="*/ 0 h 270"/>
                    <a:gd name="T134" fmla="*/ 239 w 239"/>
                    <a:gd name="T135" fmla="*/ 270 h 27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39" h="270">
                      <a:moveTo>
                        <a:pt x="239" y="136"/>
                      </a:moveTo>
                      <a:lnTo>
                        <a:pt x="229" y="141"/>
                      </a:lnTo>
                      <a:lnTo>
                        <a:pt x="220" y="147"/>
                      </a:lnTo>
                      <a:lnTo>
                        <a:pt x="208" y="152"/>
                      </a:lnTo>
                      <a:lnTo>
                        <a:pt x="197" y="158"/>
                      </a:lnTo>
                      <a:lnTo>
                        <a:pt x="185" y="164"/>
                      </a:lnTo>
                      <a:lnTo>
                        <a:pt x="174" y="173"/>
                      </a:lnTo>
                      <a:lnTo>
                        <a:pt x="164" y="183"/>
                      </a:lnTo>
                      <a:lnTo>
                        <a:pt x="156" y="198"/>
                      </a:lnTo>
                      <a:lnTo>
                        <a:pt x="146" y="270"/>
                      </a:lnTo>
                      <a:lnTo>
                        <a:pt x="127" y="255"/>
                      </a:lnTo>
                      <a:lnTo>
                        <a:pt x="109" y="237"/>
                      </a:lnTo>
                      <a:lnTo>
                        <a:pt x="92" y="219"/>
                      </a:lnTo>
                      <a:lnTo>
                        <a:pt x="76" y="206"/>
                      </a:lnTo>
                      <a:lnTo>
                        <a:pt x="58" y="196"/>
                      </a:lnTo>
                      <a:lnTo>
                        <a:pt x="41" y="194"/>
                      </a:lnTo>
                      <a:lnTo>
                        <a:pt x="21" y="204"/>
                      </a:lnTo>
                      <a:lnTo>
                        <a:pt x="0" y="228"/>
                      </a:lnTo>
                      <a:lnTo>
                        <a:pt x="6" y="210"/>
                      </a:lnTo>
                      <a:lnTo>
                        <a:pt x="15" y="193"/>
                      </a:lnTo>
                      <a:lnTo>
                        <a:pt x="24" y="174"/>
                      </a:lnTo>
                      <a:lnTo>
                        <a:pt x="34" y="155"/>
                      </a:lnTo>
                      <a:lnTo>
                        <a:pt x="39" y="135"/>
                      </a:lnTo>
                      <a:lnTo>
                        <a:pt x="41" y="117"/>
                      </a:lnTo>
                      <a:lnTo>
                        <a:pt x="35" y="100"/>
                      </a:lnTo>
                      <a:lnTo>
                        <a:pt x="22" y="84"/>
                      </a:lnTo>
                      <a:lnTo>
                        <a:pt x="0" y="72"/>
                      </a:lnTo>
                      <a:lnTo>
                        <a:pt x="13" y="70"/>
                      </a:lnTo>
                      <a:lnTo>
                        <a:pt x="23" y="76"/>
                      </a:lnTo>
                      <a:lnTo>
                        <a:pt x="30" y="83"/>
                      </a:lnTo>
                      <a:lnTo>
                        <a:pt x="37" y="93"/>
                      </a:lnTo>
                      <a:lnTo>
                        <a:pt x="42" y="102"/>
                      </a:lnTo>
                      <a:lnTo>
                        <a:pt x="50" y="110"/>
                      </a:lnTo>
                      <a:lnTo>
                        <a:pt x="59" y="114"/>
                      </a:lnTo>
                      <a:lnTo>
                        <a:pt x="74" y="114"/>
                      </a:lnTo>
                      <a:lnTo>
                        <a:pt x="146" y="0"/>
                      </a:lnTo>
                      <a:lnTo>
                        <a:pt x="138" y="27"/>
                      </a:lnTo>
                      <a:lnTo>
                        <a:pt x="139" y="52"/>
                      </a:lnTo>
                      <a:lnTo>
                        <a:pt x="147" y="70"/>
                      </a:lnTo>
                      <a:lnTo>
                        <a:pt x="161" y="87"/>
                      </a:lnTo>
                      <a:lnTo>
                        <a:pt x="178" y="100"/>
                      </a:lnTo>
                      <a:lnTo>
                        <a:pt x="198" y="112"/>
                      </a:lnTo>
                      <a:lnTo>
                        <a:pt x="219" y="123"/>
                      </a:lnTo>
                      <a:lnTo>
                        <a:pt x="239" y="136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3" name="Freeform 92"/>
                <p:cNvSpPr>
                  <a:spLocks/>
                </p:cNvSpPr>
                <p:nvPr/>
              </p:nvSpPr>
              <p:spPr bwMode="auto">
                <a:xfrm>
                  <a:off x="4297" y="1514"/>
                  <a:ext cx="27" cy="50"/>
                </a:xfrm>
                <a:custGeom>
                  <a:avLst/>
                  <a:gdLst>
                    <a:gd name="T0" fmla="*/ 0 w 134"/>
                    <a:gd name="T1" fmla="*/ 0 h 249"/>
                    <a:gd name="T2" fmla="*/ 0 w 134"/>
                    <a:gd name="T3" fmla="*/ 0 h 249"/>
                    <a:gd name="T4" fmla="*/ 0 w 134"/>
                    <a:gd name="T5" fmla="*/ 0 h 249"/>
                    <a:gd name="T6" fmla="*/ 0 w 134"/>
                    <a:gd name="T7" fmla="*/ 0 h 249"/>
                    <a:gd name="T8" fmla="*/ 0 w 134"/>
                    <a:gd name="T9" fmla="*/ 0 h 249"/>
                    <a:gd name="T10" fmla="*/ 0 w 134"/>
                    <a:gd name="T11" fmla="*/ 0 h 249"/>
                    <a:gd name="T12" fmla="*/ 0 w 134"/>
                    <a:gd name="T13" fmla="*/ 0 h 249"/>
                    <a:gd name="T14" fmla="*/ 0 w 134"/>
                    <a:gd name="T15" fmla="*/ 0 h 249"/>
                    <a:gd name="T16" fmla="*/ 0 w 134"/>
                    <a:gd name="T17" fmla="*/ 0 h 249"/>
                    <a:gd name="T18" fmla="*/ 0 w 134"/>
                    <a:gd name="T19" fmla="*/ 0 h 249"/>
                    <a:gd name="T20" fmla="*/ 0 w 134"/>
                    <a:gd name="T21" fmla="*/ 0 h 249"/>
                    <a:gd name="T22" fmla="*/ 0 w 134"/>
                    <a:gd name="T23" fmla="*/ 0 h 249"/>
                    <a:gd name="T24" fmla="*/ 0 w 134"/>
                    <a:gd name="T25" fmla="*/ 0 h 249"/>
                    <a:gd name="T26" fmla="*/ 0 w 134"/>
                    <a:gd name="T27" fmla="*/ 0 h 249"/>
                    <a:gd name="T28" fmla="*/ 0 w 134"/>
                    <a:gd name="T29" fmla="*/ 0 h 249"/>
                    <a:gd name="T30" fmla="*/ 0 w 134"/>
                    <a:gd name="T31" fmla="*/ 0 h 249"/>
                    <a:gd name="T32" fmla="*/ 0 w 134"/>
                    <a:gd name="T33" fmla="*/ 0 h 249"/>
                    <a:gd name="T34" fmla="*/ 0 w 134"/>
                    <a:gd name="T35" fmla="*/ 0 h 249"/>
                    <a:gd name="T36" fmla="*/ 0 w 134"/>
                    <a:gd name="T37" fmla="*/ 0 h 249"/>
                    <a:gd name="T38" fmla="*/ 0 w 134"/>
                    <a:gd name="T39" fmla="*/ 0 h 249"/>
                    <a:gd name="T40" fmla="*/ 0 w 134"/>
                    <a:gd name="T41" fmla="*/ 0 h 249"/>
                    <a:gd name="T42" fmla="*/ 0 w 134"/>
                    <a:gd name="T43" fmla="*/ 0 h 249"/>
                    <a:gd name="T44" fmla="*/ 0 w 134"/>
                    <a:gd name="T45" fmla="*/ 0 h 249"/>
                    <a:gd name="T46" fmla="*/ 0 w 134"/>
                    <a:gd name="T47" fmla="*/ 0 h 249"/>
                    <a:gd name="T48" fmla="*/ 0 w 134"/>
                    <a:gd name="T49" fmla="*/ 0 h 249"/>
                    <a:gd name="T50" fmla="*/ 0 w 134"/>
                    <a:gd name="T51" fmla="*/ 0 h 249"/>
                    <a:gd name="T52" fmla="*/ 0 w 134"/>
                    <a:gd name="T53" fmla="*/ 0 h 249"/>
                    <a:gd name="T54" fmla="*/ 0 w 134"/>
                    <a:gd name="T55" fmla="*/ 0 h 249"/>
                    <a:gd name="T56" fmla="*/ 0 w 134"/>
                    <a:gd name="T57" fmla="*/ 0 h 249"/>
                    <a:gd name="T58" fmla="*/ 0 w 134"/>
                    <a:gd name="T59" fmla="*/ 0 h 249"/>
                    <a:gd name="T60" fmla="*/ 0 w 134"/>
                    <a:gd name="T61" fmla="*/ 0 h 249"/>
                    <a:gd name="T62" fmla="*/ 0 w 134"/>
                    <a:gd name="T63" fmla="*/ 0 h 249"/>
                    <a:gd name="T64" fmla="*/ 0 w 134"/>
                    <a:gd name="T65" fmla="*/ 0 h 249"/>
                    <a:gd name="T66" fmla="*/ 0 w 134"/>
                    <a:gd name="T67" fmla="*/ 0 h 24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4"/>
                    <a:gd name="T103" fmla="*/ 0 h 249"/>
                    <a:gd name="T104" fmla="*/ 134 w 134"/>
                    <a:gd name="T105" fmla="*/ 249 h 24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4" h="249">
                      <a:moveTo>
                        <a:pt x="134" y="249"/>
                      </a:moveTo>
                      <a:lnTo>
                        <a:pt x="128" y="239"/>
                      </a:lnTo>
                      <a:lnTo>
                        <a:pt x="120" y="233"/>
                      </a:lnTo>
                      <a:lnTo>
                        <a:pt x="108" y="231"/>
                      </a:lnTo>
                      <a:lnTo>
                        <a:pt x="98" y="232"/>
                      </a:lnTo>
                      <a:lnTo>
                        <a:pt x="86" y="233"/>
                      </a:lnTo>
                      <a:lnTo>
                        <a:pt x="76" y="235"/>
                      </a:lnTo>
                      <a:lnTo>
                        <a:pt x="67" y="237"/>
                      </a:lnTo>
                      <a:lnTo>
                        <a:pt x="62" y="239"/>
                      </a:lnTo>
                      <a:lnTo>
                        <a:pt x="66" y="223"/>
                      </a:lnTo>
                      <a:lnTo>
                        <a:pt x="70" y="212"/>
                      </a:lnTo>
                      <a:lnTo>
                        <a:pt x="73" y="200"/>
                      </a:lnTo>
                      <a:lnTo>
                        <a:pt x="78" y="191"/>
                      </a:lnTo>
                      <a:lnTo>
                        <a:pt x="80" y="181"/>
                      </a:lnTo>
                      <a:lnTo>
                        <a:pt x="80" y="171"/>
                      </a:lnTo>
                      <a:lnTo>
                        <a:pt x="77" y="159"/>
                      </a:lnTo>
                      <a:lnTo>
                        <a:pt x="72" y="145"/>
                      </a:lnTo>
                      <a:lnTo>
                        <a:pt x="60" y="139"/>
                      </a:lnTo>
                      <a:lnTo>
                        <a:pt x="50" y="135"/>
                      </a:lnTo>
                      <a:lnTo>
                        <a:pt x="41" y="129"/>
                      </a:lnTo>
                      <a:lnTo>
                        <a:pt x="32" y="126"/>
                      </a:lnTo>
                      <a:lnTo>
                        <a:pt x="23" y="120"/>
                      </a:lnTo>
                      <a:lnTo>
                        <a:pt x="15" y="117"/>
                      </a:lnTo>
                      <a:lnTo>
                        <a:pt x="7" y="115"/>
                      </a:lnTo>
                      <a:lnTo>
                        <a:pt x="0" y="115"/>
                      </a:lnTo>
                      <a:lnTo>
                        <a:pt x="24" y="108"/>
                      </a:lnTo>
                      <a:lnTo>
                        <a:pt x="43" y="99"/>
                      </a:lnTo>
                      <a:lnTo>
                        <a:pt x="59" y="86"/>
                      </a:lnTo>
                      <a:lnTo>
                        <a:pt x="72" y="73"/>
                      </a:lnTo>
                      <a:lnTo>
                        <a:pt x="82" y="56"/>
                      </a:lnTo>
                      <a:lnTo>
                        <a:pt x="93" y="38"/>
                      </a:lnTo>
                      <a:lnTo>
                        <a:pt x="103" y="19"/>
                      </a:lnTo>
                      <a:lnTo>
                        <a:pt x="114" y="0"/>
                      </a:lnTo>
                      <a:lnTo>
                        <a:pt x="134" y="249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4" name="Freeform 93"/>
                <p:cNvSpPr>
                  <a:spLocks/>
                </p:cNvSpPr>
                <p:nvPr/>
              </p:nvSpPr>
              <p:spPr bwMode="auto">
                <a:xfrm>
                  <a:off x="4145" y="1547"/>
                  <a:ext cx="34" cy="42"/>
                </a:xfrm>
                <a:custGeom>
                  <a:avLst/>
                  <a:gdLst>
                    <a:gd name="T0" fmla="*/ 0 w 166"/>
                    <a:gd name="T1" fmla="*/ 0 h 206"/>
                    <a:gd name="T2" fmla="*/ 0 w 166"/>
                    <a:gd name="T3" fmla="*/ 0 h 206"/>
                    <a:gd name="T4" fmla="*/ 0 w 166"/>
                    <a:gd name="T5" fmla="*/ 0 h 206"/>
                    <a:gd name="T6" fmla="*/ 0 w 166"/>
                    <a:gd name="T7" fmla="*/ 0 h 206"/>
                    <a:gd name="T8" fmla="*/ 0 w 166"/>
                    <a:gd name="T9" fmla="*/ 0 h 206"/>
                    <a:gd name="T10" fmla="*/ 0 w 166"/>
                    <a:gd name="T11" fmla="*/ 0 h 206"/>
                    <a:gd name="T12" fmla="*/ 0 w 166"/>
                    <a:gd name="T13" fmla="*/ 0 h 206"/>
                    <a:gd name="T14" fmla="*/ 0 w 166"/>
                    <a:gd name="T15" fmla="*/ 0 h 206"/>
                    <a:gd name="T16" fmla="*/ 0 w 166"/>
                    <a:gd name="T17" fmla="*/ 0 h 206"/>
                    <a:gd name="T18" fmla="*/ 0 w 166"/>
                    <a:gd name="T19" fmla="*/ 0 h 206"/>
                    <a:gd name="T20" fmla="*/ 0 w 166"/>
                    <a:gd name="T21" fmla="*/ 0 h 206"/>
                    <a:gd name="T22" fmla="*/ 0 w 166"/>
                    <a:gd name="T23" fmla="*/ 0 h 206"/>
                    <a:gd name="T24" fmla="*/ 0 w 166"/>
                    <a:gd name="T25" fmla="*/ 0 h 206"/>
                    <a:gd name="T26" fmla="*/ 0 w 166"/>
                    <a:gd name="T27" fmla="*/ 0 h 206"/>
                    <a:gd name="T28" fmla="*/ 0 w 166"/>
                    <a:gd name="T29" fmla="*/ 0 h 206"/>
                    <a:gd name="T30" fmla="*/ 0 w 166"/>
                    <a:gd name="T31" fmla="*/ 0 h 206"/>
                    <a:gd name="T32" fmla="*/ 0 w 166"/>
                    <a:gd name="T33" fmla="*/ 0 h 206"/>
                    <a:gd name="T34" fmla="*/ 0 w 166"/>
                    <a:gd name="T35" fmla="*/ 0 h 206"/>
                    <a:gd name="T36" fmla="*/ 0 w 166"/>
                    <a:gd name="T37" fmla="*/ 0 h 206"/>
                    <a:gd name="T38" fmla="*/ 0 w 166"/>
                    <a:gd name="T39" fmla="*/ 0 h 206"/>
                    <a:gd name="T40" fmla="*/ 0 w 166"/>
                    <a:gd name="T41" fmla="*/ 0 h 206"/>
                    <a:gd name="T42" fmla="*/ 0 w 166"/>
                    <a:gd name="T43" fmla="*/ 0 h 206"/>
                    <a:gd name="T44" fmla="*/ 0 w 166"/>
                    <a:gd name="T45" fmla="*/ 0 h 206"/>
                    <a:gd name="T46" fmla="*/ 0 w 166"/>
                    <a:gd name="T47" fmla="*/ 0 h 206"/>
                    <a:gd name="T48" fmla="*/ 0 w 166"/>
                    <a:gd name="T49" fmla="*/ 0 h 206"/>
                    <a:gd name="T50" fmla="*/ 0 w 166"/>
                    <a:gd name="T51" fmla="*/ 0 h 206"/>
                    <a:gd name="T52" fmla="*/ 0 w 166"/>
                    <a:gd name="T53" fmla="*/ 0 h 206"/>
                    <a:gd name="T54" fmla="*/ 0 w 166"/>
                    <a:gd name="T55" fmla="*/ 0 h 20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66"/>
                    <a:gd name="T85" fmla="*/ 0 h 206"/>
                    <a:gd name="T86" fmla="*/ 166 w 166"/>
                    <a:gd name="T87" fmla="*/ 206 h 20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66" h="206">
                      <a:moveTo>
                        <a:pt x="166" y="72"/>
                      </a:moveTo>
                      <a:lnTo>
                        <a:pt x="166" y="196"/>
                      </a:lnTo>
                      <a:lnTo>
                        <a:pt x="157" y="192"/>
                      </a:lnTo>
                      <a:lnTo>
                        <a:pt x="149" y="188"/>
                      </a:lnTo>
                      <a:lnTo>
                        <a:pt x="141" y="185"/>
                      </a:lnTo>
                      <a:lnTo>
                        <a:pt x="133" y="181"/>
                      </a:lnTo>
                      <a:lnTo>
                        <a:pt x="123" y="178"/>
                      </a:lnTo>
                      <a:lnTo>
                        <a:pt x="114" y="177"/>
                      </a:lnTo>
                      <a:lnTo>
                        <a:pt x="104" y="176"/>
                      </a:lnTo>
                      <a:lnTo>
                        <a:pt x="94" y="176"/>
                      </a:lnTo>
                      <a:lnTo>
                        <a:pt x="72" y="206"/>
                      </a:lnTo>
                      <a:lnTo>
                        <a:pt x="70" y="199"/>
                      </a:lnTo>
                      <a:lnTo>
                        <a:pt x="66" y="189"/>
                      </a:lnTo>
                      <a:lnTo>
                        <a:pt x="59" y="177"/>
                      </a:lnTo>
                      <a:lnTo>
                        <a:pt x="51" y="166"/>
                      </a:lnTo>
                      <a:lnTo>
                        <a:pt x="39" y="152"/>
                      </a:lnTo>
                      <a:lnTo>
                        <a:pt x="28" y="143"/>
                      </a:lnTo>
                      <a:lnTo>
                        <a:pt x="13" y="136"/>
                      </a:lnTo>
                      <a:lnTo>
                        <a:pt x="0" y="134"/>
                      </a:lnTo>
                      <a:lnTo>
                        <a:pt x="52" y="0"/>
                      </a:lnTo>
                      <a:lnTo>
                        <a:pt x="56" y="20"/>
                      </a:lnTo>
                      <a:lnTo>
                        <a:pt x="64" y="39"/>
                      </a:lnTo>
                      <a:lnTo>
                        <a:pt x="74" y="54"/>
                      </a:lnTo>
                      <a:lnTo>
                        <a:pt x="89" y="66"/>
                      </a:lnTo>
                      <a:lnTo>
                        <a:pt x="104" y="73"/>
                      </a:lnTo>
                      <a:lnTo>
                        <a:pt x="122" y="77"/>
                      </a:lnTo>
                      <a:lnTo>
                        <a:pt x="142" y="76"/>
                      </a:lnTo>
                      <a:lnTo>
                        <a:pt x="166" y="72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5" name="Freeform 94"/>
                <p:cNvSpPr>
                  <a:spLocks/>
                </p:cNvSpPr>
                <p:nvPr/>
              </p:nvSpPr>
              <p:spPr bwMode="auto">
                <a:xfrm>
                  <a:off x="4063" y="1572"/>
                  <a:ext cx="49" cy="66"/>
                </a:xfrm>
                <a:custGeom>
                  <a:avLst/>
                  <a:gdLst>
                    <a:gd name="T0" fmla="*/ 0 w 246"/>
                    <a:gd name="T1" fmla="*/ 0 h 331"/>
                    <a:gd name="T2" fmla="*/ 0 w 246"/>
                    <a:gd name="T3" fmla="*/ 0 h 331"/>
                    <a:gd name="T4" fmla="*/ 0 w 246"/>
                    <a:gd name="T5" fmla="*/ 0 h 331"/>
                    <a:gd name="T6" fmla="*/ 0 w 246"/>
                    <a:gd name="T7" fmla="*/ 0 h 331"/>
                    <a:gd name="T8" fmla="*/ 0 w 246"/>
                    <a:gd name="T9" fmla="*/ 0 h 331"/>
                    <a:gd name="T10" fmla="*/ 0 w 246"/>
                    <a:gd name="T11" fmla="*/ 0 h 331"/>
                    <a:gd name="T12" fmla="*/ 0 w 246"/>
                    <a:gd name="T13" fmla="*/ 0 h 331"/>
                    <a:gd name="T14" fmla="*/ 0 w 246"/>
                    <a:gd name="T15" fmla="*/ 0 h 331"/>
                    <a:gd name="T16" fmla="*/ 0 w 246"/>
                    <a:gd name="T17" fmla="*/ 0 h 331"/>
                    <a:gd name="T18" fmla="*/ 0 w 246"/>
                    <a:gd name="T19" fmla="*/ 0 h 331"/>
                    <a:gd name="T20" fmla="*/ 0 w 246"/>
                    <a:gd name="T21" fmla="*/ 0 h 331"/>
                    <a:gd name="T22" fmla="*/ 0 w 246"/>
                    <a:gd name="T23" fmla="*/ 0 h 331"/>
                    <a:gd name="T24" fmla="*/ 0 w 246"/>
                    <a:gd name="T25" fmla="*/ 0 h 331"/>
                    <a:gd name="T26" fmla="*/ 0 w 246"/>
                    <a:gd name="T27" fmla="*/ 0 h 331"/>
                    <a:gd name="T28" fmla="*/ 0 w 246"/>
                    <a:gd name="T29" fmla="*/ 0 h 331"/>
                    <a:gd name="T30" fmla="*/ 0 w 246"/>
                    <a:gd name="T31" fmla="*/ 0 h 331"/>
                    <a:gd name="T32" fmla="*/ 0 w 246"/>
                    <a:gd name="T33" fmla="*/ 0 h 331"/>
                    <a:gd name="T34" fmla="*/ 0 w 246"/>
                    <a:gd name="T35" fmla="*/ 0 h 331"/>
                    <a:gd name="T36" fmla="*/ 0 w 246"/>
                    <a:gd name="T37" fmla="*/ 0 h 331"/>
                    <a:gd name="T38" fmla="*/ 0 w 246"/>
                    <a:gd name="T39" fmla="*/ 0 h 331"/>
                    <a:gd name="T40" fmla="*/ 0 w 246"/>
                    <a:gd name="T41" fmla="*/ 0 h 331"/>
                    <a:gd name="T42" fmla="*/ 0 w 246"/>
                    <a:gd name="T43" fmla="*/ 0 h 331"/>
                    <a:gd name="T44" fmla="*/ 0 w 246"/>
                    <a:gd name="T45" fmla="*/ 0 h 331"/>
                    <a:gd name="T46" fmla="*/ 0 w 246"/>
                    <a:gd name="T47" fmla="*/ 0 h 331"/>
                    <a:gd name="T48" fmla="*/ 0 w 246"/>
                    <a:gd name="T49" fmla="*/ 0 h 331"/>
                    <a:gd name="T50" fmla="*/ 0 w 246"/>
                    <a:gd name="T51" fmla="*/ 0 h 331"/>
                    <a:gd name="T52" fmla="*/ 0 w 246"/>
                    <a:gd name="T53" fmla="*/ 0 h 331"/>
                    <a:gd name="T54" fmla="*/ 0 w 246"/>
                    <a:gd name="T55" fmla="*/ 0 h 331"/>
                    <a:gd name="T56" fmla="*/ 0 w 246"/>
                    <a:gd name="T57" fmla="*/ 0 h 331"/>
                    <a:gd name="T58" fmla="*/ 0 w 246"/>
                    <a:gd name="T59" fmla="*/ 0 h 331"/>
                    <a:gd name="T60" fmla="*/ 0 w 246"/>
                    <a:gd name="T61" fmla="*/ 0 h 331"/>
                    <a:gd name="T62" fmla="*/ 0 w 246"/>
                    <a:gd name="T63" fmla="*/ 0 h 331"/>
                    <a:gd name="T64" fmla="*/ 0 w 246"/>
                    <a:gd name="T65" fmla="*/ 0 h 331"/>
                    <a:gd name="T66" fmla="*/ 0 w 246"/>
                    <a:gd name="T67" fmla="*/ 0 h 331"/>
                    <a:gd name="T68" fmla="*/ 0 w 246"/>
                    <a:gd name="T69" fmla="*/ 0 h 331"/>
                    <a:gd name="T70" fmla="*/ 0 w 246"/>
                    <a:gd name="T71" fmla="*/ 0 h 33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46"/>
                    <a:gd name="T109" fmla="*/ 0 h 331"/>
                    <a:gd name="T110" fmla="*/ 246 w 246"/>
                    <a:gd name="T111" fmla="*/ 331 h 33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46" h="331">
                      <a:moveTo>
                        <a:pt x="246" y="92"/>
                      </a:moveTo>
                      <a:lnTo>
                        <a:pt x="235" y="280"/>
                      </a:lnTo>
                      <a:lnTo>
                        <a:pt x="173" y="248"/>
                      </a:lnTo>
                      <a:lnTo>
                        <a:pt x="111" y="331"/>
                      </a:lnTo>
                      <a:lnTo>
                        <a:pt x="111" y="314"/>
                      </a:lnTo>
                      <a:lnTo>
                        <a:pt x="119" y="295"/>
                      </a:lnTo>
                      <a:lnTo>
                        <a:pt x="129" y="275"/>
                      </a:lnTo>
                      <a:lnTo>
                        <a:pt x="141" y="256"/>
                      </a:lnTo>
                      <a:lnTo>
                        <a:pt x="146" y="236"/>
                      </a:lnTo>
                      <a:lnTo>
                        <a:pt x="144" y="220"/>
                      </a:lnTo>
                      <a:lnTo>
                        <a:pt x="130" y="205"/>
                      </a:lnTo>
                      <a:lnTo>
                        <a:pt x="101" y="196"/>
                      </a:lnTo>
                      <a:lnTo>
                        <a:pt x="86" y="187"/>
                      </a:lnTo>
                      <a:lnTo>
                        <a:pt x="68" y="183"/>
                      </a:lnTo>
                      <a:lnTo>
                        <a:pt x="48" y="181"/>
                      </a:lnTo>
                      <a:lnTo>
                        <a:pt x="30" y="178"/>
                      </a:lnTo>
                      <a:lnTo>
                        <a:pt x="14" y="172"/>
                      </a:lnTo>
                      <a:lnTo>
                        <a:pt x="4" y="161"/>
                      </a:lnTo>
                      <a:lnTo>
                        <a:pt x="0" y="142"/>
                      </a:lnTo>
                      <a:lnTo>
                        <a:pt x="7" y="114"/>
                      </a:lnTo>
                      <a:lnTo>
                        <a:pt x="32" y="111"/>
                      </a:lnTo>
                      <a:lnTo>
                        <a:pt x="57" y="105"/>
                      </a:lnTo>
                      <a:lnTo>
                        <a:pt x="77" y="96"/>
                      </a:lnTo>
                      <a:lnTo>
                        <a:pt x="98" y="83"/>
                      </a:lnTo>
                      <a:lnTo>
                        <a:pt x="112" y="66"/>
                      </a:lnTo>
                      <a:lnTo>
                        <a:pt x="126" y="47"/>
                      </a:lnTo>
                      <a:lnTo>
                        <a:pt x="135" y="25"/>
                      </a:lnTo>
                      <a:lnTo>
                        <a:pt x="142" y="0"/>
                      </a:lnTo>
                      <a:lnTo>
                        <a:pt x="148" y="16"/>
                      </a:lnTo>
                      <a:lnTo>
                        <a:pt x="157" y="34"/>
                      </a:lnTo>
                      <a:lnTo>
                        <a:pt x="167" y="52"/>
                      </a:lnTo>
                      <a:lnTo>
                        <a:pt x="178" y="70"/>
                      </a:lnTo>
                      <a:lnTo>
                        <a:pt x="190" y="82"/>
                      </a:lnTo>
                      <a:lnTo>
                        <a:pt x="205" y="92"/>
                      </a:lnTo>
                      <a:lnTo>
                        <a:pt x="223" y="96"/>
                      </a:lnTo>
                      <a:lnTo>
                        <a:pt x="246" y="92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6" name="Freeform 95"/>
                <p:cNvSpPr>
                  <a:spLocks/>
                </p:cNvSpPr>
                <p:nvPr/>
              </p:nvSpPr>
              <p:spPr bwMode="auto">
                <a:xfrm>
                  <a:off x="4046" y="1616"/>
                  <a:ext cx="62" cy="122"/>
                </a:xfrm>
                <a:custGeom>
                  <a:avLst/>
                  <a:gdLst>
                    <a:gd name="T0" fmla="*/ 0 w 311"/>
                    <a:gd name="T1" fmla="*/ 0 h 611"/>
                    <a:gd name="T2" fmla="*/ 0 w 311"/>
                    <a:gd name="T3" fmla="*/ 0 h 611"/>
                    <a:gd name="T4" fmla="*/ 0 w 311"/>
                    <a:gd name="T5" fmla="*/ 0 h 611"/>
                    <a:gd name="T6" fmla="*/ 0 w 311"/>
                    <a:gd name="T7" fmla="*/ 0 h 611"/>
                    <a:gd name="T8" fmla="*/ 0 w 311"/>
                    <a:gd name="T9" fmla="*/ 0 h 611"/>
                    <a:gd name="T10" fmla="*/ 0 w 311"/>
                    <a:gd name="T11" fmla="*/ 0 h 611"/>
                    <a:gd name="T12" fmla="*/ 0 w 311"/>
                    <a:gd name="T13" fmla="*/ 0 h 611"/>
                    <a:gd name="T14" fmla="*/ 0 w 311"/>
                    <a:gd name="T15" fmla="*/ 0 h 611"/>
                    <a:gd name="T16" fmla="*/ 0 w 311"/>
                    <a:gd name="T17" fmla="*/ 0 h 611"/>
                    <a:gd name="T18" fmla="*/ 0 w 311"/>
                    <a:gd name="T19" fmla="*/ 0 h 611"/>
                    <a:gd name="T20" fmla="*/ 0 w 311"/>
                    <a:gd name="T21" fmla="*/ 0 h 611"/>
                    <a:gd name="T22" fmla="*/ 0 w 311"/>
                    <a:gd name="T23" fmla="*/ 0 h 611"/>
                    <a:gd name="T24" fmla="*/ 0 w 311"/>
                    <a:gd name="T25" fmla="*/ 0 h 611"/>
                    <a:gd name="T26" fmla="*/ 0 w 311"/>
                    <a:gd name="T27" fmla="*/ 0 h 611"/>
                    <a:gd name="T28" fmla="*/ 0 w 311"/>
                    <a:gd name="T29" fmla="*/ 0 h 611"/>
                    <a:gd name="T30" fmla="*/ 0 w 311"/>
                    <a:gd name="T31" fmla="*/ 0 h 611"/>
                    <a:gd name="T32" fmla="*/ 0 w 311"/>
                    <a:gd name="T33" fmla="*/ 0 h 611"/>
                    <a:gd name="T34" fmla="*/ 0 w 311"/>
                    <a:gd name="T35" fmla="*/ 0 h 611"/>
                    <a:gd name="T36" fmla="*/ 0 w 311"/>
                    <a:gd name="T37" fmla="*/ 0 h 611"/>
                    <a:gd name="T38" fmla="*/ 0 w 311"/>
                    <a:gd name="T39" fmla="*/ 0 h 611"/>
                    <a:gd name="T40" fmla="*/ 0 w 311"/>
                    <a:gd name="T41" fmla="*/ 0 h 611"/>
                    <a:gd name="T42" fmla="*/ 0 w 311"/>
                    <a:gd name="T43" fmla="*/ 0 h 611"/>
                    <a:gd name="T44" fmla="*/ 0 w 311"/>
                    <a:gd name="T45" fmla="*/ 0 h 611"/>
                    <a:gd name="T46" fmla="*/ 0 w 311"/>
                    <a:gd name="T47" fmla="*/ 0 h 611"/>
                    <a:gd name="T48" fmla="*/ 0 w 311"/>
                    <a:gd name="T49" fmla="*/ 0 h 611"/>
                    <a:gd name="T50" fmla="*/ 0 w 311"/>
                    <a:gd name="T51" fmla="*/ 0 h 611"/>
                    <a:gd name="T52" fmla="*/ 0 w 311"/>
                    <a:gd name="T53" fmla="*/ 0 h 611"/>
                    <a:gd name="T54" fmla="*/ 0 w 311"/>
                    <a:gd name="T55" fmla="*/ 0 h 611"/>
                    <a:gd name="T56" fmla="*/ 0 w 311"/>
                    <a:gd name="T57" fmla="*/ 0 h 611"/>
                    <a:gd name="T58" fmla="*/ 0 w 311"/>
                    <a:gd name="T59" fmla="*/ 0 h 611"/>
                    <a:gd name="T60" fmla="*/ 0 w 311"/>
                    <a:gd name="T61" fmla="*/ 0 h 611"/>
                    <a:gd name="T62" fmla="*/ 0 w 311"/>
                    <a:gd name="T63" fmla="*/ 0 h 611"/>
                    <a:gd name="T64" fmla="*/ 0 w 311"/>
                    <a:gd name="T65" fmla="*/ 0 h 611"/>
                    <a:gd name="T66" fmla="*/ 0 w 311"/>
                    <a:gd name="T67" fmla="*/ 0 h 611"/>
                    <a:gd name="T68" fmla="*/ 0 w 311"/>
                    <a:gd name="T69" fmla="*/ 0 h 611"/>
                    <a:gd name="T70" fmla="*/ 0 w 311"/>
                    <a:gd name="T71" fmla="*/ 0 h 611"/>
                    <a:gd name="T72" fmla="*/ 0 w 311"/>
                    <a:gd name="T73" fmla="*/ 0 h 611"/>
                    <a:gd name="T74" fmla="*/ 0 w 311"/>
                    <a:gd name="T75" fmla="*/ 0 h 611"/>
                    <a:gd name="T76" fmla="*/ 0 w 311"/>
                    <a:gd name="T77" fmla="*/ 0 h 611"/>
                    <a:gd name="T78" fmla="*/ 0 w 311"/>
                    <a:gd name="T79" fmla="*/ 0 h 611"/>
                    <a:gd name="T80" fmla="*/ 0 w 311"/>
                    <a:gd name="T81" fmla="*/ 0 h 611"/>
                    <a:gd name="T82" fmla="*/ 0 w 311"/>
                    <a:gd name="T83" fmla="*/ 0 h 611"/>
                    <a:gd name="T84" fmla="*/ 0 w 311"/>
                    <a:gd name="T85" fmla="*/ 0 h 611"/>
                    <a:gd name="T86" fmla="*/ 0 w 311"/>
                    <a:gd name="T87" fmla="*/ 0 h 611"/>
                    <a:gd name="T88" fmla="*/ 0 w 311"/>
                    <a:gd name="T89" fmla="*/ 0 h 611"/>
                    <a:gd name="T90" fmla="*/ 0 w 311"/>
                    <a:gd name="T91" fmla="*/ 0 h 611"/>
                    <a:gd name="T92" fmla="*/ 0 w 311"/>
                    <a:gd name="T93" fmla="*/ 0 h 611"/>
                    <a:gd name="T94" fmla="*/ 0 w 311"/>
                    <a:gd name="T95" fmla="*/ 0 h 611"/>
                    <a:gd name="T96" fmla="*/ 0 w 311"/>
                    <a:gd name="T97" fmla="*/ 0 h 61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11"/>
                    <a:gd name="T148" fmla="*/ 0 h 611"/>
                    <a:gd name="T149" fmla="*/ 311 w 311"/>
                    <a:gd name="T150" fmla="*/ 611 h 61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11" h="611">
                      <a:moveTo>
                        <a:pt x="155" y="30"/>
                      </a:moveTo>
                      <a:lnTo>
                        <a:pt x="153" y="53"/>
                      </a:lnTo>
                      <a:lnTo>
                        <a:pt x="149" y="77"/>
                      </a:lnTo>
                      <a:lnTo>
                        <a:pt x="143" y="99"/>
                      </a:lnTo>
                      <a:lnTo>
                        <a:pt x="137" y="123"/>
                      </a:lnTo>
                      <a:lnTo>
                        <a:pt x="132" y="146"/>
                      </a:lnTo>
                      <a:lnTo>
                        <a:pt x="129" y="169"/>
                      </a:lnTo>
                      <a:lnTo>
                        <a:pt x="129" y="193"/>
                      </a:lnTo>
                      <a:lnTo>
                        <a:pt x="135" y="217"/>
                      </a:lnTo>
                      <a:lnTo>
                        <a:pt x="160" y="207"/>
                      </a:lnTo>
                      <a:lnTo>
                        <a:pt x="182" y="190"/>
                      </a:lnTo>
                      <a:lnTo>
                        <a:pt x="203" y="168"/>
                      </a:lnTo>
                      <a:lnTo>
                        <a:pt x="223" y="147"/>
                      </a:lnTo>
                      <a:lnTo>
                        <a:pt x="242" y="126"/>
                      </a:lnTo>
                      <a:lnTo>
                        <a:pt x="263" y="115"/>
                      </a:lnTo>
                      <a:lnTo>
                        <a:pt x="285" y="112"/>
                      </a:lnTo>
                      <a:lnTo>
                        <a:pt x="311" y="124"/>
                      </a:lnTo>
                      <a:lnTo>
                        <a:pt x="310" y="182"/>
                      </a:lnTo>
                      <a:lnTo>
                        <a:pt x="303" y="242"/>
                      </a:lnTo>
                      <a:lnTo>
                        <a:pt x="291" y="301"/>
                      </a:lnTo>
                      <a:lnTo>
                        <a:pt x="279" y="363"/>
                      </a:lnTo>
                      <a:lnTo>
                        <a:pt x="263" y="424"/>
                      </a:lnTo>
                      <a:lnTo>
                        <a:pt x="251" y="486"/>
                      </a:lnTo>
                      <a:lnTo>
                        <a:pt x="241" y="548"/>
                      </a:lnTo>
                      <a:lnTo>
                        <a:pt x="239" y="611"/>
                      </a:lnTo>
                      <a:lnTo>
                        <a:pt x="206" y="607"/>
                      </a:lnTo>
                      <a:lnTo>
                        <a:pt x="175" y="603"/>
                      </a:lnTo>
                      <a:lnTo>
                        <a:pt x="142" y="599"/>
                      </a:lnTo>
                      <a:lnTo>
                        <a:pt x="111" y="595"/>
                      </a:lnTo>
                      <a:lnTo>
                        <a:pt x="80" y="587"/>
                      </a:lnTo>
                      <a:lnTo>
                        <a:pt x="51" y="578"/>
                      </a:lnTo>
                      <a:lnTo>
                        <a:pt x="24" y="565"/>
                      </a:lnTo>
                      <a:lnTo>
                        <a:pt x="0" y="549"/>
                      </a:lnTo>
                      <a:lnTo>
                        <a:pt x="23" y="485"/>
                      </a:lnTo>
                      <a:lnTo>
                        <a:pt x="40" y="418"/>
                      </a:lnTo>
                      <a:lnTo>
                        <a:pt x="52" y="350"/>
                      </a:lnTo>
                      <a:lnTo>
                        <a:pt x="62" y="281"/>
                      </a:lnTo>
                      <a:lnTo>
                        <a:pt x="68" y="210"/>
                      </a:lnTo>
                      <a:lnTo>
                        <a:pt x="75" y="140"/>
                      </a:lnTo>
                      <a:lnTo>
                        <a:pt x="82" y="69"/>
                      </a:lnTo>
                      <a:lnTo>
                        <a:pt x="93" y="0"/>
                      </a:lnTo>
                      <a:lnTo>
                        <a:pt x="103" y="0"/>
                      </a:lnTo>
                      <a:lnTo>
                        <a:pt x="114" y="2"/>
                      </a:lnTo>
                      <a:lnTo>
                        <a:pt x="123" y="5"/>
                      </a:lnTo>
                      <a:lnTo>
                        <a:pt x="132" y="11"/>
                      </a:lnTo>
                      <a:lnTo>
                        <a:pt x="138" y="15"/>
                      </a:lnTo>
                      <a:lnTo>
                        <a:pt x="145" y="20"/>
                      </a:lnTo>
                      <a:lnTo>
                        <a:pt x="150" y="25"/>
                      </a:lnTo>
                      <a:lnTo>
                        <a:pt x="155" y="30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7" name="Freeform 96"/>
                <p:cNvSpPr>
                  <a:spLocks/>
                </p:cNvSpPr>
                <p:nvPr/>
              </p:nvSpPr>
              <p:spPr bwMode="auto">
                <a:xfrm>
                  <a:off x="4232" y="1620"/>
                  <a:ext cx="54" cy="60"/>
                </a:xfrm>
                <a:custGeom>
                  <a:avLst/>
                  <a:gdLst>
                    <a:gd name="T0" fmla="*/ 0 w 270"/>
                    <a:gd name="T1" fmla="*/ 0 h 301"/>
                    <a:gd name="T2" fmla="*/ 0 w 270"/>
                    <a:gd name="T3" fmla="*/ 0 h 301"/>
                    <a:gd name="T4" fmla="*/ 0 w 270"/>
                    <a:gd name="T5" fmla="*/ 0 h 301"/>
                    <a:gd name="T6" fmla="*/ 0 w 270"/>
                    <a:gd name="T7" fmla="*/ 0 h 301"/>
                    <a:gd name="T8" fmla="*/ 0 w 270"/>
                    <a:gd name="T9" fmla="*/ 0 h 301"/>
                    <a:gd name="T10" fmla="*/ 0 w 270"/>
                    <a:gd name="T11" fmla="*/ 0 h 301"/>
                    <a:gd name="T12" fmla="*/ 0 w 270"/>
                    <a:gd name="T13" fmla="*/ 0 h 301"/>
                    <a:gd name="T14" fmla="*/ 0 w 270"/>
                    <a:gd name="T15" fmla="*/ 0 h 301"/>
                    <a:gd name="T16" fmla="*/ 0 w 270"/>
                    <a:gd name="T17" fmla="*/ 0 h 301"/>
                    <a:gd name="T18" fmla="*/ 0 w 270"/>
                    <a:gd name="T19" fmla="*/ 0 h 301"/>
                    <a:gd name="T20" fmla="*/ 0 w 270"/>
                    <a:gd name="T21" fmla="*/ 0 h 301"/>
                    <a:gd name="T22" fmla="*/ 0 w 270"/>
                    <a:gd name="T23" fmla="*/ 0 h 301"/>
                    <a:gd name="T24" fmla="*/ 0 w 270"/>
                    <a:gd name="T25" fmla="*/ 0 h 301"/>
                    <a:gd name="T26" fmla="*/ 0 w 270"/>
                    <a:gd name="T27" fmla="*/ 0 h 301"/>
                    <a:gd name="T28" fmla="*/ 0 w 270"/>
                    <a:gd name="T29" fmla="*/ 0 h 301"/>
                    <a:gd name="T30" fmla="*/ 0 w 270"/>
                    <a:gd name="T31" fmla="*/ 0 h 301"/>
                    <a:gd name="T32" fmla="*/ 0 w 270"/>
                    <a:gd name="T33" fmla="*/ 0 h 301"/>
                    <a:gd name="T34" fmla="*/ 0 w 270"/>
                    <a:gd name="T35" fmla="*/ 0 h 301"/>
                    <a:gd name="T36" fmla="*/ 0 w 270"/>
                    <a:gd name="T37" fmla="*/ 0 h 301"/>
                    <a:gd name="T38" fmla="*/ 0 w 270"/>
                    <a:gd name="T39" fmla="*/ 0 h 301"/>
                    <a:gd name="T40" fmla="*/ 0 w 270"/>
                    <a:gd name="T41" fmla="*/ 0 h 301"/>
                    <a:gd name="T42" fmla="*/ 0 w 270"/>
                    <a:gd name="T43" fmla="*/ 0 h 301"/>
                    <a:gd name="T44" fmla="*/ 0 w 270"/>
                    <a:gd name="T45" fmla="*/ 0 h 301"/>
                    <a:gd name="T46" fmla="*/ 0 w 270"/>
                    <a:gd name="T47" fmla="*/ 0 h 301"/>
                    <a:gd name="T48" fmla="*/ 0 w 270"/>
                    <a:gd name="T49" fmla="*/ 0 h 301"/>
                    <a:gd name="T50" fmla="*/ 0 w 270"/>
                    <a:gd name="T51" fmla="*/ 0 h 301"/>
                    <a:gd name="T52" fmla="*/ 0 w 270"/>
                    <a:gd name="T53" fmla="*/ 0 h 301"/>
                    <a:gd name="T54" fmla="*/ 0 w 270"/>
                    <a:gd name="T55" fmla="*/ 0 h 301"/>
                    <a:gd name="T56" fmla="*/ 0 w 270"/>
                    <a:gd name="T57" fmla="*/ 0 h 301"/>
                    <a:gd name="T58" fmla="*/ 0 w 270"/>
                    <a:gd name="T59" fmla="*/ 0 h 301"/>
                    <a:gd name="T60" fmla="*/ 0 w 270"/>
                    <a:gd name="T61" fmla="*/ 0 h 301"/>
                    <a:gd name="T62" fmla="*/ 0 w 270"/>
                    <a:gd name="T63" fmla="*/ 0 h 301"/>
                    <a:gd name="T64" fmla="*/ 0 w 270"/>
                    <a:gd name="T65" fmla="*/ 0 h 301"/>
                    <a:gd name="T66" fmla="*/ 0 w 270"/>
                    <a:gd name="T67" fmla="*/ 0 h 301"/>
                    <a:gd name="T68" fmla="*/ 0 w 270"/>
                    <a:gd name="T69" fmla="*/ 0 h 301"/>
                    <a:gd name="T70" fmla="*/ 0 w 270"/>
                    <a:gd name="T71" fmla="*/ 0 h 301"/>
                    <a:gd name="T72" fmla="*/ 0 w 270"/>
                    <a:gd name="T73" fmla="*/ 0 h 301"/>
                    <a:gd name="T74" fmla="*/ 0 w 270"/>
                    <a:gd name="T75" fmla="*/ 0 h 301"/>
                    <a:gd name="T76" fmla="*/ 0 w 270"/>
                    <a:gd name="T77" fmla="*/ 0 h 301"/>
                    <a:gd name="T78" fmla="*/ 0 w 270"/>
                    <a:gd name="T79" fmla="*/ 0 h 301"/>
                    <a:gd name="T80" fmla="*/ 0 w 270"/>
                    <a:gd name="T81" fmla="*/ 0 h 301"/>
                    <a:gd name="T82" fmla="*/ 0 w 270"/>
                    <a:gd name="T83" fmla="*/ 0 h 301"/>
                    <a:gd name="T84" fmla="*/ 0 w 270"/>
                    <a:gd name="T85" fmla="*/ 0 h 301"/>
                    <a:gd name="T86" fmla="*/ 0 w 270"/>
                    <a:gd name="T87" fmla="*/ 0 h 301"/>
                    <a:gd name="T88" fmla="*/ 0 w 270"/>
                    <a:gd name="T89" fmla="*/ 0 h 301"/>
                    <a:gd name="T90" fmla="*/ 0 w 270"/>
                    <a:gd name="T91" fmla="*/ 0 h 301"/>
                    <a:gd name="T92" fmla="*/ 0 w 270"/>
                    <a:gd name="T93" fmla="*/ 0 h 301"/>
                    <a:gd name="T94" fmla="*/ 0 w 270"/>
                    <a:gd name="T95" fmla="*/ 0 h 301"/>
                    <a:gd name="T96" fmla="*/ 0 w 270"/>
                    <a:gd name="T97" fmla="*/ 0 h 301"/>
                    <a:gd name="T98" fmla="*/ 0 w 270"/>
                    <a:gd name="T99" fmla="*/ 0 h 301"/>
                    <a:gd name="T100" fmla="*/ 0 w 270"/>
                    <a:gd name="T101" fmla="*/ 0 h 30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70"/>
                    <a:gd name="T154" fmla="*/ 0 h 301"/>
                    <a:gd name="T155" fmla="*/ 270 w 270"/>
                    <a:gd name="T156" fmla="*/ 301 h 30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70" h="301">
                      <a:moveTo>
                        <a:pt x="156" y="93"/>
                      </a:moveTo>
                      <a:lnTo>
                        <a:pt x="167" y="87"/>
                      </a:lnTo>
                      <a:lnTo>
                        <a:pt x="178" y="82"/>
                      </a:lnTo>
                      <a:lnTo>
                        <a:pt x="190" y="75"/>
                      </a:lnTo>
                      <a:lnTo>
                        <a:pt x="202" y="69"/>
                      </a:lnTo>
                      <a:lnTo>
                        <a:pt x="213" y="63"/>
                      </a:lnTo>
                      <a:lnTo>
                        <a:pt x="226" y="60"/>
                      </a:lnTo>
                      <a:lnTo>
                        <a:pt x="237" y="59"/>
                      </a:lnTo>
                      <a:lnTo>
                        <a:pt x="250" y="62"/>
                      </a:lnTo>
                      <a:lnTo>
                        <a:pt x="270" y="218"/>
                      </a:lnTo>
                      <a:lnTo>
                        <a:pt x="253" y="211"/>
                      </a:lnTo>
                      <a:lnTo>
                        <a:pt x="239" y="205"/>
                      </a:lnTo>
                      <a:lnTo>
                        <a:pt x="226" y="197"/>
                      </a:lnTo>
                      <a:lnTo>
                        <a:pt x="213" y="190"/>
                      </a:lnTo>
                      <a:lnTo>
                        <a:pt x="200" y="183"/>
                      </a:lnTo>
                      <a:lnTo>
                        <a:pt x="189" y="181"/>
                      </a:lnTo>
                      <a:lnTo>
                        <a:pt x="177" y="181"/>
                      </a:lnTo>
                      <a:lnTo>
                        <a:pt x="166" y="187"/>
                      </a:lnTo>
                      <a:lnTo>
                        <a:pt x="125" y="301"/>
                      </a:lnTo>
                      <a:lnTo>
                        <a:pt x="119" y="291"/>
                      </a:lnTo>
                      <a:lnTo>
                        <a:pt x="115" y="281"/>
                      </a:lnTo>
                      <a:lnTo>
                        <a:pt x="113" y="270"/>
                      </a:lnTo>
                      <a:lnTo>
                        <a:pt x="113" y="260"/>
                      </a:lnTo>
                      <a:lnTo>
                        <a:pt x="111" y="250"/>
                      </a:lnTo>
                      <a:lnTo>
                        <a:pt x="108" y="241"/>
                      </a:lnTo>
                      <a:lnTo>
                        <a:pt x="103" y="233"/>
                      </a:lnTo>
                      <a:lnTo>
                        <a:pt x="94" y="228"/>
                      </a:lnTo>
                      <a:lnTo>
                        <a:pt x="83" y="218"/>
                      </a:lnTo>
                      <a:lnTo>
                        <a:pt x="74" y="213"/>
                      </a:lnTo>
                      <a:lnTo>
                        <a:pt x="62" y="210"/>
                      </a:lnTo>
                      <a:lnTo>
                        <a:pt x="51" y="211"/>
                      </a:lnTo>
                      <a:lnTo>
                        <a:pt x="37" y="213"/>
                      </a:lnTo>
                      <a:lnTo>
                        <a:pt x="25" y="215"/>
                      </a:lnTo>
                      <a:lnTo>
                        <a:pt x="11" y="216"/>
                      </a:lnTo>
                      <a:lnTo>
                        <a:pt x="0" y="218"/>
                      </a:lnTo>
                      <a:lnTo>
                        <a:pt x="24" y="197"/>
                      </a:lnTo>
                      <a:lnTo>
                        <a:pt x="44" y="173"/>
                      </a:lnTo>
                      <a:lnTo>
                        <a:pt x="60" y="147"/>
                      </a:lnTo>
                      <a:lnTo>
                        <a:pt x="72" y="120"/>
                      </a:lnTo>
                      <a:lnTo>
                        <a:pt x="80" y="91"/>
                      </a:lnTo>
                      <a:lnTo>
                        <a:pt x="85" y="61"/>
                      </a:lnTo>
                      <a:lnTo>
                        <a:pt x="85" y="31"/>
                      </a:lnTo>
                      <a:lnTo>
                        <a:pt x="83" y="0"/>
                      </a:lnTo>
                      <a:lnTo>
                        <a:pt x="95" y="9"/>
                      </a:lnTo>
                      <a:lnTo>
                        <a:pt x="104" y="22"/>
                      </a:lnTo>
                      <a:lnTo>
                        <a:pt x="109" y="34"/>
                      </a:lnTo>
                      <a:lnTo>
                        <a:pt x="115" y="50"/>
                      </a:lnTo>
                      <a:lnTo>
                        <a:pt x="120" y="62"/>
                      </a:lnTo>
                      <a:lnTo>
                        <a:pt x="128" y="76"/>
                      </a:lnTo>
                      <a:lnTo>
                        <a:pt x="139" y="86"/>
                      </a:lnTo>
                      <a:lnTo>
                        <a:pt x="156" y="93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8" name="Freeform 97"/>
                <p:cNvSpPr>
                  <a:spLocks/>
                </p:cNvSpPr>
                <p:nvPr/>
              </p:nvSpPr>
              <p:spPr bwMode="auto">
                <a:xfrm>
                  <a:off x="4322" y="1663"/>
                  <a:ext cx="37" cy="44"/>
                </a:xfrm>
                <a:custGeom>
                  <a:avLst/>
                  <a:gdLst>
                    <a:gd name="T0" fmla="*/ 0 w 187"/>
                    <a:gd name="T1" fmla="*/ 0 h 217"/>
                    <a:gd name="T2" fmla="*/ 0 w 187"/>
                    <a:gd name="T3" fmla="*/ 0 h 217"/>
                    <a:gd name="T4" fmla="*/ 0 w 187"/>
                    <a:gd name="T5" fmla="*/ 0 h 217"/>
                    <a:gd name="T6" fmla="*/ 0 w 187"/>
                    <a:gd name="T7" fmla="*/ 0 h 217"/>
                    <a:gd name="T8" fmla="*/ 0 w 187"/>
                    <a:gd name="T9" fmla="*/ 0 h 217"/>
                    <a:gd name="T10" fmla="*/ 0 w 187"/>
                    <a:gd name="T11" fmla="*/ 0 h 217"/>
                    <a:gd name="T12" fmla="*/ 0 w 187"/>
                    <a:gd name="T13" fmla="*/ 0 h 217"/>
                    <a:gd name="T14" fmla="*/ 0 w 187"/>
                    <a:gd name="T15" fmla="*/ 0 h 217"/>
                    <a:gd name="T16" fmla="*/ 0 w 187"/>
                    <a:gd name="T17" fmla="*/ 0 h 217"/>
                    <a:gd name="T18" fmla="*/ 0 w 187"/>
                    <a:gd name="T19" fmla="*/ 0 h 217"/>
                    <a:gd name="T20" fmla="*/ 0 w 187"/>
                    <a:gd name="T21" fmla="*/ 0 h 217"/>
                    <a:gd name="T22" fmla="*/ 0 w 187"/>
                    <a:gd name="T23" fmla="*/ 0 h 217"/>
                    <a:gd name="T24" fmla="*/ 0 w 187"/>
                    <a:gd name="T25" fmla="*/ 0 h 217"/>
                    <a:gd name="T26" fmla="*/ 0 w 187"/>
                    <a:gd name="T27" fmla="*/ 0 h 217"/>
                    <a:gd name="T28" fmla="*/ 0 w 187"/>
                    <a:gd name="T29" fmla="*/ 0 h 217"/>
                    <a:gd name="T30" fmla="*/ 0 w 187"/>
                    <a:gd name="T31" fmla="*/ 0 h 217"/>
                    <a:gd name="T32" fmla="*/ 0 w 187"/>
                    <a:gd name="T33" fmla="*/ 0 h 217"/>
                    <a:gd name="T34" fmla="*/ 0 w 187"/>
                    <a:gd name="T35" fmla="*/ 0 h 217"/>
                    <a:gd name="T36" fmla="*/ 0 w 187"/>
                    <a:gd name="T37" fmla="*/ 0 h 217"/>
                    <a:gd name="T38" fmla="*/ 0 w 187"/>
                    <a:gd name="T39" fmla="*/ 0 h 217"/>
                    <a:gd name="T40" fmla="*/ 0 w 187"/>
                    <a:gd name="T41" fmla="*/ 0 h 217"/>
                    <a:gd name="T42" fmla="*/ 0 w 187"/>
                    <a:gd name="T43" fmla="*/ 0 h 217"/>
                    <a:gd name="T44" fmla="*/ 0 w 187"/>
                    <a:gd name="T45" fmla="*/ 0 h 217"/>
                    <a:gd name="T46" fmla="*/ 0 w 187"/>
                    <a:gd name="T47" fmla="*/ 0 h 217"/>
                    <a:gd name="T48" fmla="*/ 0 w 187"/>
                    <a:gd name="T49" fmla="*/ 0 h 217"/>
                    <a:gd name="T50" fmla="*/ 0 w 187"/>
                    <a:gd name="T51" fmla="*/ 0 h 217"/>
                    <a:gd name="T52" fmla="*/ 0 w 187"/>
                    <a:gd name="T53" fmla="*/ 0 h 217"/>
                    <a:gd name="T54" fmla="*/ 0 w 187"/>
                    <a:gd name="T55" fmla="*/ 0 h 217"/>
                    <a:gd name="T56" fmla="*/ 0 w 187"/>
                    <a:gd name="T57" fmla="*/ 0 h 217"/>
                    <a:gd name="T58" fmla="*/ 0 w 187"/>
                    <a:gd name="T59" fmla="*/ 0 h 217"/>
                    <a:gd name="T60" fmla="*/ 0 w 187"/>
                    <a:gd name="T61" fmla="*/ 0 h 217"/>
                    <a:gd name="T62" fmla="*/ 0 w 187"/>
                    <a:gd name="T63" fmla="*/ 0 h 217"/>
                    <a:gd name="T64" fmla="*/ 0 w 187"/>
                    <a:gd name="T65" fmla="*/ 0 h 217"/>
                    <a:gd name="T66" fmla="*/ 0 w 187"/>
                    <a:gd name="T67" fmla="*/ 0 h 217"/>
                    <a:gd name="T68" fmla="*/ 0 w 187"/>
                    <a:gd name="T69" fmla="*/ 0 h 217"/>
                    <a:gd name="T70" fmla="*/ 0 w 187"/>
                    <a:gd name="T71" fmla="*/ 0 h 217"/>
                    <a:gd name="T72" fmla="*/ 0 w 187"/>
                    <a:gd name="T73" fmla="*/ 0 h 217"/>
                    <a:gd name="T74" fmla="*/ 0 w 187"/>
                    <a:gd name="T75" fmla="*/ 0 h 217"/>
                    <a:gd name="T76" fmla="*/ 0 w 187"/>
                    <a:gd name="T77" fmla="*/ 0 h 217"/>
                    <a:gd name="T78" fmla="*/ 0 w 187"/>
                    <a:gd name="T79" fmla="*/ 0 h 217"/>
                    <a:gd name="T80" fmla="*/ 0 w 187"/>
                    <a:gd name="T81" fmla="*/ 0 h 21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87"/>
                    <a:gd name="T124" fmla="*/ 0 h 217"/>
                    <a:gd name="T125" fmla="*/ 187 w 187"/>
                    <a:gd name="T126" fmla="*/ 217 h 21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87" h="217">
                      <a:moveTo>
                        <a:pt x="187" y="176"/>
                      </a:moveTo>
                      <a:lnTo>
                        <a:pt x="174" y="171"/>
                      </a:lnTo>
                      <a:lnTo>
                        <a:pt x="163" y="166"/>
                      </a:lnTo>
                      <a:lnTo>
                        <a:pt x="152" y="161"/>
                      </a:lnTo>
                      <a:lnTo>
                        <a:pt x="142" y="157"/>
                      </a:lnTo>
                      <a:lnTo>
                        <a:pt x="130" y="153"/>
                      </a:lnTo>
                      <a:lnTo>
                        <a:pt x="121" y="152"/>
                      </a:lnTo>
                      <a:lnTo>
                        <a:pt x="111" y="152"/>
                      </a:lnTo>
                      <a:lnTo>
                        <a:pt x="104" y="155"/>
                      </a:lnTo>
                      <a:lnTo>
                        <a:pt x="95" y="162"/>
                      </a:lnTo>
                      <a:lnTo>
                        <a:pt x="88" y="172"/>
                      </a:lnTo>
                      <a:lnTo>
                        <a:pt x="83" y="181"/>
                      </a:lnTo>
                      <a:lnTo>
                        <a:pt x="77" y="190"/>
                      </a:lnTo>
                      <a:lnTo>
                        <a:pt x="70" y="197"/>
                      </a:lnTo>
                      <a:lnTo>
                        <a:pt x="65" y="205"/>
                      </a:lnTo>
                      <a:lnTo>
                        <a:pt x="58" y="211"/>
                      </a:lnTo>
                      <a:lnTo>
                        <a:pt x="52" y="217"/>
                      </a:lnTo>
                      <a:lnTo>
                        <a:pt x="59" y="201"/>
                      </a:lnTo>
                      <a:lnTo>
                        <a:pt x="59" y="186"/>
                      </a:lnTo>
                      <a:lnTo>
                        <a:pt x="53" y="171"/>
                      </a:lnTo>
                      <a:lnTo>
                        <a:pt x="44" y="157"/>
                      </a:lnTo>
                      <a:lnTo>
                        <a:pt x="32" y="144"/>
                      </a:lnTo>
                      <a:lnTo>
                        <a:pt x="21" y="132"/>
                      </a:lnTo>
                      <a:lnTo>
                        <a:pt x="8" y="122"/>
                      </a:lnTo>
                      <a:lnTo>
                        <a:pt x="0" y="114"/>
                      </a:lnTo>
                      <a:lnTo>
                        <a:pt x="24" y="112"/>
                      </a:lnTo>
                      <a:lnTo>
                        <a:pt x="42" y="104"/>
                      </a:lnTo>
                      <a:lnTo>
                        <a:pt x="57" y="89"/>
                      </a:lnTo>
                      <a:lnTo>
                        <a:pt x="68" y="73"/>
                      </a:lnTo>
                      <a:lnTo>
                        <a:pt x="78" y="51"/>
                      </a:lnTo>
                      <a:lnTo>
                        <a:pt x="88" y="32"/>
                      </a:lnTo>
                      <a:lnTo>
                        <a:pt x="100" y="13"/>
                      </a:lnTo>
                      <a:lnTo>
                        <a:pt x="114" y="0"/>
                      </a:lnTo>
                      <a:lnTo>
                        <a:pt x="118" y="23"/>
                      </a:lnTo>
                      <a:lnTo>
                        <a:pt x="122" y="45"/>
                      </a:lnTo>
                      <a:lnTo>
                        <a:pt x="127" y="68"/>
                      </a:lnTo>
                      <a:lnTo>
                        <a:pt x="135" y="92"/>
                      </a:lnTo>
                      <a:lnTo>
                        <a:pt x="143" y="113"/>
                      </a:lnTo>
                      <a:lnTo>
                        <a:pt x="154" y="135"/>
                      </a:lnTo>
                      <a:lnTo>
                        <a:pt x="169" y="155"/>
                      </a:lnTo>
                      <a:lnTo>
                        <a:pt x="187" y="176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29" name="Freeform 98"/>
                <p:cNvSpPr>
                  <a:spLocks/>
                </p:cNvSpPr>
                <p:nvPr/>
              </p:nvSpPr>
              <p:spPr bwMode="auto">
                <a:xfrm>
                  <a:off x="4112" y="1663"/>
                  <a:ext cx="52" cy="46"/>
                </a:xfrm>
                <a:custGeom>
                  <a:avLst/>
                  <a:gdLst>
                    <a:gd name="T0" fmla="*/ 0 w 260"/>
                    <a:gd name="T1" fmla="*/ 0 h 228"/>
                    <a:gd name="T2" fmla="*/ 0 w 260"/>
                    <a:gd name="T3" fmla="*/ 0 h 228"/>
                    <a:gd name="T4" fmla="*/ 0 w 260"/>
                    <a:gd name="T5" fmla="*/ 0 h 228"/>
                    <a:gd name="T6" fmla="*/ 0 w 260"/>
                    <a:gd name="T7" fmla="*/ 0 h 228"/>
                    <a:gd name="T8" fmla="*/ 0 w 260"/>
                    <a:gd name="T9" fmla="*/ 0 h 228"/>
                    <a:gd name="T10" fmla="*/ 0 w 260"/>
                    <a:gd name="T11" fmla="*/ 0 h 228"/>
                    <a:gd name="T12" fmla="*/ 0 w 260"/>
                    <a:gd name="T13" fmla="*/ 0 h 228"/>
                    <a:gd name="T14" fmla="*/ 0 w 260"/>
                    <a:gd name="T15" fmla="*/ 0 h 228"/>
                    <a:gd name="T16" fmla="*/ 0 w 260"/>
                    <a:gd name="T17" fmla="*/ 0 h 228"/>
                    <a:gd name="T18" fmla="*/ 0 w 260"/>
                    <a:gd name="T19" fmla="*/ 0 h 228"/>
                    <a:gd name="T20" fmla="*/ 0 w 260"/>
                    <a:gd name="T21" fmla="*/ 0 h 228"/>
                    <a:gd name="T22" fmla="*/ 0 w 260"/>
                    <a:gd name="T23" fmla="*/ 0 h 228"/>
                    <a:gd name="T24" fmla="*/ 0 w 260"/>
                    <a:gd name="T25" fmla="*/ 0 h 228"/>
                    <a:gd name="T26" fmla="*/ 0 w 260"/>
                    <a:gd name="T27" fmla="*/ 0 h 228"/>
                    <a:gd name="T28" fmla="*/ 0 w 260"/>
                    <a:gd name="T29" fmla="*/ 0 h 228"/>
                    <a:gd name="T30" fmla="*/ 0 w 260"/>
                    <a:gd name="T31" fmla="*/ 0 h 228"/>
                    <a:gd name="T32" fmla="*/ 0 w 260"/>
                    <a:gd name="T33" fmla="*/ 0 h 228"/>
                    <a:gd name="T34" fmla="*/ 0 w 260"/>
                    <a:gd name="T35" fmla="*/ 0 h 228"/>
                    <a:gd name="T36" fmla="*/ 0 w 260"/>
                    <a:gd name="T37" fmla="*/ 0 h 228"/>
                    <a:gd name="T38" fmla="*/ 0 w 260"/>
                    <a:gd name="T39" fmla="*/ 0 h 228"/>
                    <a:gd name="T40" fmla="*/ 0 w 260"/>
                    <a:gd name="T41" fmla="*/ 0 h 228"/>
                    <a:gd name="T42" fmla="*/ 0 w 260"/>
                    <a:gd name="T43" fmla="*/ 0 h 228"/>
                    <a:gd name="T44" fmla="*/ 0 w 260"/>
                    <a:gd name="T45" fmla="*/ 0 h 228"/>
                    <a:gd name="T46" fmla="*/ 0 w 260"/>
                    <a:gd name="T47" fmla="*/ 0 h 228"/>
                    <a:gd name="T48" fmla="*/ 0 w 260"/>
                    <a:gd name="T49" fmla="*/ 0 h 228"/>
                    <a:gd name="T50" fmla="*/ 0 w 260"/>
                    <a:gd name="T51" fmla="*/ 0 h 228"/>
                    <a:gd name="T52" fmla="*/ 0 w 260"/>
                    <a:gd name="T53" fmla="*/ 0 h 228"/>
                    <a:gd name="T54" fmla="*/ 0 w 260"/>
                    <a:gd name="T55" fmla="*/ 0 h 228"/>
                    <a:gd name="T56" fmla="*/ 0 w 260"/>
                    <a:gd name="T57" fmla="*/ 0 h 228"/>
                    <a:gd name="T58" fmla="*/ 0 w 260"/>
                    <a:gd name="T59" fmla="*/ 0 h 228"/>
                    <a:gd name="T60" fmla="*/ 0 w 260"/>
                    <a:gd name="T61" fmla="*/ 0 h 228"/>
                    <a:gd name="T62" fmla="*/ 0 w 260"/>
                    <a:gd name="T63" fmla="*/ 0 h 228"/>
                    <a:gd name="T64" fmla="*/ 0 w 260"/>
                    <a:gd name="T65" fmla="*/ 0 h 228"/>
                    <a:gd name="T66" fmla="*/ 0 w 260"/>
                    <a:gd name="T67" fmla="*/ 0 h 228"/>
                    <a:gd name="T68" fmla="*/ 0 w 260"/>
                    <a:gd name="T69" fmla="*/ 0 h 228"/>
                    <a:gd name="T70" fmla="*/ 0 w 260"/>
                    <a:gd name="T71" fmla="*/ 0 h 228"/>
                    <a:gd name="T72" fmla="*/ 0 w 260"/>
                    <a:gd name="T73" fmla="*/ 0 h 228"/>
                    <a:gd name="T74" fmla="*/ 0 w 260"/>
                    <a:gd name="T75" fmla="*/ 0 h 228"/>
                    <a:gd name="T76" fmla="*/ 0 w 260"/>
                    <a:gd name="T77" fmla="*/ 0 h 228"/>
                    <a:gd name="T78" fmla="*/ 0 w 260"/>
                    <a:gd name="T79" fmla="*/ 0 h 228"/>
                    <a:gd name="T80" fmla="*/ 0 w 260"/>
                    <a:gd name="T81" fmla="*/ 0 h 228"/>
                    <a:gd name="T82" fmla="*/ 0 w 260"/>
                    <a:gd name="T83" fmla="*/ 0 h 228"/>
                    <a:gd name="T84" fmla="*/ 0 w 260"/>
                    <a:gd name="T85" fmla="*/ 0 h 228"/>
                    <a:gd name="T86" fmla="*/ 0 w 260"/>
                    <a:gd name="T87" fmla="*/ 0 h 22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60"/>
                    <a:gd name="T133" fmla="*/ 0 h 228"/>
                    <a:gd name="T134" fmla="*/ 260 w 260"/>
                    <a:gd name="T135" fmla="*/ 228 h 22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60" h="228">
                      <a:moveTo>
                        <a:pt x="208" y="93"/>
                      </a:moveTo>
                      <a:lnTo>
                        <a:pt x="260" y="93"/>
                      </a:lnTo>
                      <a:lnTo>
                        <a:pt x="246" y="105"/>
                      </a:lnTo>
                      <a:lnTo>
                        <a:pt x="234" y="119"/>
                      </a:lnTo>
                      <a:lnTo>
                        <a:pt x="220" y="135"/>
                      </a:lnTo>
                      <a:lnTo>
                        <a:pt x="211" y="152"/>
                      </a:lnTo>
                      <a:lnTo>
                        <a:pt x="203" y="167"/>
                      </a:lnTo>
                      <a:lnTo>
                        <a:pt x="201" y="184"/>
                      </a:lnTo>
                      <a:lnTo>
                        <a:pt x="205" y="200"/>
                      </a:lnTo>
                      <a:lnTo>
                        <a:pt x="218" y="217"/>
                      </a:lnTo>
                      <a:lnTo>
                        <a:pt x="218" y="227"/>
                      </a:lnTo>
                      <a:lnTo>
                        <a:pt x="214" y="228"/>
                      </a:lnTo>
                      <a:lnTo>
                        <a:pt x="206" y="227"/>
                      </a:lnTo>
                      <a:lnTo>
                        <a:pt x="195" y="223"/>
                      </a:lnTo>
                      <a:lnTo>
                        <a:pt x="183" y="219"/>
                      </a:lnTo>
                      <a:lnTo>
                        <a:pt x="167" y="216"/>
                      </a:lnTo>
                      <a:lnTo>
                        <a:pt x="151" y="215"/>
                      </a:lnTo>
                      <a:lnTo>
                        <a:pt x="136" y="218"/>
                      </a:lnTo>
                      <a:lnTo>
                        <a:pt x="124" y="227"/>
                      </a:lnTo>
                      <a:lnTo>
                        <a:pt x="116" y="206"/>
                      </a:lnTo>
                      <a:lnTo>
                        <a:pt x="104" y="191"/>
                      </a:lnTo>
                      <a:lnTo>
                        <a:pt x="88" y="180"/>
                      </a:lnTo>
                      <a:lnTo>
                        <a:pt x="70" y="173"/>
                      </a:lnTo>
                      <a:lnTo>
                        <a:pt x="49" y="165"/>
                      </a:lnTo>
                      <a:lnTo>
                        <a:pt x="30" y="157"/>
                      </a:lnTo>
                      <a:lnTo>
                        <a:pt x="13" y="147"/>
                      </a:lnTo>
                      <a:lnTo>
                        <a:pt x="0" y="135"/>
                      </a:lnTo>
                      <a:lnTo>
                        <a:pt x="15" y="125"/>
                      </a:lnTo>
                      <a:lnTo>
                        <a:pt x="35" y="118"/>
                      </a:lnTo>
                      <a:lnTo>
                        <a:pt x="54" y="113"/>
                      </a:lnTo>
                      <a:lnTo>
                        <a:pt x="74" y="110"/>
                      </a:lnTo>
                      <a:lnTo>
                        <a:pt x="92" y="103"/>
                      </a:lnTo>
                      <a:lnTo>
                        <a:pt x="109" y="94"/>
                      </a:lnTo>
                      <a:lnTo>
                        <a:pt x="123" y="80"/>
                      </a:lnTo>
                      <a:lnTo>
                        <a:pt x="134" y="62"/>
                      </a:lnTo>
                      <a:lnTo>
                        <a:pt x="156" y="0"/>
                      </a:lnTo>
                      <a:lnTo>
                        <a:pt x="159" y="14"/>
                      </a:lnTo>
                      <a:lnTo>
                        <a:pt x="162" y="26"/>
                      </a:lnTo>
                      <a:lnTo>
                        <a:pt x="167" y="38"/>
                      </a:lnTo>
                      <a:lnTo>
                        <a:pt x="173" y="50"/>
                      </a:lnTo>
                      <a:lnTo>
                        <a:pt x="178" y="60"/>
                      </a:lnTo>
                      <a:lnTo>
                        <a:pt x="186" y="70"/>
                      </a:lnTo>
                      <a:lnTo>
                        <a:pt x="196" y="80"/>
                      </a:lnTo>
                      <a:lnTo>
                        <a:pt x="208" y="93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0" name="Freeform 99"/>
                <p:cNvSpPr>
                  <a:spLocks/>
                </p:cNvSpPr>
                <p:nvPr/>
              </p:nvSpPr>
              <p:spPr bwMode="auto">
                <a:xfrm>
                  <a:off x="4228" y="1668"/>
                  <a:ext cx="60" cy="102"/>
                </a:xfrm>
                <a:custGeom>
                  <a:avLst/>
                  <a:gdLst>
                    <a:gd name="T0" fmla="*/ 0 w 300"/>
                    <a:gd name="T1" fmla="*/ 0 h 510"/>
                    <a:gd name="T2" fmla="*/ 0 w 300"/>
                    <a:gd name="T3" fmla="*/ 0 h 510"/>
                    <a:gd name="T4" fmla="*/ 0 w 300"/>
                    <a:gd name="T5" fmla="*/ 0 h 510"/>
                    <a:gd name="T6" fmla="*/ 0 w 300"/>
                    <a:gd name="T7" fmla="*/ 0 h 510"/>
                    <a:gd name="T8" fmla="*/ 0 w 300"/>
                    <a:gd name="T9" fmla="*/ 0 h 510"/>
                    <a:gd name="T10" fmla="*/ 0 w 300"/>
                    <a:gd name="T11" fmla="*/ 0 h 510"/>
                    <a:gd name="T12" fmla="*/ 0 w 300"/>
                    <a:gd name="T13" fmla="*/ 0 h 510"/>
                    <a:gd name="T14" fmla="*/ 0 w 300"/>
                    <a:gd name="T15" fmla="*/ 0 h 510"/>
                    <a:gd name="T16" fmla="*/ 0 w 300"/>
                    <a:gd name="T17" fmla="*/ 0 h 510"/>
                    <a:gd name="T18" fmla="*/ 0 w 300"/>
                    <a:gd name="T19" fmla="*/ 0 h 510"/>
                    <a:gd name="T20" fmla="*/ 0 w 300"/>
                    <a:gd name="T21" fmla="*/ 0 h 510"/>
                    <a:gd name="T22" fmla="*/ 0 w 300"/>
                    <a:gd name="T23" fmla="*/ 0 h 510"/>
                    <a:gd name="T24" fmla="*/ 0 w 300"/>
                    <a:gd name="T25" fmla="*/ 0 h 510"/>
                    <a:gd name="T26" fmla="*/ 0 w 300"/>
                    <a:gd name="T27" fmla="*/ 0 h 510"/>
                    <a:gd name="T28" fmla="*/ 0 w 300"/>
                    <a:gd name="T29" fmla="*/ 0 h 510"/>
                    <a:gd name="T30" fmla="*/ 0 w 300"/>
                    <a:gd name="T31" fmla="*/ 0 h 510"/>
                    <a:gd name="T32" fmla="*/ 0 w 300"/>
                    <a:gd name="T33" fmla="*/ 0 h 510"/>
                    <a:gd name="T34" fmla="*/ 0 w 300"/>
                    <a:gd name="T35" fmla="*/ 0 h 510"/>
                    <a:gd name="T36" fmla="*/ 0 w 300"/>
                    <a:gd name="T37" fmla="*/ 0 h 510"/>
                    <a:gd name="T38" fmla="*/ 0 w 300"/>
                    <a:gd name="T39" fmla="*/ 0 h 510"/>
                    <a:gd name="T40" fmla="*/ 0 w 300"/>
                    <a:gd name="T41" fmla="*/ 0 h 510"/>
                    <a:gd name="T42" fmla="*/ 0 w 300"/>
                    <a:gd name="T43" fmla="*/ 0 h 510"/>
                    <a:gd name="T44" fmla="*/ 0 w 300"/>
                    <a:gd name="T45" fmla="*/ 0 h 510"/>
                    <a:gd name="T46" fmla="*/ 0 w 300"/>
                    <a:gd name="T47" fmla="*/ 0 h 510"/>
                    <a:gd name="T48" fmla="*/ 0 w 300"/>
                    <a:gd name="T49" fmla="*/ 0 h 510"/>
                    <a:gd name="T50" fmla="*/ 0 w 300"/>
                    <a:gd name="T51" fmla="*/ 0 h 510"/>
                    <a:gd name="T52" fmla="*/ 0 w 300"/>
                    <a:gd name="T53" fmla="*/ 0 h 510"/>
                    <a:gd name="T54" fmla="*/ 0 w 300"/>
                    <a:gd name="T55" fmla="*/ 0 h 51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00"/>
                    <a:gd name="T85" fmla="*/ 0 h 510"/>
                    <a:gd name="T86" fmla="*/ 300 w 300"/>
                    <a:gd name="T87" fmla="*/ 510 h 51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00" h="510">
                      <a:moveTo>
                        <a:pt x="300" y="456"/>
                      </a:moveTo>
                      <a:lnTo>
                        <a:pt x="266" y="473"/>
                      </a:lnTo>
                      <a:lnTo>
                        <a:pt x="230" y="488"/>
                      </a:lnTo>
                      <a:lnTo>
                        <a:pt x="192" y="499"/>
                      </a:lnTo>
                      <a:lnTo>
                        <a:pt x="153" y="507"/>
                      </a:lnTo>
                      <a:lnTo>
                        <a:pt x="113" y="510"/>
                      </a:lnTo>
                      <a:lnTo>
                        <a:pt x="73" y="510"/>
                      </a:lnTo>
                      <a:lnTo>
                        <a:pt x="35" y="506"/>
                      </a:lnTo>
                      <a:lnTo>
                        <a:pt x="0" y="497"/>
                      </a:lnTo>
                      <a:lnTo>
                        <a:pt x="0" y="20"/>
                      </a:lnTo>
                      <a:lnTo>
                        <a:pt x="44" y="10"/>
                      </a:lnTo>
                      <a:lnTo>
                        <a:pt x="71" y="18"/>
                      </a:lnTo>
                      <a:lnTo>
                        <a:pt x="85" y="37"/>
                      </a:lnTo>
                      <a:lnTo>
                        <a:pt x="93" y="66"/>
                      </a:lnTo>
                      <a:lnTo>
                        <a:pt x="97" y="98"/>
                      </a:lnTo>
                      <a:lnTo>
                        <a:pt x="102" y="131"/>
                      </a:lnTo>
                      <a:lnTo>
                        <a:pt x="113" y="158"/>
                      </a:lnTo>
                      <a:lnTo>
                        <a:pt x="134" y="176"/>
                      </a:lnTo>
                      <a:lnTo>
                        <a:pt x="159" y="163"/>
                      </a:lnTo>
                      <a:lnTo>
                        <a:pt x="177" y="148"/>
                      </a:lnTo>
                      <a:lnTo>
                        <a:pt x="187" y="126"/>
                      </a:lnTo>
                      <a:lnTo>
                        <a:pt x="195" y="102"/>
                      </a:lnTo>
                      <a:lnTo>
                        <a:pt x="198" y="75"/>
                      </a:lnTo>
                      <a:lnTo>
                        <a:pt x="203" y="49"/>
                      </a:lnTo>
                      <a:lnTo>
                        <a:pt x="207" y="23"/>
                      </a:lnTo>
                      <a:lnTo>
                        <a:pt x="218" y="0"/>
                      </a:lnTo>
                      <a:lnTo>
                        <a:pt x="290" y="52"/>
                      </a:lnTo>
                      <a:lnTo>
                        <a:pt x="300" y="456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1" name="Freeform 100"/>
                <p:cNvSpPr>
                  <a:spLocks/>
                </p:cNvSpPr>
                <p:nvPr/>
              </p:nvSpPr>
              <p:spPr bwMode="auto">
                <a:xfrm>
                  <a:off x="4104" y="1684"/>
                  <a:ext cx="74" cy="83"/>
                </a:xfrm>
                <a:custGeom>
                  <a:avLst/>
                  <a:gdLst>
                    <a:gd name="T0" fmla="*/ 0 w 368"/>
                    <a:gd name="T1" fmla="*/ 0 h 416"/>
                    <a:gd name="T2" fmla="*/ 0 w 368"/>
                    <a:gd name="T3" fmla="*/ 0 h 416"/>
                    <a:gd name="T4" fmla="*/ 0 w 368"/>
                    <a:gd name="T5" fmla="*/ 0 h 416"/>
                    <a:gd name="T6" fmla="*/ 0 w 368"/>
                    <a:gd name="T7" fmla="*/ 0 h 416"/>
                    <a:gd name="T8" fmla="*/ 0 w 368"/>
                    <a:gd name="T9" fmla="*/ 0 h 416"/>
                    <a:gd name="T10" fmla="*/ 0 w 368"/>
                    <a:gd name="T11" fmla="*/ 0 h 416"/>
                    <a:gd name="T12" fmla="*/ 0 w 368"/>
                    <a:gd name="T13" fmla="*/ 0 h 416"/>
                    <a:gd name="T14" fmla="*/ 0 w 368"/>
                    <a:gd name="T15" fmla="*/ 0 h 416"/>
                    <a:gd name="T16" fmla="*/ 0 w 368"/>
                    <a:gd name="T17" fmla="*/ 0 h 416"/>
                    <a:gd name="T18" fmla="*/ 0 w 368"/>
                    <a:gd name="T19" fmla="*/ 0 h 416"/>
                    <a:gd name="T20" fmla="*/ 0 w 368"/>
                    <a:gd name="T21" fmla="*/ 0 h 416"/>
                    <a:gd name="T22" fmla="*/ 0 w 368"/>
                    <a:gd name="T23" fmla="*/ 0 h 416"/>
                    <a:gd name="T24" fmla="*/ 0 w 368"/>
                    <a:gd name="T25" fmla="*/ 0 h 416"/>
                    <a:gd name="T26" fmla="*/ 0 w 368"/>
                    <a:gd name="T27" fmla="*/ 0 h 416"/>
                    <a:gd name="T28" fmla="*/ 0 w 368"/>
                    <a:gd name="T29" fmla="*/ 0 h 416"/>
                    <a:gd name="T30" fmla="*/ 0 w 368"/>
                    <a:gd name="T31" fmla="*/ 0 h 416"/>
                    <a:gd name="T32" fmla="*/ 0 w 368"/>
                    <a:gd name="T33" fmla="*/ 0 h 416"/>
                    <a:gd name="T34" fmla="*/ 0 w 368"/>
                    <a:gd name="T35" fmla="*/ 0 h 416"/>
                    <a:gd name="T36" fmla="*/ 0 w 368"/>
                    <a:gd name="T37" fmla="*/ 0 h 416"/>
                    <a:gd name="T38" fmla="*/ 0 w 368"/>
                    <a:gd name="T39" fmla="*/ 0 h 416"/>
                    <a:gd name="T40" fmla="*/ 0 w 368"/>
                    <a:gd name="T41" fmla="*/ 0 h 416"/>
                    <a:gd name="T42" fmla="*/ 0 w 368"/>
                    <a:gd name="T43" fmla="*/ 0 h 416"/>
                    <a:gd name="T44" fmla="*/ 0 w 368"/>
                    <a:gd name="T45" fmla="*/ 0 h 416"/>
                    <a:gd name="T46" fmla="*/ 0 w 368"/>
                    <a:gd name="T47" fmla="*/ 0 h 416"/>
                    <a:gd name="T48" fmla="*/ 0 w 368"/>
                    <a:gd name="T49" fmla="*/ 0 h 416"/>
                    <a:gd name="T50" fmla="*/ 0 w 368"/>
                    <a:gd name="T51" fmla="*/ 0 h 416"/>
                    <a:gd name="T52" fmla="*/ 0 w 368"/>
                    <a:gd name="T53" fmla="*/ 0 h 416"/>
                    <a:gd name="T54" fmla="*/ 0 w 368"/>
                    <a:gd name="T55" fmla="*/ 0 h 416"/>
                    <a:gd name="T56" fmla="*/ 0 w 368"/>
                    <a:gd name="T57" fmla="*/ 0 h 416"/>
                    <a:gd name="T58" fmla="*/ 0 w 368"/>
                    <a:gd name="T59" fmla="*/ 0 h 416"/>
                    <a:gd name="T60" fmla="*/ 0 w 368"/>
                    <a:gd name="T61" fmla="*/ 0 h 416"/>
                    <a:gd name="T62" fmla="*/ 0 w 368"/>
                    <a:gd name="T63" fmla="*/ 0 h 416"/>
                    <a:gd name="T64" fmla="*/ 0 w 368"/>
                    <a:gd name="T65" fmla="*/ 0 h 41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68"/>
                    <a:gd name="T100" fmla="*/ 0 h 416"/>
                    <a:gd name="T101" fmla="*/ 368 w 368"/>
                    <a:gd name="T102" fmla="*/ 416 h 41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68" h="416">
                      <a:moveTo>
                        <a:pt x="351" y="374"/>
                      </a:moveTo>
                      <a:lnTo>
                        <a:pt x="324" y="395"/>
                      </a:lnTo>
                      <a:lnTo>
                        <a:pt x="295" y="408"/>
                      </a:lnTo>
                      <a:lnTo>
                        <a:pt x="262" y="414"/>
                      </a:lnTo>
                      <a:lnTo>
                        <a:pt x="229" y="416"/>
                      </a:lnTo>
                      <a:lnTo>
                        <a:pt x="193" y="412"/>
                      </a:lnTo>
                      <a:lnTo>
                        <a:pt x="158" y="409"/>
                      </a:lnTo>
                      <a:lnTo>
                        <a:pt x="124" y="406"/>
                      </a:lnTo>
                      <a:lnTo>
                        <a:pt x="93" y="404"/>
                      </a:lnTo>
                      <a:lnTo>
                        <a:pt x="44" y="399"/>
                      </a:lnTo>
                      <a:lnTo>
                        <a:pt x="16" y="381"/>
                      </a:lnTo>
                      <a:lnTo>
                        <a:pt x="2" y="350"/>
                      </a:lnTo>
                      <a:lnTo>
                        <a:pt x="0" y="314"/>
                      </a:lnTo>
                      <a:lnTo>
                        <a:pt x="2" y="271"/>
                      </a:lnTo>
                      <a:lnTo>
                        <a:pt x="9" y="229"/>
                      </a:lnTo>
                      <a:lnTo>
                        <a:pt x="12" y="190"/>
                      </a:lnTo>
                      <a:lnTo>
                        <a:pt x="10" y="156"/>
                      </a:lnTo>
                      <a:lnTo>
                        <a:pt x="20" y="94"/>
                      </a:lnTo>
                      <a:lnTo>
                        <a:pt x="30" y="90"/>
                      </a:lnTo>
                      <a:lnTo>
                        <a:pt x="43" y="92"/>
                      </a:lnTo>
                      <a:lnTo>
                        <a:pt x="54" y="95"/>
                      </a:lnTo>
                      <a:lnTo>
                        <a:pt x="67" y="101"/>
                      </a:lnTo>
                      <a:lnTo>
                        <a:pt x="77" y="106"/>
                      </a:lnTo>
                      <a:lnTo>
                        <a:pt x="89" y="113"/>
                      </a:lnTo>
                      <a:lnTo>
                        <a:pt x="101" y="119"/>
                      </a:lnTo>
                      <a:lnTo>
                        <a:pt x="113" y="124"/>
                      </a:lnTo>
                      <a:lnTo>
                        <a:pt x="114" y="144"/>
                      </a:lnTo>
                      <a:lnTo>
                        <a:pt x="113" y="164"/>
                      </a:lnTo>
                      <a:lnTo>
                        <a:pt x="110" y="184"/>
                      </a:lnTo>
                      <a:lnTo>
                        <a:pt x="106" y="206"/>
                      </a:lnTo>
                      <a:lnTo>
                        <a:pt x="104" y="225"/>
                      </a:lnTo>
                      <a:lnTo>
                        <a:pt x="105" y="244"/>
                      </a:lnTo>
                      <a:lnTo>
                        <a:pt x="111" y="262"/>
                      </a:lnTo>
                      <a:lnTo>
                        <a:pt x="124" y="280"/>
                      </a:lnTo>
                      <a:lnTo>
                        <a:pt x="143" y="267"/>
                      </a:lnTo>
                      <a:lnTo>
                        <a:pt x="160" y="246"/>
                      </a:lnTo>
                      <a:lnTo>
                        <a:pt x="174" y="221"/>
                      </a:lnTo>
                      <a:lnTo>
                        <a:pt x="188" y="197"/>
                      </a:lnTo>
                      <a:lnTo>
                        <a:pt x="200" y="175"/>
                      </a:lnTo>
                      <a:lnTo>
                        <a:pt x="216" y="163"/>
                      </a:lnTo>
                      <a:lnTo>
                        <a:pt x="234" y="160"/>
                      </a:lnTo>
                      <a:lnTo>
                        <a:pt x="259" y="176"/>
                      </a:lnTo>
                      <a:lnTo>
                        <a:pt x="266" y="183"/>
                      </a:lnTo>
                      <a:lnTo>
                        <a:pt x="273" y="191"/>
                      </a:lnTo>
                      <a:lnTo>
                        <a:pt x="281" y="197"/>
                      </a:lnTo>
                      <a:lnTo>
                        <a:pt x="290" y="203"/>
                      </a:lnTo>
                      <a:lnTo>
                        <a:pt x="299" y="207"/>
                      </a:lnTo>
                      <a:lnTo>
                        <a:pt x="308" y="209"/>
                      </a:lnTo>
                      <a:lnTo>
                        <a:pt x="319" y="209"/>
                      </a:lnTo>
                      <a:lnTo>
                        <a:pt x="331" y="208"/>
                      </a:lnTo>
                      <a:lnTo>
                        <a:pt x="341" y="182"/>
                      </a:lnTo>
                      <a:lnTo>
                        <a:pt x="338" y="156"/>
                      </a:lnTo>
                      <a:lnTo>
                        <a:pt x="328" y="128"/>
                      </a:lnTo>
                      <a:lnTo>
                        <a:pt x="315" y="99"/>
                      </a:lnTo>
                      <a:lnTo>
                        <a:pt x="306" y="71"/>
                      </a:lnTo>
                      <a:lnTo>
                        <a:pt x="307" y="45"/>
                      </a:lnTo>
                      <a:lnTo>
                        <a:pt x="324" y="20"/>
                      </a:lnTo>
                      <a:lnTo>
                        <a:pt x="363" y="0"/>
                      </a:lnTo>
                      <a:lnTo>
                        <a:pt x="367" y="40"/>
                      </a:lnTo>
                      <a:lnTo>
                        <a:pt x="368" y="83"/>
                      </a:lnTo>
                      <a:lnTo>
                        <a:pt x="366" y="127"/>
                      </a:lnTo>
                      <a:lnTo>
                        <a:pt x="364" y="175"/>
                      </a:lnTo>
                      <a:lnTo>
                        <a:pt x="359" y="223"/>
                      </a:lnTo>
                      <a:lnTo>
                        <a:pt x="356" y="272"/>
                      </a:lnTo>
                      <a:lnTo>
                        <a:pt x="351" y="323"/>
                      </a:lnTo>
                      <a:lnTo>
                        <a:pt x="351" y="374"/>
                      </a:lnTo>
                      <a:close/>
                    </a:path>
                  </a:pathLst>
                </a:custGeom>
                <a:solidFill>
                  <a:srgbClr val="E500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2" name="Freeform 101"/>
                <p:cNvSpPr>
                  <a:spLocks/>
                </p:cNvSpPr>
                <p:nvPr/>
              </p:nvSpPr>
              <p:spPr bwMode="auto">
                <a:xfrm>
                  <a:off x="4278" y="1767"/>
                  <a:ext cx="31" cy="46"/>
                </a:xfrm>
                <a:custGeom>
                  <a:avLst/>
                  <a:gdLst>
                    <a:gd name="T0" fmla="*/ 0 w 156"/>
                    <a:gd name="T1" fmla="*/ 0 h 228"/>
                    <a:gd name="T2" fmla="*/ 0 w 156"/>
                    <a:gd name="T3" fmla="*/ 0 h 228"/>
                    <a:gd name="T4" fmla="*/ 0 w 156"/>
                    <a:gd name="T5" fmla="*/ 0 h 228"/>
                    <a:gd name="T6" fmla="*/ 0 w 156"/>
                    <a:gd name="T7" fmla="*/ 0 h 228"/>
                    <a:gd name="T8" fmla="*/ 0 w 156"/>
                    <a:gd name="T9" fmla="*/ 0 h 228"/>
                    <a:gd name="T10" fmla="*/ 0 w 156"/>
                    <a:gd name="T11" fmla="*/ 0 h 228"/>
                    <a:gd name="T12" fmla="*/ 0 w 156"/>
                    <a:gd name="T13" fmla="*/ 0 h 228"/>
                    <a:gd name="T14" fmla="*/ 0 w 156"/>
                    <a:gd name="T15" fmla="*/ 0 h 228"/>
                    <a:gd name="T16" fmla="*/ 0 w 156"/>
                    <a:gd name="T17" fmla="*/ 0 h 228"/>
                    <a:gd name="T18" fmla="*/ 0 w 156"/>
                    <a:gd name="T19" fmla="*/ 0 h 228"/>
                    <a:gd name="T20" fmla="*/ 0 w 156"/>
                    <a:gd name="T21" fmla="*/ 0 h 228"/>
                    <a:gd name="T22" fmla="*/ 0 w 156"/>
                    <a:gd name="T23" fmla="*/ 0 h 228"/>
                    <a:gd name="T24" fmla="*/ 0 w 156"/>
                    <a:gd name="T25" fmla="*/ 0 h 228"/>
                    <a:gd name="T26" fmla="*/ 0 w 156"/>
                    <a:gd name="T27" fmla="*/ 0 h 228"/>
                    <a:gd name="T28" fmla="*/ 0 w 156"/>
                    <a:gd name="T29" fmla="*/ 0 h 228"/>
                    <a:gd name="T30" fmla="*/ 0 w 156"/>
                    <a:gd name="T31" fmla="*/ 0 h 228"/>
                    <a:gd name="T32" fmla="*/ 0 w 156"/>
                    <a:gd name="T33" fmla="*/ 0 h 2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6"/>
                    <a:gd name="T52" fmla="*/ 0 h 228"/>
                    <a:gd name="T53" fmla="*/ 156 w 156"/>
                    <a:gd name="T54" fmla="*/ 228 h 2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6" h="228">
                      <a:moveTo>
                        <a:pt x="156" y="31"/>
                      </a:moveTo>
                      <a:lnTo>
                        <a:pt x="42" y="228"/>
                      </a:lnTo>
                      <a:lnTo>
                        <a:pt x="32" y="219"/>
                      </a:lnTo>
                      <a:lnTo>
                        <a:pt x="20" y="211"/>
                      </a:lnTo>
                      <a:lnTo>
                        <a:pt x="14" y="205"/>
                      </a:lnTo>
                      <a:lnTo>
                        <a:pt x="8" y="200"/>
                      </a:lnTo>
                      <a:lnTo>
                        <a:pt x="4" y="193"/>
                      </a:lnTo>
                      <a:lnTo>
                        <a:pt x="0" y="187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2"/>
                      </a:lnTo>
                      <a:lnTo>
                        <a:pt x="130" y="5"/>
                      </a:lnTo>
                      <a:lnTo>
                        <a:pt x="135" y="11"/>
                      </a:lnTo>
                      <a:lnTo>
                        <a:pt x="138" y="15"/>
                      </a:lnTo>
                      <a:lnTo>
                        <a:pt x="144" y="21"/>
                      </a:lnTo>
                      <a:lnTo>
                        <a:pt x="148" y="26"/>
                      </a:lnTo>
                      <a:lnTo>
                        <a:pt x="156" y="31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3" name="Freeform 102"/>
                <p:cNvSpPr>
                  <a:spLocks/>
                </p:cNvSpPr>
                <p:nvPr/>
              </p:nvSpPr>
              <p:spPr bwMode="auto">
                <a:xfrm>
                  <a:off x="4275" y="1773"/>
                  <a:ext cx="11" cy="19"/>
                </a:xfrm>
                <a:custGeom>
                  <a:avLst/>
                  <a:gdLst>
                    <a:gd name="T0" fmla="*/ 0 w 55"/>
                    <a:gd name="T1" fmla="*/ 0 h 93"/>
                    <a:gd name="T2" fmla="*/ 0 w 55"/>
                    <a:gd name="T3" fmla="*/ 0 h 93"/>
                    <a:gd name="T4" fmla="*/ 0 w 55"/>
                    <a:gd name="T5" fmla="*/ 0 h 93"/>
                    <a:gd name="T6" fmla="*/ 0 w 55"/>
                    <a:gd name="T7" fmla="*/ 0 h 93"/>
                    <a:gd name="T8" fmla="*/ 0 w 55"/>
                    <a:gd name="T9" fmla="*/ 0 h 93"/>
                    <a:gd name="T10" fmla="*/ 0 w 55"/>
                    <a:gd name="T11" fmla="*/ 0 h 93"/>
                    <a:gd name="T12" fmla="*/ 0 w 55"/>
                    <a:gd name="T13" fmla="*/ 0 h 93"/>
                    <a:gd name="T14" fmla="*/ 0 w 55"/>
                    <a:gd name="T15" fmla="*/ 0 h 93"/>
                    <a:gd name="T16" fmla="*/ 0 w 55"/>
                    <a:gd name="T17" fmla="*/ 0 h 93"/>
                    <a:gd name="T18" fmla="*/ 0 w 55"/>
                    <a:gd name="T19" fmla="*/ 0 h 9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5"/>
                    <a:gd name="T31" fmla="*/ 0 h 93"/>
                    <a:gd name="T32" fmla="*/ 55 w 55"/>
                    <a:gd name="T33" fmla="*/ 93 h 9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5" h="93">
                      <a:moveTo>
                        <a:pt x="3" y="93"/>
                      </a:moveTo>
                      <a:lnTo>
                        <a:pt x="2" y="74"/>
                      </a:lnTo>
                      <a:lnTo>
                        <a:pt x="1" y="58"/>
                      </a:lnTo>
                      <a:lnTo>
                        <a:pt x="0" y="43"/>
                      </a:lnTo>
                      <a:lnTo>
                        <a:pt x="2" y="31"/>
                      </a:lnTo>
                      <a:lnTo>
                        <a:pt x="5" y="19"/>
                      </a:lnTo>
                      <a:lnTo>
                        <a:pt x="15" y="10"/>
                      </a:lnTo>
                      <a:lnTo>
                        <a:pt x="31" y="4"/>
                      </a:lnTo>
                      <a:lnTo>
                        <a:pt x="55" y="0"/>
                      </a:lnTo>
                      <a:lnTo>
                        <a:pt x="3" y="93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4" name="Freeform 103"/>
                <p:cNvSpPr>
                  <a:spLocks/>
                </p:cNvSpPr>
                <p:nvPr/>
              </p:nvSpPr>
              <p:spPr bwMode="auto">
                <a:xfrm>
                  <a:off x="4131" y="1777"/>
                  <a:ext cx="29" cy="44"/>
                </a:xfrm>
                <a:custGeom>
                  <a:avLst/>
                  <a:gdLst>
                    <a:gd name="T0" fmla="*/ 0 w 145"/>
                    <a:gd name="T1" fmla="*/ 0 h 218"/>
                    <a:gd name="T2" fmla="*/ 0 w 145"/>
                    <a:gd name="T3" fmla="*/ 0 h 218"/>
                    <a:gd name="T4" fmla="*/ 0 w 145"/>
                    <a:gd name="T5" fmla="*/ 0 h 218"/>
                    <a:gd name="T6" fmla="*/ 0 w 145"/>
                    <a:gd name="T7" fmla="*/ 0 h 218"/>
                    <a:gd name="T8" fmla="*/ 0 w 145"/>
                    <a:gd name="T9" fmla="*/ 0 h 218"/>
                    <a:gd name="T10" fmla="*/ 0 w 145"/>
                    <a:gd name="T11" fmla="*/ 0 h 218"/>
                    <a:gd name="T12" fmla="*/ 0 w 145"/>
                    <a:gd name="T13" fmla="*/ 0 h 218"/>
                    <a:gd name="T14" fmla="*/ 0 w 145"/>
                    <a:gd name="T15" fmla="*/ 0 h 218"/>
                    <a:gd name="T16" fmla="*/ 0 w 145"/>
                    <a:gd name="T17" fmla="*/ 0 h 218"/>
                    <a:gd name="T18" fmla="*/ 0 w 145"/>
                    <a:gd name="T19" fmla="*/ 0 h 218"/>
                    <a:gd name="T20" fmla="*/ 0 w 145"/>
                    <a:gd name="T21" fmla="*/ 0 h 218"/>
                    <a:gd name="T22" fmla="*/ 0 w 145"/>
                    <a:gd name="T23" fmla="*/ 0 h 218"/>
                    <a:gd name="T24" fmla="*/ 0 w 145"/>
                    <a:gd name="T25" fmla="*/ 0 h 218"/>
                    <a:gd name="T26" fmla="*/ 0 w 145"/>
                    <a:gd name="T27" fmla="*/ 0 h 218"/>
                    <a:gd name="T28" fmla="*/ 0 w 145"/>
                    <a:gd name="T29" fmla="*/ 0 h 218"/>
                    <a:gd name="T30" fmla="*/ 0 w 145"/>
                    <a:gd name="T31" fmla="*/ 0 h 218"/>
                    <a:gd name="T32" fmla="*/ 0 w 145"/>
                    <a:gd name="T33" fmla="*/ 0 h 218"/>
                    <a:gd name="T34" fmla="*/ 0 w 145"/>
                    <a:gd name="T35" fmla="*/ 0 h 218"/>
                    <a:gd name="T36" fmla="*/ 0 w 145"/>
                    <a:gd name="T37" fmla="*/ 0 h 218"/>
                    <a:gd name="T38" fmla="*/ 0 w 145"/>
                    <a:gd name="T39" fmla="*/ 0 h 218"/>
                    <a:gd name="T40" fmla="*/ 0 w 145"/>
                    <a:gd name="T41" fmla="*/ 0 h 218"/>
                    <a:gd name="T42" fmla="*/ 0 w 145"/>
                    <a:gd name="T43" fmla="*/ 0 h 218"/>
                    <a:gd name="T44" fmla="*/ 0 w 145"/>
                    <a:gd name="T45" fmla="*/ 0 h 218"/>
                    <a:gd name="T46" fmla="*/ 0 w 145"/>
                    <a:gd name="T47" fmla="*/ 0 h 218"/>
                    <a:gd name="T48" fmla="*/ 0 w 145"/>
                    <a:gd name="T49" fmla="*/ 0 h 2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45"/>
                    <a:gd name="T76" fmla="*/ 0 h 218"/>
                    <a:gd name="T77" fmla="*/ 145 w 145"/>
                    <a:gd name="T78" fmla="*/ 218 h 2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45" h="218">
                      <a:moveTo>
                        <a:pt x="145" y="0"/>
                      </a:moveTo>
                      <a:lnTo>
                        <a:pt x="126" y="27"/>
                      </a:lnTo>
                      <a:lnTo>
                        <a:pt x="109" y="55"/>
                      </a:lnTo>
                      <a:lnTo>
                        <a:pt x="92" y="82"/>
                      </a:lnTo>
                      <a:lnTo>
                        <a:pt x="76" y="111"/>
                      </a:lnTo>
                      <a:lnTo>
                        <a:pt x="58" y="139"/>
                      </a:lnTo>
                      <a:lnTo>
                        <a:pt x="41" y="167"/>
                      </a:lnTo>
                      <a:lnTo>
                        <a:pt x="21" y="193"/>
                      </a:lnTo>
                      <a:lnTo>
                        <a:pt x="0" y="218"/>
                      </a:lnTo>
                      <a:lnTo>
                        <a:pt x="2" y="183"/>
                      </a:lnTo>
                      <a:lnTo>
                        <a:pt x="8" y="150"/>
                      </a:lnTo>
                      <a:lnTo>
                        <a:pt x="17" y="119"/>
                      </a:lnTo>
                      <a:lnTo>
                        <a:pt x="31" y="92"/>
                      </a:lnTo>
                      <a:lnTo>
                        <a:pt x="45" y="65"/>
                      </a:lnTo>
                      <a:lnTo>
                        <a:pt x="60" y="41"/>
                      </a:lnTo>
                      <a:lnTo>
                        <a:pt x="76" y="19"/>
                      </a:lnTo>
                      <a:lnTo>
                        <a:pt x="93" y="0"/>
                      </a:lnTo>
                      <a:lnTo>
                        <a:pt x="96" y="2"/>
                      </a:lnTo>
                      <a:lnTo>
                        <a:pt x="102" y="3"/>
                      </a:lnTo>
                      <a:lnTo>
                        <a:pt x="109" y="3"/>
                      </a:lnTo>
                      <a:lnTo>
                        <a:pt x="116" y="3"/>
                      </a:lnTo>
                      <a:lnTo>
                        <a:pt x="122" y="1"/>
                      </a:lnTo>
                      <a:lnTo>
                        <a:pt x="129" y="1"/>
                      </a:lnTo>
                      <a:lnTo>
                        <a:pt x="137" y="0"/>
                      </a:lnTo>
                      <a:lnTo>
                        <a:pt x="145" y="0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5" name="Freeform 104"/>
                <p:cNvSpPr>
                  <a:spLocks/>
                </p:cNvSpPr>
                <p:nvPr/>
              </p:nvSpPr>
              <p:spPr bwMode="auto">
                <a:xfrm>
                  <a:off x="4139" y="1782"/>
                  <a:ext cx="29" cy="53"/>
                </a:xfrm>
                <a:custGeom>
                  <a:avLst/>
                  <a:gdLst>
                    <a:gd name="T0" fmla="*/ 0 w 146"/>
                    <a:gd name="T1" fmla="*/ 0 h 269"/>
                    <a:gd name="T2" fmla="*/ 0 w 146"/>
                    <a:gd name="T3" fmla="*/ 0 h 269"/>
                    <a:gd name="T4" fmla="*/ 0 w 146"/>
                    <a:gd name="T5" fmla="*/ 0 h 269"/>
                    <a:gd name="T6" fmla="*/ 0 w 146"/>
                    <a:gd name="T7" fmla="*/ 0 h 269"/>
                    <a:gd name="T8" fmla="*/ 0 w 146"/>
                    <a:gd name="T9" fmla="*/ 0 h 269"/>
                    <a:gd name="T10" fmla="*/ 0 w 146"/>
                    <a:gd name="T11" fmla="*/ 0 h 269"/>
                    <a:gd name="T12" fmla="*/ 0 w 146"/>
                    <a:gd name="T13" fmla="*/ 0 h 269"/>
                    <a:gd name="T14" fmla="*/ 0 w 146"/>
                    <a:gd name="T15" fmla="*/ 0 h 269"/>
                    <a:gd name="T16" fmla="*/ 0 w 146"/>
                    <a:gd name="T17" fmla="*/ 0 h 269"/>
                    <a:gd name="T18" fmla="*/ 0 w 146"/>
                    <a:gd name="T19" fmla="*/ 0 h 269"/>
                    <a:gd name="T20" fmla="*/ 0 w 146"/>
                    <a:gd name="T21" fmla="*/ 0 h 2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6"/>
                    <a:gd name="T34" fmla="*/ 0 h 269"/>
                    <a:gd name="T35" fmla="*/ 146 w 146"/>
                    <a:gd name="T36" fmla="*/ 269 h 2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6" h="269">
                      <a:moveTo>
                        <a:pt x="32" y="269"/>
                      </a:moveTo>
                      <a:lnTo>
                        <a:pt x="0" y="249"/>
                      </a:lnTo>
                      <a:lnTo>
                        <a:pt x="146" y="0"/>
                      </a:lnTo>
                      <a:lnTo>
                        <a:pt x="145" y="36"/>
                      </a:lnTo>
                      <a:lnTo>
                        <a:pt x="137" y="72"/>
                      </a:lnTo>
                      <a:lnTo>
                        <a:pt x="123" y="106"/>
                      </a:lnTo>
                      <a:lnTo>
                        <a:pt x="107" y="141"/>
                      </a:lnTo>
                      <a:lnTo>
                        <a:pt x="87" y="173"/>
                      </a:lnTo>
                      <a:lnTo>
                        <a:pt x="68" y="206"/>
                      </a:lnTo>
                      <a:lnTo>
                        <a:pt x="48" y="237"/>
                      </a:lnTo>
                      <a:lnTo>
                        <a:pt x="32" y="269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6" name="Freeform 105"/>
                <p:cNvSpPr>
                  <a:spLocks/>
                </p:cNvSpPr>
                <p:nvPr/>
              </p:nvSpPr>
              <p:spPr bwMode="auto">
                <a:xfrm>
                  <a:off x="4293" y="1782"/>
                  <a:ext cx="30" cy="43"/>
                </a:xfrm>
                <a:custGeom>
                  <a:avLst/>
                  <a:gdLst>
                    <a:gd name="T0" fmla="*/ 0 w 149"/>
                    <a:gd name="T1" fmla="*/ 0 h 217"/>
                    <a:gd name="T2" fmla="*/ 0 w 149"/>
                    <a:gd name="T3" fmla="*/ 0 h 217"/>
                    <a:gd name="T4" fmla="*/ 0 w 149"/>
                    <a:gd name="T5" fmla="*/ 0 h 217"/>
                    <a:gd name="T6" fmla="*/ 0 w 149"/>
                    <a:gd name="T7" fmla="*/ 0 h 217"/>
                    <a:gd name="T8" fmla="*/ 0 w 149"/>
                    <a:gd name="T9" fmla="*/ 0 h 217"/>
                    <a:gd name="T10" fmla="*/ 0 w 149"/>
                    <a:gd name="T11" fmla="*/ 0 h 217"/>
                    <a:gd name="T12" fmla="*/ 0 w 149"/>
                    <a:gd name="T13" fmla="*/ 0 h 217"/>
                    <a:gd name="T14" fmla="*/ 0 w 149"/>
                    <a:gd name="T15" fmla="*/ 0 h 217"/>
                    <a:gd name="T16" fmla="*/ 0 w 149"/>
                    <a:gd name="T17" fmla="*/ 0 h 217"/>
                    <a:gd name="T18" fmla="*/ 0 w 149"/>
                    <a:gd name="T19" fmla="*/ 0 h 217"/>
                    <a:gd name="T20" fmla="*/ 0 w 149"/>
                    <a:gd name="T21" fmla="*/ 0 h 217"/>
                    <a:gd name="T22" fmla="*/ 0 w 149"/>
                    <a:gd name="T23" fmla="*/ 0 h 217"/>
                    <a:gd name="T24" fmla="*/ 0 w 149"/>
                    <a:gd name="T25" fmla="*/ 0 h 217"/>
                    <a:gd name="T26" fmla="*/ 0 w 149"/>
                    <a:gd name="T27" fmla="*/ 0 h 217"/>
                    <a:gd name="T28" fmla="*/ 0 w 149"/>
                    <a:gd name="T29" fmla="*/ 0 h 217"/>
                    <a:gd name="T30" fmla="*/ 0 w 149"/>
                    <a:gd name="T31" fmla="*/ 0 h 217"/>
                    <a:gd name="T32" fmla="*/ 0 w 149"/>
                    <a:gd name="T33" fmla="*/ 0 h 217"/>
                    <a:gd name="T34" fmla="*/ 0 w 149"/>
                    <a:gd name="T35" fmla="*/ 0 h 2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49"/>
                    <a:gd name="T55" fmla="*/ 0 h 217"/>
                    <a:gd name="T56" fmla="*/ 149 w 149"/>
                    <a:gd name="T57" fmla="*/ 217 h 2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49" h="217">
                      <a:moveTo>
                        <a:pt x="61" y="217"/>
                      </a:moveTo>
                      <a:lnTo>
                        <a:pt x="51" y="209"/>
                      </a:lnTo>
                      <a:lnTo>
                        <a:pt x="38" y="203"/>
                      </a:lnTo>
                      <a:lnTo>
                        <a:pt x="26" y="198"/>
                      </a:lnTo>
                      <a:lnTo>
                        <a:pt x="14" y="193"/>
                      </a:lnTo>
                      <a:lnTo>
                        <a:pt x="4" y="185"/>
                      </a:lnTo>
                      <a:lnTo>
                        <a:pt x="0" y="179"/>
                      </a:lnTo>
                      <a:lnTo>
                        <a:pt x="1" y="167"/>
                      </a:lnTo>
                      <a:lnTo>
                        <a:pt x="9" y="155"/>
                      </a:lnTo>
                      <a:lnTo>
                        <a:pt x="112" y="0"/>
                      </a:lnTo>
                      <a:lnTo>
                        <a:pt x="139" y="23"/>
                      </a:lnTo>
                      <a:lnTo>
                        <a:pt x="149" y="49"/>
                      </a:lnTo>
                      <a:lnTo>
                        <a:pt x="143" y="76"/>
                      </a:lnTo>
                      <a:lnTo>
                        <a:pt x="129" y="104"/>
                      </a:lnTo>
                      <a:lnTo>
                        <a:pt x="107" y="131"/>
                      </a:lnTo>
                      <a:lnTo>
                        <a:pt x="87" y="161"/>
                      </a:lnTo>
                      <a:lnTo>
                        <a:pt x="69" y="189"/>
                      </a:lnTo>
                      <a:lnTo>
                        <a:pt x="61" y="217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7" name="Freeform 106"/>
                <p:cNvSpPr>
                  <a:spLocks/>
                </p:cNvSpPr>
                <p:nvPr/>
              </p:nvSpPr>
              <p:spPr bwMode="auto">
                <a:xfrm>
                  <a:off x="4313" y="1798"/>
                  <a:ext cx="31" cy="37"/>
                </a:xfrm>
                <a:custGeom>
                  <a:avLst/>
                  <a:gdLst>
                    <a:gd name="T0" fmla="*/ 0 w 156"/>
                    <a:gd name="T1" fmla="*/ 0 h 186"/>
                    <a:gd name="T2" fmla="*/ 0 w 156"/>
                    <a:gd name="T3" fmla="*/ 0 h 186"/>
                    <a:gd name="T4" fmla="*/ 0 w 156"/>
                    <a:gd name="T5" fmla="*/ 0 h 186"/>
                    <a:gd name="T6" fmla="*/ 0 w 156"/>
                    <a:gd name="T7" fmla="*/ 0 h 186"/>
                    <a:gd name="T8" fmla="*/ 0 w 156"/>
                    <a:gd name="T9" fmla="*/ 0 h 186"/>
                    <a:gd name="T10" fmla="*/ 0 w 156"/>
                    <a:gd name="T11" fmla="*/ 0 h 186"/>
                    <a:gd name="T12" fmla="*/ 0 w 156"/>
                    <a:gd name="T13" fmla="*/ 0 h 186"/>
                    <a:gd name="T14" fmla="*/ 0 w 156"/>
                    <a:gd name="T15" fmla="*/ 0 h 186"/>
                    <a:gd name="T16" fmla="*/ 0 w 156"/>
                    <a:gd name="T17" fmla="*/ 0 h 186"/>
                    <a:gd name="T18" fmla="*/ 0 w 156"/>
                    <a:gd name="T19" fmla="*/ 0 h 186"/>
                    <a:gd name="T20" fmla="*/ 0 w 156"/>
                    <a:gd name="T21" fmla="*/ 0 h 186"/>
                    <a:gd name="T22" fmla="*/ 0 w 156"/>
                    <a:gd name="T23" fmla="*/ 0 h 1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6"/>
                    <a:gd name="T37" fmla="*/ 0 h 186"/>
                    <a:gd name="T38" fmla="*/ 156 w 156"/>
                    <a:gd name="T39" fmla="*/ 186 h 1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6" h="186">
                      <a:moveTo>
                        <a:pt x="156" y="52"/>
                      </a:moveTo>
                      <a:lnTo>
                        <a:pt x="63" y="186"/>
                      </a:lnTo>
                      <a:lnTo>
                        <a:pt x="0" y="166"/>
                      </a:lnTo>
                      <a:lnTo>
                        <a:pt x="84" y="0"/>
                      </a:lnTo>
                      <a:lnTo>
                        <a:pt x="91" y="3"/>
                      </a:lnTo>
                      <a:lnTo>
                        <a:pt x="100" y="6"/>
                      </a:lnTo>
                      <a:lnTo>
                        <a:pt x="110" y="11"/>
                      </a:lnTo>
                      <a:lnTo>
                        <a:pt x="120" y="17"/>
                      </a:lnTo>
                      <a:lnTo>
                        <a:pt x="129" y="22"/>
                      </a:lnTo>
                      <a:lnTo>
                        <a:pt x="138" y="30"/>
                      </a:lnTo>
                      <a:lnTo>
                        <a:pt x="147" y="40"/>
                      </a:lnTo>
                      <a:lnTo>
                        <a:pt x="156" y="52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8" name="Freeform 107"/>
                <p:cNvSpPr>
                  <a:spLocks/>
                </p:cNvSpPr>
                <p:nvPr/>
              </p:nvSpPr>
              <p:spPr bwMode="auto">
                <a:xfrm>
                  <a:off x="4154" y="1809"/>
                  <a:ext cx="26" cy="43"/>
                </a:xfrm>
                <a:custGeom>
                  <a:avLst/>
                  <a:gdLst>
                    <a:gd name="T0" fmla="*/ 0 w 130"/>
                    <a:gd name="T1" fmla="*/ 0 h 218"/>
                    <a:gd name="T2" fmla="*/ 0 w 130"/>
                    <a:gd name="T3" fmla="*/ 0 h 218"/>
                    <a:gd name="T4" fmla="*/ 0 w 130"/>
                    <a:gd name="T5" fmla="*/ 0 h 218"/>
                    <a:gd name="T6" fmla="*/ 0 w 130"/>
                    <a:gd name="T7" fmla="*/ 0 h 218"/>
                    <a:gd name="T8" fmla="*/ 0 w 130"/>
                    <a:gd name="T9" fmla="*/ 0 h 218"/>
                    <a:gd name="T10" fmla="*/ 0 w 130"/>
                    <a:gd name="T11" fmla="*/ 0 h 218"/>
                    <a:gd name="T12" fmla="*/ 0 w 130"/>
                    <a:gd name="T13" fmla="*/ 0 h 218"/>
                    <a:gd name="T14" fmla="*/ 0 w 130"/>
                    <a:gd name="T15" fmla="*/ 0 h 218"/>
                    <a:gd name="T16" fmla="*/ 0 w 130"/>
                    <a:gd name="T17" fmla="*/ 0 h 218"/>
                    <a:gd name="T18" fmla="*/ 0 w 130"/>
                    <a:gd name="T19" fmla="*/ 0 h 218"/>
                    <a:gd name="T20" fmla="*/ 0 w 130"/>
                    <a:gd name="T21" fmla="*/ 0 h 218"/>
                    <a:gd name="T22" fmla="*/ 0 w 130"/>
                    <a:gd name="T23" fmla="*/ 0 h 218"/>
                    <a:gd name="T24" fmla="*/ 0 w 130"/>
                    <a:gd name="T25" fmla="*/ 0 h 218"/>
                    <a:gd name="T26" fmla="*/ 0 w 130"/>
                    <a:gd name="T27" fmla="*/ 0 h 218"/>
                    <a:gd name="T28" fmla="*/ 0 w 130"/>
                    <a:gd name="T29" fmla="*/ 0 h 2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0"/>
                    <a:gd name="T46" fmla="*/ 0 h 218"/>
                    <a:gd name="T47" fmla="*/ 130 w 130"/>
                    <a:gd name="T48" fmla="*/ 218 h 21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0" h="218">
                      <a:moveTo>
                        <a:pt x="124" y="72"/>
                      </a:moveTo>
                      <a:lnTo>
                        <a:pt x="40" y="218"/>
                      </a:lnTo>
                      <a:lnTo>
                        <a:pt x="30" y="209"/>
                      </a:lnTo>
                      <a:lnTo>
                        <a:pt x="20" y="201"/>
                      </a:lnTo>
                      <a:lnTo>
                        <a:pt x="7" y="193"/>
                      </a:lnTo>
                      <a:lnTo>
                        <a:pt x="0" y="186"/>
                      </a:lnTo>
                      <a:lnTo>
                        <a:pt x="82" y="0"/>
                      </a:lnTo>
                      <a:lnTo>
                        <a:pt x="92" y="1"/>
                      </a:lnTo>
                      <a:lnTo>
                        <a:pt x="104" y="6"/>
                      </a:lnTo>
                      <a:lnTo>
                        <a:pt x="113" y="13"/>
                      </a:lnTo>
                      <a:lnTo>
                        <a:pt x="122" y="23"/>
                      </a:lnTo>
                      <a:lnTo>
                        <a:pt x="126" y="33"/>
                      </a:lnTo>
                      <a:lnTo>
                        <a:pt x="130" y="47"/>
                      </a:lnTo>
                      <a:lnTo>
                        <a:pt x="128" y="59"/>
                      </a:lnTo>
                      <a:lnTo>
                        <a:pt x="124" y="72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39" name="Freeform 108"/>
                <p:cNvSpPr>
                  <a:spLocks/>
                </p:cNvSpPr>
                <p:nvPr/>
              </p:nvSpPr>
              <p:spPr bwMode="auto">
                <a:xfrm>
                  <a:off x="4336" y="1815"/>
                  <a:ext cx="20" cy="29"/>
                </a:xfrm>
                <a:custGeom>
                  <a:avLst/>
                  <a:gdLst>
                    <a:gd name="T0" fmla="*/ 0 w 97"/>
                    <a:gd name="T1" fmla="*/ 0 h 146"/>
                    <a:gd name="T2" fmla="*/ 0 w 97"/>
                    <a:gd name="T3" fmla="*/ 0 h 146"/>
                    <a:gd name="T4" fmla="*/ 0 w 97"/>
                    <a:gd name="T5" fmla="*/ 0 h 146"/>
                    <a:gd name="T6" fmla="*/ 0 w 97"/>
                    <a:gd name="T7" fmla="*/ 0 h 146"/>
                    <a:gd name="T8" fmla="*/ 0 w 97"/>
                    <a:gd name="T9" fmla="*/ 0 h 146"/>
                    <a:gd name="T10" fmla="*/ 0 w 97"/>
                    <a:gd name="T11" fmla="*/ 0 h 146"/>
                    <a:gd name="T12" fmla="*/ 0 w 97"/>
                    <a:gd name="T13" fmla="*/ 0 h 146"/>
                    <a:gd name="T14" fmla="*/ 0 w 97"/>
                    <a:gd name="T15" fmla="*/ 0 h 146"/>
                    <a:gd name="T16" fmla="*/ 0 w 97"/>
                    <a:gd name="T17" fmla="*/ 0 h 146"/>
                    <a:gd name="T18" fmla="*/ 0 w 97"/>
                    <a:gd name="T19" fmla="*/ 0 h 146"/>
                    <a:gd name="T20" fmla="*/ 0 w 97"/>
                    <a:gd name="T21" fmla="*/ 0 h 14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7"/>
                    <a:gd name="T34" fmla="*/ 0 h 146"/>
                    <a:gd name="T35" fmla="*/ 97 w 97"/>
                    <a:gd name="T36" fmla="*/ 146 h 14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7" h="146">
                      <a:moveTo>
                        <a:pt x="83" y="146"/>
                      </a:moveTo>
                      <a:lnTo>
                        <a:pt x="0" y="136"/>
                      </a:lnTo>
                      <a:lnTo>
                        <a:pt x="62" y="0"/>
                      </a:lnTo>
                      <a:lnTo>
                        <a:pt x="72" y="15"/>
                      </a:lnTo>
                      <a:lnTo>
                        <a:pt x="82" y="33"/>
                      </a:lnTo>
                      <a:lnTo>
                        <a:pt x="89" y="50"/>
                      </a:lnTo>
                      <a:lnTo>
                        <a:pt x="96" y="69"/>
                      </a:lnTo>
                      <a:lnTo>
                        <a:pt x="97" y="87"/>
                      </a:lnTo>
                      <a:lnTo>
                        <a:pt x="96" y="106"/>
                      </a:lnTo>
                      <a:lnTo>
                        <a:pt x="91" y="125"/>
                      </a:lnTo>
                      <a:lnTo>
                        <a:pt x="83" y="146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0" name="Freeform 109"/>
                <p:cNvSpPr>
                  <a:spLocks/>
                </p:cNvSpPr>
                <p:nvPr/>
              </p:nvSpPr>
              <p:spPr bwMode="auto">
                <a:xfrm>
                  <a:off x="4171" y="1827"/>
                  <a:ext cx="24" cy="35"/>
                </a:xfrm>
                <a:custGeom>
                  <a:avLst/>
                  <a:gdLst>
                    <a:gd name="T0" fmla="*/ 0 w 119"/>
                    <a:gd name="T1" fmla="*/ 0 h 176"/>
                    <a:gd name="T2" fmla="*/ 0 w 119"/>
                    <a:gd name="T3" fmla="*/ 0 h 176"/>
                    <a:gd name="T4" fmla="*/ 0 w 119"/>
                    <a:gd name="T5" fmla="*/ 0 h 176"/>
                    <a:gd name="T6" fmla="*/ 0 w 119"/>
                    <a:gd name="T7" fmla="*/ 0 h 176"/>
                    <a:gd name="T8" fmla="*/ 0 w 119"/>
                    <a:gd name="T9" fmla="*/ 0 h 176"/>
                    <a:gd name="T10" fmla="*/ 0 w 119"/>
                    <a:gd name="T11" fmla="*/ 0 h 176"/>
                    <a:gd name="T12" fmla="*/ 0 w 119"/>
                    <a:gd name="T13" fmla="*/ 0 h 176"/>
                    <a:gd name="T14" fmla="*/ 0 w 119"/>
                    <a:gd name="T15" fmla="*/ 0 h 176"/>
                    <a:gd name="T16" fmla="*/ 0 w 119"/>
                    <a:gd name="T17" fmla="*/ 0 h 176"/>
                    <a:gd name="T18" fmla="*/ 0 w 119"/>
                    <a:gd name="T19" fmla="*/ 0 h 176"/>
                    <a:gd name="T20" fmla="*/ 0 w 119"/>
                    <a:gd name="T21" fmla="*/ 0 h 176"/>
                    <a:gd name="T22" fmla="*/ 0 w 119"/>
                    <a:gd name="T23" fmla="*/ 0 h 176"/>
                    <a:gd name="T24" fmla="*/ 0 w 119"/>
                    <a:gd name="T25" fmla="*/ 0 h 176"/>
                    <a:gd name="T26" fmla="*/ 0 w 119"/>
                    <a:gd name="T27" fmla="*/ 0 h 176"/>
                    <a:gd name="T28" fmla="*/ 0 w 119"/>
                    <a:gd name="T29" fmla="*/ 0 h 176"/>
                    <a:gd name="T30" fmla="*/ 0 w 119"/>
                    <a:gd name="T31" fmla="*/ 0 h 176"/>
                    <a:gd name="T32" fmla="*/ 0 w 119"/>
                    <a:gd name="T33" fmla="*/ 0 h 176"/>
                    <a:gd name="T34" fmla="*/ 0 w 119"/>
                    <a:gd name="T35" fmla="*/ 0 h 17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19"/>
                    <a:gd name="T55" fmla="*/ 0 h 176"/>
                    <a:gd name="T56" fmla="*/ 119 w 119"/>
                    <a:gd name="T57" fmla="*/ 176 h 17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19" h="176">
                      <a:moveTo>
                        <a:pt x="57" y="176"/>
                      </a:moveTo>
                      <a:lnTo>
                        <a:pt x="44" y="174"/>
                      </a:lnTo>
                      <a:lnTo>
                        <a:pt x="31" y="171"/>
                      </a:lnTo>
                      <a:lnTo>
                        <a:pt x="18" y="163"/>
                      </a:lnTo>
                      <a:lnTo>
                        <a:pt x="9" y="155"/>
                      </a:lnTo>
                      <a:lnTo>
                        <a:pt x="2" y="144"/>
                      </a:lnTo>
                      <a:lnTo>
                        <a:pt x="0" y="132"/>
                      </a:lnTo>
                      <a:lnTo>
                        <a:pt x="4" y="118"/>
                      </a:lnTo>
                      <a:lnTo>
                        <a:pt x="15" y="104"/>
                      </a:lnTo>
                      <a:lnTo>
                        <a:pt x="79" y="0"/>
                      </a:lnTo>
                      <a:lnTo>
                        <a:pt x="107" y="19"/>
                      </a:lnTo>
                      <a:lnTo>
                        <a:pt x="119" y="42"/>
                      </a:lnTo>
                      <a:lnTo>
                        <a:pt x="118" y="65"/>
                      </a:lnTo>
                      <a:lnTo>
                        <a:pt x="110" y="88"/>
                      </a:lnTo>
                      <a:lnTo>
                        <a:pt x="95" y="111"/>
                      </a:lnTo>
                      <a:lnTo>
                        <a:pt x="79" y="133"/>
                      </a:lnTo>
                      <a:lnTo>
                        <a:pt x="64" y="155"/>
                      </a:lnTo>
                      <a:lnTo>
                        <a:pt x="57" y="176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1" name="Freeform 110"/>
                <p:cNvSpPr>
                  <a:spLocks/>
                </p:cNvSpPr>
                <p:nvPr/>
              </p:nvSpPr>
              <p:spPr bwMode="auto">
                <a:xfrm>
                  <a:off x="4193" y="1846"/>
                  <a:ext cx="17" cy="23"/>
                </a:xfrm>
                <a:custGeom>
                  <a:avLst/>
                  <a:gdLst>
                    <a:gd name="T0" fmla="*/ 0 w 85"/>
                    <a:gd name="T1" fmla="*/ 0 h 114"/>
                    <a:gd name="T2" fmla="*/ 0 w 85"/>
                    <a:gd name="T3" fmla="*/ 0 h 114"/>
                    <a:gd name="T4" fmla="*/ 0 w 85"/>
                    <a:gd name="T5" fmla="*/ 0 h 114"/>
                    <a:gd name="T6" fmla="*/ 0 w 85"/>
                    <a:gd name="T7" fmla="*/ 0 h 114"/>
                    <a:gd name="T8" fmla="*/ 0 w 85"/>
                    <a:gd name="T9" fmla="*/ 0 h 114"/>
                    <a:gd name="T10" fmla="*/ 0 w 85"/>
                    <a:gd name="T11" fmla="*/ 0 h 114"/>
                    <a:gd name="T12" fmla="*/ 0 w 85"/>
                    <a:gd name="T13" fmla="*/ 0 h 114"/>
                    <a:gd name="T14" fmla="*/ 0 w 85"/>
                    <a:gd name="T15" fmla="*/ 0 h 114"/>
                    <a:gd name="T16" fmla="*/ 0 w 85"/>
                    <a:gd name="T17" fmla="*/ 0 h 114"/>
                    <a:gd name="T18" fmla="*/ 0 w 85"/>
                    <a:gd name="T19" fmla="*/ 0 h 114"/>
                    <a:gd name="T20" fmla="*/ 0 w 85"/>
                    <a:gd name="T21" fmla="*/ 0 h 1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5"/>
                    <a:gd name="T34" fmla="*/ 0 h 114"/>
                    <a:gd name="T35" fmla="*/ 85 w 85"/>
                    <a:gd name="T36" fmla="*/ 114 h 1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5" h="114">
                      <a:moveTo>
                        <a:pt x="73" y="114"/>
                      </a:moveTo>
                      <a:lnTo>
                        <a:pt x="0" y="104"/>
                      </a:lnTo>
                      <a:lnTo>
                        <a:pt x="42" y="0"/>
                      </a:lnTo>
                      <a:lnTo>
                        <a:pt x="52" y="11"/>
                      </a:lnTo>
                      <a:lnTo>
                        <a:pt x="64" y="25"/>
                      </a:lnTo>
                      <a:lnTo>
                        <a:pt x="73" y="38"/>
                      </a:lnTo>
                      <a:lnTo>
                        <a:pt x="80" y="53"/>
                      </a:lnTo>
                      <a:lnTo>
                        <a:pt x="84" y="67"/>
                      </a:lnTo>
                      <a:lnTo>
                        <a:pt x="85" y="82"/>
                      </a:lnTo>
                      <a:lnTo>
                        <a:pt x="80" y="97"/>
                      </a:lnTo>
                      <a:lnTo>
                        <a:pt x="73" y="114"/>
                      </a:lnTo>
                      <a:close/>
                    </a:path>
                  </a:pathLst>
                </a:custGeom>
                <a:solidFill>
                  <a:srgbClr val="B24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2" name="Freeform 111"/>
                <p:cNvSpPr>
                  <a:spLocks/>
                </p:cNvSpPr>
                <p:nvPr/>
              </p:nvSpPr>
              <p:spPr bwMode="auto">
                <a:xfrm>
                  <a:off x="4212" y="884"/>
                  <a:ext cx="12" cy="7"/>
                </a:xfrm>
                <a:custGeom>
                  <a:avLst/>
                  <a:gdLst>
                    <a:gd name="T0" fmla="*/ 0 w 62"/>
                    <a:gd name="T1" fmla="*/ 0 h 35"/>
                    <a:gd name="T2" fmla="*/ 0 w 62"/>
                    <a:gd name="T3" fmla="*/ 0 h 35"/>
                    <a:gd name="T4" fmla="*/ 0 w 62"/>
                    <a:gd name="T5" fmla="*/ 0 h 35"/>
                    <a:gd name="T6" fmla="*/ 0 w 62"/>
                    <a:gd name="T7" fmla="*/ 0 h 35"/>
                    <a:gd name="T8" fmla="*/ 0 w 62"/>
                    <a:gd name="T9" fmla="*/ 0 h 35"/>
                    <a:gd name="T10" fmla="*/ 0 w 62"/>
                    <a:gd name="T11" fmla="*/ 0 h 35"/>
                    <a:gd name="T12" fmla="*/ 0 w 62"/>
                    <a:gd name="T13" fmla="*/ 0 h 35"/>
                    <a:gd name="T14" fmla="*/ 0 w 62"/>
                    <a:gd name="T15" fmla="*/ 0 h 35"/>
                    <a:gd name="T16" fmla="*/ 0 w 62"/>
                    <a:gd name="T17" fmla="*/ 0 h 35"/>
                    <a:gd name="T18" fmla="*/ 0 w 62"/>
                    <a:gd name="T19" fmla="*/ 0 h 35"/>
                    <a:gd name="T20" fmla="*/ 0 w 62"/>
                    <a:gd name="T21" fmla="*/ 0 h 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35"/>
                    <a:gd name="T35" fmla="*/ 62 w 62"/>
                    <a:gd name="T36" fmla="*/ 35 h 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35">
                      <a:moveTo>
                        <a:pt x="62" y="32"/>
                      </a:moveTo>
                      <a:lnTo>
                        <a:pt x="62" y="34"/>
                      </a:lnTo>
                      <a:lnTo>
                        <a:pt x="58" y="35"/>
                      </a:lnTo>
                      <a:lnTo>
                        <a:pt x="49" y="35"/>
                      </a:lnTo>
                      <a:lnTo>
                        <a:pt x="38" y="35"/>
                      </a:lnTo>
                      <a:lnTo>
                        <a:pt x="26" y="33"/>
                      </a:lnTo>
                      <a:lnTo>
                        <a:pt x="15" y="33"/>
                      </a:lnTo>
                      <a:lnTo>
                        <a:pt x="6" y="32"/>
                      </a:lnTo>
                      <a:lnTo>
                        <a:pt x="0" y="32"/>
                      </a:lnTo>
                      <a:lnTo>
                        <a:pt x="31" y="0"/>
                      </a:lnTo>
                      <a:lnTo>
                        <a:pt x="62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3" name="Freeform 112"/>
                <p:cNvSpPr>
                  <a:spLocks/>
                </p:cNvSpPr>
                <p:nvPr/>
              </p:nvSpPr>
              <p:spPr bwMode="auto">
                <a:xfrm>
                  <a:off x="4123" y="610"/>
                  <a:ext cx="62" cy="66"/>
                </a:xfrm>
                <a:custGeom>
                  <a:avLst/>
                  <a:gdLst>
                    <a:gd name="T0" fmla="*/ 0 w 310"/>
                    <a:gd name="T1" fmla="*/ 0 h 332"/>
                    <a:gd name="T2" fmla="*/ 0 w 310"/>
                    <a:gd name="T3" fmla="*/ 0 h 332"/>
                    <a:gd name="T4" fmla="*/ 0 w 310"/>
                    <a:gd name="T5" fmla="*/ 0 h 332"/>
                    <a:gd name="T6" fmla="*/ 0 w 310"/>
                    <a:gd name="T7" fmla="*/ 0 h 332"/>
                    <a:gd name="T8" fmla="*/ 0 w 310"/>
                    <a:gd name="T9" fmla="*/ 0 h 332"/>
                    <a:gd name="T10" fmla="*/ 0 w 310"/>
                    <a:gd name="T11" fmla="*/ 0 h 332"/>
                    <a:gd name="T12" fmla="*/ 0 w 310"/>
                    <a:gd name="T13" fmla="*/ 0 h 332"/>
                    <a:gd name="T14" fmla="*/ 0 w 310"/>
                    <a:gd name="T15" fmla="*/ 0 h 332"/>
                    <a:gd name="T16" fmla="*/ 0 w 310"/>
                    <a:gd name="T17" fmla="*/ 0 h 332"/>
                    <a:gd name="T18" fmla="*/ 0 w 310"/>
                    <a:gd name="T19" fmla="*/ 0 h 332"/>
                    <a:gd name="T20" fmla="*/ 0 w 310"/>
                    <a:gd name="T21" fmla="*/ 0 h 332"/>
                    <a:gd name="T22" fmla="*/ 0 w 310"/>
                    <a:gd name="T23" fmla="*/ 0 h 332"/>
                    <a:gd name="T24" fmla="*/ 0 w 310"/>
                    <a:gd name="T25" fmla="*/ 0 h 332"/>
                    <a:gd name="T26" fmla="*/ 0 w 310"/>
                    <a:gd name="T27" fmla="*/ 0 h 332"/>
                    <a:gd name="T28" fmla="*/ 0 w 310"/>
                    <a:gd name="T29" fmla="*/ 0 h 332"/>
                    <a:gd name="T30" fmla="*/ 0 w 310"/>
                    <a:gd name="T31" fmla="*/ 0 h 332"/>
                    <a:gd name="T32" fmla="*/ 0 w 310"/>
                    <a:gd name="T33" fmla="*/ 0 h 332"/>
                    <a:gd name="T34" fmla="*/ 0 w 310"/>
                    <a:gd name="T35" fmla="*/ 0 h 332"/>
                    <a:gd name="T36" fmla="*/ 0 w 310"/>
                    <a:gd name="T37" fmla="*/ 0 h 332"/>
                    <a:gd name="T38" fmla="*/ 0 w 310"/>
                    <a:gd name="T39" fmla="*/ 0 h 332"/>
                    <a:gd name="T40" fmla="*/ 0 w 310"/>
                    <a:gd name="T41" fmla="*/ 0 h 332"/>
                    <a:gd name="T42" fmla="*/ 0 w 310"/>
                    <a:gd name="T43" fmla="*/ 0 h 332"/>
                    <a:gd name="T44" fmla="*/ 0 w 310"/>
                    <a:gd name="T45" fmla="*/ 0 h 332"/>
                    <a:gd name="T46" fmla="*/ 0 w 310"/>
                    <a:gd name="T47" fmla="*/ 0 h 332"/>
                    <a:gd name="T48" fmla="*/ 0 w 310"/>
                    <a:gd name="T49" fmla="*/ 0 h 332"/>
                    <a:gd name="T50" fmla="*/ 0 w 310"/>
                    <a:gd name="T51" fmla="*/ 0 h 332"/>
                    <a:gd name="T52" fmla="*/ 0 w 310"/>
                    <a:gd name="T53" fmla="*/ 0 h 332"/>
                    <a:gd name="T54" fmla="*/ 0 w 310"/>
                    <a:gd name="T55" fmla="*/ 0 h 332"/>
                    <a:gd name="T56" fmla="*/ 0 w 310"/>
                    <a:gd name="T57" fmla="*/ 0 h 332"/>
                    <a:gd name="T58" fmla="*/ 0 w 310"/>
                    <a:gd name="T59" fmla="*/ 0 h 332"/>
                    <a:gd name="T60" fmla="*/ 0 w 310"/>
                    <a:gd name="T61" fmla="*/ 0 h 332"/>
                    <a:gd name="T62" fmla="*/ 0 w 310"/>
                    <a:gd name="T63" fmla="*/ 0 h 332"/>
                    <a:gd name="T64" fmla="*/ 0 w 310"/>
                    <a:gd name="T65" fmla="*/ 0 h 332"/>
                    <a:gd name="T66" fmla="*/ 0 w 310"/>
                    <a:gd name="T67" fmla="*/ 0 h 332"/>
                    <a:gd name="T68" fmla="*/ 0 w 310"/>
                    <a:gd name="T69" fmla="*/ 0 h 332"/>
                    <a:gd name="T70" fmla="*/ 0 w 310"/>
                    <a:gd name="T71" fmla="*/ 0 h 332"/>
                    <a:gd name="T72" fmla="*/ 0 w 310"/>
                    <a:gd name="T73" fmla="*/ 0 h 332"/>
                    <a:gd name="T74" fmla="*/ 0 w 310"/>
                    <a:gd name="T75" fmla="*/ 0 h 332"/>
                    <a:gd name="T76" fmla="*/ 0 w 310"/>
                    <a:gd name="T77" fmla="*/ 0 h 332"/>
                    <a:gd name="T78" fmla="*/ 0 w 310"/>
                    <a:gd name="T79" fmla="*/ 0 h 332"/>
                    <a:gd name="T80" fmla="*/ 0 w 310"/>
                    <a:gd name="T81" fmla="*/ 0 h 332"/>
                    <a:gd name="T82" fmla="*/ 0 w 310"/>
                    <a:gd name="T83" fmla="*/ 0 h 332"/>
                    <a:gd name="T84" fmla="*/ 0 w 310"/>
                    <a:gd name="T85" fmla="*/ 0 h 332"/>
                    <a:gd name="T86" fmla="*/ 0 w 310"/>
                    <a:gd name="T87" fmla="*/ 0 h 332"/>
                    <a:gd name="T88" fmla="*/ 0 w 310"/>
                    <a:gd name="T89" fmla="*/ 0 h 332"/>
                    <a:gd name="T90" fmla="*/ 0 w 310"/>
                    <a:gd name="T91" fmla="*/ 0 h 332"/>
                    <a:gd name="T92" fmla="*/ 0 w 310"/>
                    <a:gd name="T93" fmla="*/ 0 h 332"/>
                    <a:gd name="T94" fmla="*/ 0 w 310"/>
                    <a:gd name="T95" fmla="*/ 0 h 332"/>
                    <a:gd name="T96" fmla="*/ 0 w 310"/>
                    <a:gd name="T97" fmla="*/ 0 h 332"/>
                    <a:gd name="T98" fmla="*/ 0 w 310"/>
                    <a:gd name="T99" fmla="*/ 0 h 332"/>
                    <a:gd name="T100" fmla="*/ 0 w 310"/>
                    <a:gd name="T101" fmla="*/ 0 h 332"/>
                    <a:gd name="T102" fmla="*/ 0 w 310"/>
                    <a:gd name="T103" fmla="*/ 0 h 332"/>
                    <a:gd name="T104" fmla="*/ 0 w 310"/>
                    <a:gd name="T105" fmla="*/ 0 h 332"/>
                    <a:gd name="T106" fmla="*/ 0 w 310"/>
                    <a:gd name="T107" fmla="*/ 0 h 332"/>
                    <a:gd name="T108" fmla="*/ 0 w 310"/>
                    <a:gd name="T109" fmla="*/ 0 h 332"/>
                    <a:gd name="T110" fmla="*/ 0 w 310"/>
                    <a:gd name="T111" fmla="*/ 0 h 332"/>
                    <a:gd name="T112" fmla="*/ 0 w 310"/>
                    <a:gd name="T113" fmla="*/ 0 h 332"/>
                    <a:gd name="T114" fmla="*/ 0 w 310"/>
                    <a:gd name="T115" fmla="*/ 0 h 332"/>
                    <a:gd name="T116" fmla="*/ 0 w 310"/>
                    <a:gd name="T117" fmla="*/ 0 h 332"/>
                    <a:gd name="T118" fmla="*/ 0 w 310"/>
                    <a:gd name="T119" fmla="*/ 0 h 332"/>
                    <a:gd name="T120" fmla="*/ 0 w 310"/>
                    <a:gd name="T121" fmla="*/ 0 h 332"/>
                    <a:gd name="T122" fmla="*/ 0 w 310"/>
                    <a:gd name="T123" fmla="*/ 0 h 33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10"/>
                    <a:gd name="T187" fmla="*/ 0 h 332"/>
                    <a:gd name="T188" fmla="*/ 310 w 310"/>
                    <a:gd name="T189" fmla="*/ 332 h 33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10" h="332">
                      <a:moveTo>
                        <a:pt x="228" y="104"/>
                      </a:moveTo>
                      <a:lnTo>
                        <a:pt x="310" y="125"/>
                      </a:lnTo>
                      <a:lnTo>
                        <a:pt x="310" y="136"/>
                      </a:lnTo>
                      <a:lnTo>
                        <a:pt x="300" y="143"/>
                      </a:lnTo>
                      <a:lnTo>
                        <a:pt x="290" y="152"/>
                      </a:lnTo>
                      <a:lnTo>
                        <a:pt x="278" y="162"/>
                      </a:lnTo>
                      <a:lnTo>
                        <a:pt x="267" y="172"/>
                      </a:lnTo>
                      <a:lnTo>
                        <a:pt x="256" y="182"/>
                      </a:lnTo>
                      <a:lnTo>
                        <a:pt x="249" y="195"/>
                      </a:lnTo>
                      <a:lnTo>
                        <a:pt x="246" y="206"/>
                      </a:lnTo>
                      <a:lnTo>
                        <a:pt x="248" y="218"/>
                      </a:lnTo>
                      <a:lnTo>
                        <a:pt x="258" y="231"/>
                      </a:lnTo>
                      <a:lnTo>
                        <a:pt x="266" y="244"/>
                      </a:lnTo>
                      <a:lnTo>
                        <a:pt x="271" y="259"/>
                      </a:lnTo>
                      <a:lnTo>
                        <a:pt x="274" y="275"/>
                      </a:lnTo>
                      <a:lnTo>
                        <a:pt x="274" y="289"/>
                      </a:lnTo>
                      <a:lnTo>
                        <a:pt x="274" y="305"/>
                      </a:lnTo>
                      <a:lnTo>
                        <a:pt x="272" y="319"/>
                      </a:lnTo>
                      <a:lnTo>
                        <a:pt x="270" y="332"/>
                      </a:lnTo>
                      <a:lnTo>
                        <a:pt x="254" y="329"/>
                      </a:lnTo>
                      <a:lnTo>
                        <a:pt x="240" y="323"/>
                      </a:lnTo>
                      <a:lnTo>
                        <a:pt x="228" y="314"/>
                      </a:lnTo>
                      <a:lnTo>
                        <a:pt x="218" y="306"/>
                      </a:lnTo>
                      <a:lnTo>
                        <a:pt x="205" y="296"/>
                      </a:lnTo>
                      <a:lnTo>
                        <a:pt x="193" y="288"/>
                      </a:lnTo>
                      <a:lnTo>
                        <a:pt x="179" y="282"/>
                      </a:lnTo>
                      <a:lnTo>
                        <a:pt x="166" y="280"/>
                      </a:lnTo>
                      <a:lnTo>
                        <a:pt x="160" y="275"/>
                      </a:lnTo>
                      <a:lnTo>
                        <a:pt x="156" y="269"/>
                      </a:lnTo>
                      <a:lnTo>
                        <a:pt x="149" y="262"/>
                      </a:lnTo>
                      <a:lnTo>
                        <a:pt x="143" y="258"/>
                      </a:lnTo>
                      <a:lnTo>
                        <a:pt x="135" y="253"/>
                      </a:lnTo>
                      <a:lnTo>
                        <a:pt x="128" y="252"/>
                      </a:lnTo>
                      <a:lnTo>
                        <a:pt x="121" y="253"/>
                      </a:lnTo>
                      <a:lnTo>
                        <a:pt x="114" y="260"/>
                      </a:lnTo>
                      <a:lnTo>
                        <a:pt x="100" y="270"/>
                      </a:lnTo>
                      <a:lnTo>
                        <a:pt x="88" y="280"/>
                      </a:lnTo>
                      <a:lnTo>
                        <a:pt x="74" y="289"/>
                      </a:lnTo>
                      <a:lnTo>
                        <a:pt x="62" y="299"/>
                      </a:lnTo>
                      <a:lnTo>
                        <a:pt x="48" y="305"/>
                      </a:lnTo>
                      <a:lnTo>
                        <a:pt x="35" y="312"/>
                      </a:lnTo>
                      <a:lnTo>
                        <a:pt x="21" y="317"/>
                      </a:lnTo>
                      <a:lnTo>
                        <a:pt x="10" y="322"/>
                      </a:lnTo>
                      <a:lnTo>
                        <a:pt x="62" y="187"/>
                      </a:lnTo>
                      <a:lnTo>
                        <a:pt x="55" y="178"/>
                      </a:lnTo>
                      <a:lnTo>
                        <a:pt x="48" y="169"/>
                      </a:lnTo>
                      <a:lnTo>
                        <a:pt x="39" y="160"/>
                      </a:lnTo>
                      <a:lnTo>
                        <a:pt x="30" y="151"/>
                      </a:lnTo>
                      <a:lnTo>
                        <a:pt x="20" y="140"/>
                      </a:lnTo>
                      <a:lnTo>
                        <a:pt x="11" y="131"/>
                      </a:lnTo>
                      <a:lnTo>
                        <a:pt x="4" y="121"/>
                      </a:lnTo>
                      <a:lnTo>
                        <a:pt x="0" y="114"/>
                      </a:lnTo>
                      <a:lnTo>
                        <a:pt x="27" y="117"/>
                      </a:lnTo>
                      <a:lnTo>
                        <a:pt x="52" y="112"/>
                      </a:lnTo>
                      <a:lnTo>
                        <a:pt x="73" y="100"/>
                      </a:lnTo>
                      <a:lnTo>
                        <a:pt x="92" y="84"/>
                      </a:lnTo>
                      <a:lnTo>
                        <a:pt x="108" y="64"/>
                      </a:lnTo>
                      <a:lnTo>
                        <a:pt x="124" y="42"/>
                      </a:lnTo>
                      <a:lnTo>
                        <a:pt x="139" y="19"/>
                      </a:lnTo>
                      <a:lnTo>
                        <a:pt x="156" y="0"/>
                      </a:lnTo>
                      <a:lnTo>
                        <a:pt x="166" y="0"/>
                      </a:lnTo>
                      <a:lnTo>
                        <a:pt x="228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4" name="Freeform 113"/>
                <p:cNvSpPr>
                  <a:spLocks/>
                </p:cNvSpPr>
                <p:nvPr/>
              </p:nvSpPr>
              <p:spPr bwMode="auto">
                <a:xfrm>
                  <a:off x="4131" y="618"/>
                  <a:ext cx="46" cy="52"/>
                </a:xfrm>
                <a:custGeom>
                  <a:avLst/>
                  <a:gdLst>
                    <a:gd name="T0" fmla="*/ 0 w 229"/>
                    <a:gd name="T1" fmla="*/ 0 h 259"/>
                    <a:gd name="T2" fmla="*/ 0 w 229"/>
                    <a:gd name="T3" fmla="*/ 0 h 259"/>
                    <a:gd name="T4" fmla="*/ 0 w 229"/>
                    <a:gd name="T5" fmla="*/ 0 h 259"/>
                    <a:gd name="T6" fmla="*/ 0 w 229"/>
                    <a:gd name="T7" fmla="*/ 0 h 259"/>
                    <a:gd name="T8" fmla="*/ 0 w 229"/>
                    <a:gd name="T9" fmla="*/ 0 h 259"/>
                    <a:gd name="T10" fmla="*/ 0 w 229"/>
                    <a:gd name="T11" fmla="*/ 0 h 259"/>
                    <a:gd name="T12" fmla="*/ 0 w 229"/>
                    <a:gd name="T13" fmla="*/ 0 h 259"/>
                    <a:gd name="T14" fmla="*/ 0 w 229"/>
                    <a:gd name="T15" fmla="*/ 0 h 259"/>
                    <a:gd name="T16" fmla="*/ 0 w 229"/>
                    <a:gd name="T17" fmla="*/ 0 h 259"/>
                    <a:gd name="T18" fmla="*/ 0 w 229"/>
                    <a:gd name="T19" fmla="*/ 0 h 259"/>
                    <a:gd name="T20" fmla="*/ 0 w 229"/>
                    <a:gd name="T21" fmla="*/ 0 h 259"/>
                    <a:gd name="T22" fmla="*/ 0 w 229"/>
                    <a:gd name="T23" fmla="*/ 0 h 259"/>
                    <a:gd name="T24" fmla="*/ 0 w 229"/>
                    <a:gd name="T25" fmla="*/ 0 h 259"/>
                    <a:gd name="T26" fmla="*/ 0 w 229"/>
                    <a:gd name="T27" fmla="*/ 0 h 259"/>
                    <a:gd name="T28" fmla="*/ 0 w 229"/>
                    <a:gd name="T29" fmla="*/ 0 h 259"/>
                    <a:gd name="T30" fmla="*/ 0 w 229"/>
                    <a:gd name="T31" fmla="*/ 0 h 259"/>
                    <a:gd name="T32" fmla="*/ 0 w 229"/>
                    <a:gd name="T33" fmla="*/ 0 h 259"/>
                    <a:gd name="T34" fmla="*/ 0 w 229"/>
                    <a:gd name="T35" fmla="*/ 0 h 259"/>
                    <a:gd name="T36" fmla="*/ 0 w 229"/>
                    <a:gd name="T37" fmla="*/ 0 h 259"/>
                    <a:gd name="T38" fmla="*/ 0 w 229"/>
                    <a:gd name="T39" fmla="*/ 0 h 259"/>
                    <a:gd name="T40" fmla="*/ 0 w 229"/>
                    <a:gd name="T41" fmla="*/ 0 h 259"/>
                    <a:gd name="T42" fmla="*/ 0 w 229"/>
                    <a:gd name="T43" fmla="*/ 0 h 259"/>
                    <a:gd name="T44" fmla="*/ 0 w 229"/>
                    <a:gd name="T45" fmla="*/ 0 h 259"/>
                    <a:gd name="T46" fmla="*/ 0 w 229"/>
                    <a:gd name="T47" fmla="*/ 0 h 259"/>
                    <a:gd name="T48" fmla="*/ 0 w 229"/>
                    <a:gd name="T49" fmla="*/ 0 h 259"/>
                    <a:gd name="T50" fmla="*/ 0 w 229"/>
                    <a:gd name="T51" fmla="*/ 0 h 259"/>
                    <a:gd name="T52" fmla="*/ 0 w 229"/>
                    <a:gd name="T53" fmla="*/ 0 h 259"/>
                    <a:gd name="T54" fmla="*/ 0 w 229"/>
                    <a:gd name="T55" fmla="*/ 0 h 259"/>
                    <a:gd name="T56" fmla="*/ 0 w 229"/>
                    <a:gd name="T57" fmla="*/ 0 h 259"/>
                    <a:gd name="T58" fmla="*/ 0 w 229"/>
                    <a:gd name="T59" fmla="*/ 0 h 259"/>
                    <a:gd name="T60" fmla="*/ 0 w 229"/>
                    <a:gd name="T61" fmla="*/ 0 h 259"/>
                    <a:gd name="T62" fmla="*/ 0 w 229"/>
                    <a:gd name="T63" fmla="*/ 0 h 259"/>
                    <a:gd name="T64" fmla="*/ 0 w 229"/>
                    <a:gd name="T65" fmla="*/ 0 h 259"/>
                    <a:gd name="T66" fmla="*/ 0 w 229"/>
                    <a:gd name="T67" fmla="*/ 0 h 259"/>
                    <a:gd name="T68" fmla="*/ 0 w 229"/>
                    <a:gd name="T69" fmla="*/ 0 h 259"/>
                    <a:gd name="T70" fmla="*/ 0 w 229"/>
                    <a:gd name="T71" fmla="*/ 0 h 259"/>
                    <a:gd name="T72" fmla="*/ 0 w 229"/>
                    <a:gd name="T73" fmla="*/ 0 h 259"/>
                    <a:gd name="T74" fmla="*/ 0 w 229"/>
                    <a:gd name="T75" fmla="*/ 0 h 259"/>
                    <a:gd name="T76" fmla="*/ 0 w 229"/>
                    <a:gd name="T77" fmla="*/ 0 h 259"/>
                    <a:gd name="T78" fmla="*/ 0 w 229"/>
                    <a:gd name="T79" fmla="*/ 0 h 259"/>
                    <a:gd name="T80" fmla="*/ 0 w 229"/>
                    <a:gd name="T81" fmla="*/ 0 h 259"/>
                    <a:gd name="T82" fmla="*/ 0 w 229"/>
                    <a:gd name="T83" fmla="*/ 0 h 259"/>
                    <a:gd name="T84" fmla="*/ 0 w 229"/>
                    <a:gd name="T85" fmla="*/ 0 h 259"/>
                    <a:gd name="T86" fmla="*/ 0 w 229"/>
                    <a:gd name="T87" fmla="*/ 0 h 259"/>
                    <a:gd name="T88" fmla="*/ 0 w 229"/>
                    <a:gd name="T89" fmla="*/ 0 h 259"/>
                    <a:gd name="T90" fmla="*/ 0 w 229"/>
                    <a:gd name="T91" fmla="*/ 0 h 259"/>
                    <a:gd name="T92" fmla="*/ 0 w 229"/>
                    <a:gd name="T93" fmla="*/ 0 h 259"/>
                    <a:gd name="T94" fmla="*/ 0 w 229"/>
                    <a:gd name="T95" fmla="*/ 0 h 259"/>
                    <a:gd name="T96" fmla="*/ 0 w 229"/>
                    <a:gd name="T97" fmla="*/ 0 h 2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29"/>
                    <a:gd name="T148" fmla="*/ 0 h 259"/>
                    <a:gd name="T149" fmla="*/ 229 w 229"/>
                    <a:gd name="T150" fmla="*/ 259 h 2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29" h="259">
                      <a:moveTo>
                        <a:pt x="197" y="94"/>
                      </a:moveTo>
                      <a:lnTo>
                        <a:pt x="204" y="94"/>
                      </a:lnTo>
                      <a:lnTo>
                        <a:pt x="212" y="94"/>
                      </a:lnTo>
                      <a:lnTo>
                        <a:pt x="220" y="94"/>
                      </a:lnTo>
                      <a:lnTo>
                        <a:pt x="229" y="94"/>
                      </a:lnTo>
                      <a:lnTo>
                        <a:pt x="222" y="103"/>
                      </a:lnTo>
                      <a:lnTo>
                        <a:pt x="216" y="111"/>
                      </a:lnTo>
                      <a:lnTo>
                        <a:pt x="208" y="116"/>
                      </a:lnTo>
                      <a:lnTo>
                        <a:pt x="202" y="122"/>
                      </a:lnTo>
                      <a:lnTo>
                        <a:pt x="194" y="127"/>
                      </a:lnTo>
                      <a:lnTo>
                        <a:pt x="187" y="131"/>
                      </a:lnTo>
                      <a:lnTo>
                        <a:pt x="180" y="137"/>
                      </a:lnTo>
                      <a:lnTo>
                        <a:pt x="177" y="145"/>
                      </a:lnTo>
                      <a:lnTo>
                        <a:pt x="180" y="159"/>
                      </a:lnTo>
                      <a:lnTo>
                        <a:pt x="186" y="175"/>
                      </a:lnTo>
                      <a:lnTo>
                        <a:pt x="193" y="190"/>
                      </a:lnTo>
                      <a:lnTo>
                        <a:pt x="199" y="206"/>
                      </a:lnTo>
                      <a:lnTo>
                        <a:pt x="204" y="219"/>
                      </a:lnTo>
                      <a:lnTo>
                        <a:pt x="207" y="233"/>
                      </a:lnTo>
                      <a:lnTo>
                        <a:pt x="208" y="245"/>
                      </a:lnTo>
                      <a:lnTo>
                        <a:pt x="207" y="259"/>
                      </a:lnTo>
                      <a:lnTo>
                        <a:pt x="93" y="176"/>
                      </a:lnTo>
                      <a:lnTo>
                        <a:pt x="0" y="238"/>
                      </a:lnTo>
                      <a:lnTo>
                        <a:pt x="4" y="221"/>
                      </a:lnTo>
                      <a:lnTo>
                        <a:pt x="11" y="208"/>
                      </a:lnTo>
                      <a:lnTo>
                        <a:pt x="16" y="194"/>
                      </a:lnTo>
                      <a:lnTo>
                        <a:pt x="24" y="182"/>
                      </a:lnTo>
                      <a:lnTo>
                        <a:pt x="30" y="168"/>
                      </a:lnTo>
                      <a:lnTo>
                        <a:pt x="35" y="157"/>
                      </a:lnTo>
                      <a:lnTo>
                        <a:pt x="39" y="146"/>
                      </a:lnTo>
                      <a:lnTo>
                        <a:pt x="41" y="134"/>
                      </a:lnTo>
                      <a:lnTo>
                        <a:pt x="33" y="129"/>
                      </a:lnTo>
                      <a:lnTo>
                        <a:pt x="26" y="124"/>
                      </a:lnTo>
                      <a:lnTo>
                        <a:pt x="21" y="118"/>
                      </a:lnTo>
                      <a:lnTo>
                        <a:pt x="16" y="112"/>
                      </a:lnTo>
                      <a:lnTo>
                        <a:pt x="12" y="104"/>
                      </a:lnTo>
                      <a:lnTo>
                        <a:pt x="7" y="97"/>
                      </a:lnTo>
                      <a:lnTo>
                        <a:pt x="4" y="89"/>
                      </a:lnTo>
                      <a:lnTo>
                        <a:pt x="0" y="83"/>
                      </a:lnTo>
                      <a:lnTo>
                        <a:pt x="73" y="72"/>
                      </a:lnTo>
                      <a:lnTo>
                        <a:pt x="125" y="0"/>
                      </a:lnTo>
                      <a:lnTo>
                        <a:pt x="136" y="9"/>
                      </a:lnTo>
                      <a:lnTo>
                        <a:pt x="144" y="23"/>
                      </a:lnTo>
                      <a:lnTo>
                        <a:pt x="148" y="37"/>
                      </a:lnTo>
                      <a:lnTo>
                        <a:pt x="153" y="54"/>
                      </a:lnTo>
                      <a:lnTo>
                        <a:pt x="156" y="68"/>
                      </a:lnTo>
                      <a:lnTo>
                        <a:pt x="164" y="81"/>
                      </a:lnTo>
                      <a:lnTo>
                        <a:pt x="177" y="89"/>
                      </a:lnTo>
                      <a:lnTo>
                        <a:pt x="197" y="94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5" name="Freeform 114"/>
                <p:cNvSpPr>
                  <a:spLocks/>
                </p:cNvSpPr>
                <p:nvPr/>
              </p:nvSpPr>
              <p:spPr bwMode="auto">
                <a:xfrm>
                  <a:off x="4249" y="726"/>
                  <a:ext cx="62" cy="60"/>
                </a:xfrm>
                <a:custGeom>
                  <a:avLst/>
                  <a:gdLst>
                    <a:gd name="T0" fmla="*/ 0 w 311"/>
                    <a:gd name="T1" fmla="*/ 0 h 300"/>
                    <a:gd name="T2" fmla="*/ 0 w 311"/>
                    <a:gd name="T3" fmla="*/ 0 h 300"/>
                    <a:gd name="T4" fmla="*/ 0 w 311"/>
                    <a:gd name="T5" fmla="*/ 0 h 300"/>
                    <a:gd name="T6" fmla="*/ 0 w 311"/>
                    <a:gd name="T7" fmla="*/ 0 h 300"/>
                    <a:gd name="T8" fmla="*/ 0 w 311"/>
                    <a:gd name="T9" fmla="*/ 0 h 300"/>
                    <a:gd name="T10" fmla="*/ 0 w 311"/>
                    <a:gd name="T11" fmla="*/ 0 h 300"/>
                    <a:gd name="T12" fmla="*/ 0 w 311"/>
                    <a:gd name="T13" fmla="*/ 0 h 300"/>
                    <a:gd name="T14" fmla="*/ 0 w 311"/>
                    <a:gd name="T15" fmla="*/ 0 h 300"/>
                    <a:gd name="T16" fmla="*/ 0 w 311"/>
                    <a:gd name="T17" fmla="*/ 0 h 300"/>
                    <a:gd name="T18" fmla="*/ 0 w 311"/>
                    <a:gd name="T19" fmla="*/ 0 h 300"/>
                    <a:gd name="T20" fmla="*/ 0 w 311"/>
                    <a:gd name="T21" fmla="*/ 0 h 300"/>
                    <a:gd name="T22" fmla="*/ 0 w 311"/>
                    <a:gd name="T23" fmla="*/ 0 h 300"/>
                    <a:gd name="T24" fmla="*/ 0 w 311"/>
                    <a:gd name="T25" fmla="*/ 0 h 300"/>
                    <a:gd name="T26" fmla="*/ 0 w 311"/>
                    <a:gd name="T27" fmla="*/ 0 h 300"/>
                    <a:gd name="T28" fmla="*/ 0 w 311"/>
                    <a:gd name="T29" fmla="*/ 0 h 300"/>
                    <a:gd name="T30" fmla="*/ 0 w 311"/>
                    <a:gd name="T31" fmla="*/ 0 h 300"/>
                    <a:gd name="T32" fmla="*/ 0 w 311"/>
                    <a:gd name="T33" fmla="*/ 0 h 300"/>
                    <a:gd name="T34" fmla="*/ 0 w 311"/>
                    <a:gd name="T35" fmla="*/ 0 h 300"/>
                    <a:gd name="T36" fmla="*/ 0 w 311"/>
                    <a:gd name="T37" fmla="*/ 0 h 300"/>
                    <a:gd name="T38" fmla="*/ 0 w 311"/>
                    <a:gd name="T39" fmla="*/ 0 h 300"/>
                    <a:gd name="T40" fmla="*/ 0 w 311"/>
                    <a:gd name="T41" fmla="*/ 0 h 300"/>
                    <a:gd name="T42" fmla="*/ 0 w 311"/>
                    <a:gd name="T43" fmla="*/ 0 h 300"/>
                    <a:gd name="T44" fmla="*/ 0 w 311"/>
                    <a:gd name="T45" fmla="*/ 0 h 300"/>
                    <a:gd name="T46" fmla="*/ 0 w 311"/>
                    <a:gd name="T47" fmla="*/ 0 h 300"/>
                    <a:gd name="T48" fmla="*/ 0 w 311"/>
                    <a:gd name="T49" fmla="*/ 0 h 300"/>
                    <a:gd name="T50" fmla="*/ 0 w 311"/>
                    <a:gd name="T51" fmla="*/ 0 h 300"/>
                    <a:gd name="T52" fmla="*/ 0 w 311"/>
                    <a:gd name="T53" fmla="*/ 0 h 300"/>
                    <a:gd name="T54" fmla="*/ 0 w 311"/>
                    <a:gd name="T55" fmla="*/ 0 h 300"/>
                    <a:gd name="T56" fmla="*/ 0 w 311"/>
                    <a:gd name="T57" fmla="*/ 0 h 300"/>
                    <a:gd name="T58" fmla="*/ 0 w 311"/>
                    <a:gd name="T59" fmla="*/ 0 h 300"/>
                    <a:gd name="T60" fmla="*/ 0 w 311"/>
                    <a:gd name="T61" fmla="*/ 0 h 300"/>
                    <a:gd name="T62" fmla="*/ 0 w 311"/>
                    <a:gd name="T63" fmla="*/ 0 h 300"/>
                    <a:gd name="T64" fmla="*/ 0 w 311"/>
                    <a:gd name="T65" fmla="*/ 0 h 300"/>
                    <a:gd name="T66" fmla="*/ 0 w 311"/>
                    <a:gd name="T67" fmla="*/ 0 h 3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11"/>
                    <a:gd name="T103" fmla="*/ 0 h 300"/>
                    <a:gd name="T104" fmla="*/ 311 w 311"/>
                    <a:gd name="T105" fmla="*/ 300 h 30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11" h="300">
                      <a:moveTo>
                        <a:pt x="207" y="10"/>
                      </a:moveTo>
                      <a:lnTo>
                        <a:pt x="210" y="24"/>
                      </a:lnTo>
                      <a:lnTo>
                        <a:pt x="212" y="38"/>
                      </a:lnTo>
                      <a:lnTo>
                        <a:pt x="213" y="51"/>
                      </a:lnTo>
                      <a:lnTo>
                        <a:pt x="215" y="64"/>
                      </a:lnTo>
                      <a:lnTo>
                        <a:pt x="216" y="75"/>
                      </a:lnTo>
                      <a:lnTo>
                        <a:pt x="222" y="86"/>
                      </a:lnTo>
                      <a:lnTo>
                        <a:pt x="229" y="95"/>
                      </a:lnTo>
                      <a:lnTo>
                        <a:pt x="239" y="104"/>
                      </a:lnTo>
                      <a:lnTo>
                        <a:pt x="249" y="104"/>
                      </a:lnTo>
                      <a:lnTo>
                        <a:pt x="260" y="105"/>
                      </a:lnTo>
                      <a:lnTo>
                        <a:pt x="271" y="107"/>
                      </a:lnTo>
                      <a:lnTo>
                        <a:pt x="282" y="111"/>
                      </a:lnTo>
                      <a:lnTo>
                        <a:pt x="291" y="114"/>
                      </a:lnTo>
                      <a:lnTo>
                        <a:pt x="299" y="121"/>
                      </a:lnTo>
                      <a:lnTo>
                        <a:pt x="306" y="126"/>
                      </a:lnTo>
                      <a:lnTo>
                        <a:pt x="311" y="134"/>
                      </a:lnTo>
                      <a:lnTo>
                        <a:pt x="239" y="197"/>
                      </a:lnTo>
                      <a:lnTo>
                        <a:pt x="239" y="208"/>
                      </a:lnTo>
                      <a:lnTo>
                        <a:pt x="240" y="219"/>
                      </a:lnTo>
                      <a:lnTo>
                        <a:pt x="241" y="230"/>
                      </a:lnTo>
                      <a:lnTo>
                        <a:pt x="243" y="243"/>
                      </a:lnTo>
                      <a:lnTo>
                        <a:pt x="245" y="254"/>
                      </a:lnTo>
                      <a:lnTo>
                        <a:pt x="247" y="267"/>
                      </a:lnTo>
                      <a:lnTo>
                        <a:pt x="248" y="278"/>
                      </a:lnTo>
                      <a:lnTo>
                        <a:pt x="249" y="290"/>
                      </a:lnTo>
                      <a:lnTo>
                        <a:pt x="233" y="288"/>
                      </a:lnTo>
                      <a:lnTo>
                        <a:pt x="220" y="285"/>
                      </a:lnTo>
                      <a:lnTo>
                        <a:pt x="208" y="278"/>
                      </a:lnTo>
                      <a:lnTo>
                        <a:pt x="198" y="272"/>
                      </a:lnTo>
                      <a:lnTo>
                        <a:pt x="187" y="263"/>
                      </a:lnTo>
                      <a:lnTo>
                        <a:pt x="177" y="255"/>
                      </a:lnTo>
                      <a:lnTo>
                        <a:pt x="165" y="245"/>
                      </a:lnTo>
                      <a:lnTo>
                        <a:pt x="155" y="238"/>
                      </a:lnTo>
                      <a:lnTo>
                        <a:pt x="143" y="245"/>
                      </a:lnTo>
                      <a:lnTo>
                        <a:pt x="133" y="255"/>
                      </a:lnTo>
                      <a:lnTo>
                        <a:pt x="123" y="264"/>
                      </a:lnTo>
                      <a:lnTo>
                        <a:pt x="114" y="273"/>
                      </a:lnTo>
                      <a:lnTo>
                        <a:pt x="103" y="280"/>
                      </a:lnTo>
                      <a:lnTo>
                        <a:pt x="94" y="288"/>
                      </a:lnTo>
                      <a:lnTo>
                        <a:pt x="83" y="295"/>
                      </a:lnTo>
                      <a:lnTo>
                        <a:pt x="73" y="300"/>
                      </a:lnTo>
                      <a:lnTo>
                        <a:pt x="66" y="279"/>
                      </a:lnTo>
                      <a:lnTo>
                        <a:pt x="67" y="258"/>
                      </a:lnTo>
                      <a:lnTo>
                        <a:pt x="74" y="236"/>
                      </a:lnTo>
                      <a:lnTo>
                        <a:pt x="83" y="216"/>
                      </a:lnTo>
                      <a:lnTo>
                        <a:pt x="89" y="195"/>
                      </a:lnTo>
                      <a:lnTo>
                        <a:pt x="90" y="178"/>
                      </a:lnTo>
                      <a:lnTo>
                        <a:pt x="82" y="165"/>
                      </a:lnTo>
                      <a:lnTo>
                        <a:pt x="63" y="156"/>
                      </a:lnTo>
                      <a:lnTo>
                        <a:pt x="54" y="151"/>
                      </a:lnTo>
                      <a:lnTo>
                        <a:pt x="47" y="147"/>
                      </a:lnTo>
                      <a:lnTo>
                        <a:pt x="38" y="142"/>
                      </a:lnTo>
                      <a:lnTo>
                        <a:pt x="31" y="138"/>
                      </a:lnTo>
                      <a:lnTo>
                        <a:pt x="23" y="132"/>
                      </a:lnTo>
                      <a:lnTo>
                        <a:pt x="15" y="128"/>
                      </a:lnTo>
                      <a:lnTo>
                        <a:pt x="7" y="121"/>
                      </a:lnTo>
                      <a:lnTo>
                        <a:pt x="0" y="114"/>
                      </a:lnTo>
                      <a:lnTo>
                        <a:pt x="11" y="104"/>
                      </a:lnTo>
                      <a:lnTo>
                        <a:pt x="115" y="84"/>
                      </a:lnTo>
                      <a:lnTo>
                        <a:pt x="125" y="73"/>
                      </a:lnTo>
                      <a:lnTo>
                        <a:pt x="135" y="62"/>
                      </a:lnTo>
                      <a:lnTo>
                        <a:pt x="145" y="50"/>
                      </a:lnTo>
                      <a:lnTo>
                        <a:pt x="156" y="37"/>
                      </a:lnTo>
                      <a:lnTo>
                        <a:pt x="167" y="24"/>
                      </a:lnTo>
                      <a:lnTo>
                        <a:pt x="179" y="14"/>
                      </a:lnTo>
                      <a:lnTo>
                        <a:pt x="193" y="4"/>
                      </a:lnTo>
                      <a:lnTo>
                        <a:pt x="207" y="0"/>
                      </a:lnTo>
                      <a:lnTo>
                        <a:pt x="20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6" name="Freeform 115"/>
                <p:cNvSpPr>
                  <a:spLocks/>
                </p:cNvSpPr>
                <p:nvPr/>
              </p:nvSpPr>
              <p:spPr bwMode="auto">
                <a:xfrm>
                  <a:off x="4257" y="733"/>
                  <a:ext cx="48" cy="47"/>
                </a:xfrm>
                <a:custGeom>
                  <a:avLst/>
                  <a:gdLst>
                    <a:gd name="T0" fmla="*/ 0 w 239"/>
                    <a:gd name="T1" fmla="*/ 0 h 238"/>
                    <a:gd name="T2" fmla="*/ 0 w 239"/>
                    <a:gd name="T3" fmla="*/ 0 h 238"/>
                    <a:gd name="T4" fmla="*/ 0 w 239"/>
                    <a:gd name="T5" fmla="*/ 0 h 238"/>
                    <a:gd name="T6" fmla="*/ 0 w 239"/>
                    <a:gd name="T7" fmla="*/ 0 h 238"/>
                    <a:gd name="T8" fmla="*/ 0 w 239"/>
                    <a:gd name="T9" fmla="*/ 0 h 238"/>
                    <a:gd name="T10" fmla="*/ 0 w 239"/>
                    <a:gd name="T11" fmla="*/ 0 h 238"/>
                    <a:gd name="T12" fmla="*/ 0 w 239"/>
                    <a:gd name="T13" fmla="*/ 0 h 238"/>
                    <a:gd name="T14" fmla="*/ 0 w 239"/>
                    <a:gd name="T15" fmla="*/ 0 h 238"/>
                    <a:gd name="T16" fmla="*/ 0 w 239"/>
                    <a:gd name="T17" fmla="*/ 0 h 238"/>
                    <a:gd name="T18" fmla="*/ 0 w 239"/>
                    <a:gd name="T19" fmla="*/ 0 h 238"/>
                    <a:gd name="T20" fmla="*/ 0 w 239"/>
                    <a:gd name="T21" fmla="*/ 0 h 238"/>
                    <a:gd name="T22" fmla="*/ 0 w 239"/>
                    <a:gd name="T23" fmla="*/ 0 h 238"/>
                    <a:gd name="T24" fmla="*/ 0 w 239"/>
                    <a:gd name="T25" fmla="*/ 0 h 238"/>
                    <a:gd name="T26" fmla="*/ 0 w 239"/>
                    <a:gd name="T27" fmla="*/ 0 h 238"/>
                    <a:gd name="T28" fmla="*/ 0 w 239"/>
                    <a:gd name="T29" fmla="*/ 0 h 238"/>
                    <a:gd name="T30" fmla="*/ 0 w 239"/>
                    <a:gd name="T31" fmla="*/ 0 h 238"/>
                    <a:gd name="T32" fmla="*/ 0 w 239"/>
                    <a:gd name="T33" fmla="*/ 0 h 238"/>
                    <a:gd name="T34" fmla="*/ 0 w 239"/>
                    <a:gd name="T35" fmla="*/ 0 h 238"/>
                    <a:gd name="T36" fmla="*/ 0 w 239"/>
                    <a:gd name="T37" fmla="*/ 0 h 238"/>
                    <a:gd name="T38" fmla="*/ 0 w 239"/>
                    <a:gd name="T39" fmla="*/ 0 h 238"/>
                    <a:gd name="T40" fmla="*/ 0 w 239"/>
                    <a:gd name="T41" fmla="*/ 0 h 238"/>
                    <a:gd name="T42" fmla="*/ 0 w 239"/>
                    <a:gd name="T43" fmla="*/ 0 h 238"/>
                    <a:gd name="T44" fmla="*/ 0 w 239"/>
                    <a:gd name="T45" fmla="*/ 0 h 238"/>
                    <a:gd name="T46" fmla="*/ 0 w 239"/>
                    <a:gd name="T47" fmla="*/ 0 h 238"/>
                    <a:gd name="T48" fmla="*/ 0 w 239"/>
                    <a:gd name="T49" fmla="*/ 0 h 238"/>
                    <a:gd name="T50" fmla="*/ 0 w 239"/>
                    <a:gd name="T51" fmla="*/ 0 h 238"/>
                    <a:gd name="T52" fmla="*/ 0 w 239"/>
                    <a:gd name="T53" fmla="*/ 0 h 238"/>
                    <a:gd name="T54" fmla="*/ 0 w 239"/>
                    <a:gd name="T55" fmla="*/ 0 h 238"/>
                    <a:gd name="T56" fmla="*/ 0 w 239"/>
                    <a:gd name="T57" fmla="*/ 0 h 238"/>
                    <a:gd name="T58" fmla="*/ 0 w 239"/>
                    <a:gd name="T59" fmla="*/ 0 h 238"/>
                    <a:gd name="T60" fmla="*/ 0 w 239"/>
                    <a:gd name="T61" fmla="*/ 0 h 238"/>
                    <a:gd name="T62" fmla="*/ 0 w 239"/>
                    <a:gd name="T63" fmla="*/ 0 h 238"/>
                    <a:gd name="T64" fmla="*/ 0 w 239"/>
                    <a:gd name="T65" fmla="*/ 0 h 238"/>
                    <a:gd name="T66" fmla="*/ 0 w 239"/>
                    <a:gd name="T67" fmla="*/ 0 h 238"/>
                    <a:gd name="T68" fmla="*/ 0 w 239"/>
                    <a:gd name="T69" fmla="*/ 0 h 238"/>
                    <a:gd name="T70" fmla="*/ 0 w 239"/>
                    <a:gd name="T71" fmla="*/ 0 h 238"/>
                    <a:gd name="T72" fmla="*/ 0 w 239"/>
                    <a:gd name="T73" fmla="*/ 0 h 238"/>
                    <a:gd name="T74" fmla="*/ 0 w 239"/>
                    <a:gd name="T75" fmla="*/ 0 h 238"/>
                    <a:gd name="T76" fmla="*/ 0 w 239"/>
                    <a:gd name="T77" fmla="*/ 0 h 238"/>
                    <a:gd name="T78" fmla="*/ 0 w 239"/>
                    <a:gd name="T79" fmla="*/ 0 h 238"/>
                    <a:gd name="T80" fmla="*/ 0 w 239"/>
                    <a:gd name="T81" fmla="*/ 0 h 238"/>
                    <a:gd name="T82" fmla="*/ 0 w 239"/>
                    <a:gd name="T83" fmla="*/ 0 h 238"/>
                    <a:gd name="T84" fmla="*/ 0 w 239"/>
                    <a:gd name="T85" fmla="*/ 0 h 238"/>
                    <a:gd name="T86" fmla="*/ 0 w 239"/>
                    <a:gd name="T87" fmla="*/ 0 h 238"/>
                    <a:gd name="T88" fmla="*/ 0 w 239"/>
                    <a:gd name="T89" fmla="*/ 0 h 238"/>
                    <a:gd name="T90" fmla="*/ 0 w 239"/>
                    <a:gd name="T91" fmla="*/ 0 h 23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9"/>
                    <a:gd name="T139" fmla="*/ 0 h 238"/>
                    <a:gd name="T140" fmla="*/ 239 w 239"/>
                    <a:gd name="T141" fmla="*/ 238 h 23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9" h="238">
                      <a:moveTo>
                        <a:pt x="207" y="102"/>
                      </a:moveTo>
                      <a:lnTo>
                        <a:pt x="239" y="102"/>
                      </a:lnTo>
                      <a:lnTo>
                        <a:pt x="230" y="109"/>
                      </a:lnTo>
                      <a:lnTo>
                        <a:pt x="221" y="116"/>
                      </a:lnTo>
                      <a:lnTo>
                        <a:pt x="211" y="122"/>
                      </a:lnTo>
                      <a:lnTo>
                        <a:pt x="201" y="128"/>
                      </a:lnTo>
                      <a:lnTo>
                        <a:pt x="191" y="134"/>
                      </a:lnTo>
                      <a:lnTo>
                        <a:pt x="182" y="140"/>
                      </a:lnTo>
                      <a:lnTo>
                        <a:pt x="172" y="146"/>
                      </a:lnTo>
                      <a:lnTo>
                        <a:pt x="165" y="154"/>
                      </a:lnTo>
                      <a:lnTo>
                        <a:pt x="187" y="228"/>
                      </a:lnTo>
                      <a:lnTo>
                        <a:pt x="174" y="226"/>
                      </a:lnTo>
                      <a:lnTo>
                        <a:pt x="164" y="222"/>
                      </a:lnTo>
                      <a:lnTo>
                        <a:pt x="154" y="215"/>
                      </a:lnTo>
                      <a:lnTo>
                        <a:pt x="146" y="209"/>
                      </a:lnTo>
                      <a:lnTo>
                        <a:pt x="136" y="200"/>
                      </a:lnTo>
                      <a:lnTo>
                        <a:pt x="128" y="192"/>
                      </a:lnTo>
                      <a:lnTo>
                        <a:pt x="120" y="183"/>
                      </a:lnTo>
                      <a:lnTo>
                        <a:pt x="113" y="176"/>
                      </a:lnTo>
                      <a:lnTo>
                        <a:pt x="41" y="238"/>
                      </a:lnTo>
                      <a:lnTo>
                        <a:pt x="73" y="124"/>
                      </a:lnTo>
                      <a:lnTo>
                        <a:pt x="60" y="119"/>
                      </a:lnTo>
                      <a:lnTo>
                        <a:pt x="50" y="117"/>
                      </a:lnTo>
                      <a:lnTo>
                        <a:pt x="40" y="114"/>
                      </a:lnTo>
                      <a:lnTo>
                        <a:pt x="32" y="110"/>
                      </a:lnTo>
                      <a:lnTo>
                        <a:pt x="23" y="106"/>
                      </a:lnTo>
                      <a:lnTo>
                        <a:pt x="15" y="100"/>
                      </a:lnTo>
                      <a:lnTo>
                        <a:pt x="7" y="92"/>
                      </a:lnTo>
                      <a:lnTo>
                        <a:pt x="0" y="82"/>
                      </a:lnTo>
                      <a:lnTo>
                        <a:pt x="8" y="81"/>
                      </a:lnTo>
                      <a:lnTo>
                        <a:pt x="18" y="80"/>
                      </a:lnTo>
                      <a:lnTo>
                        <a:pt x="29" y="78"/>
                      </a:lnTo>
                      <a:lnTo>
                        <a:pt x="41" y="76"/>
                      </a:lnTo>
                      <a:lnTo>
                        <a:pt x="52" y="74"/>
                      </a:lnTo>
                      <a:lnTo>
                        <a:pt x="64" y="73"/>
                      </a:lnTo>
                      <a:lnTo>
                        <a:pt x="73" y="72"/>
                      </a:lnTo>
                      <a:lnTo>
                        <a:pt x="83" y="72"/>
                      </a:lnTo>
                      <a:lnTo>
                        <a:pt x="145" y="0"/>
                      </a:lnTo>
                      <a:lnTo>
                        <a:pt x="149" y="12"/>
                      </a:lnTo>
                      <a:lnTo>
                        <a:pt x="152" y="28"/>
                      </a:lnTo>
                      <a:lnTo>
                        <a:pt x="153" y="45"/>
                      </a:lnTo>
                      <a:lnTo>
                        <a:pt x="156" y="62"/>
                      </a:lnTo>
                      <a:lnTo>
                        <a:pt x="160" y="78"/>
                      </a:lnTo>
                      <a:lnTo>
                        <a:pt x="169" y="90"/>
                      </a:lnTo>
                      <a:lnTo>
                        <a:pt x="183" y="99"/>
                      </a:lnTo>
                      <a:lnTo>
                        <a:pt x="207" y="102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7" name="Freeform 116"/>
                <p:cNvSpPr>
                  <a:spLocks/>
                </p:cNvSpPr>
                <p:nvPr/>
              </p:nvSpPr>
              <p:spPr bwMode="auto">
                <a:xfrm>
                  <a:off x="3969" y="730"/>
                  <a:ext cx="69" cy="69"/>
                </a:xfrm>
                <a:custGeom>
                  <a:avLst/>
                  <a:gdLst>
                    <a:gd name="T0" fmla="*/ 0 w 343"/>
                    <a:gd name="T1" fmla="*/ 0 h 343"/>
                    <a:gd name="T2" fmla="*/ 0 w 343"/>
                    <a:gd name="T3" fmla="*/ 0 h 343"/>
                    <a:gd name="T4" fmla="*/ 0 w 343"/>
                    <a:gd name="T5" fmla="*/ 0 h 343"/>
                    <a:gd name="T6" fmla="*/ 0 w 343"/>
                    <a:gd name="T7" fmla="*/ 0 h 343"/>
                    <a:gd name="T8" fmla="*/ 0 w 343"/>
                    <a:gd name="T9" fmla="*/ 0 h 343"/>
                    <a:gd name="T10" fmla="*/ 0 w 343"/>
                    <a:gd name="T11" fmla="*/ 0 h 343"/>
                    <a:gd name="T12" fmla="*/ 0 w 343"/>
                    <a:gd name="T13" fmla="*/ 0 h 343"/>
                    <a:gd name="T14" fmla="*/ 0 w 343"/>
                    <a:gd name="T15" fmla="*/ 0 h 343"/>
                    <a:gd name="T16" fmla="*/ 0 w 343"/>
                    <a:gd name="T17" fmla="*/ 0 h 343"/>
                    <a:gd name="T18" fmla="*/ 0 w 343"/>
                    <a:gd name="T19" fmla="*/ 0 h 343"/>
                    <a:gd name="T20" fmla="*/ 0 w 343"/>
                    <a:gd name="T21" fmla="*/ 0 h 343"/>
                    <a:gd name="T22" fmla="*/ 0 w 343"/>
                    <a:gd name="T23" fmla="*/ 0 h 343"/>
                    <a:gd name="T24" fmla="*/ 0 w 343"/>
                    <a:gd name="T25" fmla="*/ 0 h 343"/>
                    <a:gd name="T26" fmla="*/ 0 w 343"/>
                    <a:gd name="T27" fmla="*/ 0 h 343"/>
                    <a:gd name="T28" fmla="*/ 0 w 343"/>
                    <a:gd name="T29" fmla="*/ 0 h 343"/>
                    <a:gd name="T30" fmla="*/ 0 w 343"/>
                    <a:gd name="T31" fmla="*/ 0 h 343"/>
                    <a:gd name="T32" fmla="*/ 0 w 343"/>
                    <a:gd name="T33" fmla="*/ 0 h 343"/>
                    <a:gd name="T34" fmla="*/ 0 w 343"/>
                    <a:gd name="T35" fmla="*/ 0 h 343"/>
                    <a:gd name="T36" fmla="*/ 0 w 343"/>
                    <a:gd name="T37" fmla="*/ 0 h 343"/>
                    <a:gd name="T38" fmla="*/ 0 w 343"/>
                    <a:gd name="T39" fmla="*/ 0 h 343"/>
                    <a:gd name="T40" fmla="*/ 0 w 343"/>
                    <a:gd name="T41" fmla="*/ 0 h 343"/>
                    <a:gd name="T42" fmla="*/ 0 w 343"/>
                    <a:gd name="T43" fmla="*/ 0 h 343"/>
                    <a:gd name="T44" fmla="*/ 0 w 343"/>
                    <a:gd name="T45" fmla="*/ 0 h 343"/>
                    <a:gd name="T46" fmla="*/ 0 w 343"/>
                    <a:gd name="T47" fmla="*/ 0 h 343"/>
                    <a:gd name="T48" fmla="*/ 0 w 343"/>
                    <a:gd name="T49" fmla="*/ 0 h 343"/>
                    <a:gd name="T50" fmla="*/ 0 w 343"/>
                    <a:gd name="T51" fmla="*/ 0 h 343"/>
                    <a:gd name="T52" fmla="*/ 0 w 343"/>
                    <a:gd name="T53" fmla="*/ 0 h 343"/>
                    <a:gd name="T54" fmla="*/ 0 w 343"/>
                    <a:gd name="T55" fmla="*/ 0 h 343"/>
                    <a:gd name="T56" fmla="*/ 0 w 343"/>
                    <a:gd name="T57" fmla="*/ 0 h 343"/>
                    <a:gd name="T58" fmla="*/ 0 w 343"/>
                    <a:gd name="T59" fmla="*/ 0 h 343"/>
                    <a:gd name="T60" fmla="*/ 0 w 343"/>
                    <a:gd name="T61" fmla="*/ 0 h 343"/>
                    <a:gd name="T62" fmla="*/ 0 w 343"/>
                    <a:gd name="T63" fmla="*/ 0 h 343"/>
                    <a:gd name="T64" fmla="*/ 0 w 343"/>
                    <a:gd name="T65" fmla="*/ 0 h 343"/>
                    <a:gd name="T66" fmla="*/ 0 w 343"/>
                    <a:gd name="T67" fmla="*/ 0 h 343"/>
                    <a:gd name="T68" fmla="*/ 0 w 343"/>
                    <a:gd name="T69" fmla="*/ 0 h 343"/>
                    <a:gd name="T70" fmla="*/ 0 w 343"/>
                    <a:gd name="T71" fmla="*/ 0 h 343"/>
                    <a:gd name="T72" fmla="*/ 0 w 343"/>
                    <a:gd name="T73" fmla="*/ 0 h 343"/>
                    <a:gd name="T74" fmla="*/ 0 w 343"/>
                    <a:gd name="T75" fmla="*/ 0 h 343"/>
                    <a:gd name="T76" fmla="*/ 0 w 343"/>
                    <a:gd name="T77" fmla="*/ 0 h 343"/>
                    <a:gd name="T78" fmla="*/ 0 w 343"/>
                    <a:gd name="T79" fmla="*/ 0 h 343"/>
                    <a:gd name="T80" fmla="*/ 0 w 343"/>
                    <a:gd name="T81" fmla="*/ 0 h 343"/>
                    <a:gd name="T82" fmla="*/ 0 w 343"/>
                    <a:gd name="T83" fmla="*/ 0 h 343"/>
                    <a:gd name="T84" fmla="*/ 0 w 343"/>
                    <a:gd name="T85" fmla="*/ 0 h 343"/>
                    <a:gd name="T86" fmla="*/ 0 w 343"/>
                    <a:gd name="T87" fmla="*/ 0 h 343"/>
                    <a:gd name="T88" fmla="*/ 0 w 343"/>
                    <a:gd name="T89" fmla="*/ 0 h 343"/>
                    <a:gd name="T90" fmla="*/ 0 w 343"/>
                    <a:gd name="T91" fmla="*/ 0 h 343"/>
                    <a:gd name="T92" fmla="*/ 0 w 343"/>
                    <a:gd name="T93" fmla="*/ 0 h 343"/>
                    <a:gd name="T94" fmla="*/ 0 w 343"/>
                    <a:gd name="T95" fmla="*/ 0 h 343"/>
                    <a:gd name="T96" fmla="*/ 0 w 343"/>
                    <a:gd name="T97" fmla="*/ 0 h 343"/>
                    <a:gd name="T98" fmla="*/ 0 w 343"/>
                    <a:gd name="T99" fmla="*/ 0 h 343"/>
                    <a:gd name="T100" fmla="*/ 0 w 343"/>
                    <a:gd name="T101" fmla="*/ 0 h 343"/>
                    <a:gd name="T102" fmla="*/ 0 w 343"/>
                    <a:gd name="T103" fmla="*/ 0 h 343"/>
                    <a:gd name="T104" fmla="*/ 0 w 343"/>
                    <a:gd name="T105" fmla="*/ 0 h 343"/>
                    <a:gd name="T106" fmla="*/ 0 w 343"/>
                    <a:gd name="T107" fmla="*/ 0 h 343"/>
                    <a:gd name="T108" fmla="*/ 0 w 343"/>
                    <a:gd name="T109" fmla="*/ 0 h 343"/>
                    <a:gd name="T110" fmla="*/ 0 w 343"/>
                    <a:gd name="T111" fmla="*/ 0 h 34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43"/>
                    <a:gd name="T169" fmla="*/ 0 h 343"/>
                    <a:gd name="T170" fmla="*/ 343 w 343"/>
                    <a:gd name="T171" fmla="*/ 343 h 34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43" h="343">
                      <a:moveTo>
                        <a:pt x="218" y="0"/>
                      </a:moveTo>
                      <a:lnTo>
                        <a:pt x="217" y="15"/>
                      </a:lnTo>
                      <a:lnTo>
                        <a:pt x="216" y="32"/>
                      </a:lnTo>
                      <a:lnTo>
                        <a:pt x="215" y="49"/>
                      </a:lnTo>
                      <a:lnTo>
                        <a:pt x="215" y="66"/>
                      </a:lnTo>
                      <a:lnTo>
                        <a:pt x="215" y="82"/>
                      </a:lnTo>
                      <a:lnTo>
                        <a:pt x="217" y="97"/>
                      </a:lnTo>
                      <a:lnTo>
                        <a:pt x="221" y="112"/>
                      </a:lnTo>
                      <a:lnTo>
                        <a:pt x="229" y="126"/>
                      </a:lnTo>
                      <a:lnTo>
                        <a:pt x="343" y="156"/>
                      </a:lnTo>
                      <a:lnTo>
                        <a:pt x="343" y="166"/>
                      </a:lnTo>
                      <a:lnTo>
                        <a:pt x="239" y="229"/>
                      </a:lnTo>
                      <a:lnTo>
                        <a:pt x="239" y="242"/>
                      </a:lnTo>
                      <a:lnTo>
                        <a:pt x="240" y="256"/>
                      </a:lnTo>
                      <a:lnTo>
                        <a:pt x="240" y="268"/>
                      </a:lnTo>
                      <a:lnTo>
                        <a:pt x="242" y="280"/>
                      </a:lnTo>
                      <a:lnTo>
                        <a:pt x="242" y="291"/>
                      </a:lnTo>
                      <a:lnTo>
                        <a:pt x="242" y="303"/>
                      </a:lnTo>
                      <a:lnTo>
                        <a:pt x="241" y="317"/>
                      </a:lnTo>
                      <a:lnTo>
                        <a:pt x="239" y="332"/>
                      </a:lnTo>
                      <a:lnTo>
                        <a:pt x="226" y="326"/>
                      </a:lnTo>
                      <a:lnTo>
                        <a:pt x="216" y="319"/>
                      </a:lnTo>
                      <a:lnTo>
                        <a:pt x="207" y="309"/>
                      </a:lnTo>
                      <a:lnTo>
                        <a:pt x="198" y="300"/>
                      </a:lnTo>
                      <a:lnTo>
                        <a:pt x="189" y="288"/>
                      </a:lnTo>
                      <a:lnTo>
                        <a:pt x="181" y="278"/>
                      </a:lnTo>
                      <a:lnTo>
                        <a:pt x="173" y="268"/>
                      </a:lnTo>
                      <a:lnTo>
                        <a:pt x="166" y="260"/>
                      </a:lnTo>
                      <a:lnTo>
                        <a:pt x="62" y="343"/>
                      </a:lnTo>
                      <a:lnTo>
                        <a:pt x="56" y="334"/>
                      </a:lnTo>
                      <a:lnTo>
                        <a:pt x="53" y="325"/>
                      </a:lnTo>
                      <a:lnTo>
                        <a:pt x="52" y="315"/>
                      </a:lnTo>
                      <a:lnTo>
                        <a:pt x="56" y="306"/>
                      </a:lnTo>
                      <a:lnTo>
                        <a:pt x="58" y="296"/>
                      </a:lnTo>
                      <a:lnTo>
                        <a:pt x="62" y="286"/>
                      </a:lnTo>
                      <a:lnTo>
                        <a:pt x="67" y="277"/>
                      </a:lnTo>
                      <a:lnTo>
                        <a:pt x="73" y="270"/>
                      </a:lnTo>
                      <a:lnTo>
                        <a:pt x="104" y="218"/>
                      </a:lnTo>
                      <a:lnTo>
                        <a:pt x="91" y="207"/>
                      </a:lnTo>
                      <a:lnTo>
                        <a:pt x="77" y="197"/>
                      </a:lnTo>
                      <a:lnTo>
                        <a:pt x="61" y="188"/>
                      </a:lnTo>
                      <a:lnTo>
                        <a:pt x="48" y="180"/>
                      </a:lnTo>
                      <a:lnTo>
                        <a:pt x="33" y="170"/>
                      </a:lnTo>
                      <a:lnTo>
                        <a:pt x="21" y="161"/>
                      </a:lnTo>
                      <a:lnTo>
                        <a:pt x="8" y="149"/>
                      </a:lnTo>
                      <a:lnTo>
                        <a:pt x="0" y="136"/>
                      </a:lnTo>
                      <a:lnTo>
                        <a:pt x="8" y="128"/>
                      </a:lnTo>
                      <a:lnTo>
                        <a:pt x="18" y="125"/>
                      </a:lnTo>
                      <a:lnTo>
                        <a:pt x="28" y="122"/>
                      </a:lnTo>
                      <a:lnTo>
                        <a:pt x="41" y="122"/>
                      </a:lnTo>
                      <a:lnTo>
                        <a:pt x="52" y="122"/>
                      </a:lnTo>
                      <a:lnTo>
                        <a:pt x="64" y="123"/>
                      </a:lnTo>
                      <a:lnTo>
                        <a:pt x="73" y="125"/>
                      </a:lnTo>
                      <a:lnTo>
                        <a:pt x="83" y="126"/>
                      </a:lnTo>
                      <a:lnTo>
                        <a:pt x="197" y="0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8" name="Freeform 117"/>
                <p:cNvSpPr>
                  <a:spLocks/>
                </p:cNvSpPr>
                <p:nvPr/>
              </p:nvSpPr>
              <p:spPr bwMode="auto">
                <a:xfrm>
                  <a:off x="3977" y="739"/>
                  <a:ext cx="52" cy="49"/>
                </a:xfrm>
                <a:custGeom>
                  <a:avLst/>
                  <a:gdLst>
                    <a:gd name="T0" fmla="*/ 0 w 259"/>
                    <a:gd name="T1" fmla="*/ 0 h 249"/>
                    <a:gd name="T2" fmla="*/ 0 w 259"/>
                    <a:gd name="T3" fmla="*/ 0 h 249"/>
                    <a:gd name="T4" fmla="*/ 0 w 259"/>
                    <a:gd name="T5" fmla="*/ 0 h 249"/>
                    <a:gd name="T6" fmla="*/ 0 w 259"/>
                    <a:gd name="T7" fmla="*/ 0 h 249"/>
                    <a:gd name="T8" fmla="*/ 0 w 259"/>
                    <a:gd name="T9" fmla="*/ 0 h 249"/>
                    <a:gd name="T10" fmla="*/ 0 w 259"/>
                    <a:gd name="T11" fmla="*/ 0 h 249"/>
                    <a:gd name="T12" fmla="*/ 0 w 259"/>
                    <a:gd name="T13" fmla="*/ 0 h 249"/>
                    <a:gd name="T14" fmla="*/ 0 w 259"/>
                    <a:gd name="T15" fmla="*/ 0 h 249"/>
                    <a:gd name="T16" fmla="*/ 0 w 259"/>
                    <a:gd name="T17" fmla="*/ 0 h 249"/>
                    <a:gd name="T18" fmla="*/ 0 w 259"/>
                    <a:gd name="T19" fmla="*/ 0 h 249"/>
                    <a:gd name="T20" fmla="*/ 0 w 259"/>
                    <a:gd name="T21" fmla="*/ 0 h 249"/>
                    <a:gd name="T22" fmla="*/ 0 w 259"/>
                    <a:gd name="T23" fmla="*/ 0 h 249"/>
                    <a:gd name="T24" fmla="*/ 0 w 259"/>
                    <a:gd name="T25" fmla="*/ 0 h 249"/>
                    <a:gd name="T26" fmla="*/ 0 w 259"/>
                    <a:gd name="T27" fmla="*/ 0 h 249"/>
                    <a:gd name="T28" fmla="*/ 0 w 259"/>
                    <a:gd name="T29" fmla="*/ 0 h 249"/>
                    <a:gd name="T30" fmla="*/ 0 w 259"/>
                    <a:gd name="T31" fmla="*/ 0 h 249"/>
                    <a:gd name="T32" fmla="*/ 0 w 259"/>
                    <a:gd name="T33" fmla="*/ 0 h 249"/>
                    <a:gd name="T34" fmla="*/ 0 w 259"/>
                    <a:gd name="T35" fmla="*/ 0 h 249"/>
                    <a:gd name="T36" fmla="*/ 0 w 259"/>
                    <a:gd name="T37" fmla="*/ 0 h 249"/>
                    <a:gd name="T38" fmla="*/ 0 w 259"/>
                    <a:gd name="T39" fmla="*/ 0 h 249"/>
                    <a:gd name="T40" fmla="*/ 0 w 259"/>
                    <a:gd name="T41" fmla="*/ 0 h 249"/>
                    <a:gd name="T42" fmla="*/ 0 w 259"/>
                    <a:gd name="T43" fmla="*/ 0 h 249"/>
                    <a:gd name="T44" fmla="*/ 0 w 259"/>
                    <a:gd name="T45" fmla="*/ 0 h 249"/>
                    <a:gd name="T46" fmla="*/ 0 w 259"/>
                    <a:gd name="T47" fmla="*/ 0 h 249"/>
                    <a:gd name="T48" fmla="*/ 0 w 259"/>
                    <a:gd name="T49" fmla="*/ 0 h 249"/>
                    <a:gd name="T50" fmla="*/ 0 w 259"/>
                    <a:gd name="T51" fmla="*/ 0 h 249"/>
                    <a:gd name="T52" fmla="*/ 0 w 259"/>
                    <a:gd name="T53" fmla="*/ 0 h 249"/>
                    <a:gd name="T54" fmla="*/ 0 w 259"/>
                    <a:gd name="T55" fmla="*/ 0 h 249"/>
                    <a:gd name="T56" fmla="*/ 0 w 259"/>
                    <a:gd name="T57" fmla="*/ 0 h 249"/>
                    <a:gd name="T58" fmla="*/ 0 w 259"/>
                    <a:gd name="T59" fmla="*/ 0 h 249"/>
                    <a:gd name="T60" fmla="*/ 0 w 259"/>
                    <a:gd name="T61" fmla="*/ 0 h 249"/>
                    <a:gd name="T62" fmla="*/ 0 w 259"/>
                    <a:gd name="T63" fmla="*/ 0 h 249"/>
                    <a:gd name="T64" fmla="*/ 0 w 259"/>
                    <a:gd name="T65" fmla="*/ 0 h 249"/>
                    <a:gd name="T66" fmla="*/ 0 w 259"/>
                    <a:gd name="T67" fmla="*/ 0 h 249"/>
                    <a:gd name="T68" fmla="*/ 0 w 259"/>
                    <a:gd name="T69" fmla="*/ 0 h 249"/>
                    <a:gd name="T70" fmla="*/ 0 w 259"/>
                    <a:gd name="T71" fmla="*/ 0 h 249"/>
                    <a:gd name="T72" fmla="*/ 0 w 259"/>
                    <a:gd name="T73" fmla="*/ 0 h 249"/>
                    <a:gd name="T74" fmla="*/ 0 w 259"/>
                    <a:gd name="T75" fmla="*/ 0 h 249"/>
                    <a:gd name="T76" fmla="*/ 0 w 259"/>
                    <a:gd name="T77" fmla="*/ 0 h 24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59"/>
                    <a:gd name="T118" fmla="*/ 0 h 249"/>
                    <a:gd name="T119" fmla="*/ 259 w 259"/>
                    <a:gd name="T120" fmla="*/ 249 h 24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59" h="249">
                      <a:moveTo>
                        <a:pt x="155" y="104"/>
                      </a:moveTo>
                      <a:lnTo>
                        <a:pt x="166" y="107"/>
                      </a:lnTo>
                      <a:lnTo>
                        <a:pt x="180" y="111"/>
                      </a:lnTo>
                      <a:lnTo>
                        <a:pt x="193" y="114"/>
                      </a:lnTo>
                      <a:lnTo>
                        <a:pt x="207" y="119"/>
                      </a:lnTo>
                      <a:lnTo>
                        <a:pt x="219" y="122"/>
                      </a:lnTo>
                      <a:lnTo>
                        <a:pt x="233" y="127"/>
                      </a:lnTo>
                      <a:lnTo>
                        <a:pt x="245" y="130"/>
                      </a:lnTo>
                      <a:lnTo>
                        <a:pt x="259" y="135"/>
                      </a:lnTo>
                      <a:lnTo>
                        <a:pt x="187" y="166"/>
                      </a:lnTo>
                      <a:lnTo>
                        <a:pt x="176" y="249"/>
                      </a:lnTo>
                      <a:lnTo>
                        <a:pt x="167" y="241"/>
                      </a:lnTo>
                      <a:lnTo>
                        <a:pt x="161" y="233"/>
                      </a:lnTo>
                      <a:lnTo>
                        <a:pt x="155" y="225"/>
                      </a:lnTo>
                      <a:lnTo>
                        <a:pt x="149" y="217"/>
                      </a:lnTo>
                      <a:lnTo>
                        <a:pt x="142" y="209"/>
                      </a:lnTo>
                      <a:lnTo>
                        <a:pt x="137" y="201"/>
                      </a:lnTo>
                      <a:lnTo>
                        <a:pt x="130" y="193"/>
                      </a:lnTo>
                      <a:lnTo>
                        <a:pt x="124" y="187"/>
                      </a:lnTo>
                      <a:lnTo>
                        <a:pt x="52" y="238"/>
                      </a:lnTo>
                      <a:lnTo>
                        <a:pt x="52" y="229"/>
                      </a:lnTo>
                      <a:lnTo>
                        <a:pt x="57" y="220"/>
                      </a:lnTo>
                      <a:lnTo>
                        <a:pt x="61" y="210"/>
                      </a:lnTo>
                      <a:lnTo>
                        <a:pt x="68" y="200"/>
                      </a:lnTo>
                      <a:lnTo>
                        <a:pt x="75" y="189"/>
                      </a:lnTo>
                      <a:lnTo>
                        <a:pt x="81" y="177"/>
                      </a:lnTo>
                      <a:lnTo>
                        <a:pt x="87" y="166"/>
                      </a:lnTo>
                      <a:lnTo>
                        <a:pt x="93" y="156"/>
                      </a:lnTo>
                      <a:lnTo>
                        <a:pt x="0" y="104"/>
                      </a:lnTo>
                      <a:lnTo>
                        <a:pt x="62" y="104"/>
                      </a:lnTo>
                      <a:lnTo>
                        <a:pt x="70" y="87"/>
                      </a:lnTo>
                      <a:lnTo>
                        <a:pt x="80" y="74"/>
                      </a:lnTo>
                      <a:lnTo>
                        <a:pt x="90" y="60"/>
                      </a:lnTo>
                      <a:lnTo>
                        <a:pt x="103" y="48"/>
                      </a:lnTo>
                      <a:lnTo>
                        <a:pt x="114" y="34"/>
                      </a:lnTo>
                      <a:lnTo>
                        <a:pt x="126" y="23"/>
                      </a:lnTo>
                      <a:lnTo>
                        <a:pt x="135" y="11"/>
                      </a:lnTo>
                      <a:lnTo>
                        <a:pt x="145" y="0"/>
                      </a:lnTo>
                      <a:lnTo>
                        <a:pt x="155" y="104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49" name="Freeform 118"/>
                <p:cNvSpPr>
                  <a:spLocks/>
                </p:cNvSpPr>
                <p:nvPr/>
              </p:nvSpPr>
              <p:spPr bwMode="auto">
                <a:xfrm>
                  <a:off x="3973" y="542"/>
                  <a:ext cx="58" cy="58"/>
                </a:xfrm>
                <a:custGeom>
                  <a:avLst/>
                  <a:gdLst>
                    <a:gd name="T0" fmla="*/ 0 w 290"/>
                    <a:gd name="T1" fmla="*/ 0 h 290"/>
                    <a:gd name="T2" fmla="*/ 0 w 290"/>
                    <a:gd name="T3" fmla="*/ 0 h 290"/>
                    <a:gd name="T4" fmla="*/ 0 w 290"/>
                    <a:gd name="T5" fmla="*/ 0 h 290"/>
                    <a:gd name="T6" fmla="*/ 0 w 290"/>
                    <a:gd name="T7" fmla="*/ 0 h 290"/>
                    <a:gd name="T8" fmla="*/ 0 w 290"/>
                    <a:gd name="T9" fmla="*/ 0 h 290"/>
                    <a:gd name="T10" fmla="*/ 0 w 290"/>
                    <a:gd name="T11" fmla="*/ 0 h 290"/>
                    <a:gd name="T12" fmla="*/ 0 w 290"/>
                    <a:gd name="T13" fmla="*/ 0 h 290"/>
                    <a:gd name="T14" fmla="*/ 0 w 290"/>
                    <a:gd name="T15" fmla="*/ 0 h 290"/>
                    <a:gd name="T16" fmla="*/ 0 w 290"/>
                    <a:gd name="T17" fmla="*/ 0 h 290"/>
                    <a:gd name="T18" fmla="*/ 0 w 290"/>
                    <a:gd name="T19" fmla="*/ 0 h 290"/>
                    <a:gd name="T20" fmla="*/ 0 w 290"/>
                    <a:gd name="T21" fmla="*/ 0 h 290"/>
                    <a:gd name="T22" fmla="*/ 0 w 290"/>
                    <a:gd name="T23" fmla="*/ 0 h 290"/>
                    <a:gd name="T24" fmla="*/ 0 w 290"/>
                    <a:gd name="T25" fmla="*/ 0 h 290"/>
                    <a:gd name="T26" fmla="*/ 0 w 290"/>
                    <a:gd name="T27" fmla="*/ 0 h 290"/>
                    <a:gd name="T28" fmla="*/ 0 w 290"/>
                    <a:gd name="T29" fmla="*/ 0 h 290"/>
                    <a:gd name="T30" fmla="*/ 0 w 290"/>
                    <a:gd name="T31" fmla="*/ 0 h 290"/>
                    <a:gd name="T32" fmla="*/ 0 w 290"/>
                    <a:gd name="T33" fmla="*/ 0 h 290"/>
                    <a:gd name="T34" fmla="*/ 0 w 290"/>
                    <a:gd name="T35" fmla="*/ 0 h 290"/>
                    <a:gd name="T36" fmla="*/ 0 w 290"/>
                    <a:gd name="T37" fmla="*/ 0 h 290"/>
                    <a:gd name="T38" fmla="*/ 0 w 290"/>
                    <a:gd name="T39" fmla="*/ 0 h 290"/>
                    <a:gd name="T40" fmla="*/ 0 w 290"/>
                    <a:gd name="T41" fmla="*/ 0 h 290"/>
                    <a:gd name="T42" fmla="*/ 0 w 290"/>
                    <a:gd name="T43" fmla="*/ 0 h 290"/>
                    <a:gd name="T44" fmla="*/ 0 w 290"/>
                    <a:gd name="T45" fmla="*/ 0 h 290"/>
                    <a:gd name="T46" fmla="*/ 0 w 290"/>
                    <a:gd name="T47" fmla="*/ 0 h 290"/>
                    <a:gd name="T48" fmla="*/ 0 w 290"/>
                    <a:gd name="T49" fmla="*/ 0 h 290"/>
                    <a:gd name="T50" fmla="*/ 0 w 290"/>
                    <a:gd name="T51" fmla="*/ 0 h 290"/>
                    <a:gd name="T52" fmla="*/ 0 w 290"/>
                    <a:gd name="T53" fmla="*/ 0 h 290"/>
                    <a:gd name="T54" fmla="*/ 0 w 290"/>
                    <a:gd name="T55" fmla="*/ 0 h 290"/>
                    <a:gd name="T56" fmla="*/ 0 w 290"/>
                    <a:gd name="T57" fmla="*/ 0 h 290"/>
                    <a:gd name="T58" fmla="*/ 0 w 290"/>
                    <a:gd name="T59" fmla="*/ 0 h 290"/>
                    <a:gd name="T60" fmla="*/ 0 w 290"/>
                    <a:gd name="T61" fmla="*/ 0 h 290"/>
                    <a:gd name="T62" fmla="*/ 0 w 290"/>
                    <a:gd name="T63" fmla="*/ 0 h 290"/>
                    <a:gd name="T64" fmla="*/ 0 w 290"/>
                    <a:gd name="T65" fmla="*/ 0 h 290"/>
                    <a:gd name="T66" fmla="*/ 0 w 290"/>
                    <a:gd name="T67" fmla="*/ 0 h 290"/>
                    <a:gd name="T68" fmla="*/ 0 w 290"/>
                    <a:gd name="T69" fmla="*/ 0 h 290"/>
                    <a:gd name="T70" fmla="*/ 0 w 290"/>
                    <a:gd name="T71" fmla="*/ 0 h 290"/>
                    <a:gd name="T72" fmla="*/ 0 w 290"/>
                    <a:gd name="T73" fmla="*/ 0 h 290"/>
                    <a:gd name="T74" fmla="*/ 0 w 290"/>
                    <a:gd name="T75" fmla="*/ 0 h 290"/>
                    <a:gd name="T76" fmla="*/ 0 w 290"/>
                    <a:gd name="T77" fmla="*/ 0 h 290"/>
                    <a:gd name="T78" fmla="*/ 0 w 290"/>
                    <a:gd name="T79" fmla="*/ 0 h 290"/>
                    <a:gd name="T80" fmla="*/ 0 w 290"/>
                    <a:gd name="T81" fmla="*/ 0 h 290"/>
                    <a:gd name="T82" fmla="*/ 0 w 290"/>
                    <a:gd name="T83" fmla="*/ 0 h 290"/>
                    <a:gd name="T84" fmla="*/ 0 w 290"/>
                    <a:gd name="T85" fmla="*/ 0 h 290"/>
                    <a:gd name="T86" fmla="*/ 0 w 290"/>
                    <a:gd name="T87" fmla="*/ 0 h 290"/>
                    <a:gd name="T88" fmla="*/ 0 w 290"/>
                    <a:gd name="T89" fmla="*/ 0 h 290"/>
                    <a:gd name="T90" fmla="*/ 0 w 290"/>
                    <a:gd name="T91" fmla="*/ 0 h 290"/>
                    <a:gd name="T92" fmla="*/ 0 w 290"/>
                    <a:gd name="T93" fmla="*/ 0 h 290"/>
                    <a:gd name="T94" fmla="*/ 0 w 290"/>
                    <a:gd name="T95" fmla="*/ 0 h 290"/>
                    <a:gd name="T96" fmla="*/ 0 w 290"/>
                    <a:gd name="T97" fmla="*/ 0 h 290"/>
                    <a:gd name="T98" fmla="*/ 0 w 290"/>
                    <a:gd name="T99" fmla="*/ 0 h 290"/>
                    <a:gd name="T100" fmla="*/ 0 w 290"/>
                    <a:gd name="T101" fmla="*/ 0 h 290"/>
                    <a:gd name="T102" fmla="*/ 0 w 290"/>
                    <a:gd name="T103" fmla="*/ 0 h 290"/>
                    <a:gd name="T104" fmla="*/ 0 w 290"/>
                    <a:gd name="T105" fmla="*/ 0 h 290"/>
                    <a:gd name="T106" fmla="*/ 0 w 290"/>
                    <a:gd name="T107" fmla="*/ 0 h 290"/>
                    <a:gd name="T108" fmla="*/ 0 w 290"/>
                    <a:gd name="T109" fmla="*/ 0 h 290"/>
                    <a:gd name="T110" fmla="*/ 0 w 290"/>
                    <a:gd name="T111" fmla="*/ 0 h 290"/>
                    <a:gd name="T112" fmla="*/ 0 w 290"/>
                    <a:gd name="T113" fmla="*/ 0 h 290"/>
                    <a:gd name="T114" fmla="*/ 0 w 290"/>
                    <a:gd name="T115" fmla="*/ 0 h 290"/>
                    <a:gd name="T116" fmla="*/ 0 w 290"/>
                    <a:gd name="T117" fmla="*/ 0 h 290"/>
                    <a:gd name="T118" fmla="*/ 0 w 290"/>
                    <a:gd name="T119" fmla="*/ 0 h 290"/>
                    <a:gd name="T120" fmla="*/ 0 w 290"/>
                    <a:gd name="T121" fmla="*/ 0 h 290"/>
                    <a:gd name="T122" fmla="*/ 0 w 290"/>
                    <a:gd name="T123" fmla="*/ 0 h 29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90"/>
                    <a:gd name="T187" fmla="*/ 0 h 290"/>
                    <a:gd name="T188" fmla="*/ 290 w 290"/>
                    <a:gd name="T189" fmla="*/ 290 h 29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90" h="290">
                      <a:moveTo>
                        <a:pt x="197" y="94"/>
                      </a:moveTo>
                      <a:lnTo>
                        <a:pt x="205" y="94"/>
                      </a:lnTo>
                      <a:lnTo>
                        <a:pt x="217" y="94"/>
                      </a:lnTo>
                      <a:lnTo>
                        <a:pt x="230" y="94"/>
                      </a:lnTo>
                      <a:lnTo>
                        <a:pt x="244" y="96"/>
                      </a:lnTo>
                      <a:lnTo>
                        <a:pt x="256" y="97"/>
                      </a:lnTo>
                      <a:lnTo>
                        <a:pt x="270" y="102"/>
                      </a:lnTo>
                      <a:lnTo>
                        <a:pt x="280" y="106"/>
                      </a:lnTo>
                      <a:lnTo>
                        <a:pt x="290" y="114"/>
                      </a:lnTo>
                      <a:lnTo>
                        <a:pt x="278" y="126"/>
                      </a:lnTo>
                      <a:lnTo>
                        <a:pt x="263" y="137"/>
                      </a:lnTo>
                      <a:lnTo>
                        <a:pt x="246" y="145"/>
                      </a:lnTo>
                      <a:lnTo>
                        <a:pt x="230" y="152"/>
                      </a:lnTo>
                      <a:lnTo>
                        <a:pt x="215" y="160"/>
                      </a:lnTo>
                      <a:lnTo>
                        <a:pt x="208" y="172"/>
                      </a:lnTo>
                      <a:lnTo>
                        <a:pt x="206" y="186"/>
                      </a:lnTo>
                      <a:lnTo>
                        <a:pt x="218" y="208"/>
                      </a:lnTo>
                      <a:lnTo>
                        <a:pt x="221" y="215"/>
                      </a:lnTo>
                      <a:lnTo>
                        <a:pt x="224" y="223"/>
                      </a:lnTo>
                      <a:lnTo>
                        <a:pt x="227" y="230"/>
                      </a:lnTo>
                      <a:lnTo>
                        <a:pt x="230" y="238"/>
                      </a:lnTo>
                      <a:lnTo>
                        <a:pt x="230" y="245"/>
                      </a:lnTo>
                      <a:lnTo>
                        <a:pt x="231" y="254"/>
                      </a:lnTo>
                      <a:lnTo>
                        <a:pt x="230" y="261"/>
                      </a:lnTo>
                      <a:lnTo>
                        <a:pt x="228" y="270"/>
                      </a:lnTo>
                      <a:lnTo>
                        <a:pt x="215" y="268"/>
                      </a:lnTo>
                      <a:lnTo>
                        <a:pt x="205" y="262"/>
                      </a:lnTo>
                      <a:lnTo>
                        <a:pt x="195" y="254"/>
                      </a:lnTo>
                      <a:lnTo>
                        <a:pt x="186" y="246"/>
                      </a:lnTo>
                      <a:lnTo>
                        <a:pt x="176" y="235"/>
                      </a:lnTo>
                      <a:lnTo>
                        <a:pt x="166" y="225"/>
                      </a:lnTo>
                      <a:lnTo>
                        <a:pt x="156" y="216"/>
                      </a:lnTo>
                      <a:lnTo>
                        <a:pt x="145" y="208"/>
                      </a:lnTo>
                      <a:lnTo>
                        <a:pt x="52" y="290"/>
                      </a:lnTo>
                      <a:lnTo>
                        <a:pt x="41" y="280"/>
                      </a:lnTo>
                      <a:lnTo>
                        <a:pt x="41" y="264"/>
                      </a:lnTo>
                      <a:lnTo>
                        <a:pt x="46" y="251"/>
                      </a:lnTo>
                      <a:lnTo>
                        <a:pt x="52" y="236"/>
                      </a:lnTo>
                      <a:lnTo>
                        <a:pt x="59" y="223"/>
                      </a:lnTo>
                      <a:lnTo>
                        <a:pt x="66" y="208"/>
                      </a:lnTo>
                      <a:lnTo>
                        <a:pt x="76" y="194"/>
                      </a:lnTo>
                      <a:lnTo>
                        <a:pt x="84" y="180"/>
                      </a:lnTo>
                      <a:lnTo>
                        <a:pt x="93" y="166"/>
                      </a:lnTo>
                      <a:lnTo>
                        <a:pt x="80" y="160"/>
                      </a:lnTo>
                      <a:lnTo>
                        <a:pt x="67" y="156"/>
                      </a:lnTo>
                      <a:lnTo>
                        <a:pt x="55" y="149"/>
                      </a:lnTo>
                      <a:lnTo>
                        <a:pt x="43" y="143"/>
                      </a:lnTo>
                      <a:lnTo>
                        <a:pt x="29" y="136"/>
                      </a:lnTo>
                      <a:lnTo>
                        <a:pt x="18" y="129"/>
                      </a:lnTo>
                      <a:lnTo>
                        <a:pt x="7" y="121"/>
                      </a:lnTo>
                      <a:lnTo>
                        <a:pt x="0" y="114"/>
                      </a:lnTo>
                      <a:lnTo>
                        <a:pt x="0" y="104"/>
                      </a:lnTo>
                      <a:lnTo>
                        <a:pt x="104" y="94"/>
                      </a:lnTo>
                      <a:lnTo>
                        <a:pt x="156" y="0"/>
                      </a:lnTo>
                      <a:lnTo>
                        <a:pt x="162" y="7"/>
                      </a:lnTo>
                      <a:lnTo>
                        <a:pt x="169" y="17"/>
                      </a:lnTo>
                      <a:lnTo>
                        <a:pt x="174" y="27"/>
                      </a:lnTo>
                      <a:lnTo>
                        <a:pt x="179" y="38"/>
                      </a:lnTo>
                      <a:lnTo>
                        <a:pt x="184" y="50"/>
                      </a:lnTo>
                      <a:lnTo>
                        <a:pt x="188" y="63"/>
                      </a:lnTo>
                      <a:lnTo>
                        <a:pt x="193" y="77"/>
                      </a:lnTo>
                      <a:lnTo>
                        <a:pt x="197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0" name="Freeform 119"/>
                <p:cNvSpPr>
                  <a:spLocks/>
                </p:cNvSpPr>
                <p:nvPr/>
              </p:nvSpPr>
              <p:spPr bwMode="auto">
                <a:xfrm>
                  <a:off x="3981" y="548"/>
                  <a:ext cx="42" cy="44"/>
                </a:xfrm>
                <a:custGeom>
                  <a:avLst/>
                  <a:gdLst>
                    <a:gd name="T0" fmla="*/ 0 w 208"/>
                    <a:gd name="T1" fmla="*/ 0 h 218"/>
                    <a:gd name="T2" fmla="*/ 0 w 208"/>
                    <a:gd name="T3" fmla="*/ 0 h 218"/>
                    <a:gd name="T4" fmla="*/ 0 w 208"/>
                    <a:gd name="T5" fmla="*/ 0 h 218"/>
                    <a:gd name="T6" fmla="*/ 0 w 208"/>
                    <a:gd name="T7" fmla="*/ 0 h 218"/>
                    <a:gd name="T8" fmla="*/ 0 w 208"/>
                    <a:gd name="T9" fmla="*/ 0 h 218"/>
                    <a:gd name="T10" fmla="*/ 0 w 208"/>
                    <a:gd name="T11" fmla="*/ 0 h 218"/>
                    <a:gd name="T12" fmla="*/ 0 w 208"/>
                    <a:gd name="T13" fmla="*/ 0 h 218"/>
                    <a:gd name="T14" fmla="*/ 0 w 208"/>
                    <a:gd name="T15" fmla="*/ 0 h 218"/>
                    <a:gd name="T16" fmla="*/ 0 w 208"/>
                    <a:gd name="T17" fmla="*/ 0 h 218"/>
                    <a:gd name="T18" fmla="*/ 0 w 208"/>
                    <a:gd name="T19" fmla="*/ 0 h 218"/>
                    <a:gd name="T20" fmla="*/ 0 w 208"/>
                    <a:gd name="T21" fmla="*/ 0 h 218"/>
                    <a:gd name="T22" fmla="*/ 0 w 208"/>
                    <a:gd name="T23" fmla="*/ 0 h 218"/>
                    <a:gd name="T24" fmla="*/ 0 w 208"/>
                    <a:gd name="T25" fmla="*/ 0 h 218"/>
                    <a:gd name="T26" fmla="*/ 0 w 208"/>
                    <a:gd name="T27" fmla="*/ 0 h 218"/>
                    <a:gd name="T28" fmla="*/ 0 w 208"/>
                    <a:gd name="T29" fmla="*/ 0 h 218"/>
                    <a:gd name="T30" fmla="*/ 0 w 208"/>
                    <a:gd name="T31" fmla="*/ 0 h 218"/>
                    <a:gd name="T32" fmla="*/ 0 w 208"/>
                    <a:gd name="T33" fmla="*/ 0 h 218"/>
                    <a:gd name="T34" fmla="*/ 0 w 208"/>
                    <a:gd name="T35" fmla="*/ 0 h 218"/>
                    <a:gd name="T36" fmla="*/ 0 w 208"/>
                    <a:gd name="T37" fmla="*/ 0 h 218"/>
                    <a:gd name="T38" fmla="*/ 0 w 208"/>
                    <a:gd name="T39" fmla="*/ 0 h 218"/>
                    <a:gd name="T40" fmla="*/ 0 w 208"/>
                    <a:gd name="T41" fmla="*/ 0 h 218"/>
                    <a:gd name="T42" fmla="*/ 0 w 208"/>
                    <a:gd name="T43" fmla="*/ 0 h 218"/>
                    <a:gd name="T44" fmla="*/ 0 w 208"/>
                    <a:gd name="T45" fmla="*/ 0 h 218"/>
                    <a:gd name="T46" fmla="*/ 0 w 208"/>
                    <a:gd name="T47" fmla="*/ 0 h 218"/>
                    <a:gd name="T48" fmla="*/ 0 w 208"/>
                    <a:gd name="T49" fmla="*/ 0 h 218"/>
                    <a:gd name="T50" fmla="*/ 0 w 208"/>
                    <a:gd name="T51" fmla="*/ 0 h 218"/>
                    <a:gd name="T52" fmla="*/ 0 w 208"/>
                    <a:gd name="T53" fmla="*/ 0 h 218"/>
                    <a:gd name="T54" fmla="*/ 0 w 208"/>
                    <a:gd name="T55" fmla="*/ 0 h 218"/>
                    <a:gd name="T56" fmla="*/ 0 w 208"/>
                    <a:gd name="T57" fmla="*/ 0 h 218"/>
                    <a:gd name="T58" fmla="*/ 0 w 208"/>
                    <a:gd name="T59" fmla="*/ 0 h 218"/>
                    <a:gd name="T60" fmla="*/ 0 w 208"/>
                    <a:gd name="T61" fmla="*/ 0 h 218"/>
                    <a:gd name="T62" fmla="*/ 0 w 208"/>
                    <a:gd name="T63" fmla="*/ 0 h 218"/>
                    <a:gd name="T64" fmla="*/ 0 w 208"/>
                    <a:gd name="T65" fmla="*/ 0 h 218"/>
                    <a:gd name="T66" fmla="*/ 0 w 208"/>
                    <a:gd name="T67" fmla="*/ 0 h 218"/>
                    <a:gd name="T68" fmla="*/ 0 w 208"/>
                    <a:gd name="T69" fmla="*/ 0 h 218"/>
                    <a:gd name="T70" fmla="*/ 0 w 208"/>
                    <a:gd name="T71" fmla="*/ 0 h 218"/>
                    <a:gd name="T72" fmla="*/ 0 w 208"/>
                    <a:gd name="T73" fmla="*/ 0 h 218"/>
                    <a:gd name="T74" fmla="*/ 0 w 208"/>
                    <a:gd name="T75" fmla="*/ 0 h 218"/>
                    <a:gd name="T76" fmla="*/ 0 w 208"/>
                    <a:gd name="T77" fmla="*/ 0 h 218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08"/>
                    <a:gd name="T118" fmla="*/ 0 h 218"/>
                    <a:gd name="T119" fmla="*/ 208 w 208"/>
                    <a:gd name="T120" fmla="*/ 218 h 218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08" h="218">
                      <a:moveTo>
                        <a:pt x="156" y="82"/>
                      </a:moveTo>
                      <a:lnTo>
                        <a:pt x="208" y="82"/>
                      </a:lnTo>
                      <a:lnTo>
                        <a:pt x="156" y="124"/>
                      </a:lnTo>
                      <a:lnTo>
                        <a:pt x="156" y="134"/>
                      </a:lnTo>
                      <a:lnTo>
                        <a:pt x="157" y="145"/>
                      </a:lnTo>
                      <a:lnTo>
                        <a:pt x="159" y="155"/>
                      </a:lnTo>
                      <a:lnTo>
                        <a:pt x="161" y="166"/>
                      </a:lnTo>
                      <a:lnTo>
                        <a:pt x="162" y="175"/>
                      </a:lnTo>
                      <a:lnTo>
                        <a:pt x="164" y="185"/>
                      </a:lnTo>
                      <a:lnTo>
                        <a:pt x="165" y="195"/>
                      </a:lnTo>
                      <a:lnTo>
                        <a:pt x="167" y="207"/>
                      </a:lnTo>
                      <a:lnTo>
                        <a:pt x="104" y="144"/>
                      </a:lnTo>
                      <a:lnTo>
                        <a:pt x="32" y="218"/>
                      </a:lnTo>
                      <a:lnTo>
                        <a:pt x="33" y="202"/>
                      </a:lnTo>
                      <a:lnTo>
                        <a:pt x="38" y="188"/>
                      </a:lnTo>
                      <a:lnTo>
                        <a:pt x="44" y="176"/>
                      </a:lnTo>
                      <a:lnTo>
                        <a:pt x="52" y="166"/>
                      </a:lnTo>
                      <a:lnTo>
                        <a:pt x="59" y="153"/>
                      </a:lnTo>
                      <a:lnTo>
                        <a:pt x="66" y="141"/>
                      </a:lnTo>
                      <a:lnTo>
                        <a:pt x="70" y="127"/>
                      </a:lnTo>
                      <a:lnTo>
                        <a:pt x="73" y="114"/>
                      </a:lnTo>
                      <a:lnTo>
                        <a:pt x="0" y="82"/>
                      </a:lnTo>
                      <a:lnTo>
                        <a:pt x="7" y="82"/>
                      </a:lnTo>
                      <a:lnTo>
                        <a:pt x="15" y="82"/>
                      </a:lnTo>
                      <a:lnTo>
                        <a:pt x="23" y="82"/>
                      </a:lnTo>
                      <a:lnTo>
                        <a:pt x="32" y="82"/>
                      </a:lnTo>
                      <a:lnTo>
                        <a:pt x="41" y="82"/>
                      </a:lnTo>
                      <a:lnTo>
                        <a:pt x="50" y="82"/>
                      </a:lnTo>
                      <a:lnTo>
                        <a:pt x="60" y="82"/>
                      </a:lnTo>
                      <a:lnTo>
                        <a:pt x="73" y="82"/>
                      </a:lnTo>
                      <a:lnTo>
                        <a:pt x="115" y="0"/>
                      </a:lnTo>
                      <a:lnTo>
                        <a:pt x="120" y="7"/>
                      </a:lnTo>
                      <a:lnTo>
                        <a:pt x="125" y="19"/>
                      </a:lnTo>
                      <a:lnTo>
                        <a:pt x="127" y="31"/>
                      </a:lnTo>
                      <a:lnTo>
                        <a:pt x="130" y="44"/>
                      </a:lnTo>
                      <a:lnTo>
                        <a:pt x="134" y="55"/>
                      </a:lnTo>
                      <a:lnTo>
                        <a:pt x="138" y="66"/>
                      </a:lnTo>
                      <a:lnTo>
                        <a:pt x="145" y="75"/>
                      </a:lnTo>
                      <a:lnTo>
                        <a:pt x="156" y="82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1" name="Freeform 120"/>
                <p:cNvSpPr>
                  <a:spLocks/>
                </p:cNvSpPr>
                <p:nvPr/>
              </p:nvSpPr>
              <p:spPr bwMode="auto">
                <a:xfrm>
                  <a:off x="4081" y="670"/>
                  <a:ext cx="58" cy="58"/>
                </a:xfrm>
                <a:custGeom>
                  <a:avLst/>
                  <a:gdLst>
                    <a:gd name="T0" fmla="*/ 0 w 289"/>
                    <a:gd name="T1" fmla="*/ 0 h 290"/>
                    <a:gd name="T2" fmla="*/ 0 w 289"/>
                    <a:gd name="T3" fmla="*/ 0 h 290"/>
                    <a:gd name="T4" fmla="*/ 0 w 289"/>
                    <a:gd name="T5" fmla="*/ 0 h 290"/>
                    <a:gd name="T6" fmla="*/ 0 w 289"/>
                    <a:gd name="T7" fmla="*/ 0 h 290"/>
                    <a:gd name="T8" fmla="*/ 0 w 289"/>
                    <a:gd name="T9" fmla="*/ 0 h 290"/>
                    <a:gd name="T10" fmla="*/ 0 w 289"/>
                    <a:gd name="T11" fmla="*/ 0 h 290"/>
                    <a:gd name="T12" fmla="*/ 0 w 289"/>
                    <a:gd name="T13" fmla="*/ 0 h 290"/>
                    <a:gd name="T14" fmla="*/ 0 w 289"/>
                    <a:gd name="T15" fmla="*/ 0 h 290"/>
                    <a:gd name="T16" fmla="*/ 0 w 289"/>
                    <a:gd name="T17" fmla="*/ 0 h 290"/>
                    <a:gd name="T18" fmla="*/ 0 w 289"/>
                    <a:gd name="T19" fmla="*/ 0 h 290"/>
                    <a:gd name="T20" fmla="*/ 0 w 289"/>
                    <a:gd name="T21" fmla="*/ 0 h 290"/>
                    <a:gd name="T22" fmla="*/ 0 w 289"/>
                    <a:gd name="T23" fmla="*/ 0 h 290"/>
                    <a:gd name="T24" fmla="*/ 0 w 289"/>
                    <a:gd name="T25" fmla="*/ 0 h 290"/>
                    <a:gd name="T26" fmla="*/ 0 w 289"/>
                    <a:gd name="T27" fmla="*/ 0 h 290"/>
                    <a:gd name="T28" fmla="*/ 0 w 289"/>
                    <a:gd name="T29" fmla="*/ 0 h 290"/>
                    <a:gd name="T30" fmla="*/ 0 w 289"/>
                    <a:gd name="T31" fmla="*/ 0 h 290"/>
                    <a:gd name="T32" fmla="*/ 0 w 289"/>
                    <a:gd name="T33" fmla="*/ 0 h 290"/>
                    <a:gd name="T34" fmla="*/ 0 w 289"/>
                    <a:gd name="T35" fmla="*/ 0 h 290"/>
                    <a:gd name="T36" fmla="*/ 0 w 289"/>
                    <a:gd name="T37" fmla="*/ 0 h 290"/>
                    <a:gd name="T38" fmla="*/ 0 w 289"/>
                    <a:gd name="T39" fmla="*/ 0 h 290"/>
                    <a:gd name="T40" fmla="*/ 0 w 289"/>
                    <a:gd name="T41" fmla="*/ 0 h 290"/>
                    <a:gd name="T42" fmla="*/ 0 w 289"/>
                    <a:gd name="T43" fmla="*/ 0 h 290"/>
                    <a:gd name="T44" fmla="*/ 0 w 289"/>
                    <a:gd name="T45" fmla="*/ 0 h 290"/>
                    <a:gd name="T46" fmla="*/ 0 w 289"/>
                    <a:gd name="T47" fmla="*/ 0 h 290"/>
                    <a:gd name="T48" fmla="*/ 0 w 289"/>
                    <a:gd name="T49" fmla="*/ 0 h 290"/>
                    <a:gd name="T50" fmla="*/ 0 w 289"/>
                    <a:gd name="T51" fmla="*/ 0 h 290"/>
                    <a:gd name="T52" fmla="*/ 0 w 289"/>
                    <a:gd name="T53" fmla="*/ 0 h 290"/>
                    <a:gd name="T54" fmla="*/ 0 w 289"/>
                    <a:gd name="T55" fmla="*/ 0 h 290"/>
                    <a:gd name="T56" fmla="*/ 0 w 289"/>
                    <a:gd name="T57" fmla="*/ 0 h 290"/>
                    <a:gd name="T58" fmla="*/ 0 w 289"/>
                    <a:gd name="T59" fmla="*/ 0 h 290"/>
                    <a:gd name="T60" fmla="*/ 0 w 289"/>
                    <a:gd name="T61" fmla="*/ 0 h 290"/>
                    <a:gd name="T62" fmla="*/ 0 w 289"/>
                    <a:gd name="T63" fmla="*/ 0 h 290"/>
                    <a:gd name="T64" fmla="*/ 0 w 289"/>
                    <a:gd name="T65" fmla="*/ 0 h 290"/>
                    <a:gd name="T66" fmla="*/ 0 w 289"/>
                    <a:gd name="T67" fmla="*/ 0 h 290"/>
                    <a:gd name="T68" fmla="*/ 0 w 289"/>
                    <a:gd name="T69" fmla="*/ 0 h 290"/>
                    <a:gd name="T70" fmla="*/ 0 w 289"/>
                    <a:gd name="T71" fmla="*/ 0 h 290"/>
                    <a:gd name="T72" fmla="*/ 0 w 289"/>
                    <a:gd name="T73" fmla="*/ 0 h 290"/>
                    <a:gd name="T74" fmla="*/ 0 w 289"/>
                    <a:gd name="T75" fmla="*/ 0 h 290"/>
                    <a:gd name="T76" fmla="*/ 0 w 289"/>
                    <a:gd name="T77" fmla="*/ 0 h 290"/>
                    <a:gd name="T78" fmla="*/ 0 w 289"/>
                    <a:gd name="T79" fmla="*/ 0 h 290"/>
                    <a:gd name="T80" fmla="*/ 0 w 289"/>
                    <a:gd name="T81" fmla="*/ 0 h 290"/>
                    <a:gd name="T82" fmla="*/ 0 w 289"/>
                    <a:gd name="T83" fmla="*/ 0 h 290"/>
                    <a:gd name="T84" fmla="*/ 0 w 289"/>
                    <a:gd name="T85" fmla="*/ 0 h 290"/>
                    <a:gd name="T86" fmla="*/ 0 w 289"/>
                    <a:gd name="T87" fmla="*/ 0 h 290"/>
                    <a:gd name="T88" fmla="*/ 0 w 289"/>
                    <a:gd name="T89" fmla="*/ 0 h 290"/>
                    <a:gd name="T90" fmla="*/ 0 w 289"/>
                    <a:gd name="T91" fmla="*/ 0 h 290"/>
                    <a:gd name="T92" fmla="*/ 0 w 289"/>
                    <a:gd name="T93" fmla="*/ 0 h 290"/>
                    <a:gd name="T94" fmla="*/ 0 w 289"/>
                    <a:gd name="T95" fmla="*/ 0 h 290"/>
                    <a:gd name="T96" fmla="*/ 0 w 289"/>
                    <a:gd name="T97" fmla="*/ 0 h 290"/>
                    <a:gd name="T98" fmla="*/ 0 w 289"/>
                    <a:gd name="T99" fmla="*/ 0 h 290"/>
                    <a:gd name="T100" fmla="*/ 0 w 289"/>
                    <a:gd name="T101" fmla="*/ 0 h 290"/>
                    <a:gd name="T102" fmla="*/ 0 w 289"/>
                    <a:gd name="T103" fmla="*/ 0 h 290"/>
                    <a:gd name="T104" fmla="*/ 0 w 289"/>
                    <a:gd name="T105" fmla="*/ 0 h 290"/>
                    <a:gd name="T106" fmla="*/ 0 w 289"/>
                    <a:gd name="T107" fmla="*/ 0 h 290"/>
                    <a:gd name="T108" fmla="*/ 0 w 289"/>
                    <a:gd name="T109" fmla="*/ 0 h 290"/>
                    <a:gd name="T110" fmla="*/ 0 w 289"/>
                    <a:gd name="T111" fmla="*/ 0 h 290"/>
                    <a:gd name="T112" fmla="*/ 0 w 289"/>
                    <a:gd name="T113" fmla="*/ 0 h 290"/>
                    <a:gd name="T114" fmla="*/ 0 w 289"/>
                    <a:gd name="T115" fmla="*/ 0 h 290"/>
                    <a:gd name="T116" fmla="*/ 0 w 289"/>
                    <a:gd name="T117" fmla="*/ 0 h 290"/>
                    <a:gd name="T118" fmla="*/ 0 w 289"/>
                    <a:gd name="T119" fmla="*/ 0 h 290"/>
                    <a:gd name="T120" fmla="*/ 0 w 289"/>
                    <a:gd name="T121" fmla="*/ 0 h 29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9"/>
                    <a:gd name="T184" fmla="*/ 0 h 290"/>
                    <a:gd name="T185" fmla="*/ 289 w 289"/>
                    <a:gd name="T186" fmla="*/ 290 h 29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9" h="290">
                      <a:moveTo>
                        <a:pt x="196" y="94"/>
                      </a:moveTo>
                      <a:lnTo>
                        <a:pt x="207" y="96"/>
                      </a:lnTo>
                      <a:lnTo>
                        <a:pt x="220" y="97"/>
                      </a:lnTo>
                      <a:lnTo>
                        <a:pt x="233" y="98"/>
                      </a:lnTo>
                      <a:lnTo>
                        <a:pt x="246" y="100"/>
                      </a:lnTo>
                      <a:lnTo>
                        <a:pt x="257" y="103"/>
                      </a:lnTo>
                      <a:lnTo>
                        <a:pt x="270" y="107"/>
                      </a:lnTo>
                      <a:lnTo>
                        <a:pt x="279" y="114"/>
                      </a:lnTo>
                      <a:lnTo>
                        <a:pt x="289" y="125"/>
                      </a:lnTo>
                      <a:lnTo>
                        <a:pt x="278" y="134"/>
                      </a:lnTo>
                      <a:lnTo>
                        <a:pt x="263" y="143"/>
                      </a:lnTo>
                      <a:lnTo>
                        <a:pt x="246" y="150"/>
                      </a:lnTo>
                      <a:lnTo>
                        <a:pt x="230" y="159"/>
                      </a:lnTo>
                      <a:lnTo>
                        <a:pt x="217" y="168"/>
                      </a:lnTo>
                      <a:lnTo>
                        <a:pt x="211" y="181"/>
                      </a:lnTo>
                      <a:lnTo>
                        <a:pt x="213" y="196"/>
                      </a:lnTo>
                      <a:lnTo>
                        <a:pt x="227" y="218"/>
                      </a:lnTo>
                      <a:lnTo>
                        <a:pt x="227" y="225"/>
                      </a:lnTo>
                      <a:lnTo>
                        <a:pt x="228" y="233"/>
                      </a:lnTo>
                      <a:lnTo>
                        <a:pt x="228" y="239"/>
                      </a:lnTo>
                      <a:lnTo>
                        <a:pt x="230" y="247"/>
                      </a:lnTo>
                      <a:lnTo>
                        <a:pt x="230" y="253"/>
                      </a:lnTo>
                      <a:lnTo>
                        <a:pt x="231" y="260"/>
                      </a:lnTo>
                      <a:lnTo>
                        <a:pt x="229" y="264"/>
                      </a:lnTo>
                      <a:lnTo>
                        <a:pt x="227" y="270"/>
                      </a:lnTo>
                      <a:lnTo>
                        <a:pt x="215" y="268"/>
                      </a:lnTo>
                      <a:lnTo>
                        <a:pt x="204" y="262"/>
                      </a:lnTo>
                      <a:lnTo>
                        <a:pt x="194" y="255"/>
                      </a:lnTo>
                      <a:lnTo>
                        <a:pt x="185" y="247"/>
                      </a:lnTo>
                      <a:lnTo>
                        <a:pt x="175" y="238"/>
                      </a:lnTo>
                      <a:lnTo>
                        <a:pt x="166" y="229"/>
                      </a:lnTo>
                      <a:lnTo>
                        <a:pt x="155" y="222"/>
                      </a:lnTo>
                      <a:lnTo>
                        <a:pt x="144" y="218"/>
                      </a:lnTo>
                      <a:lnTo>
                        <a:pt x="51" y="290"/>
                      </a:lnTo>
                      <a:lnTo>
                        <a:pt x="40" y="290"/>
                      </a:lnTo>
                      <a:lnTo>
                        <a:pt x="44" y="274"/>
                      </a:lnTo>
                      <a:lnTo>
                        <a:pt x="50" y="258"/>
                      </a:lnTo>
                      <a:lnTo>
                        <a:pt x="55" y="243"/>
                      </a:lnTo>
                      <a:lnTo>
                        <a:pt x="62" y="228"/>
                      </a:lnTo>
                      <a:lnTo>
                        <a:pt x="69" y="212"/>
                      </a:lnTo>
                      <a:lnTo>
                        <a:pt x="77" y="196"/>
                      </a:lnTo>
                      <a:lnTo>
                        <a:pt x="83" y="181"/>
                      </a:lnTo>
                      <a:lnTo>
                        <a:pt x="92" y="166"/>
                      </a:lnTo>
                      <a:lnTo>
                        <a:pt x="80" y="161"/>
                      </a:lnTo>
                      <a:lnTo>
                        <a:pt x="69" y="157"/>
                      </a:lnTo>
                      <a:lnTo>
                        <a:pt x="56" y="152"/>
                      </a:lnTo>
                      <a:lnTo>
                        <a:pt x="46" y="148"/>
                      </a:lnTo>
                      <a:lnTo>
                        <a:pt x="34" y="140"/>
                      </a:lnTo>
                      <a:lnTo>
                        <a:pt x="22" y="133"/>
                      </a:lnTo>
                      <a:lnTo>
                        <a:pt x="10" y="124"/>
                      </a:lnTo>
                      <a:lnTo>
                        <a:pt x="0" y="114"/>
                      </a:lnTo>
                      <a:lnTo>
                        <a:pt x="114" y="94"/>
                      </a:lnTo>
                      <a:lnTo>
                        <a:pt x="155" y="0"/>
                      </a:lnTo>
                      <a:lnTo>
                        <a:pt x="161" y="8"/>
                      </a:lnTo>
                      <a:lnTo>
                        <a:pt x="168" y="18"/>
                      </a:lnTo>
                      <a:lnTo>
                        <a:pt x="174" y="29"/>
                      </a:lnTo>
                      <a:lnTo>
                        <a:pt x="179" y="43"/>
                      </a:lnTo>
                      <a:lnTo>
                        <a:pt x="183" y="55"/>
                      </a:lnTo>
                      <a:lnTo>
                        <a:pt x="187" y="68"/>
                      </a:lnTo>
                      <a:lnTo>
                        <a:pt x="192" y="80"/>
                      </a:lnTo>
                      <a:lnTo>
                        <a:pt x="196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2" name="Freeform 121"/>
                <p:cNvSpPr>
                  <a:spLocks/>
                </p:cNvSpPr>
                <p:nvPr/>
              </p:nvSpPr>
              <p:spPr bwMode="auto">
                <a:xfrm>
                  <a:off x="4089" y="679"/>
                  <a:ext cx="42" cy="41"/>
                </a:xfrm>
                <a:custGeom>
                  <a:avLst/>
                  <a:gdLst>
                    <a:gd name="T0" fmla="*/ 0 w 208"/>
                    <a:gd name="T1" fmla="*/ 0 h 207"/>
                    <a:gd name="T2" fmla="*/ 0 w 208"/>
                    <a:gd name="T3" fmla="*/ 0 h 207"/>
                    <a:gd name="T4" fmla="*/ 0 w 208"/>
                    <a:gd name="T5" fmla="*/ 0 h 207"/>
                    <a:gd name="T6" fmla="*/ 0 w 208"/>
                    <a:gd name="T7" fmla="*/ 0 h 207"/>
                    <a:gd name="T8" fmla="*/ 0 w 208"/>
                    <a:gd name="T9" fmla="*/ 0 h 207"/>
                    <a:gd name="T10" fmla="*/ 0 w 208"/>
                    <a:gd name="T11" fmla="*/ 0 h 207"/>
                    <a:gd name="T12" fmla="*/ 0 w 208"/>
                    <a:gd name="T13" fmla="*/ 0 h 207"/>
                    <a:gd name="T14" fmla="*/ 0 w 208"/>
                    <a:gd name="T15" fmla="*/ 0 h 207"/>
                    <a:gd name="T16" fmla="*/ 0 w 208"/>
                    <a:gd name="T17" fmla="*/ 0 h 207"/>
                    <a:gd name="T18" fmla="*/ 0 w 208"/>
                    <a:gd name="T19" fmla="*/ 0 h 207"/>
                    <a:gd name="T20" fmla="*/ 0 w 208"/>
                    <a:gd name="T21" fmla="*/ 0 h 207"/>
                    <a:gd name="T22" fmla="*/ 0 w 208"/>
                    <a:gd name="T23" fmla="*/ 0 h 207"/>
                    <a:gd name="T24" fmla="*/ 0 w 208"/>
                    <a:gd name="T25" fmla="*/ 0 h 207"/>
                    <a:gd name="T26" fmla="*/ 0 w 208"/>
                    <a:gd name="T27" fmla="*/ 0 h 207"/>
                    <a:gd name="T28" fmla="*/ 0 w 208"/>
                    <a:gd name="T29" fmla="*/ 0 h 207"/>
                    <a:gd name="T30" fmla="*/ 0 w 208"/>
                    <a:gd name="T31" fmla="*/ 0 h 207"/>
                    <a:gd name="T32" fmla="*/ 0 w 208"/>
                    <a:gd name="T33" fmla="*/ 0 h 207"/>
                    <a:gd name="T34" fmla="*/ 0 w 208"/>
                    <a:gd name="T35" fmla="*/ 0 h 207"/>
                    <a:gd name="T36" fmla="*/ 0 w 208"/>
                    <a:gd name="T37" fmla="*/ 0 h 207"/>
                    <a:gd name="T38" fmla="*/ 0 w 208"/>
                    <a:gd name="T39" fmla="*/ 0 h 207"/>
                    <a:gd name="T40" fmla="*/ 0 w 208"/>
                    <a:gd name="T41" fmla="*/ 0 h 207"/>
                    <a:gd name="T42" fmla="*/ 0 w 208"/>
                    <a:gd name="T43" fmla="*/ 0 h 207"/>
                    <a:gd name="T44" fmla="*/ 0 w 208"/>
                    <a:gd name="T45" fmla="*/ 0 h 207"/>
                    <a:gd name="T46" fmla="*/ 0 w 208"/>
                    <a:gd name="T47" fmla="*/ 0 h 207"/>
                    <a:gd name="T48" fmla="*/ 0 w 208"/>
                    <a:gd name="T49" fmla="*/ 0 h 207"/>
                    <a:gd name="T50" fmla="*/ 0 w 208"/>
                    <a:gd name="T51" fmla="*/ 0 h 207"/>
                    <a:gd name="T52" fmla="*/ 0 w 208"/>
                    <a:gd name="T53" fmla="*/ 0 h 207"/>
                    <a:gd name="T54" fmla="*/ 0 w 208"/>
                    <a:gd name="T55" fmla="*/ 0 h 207"/>
                    <a:gd name="T56" fmla="*/ 0 w 208"/>
                    <a:gd name="T57" fmla="*/ 0 h 207"/>
                    <a:gd name="T58" fmla="*/ 0 w 208"/>
                    <a:gd name="T59" fmla="*/ 0 h 207"/>
                    <a:gd name="T60" fmla="*/ 0 w 208"/>
                    <a:gd name="T61" fmla="*/ 0 h 207"/>
                    <a:gd name="T62" fmla="*/ 0 w 208"/>
                    <a:gd name="T63" fmla="*/ 0 h 207"/>
                    <a:gd name="T64" fmla="*/ 0 w 208"/>
                    <a:gd name="T65" fmla="*/ 0 h 207"/>
                    <a:gd name="T66" fmla="*/ 0 w 208"/>
                    <a:gd name="T67" fmla="*/ 0 h 207"/>
                    <a:gd name="T68" fmla="*/ 0 w 208"/>
                    <a:gd name="T69" fmla="*/ 0 h 207"/>
                    <a:gd name="T70" fmla="*/ 0 w 208"/>
                    <a:gd name="T71" fmla="*/ 0 h 207"/>
                    <a:gd name="T72" fmla="*/ 0 w 208"/>
                    <a:gd name="T73" fmla="*/ 0 h 207"/>
                    <a:gd name="T74" fmla="*/ 0 w 208"/>
                    <a:gd name="T75" fmla="*/ 0 h 207"/>
                    <a:gd name="T76" fmla="*/ 0 w 208"/>
                    <a:gd name="T77" fmla="*/ 0 h 20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08"/>
                    <a:gd name="T118" fmla="*/ 0 h 207"/>
                    <a:gd name="T119" fmla="*/ 208 w 208"/>
                    <a:gd name="T120" fmla="*/ 207 h 20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08" h="207">
                      <a:moveTo>
                        <a:pt x="156" y="72"/>
                      </a:moveTo>
                      <a:lnTo>
                        <a:pt x="208" y="83"/>
                      </a:lnTo>
                      <a:lnTo>
                        <a:pt x="156" y="124"/>
                      </a:lnTo>
                      <a:lnTo>
                        <a:pt x="156" y="134"/>
                      </a:lnTo>
                      <a:lnTo>
                        <a:pt x="158" y="145"/>
                      </a:lnTo>
                      <a:lnTo>
                        <a:pt x="159" y="154"/>
                      </a:lnTo>
                      <a:lnTo>
                        <a:pt x="161" y="163"/>
                      </a:lnTo>
                      <a:lnTo>
                        <a:pt x="162" y="171"/>
                      </a:lnTo>
                      <a:lnTo>
                        <a:pt x="164" y="180"/>
                      </a:lnTo>
                      <a:lnTo>
                        <a:pt x="165" y="188"/>
                      </a:lnTo>
                      <a:lnTo>
                        <a:pt x="167" y="196"/>
                      </a:lnTo>
                      <a:lnTo>
                        <a:pt x="104" y="145"/>
                      </a:lnTo>
                      <a:lnTo>
                        <a:pt x="32" y="207"/>
                      </a:lnTo>
                      <a:lnTo>
                        <a:pt x="33" y="195"/>
                      </a:lnTo>
                      <a:lnTo>
                        <a:pt x="38" y="185"/>
                      </a:lnTo>
                      <a:lnTo>
                        <a:pt x="45" y="174"/>
                      </a:lnTo>
                      <a:lnTo>
                        <a:pt x="52" y="163"/>
                      </a:lnTo>
                      <a:lnTo>
                        <a:pt x="59" y="152"/>
                      </a:lnTo>
                      <a:lnTo>
                        <a:pt x="66" y="141"/>
                      </a:lnTo>
                      <a:lnTo>
                        <a:pt x="72" y="127"/>
                      </a:lnTo>
                      <a:lnTo>
                        <a:pt x="74" y="114"/>
                      </a:lnTo>
                      <a:lnTo>
                        <a:pt x="0" y="83"/>
                      </a:lnTo>
                      <a:lnTo>
                        <a:pt x="11" y="79"/>
                      </a:lnTo>
                      <a:lnTo>
                        <a:pt x="22" y="78"/>
                      </a:lnTo>
                      <a:lnTo>
                        <a:pt x="31" y="78"/>
                      </a:lnTo>
                      <a:lnTo>
                        <a:pt x="40" y="78"/>
                      </a:lnTo>
                      <a:lnTo>
                        <a:pt x="48" y="76"/>
                      </a:lnTo>
                      <a:lnTo>
                        <a:pt x="57" y="76"/>
                      </a:lnTo>
                      <a:lnTo>
                        <a:pt x="65" y="74"/>
                      </a:lnTo>
                      <a:lnTo>
                        <a:pt x="74" y="72"/>
                      </a:lnTo>
                      <a:lnTo>
                        <a:pt x="115" y="0"/>
                      </a:lnTo>
                      <a:lnTo>
                        <a:pt x="120" y="7"/>
                      </a:lnTo>
                      <a:lnTo>
                        <a:pt x="125" y="19"/>
                      </a:lnTo>
                      <a:lnTo>
                        <a:pt x="128" y="30"/>
                      </a:lnTo>
                      <a:lnTo>
                        <a:pt x="132" y="43"/>
                      </a:lnTo>
                      <a:lnTo>
                        <a:pt x="134" y="53"/>
                      </a:lnTo>
                      <a:lnTo>
                        <a:pt x="138" y="63"/>
                      </a:lnTo>
                      <a:lnTo>
                        <a:pt x="145" y="68"/>
                      </a:lnTo>
                      <a:lnTo>
                        <a:pt x="156" y="72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3" name="Freeform 122"/>
                <p:cNvSpPr>
                  <a:spLocks/>
                </p:cNvSpPr>
                <p:nvPr/>
              </p:nvSpPr>
              <p:spPr bwMode="auto">
                <a:xfrm>
                  <a:off x="4407" y="645"/>
                  <a:ext cx="68" cy="69"/>
                </a:xfrm>
                <a:custGeom>
                  <a:avLst/>
                  <a:gdLst>
                    <a:gd name="T0" fmla="*/ 0 w 343"/>
                    <a:gd name="T1" fmla="*/ 0 h 343"/>
                    <a:gd name="T2" fmla="*/ 0 w 343"/>
                    <a:gd name="T3" fmla="*/ 0 h 343"/>
                    <a:gd name="T4" fmla="*/ 0 w 343"/>
                    <a:gd name="T5" fmla="*/ 0 h 343"/>
                    <a:gd name="T6" fmla="*/ 0 w 343"/>
                    <a:gd name="T7" fmla="*/ 0 h 343"/>
                    <a:gd name="T8" fmla="*/ 0 w 343"/>
                    <a:gd name="T9" fmla="*/ 0 h 343"/>
                    <a:gd name="T10" fmla="*/ 0 w 343"/>
                    <a:gd name="T11" fmla="*/ 0 h 343"/>
                    <a:gd name="T12" fmla="*/ 0 w 343"/>
                    <a:gd name="T13" fmla="*/ 0 h 343"/>
                    <a:gd name="T14" fmla="*/ 0 w 343"/>
                    <a:gd name="T15" fmla="*/ 0 h 343"/>
                    <a:gd name="T16" fmla="*/ 0 w 343"/>
                    <a:gd name="T17" fmla="*/ 0 h 343"/>
                    <a:gd name="T18" fmla="*/ 0 w 343"/>
                    <a:gd name="T19" fmla="*/ 0 h 343"/>
                    <a:gd name="T20" fmla="*/ 0 w 343"/>
                    <a:gd name="T21" fmla="*/ 0 h 343"/>
                    <a:gd name="T22" fmla="*/ 0 w 343"/>
                    <a:gd name="T23" fmla="*/ 0 h 343"/>
                    <a:gd name="T24" fmla="*/ 0 w 343"/>
                    <a:gd name="T25" fmla="*/ 0 h 343"/>
                    <a:gd name="T26" fmla="*/ 0 w 343"/>
                    <a:gd name="T27" fmla="*/ 0 h 343"/>
                    <a:gd name="T28" fmla="*/ 0 w 343"/>
                    <a:gd name="T29" fmla="*/ 0 h 343"/>
                    <a:gd name="T30" fmla="*/ 0 w 343"/>
                    <a:gd name="T31" fmla="*/ 0 h 343"/>
                    <a:gd name="T32" fmla="*/ 0 w 343"/>
                    <a:gd name="T33" fmla="*/ 0 h 343"/>
                    <a:gd name="T34" fmla="*/ 0 w 343"/>
                    <a:gd name="T35" fmla="*/ 0 h 343"/>
                    <a:gd name="T36" fmla="*/ 0 w 343"/>
                    <a:gd name="T37" fmla="*/ 0 h 343"/>
                    <a:gd name="T38" fmla="*/ 0 w 343"/>
                    <a:gd name="T39" fmla="*/ 0 h 343"/>
                    <a:gd name="T40" fmla="*/ 0 w 343"/>
                    <a:gd name="T41" fmla="*/ 0 h 343"/>
                    <a:gd name="T42" fmla="*/ 0 w 343"/>
                    <a:gd name="T43" fmla="*/ 0 h 343"/>
                    <a:gd name="T44" fmla="*/ 0 w 343"/>
                    <a:gd name="T45" fmla="*/ 0 h 343"/>
                    <a:gd name="T46" fmla="*/ 0 w 343"/>
                    <a:gd name="T47" fmla="*/ 0 h 343"/>
                    <a:gd name="T48" fmla="*/ 0 w 343"/>
                    <a:gd name="T49" fmla="*/ 0 h 343"/>
                    <a:gd name="T50" fmla="*/ 0 w 343"/>
                    <a:gd name="T51" fmla="*/ 0 h 343"/>
                    <a:gd name="T52" fmla="*/ 0 w 343"/>
                    <a:gd name="T53" fmla="*/ 0 h 343"/>
                    <a:gd name="T54" fmla="*/ 0 w 343"/>
                    <a:gd name="T55" fmla="*/ 0 h 343"/>
                    <a:gd name="T56" fmla="*/ 0 w 343"/>
                    <a:gd name="T57" fmla="*/ 0 h 343"/>
                    <a:gd name="T58" fmla="*/ 0 w 343"/>
                    <a:gd name="T59" fmla="*/ 0 h 343"/>
                    <a:gd name="T60" fmla="*/ 0 w 343"/>
                    <a:gd name="T61" fmla="*/ 0 h 343"/>
                    <a:gd name="T62" fmla="*/ 0 w 343"/>
                    <a:gd name="T63" fmla="*/ 0 h 343"/>
                    <a:gd name="T64" fmla="*/ 0 w 343"/>
                    <a:gd name="T65" fmla="*/ 0 h 343"/>
                    <a:gd name="T66" fmla="*/ 0 w 343"/>
                    <a:gd name="T67" fmla="*/ 0 h 343"/>
                    <a:gd name="T68" fmla="*/ 0 w 343"/>
                    <a:gd name="T69" fmla="*/ 0 h 343"/>
                    <a:gd name="T70" fmla="*/ 0 w 343"/>
                    <a:gd name="T71" fmla="*/ 0 h 343"/>
                    <a:gd name="T72" fmla="*/ 0 w 343"/>
                    <a:gd name="T73" fmla="*/ 0 h 343"/>
                    <a:gd name="T74" fmla="*/ 0 w 343"/>
                    <a:gd name="T75" fmla="*/ 0 h 343"/>
                    <a:gd name="T76" fmla="*/ 0 w 343"/>
                    <a:gd name="T77" fmla="*/ 0 h 343"/>
                    <a:gd name="T78" fmla="*/ 0 w 343"/>
                    <a:gd name="T79" fmla="*/ 0 h 343"/>
                    <a:gd name="T80" fmla="*/ 0 w 343"/>
                    <a:gd name="T81" fmla="*/ 0 h 343"/>
                    <a:gd name="T82" fmla="*/ 0 w 343"/>
                    <a:gd name="T83" fmla="*/ 0 h 343"/>
                    <a:gd name="T84" fmla="*/ 0 w 343"/>
                    <a:gd name="T85" fmla="*/ 0 h 343"/>
                    <a:gd name="T86" fmla="*/ 0 w 343"/>
                    <a:gd name="T87" fmla="*/ 0 h 343"/>
                    <a:gd name="T88" fmla="*/ 0 w 343"/>
                    <a:gd name="T89" fmla="*/ 0 h 343"/>
                    <a:gd name="T90" fmla="*/ 0 w 343"/>
                    <a:gd name="T91" fmla="*/ 0 h 343"/>
                    <a:gd name="T92" fmla="*/ 0 w 343"/>
                    <a:gd name="T93" fmla="*/ 0 h 343"/>
                    <a:gd name="T94" fmla="*/ 0 w 343"/>
                    <a:gd name="T95" fmla="*/ 0 h 343"/>
                    <a:gd name="T96" fmla="*/ 0 w 343"/>
                    <a:gd name="T97" fmla="*/ 0 h 343"/>
                    <a:gd name="T98" fmla="*/ 0 w 343"/>
                    <a:gd name="T99" fmla="*/ 0 h 343"/>
                    <a:gd name="T100" fmla="*/ 0 w 343"/>
                    <a:gd name="T101" fmla="*/ 0 h 343"/>
                    <a:gd name="T102" fmla="*/ 0 w 343"/>
                    <a:gd name="T103" fmla="*/ 0 h 343"/>
                    <a:gd name="T104" fmla="*/ 0 w 343"/>
                    <a:gd name="T105" fmla="*/ 0 h 343"/>
                    <a:gd name="T106" fmla="*/ 0 w 343"/>
                    <a:gd name="T107" fmla="*/ 0 h 343"/>
                    <a:gd name="T108" fmla="*/ 0 w 343"/>
                    <a:gd name="T109" fmla="*/ 0 h 343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43"/>
                    <a:gd name="T166" fmla="*/ 0 h 343"/>
                    <a:gd name="T167" fmla="*/ 343 w 343"/>
                    <a:gd name="T168" fmla="*/ 343 h 343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43" h="343">
                      <a:moveTo>
                        <a:pt x="125" y="0"/>
                      </a:moveTo>
                      <a:lnTo>
                        <a:pt x="125" y="15"/>
                      </a:lnTo>
                      <a:lnTo>
                        <a:pt x="126" y="32"/>
                      </a:lnTo>
                      <a:lnTo>
                        <a:pt x="126" y="49"/>
                      </a:lnTo>
                      <a:lnTo>
                        <a:pt x="127" y="66"/>
                      </a:lnTo>
                      <a:lnTo>
                        <a:pt x="126" y="82"/>
                      </a:lnTo>
                      <a:lnTo>
                        <a:pt x="123" y="98"/>
                      </a:lnTo>
                      <a:lnTo>
                        <a:pt x="120" y="111"/>
                      </a:lnTo>
                      <a:lnTo>
                        <a:pt x="114" y="125"/>
                      </a:lnTo>
                      <a:lnTo>
                        <a:pt x="0" y="167"/>
                      </a:lnTo>
                      <a:lnTo>
                        <a:pt x="94" y="229"/>
                      </a:lnTo>
                      <a:lnTo>
                        <a:pt x="96" y="242"/>
                      </a:lnTo>
                      <a:lnTo>
                        <a:pt x="97" y="257"/>
                      </a:lnTo>
                      <a:lnTo>
                        <a:pt x="97" y="271"/>
                      </a:lnTo>
                      <a:lnTo>
                        <a:pt x="97" y="284"/>
                      </a:lnTo>
                      <a:lnTo>
                        <a:pt x="95" y="295"/>
                      </a:lnTo>
                      <a:lnTo>
                        <a:pt x="95" y="308"/>
                      </a:lnTo>
                      <a:lnTo>
                        <a:pt x="94" y="320"/>
                      </a:lnTo>
                      <a:lnTo>
                        <a:pt x="94" y="333"/>
                      </a:lnTo>
                      <a:lnTo>
                        <a:pt x="108" y="326"/>
                      </a:lnTo>
                      <a:lnTo>
                        <a:pt x="119" y="319"/>
                      </a:lnTo>
                      <a:lnTo>
                        <a:pt x="128" y="309"/>
                      </a:lnTo>
                      <a:lnTo>
                        <a:pt x="138" y="300"/>
                      </a:lnTo>
                      <a:lnTo>
                        <a:pt x="146" y="289"/>
                      </a:lnTo>
                      <a:lnTo>
                        <a:pt x="155" y="278"/>
                      </a:lnTo>
                      <a:lnTo>
                        <a:pt x="165" y="268"/>
                      </a:lnTo>
                      <a:lnTo>
                        <a:pt x="177" y="260"/>
                      </a:lnTo>
                      <a:lnTo>
                        <a:pt x="280" y="343"/>
                      </a:lnTo>
                      <a:lnTo>
                        <a:pt x="285" y="334"/>
                      </a:lnTo>
                      <a:lnTo>
                        <a:pt x="288" y="325"/>
                      </a:lnTo>
                      <a:lnTo>
                        <a:pt x="288" y="316"/>
                      </a:lnTo>
                      <a:lnTo>
                        <a:pt x="286" y="307"/>
                      </a:lnTo>
                      <a:lnTo>
                        <a:pt x="282" y="296"/>
                      </a:lnTo>
                      <a:lnTo>
                        <a:pt x="278" y="286"/>
                      </a:lnTo>
                      <a:lnTo>
                        <a:pt x="274" y="277"/>
                      </a:lnTo>
                      <a:lnTo>
                        <a:pt x="270" y="271"/>
                      </a:lnTo>
                      <a:lnTo>
                        <a:pt x="239" y="219"/>
                      </a:lnTo>
                      <a:lnTo>
                        <a:pt x="251" y="207"/>
                      </a:lnTo>
                      <a:lnTo>
                        <a:pt x="265" y="197"/>
                      </a:lnTo>
                      <a:lnTo>
                        <a:pt x="278" y="188"/>
                      </a:lnTo>
                      <a:lnTo>
                        <a:pt x="294" y="180"/>
                      </a:lnTo>
                      <a:lnTo>
                        <a:pt x="308" y="170"/>
                      </a:lnTo>
                      <a:lnTo>
                        <a:pt x="321" y="161"/>
                      </a:lnTo>
                      <a:lnTo>
                        <a:pt x="332" y="150"/>
                      </a:lnTo>
                      <a:lnTo>
                        <a:pt x="343" y="136"/>
                      </a:lnTo>
                      <a:lnTo>
                        <a:pt x="330" y="132"/>
                      </a:lnTo>
                      <a:lnTo>
                        <a:pt x="319" y="129"/>
                      </a:lnTo>
                      <a:lnTo>
                        <a:pt x="306" y="126"/>
                      </a:lnTo>
                      <a:lnTo>
                        <a:pt x="295" y="126"/>
                      </a:lnTo>
                      <a:lnTo>
                        <a:pt x="283" y="125"/>
                      </a:lnTo>
                      <a:lnTo>
                        <a:pt x="271" y="125"/>
                      </a:lnTo>
                      <a:lnTo>
                        <a:pt x="260" y="125"/>
                      </a:lnTo>
                      <a:lnTo>
                        <a:pt x="249" y="125"/>
                      </a:lnTo>
                      <a:lnTo>
                        <a:pt x="135" y="0"/>
                      </a:lnTo>
                      <a:lnTo>
                        <a:pt x="12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4" name="Freeform 123"/>
                <p:cNvSpPr>
                  <a:spLocks/>
                </p:cNvSpPr>
                <p:nvPr/>
              </p:nvSpPr>
              <p:spPr bwMode="auto">
                <a:xfrm>
                  <a:off x="4415" y="654"/>
                  <a:ext cx="52" cy="49"/>
                </a:xfrm>
                <a:custGeom>
                  <a:avLst/>
                  <a:gdLst>
                    <a:gd name="T0" fmla="*/ 0 w 259"/>
                    <a:gd name="T1" fmla="*/ 0 h 249"/>
                    <a:gd name="T2" fmla="*/ 0 w 259"/>
                    <a:gd name="T3" fmla="*/ 0 h 249"/>
                    <a:gd name="T4" fmla="*/ 0 w 259"/>
                    <a:gd name="T5" fmla="*/ 0 h 249"/>
                    <a:gd name="T6" fmla="*/ 0 w 259"/>
                    <a:gd name="T7" fmla="*/ 0 h 249"/>
                    <a:gd name="T8" fmla="*/ 0 w 259"/>
                    <a:gd name="T9" fmla="*/ 0 h 249"/>
                    <a:gd name="T10" fmla="*/ 0 w 259"/>
                    <a:gd name="T11" fmla="*/ 0 h 249"/>
                    <a:gd name="T12" fmla="*/ 0 w 259"/>
                    <a:gd name="T13" fmla="*/ 0 h 249"/>
                    <a:gd name="T14" fmla="*/ 0 w 259"/>
                    <a:gd name="T15" fmla="*/ 0 h 249"/>
                    <a:gd name="T16" fmla="*/ 0 w 259"/>
                    <a:gd name="T17" fmla="*/ 0 h 249"/>
                    <a:gd name="T18" fmla="*/ 0 w 259"/>
                    <a:gd name="T19" fmla="*/ 0 h 249"/>
                    <a:gd name="T20" fmla="*/ 0 w 259"/>
                    <a:gd name="T21" fmla="*/ 0 h 249"/>
                    <a:gd name="T22" fmla="*/ 0 w 259"/>
                    <a:gd name="T23" fmla="*/ 0 h 249"/>
                    <a:gd name="T24" fmla="*/ 0 w 259"/>
                    <a:gd name="T25" fmla="*/ 0 h 249"/>
                    <a:gd name="T26" fmla="*/ 0 w 259"/>
                    <a:gd name="T27" fmla="*/ 0 h 249"/>
                    <a:gd name="T28" fmla="*/ 0 w 259"/>
                    <a:gd name="T29" fmla="*/ 0 h 249"/>
                    <a:gd name="T30" fmla="*/ 0 w 259"/>
                    <a:gd name="T31" fmla="*/ 0 h 249"/>
                    <a:gd name="T32" fmla="*/ 0 w 259"/>
                    <a:gd name="T33" fmla="*/ 0 h 249"/>
                    <a:gd name="T34" fmla="*/ 0 w 259"/>
                    <a:gd name="T35" fmla="*/ 0 h 249"/>
                    <a:gd name="T36" fmla="*/ 0 w 259"/>
                    <a:gd name="T37" fmla="*/ 0 h 249"/>
                    <a:gd name="T38" fmla="*/ 0 w 259"/>
                    <a:gd name="T39" fmla="*/ 0 h 249"/>
                    <a:gd name="T40" fmla="*/ 0 w 259"/>
                    <a:gd name="T41" fmla="*/ 0 h 249"/>
                    <a:gd name="T42" fmla="*/ 0 w 259"/>
                    <a:gd name="T43" fmla="*/ 0 h 249"/>
                    <a:gd name="T44" fmla="*/ 0 w 259"/>
                    <a:gd name="T45" fmla="*/ 0 h 249"/>
                    <a:gd name="T46" fmla="*/ 0 w 259"/>
                    <a:gd name="T47" fmla="*/ 0 h 249"/>
                    <a:gd name="T48" fmla="*/ 0 w 259"/>
                    <a:gd name="T49" fmla="*/ 0 h 249"/>
                    <a:gd name="T50" fmla="*/ 0 w 259"/>
                    <a:gd name="T51" fmla="*/ 0 h 249"/>
                    <a:gd name="T52" fmla="*/ 0 w 259"/>
                    <a:gd name="T53" fmla="*/ 0 h 249"/>
                    <a:gd name="T54" fmla="*/ 0 w 259"/>
                    <a:gd name="T55" fmla="*/ 0 h 249"/>
                    <a:gd name="T56" fmla="*/ 0 w 259"/>
                    <a:gd name="T57" fmla="*/ 0 h 249"/>
                    <a:gd name="T58" fmla="*/ 0 w 259"/>
                    <a:gd name="T59" fmla="*/ 0 h 249"/>
                    <a:gd name="T60" fmla="*/ 0 w 259"/>
                    <a:gd name="T61" fmla="*/ 0 h 249"/>
                    <a:gd name="T62" fmla="*/ 0 w 259"/>
                    <a:gd name="T63" fmla="*/ 0 h 249"/>
                    <a:gd name="T64" fmla="*/ 0 w 259"/>
                    <a:gd name="T65" fmla="*/ 0 h 249"/>
                    <a:gd name="T66" fmla="*/ 0 w 259"/>
                    <a:gd name="T67" fmla="*/ 0 h 249"/>
                    <a:gd name="T68" fmla="*/ 0 w 259"/>
                    <a:gd name="T69" fmla="*/ 0 h 249"/>
                    <a:gd name="T70" fmla="*/ 0 w 259"/>
                    <a:gd name="T71" fmla="*/ 0 h 249"/>
                    <a:gd name="T72" fmla="*/ 0 w 259"/>
                    <a:gd name="T73" fmla="*/ 0 h 249"/>
                    <a:gd name="T74" fmla="*/ 0 w 259"/>
                    <a:gd name="T75" fmla="*/ 0 h 249"/>
                    <a:gd name="T76" fmla="*/ 0 w 259"/>
                    <a:gd name="T77" fmla="*/ 0 h 24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59"/>
                    <a:gd name="T118" fmla="*/ 0 h 249"/>
                    <a:gd name="T119" fmla="*/ 259 w 259"/>
                    <a:gd name="T120" fmla="*/ 249 h 24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59" h="249">
                      <a:moveTo>
                        <a:pt x="93" y="104"/>
                      </a:moveTo>
                      <a:lnTo>
                        <a:pt x="80" y="108"/>
                      </a:lnTo>
                      <a:lnTo>
                        <a:pt x="69" y="111"/>
                      </a:lnTo>
                      <a:lnTo>
                        <a:pt x="57" y="114"/>
                      </a:lnTo>
                      <a:lnTo>
                        <a:pt x="46" y="119"/>
                      </a:lnTo>
                      <a:lnTo>
                        <a:pt x="34" y="122"/>
                      </a:lnTo>
                      <a:lnTo>
                        <a:pt x="23" y="127"/>
                      </a:lnTo>
                      <a:lnTo>
                        <a:pt x="10" y="130"/>
                      </a:lnTo>
                      <a:lnTo>
                        <a:pt x="0" y="135"/>
                      </a:lnTo>
                      <a:lnTo>
                        <a:pt x="72" y="177"/>
                      </a:lnTo>
                      <a:lnTo>
                        <a:pt x="83" y="249"/>
                      </a:lnTo>
                      <a:lnTo>
                        <a:pt x="89" y="241"/>
                      </a:lnTo>
                      <a:lnTo>
                        <a:pt x="96" y="233"/>
                      </a:lnTo>
                      <a:lnTo>
                        <a:pt x="102" y="225"/>
                      </a:lnTo>
                      <a:lnTo>
                        <a:pt x="109" y="217"/>
                      </a:lnTo>
                      <a:lnTo>
                        <a:pt x="114" y="209"/>
                      </a:lnTo>
                      <a:lnTo>
                        <a:pt x="120" y="201"/>
                      </a:lnTo>
                      <a:lnTo>
                        <a:pt x="127" y="193"/>
                      </a:lnTo>
                      <a:lnTo>
                        <a:pt x="135" y="187"/>
                      </a:lnTo>
                      <a:lnTo>
                        <a:pt x="197" y="239"/>
                      </a:lnTo>
                      <a:lnTo>
                        <a:pt x="194" y="230"/>
                      </a:lnTo>
                      <a:lnTo>
                        <a:pt x="191" y="222"/>
                      </a:lnTo>
                      <a:lnTo>
                        <a:pt x="185" y="213"/>
                      </a:lnTo>
                      <a:lnTo>
                        <a:pt x="181" y="205"/>
                      </a:lnTo>
                      <a:lnTo>
                        <a:pt x="174" y="193"/>
                      </a:lnTo>
                      <a:lnTo>
                        <a:pt x="170" y="182"/>
                      </a:lnTo>
                      <a:lnTo>
                        <a:pt x="166" y="170"/>
                      </a:lnTo>
                      <a:lnTo>
                        <a:pt x="166" y="156"/>
                      </a:lnTo>
                      <a:lnTo>
                        <a:pt x="259" y="104"/>
                      </a:lnTo>
                      <a:lnTo>
                        <a:pt x="197" y="104"/>
                      </a:lnTo>
                      <a:lnTo>
                        <a:pt x="186" y="88"/>
                      </a:lnTo>
                      <a:lnTo>
                        <a:pt x="177" y="75"/>
                      </a:lnTo>
                      <a:lnTo>
                        <a:pt x="165" y="62"/>
                      </a:lnTo>
                      <a:lnTo>
                        <a:pt x="154" y="52"/>
                      </a:lnTo>
                      <a:lnTo>
                        <a:pt x="140" y="40"/>
                      </a:lnTo>
                      <a:lnTo>
                        <a:pt x="128" y="27"/>
                      </a:lnTo>
                      <a:lnTo>
                        <a:pt x="114" y="14"/>
                      </a:lnTo>
                      <a:lnTo>
                        <a:pt x="104" y="0"/>
                      </a:lnTo>
                      <a:lnTo>
                        <a:pt x="93" y="104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5" name="Freeform 124"/>
                <p:cNvSpPr>
                  <a:spLocks/>
                </p:cNvSpPr>
                <p:nvPr/>
              </p:nvSpPr>
              <p:spPr bwMode="auto">
                <a:xfrm>
                  <a:off x="3915" y="882"/>
                  <a:ext cx="77" cy="74"/>
                </a:xfrm>
                <a:custGeom>
                  <a:avLst/>
                  <a:gdLst>
                    <a:gd name="T0" fmla="*/ 0 w 383"/>
                    <a:gd name="T1" fmla="*/ 0 h 374"/>
                    <a:gd name="T2" fmla="*/ 0 w 383"/>
                    <a:gd name="T3" fmla="*/ 0 h 374"/>
                    <a:gd name="T4" fmla="*/ 0 w 383"/>
                    <a:gd name="T5" fmla="*/ 0 h 374"/>
                    <a:gd name="T6" fmla="*/ 0 w 383"/>
                    <a:gd name="T7" fmla="*/ 0 h 374"/>
                    <a:gd name="T8" fmla="*/ 0 w 383"/>
                    <a:gd name="T9" fmla="*/ 0 h 374"/>
                    <a:gd name="T10" fmla="*/ 0 w 383"/>
                    <a:gd name="T11" fmla="*/ 0 h 374"/>
                    <a:gd name="T12" fmla="*/ 0 w 383"/>
                    <a:gd name="T13" fmla="*/ 0 h 374"/>
                    <a:gd name="T14" fmla="*/ 0 w 383"/>
                    <a:gd name="T15" fmla="*/ 0 h 374"/>
                    <a:gd name="T16" fmla="*/ 0 w 383"/>
                    <a:gd name="T17" fmla="*/ 0 h 374"/>
                    <a:gd name="T18" fmla="*/ 0 w 383"/>
                    <a:gd name="T19" fmla="*/ 0 h 374"/>
                    <a:gd name="T20" fmla="*/ 0 w 383"/>
                    <a:gd name="T21" fmla="*/ 0 h 374"/>
                    <a:gd name="T22" fmla="*/ 0 w 383"/>
                    <a:gd name="T23" fmla="*/ 0 h 374"/>
                    <a:gd name="T24" fmla="*/ 0 w 383"/>
                    <a:gd name="T25" fmla="*/ 0 h 374"/>
                    <a:gd name="T26" fmla="*/ 0 w 383"/>
                    <a:gd name="T27" fmla="*/ 0 h 374"/>
                    <a:gd name="T28" fmla="*/ 0 w 383"/>
                    <a:gd name="T29" fmla="*/ 0 h 374"/>
                    <a:gd name="T30" fmla="*/ 0 w 383"/>
                    <a:gd name="T31" fmla="*/ 0 h 374"/>
                    <a:gd name="T32" fmla="*/ 0 w 383"/>
                    <a:gd name="T33" fmla="*/ 0 h 374"/>
                    <a:gd name="T34" fmla="*/ 0 w 383"/>
                    <a:gd name="T35" fmla="*/ 0 h 374"/>
                    <a:gd name="T36" fmla="*/ 0 w 383"/>
                    <a:gd name="T37" fmla="*/ 0 h 374"/>
                    <a:gd name="T38" fmla="*/ 0 w 383"/>
                    <a:gd name="T39" fmla="*/ 0 h 374"/>
                    <a:gd name="T40" fmla="*/ 0 w 383"/>
                    <a:gd name="T41" fmla="*/ 0 h 374"/>
                    <a:gd name="T42" fmla="*/ 0 w 383"/>
                    <a:gd name="T43" fmla="*/ 0 h 374"/>
                    <a:gd name="T44" fmla="*/ 0 w 383"/>
                    <a:gd name="T45" fmla="*/ 0 h 374"/>
                    <a:gd name="T46" fmla="*/ 0 w 383"/>
                    <a:gd name="T47" fmla="*/ 0 h 374"/>
                    <a:gd name="T48" fmla="*/ 0 w 383"/>
                    <a:gd name="T49" fmla="*/ 0 h 374"/>
                    <a:gd name="T50" fmla="*/ 0 w 383"/>
                    <a:gd name="T51" fmla="*/ 0 h 374"/>
                    <a:gd name="T52" fmla="*/ 0 w 383"/>
                    <a:gd name="T53" fmla="*/ 0 h 374"/>
                    <a:gd name="T54" fmla="*/ 0 w 383"/>
                    <a:gd name="T55" fmla="*/ 0 h 374"/>
                    <a:gd name="T56" fmla="*/ 0 w 383"/>
                    <a:gd name="T57" fmla="*/ 0 h 374"/>
                    <a:gd name="T58" fmla="*/ 0 w 383"/>
                    <a:gd name="T59" fmla="*/ 0 h 374"/>
                    <a:gd name="T60" fmla="*/ 0 w 383"/>
                    <a:gd name="T61" fmla="*/ 0 h 374"/>
                    <a:gd name="T62" fmla="*/ 0 w 383"/>
                    <a:gd name="T63" fmla="*/ 0 h 374"/>
                    <a:gd name="T64" fmla="*/ 0 w 383"/>
                    <a:gd name="T65" fmla="*/ 0 h 374"/>
                    <a:gd name="T66" fmla="*/ 0 w 383"/>
                    <a:gd name="T67" fmla="*/ 0 h 3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83"/>
                    <a:gd name="T103" fmla="*/ 0 h 374"/>
                    <a:gd name="T104" fmla="*/ 383 w 383"/>
                    <a:gd name="T105" fmla="*/ 374 h 3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83" h="374">
                      <a:moveTo>
                        <a:pt x="259" y="22"/>
                      </a:moveTo>
                      <a:lnTo>
                        <a:pt x="259" y="36"/>
                      </a:lnTo>
                      <a:lnTo>
                        <a:pt x="259" y="53"/>
                      </a:lnTo>
                      <a:lnTo>
                        <a:pt x="259" y="69"/>
                      </a:lnTo>
                      <a:lnTo>
                        <a:pt x="262" y="85"/>
                      </a:lnTo>
                      <a:lnTo>
                        <a:pt x="265" y="100"/>
                      </a:lnTo>
                      <a:lnTo>
                        <a:pt x="270" y="113"/>
                      </a:lnTo>
                      <a:lnTo>
                        <a:pt x="278" y="126"/>
                      </a:lnTo>
                      <a:lnTo>
                        <a:pt x="290" y="136"/>
                      </a:lnTo>
                      <a:lnTo>
                        <a:pt x="304" y="136"/>
                      </a:lnTo>
                      <a:lnTo>
                        <a:pt x="320" y="137"/>
                      </a:lnTo>
                      <a:lnTo>
                        <a:pt x="334" y="139"/>
                      </a:lnTo>
                      <a:lnTo>
                        <a:pt x="348" y="144"/>
                      </a:lnTo>
                      <a:lnTo>
                        <a:pt x="360" y="148"/>
                      </a:lnTo>
                      <a:lnTo>
                        <a:pt x="370" y="156"/>
                      </a:lnTo>
                      <a:lnTo>
                        <a:pt x="377" y="165"/>
                      </a:lnTo>
                      <a:lnTo>
                        <a:pt x="383" y="176"/>
                      </a:lnTo>
                      <a:lnTo>
                        <a:pt x="290" y="239"/>
                      </a:lnTo>
                      <a:lnTo>
                        <a:pt x="290" y="253"/>
                      </a:lnTo>
                      <a:lnTo>
                        <a:pt x="292" y="269"/>
                      </a:lnTo>
                      <a:lnTo>
                        <a:pt x="295" y="285"/>
                      </a:lnTo>
                      <a:lnTo>
                        <a:pt x="299" y="301"/>
                      </a:lnTo>
                      <a:lnTo>
                        <a:pt x="301" y="315"/>
                      </a:lnTo>
                      <a:lnTo>
                        <a:pt x="303" y="331"/>
                      </a:lnTo>
                      <a:lnTo>
                        <a:pt x="302" y="347"/>
                      </a:lnTo>
                      <a:lnTo>
                        <a:pt x="301" y="363"/>
                      </a:lnTo>
                      <a:lnTo>
                        <a:pt x="284" y="361"/>
                      </a:lnTo>
                      <a:lnTo>
                        <a:pt x="270" y="357"/>
                      </a:lnTo>
                      <a:lnTo>
                        <a:pt x="257" y="350"/>
                      </a:lnTo>
                      <a:lnTo>
                        <a:pt x="244" y="344"/>
                      </a:lnTo>
                      <a:lnTo>
                        <a:pt x="231" y="334"/>
                      </a:lnTo>
                      <a:lnTo>
                        <a:pt x="220" y="323"/>
                      </a:lnTo>
                      <a:lnTo>
                        <a:pt x="207" y="312"/>
                      </a:lnTo>
                      <a:lnTo>
                        <a:pt x="197" y="301"/>
                      </a:lnTo>
                      <a:lnTo>
                        <a:pt x="180" y="309"/>
                      </a:lnTo>
                      <a:lnTo>
                        <a:pt x="166" y="319"/>
                      </a:lnTo>
                      <a:lnTo>
                        <a:pt x="153" y="329"/>
                      </a:lnTo>
                      <a:lnTo>
                        <a:pt x="139" y="340"/>
                      </a:lnTo>
                      <a:lnTo>
                        <a:pt x="125" y="350"/>
                      </a:lnTo>
                      <a:lnTo>
                        <a:pt x="111" y="361"/>
                      </a:lnTo>
                      <a:lnTo>
                        <a:pt x="96" y="367"/>
                      </a:lnTo>
                      <a:lnTo>
                        <a:pt x="83" y="374"/>
                      </a:lnTo>
                      <a:lnTo>
                        <a:pt x="76" y="349"/>
                      </a:lnTo>
                      <a:lnTo>
                        <a:pt x="81" y="323"/>
                      </a:lnTo>
                      <a:lnTo>
                        <a:pt x="88" y="297"/>
                      </a:lnTo>
                      <a:lnTo>
                        <a:pt x="100" y="274"/>
                      </a:lnTo>
                      <a:lnTo>
                        <a:pt x="107" y="249"/>
                      </a:lnTo>
                      <a:lnTo>
                        <a:pt x="108" y="228"/>
                      </a:lnTo>
                      <a:lnTo>
                        <a:pt x="97" y="210"/>
                      </a:lnTo>
                      <a:lnTo>
                        <a:pt x="73" y="198"/>
                      </a:lnTo>
                      <a:lnTo>
                        <a:pt x="64" y="192"/>
                      </a:lnTo>
                      <a:lnTo>
                        <a:pt x="56" y="188"/>
                      </a:lnTo>
                      <a:lnTo>
                        <a:pt x="48" y="181"/>
                      </a:lnTo>
                      <a:lnTo>
                        <a:pt x="40" y="175"/>
                      </a:lnTo>
                      <a:lnTo>
                        <a:pt x="30" y="167"/>
                      </a:lnTo>
                      <a:lnTo>
                        <a:pt x="21" y="161"/>
                      </a:lnTo>
                      <a:lnTo>
                        <a:pt x="10" y="153"/>
                      </a:lnTo>
                      <a:lnTo>
                        <a:pt x="0" y="146"/>
                      </a:lnTo>
                      <a:lnTo>
                        <a:pt x="10" y="125"/>
                      </a:lnTo>
                      <a:lnTo>
                        <a:pt x="135" y="104"/>
                      </a:lnTo>
                      <a:lnTo>
                        <a:pt x="152" y="94"/>
                      </a:lnTo>
                      <a:lnTo>
                        <a:pt x="168" y="82"/>
                      </a:lnTo>
                      <a:lnTo>
                        <a:pt x="181" y="67"/>
                      </a:lnTo>
                      <a:lnTo>
                        <a:pt x="195" y="52"/>
                      </a:lnTo>
                      <a:lnTo>
                        <a:pt x="206" y="36"/>
                      </a:lnTo>
                      <a:lnTo>
                        <a:pt x="220" y="22"/>
                      </a:lnTo>
                      <a:lnTo>
                        <a:pt x="233" y="9"/>
                      </a:lnTo>
                      <a:lnTo>
                        <a:pt x="249" y="0"/>
                      </a:lnTo>
                      <a:lnTo>
                        <a:pt x="25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6" name="Freeform 125"/>
                <p:cNvSpPr>
                  <a:spLocks/>
                </p:cNvSpPr>
                <p:nvPr/>
              </p:nvSpPr>
              <p:spPr bwMode="auto">
                <a:xfrm>
                  <a:off x="3925" y="892"/>
                  <a:ext cx="61" cy="58"/>
                </a:xfrm>
                <a:custGeom>
                  <a:avLst/>
                  <a:gdLst>
                    <a:gd name="T0" fmla="*/ 0 w 301"/>
                    <a:gd name="T1" fmla="*/ 0 h 291"/>
                    <a:gd name="T2" fmla="*/ 0 w 301"/>
                    <a:gd name="T3" fmla="*/ 0 h 291"/>
                    <a:gd name="T4" fmla="*/ 0 w 301"/>
                    <a:gd name="T5" fmla="*/ 0 h 291"/>
                    <a:gd name="T6" fmla="*/ 0 w 301"/>
                    <a:gd name="T7" fmla="*/ 0 h 291"/>
                    <a:gd name="T8" fmla="*/ 0 w 301"/>
                    <a:gd name="T9" fmla="*/ 0 h 291"/>
                    <a:gd name="T10" fmla="*/ 0 w 301"/>
                    <a:gd name="T11" fmla="*/ 0 h 291"/>
                    <a:gd name="T12" fmla="*/ 0 w 301"/>
                    <a:gd name="T13" fmla="*/ 0 h 291"/>
                    <a:gd name="T14" fmla="*/ 0 w 301"/>
                    <a:gd name="T15" fmla="*/ 0 h 291"/>
                    <a:gd name="T16" fmla="*/ 0 w 301"/>
                    <a:gd name="T17" fmla="*/ 0 h 291"/>
                    <a:gd name="T18" fmla="*/ 0 w 301"/>
                    <a:gd name="T19" fmla="*/ 0 h 291"/>
                    <a:gd name="T20" fmla="*/ 0 w 301"/>
                    <a:gd name="T21" fmla="*/ 0 h 291"/>
                    <a:gd name="T22" fmla="*/ 0 w 301"/>
                    <a:gd name="T23" fmla="*/ 0 h 291"/>
                    <a:gd name="T24" fmla="*/ 0 w 301"/>
                    <a:gd name="T25" fmla="*/ 0 h 291"/>
                    <a:gd name="T26" fmla="*/ 0 w 301"/>
                    <a:gd name="T27" fmla="*/ 0 h 291"/>
                    <a:gd name="T28" fmla="*/ 0 w 301"/>
                    <a:gd name="T29" fmla="*/ 0 h 291"/>
                    <a:gd name="T30" fmla="*/ 0 w 301"/>
                    <a:gd name="T31" fmla="*/ 0 h 291"/>
                    <a:gd name="T32" fmla="*/ 0 w 301"/>
                    <a:gd name="T33" fmla="*/ 0 h 291"/>
                    <a:gd name="T34" fmla="*/ 0 w 301"/>
                    <a:gd name="T35" fmla="*/ 0 h 291"/>
                    <a:gd name="T36" fmla="*/ 0 w 301"/>
                    <a:gd name="T37" fmla="*/ 0 h 291"/>
                    <a:gd name="T38" fmla="*/ 0 w 301"/>
                    <a:gd name="T39" fmla="*/ 0 h 291"/>
                    <a:gd name="T40" fmla="*/ 0 w 301"/>
                    <a:gd name="T41" fmla="*/ 0 h 291"/>
                    <a:gd name="T42" fmla="*/ 0 w 301"/>
                    <a:gd name="T43" fmla="*/ 0 h 291"/>
                    <a:gd name="T44" fmla="*/ 0 w 301"/>
                    <a:gd name="T45" fmla="*/ 0 h 291"/>
                    <a:gd name="T46" fmla="*/ 0 w 301"/>
                    <a:gd name="T47" fmla="*/ 0 h 291"/>
                    <a:gd name="T48" fmla="*/ 0 w 301"/>
                    <a:gd name="T49" fmla="*/ 0 h 291"/>
                    <a:gd name="T50" fmla="*/ 0 w 301"/>
                    <a:gd name="T51" fmla="*/ 0 h 291"/>
                    <a:gd name="T52" fmla="*/ 0 w 301"/>
                    <a:gd name="T53" fmla="*/ 0 h 291"/>
                    <a:gd name="T54" fmla="*/ 0 w 301"/>
                    <a:gd name="T55" fmla="*/ 0 h 291"/>
                    <a:gd name="T56" fmla="*/ 0 w 301"/>
                    <a:gd name="T57" fmla="*/ 0 h 291"/>
                    <a:gd name="T58" fmla="*/ 0 w 301"/>
                    <a:gd name="T59" fmla="*/ 0 h 291"/>
                    <a:gd name="T60" fmla="*/ 0 w 301"/>
                    <a:gd name="T61" fmla="*/ 0 h 291"/>
                    <a:gd name="T62" fmla="*/ 0 w 301"/>
                    <a:gd name="T63" fmla="*/ 0 h 291"/>
                    <a:gd name="T64" fmla="*/ 0 w 301"/>
                    <a:gd name="T65" fmla="*/ 0 h 291"/>
                    <a:gd name="T66" fmla="*/ 0 w 301"/>
                    <a:gd name="T67" fmla="*/ 0 h 291"/>
                    <a:gd name="T68" fmla="*/ 0 w 301"/>
                    <a:gd name="T69" fmla="*/ 0 h 291"/>
                    <a:gd name="T70" fmla="*/ 0 w 301"/>
                    <a:gd name="T71" fmla="*/ 0 h 291"/>
                    <a:gd name="T72" fmla="*/ 0 w 301"/>
                    <a:gd name="T73" fmla="*/ 0 h 291"/>
                    <a:gd name="T74" fmla="*/ 0 w 301"/>
                    <a:gd name="T75" fmla="*/ 0 h 291"/>
                    <a:gd name="T76" fmla="*/ 0 w 301"/>
                    <a:gd name="T77" fmla="*/ 0 h 291"/>
                    <a:gd name="T78" fmla="*/ 0 w 301"/>
                    <a:gd name="T79" fmla="*/ 0 h 291"/>
                    <a:gd name="T80" fmla="*/ 0 w 301"/>
                    <a:gd name="T81" fmla="*/ 0 h 291"/>
                    <a:gd name="T82" fmla="*/ 0 w 301"/>
                    <a:gd name="T83" fmla="*/ 0 h 291"/>
                    <a:gd name="T84" fmla="*/ 0 w 301"/>
                    <a:gd name="T85" fmla="*/ 0 h 291"/>
                    <a:gd name="T86" fmla="*/ 0 w 301"/>
                    <a:gd name="T87" fmla="*/ 0 h 291"/>
                    <a:gd name="T88" fmla="*/ 0 w 301"/>
                    <a:gd name="T89" fmla="*/ 0 h 291"/>
                    <a:gd name="T90" fmla="*/ 0 w 301"/>
                    <a:gd name="T91" fmla="*/ 0 h 29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301"/>
                    <a:gd name="T139" fmla="*/ 0 h 291"/>
                    <a:gd name="T140" fmla="*/ 301 w 301"/>
                    <a:gd name="T141" fmla="*/ 291 h 29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301" h="291">
                      <a:moveTo>
                        <a:pt x="250" y="114"/>
                      </a:moveTo>
                      <a:lnTo>
                        <a:pt x="301" y="124"/>
                      </a:lnTo>
                      <a:lnTo>
                        <a:pt x="287" y="131"/>
                      </a:lnTo>
                      <a:lnTo>
                        <a:pt x="275" y="138"/>
                      </a:lnTo>
                      <a:lnTo>
                        <a:pt x="262" y="144"/>
                      </a:lnTo>
                      <a:lnTo>
                        <a:pt x="250" y="150"/>
                      </a:lnTo>
                      <a:lnTo>
                        <a:pt x="236" y="156"/>
                      </a:lnTo>
                      <a:lnTo>
                        <a:pt x="226" y="162"/>
                      </a:lnTo>
                      <a:lnTo>
                        <a:pt x="216" y="169"/>
                      </a:lnTo>
                      <a:lnTo>
                        <a:pt x="208" y="176"/>
                      </a:lnTo>
                      <a:lnTo>
                        <a:pt x="228" y="280"/>
                      </a:lnTo>
                      <a:lnTo>
                        <a:pt x="214" y="274"/>
                      </a:lnTo>
                      <a:lnTo>
                        <a:pt x="200" y="267"/>
                      </a:lnTo>
                      <a:lnTo>
                        <a:pt x="188" y="257"/>
                      </a:lnTo>
                      <a:lnTo>
                        <a:pt x="178" y="248"/>
                      </a:lnTo>
                      <a:lnTo>
                        <a:pt x="166" y="236"/>
                      </a:lnTo>
                      <a:lnTo>
                        <a:pt x="156" y="226"/>
                      </a:lnTo>
                      <a:lnTo>
                        <a:pt x="146" y="216"/>
                      </a:lnTo>
                      <a:lnTo>
                        <a:pt x="136" y="208"/>
                      </a:lnTo>
                      <a:lnTo>
                        <a:pt x="52" y="291"/>
                      </a:lnTo>
                      <a:lnTo>
                        <a:pt x="84" y="146"/>
                      </a:lnTo>
                      <a:lnTo>
                        <a:pt x="74" y="141"/>
                      </a:lnTo>
                      <a:lnTo>
                        <a:pt x="63" y="137"/>
                      </a:lnTo>
                      <a:lnTo>
                        <a:pt x="52" y="131"/>
                      </a:lnTo>
                      <a:lnTo>
                        <a:pt x="42" y="127"/>
                      </a:lnTo>
                      <a:lnTo>
                        <a:pt x="30" y="119"/>
                      </a:lnTo>
                      <a:lnTo>
                        <a:pt x="18" y="112"/>
                      </a:lnTo>
                      <a:lnTo>
                        <a:pt x="8" y="103"/>
                      </a:lnTo>
                      <a:lnTo>
                        <a:pt x="0" y="94"/>
                      </a:lnTo>
                      <a:lnTo>
                        <a:pt x="11" y="93"/>
                      </a:lnTo>
                      <a:lnTo>
                        <a:pt x="25" y="92"/>
                      </a:lnTo>
                      <a:lnTo>
                        <a:pt x="39" y="89"/>
                      </a:lnTo>
                      <a:lnTo>
                        <a:pt x="52" y="88"/>
                      </a:lnTo>
                      <a:lnTo>
                        <a:pt x="65" y="86"/>
                      </a:lnTo>
                      <a:lnTo>
                        <a:pt x="78" y="85"/>
                      </a:lnTo>
                      <a:lnTo>
                        <a:pt x="91" y="84"/>
                      </a:lnTo>
                      <a:lnTo>
                        <a:pt x="104" y="84"/>
                      </a:lnTo>
                      <a:lnTo>
                        <a:pt x="188" y="0"/>
                      </a:lnTo>
                      <a:lnTo>
                        <a:pt x="192" y="14"/>
                      </a:lnTo>
                      <a:lnTo>
                        <a:pt x="193" y="32"/>
                      </a:lnTo>
                      <a:lnTo>
                        <a:pt x="193" y="52"/>
                      </a:lnTo>
                      <a:lnTo>
                        <a:pt x="195" y="73"/>
                      </a:lnTo>
                      <a:lnTo>
                        <a:pt x="198" y="89"/>
                      </a:lnTo>
                      <a:lnTo>
                        <a:pt x="207" y="104"/>
                      </a:lnTo>
                      <a:lnTo>
                        <a:pt x="223" y="112"/>
                      </a:lnTo>
                      <a:lnTo>
                        <a:pt x="250" y="114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7" name="Freeform 126"/>
                <p:cNvSpPr>
                  <a:spLocks/>
                </p:cNvSpPr>
                <p:nvPr/>
              </p:nvSpPr>
              <p:spPr bwMode="auto">
                <a:xfrm>
                  <a:off x="4245" y="544"/>
                  <a:ext cx="48" cy="48"/>
                </a:xfrm>
                <a:custGeom>
                  <a:avLst/>
                  <a:gdLst>
                    <a:gd name="T0" fmla="*/ 0 w 240"/>
                    <a:gd name="T1" fmla="*/ 0 h 239"/>
                    <a:gd name="T2" fmla="*/ 0 w 240"/>
                    <a:gd name="T3" fmla="*/ 0 h 239"/>
                    <a:gd name="T4" fmla="*/ 0 w 240"/>
                    <a:gd name="T5" fmla="*/ 0 h 239"/>
                    <a:gd name="T6" fmla="*/ 0 w 240"/>
                    <a:gd name="T7" fmla="*/ 0 h 239"/>
                    <a:gd name="T8" fmla="*/ 0 w 240"/>
                    <a:gd name="T9" fmla="*/ 0 h 239"/>
                    <a:gd name="T10" fmla="*/ 0 w 240"/>
                    <a:gd name="T11" fmla="*/ 0 h 239"/>
                    <a:gd name="T12" fmla="*/ 0 w 240"/>
                    <a:gd name="T13" fmla="*/ 0 h 239"/>
                    <a:gd name="T14" fmla="*/ 0 w 240"/>
                    <a:gd name="T15" fmla="*/ 0 h 239"/>
                    <a:gd name="T16" fmla="*/ 0 w 240"/>
                    <a:gd name="T17" fmla="*/ 0 h 239"/>
                    <a:gd name="T18" fmla="*/ 0 w 240"/>
                    <a:gd name="T19" fmla="*/ 0 h 239"/>
                    <a:gd name="T20" fmla="*/ 0 w 240"/>
                    <a:gd name="T21" fmla="*/ 0 h 239"/>
                    <a:gd name="T22" fmla="*/ 0 w 240"/>
                    <a:gd name="T23" fmla="*/ 0 h 239"/>
                    <a:gd name="T24" fmla="*/ 0 w 240"/>
                    <a:gd name="T25" fmla="*/ 0 h 239"/>
                    <a:gd name="T26" fmla="*/ 0 w 240"/>
                    <a:gd name="T27" fmla="*/ 0 h 239"/>
                    <a:gd name="T28" fmla="*/ 0 w 240"/>
                    <a:gd name="T29" fmla="*/ 0 h 239"/>
                    <a:gd name="T30" fmla="*/ 0 w 240"/>
                    <a:gd name="T31" fmla="*/ 0 h 239"/>
                    <a:gd name="T32" fmla="*/ 0 w 240"/>
                    <a:gd name="T33" fmla="*/ 0 h 239"/>
                    <a:gd name="T34" fmla="*/ 0 w 240"/>
                    <a:gd name="T35" fmla="*/ 0 h 239"/>
                    <a:gd name="T36" fmla="*/ 0 w 240"/>
                    <a:gd name="T37" fmla="*/ 0 h 239"/>
                    <a:gd name="T38" fmla="*/ 0 w 240"/>
                    <a:gd name="T39" fmla="*/ 0 h 239"/>
                    <a:gd name="T40" fmla="*/ 0 w 240"/>
                    <a:gd name="T41" fmla="*/ 0 h 239"/>
                    <a:gd name="T42" fmla="*/ 0 w 240"/>
                    <a:gd name="T43" fmla="*/ 0 h 239"/>
                    <a:gd name="T44" fmla="*/ 0 w 240"/>
                    <a:gd name="T45" fmla="*/ 0 h 239"/>
                    <a:gd name="T46" fmla="*/ 0 w 240"/>
                    <a:gd name="T47" fmla="*/ 0 h 239"/>
                    <a:gd name="T48" fmla="*/ 0 w 240"/>
                    <a:gd name="T49" fmla="*/ 0 h 239"/>
                    <a:gd name="T50" fmla="*/ 0 w 240"/>
                    <a:gd name="T51" fmla="*/ 0 h 239"/>
                    <a:gd name="T52" fmla="*/ 0 w 240"/>
                    <a:gd name="T53" fmla="*/ 0 h 239"/>
                    <a:gd name="T54" fmla="*/ 0 w 240"/>
                    <a:gd name="T55" fmla="*/ 0 h 239"/>
                    <a:gd name="T56" fmla="*/ 0 w 240"/>
                    <a:gd name="T57" fmla="*/ 0 h 239"/>
                    <a:gd name="T58" fmla="*/ 0 w 240"/>
                    <a:gd name="T59" fmla="*/ 0 h 239"/>
                    <a:gd name="T60" fmla="*/ 0 w 240"/>
                    <a:gd name="T61" fmla="*/ 0 h 239"/>
                    <a:gd name="T62" fmla="*/ 0 w 240"/>
                    <a:gd name="T63" fmla="*/ 0 h 239"/>
                    <a:gd name="T64" fmla="*/ 0 w 240"/>
                    <a:gd name="T65" fmla="*/ 0 h 239"/>
                    <a:gd name="T66" fmla="*/ 0 w 240"/>
                    <a:gd name="T67" fmla="*/ 0 h 239"/>
                    <a:gd name="T68" fmla="*/ 0 w 240"/>
                    <a:gd name="T69" fmla="*/ 0 h 239"/>
                    <a:gd name="T70" fmla="*/ 0 w 240"/>
                    <a:gd name="T71" fmla="*/ 0 h 239"/>
                    <a:gd name="T72" fmla="*/ 0 w 240"/>
                    <a:gd name="T73" fmla="*/ 0 h 239"/>
                    <a:gd name="T74" fmla="*/ 0 w 240"/>
                    <a:gd name="T75" fmla="*/ 0 h 239"/>
                    <a:gd name="T76" fmla="*/ 0 w 240"/>
                    <a:gd name="T77" fmla="*/ 0 h 239"/>
                    <a:gd name="T78" fmla="*/ 0 w 240"/>
                    <a:gd name="T79" fmla="*/ 0 h 239"/>
                    <a:gd name="T80" fmla="*/ 0 w 240"/>
                    <a:gd name="T81" fmla="*/ 0 h 239"/>
                    <a:gd name="T82" fmla="*/ 0 w 240"/>
                    <a:gd name="T83" fmla="*/ 0 h 239"/>
                    <a:gd name="T84" fmla="*/ 0 w 240"/>
                    <a:gd name="T85" fmla="*/ 0 h 239"/>
                    <a:gd name="T86" fmla="*/ 0 w 240"/>
                    <a:gd name="T87" fmla="*/ 0 h 239"/>
                    <a:gd name="T88" fmla="*/ 0 w 240"/>
                    <a:gd name="T89" fmla="*/ 0 h 239"/>
                    <a:gd name="T90" fmla="*/ 0 w 240"/>
                    <a:gd name="T91" fmla="*/ 0 h 239"/>
                    <a:gd name="T92" fmla="*/ 0 w 240"/>
                    <a:gd name="T93" fmla="*/ 0 h 239"/>
                    <a:gd name="T94" fmla="*/ 0 w 240"/>
                    <a:gd name="T95" fmla="*/ 0 h 239"/>
                    <a:gd name="T96" fmla="*/ 0 w 240"/>
                    <a:gd name="T97" fmla="*/ 0 h 239"/>
                    <a:gd name="T98" fmla="*/ 0 w 240"/>
                    <a:gd name="T99" fmla="*/ 0 h 239"/>
                    <a:gd name="T100" fmla="*/ 0 w 240"/>
                    <a:gd name="T101" fmla="*/ 0 h 239"/>
                    <a:gd name="T102" fmla="*/ 0 w 240"/>
                    <a:gd name="T103" fmla="*/ 0 h 239"/>
                    <a:gd name="T104" fmla="*/ 0 w 240"/>
                    <a:gd name="T105" fmla="*/ 0 h 239"/>
                    <a:gd name="T106" fmla="*/ 0 w 240"/>
                    <a:gd name="T107" fmla="*/ 0 h 239"/>
                    <a:gd name="T108" fmla="*/ 0 w 240"/>
                    <a:gd name="T109" fmla="*/ 0 h 239"/>
                    <a:gd name="T110" fmla="*/ 0 w 240"/>
                    <a:gd name="T111" fmla="*/ 0 h 239"/>
                    <a:gd name="T112" fmla="*/ 0 w 240"/>
                    <a:gd name="T113" fmla="*/ 0 h 239"/>
                    <a:gd name="T114" fmla="*/ 0 w 240"/>
                    <a:gd name="T115" fmla="*/ 0 h 23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40"/>
                    <a:gd name="T175" fmla="*/ 0 h 239"/>
                    <a:gd name="T176" fmla="*/ 240 w 240"/>
                    <a:gd name="T177" fmla="*/ 239 h 23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40" h="239">
                      <a:moveTo>
                        <a:pt x="156" y="73"/>
                      </a:moveTo>
                      <a:lnTo>
                        <a:pt x="164" y="75"/>
                      </a:lnTo>
                      <a:lnTo>
                        <a:pt x="174" y="76"/>
                      </a:lnTo>
                      <a:lnTo>
                        <a:pt x="184" y="77"/>
                      </a:lnTo>
                      <a:lnTo>
                        <a:pt x="197" y="78"/>
                      </a:lnTo>
                      <a:lnTo>
                        <a:pt x="208" y="78"/>
                      </a:lnTo>
                      <a:lnTo>
                        <a:pt x="219" y="82"/>
                      </a:lnTo>
                      <a:lnTo>
                        <a:pt x="229" y="85"/>
                      </a:lnTo>
                      <a:lnTo>
                        <a:pt x="240" y="93"/>
                      </a:lnTo>
                      <a:lnTo>
                        <a:pt x="228" y="103"/>
                      </a:lnTo>
                      <a:lnTo>
                        <a:pt x="215" y="111"/>
                      </a:lnTo>
                      <a:lnTo>
                        <a:pt x="200" y="119"/>
                      </a:lnTo>
                      <a:lnTo>
                        <a:pt x="188" y="127"/>
                      </a:lnTo>
                      <a:lnTo>
                        <a:pt x="175" y="134"/>
                      </a:lnTo>
                      <a:lnTo>
                        <a:pt x="170" y="145"/>
                      </a:lnTo>
                      <a:lnTo>
                        <a:pt x="168" y="158"/>
                      </a:lnTo>
                      <a:lnTo>
                        <a:pt x="176" y="176"/>
                      </a:lnTo>
                      <a:lnTo>
                        <a:pt x="179" y="184"/>
                      </a:lnTo>
                      <a:lnTo>
                        <a:pt x="185" y="197"/>
                      </a:lnTo>
                      <a:lnTo>
                        <a:pt x="190" y="207"/>
                      </a:lnTo>
                      <a:lnTo>
                        <a:pt x="188" y="217"/>
                      </a:lnTo>
                      <a:lnTo>
                        <a:pt x="176" y="215"/>
                      </a:lnTo>
                      <a:lnTo>
                        <a:pt x="166" y="212"/>
                      </a:lnTo>
                      <a:lnTo>
                        <a:pt x="158" y="205"/>
                      </a:lnTo>
                      <a:lnTo>
                        <a:pt x="151" y="199"/>
                      </a:lnTo>
                      <a:lnTo>
                        <a:pt x="145" y="190"/>
                      </a:lnTo>
                      <a:lnTo>
                        <a:pt x="138" y="182"/>
                      </a:lnTo>
                      <a:lnTo>
                        <a:pt x="131" y="172"/>
                      </a:lnTo>
                      <a:lnTo>
                        <a:pt x="125" y="165"/>
                      </a:lnTo>
                      <a:lnTo>
                        <a:pt x="42" y="239"/>
                      </a:lnTo>
                      <a:lnTo>
                        <a:pt x="32" y="228"/>
                      </a:lnTo>
                      <a:lnTo>
                        <a:pt x="35" y="216"/>
                      </a:lnTo>
                      <a:lnTo>
                        <a:pt x="40" y="205"/>
                      </a:lnTo>
                      <a:lnTo>
                        <a:pt x="45" y="192"/>
                      </a:lnTo>
                      <a:lnTo>
                        <a:pt x="52" y="181"/>
                      </a:lnTo>
                      <a:lnTo>
                        <a:pt x="58" y="169"/>
                      </a:lnTo>
                      <a:lnTo>
                        <a:pt x="63" y="157"/>
                      </a:lnTo>
                      <a:lnTo>
                        <a:pt x="68" y="145"/>
                      </a:lnTo>
                      <a:lnTo>
                        <a:pt x="73" y="135"/>
                      </a:lnTo>
                      <a:lnTo>
                        <a:pt x="61" y="130"/>
                      </a:lnTo>
                      <a:lnTo>
                        <a:pt x="51" y="126"/>
                      </a:lnTo>
                      <a:lnTo>
                        <a:pt x="41" y="121"/>
                      </a:lnTo>
                      <a:lnTo>
                        <a:pt x="33" y="118"/>
                      </a:lnTo>
                      <a:lnTo>
                        <a:pt x="23" y="112"/>
                      </a:lnTo>
                      <a:lnTo>
                        <a:pt x="15" y="106"/>
                      </a:lnTo>
                      <a:lnTo>
                        <a:pt x="7" y="100"/>
                      </a:lnTo>
                      <a:lnTo>
                        <a:pt x="0" y="93"/>
                      </a:lnTo>
                      <a:lnTo>
                        <a:pt x="0" y="83"/>
                      </a:lnTo>
                      <a:lnTo>
                        <a:pt x="84" y="73"/>
                      </a:lnTo>
                      <a:lnTo>
                        <a:pt x="125" y="0"/>
                      </a:lnTo>
                      <a:lnTo>
                        <a:pt x="131" y="7"/>
                      </a:lnTo>
                      <a:lnTo>
                        <a:pt x="138" y="15"/>
                      </a:lnTo>
                      <a:lnTo>
                        <a:pt x="142" y="23"/>
                      </a:lnTo>
                      <a:lnTo>
                        <a:pt x="148" y="32"/>
                      </a:lnTo>
                      <a:lnTo>
                        <a:pt x="150" y="40"/>
                      </a:lnTo>
                      <a:lnTo>
                        <a:pt x="154" y="50"/>
                      </a:lnTo>
                      <a:lnTo>
                        <a:pt x="155" y="60"/>
                      </a:lnTo>
                      <a:lnTo>
                        <a:pt x="156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8" name="Freeform 127"/>
                <p:cNvSpPr>
                  <a:spLocks/>
                </p:cNvSpPr>
                <p:nvPr/>
              </p:nvSpPr>
              <p:spPr bwMode="auto">
                <a:xfrm>
                  <a:off x="4251" y="550"/>
                  <a:ext cx="35" cy="33"/>
                </a:xfrm>
                <a:custGeom>
                  <a:avLst/>
                  <a:gdLst>
                    <a:gd name="T0" fmla="*/ 0 w 176"/>
                    <a:gd name="T1" fmla="*/ 0 h 166"/>
                    <a:gd name="T2" fmla="*/ 0 w 176"/>
                    <a:gd name="T3" fmla="*/ 0 h 166"/>
                    <a:gd name="T4" fmla="*/ 0 w 176"/>
                    <a:gd name="T5" fmla="*/ 0 h 166"/>
                    <a:gd name="T6" fmla="*/ 0 w 176"/>
                    <a:gd name="T7" fmla="*/ 0 h 166"/>
                    <a:gd name="T8" fmla="*/ 0 w 176"/>
                    <a:gd name="T9" fmla="*/ 0 h 166"/>
                    <a:gd name="T10" fmla="*/ 0 w 176"/>
                    <a:gd name="T11" fmla="*/ 0 h 166"/>
                    <a:gd name="T12" fmla="*/ 0 w 176"/>
                    <a:gd name="T13" fmla="*/ 0 h 166"/>
                    <a:gd name="T14" fmla="*/ 0 w 176"/>
                    <a:gd name="T15" fmla="*/ 0 h 166"/>
                    <a:gd name="T16" fmla="*/ 0 w 176"/>
                    <a:gd name="T17" fmla="*/ 0 h 166"/>
                    <a:gd name="T18" fmla="*/ 0 w 176"/>
                    <a:gd name="T19" fmla="*/ 0 h 166"/>
                    <a:gd name="T20" fmla="*/ 0 w 176"/>
                    <a:gd name="T21" fmla="*/ 0 h 166"/>
                    <a:gd name="T22" fmla="*/ 0 w 176"/>
                    <a:gd name="T23" fmla="*/ 0 h 166"/>
                    <a:gd name="T24" fmla="*/ 0 w 176"/>
                    <a:gd name="T25" fmla="*/ 0 h 166"/>
                    <a:gd name="T26" fmla="*/ 0 w 176"/>
                    <a:gd name="T27" fmla="*/ 0 h 166"/>
                    <a:gd name="T28" fmla="*/ 0 w 176"/>
                    <a:gd name="T29" fmla="*/ 0 h 166"/>
                    <a:gd name="T30" fmla="*/ 0 w 176"/>
                    <a:gd name="T31" fmla="*/ 0 h 166"/>
                    <a:gd name="T32" fmla="*/ 0 w 176"/>
                    <a:gd name="T33" fmla="*/ 0 h 166"/>
                    <a:gd name="T34" fmla="*/ 0 w 176"/>
                    <a:gd name="T35" fmla="*/ 0 h 166"/>
                    <a:gd name="T36" fmla="*/ 0 w 176"/>
                    <a:gd name="T37" fmla="*/ 0 h 166"/>
                    <a:gd name="T38" fmla="*/ 0 w 176"/>
                    <a:gd name="T39" fmla="*/ 0 h 166"/>
                    <a:gd name="T40" fmla="*/ 0 w 176"/>
                    <a:gd name="T41" fmla="*/ 0 h 166"/>
                    <a:gd name="T42" fmla="*/ 0 w 176"/>
                    <a:gd name="T43" fmla="*/ 0 h 166"/>
                    <a:gd name="T44" fmla="*/ 0 w 176"/>
                    <a:gd name="T45" fmla="*/ 0 h 166"/>
                    <a:gd name="T46" fmla="*/ 0 w 176"/>
                    <a:gd name="T47" fmla="*/ 0 h 166"/>
                    <a:gd name="T48" fmla="*/ 0 w 176"/>
                    <a:gd name="T49" fmla="*/ 0 h 166"/>
                    <a:gd name="T50" fmla="*/ 0 w 176"/>
                    <a:gd name="T51" fmla="*/ 0 h 166"/>
                    <a:gd name="T52" fmla="*/ 0 w 176"/>
                    <a:gd name="T53" fmla="*/ 0 h 166"/>
                    <a:gd name="T54" fmla="*/ 0 w 176"/>
                    <a:gd name="T55" fmla="*/ 0 h 166"/>
                    <a:gd name="T56" fmla="*/ 0 w 176"/>
                    <a:gd name="T57" fmla="*/ 0 h 166"/>
                    <a:gd name="T58" fmla="*/ 0 w 176"/>
                    <a:gd name="T59" fmla="*/ 0 h 166"/>
                    <a:gd name="T60" fmla="*/ 0 w 176"/>
                    <a:gd name="T61" fmla="*/ 0 h 166"/>
                    <a:gd name="T62" fmla="*/ 0 w 176"/>
                    <a:gd name="T63" fmla="*/ 0 h 166"/>
                    <a:gd name="T64" fmla="*/ 0 w 176"/>
                    <a:gd name="T65" fmla="*/ 0 h 166"/>
                    <a:gd name="T66" fmla="*/ 0 w 176"/>
                    <a:gd name="T67" fmla="*/ 0 h 166"/>
                    <a:gd name="T68" fmla="*/ 0 w 176"/>
                    <a:gd name="T69" fmla="*/ 0 h 166"/>
                    <a:gd name="T70" fmla="*/ 0 w 176"/>
                    <a:gd name="T71" fmla="*/ 0 h 166"/>
                    <a:gd name="T72" fmla="*/ 0 w 176"/>
                    <a:gd name="T73" fmla="*/ 0 h 166"/>
                    <a:gd name="T74" fmla="*/ 0 w 176"/>
                    <a:gd name="T75" fmla="*/ 0 h 166"/>
                    <a:gd name="T76" fmla="*/ 0 w 176"/>
                    <a:gd name="T77" fmla="*/ 0 h 16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76"/>
                    <a:gd name="T118" fmla="*/ 0 h 166"/>
                    <a:gd name="T119" fmla="*/ 176 w 176"/>
                    <a:gd name="T120" fmla="*/ 166 h 16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76" h="166">
                      <a:moveTo>
                        <a:pt x="134" y="62"/>
                      </a:moveTo>
                      <a:lnTo>
                        <a:pt x="176" y="62"/>
                      </a:lnTo>
                      <a:lnTo>
                        <a:pt x="124" y="94"/>
                      </a:lnTo>
                      <a:lnTo>
                        <a:pt x="124" y="103"/>
                      </a:lnTo>
                      <a:lnTo>
                        <a:pt x="125" y="113"/>
                      </a:lnTo>
                      <a:lnTo>
                        <a:pt x="126" y="121"/>
                      </a:lnTo>
                      <a:lnTo>
                        <a:pt x="129" y="129"/>
                      </a:lnTo>
                      <a:lnTo>
                        <a:pt x="130" y="135"/>
                      </a:lnTo>
                      <a:lnTo>
                        <a:pt x="132" y="144"/>
                      </a:lnTo>
                      <a:lnTo>
                        <a:pt x="133" y="155"/>
                      </a:lnTo>
                      <a:lnTo>
                        <a:pt x="134" y="166"/>
                      </a:lnTo>
                      <a:lnTo>
                        <a:pt x="93" y="114"/>
                      </a:lnTo>
                      <a:lnTo>
                        <a:pt x="31" y="166"/>
                      </a:lnTo>
                      <a:lnTo>
                        <a:pt x="31" y="155"/>
                      </a:lnTo>
                      <a:lnTo>
                        <a:pt x="35" y="144"/>
                      </a:lnTo>
                      <a:lnTo>
                        <a:pt x="39" y="135"/>
                      </a:lnTo>
                      <a:lnTo>
                        <a:pt x="46" y="129"/>
                      </a:lnTo>
                      <a:lnTo>
                        <a:pt x="51" y="121"/>
                      </a:lnTo>
                      <a:lnTo>
                        <a:pt x="56" y="113"/>
                      </a:lnTo>
                      <a:lnTo>
                        <a:pt x="60" y="103"/>
                      </a:lnTo>
                      <a:lnTo>
                        <a:pt x="62" y="94"/>
                      </a:lnTo>
                      <a:lnTo>
                        <a:pt x="0" y="62"/>
                      </a:lnTo>
                      <a:lnTo>
                        <a:pt x="6" y="62"/>
                      </a:lnTo>
                      <a:lnTo>
                        <a:pt x="14" y="62"/>
                      </a:lnTo>
                      <a:lnTo>
                        <a:pt x="22" y="62"/>
                      </a:lnTo>
                      <a:lnTo>
                        <a:pt x="30" y="62"/>
                      </a:lnTo>
                      <a:lnTo>
                        <a:pt x="37" y="62"/>
                      </a:lnTo>
                      <a:lnTo>
                        <a:pt x="46" y="62"/>
                      </a:lnTo>
                      <a:lnTo>
                        <a:pt x="53" y="62"/>
                      </a:lnTo>
                      <a:lnTo>
                        <a:pt x="62" y="62"/>
                      </a:lnTo>
                      <a:lnTo>
                        <a:pt x="93" y="0"/>
                      </a:lnTo>
                      <a:lnTo>
                        <a:pt x="99" y="4"/>
                      </a:lnTo>
                      <a:lnTo>
                        <a:pt x="104" y="11"/>
                      </a:lnTo>
                      <a:lnTo>
                        <a:pt x="106" y="20"/>
                      </a:lnTo>
                      <a:lnTo>
                        <a:pt x="109" y="30"/>
                      </a:lnTo>
                      <a:lnTo>
                        <a:pt x="113" y="39"/>
                      </a:lnTo>
                      <a:lnTo>
                        <a:pt x="117" y="48"/>
                      </a:lnTo>
                      <a:lnTo>
                        <a:pt x="124" y="55"/>
                      </a:lnTo>
                      <a:lnTo>
                        <a:pt x="134" y="62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59" name="Freeform 128"/>
                <p:cNvSpPr>
                  <a:spLocks/>
                </p:cNvSpPr>
                <p:nvPr/>
              </p:nvSpPr>
              <p:spPr bwMode="auto">
                <a:xfrm>
                  <a:off x="4311" y="598"/>
                  <a:ext cx="60" cy="62"/>
                </a:xfrm>
                <a:custGeom>
                  <a:avLst/>
                  <a:gdLst>
                    <a:gd name="T0" fmla="*/ 0 w 301"/>
                    <a:gd name="T1" fmla="*/ 0 h 312"/>
                    <a:gd name="T2" fmla="*/ 0 w 301"/>
                    <a:gd name="T3" fmla="*/ 0 h 312"/>
                    <a:gd name="T4" fmla="*/ 0 w 301"/>
                    <a:gd name="T5" fmla="*/ 0 h 312"/>
                    <a:gd name="T6" fmla="*/ 0 w 301"/>
                    <a:gd name="T7" fmla="*/ 0 h 312"/>
                    <a:gd name="T8" fmla="*/ 0 w 301"/>
                    <a:gd name="T9" fmla="*/ 0 h 312"/>
                    <a:gd name="T10" fmla="*/ 0 w 301"/>
                    <a:gd name="T11" fmla="*/ 0 h 312"/>
                    <a:gd name="T12" fmla="*/ 0 w 301"/>
                    <a:gd name="T13" fmla="*/ 0 h 312"/>
                    <a:gd name="T14" fmla="*/ 0 w 301"/>
                    <a:gd name="T15" fmla="*/ 0 h 312"/>
                    <a:gd name="T16" fmla="*/ 0 w 301"/>
                    <a:gd name="T17" fmla="*/ 0 h 312"/>
                    <a:gd name="T18" fmla="*/ 0 w 301"/>
                    <a:gd name="T19" fmla="*/ 0 h 312"/>
                    <a:gd name="T20" fmla="*/ 0 w 301"/>
                    <a:gd name="T21" fmla="*/ 0 h 312"/>
                    <a:gd name="T22" fmla="*/ 0 w 301"/>
                    <a:gd name="T23" fmla="*/ 0 h 312"/>
                    <a:gd name="T24" fmla="*/ 0 w 301"/>
                    <a:gd name="T25" fmla="*/ 0 h 312"/>
                    <a:gd name="T26" fmla="*/ 0 w 301"/>
                    <a:gd name="T27" fmla="*/ 0 h 312"/>
                    <a:gd name="T28" fmla="*/ 0 w 301"/>
                    <a:gd name="T29" fmla="*/ 0 h 312"/>
                    <a:gd name="T30" fmla="*/ 0 w 301"/>
                    <a:gd name="T31" fmla="*/ 0 h 312"/>
                    <a:gd name="T32" fmla="*/ 0 w 301"/>
                    <a:gd name="T33" fmla="*/ 0 h 312"/>
                    <a:gd name="T34" fmla="*/ 0 w 301"/>
                    <a:gd name="T35" fmla="*/ 0 h 312"/>
                    <a:gd name="T36" fmla="*/ 0 w 301"/>
                    <a:gd name="T37" fmla="*/ 0 h 312"/>
                    <a:gd name="T38" fmla="*/ 0 w 301"/>
                    <a:gd name="T39" fmla="*/ 0 h 312"/>
                    <a:gd name="T40" fmla="*/ 0 w 301"/>
                    <a:gd name="T41" fmla="*/ 0 h 312"/>
                    <a:gd name="T42" fmla="*/ 0 w 301"/>
                    <a:gd name="T43" fmla="*/ 0 h 312"/>
                    <a:gd name="T44" fmla="*/ 0 w 301"/>
                    <a:gd name="T45" fmla="*/ 0 h 312"/>
                    <a:gd name="T46" fmla="*/ 0 w 301"/>
                    <a:gd name="T47" fmla="*/ 0 h 312"/>
                    <a:gd name="T48" fmla="*/ 0 w 301"/>
                    <a:gd name="T49" fmla="*/ 0 h 312"/>
                    <a:gd name="T50" fmla="*/ 0 w 301"/>
                    <a:gd name="T51" fmla="*/ 0 h 312"/>
                    <a:gd name="T52" fmla="*/ 0 w 301"/>
                    <a:gd name="T53" fmla="*/ 0 h 312"/>
                    <a:gd name="T54" fmla="*/ 0 w 301"/>
                    <a:gd name="T55" fmla="*/ 0 h 312"/>
                    <a:gd name="T56" fmla="*/ 0 w 301"/>
                    <a:gd name="T57" fmla="*/ 0 h 312"/>
                    <a:gd name="T58" fmla="*/ 0 w 301"/>
                    <a:gd name="T59" fmla="*/ 0 h 312"/>
                    <a:gd name="T60" fmla="*/ 0 w 301"/>
                    <a:gd name="T61" fmla="*/ 0 h 312"/>
                    <a:gd name="T62" fmla="*/ 0 w 301"/>
                    <a:gd name="T63" fmla="*/ 0 h 312"/>
                    <a:gd name="T64" fmla="*/ 0 w 301"/>
                    <a:gd name="T65" fmla="*/ 0 h 312"/>
                    <a:gd name="T66" fmla="*/ 0 w 301"/>
                    <a:gd name="T67" fmla="*/ 0 h 31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01"/>
                    <a:gd name="T103" fmla="*/ 0 h 312"/>
                    <a:gd name="T104" fmla="*/ 301 w 301"/>
                    <a:gd name="T105" fmla="*/ 312 h 31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01" h="312">
                      <a:moveTo>
                        <a:pt x="208" y="22"/>
                      </a:moveTo>
                      <a:lnTo>
                        <a:pt x="208" y="32"/>
                      </a:lnTo>
                      <a:lnTo>
                        <a:pt x="208" y="45"/>
                      </a:lnTo>
                      <a:lnTo>
                        <a:pt x="208" y="58"/>
                      </a:lnTo>
                      <a:lnTo>
                        <a:pt x="210" y="71"/>
                      </a:lnTo>
                      <a:lnTo>
                        <a:pt x="212" y="83"/>
                      </a:lnTo>
                      <a:lnTo>
                        <a:pt x="216" y="95"/>
                      </a:lnTo>
                      <a:lnTo>
                        <a:pt x="221" y="104"/>
                      </a:lnTo>
                      <a:lnTo>
                        <a:pt x="229" y="114"/>
                      </a:lnTo>
                      <a:lnTo>
                        <a:pt x="239" y="114"/>
                      </a:lnTo>
                      <a:lnTo>
                        <a:pt x="250" y="115"/>
                      </a:lnTo>
                      <a:lnTo>
                        <a:pt x="260" y="118"/>
                      </a:lnTo>
                      <a:lnTo>
                        <a:pt x="272" y="121"/>
                      </a:lnTo>
                      <a:lnTo>
                        <a:pt x="281" y="124"/>
                      </a:lnTo>
                      <a:lnTo>
                        <a:pt x="288" y="131"/>
                      </a:lnTo>
                      <a:lnTo>
                        <a:pt x="295" y="137"/>
                      </a:lnTo>
                      <a:lnTo>
                        <a:pt x="301" y="146"/>
                      </a:lnTo>
                      <a:lnTo>
                        <a:pt x="229" y="198"/>
                      </a:lnTo>
                      <a:lnTo>
                        <a:pt x="229" y="211"/>
                      </a:lnTo>
                      <a:lnTo>
                        <a:pt x="231" y="225"/>
                      </a:lnTo>
                      <a:lnTo>
                        <a:pt x="233" y="236"/>
                      </a:lnTo>
                      <a:lnTo>
                        <a:pt x="236" y="249"/>
                      </a:lnTo>
                      <a:lnTo>
                        <a:pt x="239" y="260"/>
                      </a:lnTo>
                      <a:lnTo>
                        <a:pt x="241" y="272"/>
                      </a:lnTo>
                      <a:lnTo>
                        <a:pt x="240" y="286"/>
                      </a:lnTo>
                      <a:lnTo>
                        <a:pt x="239" y="301"/>
                      </a:lnTo>
                      <a:lnTo>
                        <a:pt x="223" y="298"/>
                      </a:lnTo>
                      <a:lnTo>
                        <a:pt x="209" y="295"/>
                      </a:lnTo>
                      <a:lnTo>
                        <a:pt x="198" y="288"/>
                      </a:lnTo>
                      <a:lnTo>
                        <a:pt x="188" y="283"/>
                      </a:lnTo>
                      <a:lnTo>
                        <a:pt x="177" y="274"/>
                      </a:lnTo>
                      <a:lnTo>
                        <a:pt x="166" y="266"/>
                      </a:lnTo>
                      <a:lnTo>
                        <a:pt x="156" y="255"/>
                      </a:lnTo>
                      <a:lnTo>
                        <a:pt x="146" y="249"/>
                      </a:lnTo>
                      <a:lnTo>
                        <a:pt x="134" y="255"/>
                      </a:lnTo>
                      <a:lnTo>
                        <a:pt x="123" y="266"/>
                      </a:lnTo>
                      <a:lnTo>
                        <a:pt x="113" y="275"/>
                      </a:lnTo>
                      <a:lnTo>
                        <a:pt x="104" y="284"/>
                      </a:lnTo>
                      <a:lnTo>
                        <a:pt x="94" y="292"/>
                      </a:lnTo>
                      <a:lnTo>
                        <a:pt x="84" y="300"/>
                      </a:lnTo>
                      <a:lnTo>
                        <a:pt x="73" y="305"/>
                      </a:lnTo>
                      <a:lnTo>
                        <a:pt x="62" y="312"/>
                      </a:lnTo>
                      <a:lnTo>
                        <a:pt x="58" y="290"/>
                      </a:lnTo>
                      <a:lnTo>
                        <a:pt x="61" y="269"/>
                      </a:lnTo>
                      <a:lnTo>
                        <a:pt x="68" y="248"/>
                      </a:lnTo>
                      <a:lnTo>
                        <a:pt x="76" y="227"/>
                      </a:lnTo>
                      <a:lnTo>
                        <a:pt x="81" y="207"/>
                      </a:lnTo>
                      <a:lnTo>
                        <a:pt x="81" y="190"/>
                      </a:lnTo>
                      <a:lnTo>
                        <a:pt x="71" y="175"/>
                      </a:lnTo>
                      <a:lnTo>
                        <a:pt x="52" y="166"/>
                      </a:lnTo>
                      <a:lnTo>
                        <a:pt x="44" y="161"/>
                      </a:lnTo>
                      <a:lnTo>
                        <a:pt x="38" y="156"/>
                      </a:lnTo>
                      <a:lnTo>
                        <a:pt x="32" y="150"/>
                      </a:lnTo>
                      <a:lnTo>
                        <a:pt x="26" y="145"/>
                      </a:lnTo>
                      <a:lnTo>
                        <a:pt x="19" y="139"/>
                      </a:lnTo>
                      <a:lnTo>
                        <a:pt x="14" y="133"/>
                      </a:lnTo>
                      <a:lnTo>
                        <a:pt x="7" y="128"/>
                      </a:lnTo>
                      <a:lnTo>
                        <a:pt x="0" y="124"/>
                      </a:lnTo>
                      <a:lnTo>
                        <a:pt x="0" y="114"/>
                      </a:lnTo>
                      <a:lnTo>
                        <a:pt x="104" y="94"/>
                      </a:lnTo>
                      <a:lnTo>
                        <a:pt x="118" y="84"/>
                      </a:lnTo>
                      <a:lnTo>
                        <a:pt x="130" y="72"/>
                      </a:lnTo>
                      <a:lnTo>
                        <a:pt x="140" y="59"/>
                      </a:lnTo>
                      <a:lnTo>
                        <a:pt x="151" y="46"/>
                      </a:lnTo>
                      <a:lnTo>
                        <a:pt x="160" y="33"/>
                      </a:lnTo>
                      <a:lnTo>
                        <a:pt x="170" y="19"/>
                      </a:lnTo>
                      <a:lnTo>
                        <a:pt x="182" y="8"/>
                      </a:lnTo>
                      <a:lnTo>
                        <a:pt x="197" y="0"/>
                      </a:lnTo>
                      <a:lnTo>
                        <a:pt x="208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160" name="Freeform 129"/>
                <p:cNvSpPr>
                  <a:spLocks/>
                </p:cNvSpPr>
                <p:nvPr/>
              </p:nvSpPr>
              <p:spPr bwMode="auto">
                <a:xfrm>
                  <a:off x="4318" y="606"/>
                  <a:ext cx="47" cy="48"/>
                </a:xfrm>
                <a:custGeom>
                  <a:avLst/>
                  <a:gdLst>
                    <a:gd name="T0" fmla="*/ 0 w 238"/>
                    <a:gd name="T1" fmla="*/ 0 h 238"/>
                    <a:gd name="T2" fmla="*/ 0 w 238"/>
                    <a:gd name="T3" fmla="*/ 0 h 238"/>
                    <a:gd name="T4" fmla="*/ 0 w 238"/>
                    <a:gd name="T5" fmla="*/ 0 h 238"/>
                    <a:gd name="T6" fmla="*/ 0 w 238"/>
                    <a:gd name="T7" fmla="*/ 0 h 238"/>
                    <a:gd name="T8" fmla="*/ 0 w 238"/>
                    <a:gd name="T9" fmla="*/ 0 h 238"/>
                    <a:gd name="T10" fmla="*/ 0 w 238"/>
                    <a:gd name="T11" fmla="*/ 0 h 238"/>
                    <a:gd name="T12" fmla="*/ 0 w 238"/>
                    <a:gd name="T13" fmla="*/ 0 h 238"/>
                    <a:gd name="T14" fmla="*/ 0 w 238"/>
                    <a:gd name="T15" fmla="*/ 0 h 238"/>
                    <a:gd name="T16" fmla="*/ 0 w 238"/>
                    <a:gd name="T17" fmla="*/ 0 h 238"/>
                    <a:gd name="T18" fmla="*/ 0 w 238"/>
                    <a:gd name="T19" fmla="*/ 0 h 238"/>
                    <a:gd name="T20" fmla="*/ 0 w 238"/>
                    <a:gd name="T21" fmla="*/ 0 h 238"/>
                    <a:gd name="T22" fmla="*/ 0 w 238"/>
                    <a:gd name="T23" fmla="*/ 0 h 238"/>
                    <a:gd name="T24" fmla="*/ 0 w 238"/>
                    <a:gd name="T25" fmla="*/ 0 h 238"/>
                    <a:gd name="T26" fmla="*/ 0 w 238"/>
                    <a:gd name="T27" fmla="*/ 0 h 238"/>
                    <a:gd name="T28" fmla="*/ 0 w 238"/>
                    <a:gd name="T29" fmla="*/ 0 h 238"/>
                    <a:gd name="T30" fmla="*/ 0 w 238"/>
                    <a:gd name="T31" fmla="*/ 0 h 238"/>
                    <a:gd name="T32" fmla="*/ 0 w 238"/>
                    <a:gd name="T33" fmla="*/ 0 h 238"/>
                    <a:gd name="T34" fmla="*/ 0 w 238"/>
                    <a:gd name="T35" fmla="*/ 0 h 238"/>
                    <a:gd name="T36" fmla="*/ 0 w 238"/>
                    <a:gd name="T37" fmla="*/ 0 h 238"/>
                    <a:gd name="T38" fmla="*/ 0 w 238"/>
                    <a:gd name="T39" fmla="*/ 0 h 238"/>
                    <a:gd name="T40" fmla="*/ 0 w 238"/>
                    <a:gd name="T41" fmla="*/ 0 h 238"/>
                    <a:gd name="T42" fmla="*/ 0 w 238"/>
                    <a:gd name="T43" fmla="*/ 0 h 238"/>
                    <a:gd name="T44" fmla="*/ 0 w 238"/>
                    <a:gd name="T45" fmla="*/ 0 h 238"/>
                    <a:gd name="T46" fmla="*/ 0 w 238"/>
                    <a:gd name="T47" fmla="*/ 0 h 238"/>
                    <a:gd name="T48" fmla="*/ 0 w 238"/>
                    <a:gd name="T49" fmla="*/ 0 h 238"/>
                    <a:gd name="T50" fmla="*/ 0 w 238"/>
                    <a:gd name="T51" fmla="*/ 0 h 238"/>
                    <a:gd name="T52" fmla="*/ 0 w 238"/>
                    <a:gd name="T53" fmla="*/ 0 h 238"/>
                    <a:gd name="T54" fmla="*/ 0 w 238"/>
                    <a:gd name="T55" fmla="*/ 0 h 238"/>
                    <a:gd name="T56" fmla="*/ 0 w 238"/>
                    <a:gd name="T57" fmla="*/ 0 h 238"/>
                    <a:gd name="T58" fmla="*/ 0 w 238"/>
                    <a:gd name="T59" fmla="*/ 0 h 238"/>
                    <a:gd name="T60" fmla="*/ 0 w 238"/>
                    <a:gd name="T61" fmla="*/ 0 h 238"/>
                    <a:gd name="T62" fmla="*/ 0 w 238"/>
                    <a:gd name="T63" fmla="*/ 0 h 238"/>
                    <a:gd name="T64" fmla="*/ 0 w 238"/>
                    <a:gd name="T65" fmla="*/ 0 h 238"/>
                    <a:gd name="T66" fmla="*/ 0 w 238"/>
                    <a:gd name="T67" fmla="*/ 0 h 238"/>
                    <a:gd name="T68" fmla="*/ 0 w 238"/>
                    <a:gd name="T69" fmla="*/ 0 h 238"/>
                    <a:gd name="T70" fmla="*/ 0 w 238"/>
                    <a:gd name="T71" fmla="*/ 0 h 238"/>
                    <a:gd name="T72" fmla="*/ 0 w 238"/>
                    <a:gd name="T73" fmla="*/ 0 h 238"/>
                    <a:gd name="T74" fmla="*/ 0 w 238"/>
                    <a:gd name="T75" fmla="*/ 0 h 238"/>
                    <a:gd name="T76" fmla="*/ 0 w 238"/>
                    <a:gd name="T77" fmla="*/ 0 h 238"/>
                    <a:gd name="T78" fmla="*/ 0 w 238"/>
                    <a:gd name="T79" fmla="*/ 0 h 238"/>
                    <a:gd name="T80" fmla="*/ 0 w 238"/>
                    <a:gd name="T81" fmla="*/ 0 h 238"/>
                    <a:gd name="T82" fmla="*/ 0 w 238"/>
                    <a:gd name="T83" fmla="*/ 0 h 238"/>
                    <a:gd name="T84" fmla="*/ 0 w 238"/>
                    <a:gd name="T85" fmla="*/ 0 h 238"/>
                    <a:gd name="T86" fmla="*/ 0 w 238"/>
                    <a:gd name="T87" fmla="*/ 0 h 238"/>
                    <a:gd name="T88" fmla="*/ 0 w 238"/>
                    <a:gd name="T89" fmla="*/ 0 h 238"/>
                    <a:gd name="T90" fmla="*/ 0 w 238"/>
                    <a:gd name="T91" fmla="*/ 0 h 23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38"/>
                    <a:gd name="T139" fmla="*/ 0 h 238"/>
                    <a:gd name="T140" fmla="*/ 238 w 238"/>
                    <a:gd name="T141" fmla="*/ 238 h 23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38" h="238">
                      <a:moveTo>
                        <a:pt x="207" y="94"/>
                      </a:moveTo>
                      <a:lnTo>
                        <a:pt x="238" y="104"/>
                      </a:lnTo>
                      <a:lnTo>
                        <a:pt x="229" y="110"/>
                      </a:lnTo>
                      <a:lnTo>
                        <a:pt x="220" y="115"/>
                      </a:lnTo>
                      <a:lnTo>
                        <a:pt x="210" y="120"/>
                      </a:lnTo>
                      <a:lnTo>
                        <a:pt x="201" y="124"/>
                      </a:lnTo>
                      <a:lnTo>
                        <a:pt x="191" y="128"/>
                      </a:lnTo>
                      <a:lnTo>
                        <a:pt x="182" y="132"/>
                      </a:lnTo>
                      <a:lnTo>
                        <a:pt x="172" y="137"/>
                      </a:lnTo>
                      <a:lnTo>
                        <a:pt x="165" y="145"/>
                      </a:lnTo>
                      <a:lnTo>
                        <a:pt x="186" y="228"/>
                      </a:lnTo>
                      <a:lnTo>
                        <a:pt x="174" y="222"/>
                      </a:lnTo>
                      <a:lnTo>
                        <a:pt x="164" y="217"/>
                      </a:lnTo>
                      <a:lnTo>
                        <a:pt x="154" y="209"/>
                      </a:lnTo>
                      <a:lnTo>
                        <a:pt x="146" y="202"/>
                      </a:lnTo>
                      <a:lnTo>
                        <a:pt x="137" y="193"/>
                      </a:lnTo>
                      <a:lnTo>
                        <a:pt x="129" y="186"/>
                      </a:lnTo>
                      <a:lnTo>
                        <a:pt x="121" y="180"/>
                      </a:lnTo>
                      <a:lnTo>
                        <a:pt x="114" y="176"/>
                      </a:lnTo>
                      <a:lnTo>
                        <a:pt x="51" y="238"/>
                      </a:lnTo>
                      <a:lnTo>
                        <a:pt x="72" y="124"/>
                      </a:lnTo>
                      <a:lnTo>
                        <a:pt x="63" y="120"/>
                      </a:lnTo>
                      <a:lnTo>
                        <a:pt x="54" y="115"/>
                      </a:lnTo>
                      <a:lnTo>
                        <a:pt x="44" y="111"/>
                      </a:lnTo>
                      <a:lnTo>
                        <a:pt x="35" y="107"/>
                      </a:lnTo>
                      <a:lnTo>
                        <a:pt x="25" y="102"/>
                      </a:lnTo>
                      <a:lnTo>
                        <a:pt x="16" y="96"/>
                      </a:lnTo>
                      <a:lnTo>
                        <a:pt x="7" y="89"/>
                      </a:lnTo>
                      <a:lnTo>
                        <a:pt x="0" y="82"/>
                      </a:lnTo>
                      <a:lnTo>
                        <a:pt x="10" y="81"/>
                      </a:lnTo>
                      <a:lnTo>
                        <a:pt x="21" y="80"/>
                      </a:lnTo>
                      <a:lnTo>
                        <a:pt x="33" y="78"/>
                      </a:lnTo>
                      <a:lnTo>
                        <a:pt x="44" y="77"/>
                      </a:lnTo>
                      <a:lnTo>
                        <a:pt x="54" y="74"/>
                      </a:lnTo>
                      <a:lnTo>
                        <a:pt x="64" y="73"/>
                      </a:lnTo>
                      <a:lnTo>
                        <a:pt x="73" y="72"/>
                      </a:lnTo>
                      <a:lnTo>
                        <a:pt x="82" y="72"/>
                      </a:lnTo>
                      <a:lnTo>
                        <a:pt x="145" y="0"/>
                      </a:lnTo>
                      <a:lnTo>
                        <a:pt x="149" y="12"/>
                      </a:lnTo>
                      <a:lnTo>
                        <a:pt x="151" y="28"/>
                      </a:lnTo>
                      <a:lnTo>
                        <a:pt x="153" y="45"/>
                      </a:lnTo>
                      <a:lnTo>
                        <a:pt x="156" y="62"/>
                      </a:lnTo>
                      <a:lnTo>
                        <a:pt x="159" y="76"/>
                      </a:lnTo>
                      <a:lnTo>
                        <a:pt x="168" y="87"/>
                      </a:lnTo>
                      <a:lnTo>
                        <a:pt x="183" y="93"/>
                      </a:lnTo>
                      <a:lnTo>
                        <a:pt x="207" y="94"/>
                      </a:lnTo>
                      <a:close/>
                    </a:path>
                  </a:pathLst>
                </a:custGeom>
                <a:solidFill>
                  <a:srgbClr val="FFF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</p:grpSp>
        </p:grpSp>
        <p:sp>
          <p:nvSpPr>
            <p:cNvPr id="126056" name="Right Arrow 45"/>
            <p:cNvSpPr>
              <a:spLocks noChangeArrowheads="1"/>
            </p:cNvSpPr>
            <p:nvPr/>
          </p:nvSpPr>
          <p:spPr bwMode="auto">
            <a:xfrm>
              <a:off x="2095082" y="2755630"/>
              <a:ext cx="609600" cy="319052"/>
            </a:xfrm>
            <a:prstGeom prst="rightArrow">
              <a:avLst>
                <a:gd name="adj1" fmla="val 50000"/>
                <a:gd name="adj2" fmla="val 49996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4792" name="Rectangle 7"/>
            <p:cNvSpPr>
              <a:spLocks noChangeArrowheads="1"/>
            </p:cNvSpPr>
            <p:nvPr/>
          </p:nvSpPr>
          <p:spPr bwMode="auto">
            <a:xfrm>
              <a:off x="2888535" y="2749407"/>
              <a:ext cx="2020820" cy="368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5000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800" dirty="0">
                  <a:solidFill>
                    <a:srgbClr val="FFFFFF"/>
                  </a:solidFill>
                  <a:latin typeface="Times New Roman"/>
                  <a:cs typeface="Arial" charset="0"/>
                </a:rPr>
                <a:t>(a*b </a:t>
              </a:r>
              <a:r>
                <a:rPr lang="en-US" altLang="en-US" sz="1800" dirty="0">
                  <a:solidFill>
                    <a:srgbClr val="FFFFFF"/>
                  </a:solidFill>
                  <a:latin typeface="Times New Roman"/>
                  <a:cs typeface="Arial" charset="0"/>
                  <a:sym typeface="Symbol" pitchFamily="18" charset="2"/>
                </a:rPr>
                <a:t> </a:t>
              </a:r>
              <a:r>
                <a:rPr lang="en-US" altLang="en-US" sz="1800" dirty="0">
                  <a:solidFill>
                    <a:srgbClr val="FFFFFF"/>
                  </a:solidFill>
                  <a:latin typeface="Times New Roman"/>
                  <a:cs typeface="Arial" charset="0"/>
                </a:rPr>
                <a:t>a*bb)</a:t>
              </a:r>
              <a:r>
                <a:rPr lang="en-US" altLang="en-US" sz="1800" dirty="0">
                  <a:solidFill>
                    <a:srgbClr val="FFFFFF"/>
                  </a:solidFill>
                  <a:latin typeface="Times New Roman"/>
                  <a:cs typeface="Arial" charset="0"/>
                  <a:sym typeface="Symbol" pitchFamily="18" charset="2"/>
                </a:rPr>
                <a:t> a*b*</a:t>
              </a:r>
            </a:p>
          </p:txBody>
        </p:sp>
      </p:grpSp>
      <p:grpSp>
        <p:nvGrpSpPr>
          <p:cNvPr id="125964" name="Group 3"/>
          <p:cNvGrpSpPr>
            <a:grpSpLocks/>
          </p:cNvGrpSpPr>
          <p:nvPr/>
        </p:nvGrpSpPr>
        <p:grpSpPr bwMode="auto">
          <a:xfrm>
            <a:off x="3479800" y="533400"/>
            <a:ext cx="825500" cy="901700"/>
            <a:chOff x="1955795" y="533400"/>
            <a:chExt cx="825510" cy="901700"/>
          </a:xfrm>
        </p:grpSpPr>
        <p:cxnSp>
          <p:nvCxnSpPr>
            <p:cNvPr id="126053" name="Straight Connector 2"/>
            <p:cNvCxnSpPr>
              <a:cxnSpLocks noChangeShapeType="1"/>
            </p:cNvCxnSpPr>
            <p:nvPr/>
          </p:nvCxnSpPr>
          <p:spPr bwMode="auto">
            <a:xfrm>
              <a:off x="1955795" y="533400"/>
              <a:ext cx="787405" cy="872581"/>
            </a:xfrm>
            <a:prstGeom prst="lin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054" name="Straight Connector 276"/>
            <p:cNvCxnSpPr>
              <a:cxnSpLocks noChangeShapeType="1"/>
            </p:cNvCxnSpPr>
            <p:nvPr/>
          </p:nvCxnSpPr>
          <p:spPr bwMode="auto">
            <a:xfrm flipH="1">
              <a:off x="1993900" y="562519"/>
              <a:ext cx="787405" cy="872581"/>
            </a:xfrm>
            <a:prstGeom prst="lin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65" name="Group 391"/>
          <p:cNvGrpSpPr>
            <a:grpSpLocks/>
          </p:cNvGrpSpPr>
          <p:nvPr/>
        </p:nvGrpSpPr>
        <p:grpSpPr bwMode="auto">
          <a:xfrm>
            <a:off x="3467100" y="1295400"/>
            <a:ext cx="800100" cy="846138"/>
            <a:chOff x="3438525" y="4375150"/>
            <a:chExt cx="2263775" cy="2024063"/>
          </a:xfrm>
        </p:grpSpPr>
        <p:grpSp>
          <p:nvGrpSpPr>
            <p:cNvPr id="125973" name="Group 7"/>
            <p:cNvGrpSpPr>
              <a:grpSpLocks/>
            </p:cNvGrpSpPr>
            <p:nvPr/>
          </p:nvGrpSpPr>
          <p:grpSpPr bwMode="auto">
            <a:xfrm>
              <a:off x="5010150" y="5037138"/>
              <a:ext cx="392113" cy="403225"/>
              <a:chOff x="3156" y="3173"/>
              <a:chExt cx="247" cy="254"/>
            </a:xfrm>
          </p:grpSpPr>
          <p:sp>
            <p:nvSpPr>
              <p:cNvPr id="126041" name="Freeform 8"/>
              <p:cNvSpPr>
                <a:spLocks/>
              </p:cNvSpPr>
              <p:nvPr/>
            </p:nvSpPr>
            <p:spPr bwMode="auto">
              <a:xfrm>
                <a:off x="3164" y="3245"/>
                <a:ext cx="200" cy="89"/>
              </a:xfrm>
              <a:custGeom>
                <a:avLst/>
                <a:gdLst>
                  <a:gd name="T0" fmla="*/ 2 w 200"/>
                  <a:gd name="T1" fmla="*/ 72 h 89"/>
                  <a:gd name="T2" fmla="*/ 10 w 200"/>
                  <a:gd name="T3" fmla="*/ 52 h 89"/>
                  <a:gd name="T4" fmla="*/ 26 w 200"/>
                  <a:gd name="T5" fmla="*/ 33 h 89"/>
                  <a:gd name="T6" fmla="*/ 62 w 200"/>
                  <a:gd name="T7" fmla="*/ 17 h 89"/>
                  <a:gd name="T8" fmla="*/ 99 w 200"/>
                  <a:gd name="T9" fmla="*/ 5 h 89"/>
                  <a:gd name="T10" fmla="*/ 132 w 200"/>
                  <a:gd name="T11" fmla="*/ 0 h 89"/>
                  <a:gd name="T12" fmla="*/ 165 w 200"/>
                  <a:gd name="T13" fmla="*/ 6 h 89"/>
                  <a:gd name="T14" fmla="*/ 189 w 200"/>
                  <a:gd name="T15" fmla="*/ 17 h 89"/>
                  <a:gd name="T16" fmla="*/ 200 w 200"/>
                  <a:gd name="T17" fmla="*/ 31 h 89"/>
                  <a:gd name="T18" fmla="*/ 182 w 200"/>
                  <a:gd name="T19" fmla="*/ 47 h 89"/>
                  <a:gd name="T20" fmla="*/ 160 w 200"/>
                  <a:gd name="T21" fmla="*/ 62 h 89"/>
                  <a:gd name="T22" fmla="*/ 121 w 200"/>
                  <a:gd name="T23" fmla="*/ 80 h 89"/>
                  <a:gd name="T24" fmla="*/ 85 w 200"/>
                  <a:gd name="T25" fmla="*/ 89 h 89"/>
                  <a:gd name="T26" fmla="*/ 47 w 200"/>
                  <a:gd name="T27" fmla="*/ 88 h 89"/>
                  <a:gd name="T28" fmla="*/ 12 w 200"/>
                  <a:gd name="T29" fmla="*/ 86 h 89"/>
                  <a:gd name="T30" fmla="*/ 0 w 200"/>
                  <a:gd name="T31" fmla="*/ 76 h 89"/>
                  <a:gd name="T32" fmla="*/ 2 w 200"/>
                  <a:gd name="T33" fmla="*/ 72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"/>
                  <a:gd name="T52" fmla="*/ 0 h 89"/>
                  <a:gd name="T53" fmla="*/ 200 w 200"/>
                  <a:gd name="T54" fmla="*/ 89 h 8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" h="89">
                    <a:moveTo>
                      <a:pt x="2" y="72"/>
                    </a:moveTo>
                    <a:lnTo>
                      <a:pt x="10" y="52"/>
                    </a:lnTo>
                    <a:lnTo>
                      <a:pt x="26" y="33"/>
                    </a:lnTo>
                    <a:lnTo>
                      <a:pt x="62" y="17"/>
                    </a:lnTo>
                    <a:lnTo>
                      <a:pt x="99" y="5"/>
                    </a:lnTo>
                    <a:lnTo>
                      <a:pt x="132" y="0"/>
                    </a:lnTo>
                    <a:lnTo>
                      <a:pt x="165" y="6"/>
                    </a:lnTo>
                    <a:lnTo>
                      <a:pt x="189" y="17"/>
                    </a:lnTo>
                    <a:lnTo>
                      <a:pt x="200" y="31"/>
                    </a:lnTo>
                    <a:lnTo>
                      <a:pt x="182" y="47"/>
                    </a:lnTo>
                    <a:lnTo>
                      <a:pt x="160" y="62"/>
                    </a:lnTo>
                    <a:lnTo>
                      <a:pt x="121" y="80"/>
                    </a:lnTo>
                    <a:lnTo>
                      <a:pt x="85" y="89"/>
                    </a:lnTo>
                    <a:lnTo>
                      <a:pt x="47" y="88"/>
                    </a:lnTo>
                    <a:lnTo>
                      <a:pt x="12" y="86"/>
                    </a:lnTo>
                    <a:lnTo>
                      <a:pt x="0" y="76"/>
                    </a:lnTo>
                    <a:lnTo>
                      <a:pt x="2" y="72"/>
                    </a:lnTo>
                    <a:close/>
                  </a:path>
                </a:pathLst>
              </a:custGeom>
              <a:solidFill>
                <a:srgbClr val="66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42" name="Freeform 9"/>
              <p:cNvSpPr>
                <a:spLocks/>
              </p:cNvSpPr>
              <p:nvPr/>
            </p:nvSpPr>
            <p:spPr bwMode="auto">
              <a:xfrm>
                <a:off x="3167" y="3256"/>
                <a:ext cx="229" cy="164"/>
              </a:xfrm>
              <a:custGeom>
                <a:avLst/>
                <a:gdLst>
                  <a:gd name="T0" fmla="*/ 1 w 229"/>
                  <a:gd name="T1" fmla="*/ 69 h 164"/>
                  <a:gd name="T2" fmla="*/ 38 w 229"/>
                  <a:gd name="T3" fmla="*/ 79 h 164"/>
                  <a:gd name="T4" fmla="*/ 81 w 229"/>
                  <a:gd name="T5" fmla="*/ 75 h 164"/>
                  <a:gd name="T6" fmla="*/ 123 w 229"/>
                  <a:gd name="T7" fmla="*/ 70 h 164"/>
                  <a:gd name="T8" fmla="*/ 162 w 229"/>
                  <a:gd name="T9" fmla="*/ 52 h 164"/>
                  <a:gd name="T10" fmla="*/ 185 w 229"/>
                  <a:gd name="T11" fmla="*/ 33 h 164"/>
                  <a:gd name="T12" fmla="*/ 189 w 229"/>
                  <a:gd name="T13" fmla="*/ 21 h 164"/>
                  <a:gd name="T14" fmla="*/ 181 w 229"/>
                  <a:gd name="T15" fmla="*/ 7 h 164"/>
                  <a:gd name="T16" fmla="*/ 190 w 229"/>
                  <a:gd name="T17" fmla="*/ 0 h 164"/>
                  <a:gd name="T18" fmla="*/ 219 w 229"/>
                  <a:gd name="T19" fmla="*/ 22 h 164"/>
                  <a:gd name="T20" fmla="*/ 229 w 229"/>
                  <a:gd name="T21" fmla="*/ 47 h 164"/>
                  <a:gd name="T22" fmla="*/ 229 w 229"/>
                  <a:gd name="T23" fmla="*/ 85 h 164"/>
                  <a:gd name="T24" fmla="*/ 227 w 229"/>
                  <a:gd name="T25" fmla="*/ 89 h 164"/>
                  <a:gd name="T26" fmla="*/ 219 w 229"/>
                  <a:gd name="T27" fmla="*/ 118 h 164"/>
                  <a:gd name="T28" fmla="*/ 200 w 229"/>
                  <a:gd name="T29" fmla="*/ 139 h 164"/>
                  <a:gd name="T30" fmla="*/ 197 w 229"/>
                  <a:gd name="T31" fmla="*/ 140 h 164"/>
                  <a:gd name="T32" fmla="*/ 161 w 229"/>
                  <a:gd name="T33" fmla="*/ 156 h 164"/>
                  <a:gd name="T34" fmla="*/ 128 w 229"/>
                  <a:gd name="T35" fmla="*/ 162 h 164"/>
                  <a:gd name="T36" fmla="*/ 125 w 229"/>
                  <a:gd name="T37" fmla="*/ 161 h 164"/>
                  <a:gd name="T38" fmla="*/ 95 w 229"/>
                  <a:gd name="T39" fmla="*/ 164 h 164"/>
                  <a:gd name="T40" fmla="*/ 67 w 229"/>
                  <a:gd name="T41" fmla="*/ 157 h 164"/>
                  <a:gd name="T42" fmla="*/ 64 w 229"/>
                  <a:gd name="T43" fmla="*/ 156 h 164"/>
                  <a:gd name="T44" fmla="*/ 42 w 229"/>
                  <a:gd name="T45" fmla="*/ 140 h 164"/>
                  <a:gd name="T46" fmla="*/ 17 w 229"/>
                  <a:gd name="T47" fmla="*/ 123 h 164"/>
                  <a:gd name="T48" fmla="*/ 6 w 229"/>
                  <a:gd name="T49" fmla="*/ 103 h 164"/>
                  <a:gd name="T50" fmla="*/ 0 w 229"/>
                  <a:gd name="T51" fmla="*/ 78 h 164"/>
                  <a:gd name="T52" fmla="*/ 1 w 229"/>
                  <a:gd name="T53" fmla="*/ 69 h 16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29"/>
                  <a:gd name="T82" fmla="*/ 0 h 164"/>
                  <a:gd name="T83" fmla="*/ 229 w 229"/>
                  <a:gd name="T84" fmla="*/ 164 h 16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29" h="164">
                    <a:moveTo>
                      <a:pt x="1" y="69"/>
                    </a:moveTo>
                    <a:lnTo>
                      <a:pt x="38" y="79"/>
                    </a:lnTo>
                    <a:lnTo>
                      <a:pt x="81" y="75"/>
                    </a:lnTo>
                    <a:lnTo>
                      <a:pt x="123" y="70"/>
                    </a:lnTo>
                    <a:lnTo>
                      <a:pt x="162" y="52"/>
                    </a:lnTo>
                    <a:lnTo>
                      <a:pt x="185" y="33"/>
                    </a:lnTo>
                    <a:lnTo>
                      <a:pt x="189" y="21"/>
                    </a:lnTo>
                    <a:lnTo>
                      <a:pt x="181" y="7"/>
                    </a:lnTo>
                    <a:lnTo>
                      <a:pt x="190" y="0"/>
                    </a:lnTo>
                    <a:lnTo>
                      <a:pt x="219" y="22"/>
                    </a:lnTo>
                    <a:lnTo>
                      <a:pt x="229" y="47"/>
                    </a:lnTo>
                    <a:lnTo>
                      <a:pt x="229" y="85"/>
                    </a:lnTo>
                    <a:lnTo>
                      <a:pt x="227" y="89"/>
                    </a:lnTo>
                    <a:lnTo>
                      <a:pt x="219" y="118"/>
                    </a:lnTo>
                    <a:lnTo>
                      <a:pt x="200" y="139"/>
                    </a:lnTo>
                    <a:lnTo>
                      <a:pt x="197" y="140"/>
                    </a:lnTo>
                    <a:lnTo>
                      <a:pt x="161" y="156"/>
                    </a:lnTo>
                    <a:lnTo>
                      <a:pt x="128" y="162"/>
                    </a:lnTo>
                    <a:lnTo>
                      <a:pt x="125" y="161"/>
                    </a:lnTo>
                    <a:lnTo>
                      <a:pt x="95" y="164"/>
                    </a:lnTo>
                    <a:lnTo>
                      <a:pt x="67" y="157"/>
                    </a:lnTo>
                    <a:lnTo>
                      <a:pt x="64" y="156"/>
                    </a:lnTo>
                    <a:lnTo>
                      <a:pt x="42" y="140"/>
                    </a:lnTo>
                    <a:lnTo>
                      <a:pt x="17" y="123"/>
                    </a:lnTo>
                    <a:lnTo>
                      <a:pt x="6" y="103"/>
                    </a:lnTo>
                    <a:lnTo>
                      <a:pt x="0" y="78"/>
                    </a:lnTo>
                    <a:lnTo>
                      <a:pt x="1" y="69"/>
                    </a:ln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43" name="Freeform 10"/>
              <p:cNvSpPr>
                <a:spLocks/>
              </p:cNvSpPr>
              <p:nvPr/>
            </p:nvSpPr>
            <p:spPr bwMode="auto">
              <a:xfrm>
                <a:off x="3156" y="3240"/>
                <a:ext cx="247" cy="187"/>
              </a:xfrm>
              <a:custGeom>
                <a:avLst/>
                <a:gdLst>
                  <a:gd name="T0" fmla="*/ 88 w 247"/>
                  <a:gd name="T1" fmla="*/ 113 h 187"/>
                  <a:gd name="T2" fmla="*/ 156 w 247"/>
                  <a:gd name="T3" fmla="*/ 100 h 187"/>
                  <a:gd name="T4" fmla="*/ 205 w 247"/>
                  <a:gd name="T5" fmla="*/ 76 h 187"/>
                  <a:gd name="T6" fmla="*/ 222 w 247"/>
                  <a:gd name="T7" fmla="*/ 46 h 187"/>
                  <a:gd name="T8" fmla="*/ 237 w 247"/>
                  <a:gd name="T9" fmla="*/ 41 h 187"/>
                  <a:gd name="T10" fmla="*/ 247 w 247"/>
                  <a:gd name="T11" fmla="*/ 84 h 187"/>
                  <a:gd name="T12" fmla="*/ 234 w 247"/>
                  <a:gd name="T13" fmla="*/ 143 h 187"/>
                  <a:gd name="T14" fmla="*/ 206 w 247"/>
                  <a:gd name="T15" fmla="*/ 167 h 187"/>
                  <a:gd name="T16" fmla="*/ 163 w 247"/>
                  <a:gd name="T17" fmla="*/ 182 h 187"/>
                  <a:gd name="T18" fmla="*/ 114 w 247"/>
                  <a:gd name="T19" fmla="*/ 187 h 187"/>
                  <a:gd name="T20" fmla="*/ 76 w 247"/>
                  <a:gd name="T21" fmla="*/ 181 h 187"/>
                  <a:gd name="T22" fmla="*/ 43 w 247"/>
                  <a:gd name="T23" fmla="*/ 165 h 187"/>
                  <a:gd name="T24" fmla="*/ 15 w 247"/>
                  <a:gd name="T25" fmla="*/ 139 h 187"/>
                  <a:gd name="T26" fmla="*/ 0 w 247"/>
                  <a:gd name="T27" fmla="*/ 91 h 187"/>
                  <a:gd name="T28" fmla="*/ 9 w 247"/>
                  <a:gd name="T29" fmla="*/ 53 h 187"/>
                  <a:gd name="T30" fmla="*/ 38 w 247"/>
                  <a:gd name="T31" fmla="*/ 28 h 187"/>
                  <a:gd name="T32" fmla="*/ 86 w 247"/>
                  <a:gd name="T33" fmla="*/ 9 h 187"/>
                  <a:gd name="T34" fmla="*/ 132 w 247"/>
                  <a:gd name="T35" fmla="*/ 0 h 187"/>
                  <a:gd name="T36" fmla="*/ 178 w 247"/>
                  <a:gd name="T37" fmla="*/ 5 h 187"/>
                  <a:gd name="T38" fmla="*/ 202 w 247"/>
                  <a:gd name="T39" fmla="*/ 13 h 187"/>
                  <a:gd name="T40" fmla="*/ 197 w 247"/>
                  <a:gd name="T41" fmla="*/ 27 h 187"/>
                  <a:gd name="T42" fmla="*/ 143 w 247"/>
                  <a:gd name="T43" fmla="*/ 15 h 187"/>
                  <a:gd name="T44" fmla="*/ 98 w 247"/>
                  <a:gd name="T45" fmla="*/ 21 h 187"/>
                  <a:gd name="T46" fmla="*/ 53 w 247"/>
                  <a:gd name="T47" fmla="*/ 34 h 187"/>
                  <a:gd name="T48" fmla="*/ 24 w 247"/>
                  <a:gd name="T49" fmla="*/ 53 h 187"/>
                  <a:gd name="T50" fmla="*/ 16 w 247"/>
                  <a:gd name="T51" fmla="*/ 74 h 187"/>
                  <a:gd name="T52" fmla="*/ 38 w 247"/>
                  <a:gd name="T53" fmla="*/ 86 h 187"/>
                  <a:gd name="T54" fmla="*/ 64 w 247"/>
                  <a:gd name="T55" fmla="*/ 86 h 187"/>
                  <a:gd name="T56" fmla="*/ 130 w 247"/>
                  <a:gd name="T57" fmla="*/ 77 h 187"/>
                  <a:gd name="T58" fmla="*/ 172 w 247"/>
                  <a:gd name="T59" fmla="*/ 62 h 187"/>
                  <a:gd name="T60" fmla="*/ 194 w 247"/>
                  <a:gd name="T61" fmla="*/ 43 h 187"/>
                  <a:gd name="T62" fmla="*/ 209 w 247"/>
                  <a:gd name="T63" fmla="*/ 20 h 187"/>
                  <a:gd name="T64" fmla="*/ 207 w 247"/>
                  <a:gd name="T65" fmla="*/ 48 h 187"/>
                  <a:gd name="T66" fmla="*/ 157 w 247"/>
                  <a:gd name="T67" fmla="*/ 83 h 187"/>
                  <a:gd name="T68" fmla="*/ 96 w 247"/>
                  <a:gd name="T69" fmla="*/ 98 h 187"/>
                  <a:gd name="T70" fmla="*/ 38 w 247"/>
                  <a:gd name="T71" fmla="*/ 100 h 187"/>
                  <a:gd name="T72" fmla="*/ 20 w 247"/>
                  <a:gd name="T73" fmla="*/ 96 h 187"/>
                  <a:gd name="T74" fmla="*/ 30 w 247"/>
                  <a:gd name="T75" fmla="*/ 125 h 187"/>
                  <a:gd name="T76" fmla="*/ 64 w 247"/>
                  <a:gd name="T77" fmla="*/ 155 h 187"/>
                  <a:gd name="T78" fmla="*/ 104 w 247"/>
                  <a:gd name="T79" fmla="*/ 170 h 187"/>
                  <a:gd name="T80" fmla="*/ 149 w 247"/>
                  <a:gd name="T81" fmla="*/ 169 h 187"/>
                  <a:gd name="T82" fmla="*/ 194 w 247"/>
                  <a:gd name="T83" fmla="*/ 154 h 187"/>
                  <a:gd name="T84" fmla="*/ 222 w 247"/>
                  <a:gd name="T85" fmla="*/ 132 h 187"/>
                  <a:gd name="T86" fmla="*/ 232 w 247"/>
                  <a:gd name="T87" fmla="*/ 97 h 187"/>
                  <a:gd name="T88" fmla="*/ 228 w 247"/>
                  <a:gd name="T89" fmla="*/ 63 h 187"/>
                  <a:gd name="T90" fmla="*/ 209 w 247"/>
                  <a:gd name="T91" fmla="*/ 92 h 187"/>
                  <a:gd name="T92" fmla="*/ 168 w 247"/>
                  <a:gd name="T93" fmla="*/ 113 h 187"/>
                  <a:gd name="T94" fmla="*/ 126 w 247"/>
                  <a:gd name="T95" fmla="*/ 125 h 187"/>
                  <a:gd name="T96" fmla="*/ 74 w 247"/>
                  <a:gd name="T97" fmla="*/ 126 h 187"/>
                  <a:gd name="T98" fmla="*/ 30 w 247"/>
                  <a:gd name="T99" fmla="*/ 110 h 18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187"/>
                  <a:gd name="T152" fmla="*/ 247 w 247"/>
                  <a:gd name="T153" fmla="*/ 187 h 18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187">
                    <a:moveTo>
                      <a:pt x="61" y="112"/>
                    </a:moveTo>
                    <a:lnTo>
                      <a:pt x="88" y="113"/>
                    </a:lnTo>
                    <a:lnTo>
                      <a:pt x="124" y="110"/>
                    </a:lnTo>
                    <a:lnTo>
                      <a:pt x="156" y="100"/>
                    </a:lnTo>
                    <a:lnTo>
                      <a:pt x="184" y="88"/>
                    </a:lnTo>
                    <a:lnTo>
                      <a:pt x="205" y="76"/>
                    </a:lnTo>
                    <a:lnTo>
                      <a:pt x="217" y="58"/>
                    </a:lnTo>
                    <a:lnTo>
                      <a:pt x="222" y="46"/>
                    </a:lnTo>
                    <a:lnTo>
                      <a:pt x="220" y="29"/>
                    </a:lnTo>
                    <a:lnTo>
                      <a:pt x="237" y="41"/>
                    </a:lnTo>
                    <a:lnTo>
                      <a:pt x="243" y="57"/>
                    </a:lnTo>
                    <a:lnTo>
                      <a:pt x="247" y="84"/>
                    </a:lnTo>
                    <a:lnTo>
                      <a:pt x="242" y="118"/>
                    </a:lnTo>
                    <a:lnTo>
                      <a:pt x="234" y="143"/>
                    </a:lnTo>
                    <a:lnTo>
                      <a:pt x="225" y="156"/>
                    </a:lnTo>
                    <a:lnTo>
                      <a:pt x="206" y="167"/>
                    </a:lnTo>
                    <a:lnTo>
                      <a:pt x="186" y="174"/>
                    </a:lnTo>
                    <a:lnTo>
                      <a:pt x="163" y="182"/>
                    </a:lnTo>
                    <a:lnTo>
                      <a:pt x="142" y="185"/>
                    </a:lnTo>
                    <a:lnTo>
                      <a:pt x="114" y="187"/>
                    </a:lnTo>
                    <a:lnTo>
                      <a:pt x="92" y="183"/>
                    </a:lnTo>
                    <a:lnTo>
                      <a:pt x="76" y="181"/>
                    </a:lnTo>
                    <a:lnTo>
                      <a:pt x="59" y="173"/>
                    </a:lnTo>
                    <a:lnTo>
                      <a:pt x="43" y="165"/>
                    </a:lnTo>
                    <a:lnTo>
                      <a:pt x="29" y="153"/>
                    </a:lnTo>
                    <a:lnTo>
                      <a:pt x="15" y="139"/>
                    </a:lnTo>
                    <a:lnTo>
                      <a:pt x="6" y="122"/>
                    </a:lnTo>
                    <a:lnTo>
                      <a:pt x="0" y="91"/>
                    </a:lnTo>
                    <a:lnTo>
                      <a:pt x="1" y="69"/>
                    </a:lnTo>
                    <a:lnTo>
                      <a:pt x="9" y="53"/>
                    </a:lnTo>
                    <a:lnTo>
                      <a:pt x="21" y="39"/>
                    </a:lnTo>
                    <a:lnTo>
                      <a:pt x="38" y="28"/>
                    </a:lnTo>
                    <a:lnTo>
                      <a:pt x="59" y="18"/>
                    </a:lnTo>
                    <a:lnTo>
                      <a:pt x="86" y="9"/>
                    </a:lnTo>
                    <a:lnTo>
                      <a:pt x="107" y="5"/>
                    </a:lnTo>
                    <a:lnTo>
                      <a:pt x="132" y="0"/>
                    </a:lnTo>
                    <a:lnTo>
                      <a:pt x="159" y="0"/>
                    </a:lnTo>
                    <a:lnTo>
                      <a:pt x="178" y="5"/>
                    </a:lnTo>
                    <a:lnTo>
                      <a:pt x="195" y="9"/>
                    </a:lnTo>
                    <a:lnTo>
                      <a:pt x="202" y="13"/>
                    </a:lnTo>
                    <a:lnTo>
                      <a:pt x="203" y="19"/>
                    </a:lnTo>
                    <a:lnTo>
                      <a:pt x="197" y="27"/>
                    </a:lnTo>
                    <a:lnTo>
                      <a:pt x="169" y="18"/>
                    </a:lnTo>
                    <a:lnTo>
                      <a:pt x="143" y="15"/>
                    </a:lnTo>
                    <a:lnTo>
                      <a:pt x="121" y="16"/>
                    </a:lnTo>
                    <a:lnTo>
                      <a:pt x="98" y="21"/>
                    </a:lnTo>
                    <a:lnTo>
                      <a:pt x="73" y="27"/>
                    </a:lnTo>
                    <a:lnTo>
                      <a:pt x="53" y="34"/>
                    </a:lnTo>
                    <a:lnTo>
                      <a:pt x="34" y="43"/>
                    </a:lnTo>
                    <a:lnTo>
                      <a:pt x="24" y="53"/>
                    </a:lnTo>
                    <a:lnTo>
                      <a:pt x="17" y="64"/>
                    </a:lnTo>
                    <a:lnTo>
                      <a:pt x="16" y="74"/>
                    </a:lnTo>
                    <a:lnTo>
                      <a:pt x="20" y="81"/>
                    </a:lnTo>
                    <a:lnTo>
                      <a:pt x="38" y="86"/>
                    </a:lnTo>
                    <a:lnTo>
                      <a:pt x="41" y="86"/>
                    </a:lnTo>
                    <a:lnTo>
                      <a:pt x="64" y="86"/>
                    </a:lnTo>
                    <a:lnTo>
                      <a:pt x="101" y="83"/>
                    </a:lnTo>
                    <a:lnTo>
                      <a:pt x="130" y="77"/>
                    </a:lnTo>
                    <a:lnTo>
                      <a:pt x="154" y="72"/>
                    </a:lnTo>
                    <a:lnTo>
                      <a:pt x="172" y="62"/>
                    </a:lnTo>
                    <a:lnTo>
                      <a:pt x="186" y="53"/>
                    </a:lnTo>
                    <a:lnTo>
                      <a:pt x="194" y="43"/>
                    </a:lnTo>
                    <a:lnTo>
                      <a:pt x="201" y="25"/>
                    </a:lnTo>
                    <a:lnTo>
                      <a:pt x="209" y="20"/>
                    </a:lnTo>
                    <a:lnTo>
                      <a:pt x="216" y="27"/>
                    </a:lnTo>
                    <a:lnTo>
                      <a:pt x="207" y="48"/>
                    </a:lnTo>
                    <a:lnTo>
                      <a:pt x="186" y="67"/>
                    </a:lnTo>
                    <a:lnTo>
                      <a:pt x="157" y="83"/>
                    </a:lnTo>
                    <a:lnTo>
                      <a:pt x="127" y="90"/>
                    </a:lnTo>
                    <a:lnTo>
                      <a:pt x="96" y="98"/>
                    </a:lnTo>
                    <a:lnTo>
                      <a:pt x="64" y="101"/>
                    </a:lnTo>
                    <a:lnTo>
                      <a:pt x="38" y="100"/>
                    </a:lnTo>
                    <a:lnTo>
                      <a:pt x="34" y="100"/>
                    </a:lnTo>
                    <a:lnTo>
                      <a:pt x="20" y="96"/>
                    </a:lnTo>
                    <a:lnTo>
                      <a:pt x="21" y="107"/>
                    </a:lnTo>
                    <a:lnTo>
                      <a:pt x="30" y="125"/>
                    </a:lnTo>
                    <a:lnTo>
                      <a:pt x="43" y="144"/>
                    </a:lnTo>
                    <a:lnTo>
                      <a:pt x="64" y="155"/>
                    </a:lnTo>
                    <a:lnTo>
                      <a:pt x="81" y="167"/>
                    </a:lnTo>
                    <a:lnTo>
                      <a:pt x="104" y="170"/>
                    </a:lnTo>
                    <a:lnTo>
                      <a:pt x="127" y="171"/>
                    </a:lnTo>
                    <a:lnTo>
                      <a:pt x="149" y="169"/>
                    </a:lnTo>
                    <a:lnTo>
                      <a:pt x="173" y="163"/>
                    </a:lnTo>
                    <a:lnTo>
                      <a:pt x="194" y="154"/>
                    </a:lnTo>
                    <a:lnTo>
                      <a:pt x="213" y="144"/>
                    </a:lnTo>
                    <a:lnTo>
                      <a:pt x="222" y="132"/>
                    </a:lnTo>
                    <a:lnTo>
                      <a:pt x="230" y="116"/>
                    </a:lnTo>
                    <a:lnTo>
                      <a:pt x="232" y="97"/>
                    </a:lnTo>
                    <a:lnTo>
                      <a:pt x="233" y="78"/>
                    </a:lnTo>
                    <a:lnTo>
                      <a:pt x="228" y="63"/>
                    </a:lnTo>
                    <a:lnTo>
                      <a:pt x="221" y="81"/>
                    </a:lnTo>
                    <a:lnTo>
                      <a:pt x="209" y="92"/>
                    </a:lnTo>
                    <a:lnTo>
                      <a:pt x="192" y="104"/>
                    </a:lnTo>
                    <a:lnTo>
                      <a:pt x="168" y="113"/>
                    </a:lnTo>
                    <a:lnTo>
                      <a:pt x="147" y="121"/>
                    </a:lnTo>
                    <a:lnTo>
                      <a:pt x="126" y="125"/>
                    </a:lnTo>
                    <a:lnTo>
                      <a:pt x="100" y="130"/>
                    </a:lnTo>
                    <a:lnTo>
                      <a:pt x="74" y="126"/>
                    </a:lnTo>
                    <a:lnTo>
                      <a:pt x="48" y="123"/>
                    </a:lnTo>
                    <a:lnTo>
                      <a:pt x="30" y="110"/>
                    </a:lnTo>
                    <a:lnTo>
                      <a:pt x="61" y="112"/>
                    </a:lnTo>
                    <a:close/>
                  </a:path>
                </a:pathLst>
              </a:custGeom>
              <a:solidFill>
                <a:srgbClr val="99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44" name="Freeform 11"/>
              <p:cNvSpPr>
                <a:spLocks/>
              </p:cNvSpPr>
              <p:nvPr/>
            </p:nvSpPr>
            <p:spPr bwMode="auto">
              <a:xfrm>
                <a:off x="3170" y="3173"/>
                <a:ext cx="180" cy="182"/>
              </a:xfrm>
              <a:custGeom>
                <a:avLst/>
                <a:gdLst>
                  <a:gd name="T0" fmla="*/ 109 w 180"/>
                  <a:gd name="T1" fmla="*/ 2 h 182"/>
                  <a:gd name="T2" fmla="*/ 132 w 180"/>
                  <a:gd name="T3" fmla="*/ 11 h 182"/>
                  <a:gd name="T4" fmla="*/ 135 w 180"/>
                  <a:gd name="T5" fmla="*/ 13 h 182"/>
                  <a:gd name="T6" fmla="*/ 158 w 180"/>
                  <a:gd name="T7" fmla="*/ 33 h 182"/>
                  <a:gd name="T8" fmla="*/ 172 w 180"/>
                  <a:gd name="T9" fmla="*/ 56 h 182"/>
                  <a:gd name="T10" fmla="*/ 180 w 180"/>
                  <a:gd name="T11" fmla="*/ 80 h 182"/>
                  <a:gd name="T12" fmla="*/ 179 w 180"/>
                  <a:gd name="T13" fmla="*/ 86 h 182"/>
                  <a:gd name="T14" fmla="*/ 146 w 180"/>
                  <a:gd name="T15" fmla="*/ 73 h 182"/>
                  <a:gd name="T16" fmla="*/ 135 w 180"/>
                  <a:gd name="T17" fmla="*/ 71 h 182"/>
                  <a:gd name="T18" fmla="*/ 135 w 180"/>
                  <a:gd name="T19" fmla="*/ 52 h 182"/>
                  <a:gd name="T20" fmla="*/ 129 w 180"/>
                  <a:gd name="T21" fmla="*/ 37 h 182"/>
                  <a:gd name="T22" fmla="*/ 119 w 180"/>
                  <a:gd name="T23" fmla="*/ 24 h 182"/>
                  <a:gd name="T24" fmla="*/ 99 w 180"/>
                  <a:gd name="T25" fmla="*/ 15 h 182"/>
                  <a:gd name="T26" fmla="*/ 83 w 180"/>
                  <a:gd name="T27" fmla="*/ 11 h 182"/>
                  <a:gd name="T28" fmla="*/ 65 w 180"/>
                  <a:gd name="T29" fmla="*/ 13 h 182"/>
                  <a:gd name="T30" fmla="*/ 46 w 180"/>
                  <a:gd name="T31" fmla="*/ 21 h 182"/>
                  <a:gd name="T32" fmla="*/ 32 w 180"/>
                  <a:gd name="T33" fmla="*/ 33 h 182"/>
                  <a:gd name="T34" fmla="*/ 24 w 180"/>
                  <a:gd name="T35" fmla="*/ 59 h 182"/>
                  <a:gd name="T36" fmla="*/ 20 w 180"/>
                  <a:gd name="T37" fmla="*/ 92 h 182"/>
                  <a:gd name="T38" fmla="*/ 22 w 180"/>
                  <a:gd name="T39" fmla="*/ 123 h 182"/>
                  <a:gd name="T40" fmla="*/ 28 w 180"/>
                  <a:gd name="T41" fmla="*/ 143 h 182"/>
                  <a:gd name="T42" fmla="*/ 34 w 180"/>
                  <a:gd name="T43" fmla="*/ 160 h 182"/>
                  <a:gd name="T44" fmla="*/ 49 w 180"/>
                  <a:gd name="T45" fmla="*/ 182 h 182"/>
                  <a:gd name="T46" fmla="*/ 22 w 180"/>
                  <a:gd name="T47" fmla="*/ 180 h 182"/>
                  <a:gd name="T48" fmla="*/ 15 w 180"/>
                  <a:gd name="T49" fmla="*/ 175 h 182"/>
                  <a:gd name="T50" fmla="*/ 7 w 180"/>
                  <a:gd name="T51" fmla="*/ 155 h 182"/>
                  <a:gd name="T52" fmla="*/ 0 w 180"/>
                  <a:gd name="T53" fmla="*/ 128 h 182"/>
                  <a:gd name="T54" fmla="*/ 0 w 180"/>
                  <a:gd name="T55" fmla="*/ 99 h 182"/>
                  <a:gd name="T56" fmla="*/ 1 w 180"/>
                  <a:gd name="T57" fmla="*/ 74 h 182"/>
                  <a:gd name="T58" fmla="*/ 9 w 180"/>
                  <a:gd name="T59" fmla="*/ 47 h 182"/>
                  <a:gd name="T60" fmla="*/ 20 w 180"/>
                  <a:gd name="T61" fmla="*/ 29 h 182"/>
                  <a:gd name="T62" fmla="*/ 39 w 180"/>
                  <a:gd name="T63" fmla="*/ 14 h 182"/>
                  <a:gd name="T64" fmla="*/ 70 w 180"/>
                  <a:gd name="T65" fmla="*/ 4 h 182"/>
                  <a:gd name="T66" fmla="*/ 93 w 180"/>
                  <a:gd name="T67" fmla="*/ 0 h 182"/>
                  <a:gd name="T68" fmla="*/ 109 w 180"/>
                  <a:gd name="T69" fmla="*/ 2 h 18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82"/>
                  <a:gd name="T107" fmla="*/ 180 w 180"/>
                  <a:gd name="T108" fmla="*/ 182 h 18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82">
                    <a:moveTo>
                      <a:pt x="109" y="2"/>
                    </a:moveTo>
                    <a:lnTo>
                      <a:pt x="132" y="11"/>
                    </a:lnTo>
                    <a:lnTo>
                      <a:pt x="135" y="13"/>
                    </a:lnTo>
                    <a:lnTo>
                      <a:pt x="158" y="33"/>
                    </a:lnTo>
                    <a:lnTo>
                      <a:pt x="172" y="56"/>
                    </a:lnTo>
                    <a:lnTo>
                      <a:pt x="180" y="80"/>
                    </a:lnTo>
                    <a:lnTo>
                      <a:pt x="179" y="86"/>
                    </a:lnTo>
                    <a:lnTo>
                      <a:pt x="146" y="73"/>
                    </a:lnTo>
                    <a:lnTo>
                      <a:pt x="135" y="71"/>
                    </a:lnTo>
                    <a:lnTo>
                      <a:pt x="135" y="52"/>
                    </a:lnTo>
                    <a:lnTo>
                      <a:pt x="129" y="37"/>
                    </a:lnTo>
                    <a:lnTo>
                      <a:pt x="119" y="24"/>
                    </a:lnTo>
                    <a:lnTo>
                      <a:pt x="99" y="15"/>
                    </a:lnTo>
                    <a:lnTo>
                      <a:pt x="83" y="11"/>
                    </a:lnTo>
                    <a:lnTo>
                      <a:pt x="65" y="13"/>
                    </a:lnTo>
                    <a:lnTo>
                      <a:pt x="46" y="21"/>
                    </a:lnTo>
                    <a:lnTo>
                      <a:pt x="32" y="33"/>
                    </a:lnTo>
                    <a:lnTo>
                      <a:pt x="24" y="59"/>
                    </a:lnTo>
                    <a:lnTo>
                      <a:pt x="20" y="92"/>
                    </a:lnTo>
                    <a:lnTo>
                      <a:pt x="22" y="123"/>
                    </a:lnTo>
                    <a:lnTo>
                      <a:pt x="28" y="143"/>
                    </a:lnTo>
                    <a:lnTo>
                      <a:pt x="34" y="160"/>
                    </a:lnTo>
                    <a:lnTo>
                      <a:pt x="49" y="182"/>
                    </a:lnTo>
                    <a:lnTo>
                      <a:pt x="22" y="180"/>
                    </a:lnTo>
                    <a:lnTo>
                      <a:pt x="15" y="175"/>
                    </a:lnTo>
                    <a:lnTo>
                      <a:pt x="7" y="155"/>
                    </a:lnTo>
                    <a:lnTo>
                      <a:pt x="0" y="128"/>
                    </a:lnTo>
                    <a:lnTo>
                      <a:pt x="0" y="99"/>
                    </a:lnTo>
                    <a:lnTo>
                      <a:pt x="1" y="74"/>
                    </a:lnTo>
                    <a:lnTo>
                      <a:pt x="9" y="47"/>
                    </a:lnTo>
                    <a:lnTo>
                      <a:pt x="20" y="29"/>
                    </a:lnTo>
                    <a:lnTo>
                      <a:pt x="39" y="14"/>
                    </a:lnTo>
                    <a:lnTo>
                      <a:pt x="70" y="4"/>
                    </a:lnTo>
                    <a:lnTo>
                      <a:pt x="93" y="0"/>
                    </a:lnTo>
                    <a:lnTo>
                      <a:pt x="109" y="2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grpSp>
            <p:nvGrpSpPr>
              <p:cNvPr id="126045" name="Group 12"/>
              <p:cNvGrpSpPr>
                <a:grpSpLocks/>
              </p:cNvGrpSpPr>
              <p:nvPr/>
            </p:nvGrpSpPr>
            <p:grpSpPr bwMode="auto">
              <a:xfrm>
                <a:off x="3191" y="3248"/>
                <a:ext cx="92" cy="94"/>
                <a:chOff x="3191" y="3248"/>
                <a:chExt cx="92" cy="94"/>
              </a:xfrm>
            </p:grpSpPr>
            <p:sp>
              <p:nvSpPr>
                <p:cNvPr id="126050" name="Freeform 13"/>
                <p:cNvSpPr>
                  <a:spLocks/>
                </p:cNvSpPr>
                <p:nvPr/>
              </p:nvSpPr>
              <p:spPr bwMode="auto">
                <a:xfrm>
                  <a:off x="3191" y="3248"/>
                  <a:ext cx="92" cy="94"/>
                </a:xfrm>
                <a:custGeom>
                  <a:avLst/>
                  <a:gdLst>
                    <a:gd name="T0" fmla="*/ 20 w 92"/>
                    <a:gd name="T1" fmla="*/ 22 h 94"/>
                    <a:gd name="T2" fmla="*/ 23 w 92"/>
                    <a:gd name="T3" fmla="*/ 8 h 94"/>
                    <a:gd name="T4" fmla="*/ 33 w 92"/>
                    <a:gd name="T5" fmla="*/ 1 h 94"/>
                    <a:gd name="T6" fmla="*/ 43 w 92"/>
                    <a:gd name="T7" fmla="*/ 0 h 94"/>
                    <a:gd name="T8" fmla="*/ 52 w 92"/>
                    <a:gd name="T9" fmla="*/ 7 h 94"/>
                    <a:gd name="T10" fmla="*/ 57 w 92"/>
                    <a:gd name="T11" fmla="*/ 18 h 94"/>
                    <a:gd name="T12" fmla="*/ 71 w 92"/>
                    <a:gd name="T13" fmla="*/ 16 h 94"/>
                    <a:gd name="T14" fmla="*/ 85 w 92"/>
                    <a:gd name="T15" fmla="*/ 20 h 94"/>
                    <a:gd name="T16" fmla="*/ 88 w 92"/>
                    <a:gd name="T17" fmla="*/ 20 h 94"/>
                    <a:gd name="T18" fmla="*/ 92 w 92"/>
                    <a:gd name="T19" fmla="*/ 32 h 94"/>
                    <a:gd name="T20" fmla="*/ 88 w 92"/>
                    <a:gd name="T21" fmla="*/ 43 h 94"/>
                    <a:gd name="T22" fmla="*/ 79 w 92"/>
                    <a:gd name="T23" fmla="*/ 53 h 94"/>
                    <a:gd name="T24" fmla="*/ 74 w 92"/>
                    <a:gd name="T25" fmla="*/ 55 h 94"/>
                    <a:gd name="T26" fmla="*/ 77 w 92"/>
                    <a:gd name="T27" fmla="*/ 65 h 94"/>
                    <a:gd name="T28" fmla="*/ 73 w 92"/>
                    <a:gd name="T29" fmla="*/ 76 h 94"/>
                    <a:gd name="T30" fmla="*/ 66 w 92"/>
                    <a:gd name="T31" fmla="*/ 85 h 94"/>
                    <a:gd name="T32" fmla="*/ 55 w 92"/>
                    <a:gd name="T33" fmla="*/ 92 h 94"/>
                    <a:gd name="T34" fmla="*/ 52 w 92"/>
                    <a:gd name="T35" fmla="*/ 94 h 94"/>
                    <a:gd name="T36" fmla="*/ 39 w 92"/>
                    <a:gd name="T37" fmla="*/ 93 h 94"/>
                    <a:gd name="T38" fmla="*/ 29 w 92"/>
                    <a:gd name="T39" fmla="*/ 85 h 94"/>
                    <a:gd name="T40" fmla="*/ 24 w 92"/>
                    <a:gd name="T41" fmla="*/ 82 h 94"/>
                    <a:gd name="T42" fmla="*/ 12 w 92"/>
                    <a:gd name="T43" fmla="*/ 81 h 94"/>
                    <a:gd name="T44" fmla="*/ 2 w 92"/>
                    <a:gd name="T45" fmla="*/ 69 h 94"/>
                    <a:gd name="T46" fmla="*/ 0 w 92"/>
                    <a:gd name="T47" fmla="*/ 56 h 94"/>
                    <a:gd name="T48" fmla="*/ 3 w 92"/>
                    <a:gd name="T49" fmla="*/ 44 h 94"/>
                    <a:gd name="T50" fmla="*/ 8 w 92"/>
                    <a:gd name="T51" fmla="*/ 41 h 94"/>
                    <a:gd name="T52" fmla="*/ 2 w 92"/>
                    <a:gd name="T53" fmla="*/ 32 h 94"/>
                    <a:gd name="T54" fmla="*/ 8 w 92"/>
                    <a:gd name="T55" fmla="*/ 25 h 94"/>
                    <a:gd name="T56" fmla="*/ 13 w 92"/>
                    <a:gd name="T57" fmla="*/ 22 h 94"/>
                    <a:gd name="T58" fmla="*/ 20 w 92"/>
                    <a:gd name="T59" fmla="*/ 22 h 9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2"/>
                    <a:gd name="T91" fmla="*/ 0 h 94"/>
                    <a:gd name="T92" fmla="*/ 92 w 92"/>
                    <a:gd name="T93" fmla="*/ 94 h 94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2" h="94">
                      <a:moveTo>
                        <a:pt x="20" y="22"/>
                      </a:moveTo>
                      <a:lnTo>
                        <a:pt x="23" y="8"/>
                      </a:lnTo>
                      <a:lnTo>
                        <a:pt x="33" y="1"/>
                      </a:lnTo>
                      <a:lnTo>
                        <a:pt x="43" y="0"/>
                      </a:lnTo>
                      <a:lnTo>
                        <a:pt x="52" y="7"/>
                      </a:lnTo>
                      <a:lnTo>
                        <a:pt x="57" y="18"/>
                      </a:lnTo>
                      <a:lnTo>
                        <a:pt x="71" y="16"/>
                      </a:lnTo>
                      <a:lnTo>
                        <a:pt x="85" y="20"/>
                      </a:lnTo>
                      <a:lnTo>
                        <a:pt x="88" y="20"/>
                      </a:lnTo>
                      <a:lnTo>
                        <a:pt x="92" y="32"/>
                      </a:lnTo>
                      <a:lnTo>
                        <a:pt x="88" y="43"/>
                      </a:lnTo>
                      <a:lnTo>
                        <a:pt x="79" y="53"/>
                      </a:lnTo>
                      <a:lnTo>
                        <a:pt x="74" y="55"/>
                      </a:lnTo>
                      <a:lnTo>
                        <a:pt x="77" y="65"/>
                      </a:lnTo>
                      <a:lnTo>
                        <a:pt x="73" y="76"/>
                      </a:lnTo>
                      <a:lnTo>
                        <a:pt x="66" y="85"/>
                      </a:lnTo>
                      <a:lnTo>
                        <a:pt x="55" y="92"/>
                      </a:lnTo>
                      <a:lnTo>
                        <a:pt x="52" y="94"/>
                      </a:lnTo>
                      <a:lnTo>
                        <a:pt x="39" y="93"/>
                      </a:lnTo>
                      <a:lnTo>
                        <a:pt x="29" y="85"/>
                      </a:lnTo>
                      <a:lnTo>
                        <a:pt x="24" y="82"/>
                      </a:lnTo>
                      <a:lnTo>
                        <a:pt x="12" y="81"/>
                      </a:lnTo>
                      <a:lnTo>
                        <a:pt x="2" y="69"/>
                      </a:lnTo>
                      <a:lnTo>
                        <a:pt x="0" y="56"/>
                      </a:lnTo>
                      <a:lnTo>
                        <a:pt x="3" y="44"/>
                      </a:lnTo>
                      <a:lnTo>
                        <a:pt x="8" y="41"/>
                      </a:lnTo>
                      <a:lnTo>
                        <a:pt x="2" y="32"/>
                      </a:lnTo>
                      <a:lnTo>
                        <a:pt x="8" y="25"/>
                      </a:lnTo>
                      <a:lnTo>
                        <a:pt x="13" y="22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51" name="Freeform 14"/>
                <p:cNvSpPr>
                  <a:spLocks/>
                </p:cNvSpPr>
                <p:nvPr/>
              </p:nvSpPr>
              <p:spPr bwMode="auto">
                <a:xfrm>
                  <a:off x="3205" y="3254"/>
                  <a:ext cx="67" cy="76"/>
                </a:xfrm>
                <a:custGeom>
                  <a:avLst/>
                  <a:gdLst>
                    <a:gd name="T0" fmla="*/ 21 w 67"/>
                    <a:gd name="T1" fmla="*/ 35 h 76"/>
                    <a:gd name="T2" fmla="*/ 18 w 67"/>
                    <a:gd name="T3" fmla="*/ 25 h 76"/>
                    <a:gd name="T4" fmla="*/ 14 w 67"/>
                    <a:gd name="T5" fmla="*/ 15 h 76"/>
                    <a:gd name="T6" fmla="*/ 18 w 67"/>
                    <a:gd name="T7" fmla="*/ 6 h 76"/>
                    <a:gd name="T8" fmla="*/ 23 w 67"/>
                    <a:gd name="T9" fmla="*/ 0 h 76"/>
                    <a:gd name="T10" fmla="*/ 28 w 67"/>
                    <a:gd name="T11" fmla="*/ 2 h 76"/>
                    <a:gd name="T12" fmla="*/ 33 w 67"/>
                    <a:gd name="T13" fmla="*/ 5 h 76"/>
                    <a:gd name="T14" fmla="*/ 34 w 67"/>
                    <a:gd name="T15" fmla="*/ 13 h 76"/>
                    <a:gd name="T16" fmla="*/ 32 w 67"/>
                    <a:gd name="T17" fmla="*/ 21 h 76"/>
                    <a:gd name="T18" fmla="*/ 32 w 67"/>
                    <a:gd name="T19" fmla="*/ 29 h 76"/>
                    <a:gd name="T20" fmla="*/ 37 w 67"/>
                    <a:gd name="T21" fmla="*/ 27 h 76"/>
                    <a:gd name="T22" fmla="*/ 41 w 67"/>
                    <a:gd name="T23" fmla="*/ 20 h 76"/>
                    <a:gd name="T24" fmla="*/ 48 w 67"/>
                    <a:gd name="T25" fmla="*/ 16 h 76"/>
                    <a:gd name="T26" fmla="*/ 51 w 67"/>
                    <a:gd name="T27" fmla="*/ 16 h 76"/>
                    <a:gd name="T28" fmla="*/ 58 w 67"/>
                    <a:gd name="T29" fmla="*/ 15 h 76"/>
                    <a:gd name="T30" fmla="*/ 63 w 67"/>
                    <a:gd name="T31" fmla="*/ 19 h 76"/>
                    <a:gd name="T32" fmla="*/ 67 w 67"/>
                    <a:gd name="T33" fmla="*/ 28 h 76"/>
                    <a:gd name="T34" fmla="*/ 64 w 67"/>
                    <a:gd name="T35" fmla="*/ 37 h 76"/>
                    <a:gd name="T36" fmla="*/ 56 w 67"/>
                    <a:gd name="T37" fmla="*/ 42 h 76"/>
                    <a:gd name="T38" fmla="*/ 46 w 67"/>
                    <a:gd name="T39" fmla="*/ 42 h 76"/>
                    <a:gd name="T40" fmla="*/ 38 w 67"/>
                    <a:gd name="T41" fmla="*/ 40 h 76"/>
                    <a:gd name="T42" fmla="*/ 39 w 67"/>
                    <a:gd name="T43" fmla="*/ 47 h 76"/>
                    <a:gd name="T44" fmla="*/ 48 w 67"/>
                    <a:gd name="T45" fmla="*/ 49 h 76"/>
                    <a:gd name="T46" fmla="*/ 55 w 67"/>
                    <a:gd name="T47" fmla="*/ 54 h 76"/>
                    <a:gd name="T48" fmla="*/ 53 w 67"/>
                    <a:gd name="T49" fmla="*/ 65 h 76"/>
                    <a:gd name="T50" fmla="*/ 46 w 67"/>
                    <a:gd name="T51" fmla="*/ 74 h 76"/>
                    <a:gd name="T52" fmla="*/ 36 w 67"/>
                    <a:gd name="T53" fmla="*/ 76 h 76"/>
                    <a:gd name="T54" fmla="*/ 28 w 67"/>
                    <a:gd name="T55" fmla="*/ 72 h 76"/>
                    <a:gd name="T56" fmla="*/ 23 w 67"/>
                    <a:gd name="T57" fmla="*/ 64 h 76"/>
                    <a:gd name="T58" fmla="*/ 27 w 67"/>
                    <a:gd name="T59" fmla="*/ 56 h 76"/>
                    <a:gd name="T60" fmla="*/ 30 w 67"/>
                    <a:gd name="T61" fmla="*/ 48 h 76"/>
                    <a:gd name="T62" fmla="*/ 25 w 67"/>
                    <a:gd name="T63" fmla="*/ 46 h 76"/>
                    <a:gd name="T64" fmla="*/ 23 w 67"/>
                    <a:gd name="T65" fmla="*/ 55 h 76"/>
                    <a:gd name="T66" fmla="*/ 18 w 67"/>
                    <a:gd name="T67" fmla="*/ 62 h 76"/>
                    <a:gd name="T68" fmla="*/ 7 w 67"/>
                    <a:gd name="T69" fmla="*/ 63 h 76"/>
                    <a:gd name="T70" fmla="*/ 0 w 67"/>
                    <a:gd name="T71" fmla="*/ 57 h 76"/>
                    <a:gd name="T72" fmla="*/ 0 w 67"/>
                    <a:gd name="T73" fmla="*/ 50 h 76"/>
                    <a:gd name="T74" fmla="*/ 2 w 67"/>
                    <a:gd name="T75" fmla="*/ 44 h 76"/>
                    <a:gd name="T76" fmla="*/ 6 w 67"/>
                    <a:gd name="T77" fmla="*/ 39 h 76"/>
                    <a:gd name="T78" fmla="*/ 4 w 67"/>
                    <a:gd name="T79" fmla="*/ 32 h 76"/>
                    <a:gd name="T80" fmla="*/ 4 w 67"/>
                    <a:gd name="T81" fmla="*/ 25 h 76"/>
                    <a:gd name="T82" fmla="*/ 9 w 67"/>
                    <a:gd name="T83" fmla="*/ 25 h 76"/>
                    <a:gd name="T84" fmla="*/ 14 w 67"/>
                    <a:gd name="T85" fmla="*/ 28 h 76"/>
                    <a:gd name="T86" fmla="*/ 21 w 67"/>
                    <a:gd name="T87" fmla="*/ 35 h 7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7"/>
                    <a:gd name="T133" fmla="*/ 0 h 76"/>
                    <a:gd name="T134" fmla="*/ 67 w 67"/>
                    <a:gd name="T135" fmla="*/ 76 h 7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7" h="76">
                      <a:moveTo>
                        <a:pt x="21" y="35"/>
                      </a:moveTo>
                      <a:lnTo>
                        <a:pt x="18" y="25"/>
                      </a:lnTo>
                      <a:lnTo>
                        <a:pt x="14" y="15"/>
                      </a:lnTo>
                      <a:lnTo>
                        <a:pt x="18" y="6"/>
                      </a:lnTo>
                      <a:lnTo>
                        <a:pt x="23" y="0"/>
                      </a:lnTo>
                      <a:lnTo>
                        <a:pt x="28" y="2"/>
                      </a:lnTo>
                      <a:lnTo>
                        <a:pt x="33" y="5"/>
                      </a:lnTo>
                      <a:lnTo>
                        <a:pt x="34" y="13"/>
                      </a:lnTo>
                      <a:lnTo>
                        <a:pt x="32" y="21"/>
                      </a:lnTo>
                      <a:lnTo>
                        <a:pt x="32" y="29"/>
                      </a:lnTo>
                      <a:lnTo>
                        <a:pt x="37" y="27"/>
                      </a:lnTo>
                      <a:lnTo>
                        <a:pt x="41" y="20"/>
                      </a:lnTo>
                      <a:lnTo>
                        <a:pt x="48" y="16"/>
                      </a:lnTo>
                      <a:lnTo>
                        <a:pt x="51" y="16"/>
                      </a:lnTo>
                      <a:lnTo>
                        <a:pt x="58" y="15"/>
                      </a:lnTo>
                      <a:lnTo>
                        <a:pt x="63" y="19"/>
                      </a:lnTo>
                      <a:lnTo>
                        <a:pt x="67" y="28"/>
                      </a:lnTo>
                      <a:lnTo>
                        <a:pt x="64" y="37"/>
                      </a:lnTo>
                      <a:lnTo>
                        <a:pt x="56" y="42"/>
                      </a:lnTo>
                      <a:lnTo>
                        <a:pt x="46" y="42"/>
                      </a:lnTo>
                      <a:lnTo>
                        <a:pt x="38" y="40"/>
                      </a:lnTo>
                      <a:lnTo>
                        <a:pt x="39" y="47"/>
                      </a:lnTo>
                      <a:lnTo>
                        <a:pt x="48" y="49"/>
                      </a:lnTo>
                      <a:lnTo>
                        <a:pt x="55" y="54"/>
                      </a:lnTo>
                      <a:lnTo>
                        <a:pt x="53" y="65"/>
                      </a:lnTo>
                      <a:lnTo>
                        <a:pt x="46" y="74"/>
                      </a:lnTo>
                      <a:lnTo>
                        <a:pt x="36" y="76"/>
                      </a:lnTo>
                      <a:lnTo>
                        <a:pt x="28" y="72"/>
                      </a:lnTo>
                      <a:lnTo>
                        <a:pt x="23" y="64"/>
                      </a:lnTo>
                      <a:lnTo>
                        <a:pt x="27" y="56"/>
                      </a:lnTo>
                      <a:lnTo>
                        <a:pt x="30" y="48"/>
                      </a:lnTo>
                      <a:lnTo>
                        <a:pt x="25" y="46"/>
                      </a:lnTo>
                      <a:lnTo>
                        <a:pt x="23" y="55"/>
                      </a:lnTo>
                      <a:lnTo>
                        <a:pt x="18" y="62"/>
                      </a:lnTo>
                      <a:lnTo>
                        <a:pt x="7" y="63"/>
                      </a:lnTo>
                      <a:lnTo>
                        <a:pt x="0" y="57"/>
                      </a:lnTo>
                      <a:lnTo>
                        <a:pt x="0" y="50"/>
                      </a:lnTo>
                      <a:lnTo>
                        <a:pt x="2" y="44"/>
                      </a:lnTo>
                      <a:lnTo>
                        <a:pt x="6" y="39"/>
                      </a:lnTo>
                      <a:lnTo>
                        <a:pt x="4" y="32"/>
                      </a:lnTo>
                      <a:lnTo>
                        <a:pt x="4" y="25"/>
                      </a:lnTo>
                      <a:lnTo>
                        <a:pt x="9" y="25"/>
                      </a:lnTo>
                      <a:lnTo>
                        <a:pt x="14" y="28"/>
                      </a:lnTo>
                      <a:lnTo>
                        <a:pt x="21" y="35"/>
                      </a:ln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52" name="Freeform 15"/>
                <p:cNvSpPr>
                  <a:spLocks/>
                </p:cNvSpPr>
                <p:nvPr/>
              </p:nvSpPr>
              <p:spPr bwMode="auto">
                <a:xfrm>
                  <a:off x="3228" y="3285"/>
                  <a:ext cx="16" cy="16"/>
                </a:xfrm>
                <a:custGeom>
                  <a:avLst/>
                  <a:gdLst>
                    <a:gd name="T0" fmla="*/ 0 w 16"/>
                    <a:gd name="T1" fmla="*/ 5 h 16"/>
                    <a:gd name="T2" fmla="*/ 8 w 16"/>
                    <a:gd name="T3" fmla="*/ 0 h 16"/>
                    <a:gd name="T4" fmla="*/ 14 w 16"/>
                    <a:gd name="T5" fmla="*/ 2 h 16"/>
                    <a:gd name="T6" fmla="*/ 16 w 16"/>
                    <a:gd name="T7" fmla="*/ 12 h 16"/>
                    <a:gd name="T8" fmla="*/ 9 w 16"/>
                    <a:gd name="T9" fmla="*/ 16 h 16"/>
                    <a:gd name="T10" fmla="*/ 2 w 16"/>
                    <a:gd name="T11" fmla="*/ 12 h 16"/>
                    <a:gd name="T12" fmla="*/ 0 w 16"/>
                    <a:gd name="T13" fmla="*/ 5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16"/>
                    <a:gd name="T23" fmla="*/ 16 w 16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16">
                      <a:moveTo>
                        <a:pt x="0" y="5"/>
                      </a:moveTo>
                      <a:lnTo>
                        <a:pt x="8" y="0"/>
                      </a:lnTo>
                      <a:lnTo>
                        <a:pt x="14" y="2"/>
                      </a:lnTo>
                      <a:lnTo>
                        <a:pt x="16" y="12"/>
                      </a:lnTo>
                      <a:lnTo>
                        <a:pt x="9" y="16"/>
                      </a:lnTo>
                      <a:lnTo>
                        <a:pt x="2" y="1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</p:grpSp>
          <p:grpSp>
            <p:nvGrpSpPr>
              <p:cNvPr id="126046" name="Group 16"/>
              <p:cNvGrpSpPr>
                <a:grpSpLocks/>
              </p:cNvGrpSpPr>
              <p:nvPr/>
            </p:nvGrpSpPr>
            <p:grpSpPr bwMode="auto">
              <a:xfrm>
                <a:off x="3248" y="3231"/>
                <a:ext cx="105" cy="103"/>
                <a:chOff x="3248" y="3231"/>
                <a:chExt cx="105" cy="103"/>
              </a:xfrm>
            </p:grpSpPr>
            <p:sp>
              <p:nvSpPr>
                <p:cNvPr id="126047" name="Freeform 17"/>
                <p:cNvSpPr>
                  <a:spLocks/>
                </p:cNvSpPr>
                <p:nvPr/>
              </p:nvSpPr>
              <p:spPr bwMode="auto">
                <a:xfrm>
                  <a:off x="3248" y="3231"/>
                  <a:ext cx="105" cy="103"/>
                </a:xfrm>
                <a:custGeom>
                  <a:avLst/>
                  <a:gdLst>
                    <a:gd name="T0" fmla="*/ 22 w 105"/>
                    <a:gd name="T1" fmla="*/ 23 h 103"/>
                    <a:gd name="T2" fmla="*/ 26 w 105"/>
                    <a:gd name="T3" fmla="*/ 9 h 103"/>
                    <a:gd name="T4" fmla="*/ 37 w 105"/>
                    <a:gd name="T5" fmla="*/ 0 h 103"/>
                    <a:gd name="T6" fmla="*/ 48 w 105"/>
                    <a:gd name="T7" fmla="*/ 0 h 103"/>
                    <a:gd name="T8" fmla="*/ 59 w 105"/>
                    <a:gd name="T9" fmla="*/ 7 h 103"/>
                    <a:gd name="T10" fmla="*/ 65 w 105"/>
                    <a:gd name="T11" fmla="*/ 20 h 103"/>
                    <a:gd name="T12" fmla="*/ 81 w 105"/>
                    <a:gd name="T13" fmla="*/ 17 h 103"/>
                    <a:gd name="T14" fmla="*/ 97 w 105"/>
                    <a:gd name="T15" fmla="*/ 21 h 103"/>
                    <a:gd name="T16" fmla="*/ 100 w 105"/>
                    <a:gd name="T17" fmla="*/ 22 h 103"/>
                    <a:gd name="T18" fmla="*/ 105 w 105"/>
                    <a:gd name="T19" fmla="*/ 35 h 103"/>
                    <a:gd name="T20" fmla="*/ 99 w 105"/>
                    <a:gd name="T21" fmla="*/ 47 h 103"/>
                    <a:gd name="T22" fmla="*/ 90 w 105"/>
                    <a:gd name="T23" fmla="*/ 57 h 103"/>
                    <a:gd name="T24" fmla="*/ 84 w 105"/>
                    <a:gd name="T25" fmla="*/ 60 h 103"/>
                    <a:gd name="T26" fmla="*/ 87 w 105"/>
                    <a:gd name="T27" fmla="*/ 70 h 103"/>
                    <a:gd name="T28" fmla="*/ 83 w 105"/>
                    <a:gd name="T29" fmla="*/ 83 h 103"/>
                    <a:gd name="T30" fmla="*/ 75 w 105"/>
                    <a:gd name="T31" fmla="*/ 93 h 103"/>
                    <a:gd name="T32" fmla="*/ 62 w 105"/>
                    <a:gd name="T33" fmla="*/ 101 h 103"/>
                    <a:gd name="T34" fmla="*/ 59 w 105"/>
                    <a:gd name="T35" fmla="*/ 103 h 103"/>
                    <a:gd name="T36" fmla="*/ 45 w 105"/>
                    <a:gd name="T37" fmla="*/ 101 h 103"/>
                    <a:gd name="T38" fmla="*/ 32 w 105"/>
                    <a:gd name="T39" fmla="*/ 93 h 103"/>
                    <a:gd name="T40" fmla="*/ 27 w 105"/>
                    <a:gd name="T41" fmla="*/ 89 h 103"/>
                    <a:gd name="T42" fmla="*/ 13 w 105"/>
                    <a:gd name="T43" fmla="*/ 88 h 103"/>
                    <a:gd name="T44" fmla="*/ 1 w 105"/>
                    <a:gd name="T45" fmla="*/ 75 h 103"/>
                    <a:gd name="T46" fmla="*/ 0 w 105"/>
                    <a:gd name="T47" fmla="*/ 61 h 103"/>
                    <a:gd name="T48" fmla="*/ 3 w 105"/>
                    <a:gd name="T49" fmla="*/ 48 h 103"/>
                    <a:gd name="T50" fmla="*/ 8 w 105"/>
                    <a:gd name="T51" fmla="*/ 45 h 103"/>
                    <a:gd name="T52" fmla="*/ 2 w 105"/>
                    <a:gd name="T53" fmla="*/ 35 h 103"/>
                    <a:gd name="T54" fmla="*/ 8 w 105"/>
                    <a:gd name="T55" fmla="*/ 27 h 103"/>
                    <a:gd name="T56" fmla="*/ 15 w 105"/>
                    <a:gd name="T57" fmla="*/ 24 h 103"/>
                    <a:gd name="T58" fmla="*/ 22 w 105"/>
                    <a:gd name="T59" fmla="*/ 23 h 10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05"/>
                    <a:gd name="T91" fmla="*/ 0 h 103"/>
                    <a:gd name="T92" fmla="*/ 105 w 105"/>
                    <a:gd name="T93" fmla="*/ 103 h 10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05" h="103">
                      <a:moveTo>
                        <a:pt x="22" y="23"/>
                      </a:moveTo>
                      <a:lnTo>
                        <a:pt x="26" y="9"/>
                      </a:lnTo>
                      <a:lnTo>
                        <a:pt x="37" y="0"/>
                      </a:lnTo>
                      <a:lnTo>
                        <a:pt x="48" y="0"/>
                      </a:lnTo>
                      <a:lnTo>
                        <a:pt x="59" y="7"/>
                      </a:lnTo>
                      <a:lnTo>
                        <a:pt x="65" y="20"/>
                      </a:lnTo>
                      <a:lnTo>
                        <a:pt x="81" y="17"/>
                      </a:lnTo>
                      <a:lnTo>
                        <a:pt x="97" y="21"/>
                      </a:lnTo>
                      <a:lnTo>
                        <a:pt x="100" y="22"/>
                      </a:lnTo>
                      <a:lnTo>
                        <a:pt x="105" y="35"/>
                      </a:lnTo>
                      <a:lnTo>
                        <a:pt x="99" y="47"/>
                      </a:lnTo>
                      <a:lnTo>
                        <a:pt x="90" y="57"/>
                      </a:lnTo>
                      <a:lnTo>
                        <a:pt x="84" y="60"/>
                      </a:lnTo>
                      <a:lnTo>
                        <a:pt x="87" y="70"/>
                      </a:lnTo>
                      <a:lnTo>
                        <a:pt x="83" y="83"/>
                      </a:lnTo>
                      <a:lnTo>
                        <a:pt x="75" y="93"/>
                      </a:lnTo>
                      <a:lnTo>
                        <a:pt x="62" y="101"/>
                      </a:lnTo>
                      <a:lnTo>
                        <a:pt x="59" y="103"/>
                      </a:lnTo>
                      <a:lnTo>
                        <a:pt x="45" y="101"/>
                      </a:lnTo>
                      <a:lnTo>
                        <a:pt x="32" y="93"/>
                      </a:lnTo>
                      <a:lnTo>
                        <a:pt x="27" y="89"/>
                      </a:lnTo>
                      <a:lnTo>
                        <a:pt x="13" y="88"/>
                      </a:lnTo>
                      <a:lnTo>
                        <a:pt x="1" y="75"/>
                      </a:lnTo>
                      <a:lnTo>
                        <a:pt x="0" y="61"/>
                      </a:lnTo>
                      <a:lnTo>
                        <a:pt x="3" y="48"/>
                      </a:lnTo>
                      <a:lnTo>
                        <a:pt x="8" y="45"/>
                      </a:lnTo>
                      <a:lnTo>
                        <a:pt x="2" y="35"/>
                      </a:lnTo>
                      <a:lnTo>
                        <a:pt x="8" y="27"/>
                      </a:lnTo>
                      <a:lnTo>
                        <a:pt x="15" y="24"/>
                      </a:lnTo>
                      <a:lnTo>
                        <a:pt x="22" y="23"/>
                      </a:lnTo>
                      <a:close/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48" name="Freeform 18"/>
                <p:cNvSpPr>
                  <a:spLocks/>
                </p:cNvSpPr>
                <p:nvPr/>
              </p:nvSpPr>
              <p:spPr bwMode="auto">
                <a:xfrm>
                  <a:off x="3263" y="3239"/>
                  <a:ext cx="78" cy="82"/>
                </a:xfrm>
                <a:custGeom>
                  <a:avLst/>
                  <a:gdLst>
                    <a:gd name="T0" fmla="*/ 25 w 78"/>
                    <a:gd name="T1" fmla="*/ 37 h 82"/>
                    <a:gd name="T2" fmla="*/ 22 w 78"/>
                    <a:gd name="T3" fmla="*/ 26 h 82"/>
                    <a:gd name="T4" fmla="*/ 16 w 78"/>
                    <a:gd name="T5" fmla="*/ 16 h 82"/>
                    <a:gd name="T6" fmla="*/ 21 w 78"/>
                    <a:gd name="T7" fmla="*/ 6 h 82"/>
                    <a:gd name="T8" fmla="*/ 27 w 78"/>
                    <a:gd name="T9" fmla="*/ 0 h 82"/>
                    <a:gd name="T10" fmla="*/ 33 w 78"/>
                    <a:gd name="T11" fmla="*/ 2 h 82"/>
                    <a:gd name="T12" fmla="*/ 39 w 78"/>
                    <a:gd name="T13" fmla="*/ 6 h 82"/>
                    <a:gd name="T14" fmla="*/ 40 w 78"/>
                    <a:gd name="T15" fmla="*/ 14 h 82"/>
                    <a:gd name="T16" fmla="*/ 38 w 78"/>
                    <a:gd name="T17" fmla="*/ 23 h 82"/>
                    <a:gd name="T18" fmla="*/ 38 w 78"/>
                    <a:gd name="T19" fmla="*/ 32 h 82"/>
                    <a:gd name="T20" fmla="*/ 44 w 78"/>
                    <a:gd name="T21" fmla="*/ 29 h 82"/>
                    <a:gd name="T22" fmla="*/ 49 w 78"/>
                    <a:gd name="T23" fmla="*/ 22 h 82"/>
                    <a:gd name="T24" fmla="*/ 56 w 78"/>
                    <a:gd name="T25" fmla="*/ 17 h 82"/>
                    <a:gd name="T26" fmla="*/ 60 w 78"/>
                    <a:gd name="T27" fmla="*/ 17 h 82"/>
                    <a:gd name="T28" fmla="*/ 68 w 78"/>
                    <a:gd name="T29" fmla="*/ 16 h 82"/>
                    <a:gd name="T30" fmla="*/ 74 w 78"/>
                    <a:gd name="T31" fmla="*/ 21 h 82"/>
                    <a:gd name="T32" fmla="*/ 78 w 78"/>
                    <a:gd name="T33" fmla="*/ 30 h 82"/>
                    <a:gd name="T34" fmla="*/ 75 w 78"/>
                    <a:gd name="T35" fmla="*/ 40 h 82"/>
                    <a:gd name="T36" fmla="*/ 66 w 78"/>
                    <a:gd name="T37" fmla="*/ 45 h 82"/>
                    <a:gd name="T38" fmla="*/ 55 w 78"/>
                    <a:gd name="T39" fmla="*/ 45 h 82"/>
                    <a:gd name="T40" fmla="*/ 45 w 78"/>
                    <a:gd name="T41" fmla="*/ 43 h 82"/>
                    <a:gd name="T42" fmla="*/ 46 w 78"/>
                    <a:gd name="T43" fmla="*/ 50 h 82"/>
                    <a:gd name="T44" fmla="*/ 56 w 78"/>
                    <a:gd name="T45" fmla="*/ 52 h 82"/>
                    <a:gd name="T46" fmla="*/ 64 w 78"/>
                    <a:gd name="T47" fmla="*/ 58 h 82"/>
                    <a:gd name="T48" fmla="*/ 62 w 78"/>
                    <a:gd name="T49" fmla="*/ 70 h 82"/>
                    <a:gd name="T50" fmla="*/ 54 w 78"/>
                    <a:gd name="T51" fmla="*/ 79 h 82"/>
                    <a:gd name="T52" fmla="*/ 42 w 78"/>
                    <a:gd name="T53" fmla="*/ 82 h 82"/>
                    <a:gd name="T54" fmla="*/ 33 w 78"/>
                    <a:gd name="T55" fmla="*/ 77 h 82"/>
                    <a:gd name="T56" fmla="*/ 27 w 78"/>
                    <a:gd name="T57" fmla="*/ 69 h 82"/>
                    <a:gd name="T58" fmla="*/ 31 w 78"/>
                    <a:gd name="T59" fmla="*/ 60 h 82"/>
                    <a:gd name="T60" fmla="*/ 35 w 78"/>
                    <a:gd name="T61" fmla="*/ 52 h 82"/>
                    <a:gd name="T62" fmla="*/ 30 w 78"/>
                    <a:gd name="T63" fmla="*/ 49 h 82"/>
                    <a:gd name="T64" fmla="*/ 27 w 78"/>
                    <a:gd name="T65" fmla="*/ 59 h 82"/>
                    <a:gd name="T66" fmla="*/ 21 w 78"/>
                    <a:gd name="T67" fmla="*/ 67 h 82"/>
                    <a:gd name="T68" fmla="*/ 9 w 78"/>
                    <a:gd name="T69" fmla="*/ 68 h 82"/>
                    <a:gd name="T70" fmla="*/ 0 w 78"/>
                    <a:gd name="T71" fmla="*/ 62 h 82"/>
                    <a:gd name="T72" fmla="*/ 0 w 78"/>
                    <a:gd name="T73" fmla="*/ 54 h 82"/>
                    <a:gd name="T74" fmla="*/ 3 w 78"/>
                    <a:gd name="T75" fmla="*/ 47 h 82"/>
                    <a:gd name="T76" fmla="*/ 8 w 78"/>
                    <a:gd name="T77" fmla="*/ 42 h 82"/>
                    <a:gd name="T78" fmla="*/ 5 w 78"/>
                    <a:gd name="T79" fmla="*/ 34 h 82"/>
                    <a:gd name="T80" fmla="*/ 5 w 78"/>
                    <a:gd name="T81" fmla="*/ 27 h 82"/>
                    <a:gd name="T82" fmla="*/ 11 w 78"/>
                    <a:gd name="T83" fmla="*/ 26 h 82"/>
                    <a:gd name="T84" fmla="*/ 17 w 78"/>
                    <a:gd name="T85" fmla="*/ 30 h 82"/>
                    <a:gd name="T86" fmla="*/ 25 w 78"/>
                    <a:gd name="T87" fmla="*/ 37 h 8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78"/>
                    <a:gd name="T133" fmla="*/ 0 h 82"/>
                    <a:gd name="T134" fmla="*/ 78 w 78"/>
                    <a:gd name="T135" fmla="*/ 82 h 8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78" h="82">
                      <a:moveTo>
                        <a:pt x="25" y="37"/>
                      </a:moveTo>
                      <a:lnTo>
                        <a:pt x="22" y="26"/>
                      </a:lnTo>
                      <a:lnTo>
                        <a:pt x="16" y="16"/>
                      </a:lnTo>
                      <a:lnTo>
                        <a:pt x="21" y="6"/>
                      </a:lnTo>
                      <a:lnTo>
                        <a:pt x="27" y="0"/>
                      </a:lnTo>
                      <a:lnTo>
                        <a:pt x="33" y="2"/>
                      </a:lnTo>
                      <a:lnTo>
                        <a:pt x="39" y="6"/>
                      </a:lnTo>
                      <a:lnTo>
                        <a:pt x="40" y="14"/>
                      </a:lnTo>
                      <a:lnTo>
                        <a:pt x="38" y="23"/>
                      </a:lnTo>
                      <a:lnTo>
                        <a:pt x="38" y="32"/>
                      </a:lnTo>
                      <a:lnTo>
                        <a:pt x="44" y="29"/>
                      </a:lnTo>
                      <a:lnTo>
                        <a:pt x="49" y="22"/>
                      </a:lnTo>
                      <a:lnTo>
                        <a:pt x="56" y="17"/>
                      </a:lnTo>
                      <a:lnTo>
                        <a:pt x="60" y="17"/>
                      </a:lnTo>
                      <a:lnTo>
                        <a:pt x="68" y="16"/>
                      </a:lnTo>
                      <a:lnTo>
                        <a:pt x="74" y="21"/>
                      </a:lnTo>
                      <a:lnTo>
                        <a:pt x="78" y="30"/>
                      </a:lnTo>
                      <a:lnTo>
                        <a:pt x="75" y="40"/>
                      </a:lnTo>
                      <a:lnTo>
                        <a:pt x="66" y="45"/>
                      </a:lnTo>
                      <a:lnTo>
                        <a:pt x="55" y="45"/>
                      </a:lnTo>
                      <a:lnTo>
                        <a:pt x="45" y="43"/>
                      </a:lnTo>
                      <a:lnTo>
                        <a:pt x="46" y="50"/>
                      </a:lnTo>
                      <a:lnTo>
                        <a:pt x="56" y="52"/>
                      </a:lnTo>
                      <a:lnTo>
                        <a:pt x="64" y="58"/>
                      </a:lnTo>
                      <a:lnTo>
                        <a:pt x="62" y="70"/>
                      </a:lnTo>
                      <a:lnTo>
                        <a:pt x="54" y="79"/>
                      </a:lnTo>
                      <a:lnTo>
                        <a:pt x="42" y="82"/>
                      </a:lnTo>
                      <a:lnTo>
                        <a:pt x="33" y="77"/>
                      </a:lnTo>
                      <a:lnTo>
                        <a:pt x="27" y="69"/>
                      </a:lnTo>
                      <a:lnTo>
                        <a:pt x="31" y="60"/>
                      </a:lnTo>
                      <a:lnTo>
                        <a:pt x="35" y="52"/>
                      </a:lnTo>
                      <a:lnTo>
                        <a:pt x="30" y="49"/>
                      </a:lnTo>
                      <a:lnTo>
                        <a:pt x="27" y="59"/>
                      </a:lnTo>
                      <a:lnTo>
                        <a:pt x="21" y="67"/>
                      </a:lnTo>
                      <a:lnTo>
                        <a:pt x="9" y="68"/>
                      </a:lnTo>
                      <a:lnTo>
                        <a:pt x="0" y="62"/>
                      </a:lnTo>
                      <a:lnTo>
                        <a:pt x="0" y="54"/>
                      </a:lnTo>
                      <a:lnTo>
                        <a:pt x="3" y="47"/>
                      </a:lnTo>
                      <a:lnTo>
                        <a:pt x="8" y="42"/>
                      </a:lnTo>
                      <a:lnTo>
                        <a:pt x="5" y="34"/>
                      </a:lnTo>
                      <a:lnTo>
                        <a:pt x="5" y="27"/>
                      </a:lnTo>
                      <a:lnTo>
                        <a:pt x="11" y="26"/>
                      </a:lnTo>
                      <a:lnTo>
                        <a:pt x="17" y="30"/>
                      </a:lnTo>
                      <a:lnTo>
                        <a:pt x="25" y="37"/>
                      </a:ln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6049" name="Freeform 19"/>
                <p:cNvSpPr>
                  <a:spLocks/>
                </p:cNvSpPr>
                <p:nvPr/>
              </p:nvSpPr>
              <p:spPr bwMode="auto">
                <a:xfrm>
                  <a:off x="3290" y="3272"/>
                  <a:ext cx="17" cy="16"/>
                </a:xfrm>
                <a:custGeom>
                  <a:avLst/>
                  <a:gdLst>
                    <a:gd name="T0" fmla="*/ 0 w 17"/>
                    <a:gd name="T1" fmla="*/ 5 h 16"/>
                    <a:gd name="T2" fmla="*/ 8 w 17"/>
                    <a:gd name="T3" fmla="*/ 0 h 16"/>
                    <a:gd name="T4" fmla="*/ 14 w 17"/>
                    <a:gd name="T5" fmla="*/ 2 h 16"/>
                    <a:gd name="T6" fmla="*/ 17 w 17"/>
                    <a:gd name="T7" fmla="*/ 12 h 16"/>
                    <a:gd name="T8" fmla="*/ 9 w 17"/>
                    <a:gd name="T9" fmla="*/ 16 h 16"/>
                    <a:gd name="T10" fmla="*/ 2 w 17"/>
                    <a:gd name="T11" fmla="*/ 12 h 16"/>
                    <a:gd name="T12" fmla="*/ 0 w 17"/>
                    <a:gd name="T13" fmla="*/ 5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16"/>
                    <a:gd name="T23" fmla="*/ 17 w 17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16">
                      <a:moveTo>
                        <a:pt x="0" y="5"/>
                      </a:moveTo>
                      <a:lnTo>
                        <a:pt x="8" y="0"/>
                      </a:lnTo>
                      <a:lnTo>
                        <a:pt x="14" y="2"/>
                      </a:lnTo>
                      <a:lnTo>
                        <a:pt x="17" y="12"/>
                      </a:lnTo>
                      <a:lnTo>
                        <a:pt x="9" y="16"/>
                      </a:lnTo>
                      <a:lnTo>
                        <a:pt x="2" y="1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</p:grpSp>
        </p:grpSp>
        <p:grpSp>
          <p:nvGrpSpPr>
            <p:cNvPr id="125974" name="Group 20"/>
            <p:cNvGrpSpPr>
              <a:grpSpLocks/>
            </p:cNvGrpSpPr>
            <p:nvPr/>
          </p:nvGrpSpPr>
          <p:grpSpPr bwMode="auto">
            <a:xfrm>
              <a:off x="3538538" y="4375150"/>
              <a:ext cx="668337" cy="528638"/>
              <a:chOff x="2229" y="2756"/>
              <a:chExt cx="421" cy="333"/>
            </a:xfrm>
          </p:grpSpPr>
          <p:sp>
            <p:nvSpPr>
              <p:cNvPr id="126030" name="Freeform 21"/>
              <p:cNvSpPr>
                <a:spLocks/>
              </p:cNvSpPr>
              <p:nvPr/>
            </p:nvSpPr>
            <p:spPr bwMode="auto">
              <a:xfrm>
                <a:off x="2421" y="3051"/>
                <a:ext cx="39" cy="38"/>
              </a:xfrm>
              <a:custGeom>
                <a:avLst/>
                <a:gdLst>
                  <a:gd name="T0" fmla="*/ 20 w 39"/>
                  <a:gd name="T1" fmla="*/ 35 h 38"/>
                  <a:gd name="T2" fmla="*/ 10 w 39"/>
                  <a:gd name="T3" fmla="*/ 32 h 38"/>
                  <a:gd name="T4" fmla="*/ 0 w 39"/>
                  <a:gd name="T5" fmla="*/ 17 h 38"/>
                  <a:gd name="T6" fmla="*/ 4 w 39"/>
                  <a:gd name="T7" fmla="*/ 2 h 38"/>
                  <a:gd name="T8" fmla="*/ 17 w 39"/>
                  <a:gd name="T9" fmla="*/ 0 h 38"/>
                  <a:gd name="T10" fmla="*/ 31 w 39"/>
                  <a:gd name="T11" fmla="*/ 9 h 38"/>
                  <a:gd name="T12" fmla="*/ 39 w 39"/>
                  <a:gd name="T13" fmla="*/ 32 h 38"/>
                  <a:gd name="T14" fmla="*/ 26 w 39"/>
                  <a:gd name="T15" fmla="*/ 38 h 38"/>
                  <a:gd name="T16" fmla="*/ 20 w 39"/>
                  <a:gd name="T17" fmla="*/ 35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38"/>
                  <a:gd name="T29" fmla="*/ 39 w 3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38">
                    <a:moveTo>
                      <a:pt x="20" y="35"/>
                    </a:moveTo>
                    <a:lnTo>
                      <a:pt x="10" y="32"/>
                    </a:lnTo>
                    <a:lnTo>
                      <a:pt x="0" y="17"/>
                    </a:lnTo>
                    <a:lnTo>
                      <a:pt x="4" y="2"/>
                    </a:lnTo>
                    <a:lnTo>
                      <a:pt x="17" y="0"/>
                    </a:lnTo>
                    <a:lnTo>
                      <a:pt x="31" y="9"/>
                    </a:lnTo>
                    <a:lnTo>
                      <a:pt x="39" y="32"/>
                    </a:lnTo>
                    <a:lnTo>
                      <a:pt x="26" y="38"/>
                    </a:lnTo>
                    <a:lnTo>
                      <a:pt x="20" y="35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31" name="Freeform 22"/>
              <p:cNvSpPr>
                <a:spLocks/>
              </p:cNvSpPr>
              <p:nvPr/>
            </p:nvSpPr>
            <p:spPr bwMode="auto">
              <a:xfrm>
                <a:off x="2392" y="2982"/>
                <a:ext cx="27" cy="30"/>
              </a:xfrm>
              <a:custGeom>
                <a:avLst/>
                <a:gdLst>
                  <a:gd name="T0" fmla="*/ 0 w 27"/>
                  <a:gd name="T1" fmla="*/ 21 h 30"/>
                  <a:gd name="T2" fmla="*/ 4 w 27"/>
                  <a:gd name="T3" fmla="*/ 5 h 30"/>
                  <a:gd name="T4" fmla="*/ 15 w 27"/>
                  <a:gd name="T5" fmla="*/ 0 h 30"/>
                  <a:gd name="T6" fmla="*/ 27 w 27"/>
                  <a:gd name="T7" fmla="*/ 11 h 30"/>
                  <a:gd name="T8" fmla="*/ 27 w 27"/>
                  <a:gd name="T9" fmla="*/ 24 h 30"/>
                  <a:gd name="T10" fmla="*/ 16 w 27"/>
                  <a:gd name="T11" fmla="*/ 30 h 30"/>
                  <a:gd name="T12" fmla="*/ 4 w 27"/>
                  <a:gd name="T13" fmla="*/ 27 h 30"/>
                  <a:gd name="T14" fmla="*/ 4 w 27"/>
                  <a:gd name="T15" fmla="*/ 17 h 30"/>
                  <a:gd name="T16" fmla="*/ 0 w 27"/>
                  <a:gd name="T17" fmla="*/ 2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30"/>
                  <a:gd name="T29" fmla="*/ 27 w 27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30">
                    <a:moveTo>
                      <a:pt x="0" y="21"/>
                    </a:moveTo>
                    <a:lnTo>
                      <a:pt x="4" y="5"/>
                    </a:lnTo>
                    <a:lnTo>
                      <a:pt x="15" y="0"/>
                    </a:lnTo>
                    <a:lnTo>
                      <a:pt x="27" y="11"/>
                    </a:lnTo>
                    <a:lnTo>
                      <a:pt x="27" y="24"/>
                    </a:lnTo>
                    <a:lnTo>
                      <a:pt x="16" y="30"/>
                    </a:lnTo>
                    <a:lnTo>
                      <a:pt x="4" y="27"/>
                    </a:lnTo>
                    <a:lnTo>
                      <a:pt x="4" y="17"/>
                    </a:lnTo>
                    <a:lnTo>
                      <a:pt x="0" y="21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32" name="Freeform 23"/>
              <p:cNvSpPr>
                <a:spLocks/>
              </p:cNvSpPr>
              <p:nvPr/>
            </p:nvSpPr>
            <p:spPr bwMode="auto">
              <a:xfrm>
                <a:off x="2506" y="2937"/>
                <a:ext cx="29" cy="44"/>
              </a:xfrm>
              <a:custGeom>
                <a:avLst/>
                <a:gdLst>
                  <a:gd name="T0" fmla="*/ 0 w 29"/>
                  <a:gd name="T1" fmla="*/ 31 h 44"/>
                  <a:gd name="T2" fmla="*/ 4 w 29"/>
                  <a:gd name="T3" fmla="*/ 7 h 44"/>
                  <a:gd name="T4" fmla="*/ 18 w 29"/>
                  <a:gd name="T5" fmla="*/ 0 h 44"/>
                  <a:gd name="T6" fmla="*/ 29 w 29"/>
                  <a:gd name="T7" fmla="*/ 10 h 44"/>
                  <a:gd name="T8" fmla="*/ 26 w 29"/>
                  <a:gd name="T9" fmla="*/ 26 h 44"/>
                  <a:gd name="T10" fmla="*/ 10 w 29"/>
                  <a:gd name="T11" fmla="*/ 44 h 44"/>
                  <a:gd name="T12" fmla="*/ 0 w 29"/>
                  <a:gd name="T13" fmla="*/ 41 h 44"/>
                  <a:gd name="T14" fmla="*/ 0 w 29"/>
                  <a:gd name="T15" fmla="*/ 31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44"/>
                  <a:gd name="T26" fmla="*/ 29 w 29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44">
                    <a:moveTo>
                      <a:pt x="0" y="31"/>
                    </a:moveTo>
                    <a:lnTo>
                      <a:pt x="4" y="7"/>
                    </a:lnTo>
                    <a:lnTo>
                      <a:pt x="18" y="0"/>
                    </a:lnTo>
                    <a:lnTo>
                      <a:pt x="29" y="10"/>
                    </a:lnTo>
                    <a:lnTo>
                      <a:pt x="26" y="26"/>
                    </a:lnTo>
                    <a:lnTo>
                      <a:pt x="10" y="44"/>
                    </a:lnTo>
                    <a:lnTo>
                      <a:pt x="0" y="41"/>
                    </a:lnTo>
                    <a:lnTo>
                      <a:pt x="0" y="31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33" name="Freeform 24"/>
              <p:cNvSpPr>
                <a:spLocks/>
              </p:cNvSpPr>
              <p:nvPr/>
            </p:nvSpPr>
            <p:spPr bwMode="auto">
              <a:xfrm>
                <a:off x="2620" y="2924"/>
                <a:ext cx="30" cy="27"/>
              </a:xfrm>
              <a:custGeom>
                <a:avLst/>
                <a:gdLst>
                  <a:gd name="T0" fmla="*/ 0 w 30"/>
                  <a:gd name="T1" fmla="*/ 19 h 27"/>
                  <a:gd name="T2" fmla="*/ 3 w 30"/>
                  <a:gd name="T3" fmla="*/ 4 h 27"/>
                  <a:gd name="T4" fmla="*/ 18 w 30"/>
                  <a:gd name="T5" fmla="*/ 0 h 27"/>
                  <a:gd name="T6" fmla="*/ 30 w 30"/>
                  <a:gd name="T7" fmla="*/ 6 h 27"/>
                  <a:gd name="T8" fmla="*/ 27 w 30"/>
                  <a:gd name="T9" fmla="*/ 16 h 27"/>
                  <a:gd name="T10" fmla="*/ 10 w 30"/>
                  <a:gd name="T11" fmla="*/ 27 h 27"/>
                  <a:gd name="T12" fmla="*/ 0 w 30"/>
                  <a:gd name="T13" fmla="*/ 25 h 27"/>
                  <a:gd name="T14" fmla="*/ 0 w 30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27"/>
                  <a:gd name="T26" fmla="*/ 30 w 30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27">
                    <a:moveTo>
                      <a:pt x="0" y="19"/>
                    </a:moveTo>
                    <a:lnTo>
                      <a:pt x="3" y="4"/>
                    </a:lnTo>
                    <a:lnTo>
                      <a:pt x="18" y="0"/>
                    </a:lnTo>
                    <a:lnTo>
                      <a:pt x="30" y="6"/>
                    </a:lnTo>
                    <a:lnTo>
                      <a:pt x="27" y="16"/>
                    </a:lnTo>
                    <a:lnTo>
                      <a:pt x="10" y="27"/>
                    </a:lnTo>
                    <a:lnTo>
                      <a:pt x="0" y="25"/>
                    </a:lnTo>
                    <a:lnTo>
                      <a:pt x="0" y="19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34" name="Freeform 25"/>
              <p:cNvSpPr>
                <a:spLocks/>
              </p:cNvSpPr>
              <p:nvPr/>
            </p:nvSpPr>
            <p:spPr bwMode="auto">
              <a:xfrm>
                <a:off x="2300" y="3042"/>
                <a:ext cx="33" cy="34"/>
              </a:xfrm>
              <a:custGeom>
                <a:avLst/>
                <a:gdLst>
                  <a:gd name="T0" fmla="*/ 0 w 33"/>
                  <a:gd name="T1" fmla="*/ 24 h 34"/>
                  <a:gd name="T2" fmla="*/ 5 w 33"/>
                  <a:gd name="T3" fmla="*/ 6 h 34"/>
                  <a:gd name="T4" fmla="*/ 18 w 33"/>
                  <a:gd name="T5" fmla="*/ 0 h 34"/>
                  <a:gd name="T6" fmla="*/ 33 w 33"/>
                  <a:gd name="T7" fmla="*/ 13 h 34"/>
                  <a:gd name="T8" fmla="*/ 33 w 33"/>
                  <a:gd name="T9" fmla="*/ 27 h 34"/>
                  <a:gd name="T10" fmla="*/ 20 w 33"/>
                  <a:gd name="T11" fmla="*/ 34 h 34"/>
                  <a:gd name="T12" fmla="*/ 5 w 33"/>
                  <a:gd name="T13" fmla="*/ 31 h 34"/>
                  <a:gd name="T14" fmla="*/ 4 w 33"/>
                  <a:gd name="T15" fmla="*/ 19 h 34"/>
                  <a:gd name="T16" fmla="*/ 0 w 33"/>
                  <a:gd name="T17" fmla="*/ 2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0" y="24"/>
                    </a:moveTo>
                    <a:lnTo>
                      <a:pt x="5" y="6"/>
                    </a:lnTo>
                    <a:lnTo>
                      <a:pt x="18" y="0"/>
                    </a:lnTo>
                    <a:lnTo>
                      <a:pt x="33" y="13"/>
                    </a:lnTo>
                    <a:lnTo>
                      <a:pt x="33" y="27"/>
                    </a:lnTo>
                    <a:lnTo>
                      <a:pt x="20" y="34"/>
                    </a:lnTo>
                    <a:lnTo>
                      <a:pt x="5" y="31"/>
                    </a:lnTo>
                    <a:lnTo>
                      <a:pt x="4" y="19"/>
                    </a:lnTo>
                    <a:lnTo>
                      <a:pt x="0" y="24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35" name="Freeform 26"/>
              <p:cNvSpPr>
                <a:spLocks/>
              </p:cNvSpPr>
              <p:nvPr/>
            </p:nvSpPr>
            <p:spPr bwMode="auto">
              <a:xfrm>
                <a:off x="2253" y="2968"/>
                <a:ext cx="40" cy="29"/>
              </a:xfrm>
              <a:custGeom>
                <a:avLst/>
                <a:gdLst>
                  <a:gd name="T0" fmla="*/ 20 w 40"/>
                  <a:gd name="T1" fmla="*/ 26 h 29"/>
                  <a:gd name="T2" fmla="*/ 10 w 40"/>
                  <a:gd name="T3" fmla="*/ 24 h 29"/>
                  <a:gd name="T4" fmla="*/ 0 w 40"/>
                  <a:gd name="T5" fmla="*/ 12 h 29"/>
                  <a:gd name="T6" fmla="*/ 3 w 40"/>
                  <a:gd name="T7" fmla="*/ 1 h 29"/>
                  <a:gd name="T8" fmla="*/ 17 w 40"/>
                  <a:gd name="T9" fmla="*/ 0 h 29"/>
                  <a:gd name="T10" fmla="*/ 32 w 40"/>
                  <a:gd name="T11" fmla="*/ 6 h 29"/>
                  <a:gd name="T12" fmla="*/ 40 w 40"/>
                  <a:gd name="T13" fmla="*/ 24 h 29"/>
                  <a:gd name="T14" fmla="*/ 27 w 40"/>
                  <a:gd name="T15" fmla="*/ 29 h 29"/>
                  <a:gd name="T16" fmla="*/ 20 w 40"/>
                  <a:gd name="T17" fmla="*/ 2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29"/>
                  <a:gd name="T29" fmla="*/ 40 w 40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29">
                    <a:moveTo>
                      <a:pt x="20" y="26"/>
                    </a:moveTo>
                    <a:lnTo>
                      <a:pt x="10" y="24"/>
                    </a:lnTo>
                    <a:lnTo>
                      <a:pt x="0" y="12"/>
                    </a:lnTo>
                    <a:lnTo>
                      <a:pt x="3" y="1"/>
                    </a:lnTo>
                    <a:lnTo>
                      <a:pt x="17" y="0"/>
                    </a:lnTo>
                    <a:lnTo>
                      <a:pt x="32" y="6"/>
                    </a:lnTo>
                    <a:lnTo>
                      <a:pt x="40" y="24"/>
                    </a:lnTo>
                    <a:lnTo>
                      <a:pt x="27" y="29"/>
                    </a:lnTo>
                    <a:lnTo>
                      <a:pt x="20" y="26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36" name="Freeform 27"/>
              <p:cNvSpPr>
                <a:spLocks/>
              </p:cNvSpPr>
              <p:nvPr/>
            </p:nvSpPr>
            <p:spPr bwMode="auto">
              <a:xfrm>
                <a:off x="2405" y="2850"/>
                <a:ext cx="26" cy="37"/>
              </a:xfrm>
              <a:custGeom>
                <a:avLst/>
                <a:gdLst>
                  <a:gd name="T0" fmla="*/ 2 w 26"/>
                  <a:gd name="T1" fmla="*/ 25 h 37"/>
                  <a:gd name="T2" fmla="*/ 0 w 26"/>
                  <a:gd name="T3" fmla="*/ 17 h 37"/>
                  <a:gd name="T4" fmla="*/ 6 w 26"/>
                  <a:gd name="T5" fmla="*/ 4 h 37"/>
                  <a:gd name="T6" fmla="*/ 19 w 26"/>
                  <a:gd name="T7" fmla="*/ 0 h 37"/>
                  <a:gd name="T8" fmla="*/ 25 w 26"/>
                  <a:gd name="T9" fmla="*/ 8 h 37"/>
                  <a:gd name="T10" fmla="*/ 26 w 26"/>
                  <a:gd name="T11" fmla="*/ 21 h 37"/>
                  <a:gd name="T12" fmla="*/ 12 w 26"/>
                  <a:gd name="T13" fmla="*/ 37 h 37"/>
                  <a:gd name="T14" fmla="*/ 2 w 26"/>
                  <a:gd name="T15" fmla="*/ 31 h 37"/>
                  <a:gd name="T16" fmla="*/ 2 w 26"/>
                  <a:gd name="T17" fmla="*/ 25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7"/>
                  <a:gd name="T29" fmla="*/ 26 w 26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7">
                    <a:moveTo>
                      <a:pt x="2" y="25"/>
                    </a:moveTo>
                    <a:lnTo>
                      <a:pt x="0" y="17"/>
                    </a:lnTo>
                    <a:lnTo>
                      <a:pt x="6" y="4"/>
                    </a:lnTo>
                    <a:lnTo>
                      <a:pt x="19" y="0"/>
                    </a:lnTo>
                    <a:lnTo>
                      <a:pt x="25" y="8"/>
                    </a:lnTo>
                    <a:lnTo>
                      <a:pt x="26" y="21"/>
                    </a:lnTo>
                    <a:lnTo>
                      <a:pt x="12" y="37"/>
                    </a:lnTo>
                    <a:lnTo>
                      <a:pt x="2" y="31"/>
                    </a:lnTo>
                    <a:lnTo>
                      <a:pt x="2" y="25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37" name="Freeform 28"/>
              <p:cNvSpPr>
                <a:spLocks/>
              </p:cNvSpPr>
              <p:nvPr/>
            </p:nvSpPr>
            <p:spPr bwMode="auto">
              <a:xfrm>
                <a:off x="2555" y="2756"/>
                <a:ext cx="26" cy="36"/>
              </a:xfrm>
              <a:custGeom>
                <a:avLst/>
                <a:gdLst>
                  <a:gd name="T0" fmla="*/ 2 w 26"/>
                  <a:gd name="T1" fmla="*/ 25 h 36"/>
                  <a:gd name="T2" fmla="*/ 0 w 26"/>
                  <a:gd name="T3" fmla="*/ 17 h 36"/>
                  <a:gd name="T4" fmla="*/ 6 w 26"/>
                  <a:gd name="T5" fmla="*/ 5 h 36"/>
                  <a:gd name="T6" fmla="*/ 19 w 26"/>
                  <a:gd name="T7" fmla="*/ 0 h 36"/>
                  <a:gd name="T8" fmla="*/ 25 w 26"/>
                  <a:gd name="T9" fmla="*/ 8 h 36"/>
                  <a:gd name="T10" fmla="*/ 26 w 26"/>
                  <a:gd name="T11" fmla="*/ 21 h 36"/>
                  <a:gd name="T12" fmla="*/ 12 w 26"/>
                  <a:gd name="T13" fmla="*/ 36 h 36"/>
                  <a:gd name="T14" fmla="*/ 2 w 26"/>
                  <a:gd name="T15" fmla="*/ 31 h 36"/>
                  <a:gd name="T16" fmla="*/ 2 w 26"/>
                  <a:gd name="T17" fmla="*/ 25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36"/>
                  <a:gd name="T29" fmla="*/ 26 w 26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36">
                    <a:moveTo>
                      <a:pt x="2" y="25"/>
                    </a:moveTo>
                    <a:lnTo>
                      <a:pt x="0" y="17"/>
                    </a:lnTo>
                    <a:lnTo>
                      <a:pt x="6" y="5"/>
                    </a:lnTo>
                    <a:lnTo>
                      <a:pt x="19" y="0"/>
                    </a:lnTo>
                    <a:lnTo>
                      <a:pt x="25" y="8"/>
                    </a:lnTo>
                    <a:lnTo>
                      <a:pt x="26" y="21"/>
                    </a:lnTo>
                    <a:lnTo>
                      <a:pt x="12" y="36"/>
                    </a:lnTo>
                    <a:lnTo>
                      <a:pt x="2" y="31"/>
                    </a:lnTo>
                    <a:lnTo>
                      <a:pt x="2" y="25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38" name="Freeform 29"/>
              <p:cNvSpPr>
                <a:spLocks/>
              </p:cNvSpPr>
              <p:nvPr/>
            </p:nvSpPr>
            <p:spPr bwMode="auto">
              <a:xfrm>
                <a:off x="2494" y="2806"/>
                <a:ext cx="28" cy="29"/>
              </a:xfrm>
              <a:custGeom>
                <a:avLst/>
                <a:gdLst>
                  <a:gd name="T0" fmla="*/ 0 w 28"/>
                  <a:gd name="T1" fmla="*/ 20 h 29"/>
                  <a:gd name="T2" fmla="*/ 4 w 28"/>
                  <a:gd name="T3" fmla="*/ 4 h 29"/>
                  <a:gd name="T4" fmla="*/ 15 w 28"/>
                  <a:gd name="T5" fmla="*/ 0 h 29"/>
                  <a:gd name="T6" fmla="*/ 28 w 28"/>
                  <a:gd name="T7" fmla="*/ 10 h 29"/>
                  <a:gd name="T8" fmla="*/ 28 w 28"/>
                  <a:gd name="T9" fmla="*/ 23 h 29"/>
                  <a:gd name="T10" fmla="*/ 17 w 28"/>
                  <a:gd name="T11" fmla="*/ 29 h 29"/>
                  <a:gd name="T12" fmla="*/ 4 w 28"/>
                  <a:gd name="T13" fmla="*/ 26 h 29"/>
                  <a:gd name="T14" fmla="*/ 3 w 28"/>
                  <a:gd name="T15" fmla="*/ 16 h 29"/>
                  <a:gd name="T16" fmla="*/ 0 w 28"/>
                  <a:gd name="T17" fmla="*/ 2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29"/>
                  <a:gd name="T29" fmla="*/ 28 w 28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29">
                    <a:moveTo>
                      <a:pt x="0" y="20"/>
                    </a:moveTo>
                    <a:lnTo>
                      <a:pt x="4" y="4"/>
                    </a:lnTo>
                    <a:lnTo>
                      <a:pt x="15" y="0"/>
                    </a:lnTo>
                    <a:lnTo>
                      <a:pt x="28" y="10"/>
                    </a:lnTo>
                    <a:lnTo>
                      <a:pt x="28" y="23"/>
                    </a:lnTo>
                    <a:lnTo>
                      <a:pt x="17" y="29"/>
                    </a:lnTo>
                    <a:lnTo>
                      <a:pt x="4" y="26"/>
                    </a:lnTo>
                    <a:lnTo>
                      <a:pt x="3" y="16"/>
                    </a:lnTo>
                    <a:lnTo>
                      <a:pt x="0" y="20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39" name="Freeform 30"/>
              <p:cNvSpPr>
                <a:spLocks/>
              </p:cNvSpPr>
              <p:nvPr/>
            </p:nvSpPr>
            <p:spPr bwMode="auto">
              <a:xfrm>
                <a:off x="2276" y="2857"/>
                <a:ext cx="27" cy="31"/>
              </a:xfrm>
              <a:custGeom>
                <a:avLst/>
                <a:gdLst>
                  <a:gd name="T0" fmla="*/ 17 w 27"/>
                  <a:gd name="T1" fmla="*/ 30 h 31"/>
                  <a:gd name="T2" fmla="*/ 2 w 27"/>
                  <a:gd name="T3" fmla="*/ 25 h 31"/>
                  <a:gd name="T4" fmla="*/ 0 w 27"/>
                  <a:gd name="T5" fmla="*/ 10 h 31"/>
                  <a:gd name="T6" fmla="*/ 7 w 27"/>
                  <a:gd name="T7" fmla="*/ 0 h 31"/>
                  <a:gd name="T8" fmla="*/ 17 w 27"/>
                  <a:gd name="T9" fmla="*/ 4 h 31"/>
                  <a:gd name="T10" fmla="*/ 27 w 27"/>
                  <a:gd name="T11" fmla="*/ 22 h 31"/>
                  <a:gd name="T12" fmla="*/ 23 w 27"/>
                  <a:gd name="T13" fmla="*/ 31 h 31"/>
                  <a:gd name="T14" fmla="*/ 17 w 27"/>
                  <a:gd name="T15" fmla="*/ 3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31"/>
                  <a:gd name="T26" fmla="*/ 27 w 27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31">
                    <a:moveTo>
                      <a:pt x="17" y="30"/>
                    </a:moveTo>
                    <a:lnTo>
                      <a:pt x="2" y="25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17" y="4"/>
                    </a:lnTo>
                    <a:lnTo>
                      <a:pt x="27" y="22"/>
                    </a:lnTo>
                    <a:lnTo>
                      <a:pt x="23" y="31"/>
                    </a:lnTo>
                    <a:lnTo>
                      <a:pt x="17" y="30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40" name="Freeform 31"/>
              <p:cNvSpPr>
                <a:spLocks/>
              </p:cNvSpPr>
              <p:nvPr/>
            </p:nvSpPr>
            <p:spPr bwMode="auto">
              <a:xfrm>
                <a:off x="2229" y="2862"/>
                <a:ext cx="28" cy="29"/>
              </a:xfrm>
              <a:custGeom>
                <a:avLst/>
                <a:gdLst>
                  <a:gd name="T0" fmla="*/ 0 w 28"/>
                  <a:gd name="T1" fmla="*/ 20 h 29"/>
                  <a:gd name="T2" fmla="*/ 4 w 28"/>
                  <a:gd name="T3" fmla="*/ 4 h 29"/>
                  <a:gd name="T4" fmla="*/ 15 w 28"/>
                  <a:gd name="T5" fmla="*/ 0 h 29"/>
                  <a:gd name="T6" fmla="*/ 28 w 28"/>
                  <a:gd name="T7" fmla="*/ 10 h 29"/>
                  <a:gd name="T8" fmla="*/ 28 w 28"/>
                  <a:gd name="T9" fmla="*/ 23 h 29"/>
                  <a:gd name="T10" fmla="*/ 17 w 28"/>
                  <a:gd name="T11" fmla="*/ 29 h 29"/>
                  <a:gd name="T12" fmla="*/ 4 w 28"/>
                  <a:gd name="T13" fmla="*/ 26 h 29"/>
                  <a:gd name="T14" fmla="*/ 3 w 28"/>
                  <a:gd name="T15" fmla="*/ 16 h 29"/>
                  <a:gd name="T16" fmla="*/ 0 w 28"/>
                  <a:gd name="T17" fmla="*/ 2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29"/>
                  <a:gd name="T29" fmla="*/ 28 w 28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29">
                    <a:moveTo>
                      <a:pt x="0" y="20"/>
                    </a:moveTo>
                    <a:lnTo>
                      <a:pt x="4" y="4"/>
                    </a:lnTo>
                    <a:lnTo>
                      <a:pt x="15" y="0"/>
                    </a:lnTo>
                    <a:lnTo>
                      <a:pt x="28" y="10"/>
                    </a:lnTo>
                    <a:lnTo>
                      <a:pt x="28" y="23"/>
                    </a:lnTo>
                    <a:lnTo>
                      <a:pt x="17" y="29"/>
                    </a:lnTo>
                    <a:lnTo>
                      <a:pt x="4" y="26"/>
                    </a:lnTo>
                    <a:lnTo>
                      <a:pt x="3" y="16"/>
                    </a:lnTo>
                    <a:lnTo>
                      <a:pt x="0" y="20"/>
                    </a:ln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</p:grpSp>
        <p:grpSp>
          <p:nvGrpSpPr>
            <p:cNvPr id="125975" name="Group 32"/>
            <p:cNvGrpSpPr>
              <a:grpSpLocks/>
            </p:cNvGrpSpPr>
            <p:nvPr/>
          </p:nvGrpSpPr>
          <p:grpSpPr bwMode="auto">
            <a:xfrm>
              <a:off x="3919538" y="4921250"/>
              <a:ext cx="1287462" cy="1046163"/>
              <a:chOff x="2469" y="3100"/>
              <a:chExt cx="811" cy="659"/>
            </a:xfrm>
          </p:grpSpPr>
          <p:sp>
            <p:nvSpPr>
              <p:cNvPr id="126024" name="Freeform 33"/>
              <p:cNvSpPr>
                <a:spLocks/>
              </p:cNvSpPr>
              <p:nvPr/>
            </p:nvSpPr>
            <p:spPr bwMode="auto">
              <a:xfrm>
                <a:off x="2703" y="3100"/>
                <a:ext cx="211" cy="164"/>
              </a:xfrm>
              <a:custGeom>
                <a:avLst/>
                <a:gdLst>
                  <a:gd name="T0" fmla="*/ 135 w 211"/>
                  <a:gd name="T1" fmla="*/ 54 h 164"/>
                  <a:gd name="T2" fmla="*/ 115 w 211"/>
                  <a:gd name="T3" fmla="*/ 35 h 164"/>
                  <a:gd name="T4" fmla="*/ 101 w 211"/>
                  <a:gd name="T5" fmla="*/ 22 h 164"/>
                  <a:gd name="T6" fmla="*/ 85 w 211"/>
                  <a:gd name="T7" fmla="*/ 13 h 164"/>
                  <a:gd name="T8" fmla="*/ 67 w 211"/>
                  <a:gd name="T9" fmla="*/ 5 h 164"/>
                  <a:gd name="T10" fmla="*/ 54 w 211"/>
                  <a:gd name="T11" fmla="*/ 2 h 164"/>
                  <a:gd name="T12" fmla="*/ 37 w 211"/>
                  <a:gd name="T13" fmla="*/ 0 h 164"/>
                  <a:gd name="T14" fmla="*/ 26 w 211"/>
                  <a:gd name="T15" fmla="*/ 2 h 164"/>
                  <a:gd name="T16" fmla="*/ 16 w 211"/>
                  <a:gd name="T17" fmla="*/ 7 h 164"/>
                  <a:gd name="T18" fmla="*/ 9 w 211"/>
                  <a:gd name="T19" fmla="*/ 13 h 164"/>
                  <a:gd name="T20" fmla="*/ 4 w 211"/>
                  <a:gd name="T21" fmla="*/ 23 h 164"/>
                  <a:gd name="T22" fmla="*/ 2 w 211"/>
                  <a:gd name="T23" fmla="*/ 35 h 164"/>
                  <a:gd name="T24" fmla="*/ 0 w 211"/>
                  <a:gd name="T25" fmla="*/ 51 h 164"/>
                  <a:gd name="T26" fmla="*/ 4 w 211"/>
                  <a:gd name="T27" fmla="*/ 71 h 164"/>
                  <a:gd name="T28" fmla="*/ 8 w 211"/>
                  <a:gd name="T29" fmla="*/ 85 h 164"/>
                  <a:gd name="T30" fmla="*/ 15 w 211"/>
                  <a:gd name="T31" fmla="*/ 99 h 164"/>
                  <a:gd name="T32" fmla="*/ 22 w 211"/>
                  <a:gd name="T33" fmla="*/ 113 h 164"/>
                  <a:gd name="T34" fmla="*/ 33 w 211"/>
                  <a:gd name="T35" fmla="*/ 125 h 164"/>
                  <a:gd name="T36" fmla="*/ 46 w 211"/>
                  <a:gd name="T37" fmla="*/ 137 h 164"/>
                  <a:gd name="T38" fmla="*/ 63 w 211"/>
                  <a:gd name="T39" fmla="*/ 148 h 164"/>
                  <a:gd name="T40" fmla="*/ 82 w 211"/>
                  <a:gd name="T41" fmla="*/ 159 h 164"/>
                  <a:gd name="T42" fmla="*/ 101 w 211"/>
                  <a:gd name="T43" fmla="*/ 164 h 164"/>
                  <a:gd name="T44" fmla="*/ 117 w 211"/>
                  <a:gd name="T45" fmla="*/ 163 h 164"/>
                  <a:gd name="T46" fmla="*/ 132 w 211"/>
                  <a:gd name="T47" fmla="*/ 161 h 164"/>
                  <a:gd name="T48" fmla="*/ 144 w 211"/>
                  <a:gd name="T49" fmla="*/ 155 h 164"/>
                  <a:gd name="T50" fmla="*/ 152 w 211"/>
                  <a:gd name="T51" fmla="*/ 147 h 164"/>
                  <a:gd name="T52" fmla="*/ 158 w 211"/>
                  <a:gd name="T53" fmla="*/ 136 h 164"/>
                  <a:gd name="T54" fmla="*/ 159 w 211"/>
                  <a:gd name="T55" fmla="*/ 122 h 164"/>
                  <a:gd name="T56" fmla="*/ 157 w 211"/>
                  <a:gd name="T57" fmla="*/ 109 h 164"/>
                  <a:gd name="T58" fmla="*/ 156 w 211"/>
                  <a:gd name="T59" fmla="*/ 96 h 164"/>
                  <a:gd name="T60" fmla="*/ 151 w 211"/>
                  <a:gd name="T61" fmla="*/ 85 h 164"/>
                  <a:gd name="T62" fmla="*/ 148 w 211"/>
                  <a:gd name="T63" fmla="*/ 74 h 164"/>
                  <a:gd name="T64" fmla="*/ 144 w 211"/>
                  <a:gd name="T65" fmla="*/ 67 h 164"/>
                  <a:gd name="T66" fmla="*/ 168 w 211"/>
                  <a:gd name="T67" fmla="*/ 56 h 164"/>
                  <a:gd name="T68" fmla="*/ 193 w 211"/>
                  <a:gd name="T69" fmla="*/ 49 h 164"/>
                  <a:gd name="T70" fmla="*/ 209 w 211"/>
                  <a:gd name="T71" fmla="*/ 42 h 164"/>
                  <a:gd name="T72" fmla="*/ 211 w 211"/>
                  <a:gd name="T73" fmla="*/ 34 h 164"/>
                  <a:gd name="T74" fmla="*/ 209 w 211"/>
                  <a:gd name="T75" fmla="*/ 25 h 164"/>
                  <a:gd name="T76" fmla="*/ 202 w 211"/>
                  <a:gd name="T77" fmla="*/ 17 h 164"/>
                  <a:gd name="T78" fmla="*/ 192 w 211"/>
                  <a:gd name="T79" fmla="*/ 18 h 164"/>
                  <a:gd name="T80" fmla="*/ 182 w 211"/>
                  <a:gd name="T81" fmla="*/ 20 h 164"/>
                  <a:gd name="T82" fmla="*/ 170 w 211"/>
                  <a:gd name="T83" fmla="*/ 29 h 164"/>
                  <a:gd name="T84" fmla="*/ 154 w 211"/>
                  <a:gd name="T85" fmla="*/ 39 h 164"/>
                  <a:gd name="T86" fmla="*/ 143 w 211"/>
                  <a:gd name="T87" fmla="*/ 47 h 164"/>
                  <a:gd name="T88" fmla="*/ 135 w 211"/>
                  <a:gd name="T89" fmla="*/ 54 h 1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11"/>
                  <a:gd name="T136" fmla="*/ 0 h 164"/>
                  <a:gd name="T137" fmla="*/ 211 w 211"/>
                  <a:gd name="T138" fmla="*/ 164 h 16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11" h="164">
                    <a:moveTo>
                      <a:pt x="135" y="54"/>
                    </a:moveTo>
                    <a:lnTo>
                      <a:pt x="115" y="35"/>
                    </a:lnTo>
                    <a:lnTo>
                      <a:pt x="101" y="22"/>
                    </a:lnTo>
                    <a:lnTo>
                      <a:pt x="85" y="13"/>
                    </a:lnTo>
                    <a:lnTo>
                      <a:pt x="67" y="5"/>
                    </a:lnTo>
                    <a:lnTo>
                      <a:pt x="54" y="2"/>
                    </a:lnTo>
                    <a:lnTo>
                      <a:pt x="37" y="0"/>
                    </a:lnTo>
                    <a:lnTo>
                      <a:pt x="26" y="2"/>
                    </a:lnTo>
                    <a:lnTo>
                      <a:pt x="16" y="7"/>
                    </a:lnTo>
                    <a:lnTo>
                      <a:pt x="9" y="13"/>
                    </a:lnTo>
                    <a:lnTo>
                      <a:pt x="4" y="23"/>
                    </a:lnTo>
                    <a:lnTo>
                      <a:pt x="2" y="35"/>
                    </a:lnTo>
                    <a:lnTo>
                      <a:pt x="0" y="51"/>
                    </a:lnTo>
                    <a:lnTo>
                      <a:pt x="4" y="71"/>
                    </a:lnTo>
                    <a:lnTo>
                      <a:pt x="8" y="85"/>
                    </a:lnTo>
                    <a:lnTo>
                      <a:pt x="15" y="99"/>
                    </a:lnTo>
                    <a:lnTo>
                      <a:pt x="22" y="113"/>
                    </a:lnTo>
                    <a:lnTo>
                      <a:pt x="33" y="125"/>
                    </a:lnTo>
                    <a:lnTo>
                      <a:pt x="46" y="137"/>
                    </a:lnTo>
                    <a:lnTo>
                      <a:pt x="63" y="148"/>
                    </a:lnTo>
                    <a:lnTo>
                      <a:pt x="82" y="159"/>
                    </a:lnTo>
                    <a:lnTo>
                      <a:pt x="101" y="164"/>
                    </a:lnTo>
                    <a:lnTo>
                      <a:pt x="117" y="163"/>
                    </a:lnTo>
                    <a:lnTo>
                      <a:pt x="132" y="161"/>
                    </a:lnTo>
                    <a:lnTo>
                      <a:pt x="144" y="155"/>
                    </a:lnTo>
                    <a:lnTo>
                      <a:pt x="152" y="147"/>
                    </a:lnTo>
                    <a:lnTo>
                      <a:pt x="158" y="136"/>
                    </a:lnTo>
                    <a:lnTo>
                      <a:pt x="159" y="122"/>
                    </a:lnTo>
                    <a:lnTo>
                      <a:pt x="157" y="109"/>
                    </a:lnTo>
                    <a:lnTo>
                      <a:pt x="156" y="96"/>
                    </a:lnTo>
                    <a:lnTo>
                      <a:pt x="151" y="85"/>
                    </a:lnTo>
                    <a:lnTo>
                      <a:pt x="148" y="74"/>
                    </a:lnTo>
                    <a:lnTo>
                      <a:pt x="144" y="67"/>
                    </a:lnTo>
                    <a:lnTo>
                      <a:pt x="168" y="56"/>
                    </a:lnTo>
                    <a:lnTo>
                      <a:pt x="193" y="49"/>
                    </a:lnTo>
                    <a:lnTo>
                      <a:pt x="209" y="42"/>
                    </a:lnTo>
                    <a:lnTo>
                      <a:pt x="211" y="34"/>
                    </a:lnTo>
                    <a:lnTo>
                      <a:pt x="209" y="25"/>
                    </a:lnTo>
                    <a:lnTo>
                      <a:pt x="202" y="17"/>
                    </a:lnTo>
                    <a:lnTo>
                      <a:pt x="192" y="18"/>
                    </a:lnTo>
                    <a:lnTo>
                      <a:pt x="182" y="20"/>
                    </a:lnTo>
                    <a:lnTo>
                      <a:pt x="170" y="29"/>
                    </a:lnTo>
                    <a:lnTo>
                      <a:pt x="154" y="39"/>
                    </a:lnTo>
                    <a:lnTo>
                      <a:pt x="143" y="47"/>
                    </a:lnTo>
                    <a:lnTo>
                      <a:pt x="135" y="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25" name="Freeform 34"/>
              <p:cNvSpPr>
                <a:spLocks/>
              </p:cNvSpPr>
              <p:nvPr/>
            </p:nvSpPr>
            <p:spPr bwMode="auto">
              <a:xfrm>
                <a:off x="2821" y="3266"/>
                <a:ext cx="176" cy="330"/>
              </a:xfrm>
              <a:custGeom>
                <a:avLst/>
                <a:gdLst>
                  <a:gd name="T0" fmla="*/ 23 w 176"/>
                  <a:gd name="T1" fmla="*/ 4 h 330"/>
                  <a:gd name="T2" fmla="*/ 40 w 176"/>
                  <a:gd name="T3" fmla="*/ 2 h 330"/>
                  <a:gd name="T4" fmla="*/ 58 w 176"/>
                  <a:gd name="T5" fmla="*/ 0 h 330"/>
                  <a:gd name="T6" fmla="*/ 77 w 176"/>
                  <a:gd name="T7" fmla="*/ 3 h 330"/>
                  <a:gd name="T8" fmla="*/ 93 w 176"/>
                  <a:gd name="T9" fmla="*/ 10 h 330"/>
                  <a:gd name="T10" fmla="*/ 113 w 176"/>
                  <a:gd name="T11" fmla="*/ 23 h 330"/>
                  <a:gd name="T12" fmla="*/ 130 w 176"/>
                  <a:gd name="T13" fmla="*/ 39 h 330"/>
                  <a:gd name="T14" fmla="*/ 142 w 176"/>
                  <a:gd name="T15" fmla="*/ 57 h 330"/>
                  <a:gd name="T16" fmla="*/ 154 w 176"/>
                  <a:gd name="T17" fmla="*/ 75 h 330"/>
                  <a:gd name="T18" fmla="*/ 163 w 176"/>
                  <a:gd name="T19" fmla="*/ 99 h 330"/>
                  <a:gd name="T20" fmla="*/ 169 w 176"/>
                  <a:gd name="T21" fmla="*/ 122 h 330"/>
                  <a:gd name="T22" fmla="*/ 174 w 176"/>
                  <a:gd name="T23" fmla="*/ 147 h 330"/>
                  <a:gd name="T24" fmla="*/ 176 w 176"/>
                  <a:gd name="T25" fmla="*/ 174 h 330"/>
                  <a:gd name="T26" fmla="*/ 174 w 176"/>
                  <a:gd name="T27" fmla="*/ 196 h 330"/>
                  <a:gd name="T28" fmla="*/ 172 w 176"/>
                  <a:gd name="T29" fmla="*/ 221 h 330"/>
                  <a:gd name="T30" fmla="*/ 169 w 176"/>
                  <a:gd name="T31" fmla="*/ 244 h 330"/>
                  <a:gd name="T32" fmla="*/ 163 w 176"/>
                  <a:gd name="T33" fmla="*/ 268 h 330"/>
                  <a:gd name="T34" fmla="*/ 156 w 176"/>
                  <a:gd name="T35" fmla="*/ 286 h 330"/>
                  <a:gd name="T36" fmla="*/ 147 w 176"/>
                  <a:gd name="T37" fmla="*/ 304 h 330"/>
                  <a:gd name="T38" fmla="*/ 137 w 176"/>
                  <a:gd name="T39" fmla="*/ 317 h 330"/>
                  <a:gd name="T40" fmla="*/ 125 w 176"/>
                  <a:gd name="T41" fmla="*/ 322 h 330"/>
                  <a:gd name="T42" fmla="*/ 112 w 176"/>
                  <a:gd name="T43" fmla="*/ 328 h 330"/>
                  <a:gd name="T44" fmla="*/ 96 w 176"/>
                  <a:gd name="T45" fmla="*/ 330 h 330"/>
                  <a:gd name="T46" fmla="*/ 83 w 176"/>
                  <a:gd name="T47" fmla="*/ 328 h 330"/>
                  <a:gd name="T48" fmla="*/ 72 w 176"/>
                  <a:gd name="T49" fmla="*/ 326 h 330"/>
                  <a:gd name="T50" fmla="*/ 62 w 176"/>
                  <a:gd name="T51" fmla="*/ 318 h 330"/>
                  <a:gd name="T52" fmla="*/ 53 w 176"/>
                  <a:gd name="T53" fmla="*/ 308 h 330"/>
                  <a:gd name="T54" fmla="*/ 48 w 176"/>
                  <a:gd name="T55" fmla="*/ 297 h 330"/>
                  <a:gd name="T56" fmla="*/ 42 w 176"/>
                  <a:gd name="T57" fmla="*/ 281 h 330"/>
                  <a:gd name="T58" fmla="*/ 40 w 176"/>
                  <a:gd name="T59" fmla="*/ 267 h 330"/>
                  <a:gd name="T60" fmla="*/ 44 w 176"/>
                  <a:gd name="T61" fmla="*/ 247 h 330"/>
                  <a:gd name="T62" fmla="*/ 50 w 176"/>
                  <a:gd name="T63" fmla="*/ 227 h 330"/>
                  <a:gd name="T64" fmla="*/ 57 w 176"/>
                  <a:gd name="T65" fmla="*/ 208 h 330"/>
                  <a:gd name="T66" fmla="*/ 62 w 176"/>
                  <a:gd name="T67" fmla="*/ 194 h 330"/>
                  <a:gd name="T68" fmla="*/ 66 w 176"/>
                  <a:gd name="T69" fmla="*/ 178 h 330"/>
                  <a:gd name="T70" fmla="*/ 66 w 176"/>
                  <a:gd name="T71" fmla="*/ 168 h 330"/>
                  <a:gd name="T72" fmla="*/ 64 w 176"/>
                  <a:gd name="T73" fmla="*/ 158 h 330"/>
                  <a:gd name="T74" fmla="*/ 60 w 176"/>
                  <a:gd name="T75" fmla="*/ 146 h 330"/>
                  <a:gd name="T76" fmla="*/ 53 w 176"/>
                  <a:gd name="T77" fmla="*/ 133 h 330"/>
                  <a:gd name="T78" fmla="*/ 41 w 176"/>
                  <a:gd name="T79" fmla="*/ 119 h 330"/>
                  <a:gd name="T80" fmla="*/ 28 w 176"/>
                  <a:gd name="T81" fmla="*/ 107 h 330"/>
                  <a:gd name="T82" fmla="*/ 19 w 176"/>
                  <a:gd name="T83" fmla="*/ 95 h 330"/>
                  <a:gd name="T84" fmla="*/ 9 w 176"/>
                  <a:gd name="T85" fmla="*/ 78 h 330"/>
                  <a:gd name="T86" fmla="*/ 3 w 176"/>
                  <a:gd name="T87" fmla="*/ 62 h 330"/>
                  <a:gd name="T88" fmla="*/ 0 w 176"/>
                  <a:gd name="T89" fmla="*/ 44 h 330"/>
                  <a:gd name="T90" fmla="*/ 0 w 176"/>
                  <a:gd name="T91" fmla="*/ 29 h 330"/>
                  <a:gd name="T92" fmla="*/ 3 w 176"/>
                  <a:gd name="T93" fmla="*/ 20 h 330"/>
                  <a:gd name="T94" fmla="*/ 11 w 176"/>
                  <a:gd name="T95" fmla="*/ 12 h 330"/>
                  <a:gd name="T96" fmla="*/ 23 w 176"/>
                  <a:gd name="T97" fmla="*/ 4 h 3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6"/>
                  <a:gd name="T148" fmla="*/ 0 h 330"/>
                  <a:gd name="T149" fmla="*/ 176 w 176"/>
                  <a:gd name="T150" fmla="*/ 330 h 3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6" h="330">
                    <a:moveTo>
                      <a:pt x="23" y="4"/>
                    </a:moveTo>
                    <a:lnTo>
                      <a:pt x="40" y="2"/>
                    </a:lnTo>
                    <a:lnTo>
                      <a:pt x="58" y="0"/>
                    </a:lnTo>
                    <a:lnTo>
                      <a:pt x="77" y="3"/>
                    </a:lnTo>
                    <a:lnTo>
                      <a:pt x="93" y="10"/>
                    </a:lnTo>
                    <a:lnTo>
                      <a:pt x="113" y="23"/>
                    </a:lnTo>
                    <a:lnTo>
                      <a:pt x="130" y="39"/>
                    </a:lnTo>
                    <a:lnTo>
                      <a:pt x="142" y="57"/>
                    </a:lnTo>
                    <a:lnTo>
                      <a:pt x="154" y="75"/>
                    </a:lnTo>
                    <a:lnTo>
                      <a:pt x="163" y="99"/>
                    </a:lnTo>
                    <a:lnTo>
                      <a:pt x="169" y="122"/>
                    </a:lnTo>
                    <a:lnTo>
                      <a:pt x="174" y="147"/>
                    </a:lnTo>
                    <a:lnTo>
                      <a:pt x="176" y="174"/>
                    </a:lnTo>
                    <a:lnTo>
                      <a:pt x="174" y="196"/>
                    </a:lnTo>
                    <a:lnTo>
                      <a:pt x="172" y="221"/>
                    </a:lnTo>
                    <a:lnTo>
                      <a:pt x="169" y="244"/>
                    </a:lnTo>
                    <a:lnTo>
                      <a:pt x="163" y="268"/>
                    </a:lnTo>
                    <a:lnTo>
                      <a:pt x="156" y="286"/>
                    </a:lnTo>
                    <a:lnTo>
                      <a:pt x="147" y="304"/>
                    </a:lnTo>
                    <a:lnTo>
                      <a:pt x="137" y="317"/>
                    </a:lnTo>
                    <a:lnTo>
                      <a:pt x="125" y="322"/>
                    </a:lnTo>
                    <a:lnTo>
                      <a:pt x="112" y="328"/>
                    </a:lnTo>
                    <a:lnTo>
                      <a:pt x="96" y="330"/>
                    </a:lnTo>
                    <a:lnTo>
                      <a:pt x="83" y="328"/>
                    </a:lnTo>
                    <a:lnTo>
                      <a:pt x="72" y="326"/>
                    </a:lnTo>
                    <a:lnTo>
                      <a:pt x="62" y="318"/>
                    </a:lnTo>
                    <a:lnTo>
                      <a:pt x="53" y="308"/>
                    </a:lnTo>
                    <a:lnTo>
                      <a:pt x="48" y="297"/>
                    </a:lnTo>
                    <a:lnTo>
                      <a:pt x="42" y="281"/>
                    </a:lnTo>
                    <a:lnTo>
                      <a:pt x="40" y="267"/>
                    </a:lnTo>
                    <a:lnTo>
                      <a:pt x="44" y="247"/>
                    </a:lnTo>
                    <a:lnTo>
                      <a:pt x="50" y="227"/>
                    </a:lnTo>
                    <a:lnTo>
                      <a:pt x="57" y="208"/>
                    </a:lnTo>
                    <a:lnTo>
                      <a:pt x="62" y="194"/>
                    </a:lnTo>
                    <a:lnTo>
                      <a:pt x="66" y="178"/>
                    </a:lnTo>
                    <a:lnTo>
                      <a:pt x="66" y="168"/>
                    </a:lnTo>
                    <a:lnTo>
                      <a:pt x="64" y="158"/>
                    </a:lnTo>
                    <a:lnTo>
                      <a:pt x="60" y="146"/>
                    </a:lnTo>
                    <a:lnTo>
                      <a:pt x="53" y="133"/>
                    </a:lnTo>
                    <a:lnTo>
                      <a:pt x="41" y="119"/>
                    </a:lnTo>
                    <a:lnTo>
                      <a:pt x="28" y="107"/>
                    </a:lnTo>
                    <a:lnTo>
                      <a:pt x="19" y="95"/>
                    </a:lnTo>
                    <a:lnTo>
                      <a:pt x="9" y="78"/>
                    </a:lnTo>
                    <a:lnTo>
                      <a:pt x="3" y="62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3" y="20"/>
                    </a:lnTo>
                    <a:lnTo>
                      <a:pt x="11" y="1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26" name="Freeform 35"/>
              <p:cNvSpPr>
                <a:spLocks/>
              </p:cNvSpPr>
              <p:nvPr/>
            </p:nvSpPr>
            <p:spPr bwMode="auto">
              <a:xfrm>
                <a:off x="2871" y="3151"/>
                <a:ext cx="395" cy="218"/>
              </a:xfrm>
              <a:custGeom>
                <a:avLst/>
                <a:gdLst>
                  <a:gd name="T0" fmla="*/ 10 w 395"/>
                  <a:gd name="T1" fmla="*/ 120 h 218"/>
                  <a:gd name="T2" fmla="*/ 32 w 395"/>
                  <a:gd name="T3" fmla="*/ 118 h 218"/>
                  <a:gd name="T4" fmla="*/ 55 w 395"/>
                  <a:gd name="T5" fmla="*/ 121 h 218"/>
                  <a:gd name="T6" fmla="*/ 82 w 395"/>
                  <a:gd name="T7" fmla="*/ 131 h 218"/>
                  <a:gd name="T8" fmla="*/ 111 w 395"/>
                  <a:gd name="T9" fmla="*/ 146 h 218"/>
                  <a:gd name="T10" fmla="*/ 139 w 395"/>
                  <a:gd name="T11" fmla="*/ 161 h 218"/>
                  <a:gd name="T12" fmla="*/ 165 w 395"/>
                  <a:gd name="T13" fmla="*/ 175 h 218"/>
                  <a:gd name="T14" fmla="*/ 182 w 395"/>
                  <a:gd name="T15" fmla="*/ 182 h 218"/>
                  <a:gd name="T16" fmla="*/ 194 w 395"/>
                  <a:gd name="T17" fmla="*/ 184 h 218"/>
                  <a:gd name="T18" fmla="*/ 209 w 395"/>
                  <a:gd name="T19" fmla="*/ 180 h 218"/>
                  <a:gd name="T20" fmla="*/ 217 w 395"/>
                  <a:gd name="T21" fmla="*/ 173 h 218"/>
                  <a:gd name="T22" fmla="*/ 230 w 395"/>
                  <a:gd name="T23" fmla="*/ 158 h 218"/>
                  <a:gd name="T24" fmla="*/ 245 w 395"/>
                  <a:gd name="T25" fmla="*/ 135 h 218"/>
                  <a:gd name="T26" fmla="*/ 264 w 395"/>
                  <a:gd name="T27" fmla="*/ 108 h 218"/>
                  <a:gd name="T28" fmla="*/ 280 w 395"/>
                  <a:gd name="T29" fmla="*/ 81 h 218"/>
                  <a:gd name="T30" fmla="*/ 295 w 395"/>
                  <a:gd name="T31" fmla="*/ 63 h 218"/>
                  <a:gd name="T32" fmla="*/ 308 w 395"/>
                  <a:gd name="T33" fmla="*/ 47 h 218"/>
                  <a:gd name="T34" fmla="*/ 317 w 395"/>
                  <a:gd name="T35" fmla="*/ 25 h 218"/>
                  <a:gd name="T36" fmla="*/ 320 w 395"/>
                  <a:gd name="T37" fmla="*/ 14 h 218"/>
                  <a:gd name="T38" fmla="*/ 329 w 395"/>
                  <a:gd name="T39" fmla="*/ 3 h 218"/>
                  <a:gd name="T40" fmla="*/ 340 w 395"/>
                  <a:gd name="T41" fmla="*/ 0 h 218"/>
                  <a:gd name="T42" fmla="*/ 350 w 395"/>
                  <a:gd name="T43" fmla="*/ 0 h 218"/>
                  <a:gd name="T44" fmla="*/ 357 w 395"/>
                  <a:gd name="T45" fmla="*/ 4 h 218"/>
                  <a:gd name="T46" fmla="*/ 355 w 395"/>
                  <a:gd name="T47" fmla="*/ 14 h 218"/>
                  <a:gd name="T48" fmla="*/ 343 w 395"/>
                  <a:gd name="T49" fmla="*/ 16 h 218"/>
                  <a:gd name="T50" fmla="*/ 334 w 395"/>
                  <a:gd name="T51" fmla="*/ 27 h 218"/>
                  <a:gd name="T52" fmla="*/ 339 w 395"/>
                  <a:gd name="T53" fmla="*/ 33 h 218"/>
                  <a:gd name="T54" fmla="*/ 352 w 395"/>
                  <a:gd name="T55" fmla="*/ 27 h 218"/>
                  <a:gd name="T56" fmla="*/ 370 w 395"/>
                  <a:gd name="T57" fmla="*/ 17 h 218"/>
                  <a:gd name="T58" fmla="*/ 384 w 395"/>
                  <a:gd name="T59" fmla="*/ 20 h 218"/>
                  <a:gd name="T60" fmla="*/ 391 w 395"/>
                  <a:gd name="T61" fmla="*/ 26 h 218"/>
                  <a:gd name="T62" fmla="*/ 395 w 395"/>
                  <a:gd name="T63" fmla="*/ 34 h 218"/>
                  <a:gd name="T64" fmla="*/ 393 w 395"/>
                  <a:gd name="T65" fmla="*/ 46 h 218"/>
                  <a:gd name="T66" fmla="*/ 386 w 395"/>
                  <a:gd name="T67" fmla="*/ 53 h 218"/>
                  <a:gd name="T68" fmla="*/ 373 w 395"/>
                  <a:gd name="T69" fmla="*/ 56 h 218"/>
                  <a:gd name="T70" fmla="*/ 351 w 395"/>
                  <a:gd name="T71" fmla="*/ 64 h 218"/>
                  <a:gd name="T72" fmla="*/ 332 w 395"/>
                  <a:gd name="T73" fmla="*/ 65 h 218"/>
                  <a:gd name="T74" fmla="*/ 316 w 395"/>
                  <a:gd name="T75" fmla="*/ 69 h 218"/>
                  <a:gd name="T76" fmla="*/ 295 w 395"/>
                  <a:gd name="T77" fmla="*/ 95 h 218"/>
                  <a:gd name="T78" fmla="*/ 279 w 395"/>
                  <a:gd name="T79" fmla="*/ 128 h 218"/>
                  <a:gd name="T80" fmla="*/ 266 w 395"/>
                  <a:gd name="T81" fmla="*/ 150 h 218"/>
                  <a:gd name="T82" fmla="*/ 253 w 395"/>
                  <a:gd name="T83" fmla="*/ 171 h 218"/>
                  <a:gd name="T84" fmla="*/ 238 w 395"/>
                  <a:gd name="T85" fmla="*/ 190 h 218"/>
                  <a:gd name="T86" fmla="*/ 222 w 395"/>
                  <a:gd name="T87" fmla="*/ 206 h 218"/>
                  <a:gd name="T88" fmla="*/ 208 w 395"/>
                  <a:gd name="T89" fmla="*/ 214 h 218"/>
                  <a:gd name="T90" fmla="*/ 192 w 395"/>
                  <a:gd name="T91" fmla="*/ 218 h 218"/>
                  <a:gd name="T92" fmla="*/ 178 w 395"/>
                  <a:gd name="T93" fmla="*/ 216 h 218"/>
                  <a:gd name="T94" fmla="*/ 165 w 395"/>
                  <a:gd name="T95" fmla="*/ 210 h 218"/>
                  <a:gd name="T96" fmla="*/ 146 w 395"/>
                  <a:gd name="T97" fmla="*/ 203 h 218"/>
                  <a:gd name="T98" fmla="*/ 125 w 395"/>
                  <a:gd name="T99" fmla="*/ 194 h 218"/>
                  <a:gd name="T100" fmla="*/ 100 w 395"/>
                  <a:gd name="T101" fmla="*/ 183 h 218"/>
                  <a:gd name="T102" fmla="*/ 75 w 395"/>
                  <a:gd name="T103" fmla="*/ 175 h 218"/>
                  <a:gd name="T104" fmla="*/ 49 w 395"/>
                  <a:gd name="T105" fmla="*/ 170 h 218"/>
                  <a:gd name="T106" fmla="*/ 28 w 395"/>
                  <a:gd name="T107" fmla="*/ 163 h 218"/>
                  <a:gd name="T108" fmla="*/ 10 w 395"/>
                  <a:gd name="T109" fmla="*/ 155 h 218"/>
                  <a:gd name="T110" fmla="*/ 3 w 395"/>
                  <a:gd name="T111" fmla="*/ 138 h 218"/>
                  <a:gd name="T112" fmla="*/ 0 w 395"/>
                  <a:gd name="T113" fmla="*/ 140 h 218"/>
                  <a:gd name="T114" fmla="*/ 0 w 395"/>
                  <a:gd name="T115" fmla="*/ 128 h 218"/>
                  <a:gd name="T116" fmla="*/ 6 w 395"/>
                  <a:gd name="T117" fmla="*/ 120 h 218"/>
                  <a:gd name="T118" fmla="*/ 10 w 395"/>
                  <a:gd name="T119" fmla="*/ 120 h 2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5"/>
                  <a:gd name="T181" fmla="*/ 0 h 218"/>
                  <a:gd name="T182" fmla="*/ 395 w 395"/>
                  <a:gd name="T183" fmla="*/ 218 h 21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5" h="218">
                    <a:moveTo>
                      <a:pt x="10" y="120"/>
                    </a:moveTo>
                    <a:lnTo>
                      <a:pt x="32" y="118"/>
                    </a:lnTo>
                    <a:lnTo>
                      <a:pt x="55" y="121"/>
                    </a:lnTo>
                    <a:lnTo>
                      <a:pt x="82" y="131"/>
                    </a:lnTo>
                    <a:lnTo>
                      <a:pt x="111" y="146"/>
                    </a:lnTo>
                    <a:lnTo>
                      <a:pt x="139" y="161"/>
                    </a:lnTo>
                    <a:lnTo>
                      <a:pt x="165" y="175"/>
                    </a:lnTo>
                    <a:lnTo>
                      <a:pt x="182" y="182"/>
                    </a:lnTo>
                    <a:lnTo>
                      <a:pt x="194" y="184"/>
                    </a:lnTo>
                    <a:lnTo>
                      <a:pt x="209" y="180"/>
                    </a:lnTo>
                    <a:lnTo>
                      <a:pt x="217" y="173"/>
                    </a:lnTo>
                    <a:lnTo>
                      <a:pt x="230" y="158"/>
                    </a:lnTo>
                    <a:lnTo>
                      <a:pt x="245" y="135"/>
                    </a:lnTo>
                    <a:lnTo>
                      <a:pt x="264" y="108"/>
                    </a:lnTo>
                    <a:lnTo>
                      <a:pt x="280" y="81"/>
                    </a:lnTo>
                    <a:lnTo>
                      <a:pt x="295" y="63"/>
                    </a:lnTo>
                    <a:lnTo>
                      <a:pt x="308" y="47"/>
                    </a:lnTo>
                    <a:lnTo>
                      <a:pt x="317" y="25"/>
                    </a:lnTo>
                    <a:lnTo>
                      <a:pt x="320" y="14"/>
                    </a:lnTo>
                    <a:lnTo>
                      <a:pt x="329" y="3"/>
                    </a:lnTo>
                    <a:lnTo>
                      <a:pt x="340" y="0"/>
                    </a:lnTo>
                    <a:lnTo>
                      <a:pt x="350" y="0"/>
                    </a:lnTo>
                    <a:lnTo>
                      <a:pt x="357" y="4"/>
                    </a:lnTo>
                    <a:lnTo>
                      <a:pt x="355" y="14"/>
                    </a:lnTo>
                    <a:lnTo>
                      <a:pt x="343" y="16"/>
                    </a:lnTo>
                    <a:lnTo>
                      <a:pt x="334" y="27"/>
                    </a:lnTo>
                    <a:lnTo>
                      <a:pt x="339" y="33"/>
                    </a:lnTo>
                    <a:lnTo>
                      <a:pt x="352" y="27"/>
                    </a:lnTo>
                    <a:lnTo>
                      <a:pt x="370" y="17"/>
                    </a:lnTo>
                    <a:lnTo>
                      <a:pt x="384" y="20"/>
                    </a:lnTo>
                    <a:lnTo>
                      <a:pt x="391" y="26"/>
                    </a:lnTo>
                    <a:lnTo>
                      <a:pt x="395" y="34"/>
                    </a:lnTo>
                    <a:lnTo>
                      <a:pt x="393" y="46"/>
                    </a:lnTo>
                    <a:lnTo>
                      <a:pt x="386" y="53"/>
                    </a:lnTo>
                    <a:lnTo>
                      <a:pt x="373" y="56"/>
                    </a:lnTo>
                    <a:lnTo>
                      <a:pt x="351" y="64"/>
                    </a:lnTo>
                    <a:lnTo>
                      <a:pt x="332" y="65"/>
                    </a:lnTo>
                    <a:lnTo>
                      <a:pt x="316" y="69"/>
                    </a:lnTo>
                    <a:lnTo>
                      <a:pt x="295" y="95"/>
                    </a:lnTo>
                    <a:lnTo>
                      <a:pt x="279" y="128"/>
                    </a:lnTo>
                    <a:lnTo>
                      <a:pt x="266" y="150"/>
                    </a:lnTo>
                    <a:lnTo>
                      <a:pt x="253" y="171"/>
                    </a:lnTo>
                    <a:lnTo>
                      <a:pt x="238" y="190"/>
                    </a:lnTo>
                    <a:lnTo>
                      <a:pt x="222" y="206"/>
                    </a:lnTo>
                    <a:lnTo>
                      <a:pt x="208" y="214"/>
                    </a:lnTo>
                    <a:lnTo>
                      <a:pt x="192" y="218"/>
                    </a:lnTo>
                    <a:lnTo>
                      <a:pt x="178" y="216"/>
                    </a:lnTo>
                    <a:lnTo>
                      <a:pt x="165" y="210"/>
                    </a:lnTo>
                    <a:lnTo>
                      <a:pt x="146" y="203"/>
                    </a:lnTo>
                    <a:lnTo>
                      <a:pt x="125" y="194"/>
                    </a:lnTo>
                    <a:lnTo>
                      <a:pt x="100" y="183"/>
                    </a:lnTo>
                    <a:lnTo>
                      <a:pt x="75" y="175"/>
                    </a:lnTo>
                    <a:lnTo>
                      <a:pt x="49" y="170"/>
                    </a:lnTo>
                    <a:lnTo>
                      <a:pt x="28" y="163"/>
                    </a:lnTo>
                    <a:lnTo>
                      <a:pt x="10" y="155"/>
                    </a:lnTo>
                    <a:lnTo>
                      <a:pt x="3" y="138"/>
                    </a:lnTo>
                    <a:lnTo>
                      <a:pt x="0" y="140"/>
                    </a:lnTo>
                    <a:lnTo>
                      <a:pt x="0" y="128"/>
                    </a:lnTo>
                    <a:lnTo>
                      <a:pt x="6" y="120"/>
                    </a:lnTo>
                    <a:lnTo>
                      <a:pt x="10" y="1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27" name="Freeform 36"/>
              <p:cNvSpPr>
                <a:spLocks/>
              </p:cNvSpPr>
              <p:nvPr/>
            </p:nvSpPr>
            <p:spPr bwMode="auto">
              <a:xfrm>
                <a:off x="2469" y="3140"/>
                <a:ext cx="392" cy="265"/>
              </a:xfrm>
              <a:custGeom>
                <a:avLst/>
                <a:gdLst>
                  <a:gd name="T0" fmla="*/ 354 w 392"/>
                  <a:gd name="T1" fmla="*/ 148 h 265"/>
                  <a:gd name="T2" fmla="*/ 384 w 392"/>
                  <a:gd name="T3" fmla="*/ 146 h 265"/>
                  <a:gd name="T4" fmla="*/ 388 w 392"/>
                  <a:gd name="T5" fmla="*/ 183 h 265"/>
                  <a:gd name="T6" fmla="*/ 351 w 392"/>
                  <a:gd name="T7" fmla="*/ 221 h 265"/>
                  <a:gd name="T8" fmla="*/ 303 w 392"/>
                  <a:gd name="T9" fmla="*/ 249 h 265"/>
                  <a:gd name="T10" fmla="*/ 255 w 392"/>
                  <a:gd name="T11" fmla="*/ 264 h 265"/>
                  <a:gd name="T12" fmla="*/ 220 w 392"/>
                  <a:gd name="T13" fmla="*/ 264 h 265"/>
                  <a:gd name="T14" fmla="*/ 191 w 392"/>
                  <a:gd name="T15" fmla="*/ 243 h 265"/>
                  <a:gd name="T16" fmla="*/ 151 w 392"/>
                  <a:gd name="T17" fmla="*/ 187 h 265"/>
                  <a:gd name="T18" fmla="*/ 118 w 392"/>
                  <a:gd name="T19" fmla="*/ 129 h 265"/>
                  <a:gd name="T20" fmla="*/ 76 w 392"/>
                  <a:gd name="T21" fmla="*/ 94 h 265"/>
                  <a:gd name="T22" fmla="*/ 43 w 392"/>
                  <a:gd name="T23" fmla="*/ 98 h 265"/>
                  <a:gd name="T24" fmla="*/ 16 w 392"/>
                  <a:gd name="T25" fmla="*/ 108 h 265"/>
                  <a:gd name="T26" fmla="*/ 6 w 392"/>
                  <a:gd name="T27" fmla="*/ 95 h 265"/>
                  <a:gd name="T28" fmla="*/ 20 w 392"/>
                  <a:gd name="T29" fmla="*/ 82 h 265"/>
                  <a:gd name="T30" fmla="*/ 47 w 392"/>
                  <a:gd name="T31" fmla="*/ 82 h 265"/>
                  <a:gd name="T32" fmla="*/ 51 w 392"/>
                  <a:gd name="T33" fmla="*/ 71 h 265"/>
                  <a:gd name="T34" fmla="*/ 22 w 392"/>
                  <a:gd name="T35" fmla="*/ 66 h 265"/>
                  <a:gd name="T36" fmla="*/ 5 w 392"/>
                  <a:gd name="T37" fmla="*/ 55 h 265"/>
                  <a:gd name="T38" fmla="*/ 3 w 392"/>
                  <a:gd name="T39" fmla="*/ 38 h 265"/>
                  <a:gd name="T40" fmla="*/ 16 w 392"/>
                  <a:gd name="T41" fmla="*/ 34 h 265"/>
                  <a:gd name="T42" fmla="*/ 38 w 392"/>
                  <a:gd name="T43" fmla="*/ 46 h 265"/>
                  <a:gd name="T44" fmla="*/ 55 w 392"/>
                  <a:gd name="T45" fmla="*/ 56 h 265"/>
                  <a:gd name="T46" fmla="*/ 69 w 392"/>
                  <a:gd name="T47" fmla="*/ 48 h 265"/>
                  <a:gd name="T48" fmla="*/ 69 w 392"/>
                  <a:gd name="T49" fmla="*/ 23 h 265"/>
                  <a:gd name="T50" fmla="*/ 75 w 392"/>
                  <a:gd name="T51" fmla="*/ 4 h 265"/>
                  <a:gd name="T52" fmla="*/ 93 w 392"/>
                  <a:gd name="T53" fmla="*/ 5 h 265"/>
                  <a:gd name="T54" fmla="*/ 92 w 392"/>
                  <a:gd name="T55" fmla="*/ 26 h 265"/>
                  <a:gd name="T56" fmla="*/ 84 w 392"/>
                  <a:gd name="T57" fmla="*/ 53 h 265"/>
                  <a:gd name="T58" fmla="*/ 97 w 392"/>
                  <a:gd name="T59" fmla="*/ 79 h 265"/>
                  <a:gd name="T60" fmla="*/ 130 w 392"/>
                  <a:gd name="T61" fmla="*/ 105 h 265"/>
                  <a:gd name="T62" fmla="*/ 161 w 392"/>
                  <a:gd name="T63" fmla="*/ 146 h 265"/>
                  <a:gd name="T64" fmla="*/ 191 w 392"/>
                  <a:gd name="T65" fmla="*/ 189 h 265"/>
                  <a:gd name="T66" fmla="*/ 217 w 392"/>
                  <a:gd name="T67" fmla="*/ 221 h 265"/>
                  <a:gd name="T68" fmla="*/ 243 w 392"/>
                  <a:gd name="T69" fmla="*/ 233 h 265"/>
                  <a:gd name="T70" fmla="*/ 267 w 392"/>
                  <a:gd name="T71" fmla="*/ 232 h 265"/>
                  <a:gd name="T72" fmla="*/ 298 w 392"/>
                  <a:gd name="T73" fmla="*/ 214 h 265"/>
                  <a:gd name="T74" fmla="*/ 327 w 392"/>
                  <a:gd name="T75" fmla="*/ 185 h 26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92"/>
                  <a:gd name="T115" fmla="*/ 0 h 265"/>
                  <a:gd name="T116" fmla="*/ 392 w 392"/>
                  <a:gd name="T117" fmla="*/ 265 h 26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92" h="265">
                    <a:moveTo>
                      <a:pt x="338" y="174"/>
                    </a:moveTo>
                    <a:lnTo>
                      <a:pt x="354" y="148"/>
                    </a:lnTo>
                    <a:lnTo>
                      <a:pt x="365" y="142"/>
                    </a:lnTo>
                    <a:lnTo>
                      <a:pt x="384" y="146"/>
                    </a:lnTo>
                    <a:lnTo>
                      <a:pt x="392" y="161"/>
                    </a:lnTo>
                    <a:lnTo>
                      <a:pt x="388" y="183"/>
                    </a:lnTo>
                    <a:lnTo>
                      <a:pt x="374" y="202"/>
                    </a:lnTo>
                    <a:lnTo>
                      <a:pt x="351" y="221"/>
                    </a:lnTo>
                    <a:lnTo>
                      <a:pt x="326" y="236"/>
                    </a:lnTo>
                    <a:lnTo>
                      <a:pt x="303" y="249"/>
                    </a:lnTo>
                    <a:lnTo>
                      <a:pt x="277" y="261"/>
                    </a:lnTo>
                    <a:lnTo>
                      <a:pt x="255" y="264"/>
                    </a:lnTo>
                    <a:lnTo>
                      <a:pt x="236" y="265"/>
                    </a:lnTo>
                    <a:lnTo>
                      <a:pt x="220" y="264"/>
                    </a:lnTo>
                    <a:lnTo>
                      <a:pt x="206" y="256"/>
                    </a:lnTo>
                    <a:lnTo>
                      <a:pt x="191" y="243"/>
                    </a:lnTo>
                    <a:lnTo>
                      <a:pt x="168" y="215"/>
                    </a:lnTo>
                    <a:lnTo>
                      <a:pt x="151" y="187"/>
                    </a:lnTo>
                    <a:lnTo>
                      <a:pt x="135" y="158"/>
                    </a:lnTo>
                    <a:lnTo>
                      <a:pt x="118" y="129"/>
                    </a:lnTo>
                    <a:lnTo>
                      <a:pt x="96" y="105"/>
                    </a:lnTo>
                    <a:lnTo>
                      <a:pt x="76" y="94"/>
                    </a:lnTo>
                    <a:lnTo>
                      <a:pt x="62" y="93"/>
                    </a:lnTo>
                    <a:lnTo>
                      <a:pt x="43" y="98"/>
                    </a:lnTo>
                    <a:lnTo>
                      <a:pt x="29" y="105"/>
                    </a:lnTo>
                    <a:lnTo>
                      <a:pt x="16" y="108"/>
                    </a:lnTo>
                    <a:lnTo>
                      <a:pt x="7" y="105"/>
                    </a:lnTo>
                    <a:lnTo>
                      <a:pt x="6" y="95"/>
                    </a:lnTo>
                    <a:lnTo>
                      <a:pt x="10" y="89"/>
                    </a:lnTo>
                    <a:lnTo>
                      <a:pt x="20" y="82"/>
                    </a:lnTo>
                    <a:lnTo>
                      <a:pt x="33" y="81"/>
                    </a:lnTo>
                    <a:lnTo>
                      <a:pt x="47" y="82"/>
                    </a:lnTo>
                    <a:lnTo>
                      <a:pt x="54" y="79"/>
                    </a:lnTo>
                    <a:lnTo>
                      <a:pt x="51" y="71"/>
                    </a:lnTo>
                    <a:lnTo>
                      <a:pt x="38" y="66"/>
                    </a:lnTo>
                    <a:lnTo>
                      <a:pt x="22" y="66"/>
                    </a:lnTo>
                    <a:lnTo>
                      <a:pt x="13" y="62"/>
                    </a:lnTo>
                    <a:lnTo>
                      <a:pt x="5" y="55"/>
                    </a:lnTo>
                    <a:lnTo>
                      <a:pt x="0" y="45"/>
                    </a:lnTo>
                    <a:lnTo>
                      <a:pt x="3" y="38"/>
                    </a:lnTo>
                    <a:lnTo>
                      <a:pt x="7" y="34"/>
                    </a:lnTo>
                    <a:lnTo>
                      <a:pt x="16" y="34"/>
                    </a:lnTo>
                    <a:lnTo>
                      <a:pt x="27" y="39"/>
                    </a:lnTo>
                    <a:lnTo>
                      <a:pt x="38" y="46"/>
                    </a:lnTo>
                    <a:lnTo>
                      <a:pt x="46" y="54"/>
                    </a:lnTo>
                    <a:lnTo>
                      <a:pt x="55" y="56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3" y="36"/>
                    </a:lnTo>
                    <a:lnTo>
                      <a:pt x="69" y="23"/>
                    </a:lnTo>
                    <a:lnTo>
                      <a:pt x="71" y="10"/>
                    </a:lnTo>
                    <a:lnTo>
                      <a:pt x="75" y="4"/>
                    </a:lnTo>
                    <a:lnTo>
                      <a:pt x="85" y="0"/>
                    </a:lnTo>
                    <a:lnTo>
                      <a:pt x="93" y="5"/>
                    </a:lnTo>
                    <a:lnTo>
                      <a:pt x="96" y="15"/>
                    </a:lnTo>
                    <a:lnTo>
                      <a:pt x="92" y="26"/>
                    </a:lnTo>
                    <a:lnTo>
                      <a:pt x="87" y="36"/>
                    </a:lnTo>
                    <a:lnTo>
                      <a:pt x="84" y="53"/>
                    </a:lnTo>
                    <a:lnTo>
                      <a:pt x="85" y="66"/>
                    </a:lnTo>
                    <a:lnTo>
                      <a:pt x="97" y="79"/>
                    </a:lnTo>
                    <a:lnTo>
                      <a:pt x="116" y="91"/>
                    </a:lnTo>
                    <a:lnTo>
                      <a:pt x="130" y="105"/>
                    </a:lnTo>
                    <a:lnTo>
                      <a:pt x="145" y="124"/>
                    </a:lnTo>
                    <a:lnTo>
                      <a:pt x="161" y="146"/>
                    </a:lnTo>
                    <a:lnTo>
                      <a:pt x="175" y="168"/>
                    </a:lnTo>
                    <a:lnTo>
                      <a:pt x="191" y="189"/>
                    </a:lnTo>
                    <a:lnTo>
                      <a:pt x="207" y="210"/>
                    </a:lnTo>
                    <a:lnTo>
                      <a:pt x="217" y="221"/>
                    </a:lnTo>
                    <a:lnTo>
                      <a:pt x="230" y="228"/>
                    </a:lnTo>
                    <a:lnTo>
                      <a:pt x="243" y="233"/>
                    </a:lnTo>
                    <a:lnTo>
                      <a:pt x="254" y="234"/>
                    </a:lnTo>
                    <a:lnTo>
                      <a:pt x="267" y="232"/>
                    </a:lnTo>
                    <a:lnTo>
                      <a:pt x="281" y="225"/>
                    </a:lnTo>
                    <a:lnTo>
                      <a:pt x="298" y="214"/>
                    </a:lnTo>
                    <a:lnTo>
                      <a:pt x="312" y="200"/>
                    </a:lnTo>
                    <a:lnTo>
                      <a:pt x="327" y="185"/>
                    </a:lnTo>
                    <a:lnTo>
                      <a:pt x="338" y="17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28" name="Freeform 37"/>
              <p:cNvSpPr>
                <a:spLocks/>
              </p:cNvSpPr>
              <p:nvPr/>
            </p:nvSpPr>
            <p:spPr bwMode="auto">
              <a:xfrm>
                <a:off x="2507" y="3515"/>
                <a:ext cx="418" cy="244"/>
              </a:xfrm>
              <a:custGeom>
                <a:avLst/>
                <a:gdLst>
                  <a:gd name="T0" fmla="*/ 354 w 418"/>
                  <a:gd name="T1" fmla="*/ 77 h 244"/>
                  <a:gd name="T2" fmla="*/ 362 w 418"/>
                  <a:gd name="T3" fmla="*/ 30 h 244"/>
                  <a:gd name="T4" fmla="*/ 379 w 418"/>
                  <a:gd name="T5" fmla="*/ 0 h 244"/>
                  <a:gd name="T6" fmla="*/ 399 w 418"/>
                  <a:gd name="T7" fmla="*/ 2 h 244"/>
                  <a:gd name="T8" fmla="*/ 411 w 418"/>
                  <a:gd name="T9" fmla="*/ 14 h 244"/>
                  <a:gd name="T10" fmla="*/ 418 w 418"/>
                  <a:gd name="T11" fmla="*/ 34 h 244"/>
                  <a:gd name="T12" fmla="*/ 414 w 418"/>
                  <a:gd name="T13" fmla="*/ 64 h 244"/>
                  <a:gd name="T14" fmla="*/ 410 w 418"/>
                  <a:gd name="T15" fmla="*/ 81 h 244"/>
                  <a:gd name="T16" fmla="*/ 403 w 418"/>
                  <a:gd name="T17" fmla="*/ 113 h 244"/>
                  <a:gd name="T18" fmla="*/ 393 w 418"/>
                  <a:gd name="T19" fmla="*/ 141 h 244"/>
                  <a:gd name="T20" fmla="*/ 383 w 418"/>
                  <a:gd name="T21" fmla="*/ 165 h 244"/>
                  <a:gd name="T22" fmla="*/ 369 w 418"/>
                  <a:gd name="T23" fmla="*/ 188 h 244"/>
                  <a:gd name="T24" fmla="*/ 352 w 418"/>
                  <a:gd name="T25" fmla="*/ 215 h 244"/>
                  <a:gd name="T26" fmla="*/ 336 w 418"/>
                  <a:gd name="T27" fmla="*/ 232 h 244"/>
                  <a:gd name="T28" fmla="*/ 324 w 418"/>
                  <a:gd name="T29" fmla="*/ 240 h 244"/>
                  <a:gd name="T30" fmla="*/ 305 w 418"/>
                  <a:gd name="T31" fmla="*/ 244 h 244"/>
                  <a:gd name="T32" fmla="*/ 285 w 418"/>
                  <a:gd name="T33" fmla="*/ 237 h 244"/>
                  <a:gd name="T34" fmla="*/ 261 w 418"/>
                  <a:gd name="T35" fmla="*/ 223 h 244"/>
                  <a:gd name="T36" fmla="*/ 236 w 418"/>
                  <a:gd name="T37" fmla="*/ 203 h 244"/>
                  <a:gd name="T38" fmla="*/ 211 w 418"/>
                  <a:gd name="T39" fmla="*/ 178 h 244"/>
                  <a:gd name="T40" fmla="*/ 188 w 418"/>
                  <a:gd name="T41" fmla="*/ 148 h 244"/>
                  <a:gd name="T42" fmla="*/ 170 w 418"/>
                  <a:gd name="T43" fmla="*/ 123 h 244"/>
                  <a:gd name="T44" fmla="*/ 149 w 418"/>
                  <a:gd name="T45" fmla="*/ 106 h 244"/>
                  <a:gd name="T46" fmla="*/ 129 w 418"/>
                  <a:gd name="T47" fmla="*/ 96 h 244"/>
                  <a:gd name="T48" fmla="*/ 114 w 418"/>
                  <a:gd name="T49" fmla="*/ 94 h 244"/>
                  <a:gd name="T50" fmla="*/ 92 w 418"/>
                  <a:gd name="T51" fmla="*/ 97 h 244"/>
                  <a:gd name="T52" fmla="*/ 69 w 418"/>
                  <a:gd name="T53" fmla="*/ 111 h 244"/>
                  <a:gd name="T54" fmla="*/ 45 w 418"/>
                  <a:gd name="T55" fmla="*/ 125 h 244"/>
                  <a:gd name="T56" fmla="*/ 23 w 418"/>
                  <a:gd name="T57" fmla="*/ 128 h 244"/>
                  <a:gd name="T58" fmla="*/ 10 w 418"/>
                  <a:gd name="T59" fmla="*/ 120 h 244"/>
                  <a:gd name="T60" fmla="*/ 0 w 418"/>
                  <a:gd name="T61" fmla="*/ 108 h 244"/>
                  <a:gd name="T62" fmla="*/ 3 w 418"/>
                  <a:gd name="T63" fmla="*/ 95 h 244"/>
                  <a:gd name="T64" fmla="*/ 11 w 418"/>
                  <a:gd name="T65" fmla="*/ 91 h 244"/>
                  <a:gd name="T66" fmla="*/ 21 w 418"/>
                  <a:gd name="T67" fmla="*/ 94 h 244"/>
                  <a:gd name="T68" fmla="*/ 18 w 418"/>
                  <a:gd name="T69" fmla="*/ 95 h 244"/>
                  <a:gd name="T70" fmla="*/ 37 w 418"/>
                  <a:gd name="T71" fmla="*/ 100 h 244"/>
                  <a:gd name="T72" fmla="*/ 57 w 418"/>
                  <a:gd name="T73" fmla="*/ 93 h 244"/>
                  <a:gd name="T74" fmla="*/ 75 w 418"/>
                  <a:gd name="T75" fmla="*/ 76 h 244"/>
                  <a:gd name="T76" fmla="*/ 93 w 418"/>
                  <a:gd name="T77" fmla="*/ 62 h 244"/>
                  <a:gd name="T78" fmla="*/ 105 w 418"/>
                  <a:gd name="T79" fmla="*/ 46 h 244"/>
                  <a:gd name="T80" fmla="*/ 122 w 418"/>
                  <a:gd name="T81" fmla="*/ 40 h 244"/>
                  <a:gd name="T82" fmla="*/ 135 w 418"/>
                  <a:gd name="T83" fmla="*/ 43 h 244"/>
                  <a:gd name="T84" fmla="*/ 144 w 418"/>
                  <a:gd name="T85" fmla="*/ 58 h 244"/>
                  <a:gd name="T86" fmla="*/ 159 w 418"/>
                  <a:gd name="T87" fmla="*/ 78 h 244"/>
                  <a:gd name="T88" fmla="*/ 183 w 418"/>
                  <a:gd name="T89" fmla="*/ 96 h 244"/>
                  <a:gd name="T90" fmla="*/ 211 w 418"/>
                  <a:gd name="T91" fmla="*/ 114 h 244"/>
                  <a:gd name="T92" fmla="*/ 234 w 418"/>
                  <a:gd name="T93" fmla="*/ 132 h 244"/>
                  <a:gd name="T94" fmla="*/ 257 w 418"/>
                  <a:gd name="T95" fmla="*/ 155 h 244"/>
                  <a:gd name="T96" fmla="*/ 277 w 418"/>
                  <a:gd name="T97" fmla="*/ 172 h 244"/>
                  <a:gd name="T98" fmla="*/ 296 w 418"/>
                  <a:gd name="T99" fmla="*/ 184 h 244"/>
                  <a:gd name="T100" fmla="*/ 309 w 418"/>
                  <a:gd name="T101" fmla="*/ 186 h 244"/>
                  <a:gd name="T102" fmla="*/ 315 w 418"/>
                  <a:gd name="T103" fmla="*/ 180 h 244"/>
                  <a:gd name="T104" fmla="*/ 324 w 418"/>
                  <a:gd name="T105" fmla="*/ 170 h 244"/>
                  <a:gd name="T106" fmla="*/ 335 w 418"/>
                  <a:gd name="T107" fmla="*/ 145 h 244"/>
                  <a:gd name="T108" fmla="*/ 344 w 418"/>
                  <a:gd name="T109" fmla="*/ 118 h 244"/>
                  <a:gd name="T110" fmla="*/ 350 w 418"/>
                  <a:gd name="T111" fmla="*/ 96 h 244"/>
                  <a:gd name="T112" fmla="*/ 354 w 418"/>
                  <a:gd name="T113" fmla="*/ 77 h 2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18"/>
                  <a:gd name="T172" fmla="*/ 0 h 244"/>
                  <a:gd name="T173" fmla="*/ 418 w 418"/>
                  <a:gd name="T174" fmla="*/ 244 h 24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18" h="244">
                    <a:moveTo>
                      <a:pt x="354" y="77"/>
                    </a:moveTo>
                    <a:lnTo>
                      <a:pt x="362" y="30"/>
                    </a:lnTo>
                    <a:lnTo>
                      <a:pt x="379" y="0"/>
                    </a:lnTo>
                    <a:lnTo>
                      <a:pt x="399" y="2"/>
                    </a:lnTo>
                    <a:lnTo>
                      <a:pt x="411" y="14"/>
                    </a:lnTo>
                    <a:lnTo>
                      <a:pt x="418" y="34"/>
                    </a:lnTo>
                    <a:lnTo>
                      <a:pt x="414" y="64"/>
                    </a:lnTo>
                    <a:lnTo>
                      <a:pt x="410" y="81"/>
                    </a:lnTo>
                    <a:lnTo>
                      <a:pt x="403" y="113"/>
                    </a:lnTo>
                    <a:lnTo>
                      <a:pt x="393" y="141"/>
                    </a:lnTo>
                    <a:lnTo>
                      <a:pt x="383" y="165"/>
                    </a:lnTo>
                    <a:lnTo>
                      <a:pt x="369" y="188"/>
                    </a:lnTo>
                    <a:lnTo>
                      <a:pt x="352" y="215"/>
                    </a:lnTo>
                    <a:lnTo>
                      <a:pt x="336" y="232"/>
                    </a:lnTo>
                    <a:lnTo>
                      <a:pt x="324" y="240"/>
                    </a:lnTo>
                    <a:lnTo>
                      <a:pt x="305" y="244"/>
                    </a:lnTo>
                    <a:lnTo>
                      <a:pt x="285" y="237"/>
                    </a:lnTo>
                    <a:lnTo>
                      <a:pt x="261" y="223"/>
                    </a:lnTo>
                    <a:lnTo>
                      <a:pt x="236" y="203"/>
                    </a:lnTo>
                    <a:lnTo>
                      <a:pt x="211" y="178"/>
                    </a:lnTo>
                    <a:lnTo>
                      <a:pt x="188" y="148"/>
                    </a:lnTo>
                    <a:lnTo>
                      <a:pt x="170" y="123"/>
                    </a:lnTo>
                    <a:lnTo>
                      <a:pt x="149" y="106"/>
                    </a:lnTo>
                    <a:lnTo>
                      <a:pt x="129" y="96"/>
                    </a:lnTo>
                    <a:lnTo>
                      <a:pt x="114" y="94"/>
                    </a:lnTo>
                    <a:lnTo>
                      <a:pt x="92" y="97"/>
                    </a:lnTo>
                    <a:lnTo>
                      <a:pt x="69" y="111"/>
                    </a:lnTo>
                    <a:lnTo>
                      <a:pt x="45" y="125"/>
                    </a:lnTo>
                    <a:lnTo>
                      <a:pt x="23" y="128"/>
                    </a:lnTo>
                    <a:lnTo>
                      <a:pt x="10" y="120"/>
                    </a:lnTo>
                    <a:lnTo>
                      <a:pt x="0" y="108"/>
                    </a:lnTo>
                    <a:lnTo>
                      <a:pt x="3" y="95"/>
                    </a:lnTo>
                    <a:lnTo>
                      <a:pt x="11" y="91"/>
                    </a:lnTo>
                    <a:lnTo>
                      <a:pt x="21" y="94"/>
                    </a:lnTo>
                    <a:lnTo>
                      <a:pt x="18" y="95"/>
                    </a:lnTo>
                    <a:lnTo>
                      <a:pt x="37" y="100"/>
                    </a:lnTo>
                    <a:lnTo>
                      <a:pt x="57" y="93"/>
                    </a:lnTo>
                    <a:lnTo>
                      <a:pt x="75" y="76"/>
                    </a:lnTo>
                    <a:lnTo>
                      <a:pt x="93" y="62"/>
                    </a:lnTo>
                    <a:lnTo>
                      <a:pt x="105" y="46"/>
                    </a:lnTo>
                    <a:lnTo>
                      <a:pt x="122" y="40"/>
                    </a:lnTo>
                    <a:lnTo>
                      <a:pt x="135" y="43"/>
                    </a:lnTo>
                    <a:lnTo>
                      <a:pt x="144" y="58"/>
                    </a:lnTo>
                    <a:lnTo>
                      <a:pt x="159" y="78"/>
                    </a:lnTo>
                    <a:lnTo>
                      <a:pt x="183" y="96"/>
                    </a:lnTo>
                    <a:lnTo>
                      <a:pt x="211" y="114"/>
                    </a:lnTo>
                    <a:lnTo>
                      <a:pt x="234" y="132"/>
                    </a:lnTo>
                    <a:lnTo>
                      <a:pt x="257" y="155"/>
                    </a:lnTo>
                    <a:lnTo>
                      <a:pt x="277" y="172"/>
                    </a:lnTo>
                    <a:lnTo>
                      <a:pt x="296" y="184"/>
                    </a:lnTo>
                    <a:lnTo>
                      <a:pt x="309" y="186"/>
                    </a:lnTo>
                    <a:lnTo>
                      <a:pt x="315" y="180"/>
                    </a:lnTo>
                    <a:lnTo>
                      <a:pt x="324" y="170"/>
                    </a:lnTo>
                    <a:lnTo>
                      <a:pt x="335" y="145"/>
                    </a:lnTo>
                    <a:lnTo>
                      <a:pt x="344" y="118"/>
                    </a:lnTo>
                    <a:lnTo>
                      <a:pt x="350" y="96"/>
                    </a:lnTo>
                    <a:lnTo>
                      <a:pt x="354" y="7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26029" name="Freeform 38"/>
              <p:cNvSpPr>
                <a:spLocks/>
              </p:cNvSpPr>
              <p:nvPr/>
            </p:nvSpPr>
            <p:spPr bwMode="auto">
              <a:xfrm>
                <a:off x="2899" y="3442"/>
                <a:ext cx="381" cy="312"/>
              </a:xfrm>
              <a:custGeom>
                <a:avLst/>
                <a:gdLst>
                  <a:gd name="T0" fmla="*/ 83 w 381"/>
                  <a:gd name="T1" fmla="*/ 111 h 312"/>
                  <a:gd name="T2" fmla="*/ 48 w 381"/>
                  <a:gd name="T3" fmla="*/ 143 h 312"/>
                  <a:gd name="T4" fmla="*/ 16 w 381"/>
                  <a:gd name="T5" fmla="*/ 155 h 312"/>
                  <a:gd name="T6" fmla="*/ 2 w 381"/>
                  <a:gd name="T7" fmla="*/ 142 h 312"/>
                  <a:gd name="T8" fmla="*/ 0 w 381"/>
                  <a:gd name="T9" fmla="*/ 125 h 312"/>
                  <a:gd name="T10" fmla="*/ 7 w 381"/>
                  <a:gd name="T11" fmla="*/ 105 h 312"/>
                  <a:gd name="T12" fmla="*/ 28 w 381"/>
                  <a:gd name="T13" fmla="*/ 84 h 312"/>
                  <a:gd name="T14" fmla="*/ 42 w 381"/>
                  <a:gd name="T15" fmla="*/ 73 h 312"/>
                  <a:gd name="T16" fmla="*/ 66 w 381"/>
                  <a:gd name="T17" fmla="*/ 52 h 312"/>
                  <a:gd name="T18" fmla="*/ 91 w 381"/>
                  <a:gd name="T19" fmla="*/ 35 h 312"/>
                  <a:gd name="T20" fmla="*/ 115 w 381"/>
                  <a:gd name="T21" fmla="*/ 23 h 312"/>
                  <a:gd name="T22" fmla="*/ 139 w 381"/>
                  <a:gd name="T23" fmla="*/ 14 h 312"/>
                  <a:gd name="T24" fmla="*/ 170 w 381"/>
                  <a:gd name="T25" fmla="*/ 3 h 312"/>
                  <a:gd name="T26" fmla="*/ 193 w 381"/>
                  <a:gd name="T27" fmla="*/ 0 h 312"/>
                  <a:gd name="T28" fmla="*/ 207 w 381"/>
                  <a:gd name="T29" fmla="*/ 1 h 312"/>
                  <a:gd name="T30" fmla="*/ 224 w 381"/>
                  <a:gd name="T31" fmla="*/ 9 h 312"/>
                  <a:gd name="T32" fmla="*/ 236 w 381"/>
                  <a:gd name="T33" fmla="*/ 27 h 312"/>
                  <a:gd name="T34" fmla="*/ 246 w 381"/>
                  <a:gd name="T35" fmla="*/ 52 h 312"/>
                  <a:gd name="T36" fmla="*/ 253 w 381"/>
                  <a:gd name="T37" fmla="*/ 83 h 312"/>
                  <a:gd name="T38" fmla="*/ 257 w 381"/>
                  <a:gd name="T39" fmla="*/ 118 h 312"/>
                  <a:gd name="T40" fmla="*/ 257 w 381"/>
                  <a:gd name="T41" fmla="*/ 157 h 312"/>
                  <a:gd name="T42" fmla="*/ 256 w 381"/>
                  <a:gd name="T43" fmla="*/ 188 h 312"/>
                  <a:gd name="T44" fmla="*/ 262 w 381"/>
                  <a:gd name="T45" fmla="*/ 214 h 312"/>
                  <a:gd name="T46" fmla="*/ 272 w 381"/>
                  <a:gd name="T47" fmla="*/ 233 h 312"/>
                  <a:gd name="T48" fmla="*/ 283 w 381"/>
                  <a:gd name="T49" fmla="*/ 244 h 312"/>
                  <a:gd name="T50" fmla="*/ 302 w 381"/>
                  <a:gd name="T51" fmla="*/ 255 h 312"/>
                  <a:gd name="T52" fmla="*/ 328 w 381"/>
                  <a:gd name="T53" fmla="*/ 259 h 312"/>
                  <a:gd name="T54" fmla="*/ 355 w 381"/>
                  <a:gd name="T55" fmla="*/ 263 h 312"/>
                  <a:gd name="T56" fmla="*/ 375 w 381"/>
                  <a:gd name="T57" fmla="*/ 274 h 312"/>
                  <a:gd name="T58" fmla="*/ 380 w 381"/>
                  <a:gd name="T59" fmla="*/ 287 h 312"/>
                  <a:gd name="T60" fmla="*/ 381 w 381"/>
                  <a:gd name="T61" fmla="*/ 303 h 312"/>
                  <a:gd name="T62" fmla="*/ 371 w 381"/>
                  <a:gd name="T63" fmla="*/ 312 h 312"/>
                  <a:gd name="T64" fmla="*/ 361 w 381"/>
                  <a:gd name="T65" fmla="*/ 310 h 312"/>
                  <a:gd name="T66" fmla="*/ 355 w 381"/>
                  <a:gd name="T67" fmla="*/ 302 h 312"/>
                  <a:gd name="T68" fmla="*/ 359 w 381"/>
                  <a:gd name="T69" fmla="*/ 303 h 312"/>
                  <a:gd name="T70" fmla="*/ 347 w 381"/>
                  <a:gd name="T71" fmla="*/ 288 h 312"/>
                  <a:gd name="T72" fmla="*/ 326 w 381"/>
                  <a:gd name="T73" fmla="*/ 280 h 312"/>
                  <a:gd name="T74" fmla="*/ 302 w 381"/>
                  <a:gd name="T75" fmla="*/ 283 h 312"/>
                  <a:gd name="T76" fmla="*/ 279 w 381"/>
                  <a:gd name="T77" fmla="*/ 283 h 312"/>
                  <a:gd name="T78" fmla="*/ 260 w 381"/>
                  <a:gd name="T79" fmla="*/ 288 h 312"/>
                  <a:gd name="T80" fmla="*/ 243 w 381"/>
                  <a:gd name="T81" fmla="*/ 283 h 312"/>
                  <a:gd name="T82" fmla="*/ 235 w 381"/>
                  <a:gd name="T83" fmla="*/ 272 h 312"/>
                  <a:gd name="T84" fmla="*/ 237 w 381"/>
                  <a:gd name="T85" fmla="*/ 255 h 312"/>
                  <a:gd name="T86" fmla="*/ 237 w 381"/>
                  <a:gd name="T87" fmla="*/ 230 h 312"/>
                  <a:gd name="T88" fmla="*/ 230 w 381"/>
                  <a:gd name="T89" fmla="*/ 201 h 312"/>
                  <a:gd name="T90" fmla="*/ 218 w 381"/>
                  <a:gd name="T91" fmla="*/ 169 h 312"/>
                  <a:gd name="T92" fmla="*/ 211 w 381"/>
                  <a:gd name="T93" fmla="*/ 141 h 312"/>
                  <a:gd name="T94" fmla="*/ 207 w 381"/>
                  <a:gd name="T95" fmla="*/ 109 h 312"/>
                  <a:gd name="T96" fmla="*/ 202 w 381"/>
                  <a:gd name="T97" fmla="*/ 83 h 312"/>
                  <a:gd name="T98" fmla="*/ 194 w 381"/>
                  <a:gd name="T99" fmla="*/ 62 h 312"/>
                  <a:gd name="T100" fmla="*/ 185 w 381"/>
                  <a:gd name="T101" fmla="*/ 52 h 312"/>
                  <a:gd name="T102" fmla="*/ 177 w 381"/>
                  <a:gd name="T103" fmla="*/ 53 h 312"/>
                  <a:gd name="T104" fmla="*/ 164 w 381"/>
                  <a:gd name="T105" fmla="*/ 56 h 312"/>
                  <a:gd name="T106" fmla="*/ 140 w 381"/>
                  <a:gd name="T107" fmla="*/ 69 h 312"/>
                  <a:gd name="T108" fmla="*/ 116 w 381"/>
                  <a:gd name="T109" fmla="*/ 84 h 312"/>
                  <a:gd name="T110" fmla="*/ 99 w 381"/>
                  <a:gd name="T111" fmla="*/ 98 h 312"/>
                  <a:gd name="T112" fmla="*/ 83 w 381"/>
                  <a:gd name="T113" fmla="*/ 111 h 31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81"/>
                  <a:gd name="T172" fmla="*/ 0 h 312"/>
                  <a:gd name="T173" fmla="*/ 381 w 381"/>
                  <a:gd name="T174" fmla="*/ 312 h 31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81" h="312">
                    <a:moveTo>
                      <a:pt x="83" y="111"/>
                    </a:moveTo>
                    <a:lnTo>
                      <a:pt x="48" y="143"/>
                    </a:lnTo>
                    <a:lnTo>
                      <a:pt x="16" y="155"/>
                    </a:lnTo>
                    <a:lnTo>
                      <a:pt x="2" y="142"/>
                    </a:lnTo>
                    <a:lnTo>
                      <a:pt x="0" y="125"/>
                    </a:lnTo>
                    <a:lnTo>
                      <a:pt x="7" y="105"/>
                    </a:lnTo>
                    <a:lnTo>
                      <a:pt x="28" y="84"/>
                    </a:lnTo>
                    <a:lnTo>
                      <a:pt x="42" y="73"/>
                    </a:lnTo>
                    <a:lnTo>
                      <a:pt x="66" y="52"/>
                    </a:lnTo>
                    <a:lnTo>
                      <a:pt x="91" y="35"/>
                    </a:lnTo>
                    <a:lnTo>
                      <a:pt x="115" y="23"/>
                    </a:lnTo>
                    <a:lnTo>
                      <a:pt x="139" y="14"/>
                    </a:lnTo>
                    <a:lnTo>
                      <a:pt x="170" y="3"/>
                    </a:lnTo>
                    <a:lnTo>
                      <a:pt x="193" y="0"/>
                    </a:lnTo>
                    <a:lnTo>
                      <a:pt x="207" y="1"/>
                    </a:lnTo>
                    <a:lnTo>
                      <a:pt x="224" y="9"/>
                    </a:lnTo>
                    <a:lnTo>
                      <a:pt x="236" y="27"/>
                    </a:lnTo>
                    <a:lnTo>
                      <a:pt x="246" y="52"/>
                    </a:lnTo>
                    <a:lnTo>
                      <a:pt x="253" y="83"/>
                    </a:lnTo>
                    <a:lnTo>
                      <a:pt x="257" y="118"/>
                    </a:lnTo>
                    <a:lnTo>
                      <a:pt x="257" y="157"/>
                    </a:lnTo>
                    <a:lnTo>
                      <a:pt x="256" y="188"/>
                    </a:lnTo>
                    <a:lnTo>
                      <a:pt x="262" y="214"/>
                    </a:lnTo>
                    <a:lnTo>
                      <a:pt x="272" y="233"/>
                    </a:lnTo>
                    <a:lnTo>
                      <a:pt x="283" y="244"/>
                    </a:lnTo>
                    <a:lnTo>
                      <a:pt x="302" y="255"/>
                    </a:lnTo>
                    <a:lnTo>
                      <a:pt x="328" y="259"/>
                    </a:lnTo>
                    <a:lnTo>
                      <a:pt x="355" y="263"/>
                    </a:lnTo>
                    <a:lnTo>
                      <a:pt x="375" y="274"/>
                    </a:lnTo>
                    <a:lnTo>
                      <a:pt x="380" y="287"/>
                    </a:lnTo>
                    <a:lnTo>
                      <a:pt x="381" y="303"/>
                    </a:lnTo>
                    <a:lnTo>
                      <a:pt x="371" y="312"/>
                    </a:lnTo>
                    <a:lnTo>
                      <a:pt x="361" y="310"/>
                    </a:lnTo>
                    <a:lnTo>
                      <a:pt x="355" y="302"/>
                    </a:lnTo>
                    <a:lnTo>
                      <a:pt x="359" y="303"/>
                    </a:lnTo>
                    <a:lnTo>
                      <a:pt x="347" y="288"/>
                    </a:lnTo>
                    <a:lnTo>
                      <a:pt x="326" y="280"/>
                    </a:lnTo>
                    <a:lnTo>
                      <a:pt x="302" y="283"/>
                    </a:lnTo>
                    <a:lnTo>
                      <a:pt x="279" y="283"/>
                    </a:lnTo>
                    <a:lnTo>
                      <a:pt x="260" y="288"/>
                    </a:lnTo>
                    <a:lnTo>
                      <a:pt x="243" y="283"/>
                    </a:lnTo>
                    <a:lnTo>
                      <a:pt x="235" y="272"/>
                    </a:lnTo>
                    <a:lnTo>
                      <a:pt x="237" y="255"/>
                    </a:lnTo>
                    <a:lnTo>
                      <a:pt x="237" y="230"/>
                    </a:lnTo>
                    <a:lnTo>
                      <a:pt x="230" y="201"/>
                    </a:lnTo>
                    <a:lnTo>
                      <a:pt x="218" y="169"/>
                    </a:lnTo>
                    <a:lnTo>
                      <a:pt x="211" y="141"/>
                    </a:lnTo>
                    <a:lnTo>
                      <a:pt x="207" y="109"/>
                    </a:lnTo>
                    <a:lnTo>
                      <a:pt x="202" y="83"/>
                    </a:lnTo>
                    <a:lnTo>
                      <a:pt x="194" y="62"/>
                    </a:lnTo>
                    <a:lnTo>
                      <a:pt x="185" y="52"/>
                    </a:lnTo>
                    <a:lnTo>
                      <a:pt x="177" y="53"/>
                    </a:lnTo>
                    <a:lnTo>
                      <a:pt x="164" y="56"/>
                    </a:lnTo>
                    <a:lnTo>
                      <a:pt x="140" y="69"/>
                    </a:lnTo>
                    <a:lnTo>
                      <a:pt x="116" y="84"/>
                    </a:lnTo>
                    <a:lnTo>
                      <a:pt x="99" y="98"/>
                    </a:lnTo>
                    <a:lnTo>
                      <a:pt x="83" y="1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</p:grpSp>
        <p:grpSp>
          <p:nvGrpSpPr>
            <p:cNvPr id="125976" name="Group 39"/>
            <p:cNvGrpSpPr>
              <a:grpSpLocks/>
            </p:cNvGrpSpPr>
            <p:nvPr/>
          </p:nvGrpSpPr>
          <p:grpSpPr bwMode="auto">
            <a:xfrm>
              <a:off x="3438525" y="5808663"/>
              <a:ext cx="2263775" cy="590550"/>
              <a:chOff x="2166" y="3659"/>
              <a:chExt cx="1426" cy="372"/>
            </a:xfrm>
          </p:grpSpPr>
          <p:grpSp>
            <p:nvGrpSpPr>
              <p:cNvPr id="125977" name="Group 40"/>
              <p:cNvGrpSpPr>
                <a:grpSpLocks/>
              </p:cNvGrpSpPr>
              <p:nvPr/>
            </p:nvGrpSpPr>
            <p:grpSpPr bwMode="auto">
              <a:xfrm>
                <a:off x="2192" y="3659"/>
                <a:ext cx="1391" cy="352"/>
                <a:chOff x="2192" y="3659"/>
                <a:chExt cx="1391" cy="352"/>
              </a:xfrm>
            </p:grpSpPr>
            <p:grpSp>
              <p:nvGrpSpPr>
                <p:cNvPr id="126000" name="Group 41"/>
                <p:cNvGrpSpPr>
                  <a:grpSpLocks/>
                </p:cNvGrpSpPr>
                <p:nvPr/>
              </p:nvGrpSpPr>
              <p:grpSpPr bwMode="auto">
                <a:xfrm>
                  <a:off x="2192" y="3697"/>
                  <a:ext cx="123" cy="127"/>
                  <a:chOff x="2192" y="3697"/>
                  <a:chExt cx="123" cy="127"/>
                </a:xfrm>
              </p:grpSpPr>
              <p:sp>
                <p:nvSpPr>
                  <p:cNvPr id="126021" name="Freeform 42"/>
                  <p:cNvSpPr>
                    <a:spLocks/>
                  </p:cNvSpPr>
                  <p:nvPr/>
                </p:nvSpPr>
                <p:spPr bwMode="auto">
                  <a:xfrm>
                    <a:off x="2192" y="3697"/>
                    <a:ext cx="123" cy="127"/>
                  </a:xfrm>
                  <a:custGeom>
                    <a:avLst/>
                    <a:gdLst>
                      <a:gd name="T0" fmla="*/ 27 w 123"/>
                      <a:gd name="T1" fmla="*/ 29 h 127"/>
                      <a:gd name="T2" fmla="*/ 31 w 123"/>
                      <a:gd name="T3" fmla="*/ 11 h 127"/>
                      <a:gd name="T4" fmla="*/ 45 w 123"/>
                      <a:gd name="T5" fmla="*/ 0 h 127"/>
                      <a:gd name="T6" fmla="*/ 58 w 123"/>
                      <a:gd name="T7" fmla="*/ 0 h 127"/>
                      <a:gd name="T8" fmla="*/ 70 w 123"/>
                      <a:gd name="T9" fmla="*/ 9 h 127"/>
                      <a:gd name="T10" fmla="*/ 77 w 123"/>
                      <a:gd name="T11" fmla="*/ 24 h 127"/>
                      <a:gd name="T12" fmla="*/ 96 w 123"/>
                      <a:gd name="T13" fmla="*/ 20 h 127"/>
                      <a:gd name="T14" fmla="*/ 114 w 123"/>
                      <a:gd name="T15" fmla="*/ 26 h 127"/>
                      <a:gd name="T16" fmla="*/ 119 w 123"/>
                      <a:gd name="T17" fmla="*/ 27 h 127"/>
                      <a:gd name="T18" fmla="*/ 123 w 123"/>
                      <a:gd name="T19" fmla="*/ 43 h 127"/>
                      <a:gd name="T20" fmla="*/ 118 w 123"/>
                      <a:gd name="T21" fmla="*/ 58 h 127"/>
                      <a:gd name="T22" fmla="*/ 106 w 123"/>
                      <a:gd name="T23" fmla="*/ 71 h 127"/>
                      <a:gd name="T24" fmla="*/ 100 w 123"/>
                      <a:gd name="T25" fmla="*/ 74 h 127"/>
                      <a:gd name="T26" fmla="*/ 103 w 123"/>
                      <a:gd name="T27" fmla="*/ 87 h 127"/>
                      <a:gd name="T28" fmla="*/ 98 w 123"/>
                      <a:gd name="T29" fmla="*/ 103 h 127"/>
                      <a:gd name="T30" fmla="*/ 89 w 123"/>
                      <a:gd name="T31" fmla="*/ 114 h 127"/>
                      <a:gd name="T32" fmla="*/ 73 w 123"/>
                      <a:gd name="T33" fmla="*/ 124 h 127"/>
                      <a:gd name="T34" fmla="*/ 70 w 123"/>
                      <a:gd name="T35" fmla="*/ 127 h 127"/>
                      <a:gd name="T36" fmla="*/ 53 w 123"/>
                      <a:gd name="T37" fmla="*/ 125 h 127"/>
                      <a:gd name="T38" fmla="*/ 39 w 123"/>
                      <a:gd name="T39" fmla="*/ 114 h 127"/>
                      <a:gd name="T40" fmla="*/ 33 w 123"/>
                      <a:gd name="T41" fmla="*/ 110 h 127"/>
                      <a:gd name="T42" fmla="*/ 17 w 123"/>
                      <a:gd name="T43" fmla="*/ 109 h 127"/>
                      <a:gd name="T44" fmla="*/ 3 w 123"/>
                      <a:gd name="T45" fmla="*/ 93 h 127"/>
                      <a:gd name="T46" fmla="*/ 0 w 123"/>
                      <a:gd name="T47" fmla="*/ 76 h 127"/>
                      <a:gd name="T48" fmla="*/ 4 w 123"/>
                      <a:gd name="T49" fmla="*/ 59 h 127"/>
                      <a:gd name="T50" fmla="*/ 11 w 123"/>
                      <a:gd name="T51" fmla="*/ 55 h 127"/>
                      <a:gd name="T52" fmla="*/ 4 w 123"/>
                      <a:gd name="T53" fmla="*/ 43 h 127"/>
                      <a:gd name="T54" fmla="*/ 11 w 123"/>
                      <a:gd name="T55" fmla="*/ 33 h 127"/>
                      <a:gd name="T56" fmla="*/ 18 w 123"/>
                      <a:gd name="T57" fmla="*/ 29 h 127"/>
                      <a:gd name="T58" fmla="*/ 27 w 123"/>
                      <a:gd name="T59" fmla="*/ 29 h 12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3"/>
                      <a:gd name="T91" fmla="*/ 0 h 127"/>
                      <a:gd name="T92" fmla="*/ 123 w 123"/>
                      <a:gd name="T93" fmla="*/ 127 h 127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3" h="127">
                        <a:moveTo>
                          <a:pt x="27" y="29"/>
                        </a:moveTo>
                        <a:lnTo>
                          <a:pt x="31" y="11"/>
                        </a:lnTo>
                        <a:lnTo>
                          <a:pt x="45" y="0"/>
                        </a:lnTo>
                        <a:lnTo>
                          <a:pt x="58" y="0"/>
                        </a:lnTo>
                        <a:lnTo>
                          <a:pt x="70" y="9"/>
                        </a:lnTo>
                        <a:lnTo>
                          <a:pt x="77" y="24"/>
                        </a:lnTo>
                        <a:lnTo>
                          <a:pt x="96" y="20"/>
                        </a:lnTo>
                        <a:lnTo>
                          <a:pt x="114" y="26"/>
                        </a:lnTo>
                        <a:lnTo>
                          <a:pt x="119" y="27"/>
                        </a:lnTo>
                        <a:lnTo>
                          <a:pt x="123" y="43"/>
                        </a:lnTo>
                        <a:lnTo>
                          <a:pt x="118" y="58"/>
                        </a:lnTo>
                        <a:lnTo>
                          <a:pt x="106" y="71"/>
                        </a:lnTo>
                        <a:lnTo>
                          <a:pt x="100" y="74"/>
                        </a:lnTo>
                        <a:lnTo>
                          <a:pt x="103" y="87"/>
                        </a:lnTo>
                        <a:lnTo>
                          <a:pt x="98" y="103"/>
                        </a:lnTo>
                        <a:lnTo>
                          <a:pt x="89" y="114"/>
                        </a:lnTo>
                        <a:lnTo>
                          <a:pt x="73" y="124"/>
                        </a:lnTo>
                        <a:lnTo>
                          <a:pt x="70" y="127"/>
                        </a:lnTo>
                        <a:lnTo>
                          <a:pt x="53" y="125"/>
                        </a:lnTo>
                        <a:lnTo>
                          <a:pt x="39" y="114"/>
                        </a:lnTo>
                        <a:lnTo>
                          <a:pt x="33" y="110"/>
                        </a:lnTo>
                        <a:lnTo>
                          <a:pt x="17" y="109"/>
                        </a:lnTo>
                        <a:lnTo>
                          <a:pt x="3" y="93"/>
                        </a:lnTo>
                        <a:lnTo>
                          <a:pt x="0" y="76"/>
                        </a:lnTo>
                        <a:lnTo>
                          <a:pt x="4" y="59"/>
                        </a:lnTo>
                        <a:lnTo>
                          <a:pt x="11" y="55"/>
                        </a:lnTo>
                        <a:lnTo>
                          <a:pt x="4" y="43"/>
                        </a:lnTo>
                        <a:lnTo>
                          <a:pt x="11" y="33"/>
                        </a:lnTo>
                        <a:lnTo>
                          <a:pt x="18" y="29"/>
                        </a:lnTo>
                        <a:lnTo>
                          <a:pt x="27" y="29"/>
                        </a:ln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22" name="Freeform 43"/>
                  <p:cNvSpPr>
                    <a:spLocks/>
                  </p:cNvSpPr>
                  <p:nvPr/>
                </p:nvSpPr>
                <p:spPr bwMode="auto">
                  <a:xfrm>
                    <a:off x="2211" y="3707"/>
                    <a:ext cx="90" cy="102"/>
                  </a:xfrm>
                  <a:custGeom>
                    <a:avLst/>
                    <a:gdLst>
                      <a:gd name="T0" fmla="*/ 29 w 90"/>
                      <a:gd name="T1" fmla="*/ 47 h 102"/>
                      <a:gd name="T2" fmla="*/ 25 w 90"/>
                      <a:gd name="T3" fmla="*/ 33 h 102"/>
                      <a:gd name="T4" fmla="*/ 19 w 90"/>
                      <a:gd name="T5" fmla="*/ 20 h 102"/>
                      <a:gd name="T6" fmla="*/ 24 w 90"/>
                      <a:gd name="T7" fmla="*/ 8 h 102"/>
                      <a:gd name="T8" fmla="*/ 31 w 90"/>
                      <a:gd name="T9" fmla="*/ 0 h 102"/>
                      <a:gd name="T10" fmla="*/ 38 w 90"/>
                      <a:gd name="T11" fmla="*/ 3 h 102"/>
                      <a:gd name="T12" fmla="*/ 46 w 90"/>
                      <a:gd name="T13" fmla="*/ 7 h 102"/>
                      <a:gd name="T14" fmla="*/ 47 w 90"/>
                      <a:gd name="T15" fmla="*/ 18 h 102"/>
                      <a:gd name="T16" fmla="*/ 44 w 90"/>
                      <a:gd name="T17" fmla="*/ 29 h 102"/>
                      <a:gd name="T18" fmla="*/ 44 w 90"/>
                      <a:gd name="T19" fmla="*/ 39 h 102"/>
                      <a:gd name="T20" fmla="*/ 50 w 90"/>
                      <a:gd name="T21" fmla="*/ 36 h 102"/>
                      <a:gd name="T22" fmla="*/ 56 w 90"/>
                      <a:gd name="T23" fmla="*/ 27 h 102"/>
                      <a:gd name="T24" fmla="*/ 65 w 90"/>
                      <a:gd name="T25" fmla="*/ 21 h 102"/>
                      <a:gd name="T26" fmla="*/ 69 w 90"/>
                      <a:gd name="T27" fmla="*/ 21 h 102"/>
                      <a:gd name="T28" fmla="*/ 78 w 90"/>
                      <a:gd name="T29" fmla="*/ 20 h 102"/>
                      <a:gd name="T30" fmla="*/ 86 w 90"/>
                      <a:gd name="T31" fmla="*/ 26 h 102"/>
                      <a:gd name="T32" fmla="*/ 90 w 90"/>
                      <a:gd name="T33" fmla="*/ 38 h 102"/>
                      <a:gd name="T34" fmla="*/ 86 w 90"/>
                      <a:gd name="T35" fmla="*/ 49 h 102"/>
                      <a:gd name="T36" fmla="*/ 76 w 90"/>
                      <a:gd name="T37" fmla="*/ 56 h 102"/>
                      <a:gd name="T38" fmla="*/ 63 w 90"/>
                      <a:gd name="T39" fmla="*/ 56 h 102"/>
                      <a:gd name="T40" fmla="*/ 52 w 90"/>
                      <a:gd name="T41" fmla="*/ 54 h 102"/>
                      <a:gd name="T42" fmla="*/ 53 w 90"/>
                      <a:gd name="T43" fmla="*/ 63 h 102"/>
                      <a:gd name="T44" fmla="*/ 65 w 90"/>
                      <a:gd name="T45" fmla="*/ 65 h 102"/>
                      <a:gd name="T46" fmla="*/ 74 w 90"/>
                      <a:gd name="T47" fmla="*/ 72 h 102"/>
                      <a:gd name="T48" fmla="*/ 72 w 90"/>
                      <a:gd name="T49" fmla="*/ 87 h 102"/>
                      <a:gd name="T50" fmla="*/ 62 w 90"/>
                      <a:gd name="T51" fmla="*/ 99 h 102"/>
                      <a:gd name="T52" fmla="*/ 49 w 90"/>
                      <a:gd name="T53" fmla="*/ 102 h 102"/>
                      <a:gd name="T54" fmla="*/ 38 w 90"/>
                      <a:gd name="T55" fmla="*/ 96 h 102"/>
                      <a:gd name="T56" fmla="*/ 31 w 90"/>
                      <a:gd name="T57" fmla="*/ 86 h 102"/>
                      <a:gd name="T58" fmla="*/ 36 w 90"/>
                      <a:gd name="T59" fmla="*/ 75 h 102"/>
                      <a:gd name="T60" fmla="*/ 41 w 90"/>
                      <a:gd name="T61" fmla="*/ 65 h 102"/>
                      <a:gd name="T62" fmla="*/ 34 w 90"/>
                      <a:gd name="T63" fmla="*/ 61 h 102"/>
                      <a:gd name="T64" fmla="*/ 31 w 90"/>
                      <a:gd name="T65" fmla="*/ 73 h 102"/>
                      <a:gd name="T66" fmla="*/ 24 w 90"/>
                      <a:gd name="T67" fmla="*/ 83 h 102"/>
                      <a:gd name="T68" fmla="*/ 10 w 90"/>
                      <a:gd name="T69" fmla="*/ 84 h 102"/>
                      <a:gd name="T70" fmla="*/ 1 w 90"/>
                      <a:gd name="T71" fmla="*/ 77 h 102"/>
                      <a:gd name="T72" fmla="*/ 0 w 90"/>
                      <a:gd name="T73" fmla="*/ 67 h 102"/>
                      <a:gd name="T74" fmla="*/ 4 w 90"/>
                      <a:gd name="T75" fmla="*/ 59 h 102"/>
                      <a:gd name="T76" fmla="*/ 9 w 90"/>
                      <a:gd name="T77" fmla="*/ 53 h 102"/>
                      <a:gd name="T78" fmla="*/ 6 w 90"/>
                      <a:gd name="T79" fmla="*/ 43 h 102"/>
                      <a:gd name="T80" fmla="*/ 5 w 90"/>
                      <a:gd name="T81" fmla="*/ 34 h 102"/>
                      <a:gd name="T82" fmla="*/ 13 w 90"/>
                      <a:gd name="T83" fmla="*/ 33 h 102"/>
                      <a:gd name="T84" fmla="*/ 20 w 90"/>
                      <a:gd name="T85" fmla="*/ 37 h 102"/>
                      <a:gd name="T86" fmla="*/ 29 w 90"/>
                      <a:gd name="T87" fmla="*/ 47 h 10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0"/>
                      <a:gd name="T133" fmla="*/ 0 h 102"/>
                      <a:gd name="T134" fmla="*/ 90 w 90"/>
                      <a:gd name="T135" fmla="*/ 102 h 10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0" h="102">
                        <a:moveTo>
                          <a:pt x="29" y="47"/>
                        </a:moveTo>
                        <a:lnTo>
                          <a:pt x="25" y="33"/>
                        </a:lnTo>
                        <a:lnTo>
                          <a:pt x="19" y="20"/>
                        </a:lnTo>
                        <a:lnTo>
                          <a:pt x="24" y="8"/>
                        </a:lnTo>
                        <a:lnTo>
                          <a:pt x="31" y="0"/>
                        </a:lnTo>
                        <a:lnTo>
                          <a:pt x="38" y="3"/>
                        </a:lnTo>
                        <a:lnTo>
                          <a:pt x="46" y="7"/>
                        </a:lnTo>
                        <a:lnTo>
                          <a:pt x="47" y="18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50" y="36"/>
                        </a:lnTo>
                        <a:lnTo>
                          <a:pt x="56" y="27"/>
                        </a:lnTo>
                        <a:lnTo>
                          <a:pt x="65" y="21"/>
                        </a:lnTo>
                        <a:lnTo>
                          <a:pt x="69" y="21"/>
                        </a:lnTo>
                        <a:lnTo>
                          <a:pt x="78" y="20"/>
                        </a:lnTo>
                        <a:lnTo>
                          <a:pt x="86" y="26"/>
                        </a:lnTo>
                        <a:lnTo>
                          <a:pt x="90" y="38"/>
                        </a:lnTo>
                        <a:lnTo>
                          <a:pt x="86" y="49"/>
                        </a:lnTo>
                        <a:lnTo>
                          <a:pt x="76" y="56"/>
                        </a:lnTo>
                        <a:lnTo>
                          <a:pt x="63" y="56"/>
                        </a:lnTo>
                        <a:lnTo>
                          <a:pt x="52" y="54"/>
                        </a:lnTo>
                        <a:lnTo>
                          <a:pt x="53" y="63"/>
                        </a:lnTo>
                        <a:lnTo>
                          <a:pt x="65" y="65"/>
                        </a:lnTo>
                        <a:lnTo>
                          <a:pt x="74" y="72"/>
                        </a:lnTo>
                        <a:lnTo>
                          <a:pt x="72" y="87"/>
                        </a:lnTo>
                        <a:lnTo>
                          <a:pt x="62" y="99"/>
                        </a:lnTo>
                        <a:lnTo>
                          <a:pt x="49" y="102"/>
                        </a:lnTo>
                        <a:lnTo>
                          <a:pt x="38" y="96"/>
                        </a:lnTo>
                        <a:lnTo>
                          <a:pt x="31" y="86"/>
                        </a:lnTo>
                        <a:lnTo>
                          <a:pt x="36" y="75"/>
                        </a:lnTo>
                        <a:lnTo>
                          <a:pt x="41" y="65"/>
                        </a:lnTo>
                        <a:lnTo>
                          <a:pt x="34" y="61"/>
                        </a:lnTo>
                        <a:lnTo>
                          <a:pt x="31" y="73"/>
                        </a:lnTo>
                        <a:lnTo>
                          <a:pt x="24" y="83"/>
                        </a:lnTo>
                        <a:lnTo>
                          <a:pt x="10" y="84"/>
                        </a:lnTo>
                        <a:lnTo>
                          <a:pt x="1" y="77"/>
                        </a:lnTo>
                        <a:lnTo>
                          <a:pt x="0" y="67"/>
                        </a:lnTo>
                        <a:lnTo>
                          <a:pt x="4" y="59"/>
                        </a:lnTo>
                        <a:lnTo>
                          <a:pt x="9" y="53"/>
                        </a:lnTo>
                        <a:lnTo>
                          <a:pt x="6" y="43"/>
                        </a:lnTo>
                        <a:lnTo>
                          <a:pt x="5" y="34"/>
                        </a:lnTo>
                        <a:lnTo>
                          <a:pt x="13" y="33"/>
                        </a:lnTo>
                        <a:lnTo>
                          <a:pt x="20" y="37"/>
                        </a:lnTo>
                        <a:lnTo>
                          <a:pt x="29" y="47"/>
                        </a:lnTo>
                        <a:close/>
                      </a:path>
                    </a:pathLst>
                  </a:custGeom>
                  <a:blipFill dpi="0" rotWithShape="0">
                    <a:blip r:embed="rId5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23" name="Freeform 44"/>
                  <p:cNvSpPr>
                    <a:spLocks/>
                  </p:cNvSpPr>
                  <p:nvPr/>
                </p:nvSpPr>
                <p:spPr bwMode="auto">
                  <a:xfrm>
                    <a:off x="2242" y="3748"/>
                    <a:ext cx="20" cy="19"/>
                  </a:xfrm>
                  <a:custGeom>
                    <a:avLst/>
                    <a:gdLst>
                      <a:gd name="T0" fmla="*/ 0 w 20"/>
                      <a:gd name="T1" fmla="*/ 5 h 19"/>
                      <a:gd name="T2" fmla="*/ 10 w 20"/>
                      <a:gd name="T3" fmla="*/ 0 h 19"/>
                      <a:gd name="T4" fmla="*/ 17 w 20"/>
                      <a:gd name="T5" fmla="*/ 2 h 19"/>
                      <a:gd name="T6" fmla="*/ 20 w 20"/>
                      <a:gd name="T7" fmla="*/ 13 h 19"/>
                      <a:gd name="T8" fmla="*/ 12 w 20"/>
                      <a:gd name="T9" fmla="*/ 19 h 19"/>
                      <a:gd name="T10" fmla="*/ 2 w 20"/>
                      <a:gd name="T11" fmla="*/ 14 h 19"/>
                      <a:gd name="T12" fmla="*/ 0 w 20"/>
                      <a:gd name="T13" fmla="*/ 5 h 1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0"/>
                      <a:gd name="T22" fmla="*/ 0 h 19"/>
                      <a:gd name="T23" fmla="*/ 20 w 20"/>
                      <a:gd name="T24" fmla="*/ 19 h 1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0" h="19">
                        <a:moveTo>
                          <a:pt x="0" y="5"/>
                        </a:moveTo>
                        <a:lnTo>
                          <a:pt x="10" y="0"/>
                        </a:lnTo>
                        <a:lnTo>
                          <a:pt x="17" y="2"/>
                        </a:lnTo>
                        <a:lnTo>
                          <a:pt x="20" y="13"/>
                        </a:lnTo>
                        <a:lnTo>
                          <a:pt x="12" y="19"/>
                        </a:lnTo>
                        <a:lnTo>
                          <a:pt x="2" y="1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blipFill dpi="0" rotWithShape="0">
                    <a:blip r:embed="rId6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</p:grpSp>
            <p:grpSp>
              <p:nvGrpSpPr>
                <p:cNvPr id="126001" name="Group 45"/>
                <p:cNvGrpSpPr>
                  <a:grpSpLocks/>
                </p:cNvGrpSpPr>
                <p:nvPr/>
              </p:nvGrpSpPr>
              <p:grpSpPr bwMode="auto">
                <a:xfrm>
                  <a:off x="2251" y="3868"/>
                  <a:ext cx="142" cy="118"/>
                  <a:chOff x="2251" y="3868"/>
                  <a:chExt cx="142" cy="118"/>
                </a:xfrm>
              </p:grpSpPr>
              <p:sp>
                <p:nvSpPr>
                  <p:cNvPr id="126018" name="Freeform 46"/>
                  <p:cNvSpPr>
                    <a:spLocks/>
                  </p:cNvSpPr>
                  <p:nvPr/>
                </p:nvSpPr>
                <p:spPr bwMode="auto">
                  <a:xfrm>
                    <a:off x="2251" y="3868"/>
                    <a:ext cx="142" cy="118"/>
                  </a:xfrm>
                  <a:custGeom>
                    <a:avLst/>
                    <a:gdLst>
                      <a:gd name="T0" fmla="*/ 48 w 142"/>
                      <a:gd name="T1" fmla="*/ 19 h 118"/>
                      <a:gd name="T2" fmla="*/ 59 w 142"/>
                      <a:gd name="T3" fmla="*/ 5 h 118"/>
                      <a:gd name="T4" fmla="*/ 76 w 142"/>
                      <a:gd name="T5" fmla="*/ 0 h 118"/>
                      <a:gd name="T6" fmla="*/ 90 w 142"/>
                      <a:gd name="T7" fmla="*/ 4 h 118"/>
                      <a:gd name="T8" fmla="*/ 99 w 142"/>
                      <a:gd name="T9" fmla="*/ 16 h 118"/>
                      <a:gd name="T10" fmla="*/ 101 w 142"/>
                      <a:gd name="T11" fmla="*/ 31 h 118"/>
                      <a:gd name="T12" fmla="*/ 121 w 142"/>
                      <a:gd name="T13" fmla="*/ 34 h 118"/>
                      <a:gd name="T14" fmla="*/ 137 w 142"/>
                      <a:gd name="T15" fmla="*/ 45 h 118"/>
                      <a:gd name="T16" fmla="*/ 142 w 142"/>
                      <a:gd name="T17" fmla="*/ 47 h 118"/>
                      <a:gd name="T18" fmla="*/ 140 w 142"/>
                      <a:gd name="T19" fmla="*/ 63 h 118"/>
                      <a:gd name="T20" fmla="*/ 129 w 142"/>
                      <a:gd name="T21" fmla="*/ 73 h 118"/>
                      <a:gd name="T22" fmla="*/ 113 w 142"/>
                      <a:gd name="T23" fmla="*/ 81 h 118"/>
                      <a:gd name="T24" fmla="*/ 105 w 142"/>
                      <a:gd name="T25" fmla="*/ 82 h 118"/>
                      <a:gd name="T26" fmla="*/ 104 w 142"/>
                      <a:gd name="T27" fmla="*/ 94 h 118"/>
                      <a:gd name="T28" fmla="*/ 93 w 142"/>
                      <a:gd name="T29" fmla="*/ 106 h 118"/>
                      <a:gd name="T30" fmla="*/ 79 w 142"/>
                      <a:gd name="T31" fmla="*/ 113 h 118"/>
                      <a:gd name="T32" fmla="*/ 60 w 142"/>
                      <a:gd name="T33" fmla="*/ 117 h 118"/>
                      <a:gd name="T34" fmla="*/ 56 w 142"/>
                      <a:gd name="T35" fmla="*/ 118 h 118"/>
                      <a:gd name="T36" fmla="*/ 40 w 142"/>
                      <a:gd name="T37" fmla="*/ 111 h 118"/>
                      <a:gd name="T38" fmla="*/ 29 w 142"/>
                      <a:gd name="T39" fmla="*/ 98 h 118"/>
                      <a:gd name="T40" fmla="*/ 25 w 142"/>
                      <a:gd name="T41" fmla="*/ 92 h 118"/>
                      <a:gd name="T42" fmla="*/ 9 w 142"/>
                      <a:gd name="T43" fmla="*/ 85 h 118"/>
                      <a:gd name="T44" fmla="*/ 0 w 142"/>
                      <a:gd name="T45" fmla="*/ 67 h 118"/>
                      <a:gd name="T46" fmla="*/ 5 w 142"/>
                      <a:gd name="T47" fmla="*/ 52 h 118"/>
                      <a:gd name="T48" fmla="*/ 14 w 142"/>
                      <a:gd name="T49" fmla="*/ 39 h 118"/>
                      <a:gd name="T50" fmla="*/ 22 w 142"/>
                      <a:gd name="T51" fmla="*/ 37 h 118"/>
                      <a:gd name="T52" fmla="*/ 19 w 142"/>
                      <a:gd name="T53" fmla="*/ 24 h 118"/>
                      <a:gd name="T54" fmla="*/ 30 w 142"/>
                      <a:gd name="T55" fmla="*/ 18 h 118"/>
                      <a:gd name="T56" fmla="*/ 40 w 142"/>
                      <a:gd name="T57" fmla="*/ 17 h 118"/>
                      <a:gd name="T58" fmla="*/ 48 w 142"/>
                      <a:gd name="T59" fmla="*/ 19 h 118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42"/>
                      <a:gd name="T91" fmla="*/ 0 h 118"/>
                      <a:gd name="T92" fmla="*/ 142 w 142"/>
                      <a:gd name="T93" fmla="*/ 118 h 118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42" h="118">
                        <a:moveTo>
                          <a:pt x="48" y="19"/>
                        </a:moveTo>
                        <a:lnTo>
                          <a:pt x="59" y="5"/>
                        </a:lnTo>
                        <a:lnTo>
                          <a:pt x="76" y="0"/>
                        </a:lnTo>
                        <a:lnTo>
                          <a:pt x="90" y="4"/>
                        </a:lnTo>
                        <a:lnTo>
                          <a:pt x="99" y="16"/>
                        </a:lnTo>
                        <a:lnTo>
                          <a:pt x="101" y="31"/>
                        </a:lnTo>
                        <a:lnTo>
                          <a:pt x="121" y="34"/>
                        </a:lnTo>
                        <a:lnTo>
                          <a:pt x="137" y="45"/>
                        </a:lnTo>
                        <a:lnTo>
                          <a:pt x="142" y="47"/>
                        </a:lnTo>
                        <a:lnTo>
                          <a:pt x="140" y="63"/>
                        </a:lnTo>
                        <a:lnTo>
                          <a:pt x="129" y="73"/>
                        </a:lnTo>
                        <a:lnTo>
                          <a:pt x="113" y="81"/>
                        </a:lnTo>
                        <a:lnTo>
                          <a:pt x="105" y="82"/>
                        </a:lnTo>
                        <a:lnTo>
                          <a:pt x="104" y="94"/>
                        </a:lnTo>
                        <a:lnTo>
                          <a:pt x="93" y="106"/>
                        </a:lnTo>
                        <a:lnTo>
                          <a:pt x="79" y="113"/>
                        </a:lnTo>
                        <a:lnTo>
                          <a:pt x="60" y="117"/>
                        </a:lnTo>
                        <a:lnTo>
                          <a:pt x="56" y="118"/>
                        </a:lnTo>
                        <a:lnTo>
                          <a:pt x="40" y="111"/>
                        </a:lnTo>
                        <a:lnTo>
                          <a:pt x="29" y="98"/>
                        </a:lnTo>
                        <a:lnTo>
                          <a:pt x="25" y="92"/>
                        </a:lnTo>
                        <a:lnTo>
                          <a:pt x="9" y="85"/>
                        </a:lnTo>
                        <a:lnTo>
                          <a:pt x="0" y="67"/>
                        </a:lnTo>
                        <a:lnTo>
                          <a:pt x="5" y="52"/>
                        </a:lnTo>
                        <a:lnTo>
                          <a:pt x="14" y="39"/>
                        </a:lnTo>
                        <a:lnTo>
                          <a:pt x="22" y="37"/>
                        </a:lnTo>
                        <a:lnTo>
                          <a:pt x="19" y="24"/>
                        </a:lnTo>
                        <a:lnTo>
                          <a:pt x="30" y="18"/>
                        </a:lnTo>
                        <a:lnTo>
                          <a:pt x="40" y="17"/>
                        </a:lnTo>
                        <a:lnTo>
                          <a:pt x="48" y="19"/>
                        </a:ln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19" name="Freeform 47"/>
                  <p:cNvSpPr>
                    <a:spLocks/>
                  </p:cNvSpPr>
                  <p:nvPr/>
                </p:nvSpPr>
                <p:spPr bwMode="auto">
                  <a:xfrm>
                    <a:off x="2271" y="3878"/>
                    <a:ext cx="104" cy="95"/>
                  </a:xfrm>
                  <a:custGeom>
                    <a:avLst/>
                    <a:gdLst>
                      <a:gd name="T0" fmla="*/ 39 w 104"/>
                      <a:gd name="T1" fmla="*/ 39 h 95"/>
                      <a:gd name="T2" fmla="*/ 41 w 104"/>
                      <a:gd name="T3" fmla="*/ 26 h 95"/>
                      <a:gd name="T4" fmla="*/ 39 w 104"/>
                      <a:gd name="T5" fmla="*/ 13 h 95"/>
                      <a:gd name="T6" fmla="*/ 49 w 104"/>
                      <a:gd name="T7" fmla="*/ 5 h 95"/>
                      <a:gd name="T8" fmla="*/ 58 w 104"/>
                      <a:gd name="T9" fmla="*/ 0 h 95"/>
                      <a:gd name="T10" fmla="*/ 65 w 104"/>
                      <a:gd name="T11" fmla="*/ 5 h 95"/>
                      <a:gd name="T12" fmla="*/ 70 w 104"/>
                      <a:gd name="T13" fmla="*/ 11 h 95"/>
                      <a:gd name="T14" fmla="*/ 68 w 104"/>
                      <a:gd name="T15" fmla="*/ 20 h 95"/>
                      <a:gd name="T16" fmla="*/ 61 w 104"/>
                      <a:gd name="T17" fmla="*/ 29 h 95"/>
                      <a:gd name="T18" fmla="*/ 57 w 104"/>
                      <a:gd name="T19" fmla="*/ 38 h 95"/>
                      <a:gd name="T20" fmla="*/ 65 w 104"/>
                      <a:gd name="T21" fmla="*/ 37 h 95"/>
                      <a:gd name="T22" fmla="*/ 75 w 104"/>
                      <a:gd name="T23" fmla="*/ 31 h 95"/>
                      <a:gd name="T24" fmla="*/ 85 w 104"/>
                      <a:gd name="T25" fmla="*/ 29 h 95"/>
                      <a:gd name="T26" fmla="*/ 89 w 104"/>
                      <a:gd name="T27" fmla="*/ 30 h 95"/>
                      <a:gd name="T28" fmla="*/ 99 w 104"/>
                      <a:gd name="T29" fmla="*/ 32 h 95"/>
                      <a:gd name="T30" fmla="*/ 104 w 104"/>
                      <a:gd name="T31" fmla="*/ 39 h 95"/>
                      <a:gd name="T32" fmla="*/ 104 w 104"/>
                      <a:gd name="T33" fmla="*/ 51 h 95"/>
                      <a:gd name="T34" fmla="*/ 96 w 104"/>
                      <a:gd name="T35" fmla="*/ 60 h 95"/>
                      <a:gd name="T36" fmla="*/ 84 w 104"/>
                      <a:gd name="T37" fmla="*/ 62 h 95"/>
                      <a:gd name="T38" fmla="*/ 70 w 104"/>
                      <a:gd name="T39" fmla="*/ 59 h 95"/>
                      <a:gd name="T40" fmla="*/ 60 w 104"/>
                      <a:gd name="T41" fmla="*/ 53 h 95"/>
                      <a:gd name="T42" fmla="*/ 58 w 104"/>
                      <a:gd name="T43" fmla="*/ 61 h 95"/>
                      <a:gd name="T44" fmla="*/ 69 w 104"/>
                      <a:gd name="T45" fmla="*/ 67 h 95"/>
                      <a:gd name="T46" fmla="*/ 76 w 104"/>
                      <a:gd name="T47" fmla="*/ 75 h 95"/>
                      <a:gd name="T48" fmla="*/ 68 w 104"/>
                      <a:gd name="T49" fmla="*/ 87 h 95"/>
                      <a:gd name="T50" fmla="*/ 54 w 104"/>
                      <a:gd name="T51" fmla="*/ 95 h 95"/>
                      <a:gd name="T52" fmla="*/ 39 w 104"/>
                      <a:gd name="T53" fmla="*/ 93 h 95"/>
                      <a:gd name="T54" fmla="*/ 31 w 104"/>
                      <a:gd name="T55" fmla="*/ 85 h 95"/>
                      <a:gd name="T56" fmla="*/ 27 w 104"/>
                      <a:gd name="T57" fmla="*/ 74 h 95"/>
                      <a:gd name="T58" fmla="*/ 37 w 104"/>
                      <a:gd name="T59" fmla="*/ 66 h 95"/>
                      <a:gd name="T60" fmla="*/ 45 w 104"/>
                      <a:gd name="T61" fmla="*/ 59 h 95"/>
                      <a:gd name="T62" fmla="*/ 39 w 104"/>
                      <a:gd name="T63" fmla="*/ 54 h 95"/>
                      <a:gd name="T64" fmla="*/ 33 w 104"/>
                      <a:gd name="T65" fmla="*/ 63 h 95"/>
                      <a:gd name="T66" fmla="*/ 22 w 104"/>
                      <a:gd name="T67" fmla="*/ 69 h 95"/>
                      <a:gd name="T68" fmla="*/ 7 w 104"/>
                      <a:gd name="T69" fmla="*/ 66 h 95"/>
                      <a:gd name="T70" fmla="*/ 0 w 104"/>
                      <a:gd name="T71" fmla="*/ 56 h 95"/>
                      <a:gd name="T72" fmla="*/ 3 w 104"/>
                      <a:gd name="T73" fmla="*/ 48 h 95"/>
                      <a:gd name="T74" fmla="*/ 10 w 104"/>
                      <a:gd name="T75" fmla="*/ 42 h 95"/>
                      <a:gd name="T76" fmla="*/ 18 w 104"/>
                      <a:gd name="T77" fmla="*/ 38 h 95"/>
                      <a:gd name="T78" fmla="*/ 18 w 104"/>
                      <a:gd name="T79" fmla="*/ 29 h 95"/>
                      <a:gd name="T80" fmla="*/ 20 w 104"/>
                      <a:gd name="T81" fmla="*/ 21 h 95"/>
                      <a:gd name="T82" fmla="*/ 29 w 104"/>
                      <a:gd name="T83" fmla="*/ 23 h 95"/>
                      <a:gd name="T84" fmla="*/ 34 w 104"/>
                      <a:gd name="T85" fmla="*/ 29 h 95"/>
                      <a:gd name="T86" fmla="*/ 39 w 104"/>
                      <a:gd name="T87" fmla="*/ 39 h 95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4"/>
                      <a:gd name="T133" fmla="*/ 0 h 95"/>
                      <a:gd name="T134" fmla="*/ 104 w 104"/>
                      <a:gd name="T135" fmla="*/ 95 h 95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4" h="95">
                        <a:moveTo>
                          <a:pt x="39" y="39"/>
                        </a:moveTo>
                        <a:lnTo>
                          <a:pt x="41" y="26"/>
                        </a:lnTo>
                        <a:lnTo>
                          <a:pt x="39" y="13"/>
                        </a:lnTo>
                        <a:lnTo>
                          <a:pt x="49" y="5"/>
                        </a:lnTo>
                        <a:lnTo>
                          <a:pt x="58" y="0"/>
                        </a:lnTo>
                        <a:lnTo>
                          <a:pt x="65" y="5"/>
                        </a:lnTo>
                        <a:lnTo>
                          <a:pt x="70" y="11"/>
                        </a:lnTo>
                        <a:lnTo>
                          <a:pt x="68" y="20"/>
                        </a:lnTo>
                        <a:lnTo>
                          <a:pt x="61" y="29"/>
                        </a:lnTo>
                        <a:lnTo>
                          <a:pt x="57" y="38"/>
                        </a:lnTo>
                        <a:lnTo>
                          <a:pt x="65" y="37"/>
                        </a:lnTo>
                        <a:lnTo>
                          <a:pt x="75" y="31"/>
                        </a:lnTo>
                        <a:lnTo>
                          <a:pt x="85" y="29"/>
                        </a:lnTo>
                        <a:lnTo>
                          <a:pt x="89" y="30"/>
                        </a:lnTo>
                        <a:lnTo>
                          <a:pt x="99" y="32"/>
                        </a:lnTo>
                        <a:lnTo>
                          <a:pt x="104" y="39"/>
                        </a:lnTo>
                        <a:lnTo>
                          <a:pt x="104" y="51"/>
                        </a:lnTo>
                        <a:lnTo>
                          <a:pt x="96" y="60"/>
                        </a:lnTo>
                        <a:lnTo>
                          <a:pt x="84" y="62"/>
                        </a:lnTo>
                        <a:lnTo>
                          <a:pt x="70" y="59"/>
                        </a:lnTo>
                        <a:lnTo>
                          <a:pt x="60" y="53"/>
                        </a:lnTo>
                        <a:lnTo>
                          <a:pt x="58" y="61"/>
                        </a:lnTo>
                        <a:lnTo>
                          <a:pt x="69" y="67"/>
                        </a:lnTo>
                        <a:lnTo>
                          <a:pt x="76" y="75"/>
                        </a:lnTo>
                        <a:lnTo>
                          <a:pt x="68" y="87"/>
                        </a:lnTo>
                        <a:lnTo>
                          <a:pt x="54" y="95"/>
                        </a:lnTo>
                        <a:lnTo>
                          <a:pt x="39" y="93"/>
                        </a:lnTo>
                        <a:lnTo>
                          <a:pt x="31" y="85"/>
                        </a:lnTo>
                        <a:lnTo>
                          <a:pt x="27" y="74"/>
                        </a:lnTo>
                        <a:lnTo>
                          <a:pt x="37" y="66"/>
                        </a:lnTo>
                        <a:lnTo>
                          <a:pt x="45" y="59"/>
                        </a:lnTo>
                        <a:lnTo>
                          <a:pt x="39" y="54"/>
                        </a:lnTo>
                        <a:lnTo>
                          <a:pt x="33" y="63"/>
                        </a:lnTo>
                        <a:lnTo>
                          <a:pt x="22" y="69"/>
                        </a:lnTo>
                        <a:lnTo>
                          <a:pt x="7" y="66"/>
                        </a:lnTo>
                        <a:lnTo>
                          <a:pt x="0" y="56"/>
                        </a:lnTo>
                        <a:lnTo>
                          <a:pt x="3" y="48"/>
                        </a:lnTo>
                        <a:lnTo>
                          <a:pt x="10" y="42"/>
                        </a:lnTo>
                        <a:lnTo>
                          <a:pt x="18" y="38"/>
                        </a:lnTo>
                        <a:lnTo>
                          <a:pt x="18" y="29"/>
                        </a:lnTo>
                        <a:lnTo>
                          <a:pt x="20" y="21"/>
                        </a:lnTo>
                        <a:lnTo>
                          <a:pt x="29" y="23"/>
                        </a:lnTo>
                        <a:lnTo>
                          <a:pt x="34" y="29"/>
                        </a:lnTo>
                        <a:lnTo>
                          <a:pt x="39" y="39"/>
                        </a:lnTo>
                        <a:close/>
                      </a:path>
                    </a:pathLst>
                  </a:custGeom>
                  <a:blipFill dpi="0" rotWithShape="0">
                    <a:blip r:embed="rId5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20" name="Freeform 48"/>
                  <p:cNvSpPr>
                    <a:spLocks/>
                  </p:cNvSpPr>
                  <p:nvPr/>
                </p:nvSpPr>
                <p:spPr bwMode="auto">
                  <a:xfrm>
                    <a:off x="2310" y="3916"/>
                    <a:ext cx="20" cy="18"/>
                  </a:xfrm>
                  <a:custGeom>
                    <a:avLst/>
                    <a:gdLst>
                      <a:gd name="T0" fmla="*/ 2 w 20"/>
                      <a:gd name="T1" fmla="*/ 3 h 18"/>
                      <a:gd name="T2" fmla="*/ 14 w 20"/>
                      <a:gd name="T3" fmla="*/ 0 h 18"/>
                      <a:gd name="T4" fmla="*/ 20 w 20"/>
                      <a:gd name="T5" fmla="*/ 5 h 18"/>
                      <a:gd name="T6" fmla="*/ 19 w 20"/>
                      <a:gd name="T7" fmla="*/ 16 h 18"/>
                      <a:gd name="T8" fmla="*/ 8 w 20"/>
                      <a:gd name="T9" fmla="*/ 18 h 18"/>
                      <a:gd name="T10" fmla="*/ 0 w 20"/>
                      <a:gd name="T11" fmla="*/ 11 h 18"/>
                      <a:gd name="T12" fmla="*/ 2 w 20"/>
                      <a:gd name="T13" fmla="*/ 3 h 1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0"/>
                      <a:gd name="T22" fmla="*/ 0 h 18"/>
                      <a:gd name="T23" fmla="*/ 20 w 20"/>
                      <a:gd name="T24" fmla="*/ 18 h 18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0" h="18">
                        <a:moveTo>
                          <a:pt x="2" y="3"/>
                        </a:moveTo>
                        <a:lnTo>
                          <a:pt x="14" y="0"/>
                        </a:lnTo>
                        <a:lnTo>
                          <a:pt x="20" y="5"/>
                        </a:lnTo>
                        <a:lnTo>
                          <a:pt x="19" y="16"/>
                        </a:lnTo>
                        <a:lnTo>
                          <a:pt x="8" y="18"/>
                        </a:lnTo>
                        <a:lnTo>
                          <a:pt x="0" y="11"/>
                        </a:lnTo>
                        <a:lnTo>
                          <a:pt x="2" y="3"/>
                        </a:lnTo>
                        <a:close/>
                      </a:path>
                    </a:pathLst>
                  </a:custGeom>
                  <a:blipFill dpi="0" rotWithShape="0">
                    <a:blip r:embed="rId6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</p:grpSp>
            <p:grpSp>
              <p:nvGrpSpPr>
                <p:cNvPr id="126002" name="Group 49"/>
                <p:cNvGrpSpPr>
                  <a:grpSpLocks/>
                </p:cNvGrpSpPr>
                <p:nvPr/>
              </p:nvGrpSpPr>
              <p:grpSpPr bwMode="auto">
                <a:xfrm>
                  <a:off x="2388" y="3814"/>
                  <a:ext cx="132" cy="123"/>
                  <a:chOff x="2388" y="3814"/>
                  <a:chExt cx="132" cy="123"/>
                </a:xfrm>
              </p:grpSpPr>
              <p:sp>
                <p:nvSpPr>
                  <p:cNvPr id="126015" name="Freeform 50"/>
                  <p:cNvSpPr>
                    <a:spLocks/>
                  </p:cNvSpPr>
                  <p:nvPr/>
                </p:nvSpPr>
                <p:spPr bwMode="auto">
                  <a:xfrm>
                    <a:off x="2388" y="3814"/>
                    <a:ext cx="132" cy="123"/>
                  </a:xfrm>
                  <a:custGeom>
                    <a:avLst/>
                    <a:gdLst>
                      <a:gd name="T0" fmla="*/ 44 w 132"/>
                      <a:gd name="T1" fmla="*/ 20 h 123"/>
                      <a:gd name="T2" fmla="*/ 55 w 132"/>
                      <a:gd name="T3" fmla="*/ 5 h 123"/>
                      <a:gd name="T4" fmla="*/ 71 w 132"/>
                      <a:gd name="T5" fmla="*/ 0 h 123"/>
                      <a:gd name="T6" fmla="*/ 84 w 132"/>
                      <a:gd name="T7" fmla="*/ 3 h 123"/>
                      <a:gd name="T8" fmla="*/ 93 w 132"/>
                      <a:gd name="T9" fmla="*/ 16 h 123"/>
                      <a:gd name="T10" fmla="*/ 94 w 132"/>
                      <a:gd name="T11" fmla="*/ 32 h 123"/>
                      <a:gd name="T12" fmla="*/ 113 w 132"/>
                      <a:gd name="T13" fmla="*/ 35 h 123"/>
                      <a:gd name="T14" fmla="*/ 128 w 132"/>
                      <a:gd name="T15" fmla="*/ 46 h 123"/>
                      <a:gd name="T16" fmla="*/ 132 w 132"/>
                      <a:gd name="T17" fmla="*/ 48 h 123"/>
                      <a:gd name="T18" fmla="*/ 131 w 132"/>
                      <a:gd name="T19" fmla="*/ 65 h 123"/>
                      <a:gd name="T20" fmla="*/ 121 w 132"/>
                      <a:gd name="T21" fmla="*/ 76 h 123"/>
                      <a:gd name="T22" fmla="*/ 105 w 132"/>
                      <a:gd name="T23" fmla="*/ 84 h 123"/>
                      <a:gd name="T24" fmla="*/ 98 w 132"/>
                      <a:gd name="T25" fmla="*/ 85 h 123"/>
                      <a:gd name="T26" fmla="*/ 96 w 132"/>
                      <a:gd name="T27" fmla="*/ 97 h 123"/>
                      <a:gd name="T28" fmla="*/ 86 w 132"/>
                      <a:gd name="T29" fmla="*/ 110 h 123"/>
                      <a:gd name="T30" fmla="*/ 74 w 132"/>
                      <a:gd name="T31" fmla="*/ 117 h 123"/>
                      <a:gd name="T32" fmla="*/ 56 w 132"/>
                      <a:gd name="T33" fmla="*/ 121 h 123"/>
                      <a:gd name="T34" fmla="*/ 52 w 132"/>
                      <a:gd name="T35" fmla="*/ 123 h 123"/>
                      <a:gd name="T36" fmla="*/ 37 w 132"/>
                      <a:gd name="T37" fmla="*/ 115 h 123"/>
                      <a:gd name="T38" fmla="*/ 27 w 132"/>
                      <a:gd name="T39" fmla="*/ 101 h 123"/>
                      <a:gd name="T40" fmla="*/ 23 w 132"/>
                      <a:gd name="T41" fmla="*/ 95 h 123"/>
                      <a:gd name="T42" fmla="*/ 8 w 132"/>
                      <a:gd name="T43" fmla="*/ 89 h 123"/>
                      <a:gd name="T44" fmla="*/ 0 w 132"/>
                      <a:gd name="T45" fmla="*/ 70 h 123"/>
                      <a:gd name="T46" fmla="*/ 4 w 132"/>
                      <a:gd name="T47" fmla="*/ 53 h 123"/>
                      <a:gd name="T48" fmla="*/ 13 w 132"/>
                      <a:gd name="T49" fmla="*/ 40 h 123"/>
                      <a:gd name="T50" fmla="*/ 20 w 132"/>
                      <a:gd name="T51" fmla="*/ 38 h 123"/>
                      <a:gd name="T52" fmla="*/ 18 w 132"/>
                      <a:gd name="T53" fmla="*/ 25 h 123"/>
                      <a:gd name="T54" fmla="*/ 28 w 132"/>
                      <a:gd name="T55" fmla="*/ 18 h 123"/>
                      <a:gd name="T56" fmla="*/ 37 w 132"/>
                      <a:gd name="T57" fmla="*/ 17 h 123"/>
                      <a:gd name="T58" fmla="*/ 44 w 132"/>
                      <a:gd name="T59" fmla="*/ 20 h 12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32"/>
                      <a:gd name="T91" fmla="*/ 0 h 123"/>
                      <a:gd name="T92" fmla="*/ 132 w 132"/>
                      <a:gd name="T93" fmla="*/ 123 h 12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32" h="123">
                        <a:moveTo>
                          <a:pt x="44" y="20"/>
                        </a:moveTo>
                        <a:lnTo>
                          <a:pt x="55" y="5"/>
                        </a:lnTo>
                        <a:lnTo>
                          <a:pt x="71" y="0"/>
                        </a:lnTo>
                        <a:lnTo>
                          <a:pt x="84" y="3"/>
                        </a:lnTo>
                        <a:lnTo>
                          <a:pt x="93" y="16"/>
                        </a:lnTo>
                        <a:lnTo>
                          <a:pt x="94" y="32"/>
                        </a:lnTo>
                        <a:lnTo>
                          <a:pt x="113" y="35"/>
                        </a:lnTo>
                        <a:lnTo>
                          <a:pt x="128" y="46"/>
                        </a:lnTo>
                        <a:lnTo>
                          <a:pt x="132" y="48"/>
                        </a:lnTo>
                        <a:lnTo>
                          <a:pt x="131" y="65"/>
                        </a:lnTo>
                        <a:lnTo>
                          <a:pt x="121" y="76"/>
                        </a:lnTo>
                        <a:lnTo>
                          <a:pt x="105" y="84"/>
                        </a:lnTo>
                        <a:lnTo>
                          <a:pt x="98" y="85"/>
                        </a:lnTo>
                        <a:lnTo>
                          <a:pt x="96" y="97"/>
                        </a:lnTo>
                        <a:lnTo>
                          <a:pt x="86" y="110"/>
                        </a:lnTo>
                        <a:lnTo>
                          <a:pt x="74" y="117"/>
                        </a:lnTo>
                        <a:lnTo>
                          <a:pt x="56" y="121"/>
                        </a:lnTo>
                        <a:lnTo>
                          <a:pt x="52" y="123"/>
                        </a:lnTo>
                        <a:lnTo>
                          <a:pt x="37" y="115"/>
                        </a:lnTo>
                        <a:lnTo>
                          <a:pt x="27" y="101"/>
                        </a:lnTo>
                        <a:lnTo>
                          <a:pt x="23" y="95"/>
                        </a:lnTo>
                        <a:lnTo>
                          <a:pt x="8" y="89"/>
                        </a:lnTo>
                        <a:lnTo>
                          <a:pt x="0" y="70"/>
                        </a:lnTo>
                        <a:lnTo>
                          <a:pt x="4" y="53"/>
                        </a:lnTo>
                        <a:lnTo>
                          <a:pt x="13" y="40"/>
                        </a:lnTo>
                        <a:lnTo>
                          <a:pt x="20" y="38"/>
                        </a:lnTo>
                        <a:lnTo>
                          <a:pt x="18" y="25"/>
                        </a:lnTo>
                        <a:lnTo>
                          <a:pt x="28" y="18"/>
                        </a:lnTo>
                        <a:lnTo>
                          <a:pt x="37" y="17"/>
                        </a:lnTo>
                        <a:lnTo>
                          <a:pt x="44" y="20"/>
                        </a:ln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16" name="Freeform 51"/>
                  <p:cNvSpPr>
                    <a:spLocks/>
                  </p:cNvSpPr>
                  <p:nvPr/>
                </p:nvSpPr>
                <p:spPr bwMode="auto">
                  <a:xfrm>
                    <a:off x="2406" y="3824"/>
                    <a:ext cx="97" cy="100"/>
                  </a:xfrm>
                  <a:custGeom>
                    <a:avLst/>
                    <a:gdLst>
                      <a:gd name="T0" fmla="*/ 36 w 97"/>
                      <a:gd name="T1" fmla="*/ 42 h 100"/>
                      <a:gd name="T2" fmla="*/ 38 w 97"/>
                      <a:gd name="T3" fmla="*/ 28 h 100"/>
                      <a:gd name="T4" fmla="*/ 36 w 97"/>
                      <a:gd name="T5" fmla="*/ 14 h 100"/>
                      <a:gd name="T6" fmla="*/ 45 w 97"/>
                      <a:gd name="T7" fmla="*/ 5 h 100"/>
                      <a:gd name="T8" fmla="*/ 54 w 97"/>
                      <a:gd name="T9" fmla="*/ 0 h 100"/>
                      <a:gd name="T10" fmla="*/ 60 w 97"/>
                      <a:gd name="T11" fmla="*/ 5 h 100"/>
                      <a:gd name="T12" fmla="*/ 65 w 97"/>
                      <a:gd name="T13" fmla="*/ 12 h 100"/>
                      <a:gd name="T14" fmla="*/ 63 w 97"/>
                      <a:gd name="T15" fmla="*/ 22 h 100"/>
                      <a:gd name="T16" fmla="*/ 56 w 97"/>
                      <a:gd name="T17" fmla="*/ 31 h 100"/>
                      <a:gd name="T18" fmla="*/ 53 w 97"/>
                      <a:gd name="T19" fmla="*/ 41 h 100"/>
                      <a:gd name="T20" fmla="*/ 60 w 97"/>
                      <a:gd name="T21" fmla="*/ 39 h 100"/>
                      <a:gd name="T22" fmla="*/ 69 w 97"/>
                      <a:gd name="T23" fmla="*/ 33 h 100"/>
                      <a:gd name="T24" fmla="*/ 79 w 97"/>
                      <a:gd name="T25" fmla="*/ 31 h 100"/>
                      <a:gd name="T26" fmla="*/ 83 w 97"/>
                      <a:gd name="T27" fmla="*/ 32 h 100"/>
                      <a:gd name="T28" fmla="*/ 92 w 97"/>
                      <a:gd name="T29" fmla="*/ 34 h 100"/>
                      <a:gd name="T30" fmla="*/ 97 w 97"/>
                      <a:gd name="T31" fmla="*/ 42 h 100"/>
                      <a:gd name="T32" fmla="*/ 97 w 97"/>
                      <a:gd name="T33" fmla="*/ 55 h 100"/>
                      <a:gd name="T34" fmla="*/ 89 w 97"/>
                      <a:gd name="T35" fmla="*/ 64 h 100"/>
                      <a:gd name="T36" fmla="*/ 78 w 97"/>
                      <a:gd name="T37" fmla="*/ 66 h 100"/>
                      <a:gd name="T38" fmla="*/ 65 w 97"/>
                      <a:gd name="T39" fmla="*/ 62 h 100"/>
                      <a:gd name="T40" fmla="*/ 55 w 97"/>
                      <a:gd name="T41" fmla="*/ 56 h 100"/>
                      <a:gd name="T42" fmla="*/ 54 w 97"/>
                      <a:gd name="T43" fmla="*/ 65 h 100"/>
                      <a:gd name="T44" fmla="*/ 64 w 97"/>
                      <a:gd name="T45" fmla="*/ 71 h 100"/>
                      <a:gd name="T46" fmla="*/ 70 w 97"/>
                      <a:gd name="T47" fmla="*/ 80 h 100"/>
                      <a:gd name="T48" fmla="*/ 63 w 97"/>
                      <a:gd name="T49" fmla="*/ 93 h 100"/>
                      <a:gd name="T50" fmla="*/ 50 w 97"/>
                      <a:gd name="T51" fmla="*/ 100 h 100"/>
                      <a:gd name="T52" fmla="*/ 36 w 97"/>
                      <a:gd name="T53" fmla="*/ 99 h 100"/>
                      <a:gd name="T54" fmla="*/ 29 w 97"/>
                      <a:gd name="T55" fmla="*/ 90 h 100"/>
                      <a:gd name="T56" fmla="*/ 25 w 97"/>
                      <a:gd name="T57" fmla="*/ 79 h 100"/>
                      <a:gd name="T58" fmla="*/ 34 w 97"/>
                      <a:gd name="T59" fmla="*/ 70 h 100"/>
                      <a:gd name="T60" fmla="*/ 41 w 97"/>
                      <a:gd name="T61" fmla="*/ 62 h 100"/>
                      <a:gd name="T62" fmla="*/ 36 w 97"/>
                      <a:gd name="T63" fmla="*/ 57 h 100"/>
                      <a:gd name="T64" fmla="*/ 30 w 97"/>
                      <a:gd name="T65" fmla="*/ 67 h 100"/>
                      <a:gd name="T66" fmla="*/ 20 w 97"/>
                      <a:gd name="T67" fmla="*/ 74 h 100"/>
                      <a:gd name="T68" fmla="*/ 6 w 97"/>
                      <a:gd name="T69" fmla="*/ 70 h 100"/>
                      <a:gd name="T70" fmla="*/ 0 w 97"/>
                      <a:gd name="T71" fmla="*/ 60 h 100"/>
                      <a:gd name="T72" fmla="*/ 2 w 97"/>
                      <a:gd name="T73" fmla="*/ 51 h 100"/>
                      <a:gd name="T74" fmla="*/ 9 w 97"/>
                      <a:gd name="T75" fmla="*/ 45 h 100"/>
                      <a:gd name="T76" fmla="*/ 16 w 97"/>
                      <a:gd name="T77" fmla="*/ 41 h 100"/>
                      <a:gd name="T78" fmla="*/ 16 w 97"/>
                      <a:gd name="T79" fmla="*/ 31 h 100"/>
                      <a:gd name="T80" fmla="*/ 19 w 97"/>
                      <a:gd name="T81" fmla="*/ 23 h 100"/>
                      <a:gd name="T82" fmla="*/ 26 w 97"/>
                      <a:gd name="T83" fmla="*/ 24 h 100"/>
                      <a:gd name="T84" fmla="*/ 31 w 97"/>
                      <a:gd name="T85" fmla="*/ 31 h 100"/>
                      <a:gd name="T86" fmla="*/ 36 w 97"/>
                      <a:gd name="T87" fmla="*/ 42 h 100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7"/>
                      <a:gd name="T133" fmla="*/ 0 h 100"/>
                      <a:gd name="T134" fmla="*/ 97 w 97"/>
                      <a:gd name="T135" fmla="*/ 100 h 100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7" h="100">
                        <a:moveTo>
                          <a:pt x="36" y="42"/>
                        </a:moveTo>
                        <a:lnTo>
                          <a:pt x="38" y="28"/>
                        </a:lnTo>
                        <a:lnTo>
                          <a:pt x="36" y="14"/>
                        </a:lnTo>
                        <a:lnTo>
                          <a:pt x="45" y="5"/>
                        </a:lnTo>
                        <a:lnTo>
                          <a:pt x="54" y="0"/>
                        </a:lnTo>
                        <a:lnTo>
                          <a:pt x="60" y="5"/>
                        </a:lnTo>
                        <a:lnTo>
                          <a:pt x="65" y="12"/>
                        </a:lnTo>
                        <a:lnTo>
                          <a:pt x="63" y="22"/>
                        </a:lnTo>
                        <a:lnTo>
                          <a:pt x="56" y="31"/>
                        </a:lnTo>
                        <a:lnTo>
                          <a:pt x="53" y="41"/>
                        </a:lnTo>
                        <a:lnTo>
                          <a:pt x="60" y="39"/>
                        </a:lnTo>
                        <a:lnTo>
                          <a:pt x="69" y="33"/>
                        </a:lnTo>
                        <a:lnTo>
                          <a:pt x="79" y="31"/>
                        </a:lnTo>
                        <a:lnTo>
                          <a:pt x="83" y="32"/>
                        </a:lnTo>
                        <a:lnTo>
                          <a:pt x="92" y="34"/>
                        </a:lnTo>
                        <a:lnTo>
                          <a:pt x="97" y="42"/>
                        </a:lnTo>
                        <a:lnTo>
                          <a:pt x="97" y="55"/>
                        </a:lnTo>
                        <a:lnTo>
                          <a:pt x="89" y="64"/>
                        </a:lnTo>
                        <a:lnTo>
                          <a:pt x="78" y="66"/>
                        </a:lnTo>
                        <a:lnTo>
                          <a:pt x="65" y="62"/>
                        </a:lnTo>
                        <a:lnTo>
                          <a:pt x="55" y="56"/>
                        </a:lnTo>
                        <a:lnTo>
                          <a:pt x="54" y="65"/>
                        </a:lnTo>
                        <a:lnTo>
                          <a:pt x="64" y="71"/>
                        </a:lnTo>
                        <a:lnTo>
                          <a:pt x="70" y="80"/>
                        </a:lnTo>
                        <a:lnTo>
                          <a:pt x="63" y="93"/>
                        </a:lnTo>
                        <a:lnTo>
                          <a:pt x="50" y="100"/>
                        </a:lnTo>
                        <a:lnTo>
                          <a:pt x="36" y="99"/>
                        </a:lnTo>
                        <a:lnTo>
                          <a:pt x="29" y="90"/>
                        </a:lnTo>
                        <a:lnTo>
                          <a:pt x="25" y="79"/>
                        </a:lnTo>
                        <a:lnTo>
                          <a:pt x="34" y="70"/>
                        </a:lnTo>
                        <a:lnTo>
                          <a:pt x="41" y="62"/>
                        </a:lnTo>
                        <a:lnTo>
                          <a:pt x="36" y="57"/>
                        </a:lnTo>
                        <a:lnTo>
                          <a:pt x="30" y="67"/>
                        </a:lnTo>
                        <a:lnTo>
                          <a:pt x="20" y="74"/>
                        </a:lnTo>
                        <a:lnTo>
                          <a:pt x="6" y="70"/>
                        </a:lnTo>
                        <a:lnTo>
                          <a:pt x="0" y="60"/>
                        </a:lnTo>
                        <a:lnTo>
                          <a:pt x="2" y="51"/>
                        </a:lnTo>
                        <a:lnTo>
                          <a:pt x="9" y="45"/>
                        </a:lnTo>
                        <a:lnTo>
                          <a:pt x="16" y="41"/>
                        </a:lnTo>
                        <a:lnTo>
                          <a:pt x="16" y="31"/>
                        </a:lnTo>
                        <a:lnTo>
                          <a:pt x="19" y="23"/>
                        </a:lnTo>
                        <a:lnTo>
                          <a:pt x="26" y="24"/>
                        </a:lnTo>
                        <a:lnTo>
                          <a:pt x="31" y="31"/>
                        </a:lnTo>
                        <a:lnTo>
                          <a:pt x="36" y="42"/>
                        </a:lnTo>
                        <a:close/>
                      </a:path>
                    </a:pathLst>
                  </a:custGeom>
                  <a:blipFill dpi="0" rotWithShape="0">
                    <a:blip r:embed="rId5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17" name="Freeform 52"/>
                  <p:cNvSpPr>
                    <a:spLocks/>
                  </p:cNvSpPr>
                  <p:nvPr/>
                </p:nvSpPr>
                <p:spPr bwMode="auto">
                  <a:xfrm>
                    <a:off x="2443" y="3865"/>
                    <a:ext cx="18" cy="18"/>
                  </a:xfrm>
                  <a:custGeom>
                    <a:avLst/>
                    <a:gdLst>
                      <a:gd name="T0" fmla="*/ 1 w 18"/>
                      <a:gd name="T1" fmla="*/ 3 h 18"/>
                      <a:gd name="T2" fmla="*/ 12 w 18"/>
                      <a:gd name="T3" fmla="*/ 0 h 18"/>
                      <a:gd name="T4" fmla="*/ 18 w 18"/>
                      <a:gd name="T5" fmla="*/ 5 h 18"/>
                      <a:gd name="T6" fmla="*/ 17 w 18"/>
                      <a:gd name="T7" fmla="*/ 16 h 18"/>
                      <a:gd name="T8" fmla="*/ 7 w 18"/>
                      <a:gd name="T9" fmla="*/ 18 h 18"/>
                      <a:gd name="T10" fmla="*/ 0 w 18"/>
                      <a:gd name="T11" fmla="*/ 11 h 18"/>
                      <a:gd name="T12" fmla="*/ 1 w 18"/>
                      <a:gd name="T13" fmla="*/ 3 h 1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8"/>
                      <a:gd name="T22" fmla="*/ 0 h 18"/>
                      <a:gd name="T23" fmla="*/ 18 w 18"/>
                      <a:gd name="T24" fmla="*/ 18 h 18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8" h="18">
                        <a:moveTo>
                          <a:pt x="1" y="3"/>
                        </a:moveTo>
                        <a:lnTo>
                          <a:pt x="12" y="0"/>
                        </a:lnTo>
                        <a:lnTo>
                          <a:pt x="18" y="5"/>
                        </a:lnTo>
                        <a:lnTo>
                          <a:pt x="17" y="16"/>
                        </a:lnTo>
                        <a:lnTo>
                          <a:pt x="7" y="18"/>
                        </a:lnTo>
                        <a:lnTo>
                          <a:pt x="0" y="11"/>
                        </a:lnTo>
                        <a:lnTo>
                          <a:pt x="1" y="3"/>
                        </a:lnTo>
                        <a:close/>
                      </a:path>
                    </a:pathLst>
                  </a:custGeom>
                  <a:blipFill dpi="0" rotWithShape="0">
                    <a:blip r:embed="rId6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</p:grpSp>
            <p:grpSp>
              <p:nvGrpSpPr>
                <p:cNvPr id="126003" name="Group 53"/>
                <p:cNvGrpSpPr>
                  <a:grpSpLocks/>
                </p:cNvGrpSpPr>
                <p:nvPr/>
              </p:nvGrpSpPr>
              <p:grpSpPr bwMode="auto">
                <a:xfrm>
                  <a:off x="2908" y="3881"/>
                  <a:ext cx="139" cy="113"/>
                  <a:chOff x="2908" y="3881"/>
                  <a:chExt cx="139" cy="113"/>
                </a:xfrm>
              </p:grpSpPr>
              <p:sp>
                <p:nvSpPr>
                  <p:cNvPr id="126012" name="Freeform 54"/>
                  <p:cNvSpPr>
                    <a:spLocks/>
                  </p:cNvSpPr>
                  <p:nvPr/>
                </p:nvSpPr>
                <p:spPr bwMode="auto">
                  <a:xfrm>
                    <a:off x="2908" y="3881"/>
                    <a:ext cx="139" cy="113"/>
                  </a:xfrm>
                  <a:custGeom>
                    <a:avLst/>
                    <a:gdLst>
                      <a:gd name="T0" fmla="*/ 63 w 139"/>
                      <a:gd name="T1" fmla="*/ 10 h 113"/>
                      <a:gd name="T2" fmla="*/ 78 w 139"/>
                      <a:gd name="T3" fmla="*/ 0 h 113"/>
                      <a:gd name="T4" fmla="*/ 97 w 139"/>
                      <a:gd name="T5" fmla="*/ 1 h 113"/>
                      <a:gd name="T6" fmla="*/ 108 w 139"/>
                      <a:gd name="T7" fmla="*/ 10 h 113"/>
                      <a:gd name="T8" fmla="*/ 112 w 139"/>
                      <a:gd name="T9" fmla="*/ 25 h 113"/>
                      <a:gd name="T10" fmla="*/ 107 w 139"/>
                      <a:gd name="T11" fmla="*/ 41 h 113"/>
                      <a:gd name="T12" fmla="*/ 125 w 139"/>
                      <a:gd name="T13" fmla="*/ 51 h 113"/>
                      <a:gd name="T14" fmla="*/ 136 w 139"/>
                      <a:gd name="T15" fmla="*/ 68 h 113"/>
                      <a:gd name="T16" fmla="*/ 139 w 139"/>
                      <a:gd name="T17" fmla="*/ 72 h 113"/>
                      <a:gd name="T18" fmla="*/ 131 w 139"/>
                      <a:gd name="T19" fmla="*/ 87 h 113"/>
                      <a:gd name="T20" fmla="*/ 117 w 139"/>
                      <a:gd name="T21" fmla="*/ 93 h 113"/>
                      <a:gd name="T22" fmla="*/ 99 w 139"/>
                      <a:gd name="T23" fmla="*/ 94 h 113"/>
                      <a:gd name="T24" fmla="*/ 91 w 139"/>
                      <a:gd name="T25" fmla="*/ 92 h 113"/>
                      <a:gd name="T26" fmla="*/ 85 w 139"/>
                      <a:gd name="T27" fmla="*/ 103 h 113"/>
                      <a:gd name="T28" fmla="*/ 70 w 139"/>
                      <a:gd name="T29" fmla="*/ 111 h 113"/>
                      <a:gd name="T30" fmla="*/ 55 w 139"/>
                      <a:gd name="T31" fmla="*/ 113 h 113"/>
                      <a:gd name="T32" fmla="*/ 36 w 139"/>
                      <a:gd name="T33" fmla="*/ 109 h 113"/>
                      <a:gd name="T34" fmla="*/ 31 w 139"/>
                      <a:gd name="T35" fmla="*/ 109 h 113"/>
                      <a:gd name="T36" fmla="*/ 19 w 139"/>
                      <a:gd name="T37" fmla="*/ 96 h 113"/>
                      <a:gd name="T38" fmla="*/ 14 w 139"/>
                      <a:gd name="T39" fmla="*/ 79 h 113"/>
                      <a:gd name="T40" fmla="*/ 13 w 139"/>
                      <a:gd name="T41" fmla="*/ 71 h 113"/>
                      <a:gd name="T42" fmla="*/ 0 w 139"/>
                      <a:gd name="T43" fmla="*/ 60 h 113"/>
                      <a:gd name="T44" fmla="*/ 0 w 139"/>
                      <a:gd name="T45" fmla="*/ 39 h 113"/>
                      <a:gd name="T46" fmla="*/ 10 w 139"/>
                      <a:gd name="T47" fmla="*/ 25 h 113"/>
                      <a:gd name="T48" fmla="*/ 24 w 139"/>
                      <a:gd name="T49" fmla="*/ 16 h 113"/>
                      <a:gd name="T50" fmla="*/ 32 w 139"/>
                      <a:gd name="T51" fmla="*/ 18 h 113"/>
                      <a:gd name="T52" fmla="*/ 35 w 139"/>
                      <a:gd name="T53" fmla="*/ 4 h 113"/>
                      <a:gd name="T54" fmla="*/ 47 w 139"/>
                      <a:gd name="T55" fmla="*/ 2 h 113"/>
                      <a:gd name="T56" fmla="*/ 56 w 139"/>
                      <a:gd name="T57" fmla="*/ 4 h 113"/>
                      <a:gd name="T58" fmla="*/ 63 w 139"/>
                      <a:gd name="T59" fmla="*/ 10 h 11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39"/>
                      <a:gd name="T91" fmla="*/ 0 h 113"/>
                      <a:gd name="T92" fmla="*/ 139 w 139"/>
                      <a:gd name="T93" fmla="*/ 113 h 11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39" h="113">
                        <a:moveTo>
                          <a:pt x="63" y="10"/>
                        </a:moveTo>
                        <a:lnTo>
                          <a:pt x="78" y="0"/>
                        </a:lnTo>
                        <a:lnTo>
                          <a:pt x="97" y="1"/>
                        </a:lnTo>
                        <a:lnTo>
                          <a:pt x="108" y="10"/>
                        </a:lnTo>
                        <a:lnTo>
                          <a:pt x="112" y="25"/>
                        </a:lnTo>
                        <a:lnTo>
                          <a:pt x="107" y="41"/>
                        </a:lnTo>
                        <a:lnTo>
                          <a:pt x="125" y="51"/>
                        </a:lnTo>
                        <a:lnTo>
                          <a:pt x="136" y="68"/>
                        </a:lnTo>
                        <a:lnTo>
                          <a:pt x="139" y="72"/>
                        </a:lnTo>
                        <a:lnTo>
                          <a:pt x="131" y="87"/>
                        </a:lnTo>
                        <a:lnTo>
                          <a:pt x="117" y="93"/>
                        </a:lnTo>
                        <a:lnTo>
                          <a:pt x="99" y="94"/>
                        </a:lnTo>
                        <a:lnTo>
                          <a:pt x="91" y="92"/>
                        </a:lnTo>
                        <a:lnTo>
                          <a:pt x="85" y="103"/>
                        </a:lnTo>
                        <a:lnTo>
                          <a:pt x="70" y="111"/>
                        </a:lnTo>
                        <a:lnTo>
                          <a:pt x="55" y="113"/>
                        </a:lnTo>
                        <a:lnTo>
                          <a:pt x="36" y="109"/>
                        </a:lnTo>
                        <a:lnTo>
                          <a:pt x="31" y="109"/>
                        </a:lnTo>
                        <a:lnTo>
                          <a:pt x="19" y="96"/>
                        </a:lnTo>
                        <a:lnTo>
                          <a:pt x="14" y="79"/>
                        </a:lnTo>
                        <a:lnTo>
                          <a:pt x="13" y="71"/>
                        </a:lnTo>
                        <a:lnTo>
                          <a:pt x="0" y="60"/>
                        </a:lnTo>
                        <a:lnTo>
                          <a:pt x="0" y="39"/>
                        </a:lnTo>
                        <a:lnTo>
                          <a:pt x="10" y="25"/>
                        </a:lnTo>
                        <a:lnTo>
                          <a:pt x="24" y="16"/>
                        </a:lnTo>
                        <a:lnTo>
                          <a:pt x="32" y="18"/>
                        </a:lnTo>
                        <a:lnTo>
                          <a:pt x="35" y="4"/>
                        </a:lnTo>
                        <a:lnTo>
                          <a:pt x="47" y="2"/>
                        </a:lnTo>
                        <a:lnTo>
                          <a:pt x="56" y="4"/>
                        </a:lnTo>
                        <a:lnTo>
                          <a:pt x="63" y="10"/>
                        </a:ln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13" name="Freeform 55"/>
                  <p:cNvSpPr>
                    <a:spLocks/>
                  </p:cNvSpPr>
                  <p:nvPr/>
                </p:nvSpPr>
                <p:spPr bwMode="auto">
                  <a:xfrm>
                    <a:off x="2926" y="3893"/>
                    <a:ext cx="103" cy="91"/>
                  </a:xfrm>
                  <a:custGeom>
                    <a:avLst/>
                    <a:gdLst>
                      <a:gd name="T0" fmla="*/ 43 w 103"/>
                      <a:gd name="T1" fmla="*/ 31 h 91"/>
                      <a:gd name="T2" fmla="*/ 49 w 103"/>
                      <a:gd name="T3" fmla="*/ 19 h 91"/>
                      <a:gd name="T4" fmla="*/ 53 w 103"/>
                      <a:gd name="T5" fmla="*/ 6 h 91"/>
                      <a:gd name="T6" fmla="*/ 65 w 103"/>
                      <a:gd name="T7" fmla="*/ 1 h 91"/>
                      <a:gd name="T8" fmla="*/ 76 w 103"/>
                      <a:gd name="T9" fmla="*/ 0 h 91"/>
                      <a:gd name="T10" fmla="*/ 80 w 103"/>
                      <a:gd name="T11" fmla="*/ 7 h 91"/>
                      <a:gd name="T12" fmla="*/ 83 w 103"/>
                      <a:gd name="T13" fmla="*/ 15 h 91"/>
                      <a:gd name="T14" fmla="*/ 77 w 103"/>
                      <a:gd name="T15" fmla="*/ 23 h 91"/>
                      <a:gd name="T16" fmla="*/ 67 w 103"/>
                      <a:gd name="T17" fmla="*/ 29 h 91"/>
                      <a:gd name="T18" fmla="*/ 60 w 103"/>
                      <a:gd name="T19" fmla="*/ 37 h 91"/>
                      <a:gd name="T20" fmla="*/ 68 w 103"/>
                      <a:gd name="T21" fmla="*/ 39 h 91"/>
                      <a:gd name="T22" fmla="*/ 79 w 103"/>
                      <a:gd name="T23" fmla="*/ 36 h 91"/>
                      <a:gd name="T24" fmla="*/ 90 w 103"/>
                      <a:gd name="T25" fmla="*/ 38 h 91"/>
                      <a:gd name="T26" fmla="*/ 93 w 103"/>
                      <a:gd name="T27" fmla="*/ 41 h 91"/>
                      <a:gd name="T28" fmla="*/ 101 w 103"/>
                      <a:gd name="T29" fmla="*/ 47 h 91"/>
                      <a:gd name="T30" fmla="*/ 103 w 103"/>
                      <a:gd name="T31" fmla="*/ 56 h 91"/>
                      <a:gd name="T32" fmla="*/ 98 w 103"/>
                      <a:gd name="T33" fmla="*/ 67 h 91"/>
                      <a:gd name="T34" fmla="*/ 88 w 103"/>
                      <a:gd name="T35" fmla="*/ 73 h 91"/>
                      <a:gd name="T36" fmla="*/ 75 w 103"/>
                      <a:gd name="T37" fmla="*/ 71 h 91"/>
                      <a:gd name="T38" fmla="*/ 64 w 103"/>
                      <a:gd name="T39" fmla="*/ 62 h 91"/>
                      <a:gd name="T40" fmla="*/ 56 w 103"/>
                      <a:gd name="T41" fmla="*/ 52 h 91"/>
                      <a:gd name="T42" fmla="*/ 52 w 103"/>
                      <a:gd name="T43" fmla="*/ 60 h 91"/>
                      <a:gd name="T44" fmla="*/ 60 w 103"/>
                      <a:gd name="T45" fmla="*/ 70 h 91"/>
                      <a:gd name="T46" fmla="*/ 62 w 103"/>
                      <a:gd name="T47" fmla="*/ 80 h 91"/>
                      <a:gd name="T48" fmla="*/ 50 w 103"/>
                      <a:gd name="T49" fmla="*/ 89 h 91"/>
                      <a:gd name="T50" fmla="*/ 35 w 103"/>
                      <a:gd name="T51" fmla="*/ 91 h 91"/>
                      <a:gd name="T52" fmla="*/ 22 w 103"/>
                      <a:gd name="T53" fmla="*/ 84 h 91"/>
                      <a:gd name="T54" fmla="*/ 17 w 103"/>
                      <a:gd name="T55" fmla="*/ 73 h 91"/>
                      <a:gd name="T56" fmla="*/ 18 w 103"/>
                      <a:gd name="T57" fmla="*/ 61 h 91"/>
                      <a:gd name="T58" fmla="*/ 30 w 103"/>
                      <a:gd name="T59" fmla="*/ 56 h 91"/>
                      <a:gd name="T60" fmla="*/ 40 w 103"/>
                      <a:gd name="T61" fmla="*/ 52 h 91"/>
                      <a:gd name="T62" fmla="*/ 37 w 103"/>
                      <a:gd name="T63" fmla="*/ 46 h 91"/>
                      <a:gd name="T64" fmla="*/ 27 w 103"/>
                      <a:gd name="T65" fmla="*/ 53 h 91"/>
                      <a:gd name="T66" fmla="*/ 14 w 103"/>
                      <a:gd name="T67" fmla="*/ 54 h 91"/>
                      <a:gd name="T68" fmla="*/ 2 w 103"/>
                      <a:gd name="T69" fmla="*/ 45 h 91"/>
                      <a:gd name="T70" fmla="*/ 0 w 103"/>
                      <a:gd name="T71" fmla="*/ 33 h 91"/>
                      <a:gd name="T72" fmla="*/ 6 w 103"/>
                      <a:gd name="T73" fmla="*/ 26 h 91"/>
                      <a:gd name="T74" fmla="*/ 14 w 103"/>
                      <a:gd name="T75" fmla="*/ 23 h 91"/>
                      <a:gd name="T76" fmla="*/ 23 w 103"/>
                      <a:gd name="T77" fmla="*/ 22 h 91"/>
                      <a:gd name="T78" fmla="*/ 27 w 103"/>
                      <a:gd name="T79" fmla="*/ 13 h 91"/>
                      <a:gd name="T80" fmla="*/ 32 w 103"/>
                      <a:gd name="T81" fmla="*/ 7 h 91"/>
                      <a:gd name="T82" fmla="*/ 40 w 103"/>
                      <a:gd name="T83" fmla="*/ 11 h 91"/>
                      <a:gd name="T84" fmla="*/ 42 w 103"/>
                      <a:gd name="T85" fmla="*/ 19 h 91"/>
                      <a:gd name="T86" fmla="*/ 43 w 103"/>
                      <a:gd name="T87" fmla="*/ 31 h 9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3"/>
                      <a:gd name="T133" fmla="*/ 0 h 91"/>
                      <a:gd name="T134" fmla="*/ 103 w 103"/>
                      <a:gd name="T135" fmla="*/ 91 h 9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3" h="91">
                        <a:moveTo>
                          <a:pt x="43" y="31"/>
                        </a:moveTo>
                        <a:lnTo>
                          <a:pt x="49" y="19"/>
                        </a:lnTo>
                        <a:lnTo>
                          <a:pt x="53" y="6"/>
                        </a:lnTo>
                        <a:lnTo>
                          <a:pt x="65" y="1"/>
                        </a:lnTo>
                        <a:lnTo>
                          <a:pt x="76" y="0"/>
                        </a:lnTo>
                        <a:lnTo>
                          <a:pt x="80" y="7"/>
                        </a:lnTo>
                        <a:lnTo>
                          <a:pt x="83" y="15"/>
                        </a:lnTo>
                        <a:lnTo>
                          <a:pt x="77" y="23"/>
                        </a:lnTo>
                        <a:lnTo>
                          <a:pt x="67" y="29"/>
                        </a:lnTo>
                        <a:lnTo>
                          <a:pt x="60" y="37"/>
                        </a:lnTo>
                        <a:lnTo>
                          <a:pt x="68" y="39"/>
                        </a:lnTo>
                        <a:lnTo>
                          <a:pt x="79" y="36"/>
                        </a:lnTo>
                        <a:lnTo>
                          <a:pt x="90" y="38"/>
                        </a:lnTo>
                        <a:lnTo>
                          <a:pt x="93" y="41"/>
                        </a:lnTo>
                        <a:lnTo>
                          <a:pt x="101" y="47"/>
                        </a:lnTo>
                        <a:lnTo>
                          <a:pt x="103" y="56"/>
                        </a:lnTo>
                        <a:lnTo>
                          <a:pt x="98" y="67"/>
                        </a:lnTo>
                        <a:lnTo>
                          <a:pt x="88" y="73"/>
                        </a:lnTo>
                        <a:lnTo>
                          <a:pt x="75" y="71"/>
                        </a:lnTo>
                        <a:lnTo>
                          <a:pt x="64" y="62"/>
                        </a:lnTo>
                        <a:lnTo>
                          <a:pt x="56" y="52"/>
                        </a:lnTo>
                        <a:lnTo>
                          <a:pt x="52" y="60"/>
                        </a:lnTo>
                        <a:lnTo>
                          <a:pt x="60" y="70"/>
                        </a:lnTo>
                        <a:lnTo>
                          <a:pt x="62" y="80"/>
                        </a:lnTo>
                        <a:lnTo>
                          <a:pt x="50" y="89"/>
                        </a:lnTo>
                        <a:lnTo>
                          <a:pt x="35" y="91"/>
                        </a:lnTo>
                        <a:lnTo>
                          <a:pt x="22" y="84"/>
                        </a:lnTo>
                        <a:lnTo>
                          <a:pt x="17" y="73"/>
                        </a:lnTo>
                        <a:lnTo>
                          <a:pt x="18" y="61"/>
                        </a:lnTo>
                        <a:lnTo>
                          <a:pt x="30" y="56"/>
                        </a:lnTo>
                        <a:lnTo>
                          <a:pt x="40" y="52"/>
                        </a:lnTo>
                        <a:lnTo>
                          <a:pt x="37" y="46"/>
                        </a:lnTo>
                        <a:lnTo>
                          <a:pt x="27" y="53"/>
                        </a:lnTo>
                        <a:lnTo>
                          <a:pt x="14" y="54"/>
                        </a:lnTo>
                        <a:lnTo>
                          <a:pt x="2" y="45"/>
                        </a:lnTo>
                        <a:lnTo>
                          <a:pt x="0" y="33"/>
                        </a:lnTo>
                        <a:lnTo>
                          <a:pt x="6" y="26"/>
                        </a:lnTo>
                        <a:lnTo>
                          <a:pt x="14" y="23"/>
                        </a:lnTo>
                        <a:lnTo>
                          <a:pt x="23" y="22"/>
                        </a:lnTo>
                        <a:lnTo>
                          <a:pt x="27" y="13"/>
                        </a:lnTo>
                        <a:lnTo>
                          <a:pt x="32" y="7"/>
                        </a:lnTo>
                        <a:lnTo>
                          <a:pt x="40" y="11"/>
                        </a:lnTo>
                        <a:lnTo>
                          <a:pt x="42" y="19"/>
                        </a:lnTo>
                        <a:lnTo>
                          <a:pt x="43" y="31"/>
                        </a:lnTo>
                        <a:close/>
                      </a:path>
                    </a:pathLst>
                  </a:custGeom>
                  <a:blipFill dpi="0" rotWithShape="0">
                    <a:blip r:embed="rId5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14" name="Freeform 56"/>
                  <p:cNvSpPr>
                    <a:spLocks/>
                  </p:cNvSpPr>
                  <p:nvPr/>
                </p:nvSpPr>
                <p:spPr bwMode="auto">
                  <a:xfrm>
                    <a:off x="2965" y="3927"/>
                    <a:ext cx="21" cy="19"/>
                  </a:xfrm>
                  <a:custGeom>
                    <a:avLst/>
                    <a:gdLst>
                      <a:gd name="T0" fmla="*/ 4 w 21"/>
                      <a:gd name="T1" fmla="*/ 0 h 19"/>
                      <a:gd name="T2" fmla="*/ 16 w 21"/>
                      <a:gd name="T3" fmla="*/ 2 h 19"/>
                      <a:gd name="T4" fmla="*/ 21 w 21"/>
                      <a:gd name="T5" fmla="*/ 9 h 19"/>
                      <a:gd name="T6" fmla="*/ 15 w 21"/>
                      <a:gd name="T7" fmla="*/ 19 h 19"/>
                      <a:gd name="T8" fmla="*/ 5 w 21"/>
                      <a:gd name="T9" fmla="*/ 17 h 19"/>
                      <a:gd name="T10" fmla="*/ 0 w 21"/>
                      <a:gd name="T11" fmla="*/ 7 h 19"/>
                      <a:gd name="T12" fmla="*/ 4 w 21"/>
                      <a:gd name="T13" fmla="*/ 0 h 1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1"/>
                      <a:gd name="T22" fmla="*/ 0 h 19"/>
                      <a:gd name="T23" fmla="*/ 21 w 21"/>
                      <a:gd name="T24" fmla="*/ 19 h 1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1" h="19">
                        <a:moveTo>
                          <a:pt x="4" y="0"/>
                        </a:moveTo>
                        <a:lnTo>
                          <a:pt x="16" y="2"/>
                        </a:lnTo>
                        <a:lnTo>
                          <a:pt x="21" y="9"/>
                        </a:lnTo>
                        <a:lnTo>
                          <a:pt x="15" y="19"/>
                        </a:lnTo>
                        <a:lnTo>
                          <a:pt x="5" y="17"/>
                        </a:lnTo>
                        <a:lnTo>
                          <a:pt x="0" y="7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blipFill dpi="0" rotWithShape="0">
                    <a:blip r:embed="rId6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</p:grpSp>
            <p:grpSp>
              <p:nvGrpSpPr>
                <p:cNvPr id="126004" name="Group 57"/>
                <p:cNvGrpSpPr>
                  <a:grpSpLocks/>
                </p:cNvGrpSpPr>
                <p:nvPr/>
              </p:nvGrpSpPr>
              <p:grpSpPr bwMode="auto">
                <a:xfrm>
                  <a:off x="3256" y="3888"/>
                  <a:ext cx="130" cy="123"/>
                  <a:chOff x="3256" y="3888"/>
                  <a:chExt cx="130" cy="123"/>
                </a:xfrm>
              </p:grpSpPr>
              <p:sp>
                <p:nvSpPr>
                  <p:cNvPr id="126009" name="Freeform 58"/>
                  <p:cNvSpPr>
                    <a:spLocks/>
                  </p:cNvSpPr>
                  <p:nvPr/>
                </p:nvSpPr>
                <p:spPr bwMode="auto">
                  <a:xfrm>
                    <a:off x="3256" y="3888"/>
                    <a:ext cx="130" cy="123"/>
                  </a:xfrm>
                  <a:custGeom>
                    <a:avLst/>
                    <a:gdLst>
                      <a:gd name="T0" fmla="*/ 23 w 130"/>
                      <a:gd name="T1" fmla="*/ 36 h 123"/>
                      <a:gd name="T2" fmla="*/ 26 w 130"/>
                      <a:gd name="T3" fmla="*/ 17 h 123"/>
                      <a:gd name="T4" fmla="*/ 40 w 130"/>
                      <a:gd name="T5" fmla="*/ 4 h 123"/>
                      <a:gd name="T6" fmla="*/ 54 w 130"/>
                      <a:gd name="T7" fmla="*/ 0 h 123"/>
                      <a:gd name="T8" fmla="*/ 69 w 130"/>
                      <a:gd name="T9" fmla="*/ 6 h 123"/>
                      <a:gd name="T10" fmla="*/ 78 w 130"/>
                      <a:gd name="T11" fmla="*/ 20 h 123"/>
                      <a:gd name="T12" fmla="*/ 98 w 130"/>
                      <a:gd name="T13" fmla="*/ 12 h 123"/>
                      <a:gd name="T14" fmla="*/ 119 w 130"/>
                      <a:gd name="T15" fmla="*/ 13 h 123"/>
                      <a:gd name="T16" fmla="*/ 123 w 130"/>
                      <a:gd name="T17" fmla="*/ 13 h 123"/>
                      <a:gd name="T18" fmla="*/ 130 w 130"/>
                      <a:gd name="T19" fmla="*/ 28 h 123"/>
                      <a:gd name="T20" fmla="*/ 126 w 130"/>
                      <a:gd name="T21" fmla="*/ 44 h 123"/>
                      <a:gd name="T22" fmla="*/ 115 w 130"/>
                      <a:gd name="T23" fmla="*/ 58 h 123"/>
                      <a:gd name="T24" fmla="*/ 108 w 130"/>
                      <a:gd name="T25" fmla="*/ 64 h 123"/>
                      <a:gd name="T26" fmla="*/ 113 w 130"/>
                      <a:gd name="T27" fmla="*/ 76 h 123"/>
                      <a:gd name="T28" fmla="*/ 109 w 130"/>
                      <a:gd name="T29" fmla="*/ 92 h 123"/>
                      <a:gd name="T30" fmla="*/ 100 w 130"/>
                      <a:gd name="T31" fmla="*/ 105 h 123"/>
                      <a:gd name="T32" fmla="*/ 85 w 130"/>
                      <a:gd name="T33" fmla="*/ 118 h 123"/>
                      <a:gd name="T34" fmla="*/ 81 w 130"/>
                      <a:gd name="T35" fmla="*/ 121 h 123"/>
                      <a:gd name="T36" fmla="*/ 63 w 130"/>
                      <a:gd name="T37" fmla="*/ 123 h 123"/>
                      <a:gd name="T38" fmla="*/ 46 w 130"/>
                      <a:gd name="T39" fmla="*/ 116 h 123"/>
                      <a:gd name="T40" fmla="*/ 39 w 130"/>
                      <a:gd name="T41" fmla="*/ 112 h 123"/>
                      <a:gd name="T42" fmla="*/ 21 w 130"/>
                      <a:gd name="T43" fmla="*/ 115 h 123"/>
                      <a:gd name="T44" fmla="*/ 5 w 130"/>
                      <a:gd name="T45" fmla="*/ 103 h 123"/>
                      <a:gd name="T46" fmla="*/ 1 w 130"/>
                      <a:gd name="T47" fmla="*/ 87 h 123"/>
                      <a:gd name="T48" fmla="*/ 3 w 130"/>
                      <a:gd name="T49" fmla="*/ 70 h 123"/>
                      <a:gd name="T50" fmla="*/ 9 w 130"/>
                      <a:gd name="T51" fmla="*/ 65 h 123"/>
                      <a:gd name="T52" fmla="*/ 0 w 130"/>
                      <a:gd name="T53" fmla="*/ 54 h 123"/>
                      <a:gd name="T54" fmla="*/ 7 w 130"/>
                      <a:gd name="T55" fmla="*/ 43 h 123"/>
                      <a:gd name="T56" fmla="*/ 15 w 130"/>
                      <a:gd name="T57" fmla="*/ 37 h 123"/>
                      <a:gd name="T58" fmla="*/ 23 w 130"/>
                      <a:gd name="T59" fmla="*/ 36 h 12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30"/>
                      <a:gd name="T91" fmla="*/ 0 h 123"/>
                      <a:gd name="T92" fmla="*/ 130 w 130"/>
                      <a:gd name="T93" fmla="*/ 123 h 12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30" h="123">
                        <a:moveTo>
                          <a:pt x="23" y="36"/>
                        </a:moveTo>
                        <a:lnTo>
                          <a:pt x="26" y="17"/>
                        </a:lnTo>
                        <a:lnTo>
                          <a:pt x="40" y="4"/>
                        </a:lnTo>
                        <a:lnTo>
                          <a:pt x="54" y="0"/>
                        </a:lnTo>
                        <a:lnTo>
                          <a:pt x="69" y="6"/>
                        </a:lnTo>
                        <a:lnTo>
                          <a:pt x="78" y="20"/>
                        </a:lnTo>
                        <a:lnTo>
                          <a:pt x="98" y="12"/>
                        </a:lnTo>
                        <a:lnTo>
                          <a:pt x="119" y="13"/>
                        </a:lnTo>
                        <a:lnTo>
                          <a:pt x="123" y="13"/>
                        </a:lnTo>
                        <a:lnTo>
                          <a:pt x="130" y="28"/>
                        </a:lnTo>
                        <a:lnTo>
                          <a:pt x="126" y="44"/>
                        </a:lnTo>
                        <a:lnTo>
                          <a:pt x="115" y="58"/>
                        </a:lnTo>
                        <a:lnTo>
                          <a:pt x="108" y="64"/>
                        </a:lnTo>
                        <a:lnTo>
                          <a:pt x="113" y="76"/>
                        </a:lnTo>
                        <a:lnTo>
                          <a:pt x="109" y="92"/>
                        </a:lnTo>
                        <a:lnTo>
                          <a:pt x="100" y="105"/>
                        </a:lnTo>
                        <a:lnTo>
                          <a:pt x="85" y="118"/>
                        </a:lnTo>
                        <a:lnTo>
                          <a:pt x="81" y="121"/>
                        </a:lnTo>
                        <a:lnTo>
                          <a:pt x="63" y="123"/>
                        </a:lnTo>
                        <a:lnTo>
                          <a:pt x="46" y="116"/>
                        </a:lnTo>
                        <a:lnTo>
                          <a:pt x="39" y="112"/>
                        </a:lnTo>
                        <a:lnTo>
                          <a:pt x="21" y="115"/>
                        </a:lnTo>
                        <a:lnTo>
                          <a:pt x="5" y="103"/>
                        </a:lnTo>
                        <a:lnTo>
                          <a:pt x="1" y="87"/>
                        </a:lnTo>
                        <a:lnTo>
                          <a:pt x="3" y="70"/>
                        </a:lnTo>
                        <a:lnTo>
                          <a:pt x="9" y="65"/>
                        </a:lnTo>
                        <a:lnTo>
                          <a:pt x="0" y="54"/>
                        </a:lnTo>
                        <a:lnTo>
                          <a:pt x="7" y="43"/>
                        </a:lnTo>
                        <a:lnTo>
                          <a:pt x="15" y="37"/>
                        </a:lnTo>
                        <a:lnTo>
                          <a:pt x="23" y="36"/>
                        </a:ln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10" name="Freeform 59"/>
                  <p:cNvSpPr>
                    <a:spLocks/>
                  </p:cNvSpPr>
                  <p:nvPr/>
                </p:nvSpPr>
                <p:spPr bwMode="auto">
                  <a:xfrm>
                    <a:off x="3276" y="3899"/>
                    <a:ext cx="94" cy="96"/>
                  </a:xfrm>
                  <a:custGeom>
                    <a:avLst/>
                    <a:gdLst>
                      <a:gd name="T0" fmla="*/ 29 w 94"/>
                      <a:gd name="T1" fmla="*/ 46 h 96"/>
                      <a:gd name="T2" fmla="*/ 24 w 94"/>
                      <a:gd name="T3" fmla="*/ 33 h 96"/>
                      <a:gd name="T4" fmla="*/ 15 w 94"/>
                      <a:gd name="T5" fmla="*/ 22 h 96"/>
                      <a:gd name="T6" fmla="*/ 20 w 94"/>
                      <a:gd name="T7" fmla="*/ 9 h 96"/>
                      <a:gd name="T8" fmla="*/ 26 w 94"/>
                      <a:gd name="T9" fmla="*/ 0 h 96"/>
                      <a:gd name="T10" fmla="*/ 35 w 94"/>
                      <a:gd name="T11" fmla="*/ 1 h 96"/>
                      <a:gd name="T12" fmla="*/ 43 w 94"/>
                      <a:gd name="T13" fmla="*/ 4 h 96"/>
                      <a:gd name="T14" fmla="*/ 45 w 94"/>
                      <a:gd name="T15" fmla="*/ 14 h 96"/>
                      <a:gd name="T16" fmla="*/ 43 w 94"/>
                      <a:gd name="T17" fmla="*/ 25 h 96"/>
                      <a:gd name="T18" fmla="*/ 45 w 94"/>
                      <a:gd name="T19" fmla="*/ 36 h 96"/>
                      <a:gd name="T20" fmla="*/ 51 w 94"/>
                      <a:gd name="T21" fmla="*/ 31 h 96"/>
                      <a:gd name="T22" fmla="*/ 57 w 94"/>
                      <a:gd name="T23" fmla="*/ 21 h 96"/>
                      <a:gd name="T24" fmla="*/ 65 w 94"/>
                      <a:gd name="T25" fmla="*/ 13 h 96"/>
                      <a:gd name="T26" fmla="*/ 70 w 94"/>
                      <a:gd name="T27" fmla="*/ 12 h 96"/>
                      <a:gd name="T28" fmla="*/ 80 w 94"/>
                      <a:gd name="T29" fmla="*/ 9 h 96"/>
                      <a:gd name="T30" fmla="*/ 88 w 94"/>
                      <a:gd name="T31" fmla="*/ 13 h 96"/>
                      <a:gd name="T32" fmla="*/ 94 w 94"/>
                      <a:gd name="T33" fmla="*/ 25 h 96"/>
                      <a:gd name="T34" fmla="*/ 92 w 94"/>
                      <a:gd name="T35" fmla="*/ 36 h 96"/>
                      <a:gd name="T36" fmla="*/ 81 w 94"/>
                      <a:gd name="T37" fmla="*/ 45 h 96"/>
                      <a:gd name="T38" fmla="*/ 67 w 94"/>
                      <a:gd name="T39" fmla="*/ 48 h 96"/>
                      <a:gd name="T40" fmla="*/ 55 w 94"/>
                      <a:gd name="T41" fmla="*/ 48 h 96"/>
                      <a:gd name="T42" fmla="*/ 57 w 94"/>
                      <a:gd name="T43" fmla="*/ 57 h 96"/>
                      <a:gd name="T44" fmla="*/ 70 w 94"/>
                      <a:gd name="T45" fmla="*/ 57 h 96"/>
                      <a:gd name="T46" fmla="*/ 81 w 94"/>
                      <a:gd name="T47" fmla="*/ 61 h 96"/>
                      <a:gd name="T48" fmla="*/ 80 w 94"/>
                      <a:gd name="T49" fmla="*/ 76 h 96"/>
                      <a:gd name="T50" fmla="*/ 71 w 94"/>
                      <a:gd name="T51" fmla="*/ 89 h 96"/>
                      <a:gd name="T52" fmla="*/ 57 w 94"/>
                      <a:gd name="T53" fmla="*/ 96 h 96"/>
                      <a:gd name="T54" fmla="*/ 45 w 94"/>
                      <a:gd name="T55" fmla="*/ 92 h 96"/>
                      <a:gd name="T56" fmla="*/ 36 w 94"/>
                      <a:gd name="T57" fmla="*/ 85 h 96"/>
                      <a:gd name="T58" fmla="*/ 40 w 94"/>
                      <a:gd name="T59" fmla="*/ 72 h 96"/>
                      <a:gd name="T60" fmla="*/ 44 w 94"/>
                      <a:gd name="T61" fmla="*/ 61 h 96"/>
                      <a:gd name="T62" fmla="*/ 37 w 94"/>
                      <a:gd name="T63" fmla="*/ 59 h 96"/>
                      <a:gd name="T64" fmla="*/ 35 w 94"/>
                      <a:gd name="T65" fmla="*/ 72 h 96"/>
                      <a:gd name="T66" fmla="*/ 29 w 94"/>
                      <a:gd name="T67" fmla="*/ 83 h 96"/>
                      <a:gd name="T68" fmla="*/ 13 w 94"/>
                      <a:gd name="T69" fmla="*/ 87 h 96"/>
                      <a:gd name="T70" fmla="*/ 2 w 94"/>
                      <a:gd name="T71" fmla="*/ 82 h 96"/>
                      <a:gd name="T72" fmla="*/ 0 w 94"/>
                      <a:gd name="T73" fmla="*/ 73 h 96"/>
                      <a:gd name="T74" fmla="*/ 3 w 94"/>
                      <a:gd name="T75" fmla="*/ 64 h 96"/>
                      <a:gd name="T76" fmla="*/ 9 w 94"/>
                      <a:gd name="T77" fmla="*/ 56 h 96"/>
                      <a:gd name="T78" fmla="*/ 4 w 94"/>
                      <a:gd name="T79" fmla="*/ 47 h 96"/>
                      <a:gd name="T80" fmla="*/ 2 w 94"/>
                      <a:gd name="T81" fmla="*/ 39 h 96"/>
                      <a:gd name="T82" fmla="*/ 11 w 94"/>
                      <a:gd name="T83" fmla="*/ 37 h 96"/>
                      <a:gd name="T84" fmla="*/ 19 w 94"/>
                      <a:gd name="T85" fmla="*/ 39 h 96"/>
                      <a:gd name="T86" fmla="*/ 29 w 94"/>
                      <a:gd name="T87" fmla="*/ 46 h 9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4"/>
                      <a:gd name="T133" fmla="*/ 0 h 96"/>
                      <a:gd name="T134" fmla="*/ 94 w 94"/>
                      <a:gd name="T135" fmla="*/ 96 h 9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4" h="96">
                        <a:moveTo>
                          <a:pt x="29" y="46"/>
                        </a:moveTo>
                        <a:lnTo>
                          <a:pt x="24" y="33"/>
                        </a:lnTo>
                        <a:lnTo>
                          <a:pt x="15" y="22"/>
                        </a:lnTo>
                        <a:lnTo>
                          <a:pt x="20" y="9"/>
                        </a:lnTo>
                        <a:lnTo>
                          <a:pt x="26" y="0"/>
                        </a:lnTo>
                        <a:lnTo>
                          <a:pt x="35" y="1"/>
                        </a:lnTo>
                        <a:lnTo>
                          <a:pt x="43" y="4"/>
                        </a:lnTo>
                        <a:lnTo>
                          <a:pt x="45" y="14"/>
                        </a:lnTo>
                        <a:lnTo>
                          <a:pt x="43" y="25"/>
                        </a:lnTo>
                        <a:lnTo>
                          <a:pt x="45" y="36"/>
                        </a:lnTo>
                        <a:lnTo>
                          <a:pt x="51" y="31"/>
                        </a:lnTo>
                        <a:lnTo>
                          <a:pt x="57" y="21"/>
                        </a:lnTo>
                        <a:lnTo>
                          <a:pt x="65" y="13"/>
                        </a:lnTo>
                        <a:lnTo>
                          <a:pt x="70" y="12"/>
                        </a:lnTo>
                        <a:lnTo>
                          <a:pt x="80" y="9"/>
                        </a:lnTo>
                        <a:lnTo>
                          <a:pt x="88" y="13"/>
                        </a:lnTo>
                        <a:lnTo>
                          <a:pt x="94" y="25"/>
                        </a:lnTo>
                        <a:lnTo>
                          <a:pt x="92" y="36"/>
                        </a:lnTo>
                        <a:lnTo>
                          <a:pt x="81" y="45"/>
                        </a:lnTo>
                        <a:lnTo>
                          <a:pt x="67" y="48"/>
                        </a:lnTo>
                        <a:lnTo>
                          <a:pt x="55" y="48"/>
                        </a:lnTo>
                        <a:lnTo>
                          <a:pt x="57" y="57"/>
                        </a:lnTo>
                        <a:lnTo>
                          <a:pt x="70" y="57"/>
                        </a:lnTo>
                        <a:lnTo>
                          <a:pt x="81" y="61"/>
                        </a:lnTo>
                        <a:lnTo>
                          <a:pt x="80" y="76"/>
                        </a:lnTo>
                        <a:lnTo>
                          <a:pt x="71" y="89"/>
                        </a:lnTo>
                        <a:lnTo>
                          <a:pt x="57" y="96"/>
                        </a:lnTo>
                        <a:lnTo>
                          <a:pt x="45" y="92"/>
                        </a:lnTo>
                        <a:lnTo>
                          <a:pt x="36" y="85"/>
                        </a:lnTo>
                        <a:lnTo>
                          <a:pt x="40" y="72"/>
                        </a:lnTo>
                        <a:lnTo>
                          <a:pt x="44" y="61"/>
                        </a:lnTo>
                        <a:lnTo>
                          <a:pt x="37" y="59"/>
                        </a:lnTo>
                        <a:lnTo>
                          <a:pt x="35" y="72"/>
                        </a:lnTo>
                        <a:lnTo>
                          <a:pt x="29" y="83"/>
                        </a:lnTo>
                        <a:lnTo>
                          <a:pt x="13" y="87"/>
                        </a:lnTo>
                        <a:lnTo>
                          <a:pt x="2" y="82"/>
                        </a:lnTo>
                        <a:lnTo>
                          <a:pt x="0" y="73"/>
                        </a:lnTo>
                        <a:lnTo>
                          <a:pt x="3" y="64"/>
                        </a:lnTo>
                        <a:lnTo>
                          <a:pt x="9" y="56"/>
                        </a:lnTo>
                        <a:lnTo>
                          <a:pt x="4" y="47"/>
                        </a:lnTo>
                        <a:lnTo>
                          <a:pt x="2" y="39"/>
                        </a:lnTo>
                        <a:lnTo>
                          <a:pt x="11" y="37"/>
                        </a:lnTo>
                        <a:lnTo>
                          <a:pt x="19" y="39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blipFill dpi="0" rotWithShape="0">
                    <a:blip r:embed="rId5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11" name="Freeform 60"/>
                  <p:cNvSpPr>
                    <a:spLocks/>
                  </p:cNvSpPr>
                  <p:nvPr/>
                </p:nvSpPr>
                <p:spPr bwMode="auto">
                  <a:xfrm>
                    <a:off x="3307" y="3937"/>
                    <a:ext cx="22" cy="20"/>
                  </a:xfrm>
                  <a:custGeom>
                    <a:avLst/>
                    <a:gdLst>
                      <a:gd name="T0" fmla="*/ 0 w 22"/>
                      <a:gd name="T1" fmla="*/ 9 h 20"/>
                      <a:gd name="T2" fmla="*/ 10 w 22"/>
                      <a:gd name="T3" fmla="*/ 0 h 20"/>
                      <a:gd name="T4" fmla="*/ 19 w 22"/>
                      <a:gd name="T5" fmla="*/ 1 h 20"/>
                      <a:gd name="T6" fmla="*/ 22 w 22"/>
                      <a:gd name="T7" fmla="*/ 12 h 20"/>
                      <a:gd name="T8" fmla="*/ 14 w 22"/>
                      <a:gd name="T9" fmla="*/ 20 h 20"/>
                      <a:gd name="T10" fmla="*/ 3 w 22"/>
                      <a:gd name="T11" fmla="*/ 18 h 20"/>
                      <a:gd name="T12" fmla="*/ 0 w 22"/>
                      <a:gd name="T13" fmla="*/ 9 h 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2"/>
                      <a:gd name="T22" fmla="*/ 0 h 20"/>
                      <a:gd name="T23" fmla="*/ 22 w 22"/>
                      <a:gd name="T24" fmla="*/ 20 h 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2" h="20">
                        <a:moveTo>
                          <a:pt x="0" y="9"/>
                        </a:moveTo>
                        <a:lnTo>
                          <a:pt x="10" y="0"/>
                        </a:lnTo>
                        <a:lnTo>
                          <a:pt x="19" y="1"/>
                        </a:lnTo>
                        <a:lnTo>
                          <a:pt x="22" y="12"/>
                        </a:lnTo>
                        <a:lnTo>
                          <a:pt x="14" y="20"/>
                        </a:lnTo>
                        <a:lnTo>
                          <a:pt x="3" y="18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blipFill dpi="0" rotWithShape="0">
                    <a:blip r:embed="rId6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</p:grpSp>
            <p:grpSp>
              <p:nvGrpSpPr>
                <p:cNvPr id="126005" name="Group 61"/>
                <p:cNvGrpSpPr>
                  <a:grpSpLocks/>
                </p:cNvGrpSpPr>
                <p:nvPr/>
              </p:nvGrpSpPr>
              <p:grpSpPr bwMode="auto">
                <a:xfrm>
                  <a:off x="3460" y="3659"/>
                  <a:ext cx="123" cy="163"/>
                  <a:chOff x="3460" y="3659"/>
                  <a:chExt cx="123" cy="163"/>
                </a:xfrm>
              </p:grpSpPr>
              <p:sp>
                <p:nvSpPr>
                  <p:cNvPr id="126006" name="Freeform 62"/>
                  <p:cNvSpPr>
                    <a:spLocks/>
                  </p:cNvSpPr>
                  <p:nvPr/>
                </p:nvSpPr>
                <p:spPr bwMode="auto">
                  <a:xfrm>
                    <a:off x="3460" y="3659"/>
                    <a:ext cx="123" cy="163"/>
                  </a:xfrm>
                  <a:custGeom>
                    <a:avLst/>
                    <a:gdLst>
                      <a:gd name="T0" fmla="*/ 41 w 123"/>
                      <a:gd name="T1" fmla="*/ 26 h 163"/>
                      <a:gd name="T2" fmla="*/ 50 w 123"/>
                      <a:gd name="T3" fmla="*/ 6 h 163"/>
                      <a:gd name="T4" fmla="*/ 66 w 123"/>
                      <a:gd name="T5" fmla="*/ 0 h 163"/>
                      <a:gd name="T6" fmla="*/ 78 w 123"/>
                      <a:gd name="T7" fmla="*/ 4 h 163"/>
                      <a:gd name="T8" fmla="*/ 86 w 123"/>
                      <a:gd name="T9" fmla="*/ 21 h 163"/>
                      <a:gd name="T10" fmla="*/ 87 w 123"/>
                      <a:gd name="T11" fmla="*/ 43 h 163"/>
                      <a:gd name="T12" fmla="*/ 105 w 123"/>
                      <a:gd name="T13" fmla="*/ 46 h 163"/>
                      <a:gd name="T14" fmla="*/ 119 w 123"/>
                      <a:gd name="T15" fmla="*/ 61 h 163"/>
                      <a:gd name="T16" fmla="*/ 123 w 123"/>
                      <a:gd name="T17" fmla="*/ 64 h 163"/>
                      <a:gd name="T18" fmla="*/ 121 w 123"/>
                      <a:gd name="T19" fmla="*/ 86 h 163"/>
                      <a:gd name="T20" fmla="*/ 112 w 123"/>
                      <a:gd name="T21" fmla="*/ 101 h 163"/>
                      <a:gd name="T22" fmla="*/ 98 w 123"/>
                      <a:gd name="T23" fmla="*/ 111 h 163"/>
                      <a:gd name="T24" fmla="*/ 91 w 123"/>
                      <a:gd name="T25" fmla="*/ 113 h 163"/>
                      <a:gd name="T26" fmla="*/ 89 w 123"/>
                      <a:gd name="T27" fmla="*/ 129 h 163"/>
                      <a:gd name="T28" fmla="*/ 80 w 123"/>
                      <a:gd name="T29" fmla="*/ 146 h 163"/>
                      <a:gd name="T30" fmla="*/ 68 w 123"/>
                      <a:gd name="T31" fmla="*/ 156 h 163"/>
                      <a:gd name="T32" fmla="*/ 52 w 123"/>
                      <a:gd name="T33" fmla="*/ 161 h 163"/>
                      <a:gd name="T34" fmla="*/ 48 w 123"/>
                      <a:gd name="T35" fmla="*/ 163 h 163"/>
                      <a:gd name="T36" fmla="*/ 34 w 123"/>
                      <a:gd name="T37" fmla="*/ 153 h 163"/>
                      <a:gd name="T38" fmla="*/ 24 w 123"/>
                      <a:gd name="T39" fmla="*/ 134 h 163"/>
                      <a:gd name="T40" fmla="*/ 21 w 123"/>
                      <a:gd name="T41" fmla="*/ 126 h 163"/>
                      <a:gd name="T42" fmla="*/ 7 w 123"/>
                      <a:gd name="T43" fmla="*/ 118 h 163"/>
                      <a:gd name="T44" fmla="*/ 0 w 123"/>
                      <a:gd name="T45" fmla="*/ 93 h 163"/>
                      <a:gd name="T46" fmla="*/ 3 w 123"/>
                      <a:gd name="T47" fmla="*/ 71 h 163"/>
                      <a:gd name="T48" fmla="*/ 11 w 123"/>
                      <a:gd name="T49" fmla="*/ 53 h 163"/>
                      <a:gd name="T50" fmla="*/ 18 w 123"/>
                      <a:gd name="T51" fmla="*/ 51 h 163"/>
                      <a:gd name="T52" fmla="*/ 16 w 123"/>
                      <a:gd name="T53" fmla="*/ 33 h 163"/>
                      <a:gd name="T54" fmla="*/ 26 w 123"/>
                      <a:gd name="T55" fmla="*/ 24 h 163"/>
                      <a:gd name="T56" fmla="*/ 34 w 123"/>
                      <a:gd name="T57" fmla="*/ 23 h 163"/>
                      <a:gd name="T58" fmla="*/ 41 w 123"/>
                      <a:gd name="T59" fmla="*/ 26 h 16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3"/>
                      <a:gd name="T91" fmla="*/ 0 h 163"/>
                      <a:gd name="T92" fmla="*/ 123 w 123"/>
                      <a:gd name="T93" fmla="*/ 163 h 16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3" h="163">
                        <a:moveTo>
                          <a:pt x="41" y="26"/>
                        </a:moveTo>
                        <a:lnTo>
                          <a:pt x="50" y="6"/>
                        </a:lnTo>
                        <a:lnTo>
                          <a:pt x="66" y="0"/>
                        </a:lnTo>
                        <a:lnTo>
                          <a:pt x="78" y="4"/>
                        </a:lnTo>
                        <a:lnTo>
                          <a:pt x="86" y="21"/>
                        </a:lnTo>
                        <a:lnTo>
                          <a:pt x="87" y="43"/>
                        </a:lnTo>
                        <a:lnTo>
                          <a:pt x="105" y="46"/>
                        </a:lnTo>
                        <a:lnTo>
                          <a:pt x="119" y="61"/>
                        </a:lnTo>
                        <a:lnTo>
                          <a:pt x="123" y="64"/>
                        </a:lnTo>
                        <a:lnTo>
                          <a:pt x="121" y="86"/>
                        </a:lnTo>
                        <a:lnTo>
                          <a:pt x="112" y="101"/>
                        </a:lnTo>
                        <a:lnTo>
                          <a:pt x="98" y="111"/>
                        </a:lnTo>
                        <a:lnTo>
                          <a:pt x="91" y="113"/>
                        </a:lnTo>
                        <a:lnTo>
                          <a:pt x="89" y="129"/>
                        </a:lnTo>
                        <a:lnTo>
                          <a:pt x="80" y="146"/>
                        </a:lnTo>
                        <a:lnTo>
                          <a:pt x="68" y="156"/>
                        </a:lnTo>
                        <a:lnTo>
                          <a:pt x="52" y="161"/>
                        </a:lnTo>
                        <a:lnTo>
                          <a:pt x="48" y="163"/>
                        </a:lnTo>
                        <a:lnTo>
                          <a:pt x="34" y="153"/>
                        </a:lnTo>
                        <a:lnTo>
                          <a:pt x="24" y="134"/>
                        </a:lnTo>
                        <a:lnTo>
                          <a:pt x="21" y="126"/>
                        </a:lnTo>
                        <a:lnTo>
                          <a:pt x="7" y="118"/>
                        </a:lnTo>
                        <a:lnTo>
                          <a:pt x="0" y="93"/>
                        </a:lnTo>
                        <a:lnTo>
                          <a:pt x="3" y="71"/>
                        </a:lnTo>
                        <a:lnTo>
                          <a:pt x="11" y="53"/>
                        </a:lnTo>
                        <a:lnTo>
                          <a:pt x="18" y="51"/>
                        </a:lnTo>
                        <a:lnTo>
                          <a:pt x="16" y="33"/>
                        </a:lnTo>
                        <a:lnTo>
                          <a:pt x="26" y="24"/>
                        </a:lnTo>
                        <a:lnTo>
                          <a:pt x="34" y="23"/>
                        </a:lnTo>
                        <a:lnTo>
                          <a:pt x="41" y="26"/>
                        </a:ln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07" name="Freeform 63"/>
                  <p:cNvSpPr>
                    <a:spLocks/>
                  </p:cNvSpPr>
                  <p:nvPr/>
                </p:nvSpPr>
                <p:spPr bwMode="auto">
                  <a:xfrm>
                    <a:off x="3477" y="3672"/>
                    <a:ext cx="91" cy="132"/>
                  </a:xfrm>
                  <a:custGeom>
                    <a:avLst/>
                    <a:gdLst>
                      <a:gd name="T0" fmla="*/ 34 w 91"/>
                      <a:gd name="T1" fmla="*/ 55 h 132"/>
                      <a:gd name="T2" fmla="*/ 35 w 91"/>
                      <a:gd name="T3" fmla="*/ 37 h 132"/>
                      <a:gd name="T4" fmla="*/ 34 w 91"/>
                      <a:gd name="T5" fmla="*/ 19 h 132"/>
                      <a:gd name="T6" fmla="*/ 42 w 91"/>
                      <a:gd name="T7" fmla="*/ 7 h 132"/>
                      <a:gd name="T8" fmla="*/ 51 w 91"/>
                      <a:gd name="T9" fmla="*/ 0 h 132"/>
                      <a:gd name="T10" fmla="*/ 56 w 91"/>
                      <a:gd name="T11" fmla="*/ 7 h 132"/>
                      <a:gd name="T12" fmla="*/ 61 w 91"/>
                      <a:gd name="T13" fmla="*/ 15 h 132"/>
                      <a:gd name="T14" fmla="*/ 59 w 91"/>
                      <a:gd name="T15" fmla="*/ 29 h 132"/>
                      <a:gd name="T16" fmla="*/ 53 w 91"/>
                      <a:gd name="T17" fmla="*/ 40 h 132"/>
                      <a:gd name="T18" fmla="*/ 49 w 91"/>
                      <a:gd name="T19" fmla="*/ 54 h 132"/>
                      <a:gd name="T20" fmla="*/ 56 w 91"/>
                      <a:gd name="T21" fmla="*/ 52 h 132"/>
                      <a:gd name="T22" fmla="*/ 65 w 91"/>
                      <a:gd name="T23" fmla="*/ 44 h 132"/>
                      <a:gd name="T24" fmla="*/ 74 w 91"/>
                      <a:gd name="T25" fmla="*/ 40 h 132"/>
                      <a:gd name="T26" fmla="*/ 78 w 91"/>
                      <a:gd name="T27" fmla="*/ 42 h 132"/>
                      <a:gd name="T28" fmla="*/ 86 w 91"/>
                      <a:gd name="T29" fmla="*/ 45 h 132"/>
                      <a:gd name="T30" fmla="*/ 91 w 91"/>
                      <a:gd name="T31" fmla="*/ 55 h 132"/>
                      <a:gd name="T32" fmla="*/ 91 w 91"/>
                      <a:gd name="T33" fmla="*/ 72 h 132"/>
                      <a:gd name="T34" fmla="*/ 84 w 91"/>
                      <a:gd name="T35" fmla="*/ 84 h 132"/>
                      <a:gd name="T36" fmla="*/ 73 w 91"/>
                      <a:gd name="T37" fmla="*/ 87 h 132"/>
                      <a:gd name="T38" fmla="*/ 61 w 91"/>
                      <a:gd name="T39" fmla="*/ 82 h 132"/>
                      <a:gd name="T40" fmla="*/ 52 w 91"/>
                      <a:gd name="T41" fmla="*/ 74 h 132"/>
                      <a:gd name="T42" fmla="*/ 51 w 91"/>
                      <a:gd name="T43" fmla="*/ 85 h 132"/>
                      <a:gd name="T44" fmla="*/ 60 w 91"/>
                      <a:gd name="T45" fmla="*/ 94 h 132"/>
                      <a:gd name="T46" fmla="*/ 66 w 91"/>
                      <a:gd name="T47" fmla="*/ 106 h 132"/>
                      <a:gd name="T48" fmla="*/ 59 w 91"/>
                      <a:gd name="T49" fmla="*/ 122 h 132"/>
                      <a:gd name="T50" fmla="*/ 47 w 91"/>
                      <a:gd name="T51" fmla="*/ 132 h 132"/>
                      <a:gd name="T52" fmla="*/ 34 w 91"/>
                      <a:gd name="T53" fmla="*/ 131 h 132"/>
                      <a:gd name="T54" fmla="*/ 27 w 91"/>
                      <a:gd name="T55" fmla="*/ 119 h 132"/>
                      <a:gd name="T56" fmla="*/ 23 w 91"/>
                      <a:gd name="T57" fmla="*/ 104 h 132"/>
                      <a:gd name="T58" fmla="*/ 32 w 91"/>
                      <a:gd name="T59" fmla="*/ 92 h 132"/>
                      <a:gd name="T60" fmla="*/ 39 w 91"/>
                      <a:gd name="T61" fmla="*/ 82 h 132"/>
                      <a:gd name="T62" fmla="*/ 34 w 91"/>
                      <a:gd name="T63" fmla="*/ 75 h 132"/>
                      <a:gd name="T64" fmla="*/ 28 w 91"/>
                      <a:gd name="T65" fmla="*/ 89 h 132"/>
                      <a:gd name="T66" fmla="*/ 19 w 91"/>
                      <a:gd name="T67" fmla="*/ 97 h 132"/>
                      <a:gd name="T68" fmla="*/ 6 w 91"/>
                      <a:gd name="T69" fmla="*/ 92 h 132"/>
                      <a:gd name="T70" fmla="*/ 0 w 91"/>
                      <a:gd name="T71" fmla="*/ 79 h 132"/>
                      <a:gd name="T72" fmla="*/ 2 w 91"/>
                      <a:gd name="T73" fmla="*/ 67 h 132"/>
                      <a:gd name="T74" fmla="*/ 8 w 91"/>
                      <a:gd name="T75" fmla="*/ 59 h 132"/>
                      <a:gd name="T76" fmla="*/ 15 w 91"/>
                      <a:gd name="T77" fmla="*/ 54 h 132"/>
                      <a:gd name="T78" fmla="*/ 15 w 91"/>
                      <a:gd name="T79" fmla="*/ 40 h 132"/>
                      <a:gd name="T80" fmla="*/ 17 w 91"/>
                      <a:gd name="T81" fmla="*/ 30 h 132"/>
                      <a:gd name="T82" fmla="*/ 25 w 91"/>
                      <a:gd name="T83" fmla="*/ 32 h 132"/>
                      <a:gd name="T84" fmla="*/ 29 w 91"/>
                      <a:gd name="T85" fmla="*/ 40 h 132"/>
                      <a:gd name="T86" fmla="*/ 34 w 91"/>
                      <a:gd name="T87" fmla="*/ 55 h 13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"/>
                      <a:gd name="T133" fmla="*/ 0 h 132"/>
                      <a:gd name="T134" fmla="*/ 91 w 91"/>
                      <a:gd name="T135" fmla="*/ 132 h 13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" h="132">
                        <a:moveTo>
                          <a:pt x="34" y="55"/>
                        </a:moveTo>
                        <a:lnTo>
                          <a:pt x="35" y="37"/>
                        </a:lnTo>
                        <a:lnTo>
                          <a:pt x="34" y="19"/>
                        </a:lnTo>
                        <a:lnTo>
                          <a:pt x="42" y="7"/>
                        </a:lnTo>
                        <a:lnTo>
                          <a:pt x="51" y="0"/>
                        </a:lnTo>
                        <a:lnTo>
                          <a:pt x="56" y="7"/>
                        </a:lnTo>
                        <a:lnTo>
                          <a:pt x="61" y="15"/>
                        </a:lnTo>
                        <a:lnTo>
                          <a:pt x="59" y="29"/>
                        </a:lnTo>
                        <a:lnTo>
                          <a:pt x="53" y="40"/>
                        </a:lnTo>
                        <a:lnTo>
                          <a:pt x="49" y="54"/>
                        </a:lnTo>
                        <a:lnTo>
                          <a:pt x="56" y="52"/>
                        </a:lnTo>
                        <a:lnTo>
                          <a:pt x="65" y="44"/>
                        </a:lnTo>
                        <a:lnTo>
                          <a:pt x="74" y="40"/>
                        </a:lnTo>
                        <a:lnTo>
                          <a:pt x="78" y="42"/>
                        </a:lnTo>
                        <a:lnTo>
                          <a:pt x="86" y="45"/>
                        </a:lnTo>
                        <a:lnTo>
                          <a:pt x="91" y="55"/>
                        </a:lnTo>
                        <a:lnTo>
                          <a:pt x="91" y="72"/>
                        </a:lnTo>
                        <a:lnTo>
                          <a:pt x="84" y="84"/>
                        </a:lnTo>
                        <a:lnTo>
                          <a:pt x="73" y="87"/>
                        </a:lnTo>
                        <a:lnTo>
                          <a:pt x="61" y="82"/>
                        </a:lnTo>
                        <a:lnTo>
                          <a:pt x="52" y="74"/>
                        </a:lnTo>
                        <a:lnTo>
                          <a:pt x="51" y="85"/>
                        </a:lnTo>
                        <a:lnTo>
                          <a:pt x="60" y="94"/>
                        </a:lnTo>
                        <a:lnTo>
                          <a:pt x="66" y="106"/>
                        </a:lnTo>
                        <a:lnTo>
                          <a:pt x="59" y="122"/>
                        </a:lnTo>
                        <a:lnTo>
                          <a:pt x="47" y="132"/>
                        </a:lnTo>
                        <a:lnTo>
                          <a:pt x="34" y="131"/>
                        </a:lnTo>
                        <a:lnTo>
                          <a:pt x="27" y="119"/>
                        </a:lnTo>
                        <a:lnTo>
                          <a:pt x="23" y="104"/>
                        </a:lnTo>
                        <a:lnTo>
                          <a:pt x="32" y="92"/>
                        </a:lnTo>
                        <a:lnTo>
                          <a:pt x="39" y="82"/>
                        </a:lnTo>
                        <a:lnTo>
                          <a:pt x="34" y="75"/>
                        </a:lnTo>
                        <a:lnTo>
                          <a:pt x="28" y="89"/>
                        </a:lnTo>
                        <a:lnTo>
                          <a:pt x="19" y="97"/>
                        </a:lnTo>
                        <a:lnTo>
                          <a:pt x="6" y="92"/>
                        </a:lnTo>
                        <a:lnTo>
                          <a:pt x="0" y="79"/>
                        </a:lnTo>
                        <a:lnTo>
                          <a:pt x="2" y="67"/>
                        </a:lnTo>
                        <a:lnTo>
                          <a:pt x="8" y="59"/>
                        </a:lnTo>
                        <a:lnTo>
                          <a:pt x="15" y="54"/>
                        </a:lnTo>
                        <a:lnTo>
                          <a:pt x="15" y="40"/>
                        </a:lnTo>
                        <a:lnTo>
                          <a:pt x="17" y="30"/>
                        </a:lnTo>
                        <a:lnTo>
                          <a:pt x="25" y="32"/>
                        </a:lnTo>
                        <a:lnTo>
                          <a:pt x="29" y="40"/>
                        </a:lnTo>
                        <a:lnTo>
                          <a:pt x="34" y="55"/>
                        </a:lnTo>
                        <a:close/>
                      </a:path>
                    </a:pathLst>
                  </a:custGeom>
                  <a:blipFill dpi="0" rotWithShape="0">
                    <a:blip r:embed="rId5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126008" name="Freeform 64"/>
                  <p:cNvSpPr>
                    <a:spLocks/>
                  </p:cNvSpPr>
                  <p:nvPr/>
                </p:nvSpPr>
                <p:spPr bwMode="auto">
                  <a:xfrm>
                    <a:off x="3511" y="3726"/>
                    <a:ext cx="17" cy="25"/>
                  </a:xfrm>
                  <a:custGeom>
                    <a:avLst/>
                    <a:gdLst>
                      <a:gd name="T0" fmla="*/ 1 w 17"/>
                      <a:gd name="T1" fmla="*/ 3 h 25"/>
                      <a:gd name="T2" fmla="*/ 11 w 17"/>
                      <a:gd name="T3" fmla="*/ 0 h 25"/>
                      <a:gd name="T4" fmla="*/ 17 w 17"/>
                      <a:gd name="T5" fmla="*/ 6 h 25"/>
                      <a:gd name="T6" fmla="*/ 16 w 17"/>
                      <a:gd name="T7" fmla="*/ 21 h 25"/>
                      <a:gd name="T8" fmla="*/ 6 w 17"/>
                      <a:gd name="T9" fmla="*/ 25 h 25"/>
                      <a:gd name="T10" fmla="*/ 0 w 17"/>
                      <a:gd name="T11" fmla="*/ 15 h 25"/>
                      <a:gd name="T12" fmla="*/ 1 w 17"/>
                      <a:gd name="T13" fmla="*/ 3 h 2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7"/>
                      <a:gd name="T22" fmla="*/ 0 h 25"/>
                      <a:gd name="T23" fmla="*/ 17 w 17"/>
                      <a:gd name="T24" fmla="*/ 25 h 2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7" h="25">
                        <a:moveTo>
                          <a:pt x="1" y="3"/>
                        </a:moveTo>
                        <a:lnTo>
                          <a:pt x="11" y="0"/>
                        </a:lnTo>
                        <a:lnTo>
                          <a:pt x="17" y="6"/>
                        </a:lnTo>
                        <a:lnTo>
                          <a:pt x="16" y="21"/>
                        </a:lnTo>
                        <a:lnTo>
                          <a:pt x="6" y="25"/>
                        </a:lnTo>
                        <a:lnTo>
                          <a:pt x="0" y="15"/>
                        </a:lnTo>
                        <a:lnTo>
                          <a:pt x="1" y="3"/>
                        </a:lnTo>
                        <a:close/>
                      </a:path>
                    </a:pathLst>
                  </a:custGeom>
                  <a:blipFill dpi="0" rotWithShape="0">
                    <a:blip r:embed="rId6"/>
                    <a:srcRect/>
                    <a:tile tx="0" ty="0" sx="100000" sy="100000" flip="none" algn="tl"/>
                  </a:blip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</p:grpSp>
          </p:grpSp>
          <p:grpSp>
            <p:nvGrpSpPr>
              <p:cNvPr id="125978" name="Group 65"/>
              <p:cNvGrpSpPr>
                <a:grpSpLocks/>
              </p:cNvGrpSpPr>
              <p:nvPr/>
            </p:nvGrpSpPr>
            <p:grpSpPr bwMode="auto">
              <a:xfrm>
                <a:off x="2166" y="3758"/>
                <a:ext cx="1426" cy="273"/>
                <a:chOff x="2166" y="3758"/>
                <a:chExt cx="1426" cy="273"/>
              </a:xfrm>
            </p:grpSpPr>
            <p:sp>
              <p:nvSpPr>
                <p:cNvPr id="125979" name="Freeform 66"/>
                <p:cNvSpPr>
                  <a:spLocks/>
                </p:cNvSpPr>
                <p:nvPr/>
              </p:nvSpPr>
              <p:spPr bwMode="auto">
                <a:xfrm>
                  <a:off x="2785" y="3830"/>
                  <a:ext cx="90" cy="170"/>
                </a:xfrm>
                <a:custGeom>
                  <a:avLst/>
                  <a:gdLst>
                    <a:gd name="T0" fmla="*/ 81 w 90"/>
                    <a:gd name="T1" fmla="*/ 148 h 170"/>
                    <a:gd name="T2" fmla="*/ 89 w 90"/>
                    <a:gd name="T3" fmla="*/ 112 h 170"/>
                    <a:gd name="T4" fmla="*/ 90 w 90"/>
                    <a:gd name="T5" fmla="*/ 86 h 170"/>
                    <a:gd name="T6" fmla="*/ 89 w 90"/>
                    <a:gd name="T7" fmla="*/ 57 h 170"/>
                    <a:gd name="T8" fmla="*/ 83 w 90"/>
                    <a:gd name="T9" fmla="*/ 28 h 170"/>
                    <a:gd name="T10" fmla="*/ 71 w 90"/>
                    <a:gd name="T11" fmla="*/ 0 h 170"/>
                    <a:gd name="T12" fmla="*/ 60 w 90"/>
                    <a:gd name="T13" fmla="*/ 0 h 170"/>
                    <a:gd name="T14" fmla="*/ 60 w 90"/>
                    <a:gd name="T15" fmla="*/ 19 h 170"/>
                    <a:gd name="T16" fmla="*/ 69 w 90"/>
                    <a:gd name="T17" fmla="*/ 61 h 170"/>
                    <a:gd name="T18" fmla="*/ 69 w 90"/>
                    <a:gd name="T19" fmla="*/ 93 h 170"/>
                    <a:gd name="T20" fmla="*/ 65 w 90"/>
                    <a:gd name="T21" fmla="*/ 128 h 170"/>
                    <a:gd name="T22" fmla="*/ 56 w 90"/>
                    <a:gd name="T23" fmla="*/ 148 h 170"/>
                    <a:gd name="T24" fmla="*/ 55 w 90"/>
                    <a:gd name="T25" fmla="*/ 123 h 170"/>
                    <a:gd name="T26" fmla="*/ 47 w 90"/>
                    <a:gd name="T27" fmla="*/ 95 h 170"/>
                    <a:gd name="T28" fmla="*/ 36 w 90"/>
                    <a:gd name="T29" fmla="*/ 68 h 170"/>
                    <a:gd name="T30" fmla="*/ 20 w 90"/>
                    <a:gd name="T31" fmla="*/ 45 h 170"/>
                    <a:gd name="T32" fmla="*/ 3 w 90"/>
                    <a:gd name="T33" fmla="*/ 26 h 170"/>
                    <a:gd name="T34" fmla="*/ 0 w 90"/>
                    <a:gd name="T35" fmla="*/ 36 h 170"/>
                    <a:gd name="T36" fmla="*/ 13 w 90"/>
                    <a:gd name="T37" fmla="*/ 68 h 170"/>
                    <a:gd name="T38" fmla="*/ 26 w 90"/>
                    <a:gd name="T39" fmla="*/ 102 h 170"/>
                    <a:gd name="T40" fmla="*/ 25 w 90"/>
                    <a:gd name="T41" fmla="*/ 106 h 170"/>
                    <a:gd name="T42" fmla="*/ 30 w 90"/>
                    <a:gd name="T43" fmla="*/ 137 h 170"/>
                    <a:gd name="T44" fmla="*/ 31 w 90"/>
                    <a:gd name="T45" fmla="*/ 160 h 170"/>
                    <a:gd name="T46" fmla="*/ 38 w 90"/>
                    <a:gd name="T47" fmla="*/ 168 h 170"/>
                    <a:gd name="T48" fmla="*/ 42 w 90"/>
                    <a:gd name="T49" fmla="*/ 170 h 170"/>
                    <a:gd name="T50" fmla="*/ 55 w 90"/>
                    <a:gd name="T51" fmla="*/ 166 h 170"/>
                    <a:gd name="T52" fmla="*/ 57 w 90"/>
                    <a:gd name="T53" fmla="*/ 156 h 170"/>
                    <a:gd name="T54" fmla="*/ 65 w 90"/>
                    <a:gd name="T55" fmla="*/ 165 h 170"/>
                    <a:gd name="T56" fmla="*/ 79 w 90"/>
                    <a:gd name="T57" fmla="*/ 159 h 170"/>
                    <a:gd name="T58" fmla="*/ 81 w 90"/>
                    <a:gd name="T59" fmla="*/ 148 h 17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0"/>
                    <a:gd name="T91" fmla="*/ 0 h 170"/>
                    <a:gd name="T92" fmla="*/ 90 w 90"/>
                    <a:gd name="T93" fmla="*/ 170 h 17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0" h="170">
                      <a:moveTo>
                        <a:pt x="81" y="148"/>
                      </a:moveTo>
                      <a:lnTo>
                        <a:pt x="89" y="112"/>
                      </a:lnTo>
                      <a:lnTo>
                        <a:pt x="90" y="86"/>
                      </a:lnTo>
                      <a:lnTo>
                        <a:pt x="89" y="57"/>
                      </a:lnTo>
                      <a:lnTo>
                        <a:pt x="83" y="28"/>
                      </a:lnTo>
                      <a:lnTo>
                        <a:pt x="71" y="0"/>
                      </a:lnTo>
                      <a:lnTo>
                        <a:pt x="60" y="0"/>
                      </a:lnTo>
                      <a:lnTo>
                        <a:pt x="60" y="19"/>
                      </a:lnTo>
                      <a:lnTo>
                        <a:pt x="69" y="61"/>
                      </a:lnTo>
                      <a:lnTo>
                        <a:pt x="69" y="93"/>
                      </a:lnTo>
                      <a:lnTo>
                        <a:pt x="65" y="128"/>
                      </a:lnTo>
                      <a:lnTo>
                        <a:pt x="56" y="148"/>
                      </a:lnTo>
                      <a:lnTo>
                        <a:pt x="55" y="123"/>
                      </a:lnTo>
                      <a:lnTo>
                        <a:pt x="47" y="95"/>
                      </a:lnTo>
                      <a:lnTo>
                        <a:pt x="36" y="68"/>
                      </a:lnTo>
                      <a:lnTo>
                        <a:pt x="20" y="45"/>
                      </a:lnTo>
                      <a:lnTo>
                        <a:pt x="3" y="26"/>
                      </a:lnTo>
                      <a:lnTo>
                        <a:pt x="0" y="36"/>
                      </a:lnTo>
                      <a:lnTo>
                        <a:pt x="13" y="68"/>
                      </a:lnTo>
                      <a:lnTo>
                        <a:pt x="26" y="102"/>
                      </a:lnTo>
                      <a:lnTo>
                        <a:pt x="25" y="106"/>
                      </a:lnTo>
                      <a:lnTo>
                        <a:pt x="30" y="137"/>
                      </a:lnTo>
                      <a:lnTo>
                        <a:pt x="31" y="160"/>
                      </a:lnTo>
                      <a:lnTo>
                        <a:pt x="38" y="168"/>
                      </a:lnTo>
                      <a:lnTo>
                        <a:pt x="42" y="170"/>
                      </a:lnTo>
                      <a:lnTo>
                        <a:pt x="55" y="166"/>
                      </a:lnTo>
                      <a:lnTo>
                        <a:pt x="57" y="156"/>
                      </a:lnTo>
                      <a:lnTo>
                        <a:pt x="65" y="165"/>
                      </a:lnTo>
                      <a:lnTo>
                        <a:pt x="79" y="159"/>
                      </a:lnTo>
                      <a:lnTo>
                        <a:pt x="81" y="148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0" name="Freeform 67"/>
                <p:cNvSpPr>
                  <a:spLocks/>
                </p:cNvSpPr>
                <p:nvPr/>
              </p:nvSpPr>
              <p:spPr bwMode="auto">
                <a:xfrm>
                  <a:off x="2742" y="3907"/>
                  <a:ext cx="38" cy="124"/>
                </a:xfrm>
                <a:custGeom>
                  <a:avLst/>
                  <a:gdLst>
                    <a:gd name="T0" fmla="*/ 6 w 38"/>
                    <a:gd name="T1" fmla="*/ 0 h 124"/>
                    <a:gd name="T2" fmla="*/ 23 w 38"/>
                    <a:gd name="T3" fmla="*/ 32 h 124"/>
                    <a:gd name="T4" fmla="*/ 34 w 38"/>
                    <a:gd name="T5" fmla="*/ 66 h 124"/>
                    <a:gd name="T6" fmla="*/ 38 w 38"/>
                    <a:gd name="T7" fmla="*/ 91 h 124"/>
                    <a:gd name="T8" fmla="*/ 37 w 38"/>
                    <a:gd name="T9" fmla="*/ 94 h 124"/>
                    <a:gd name="T10" fmla="*/ 38 w 38"/>
                    <a:gd name="T11" fmla="*/ 112 h 124"/>
                    <a:gd name="T12" fmla="*/ 31 w 38"/>
                    <a:gd name="T13" fmla="*/ 122 h 124"/>
                    <a:gd name="T14" fmla="*/ 23 w 38"/>
                    <a:gd name="T15" fmla="*/ 124 h 124"/>
                    <a:gd name="T16" fmla="*/ 13 w 38"/>
                    <a:gd name="T17" fmla="*/ 120 h 124"/>
                    <a:gd name="T18" fmla="*/ 9 w 38"/>
                    <a:gd name="T19" fmla="*/ 106 h 124"/>
                    <a:gd name="T20" fmla="*/ 13 w 38"/>
                    <a:gd name="T21" fmla="*/ 86 h 124"/>
                    <a:gd name="T22" fmla="*/ 15 w 38"/>
                    <a:gd name="T23" fmla="*/ 63 h 124"/>
                    <a:gd name="T24" fmla="*/ 11 w 38"/>
                    <a:gd name="T25" fmla="*/ 43 h 124"/>
                    <a:gd name="T26" fmla="*/ 4 w 38"/>
                    <a:gd name="T27" fmla="*/ 22 h 124"/>
                    <a:gd name="T28" fmla="*/ 0 w 38"/>
                    <a:gd name="T29" fmla="*/ 3 h 124"/>
                    <a:gd name="T30" fmla="*/ 6 w 38"/>
                    <a:gd name="T31" fmla="*/ 0 h 1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8"/>
                    <a:gd name="T49" fmla="*/ 0 h 124"/>
                    <a:gd name="T50" fmla="*/ 38 w 38"/>
                    <a:gd name="T51" fmla="*/ 124 h 1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8" h="124">
                      <a:moveTo>
                        <a:pt x="6" y="0"/>
                      </a:moveTo>
                      <a:lnTo>
                        <a:pt x="23" y="32"/>
                      </a:lnTo>
                      <a:lnTo>
                        <a:pt x="34" y="66"/>
                      </a:lnTo>
                      <a:lnTo>
                        <a:pt x="38" y="91"/>
                      </a:lnTo>
                      <a:lnTo>
                        <a:pt x="37" y="94"/>
                      </a:lnTo>
                      <a:lnTo>
                        <a:pt x="38" y="112"/>
                      </a:lnTo>
                      <a:lnTo>
                        <a:pt x="31" y="122"/>
                      </a:lnTo>
                      <a:lnTo>
                        <a:pt x="23" y="124"/>
                      </a:lnTo>
                      <a:lnTo>
                        <a:pt x="13" y="120"/>
                      </a:lnTo>
                      <a:lnTo>
                        <a:pt x="9" y="106"/>
                      </a:lnTo>
                      <a:lnTo>
                        <a:pt x="13" y="86"/>
                      </a:lnTo>
                      <a:lnTo>
                        <a:pt x="15" y="63"/>
                      </a:lnTo>
                      <a:lnTo>
                        <a:pt x="11" y="43"/>
                      </a:lnTo>
                      <a:lnTo>
                        <a:pt x="4" y="22"/>
                      </a:lnTo>
                      <a:lnTo>
                        <a:pt x="0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1" name="Freeform 68"/>
                <p:cNvSpPr>
                  <a:spLocks/>
                </p:cNvSpPr>
                <p:nvPr/>
              </p:nvSpPr>
              <p:spPr bwMode="auto">
                <a:xfrm>
                  <a:off x="2663" y="3850"/>
                  <a:ext cx="39" cy="137"/>
                </a:xfrm>
                <a:custGeom>
                  <a:avLst/>
                  <a:gdLst>
                    <a:gd name="T0" fmla="*/ 2 w 39"/>
                    <a:gd name="T1" fmla="*/ 111 h 137"/>
                    <a:gd name="T2" fmla="*/ 5 w 39"/>
                    <a:gd name="T3" fmla="*/ 76 h 137"/>
                    <a:gd name="T4" fmla="*/ 15 w 39"/>
                    <a:gd name="T5" fmla="*/ 42 h 137"/>
                    <a:gd name="T6" fmla="*/ 24 w 39"/>
                    <a:gd name="T7" fmla="*/ 18 h 137"/>
                    <a:gd name="T8" fmla="*/ 34 w 39"/>
                    <a:gd name="T9" fmla="*/ 0 h 137"/>
                    <a:gd name="T10" fmla="*/ 39 w 39"/>
                    <a:gd name="T11" fmla="*/ 3 h 137"/>
                    <a:gd name="T12" fmla="*/ 32 w 39"/>
                    <a:gd name="T13" fmla="*/ 35 h 137"/>
                    <a:gd name="T14" fmla="*/ 25 w 39"/>
                    <a:gd name="T15" fmla="*/ 77 h 137"/>
                    <a:gd name="T16" fmla="*/ 21 w 39"/>
                    <a:gd name="T17" fmla="*/ 108 h 137"/>
                    <a:gd name="T18" fmla="*/ 19 w 39"/>
                    <a:gd name="T19" fmla="*/ 128 h 137"/>
                    <a:gd name="T20" fmla="*/ 12 w 39"/>
                    <a:gd name="T21" fmla="*/ 137 h 137"/>
                    <a:gd name="T22" fmla="*/ 3 w 39"/>
                    <a:gd name="T23" fmla="*/ 133 h 137"/>
                    <a:gd name="T24" fmla="*/ 0 w 39"/>
                    <a:gd name="T25" fmla="*/ 122 h 137"/>
                    <a:gd name="T26" fmla="*/ 2 w 39"/>
                    <a:gd name="T27" fmla="*/ 111 h 13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9"/>
                    <a:gd name="T43" fmla="*/ 0 h 137"/>
                    <a:gd name="T44" fmla="*/ 39 w 39"/>
                    <a:gd name="T45" fmla="*/ 137 h 13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9" h="137">
                      <a:moveTo>
                        <a:pt x="2" y="111"/>
                      </a:moveTo>
                      <a:lnTo>
                        <a:pt x="5" y="76"/>
                      </a:lnTo>
                      <a:lnTo>
                        <a:pt x="15" y="42"/>
                      </a:lnTo>
                      <a:lnTo>
                        <a:pt x="24" y="18"/>
                      </a:lnTo>
                      <a:lnTo>
                        <a:pt x="34" y="0"/>
                      </a:lnTo>
                      <a:lnTo>
                        <a:pt x="39" y="3"/>
                      </a:lnTo>
                      <a:lnTo>
                        <a:pt x="32" y="35"/>
                      </a:lnTo>
                      <a:lnTo>
                        <a:pt x="25" y="77"/>
                      </a:lnTo>
                      <a:lnTo>
                        <a:pt x="21" y="108"/>
                      </a:lnTo>
                      <a:lnTo>
                        <a:pt x="19" y="128"/>
                      </a:lnTo>
                      <a:lnTo>
                        <a:pt x="12" y="137"/>
                      </a:lnTo>
                      <a:lnTo>
                        <a:pt x="3" y="133"/>
                      </a:lnTo>
                      <a:lnTo>
                        <a:pt x="0" y="122"/>
                      </a:lnTo>
                      <a:lnTo>
                        <a:pt x="2" y="111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2" name="Freeform 69"/>
                <p:cNvSpPr>
                  <a:spLocks/>
                </p:cNvSpPr>
                <p:nvPr/>
              </p:nvSpPr>
              <p:spPr bwMode="auto">
                <a:xfrm>
                  <a:off x="2625" y="3812"/>
                  <a:ext cx="49" cy="198"/>
                </a:xfrm>
                <a:custGeom>
                  <a:avLst/>
                  <a:gdLst>
                    <a:gd name="T0" fmla="*/ 3 w 49"/>
                    <a:gd name="T1" fmla="*/ 169 h 198"/>
                    <a:gd name="T2" fmla="*/ 7 w 49"/>
                    <a:gd name="T3" fmla="*/ 125 h 198"/>
                    <a:gd name="T4" fmla="*/ 12 w 49"/>
                    <a:gd name="T5" fmla="*/ 98 h 198"/>
                    <a:gd name="T6" fmla="*/ 18 w 49"/>
                    <a:gd name="T7" fmla="*/ 69 h 198"/>
                    <a:gd name="T8" fmla="*/ 26 w 49"/>
                    <a:gd name="T9" fmla="*/ 41 h 198"/>
                    <a:gd name="T10" fmla="*/ 36 w 49"/>
                    <a:gd name="T11" fmla="*/ 16 h 198"/>
                    <a:gd name="T12" fmla="*/ 45 w 49"/>
                    <a:gd name="T13" fmla="*/ 0 h 198"/>
                    <a:gd name="T14" fmla="*/ 49 w 49"/>
                    <a:gd name="T15" fmla="*/ 4 h 198"/>
                    <a:gd name="T16" fmla="*/ 40 w 49"/>
                    <a:gd name="T17" fmla="*/ 45 h 198"/>
                    <a:gd name="T18" fmla="*/ 31 w 49"/>
                    <a:gd name="T19" fmla="*/ 89 h 198"/>
                    <a:gd name="T20" fmla="*/ 28 w 49"/>
                    <a:gd name="T21" fmla="*/ 125 h 198"/>
                    <a:gd name="T22" fmla="*/ 26 w 49"/>
                    <a:gd name="T23" fmla="*/ 156 h 198"/>
                    <a:gd name="T24" fmla="*/ 26 w 49"/>
                    <a:gd name="T25" fmla="*/ 184 h 198"/>
                    <a:gd name="T26" fmla="*/ 23 w 49"/>
                    <a:gd name="T27" fmla="*/ 193 h 198"/>
                    <a:gd name="T28" fmla="*/ 17 w 49"/>
                    <a:gd name="T29" fmla="*/ 198 h 198"/>
                    <a:gd name="T30" fmla="*/ 6 w 49"/>
                    <a:gd name="T31" fmla="*/ 195 h 198"/>
                    <a:gd name="T32" fmla="*/ 4 w 49"/>
                    <a:gd name="T33" fmla="*/ 188 h 198"/>
                    <a:gd name="T34" fmla="*/ 0 w 49"/>
                    <a:gd name="T35" fmla="*/ 175 h 198"/>
                    <a:gd name="T36" fmla="*/ 3 w 49"/>
                    <a:gd name="T37" fmla="*/ 169 h 19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198"/>
                    <a:gd name="T59" fmla="*/ 49 w 49"/>
                    <a:gd name="T60" fmla="*/ 198 h 19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198">
                      <a:moveTo>
                        <a:pt x="3" y="169"/>
                      </a:moveTo>
                      <a:lnTo>
                        <a:pt x="7" y="125"/>
                      </a:lnTo>
                      <a:lnTo>
                        <a:pt x="12" y="98"/>
                      </a:lnTo>
                      <a:lnTo>
                        <a:pt x="18" y="69"/>
                      </a:lnTo>
                      <a:lnTo>
                        <a:pt x="26" y="41"/>
                      </a:lnTo>
                      <a:lnTo>
                        <a:pt x="36" y="16"/>
                      </a:lnTo>
                      <a:lnTo>
                        <a:pt x="45" y="0"/>
                      </a:lnTo>
                      <a:lnTo>
                        <a:pt x="49" y="4"/>
                      </a:lnTo>
                      <a:lnTo>
                        <a:pt x="40" y="45"/>
                      </a:lnTo>
                      <a:lnTo>
                        <a:pt x="31" y="89"/>
                      </a:lnTo>
                      <a:lnTo>
                        <a:pt x="28" y="125"/>
                      </a:lnTo>
                      <a:lnTo>
                        <a:pt x="26" y="156"/>
                      </a:lnTo>
                      <a:lnTo>
                        <a:pt x="26" y="184"/>
                      </a:lnTo>
                      <a:lnTo>
                        <a:pt x="23" y="193"/>
                      </a:lnTo>
                      <a:lnTo>
                        <a:pt x="17" y="198"/>
                      </a:lnTo>
                      <a:lnTo>
                        <a:pt x="6" y="195"/>
                      </a:lnTo>
                      <a:lnTo>
                        <a:pt x="4" y="188"/>
                      </a:lnTo>
                      <a:lnTo>
                        <a:pt x="0" y="175"/>
                      </a:lnTo>
                      <a:lnTo>
                        <a:pt x="3" y="16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3" name="Freeform 70"/>
                <p:cNvSpPr>
                  <a:spLocks/>
                </p:cNvSpPr>
                <p:nvPr/>
              </p:nvSpPr>
              <p:spPr bwMode="auto">
                <a:xfrm>
                  <a:off x="2572" y="3836"/>
                  <a:ext cx="39" cy="169"/>
                </a:xfrm>
                <a:custGeom>
                  <a:avLst/>
                  <a:gdLst>
                    <a:gd name="T0" fmla="*/ 13 w 39"/>
                    <a:gd name="T1" fmla="*/ 160 h 169"/>
                    <a:gd name="T2" fmla="*/ 5 w 39"/>
                    <a:gd name="T3" fmla="*/ 134 h 169"/>
                    <a:gd name="T4" fmla="*/ 2 w 39"/>
                    <a:gd name="T5" fmla="*/ 112 h 169"/>
                    <a:gd name="T6" fmla="*/ 0 w 39"/>
                    <a:gd name="T7" fmla="*/ 83 h 169"/>
                    <a:gd name="T8" fmla="*/ 2 w 39"/>
                    <a:gd name="T9" fmla="*/ 52 h 169"/>
                    <a:gd name="T10" fmla="*/ 7 w 39"/>
                    <a:gd name="T11" fmla="*/ 25 h 169"/>
                    <a:gd name="T12" fmla="*/ 17 w 39"/>
                    <a:gd name="T13" fmla="*/ 0 h 169"/>
                    <a:gd name="T14" fmla="*/ 23 w 39"/>
                    <a:gd name="T15" fmla="*/ 2 h 169"/>
                    <a:gd name="T16" fmla="*/ 18 w 39"/>
                    <a:gd name="T17" fmla="*/ 33 h 169"/>
                    <a:gd name="T18" fmla="*/ 17 w 39"/>
                    <a:gd name="T19" fmla="*/ 66 h 169"/>
                    <a:gd name="T20" fmla="*/ 18 w 39"/>
                    <a:gd name="T21" fmla="*/ 91 h 169"/>
                    <a:gd name="T22" fmla="*/ 21 w 39"/>
                    <a:gd name="T23" fmla="*/ 113 h 169"/>
                    <a:gd name="T24" fmla="*/ 28 w 39"/>
                    <a:gd name="T25" fmla="*/ 133 h 169"/>
                    <a:gd name="T26" fmla="*/ 36 w 39"/>
                    <a:gd name="T27" fmla="*/ 148 h 169"/>
                    <a:gd name="T28" fmla="*/ 39 w 39"/>
                    <a:gd name="T29" fmla="*/ 158 h 169"/>
                    <a:gd name="T30" fmla="*/ 38 w 39"/>
                    <a:gd name="T31" fmla="*/ 164 h 169"/>
                    <a:gd name="T32" fmla="*/ 35 w 39"/>
                    <a:gd name="T33" fmla="*/ 166 h 169"/>
                    <a:gd name="T34" fmla="*/ 30 w 39"/>
                    <a:gd name="T35" fmla="*/ 169 h 169"/>
                    <a:gd name="T36" fmla="*/ 22 w 39"/>
                    <a:gd name="T37" fmla="*/ 164 h 169"/>
                    <a:gd name="T38" fmla="*/ 13 w 39"/>
                    <a:gd name="T39" fmla="*/ 160 h 16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9"/>
                    <a:gd name="T61" fmla="*/ 0 h 169"/>
                    <a:gd name="T62" fmla="*/ 39 w 39"/>
                    <a:gd name="T63" fmla="*/ 169 h 16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9" h="169">
                      <a:moveTo>
                        <a:pt x="13" y="160"/>
                      </a:moveTo>
                      <a:lnTo>
                        <a:pt x="5" y="134"/>
                      </a:lnTo>
                      <a:lnTo>
                        <a:pt x="2" y="112"/>
                      </a:lnTo>
                      <a:lnTo>
                        <a:pt x="0" y="83"/>
                      </a:lnTo>
                      <a:lnTo>
                        <a:pt x="2" y="52"/>
                      </a:lnTo>
                      <a:lnTo>
                        <a:pt x="7" y="25"/>
                      </a:lnTo>
                      <a:lnTo>
                        <a:pt x="17" y="0"/>
                      </a:lnTo>
                      <a:lnTo>
                        <a:pt x="23" y="2"/>
                      </a:lnTo>
                      <a:lnTo>
                        <a:pt x="18" y="33"/>
                      </a:lnTo>
                      <a:lnTo>
                        <a:pt x="17" y="66"/>
                      </a:lnTo>
                      <a:lnTo>
                        <a:pt x="18" y="91"/>
                      </a:lnTo>
                      <a:lnTo>
                        <a:pt x="21" y="113"/>
                      </a:lnTo>
                      <a:lnTo>
                        <a:pt x="28" y="133"/>
                      </a:lnTo>
                      <a:lnTo>
                        <a:pt x="36" y="148"/>
                      </a:lnTo>
                      <a:lnTo>
                        <a:pt x="39" y="158"/>
                      </a:lnTo>
                      <a:lnTo>
                        <a:pt x="38" y="164"/>
                      </a:lnTo>
                      <a:lnTo>
                        <a:pt x="35" y="166"/>
                      </a:lnTo>
                      <a:lnTo>
                        <a:pt x="30" y="169"/>
                      </a:lnTo>
                      <a:lnTo>
                        <a:pt x="22" y="164"/>
                      </a:lnTo>
                      <a:lnTo>
                        <a:pt x="13" y="16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4" name="Freeform 71"/>
                <p:cNvSpPr>
                  <a:spLocks/>
                </p:cNvSpPr>
                <p:nvPr/>
              </p:nvSpPr>
              <p:spPr bwMode="auto">
                <a:xfrm>
                  <a:off x="2485" y="3809"/>
                  <a:ext cx="36" cy="179"/>
                </a:xfrm>
                <a:custGeom>
                  <a:avLst/>
                  <a:gdLst>
                    <a:gd name="T0" fmla="*/ 16 w 36"/>
                    <a:gd name="T1" fmla="*/ 0 h 179"/>
                    <a:gd name="T2" fmla="*/ 28 w 36"/>
                    <a:gd name="T3" fmla="*/ 32 h 179"/>
                    <a:gd name="T4" fmla="*/ 35 w 36"/>
                    <a:gd name="T5" fmla="*/ 61 h 179"/>
                    <a:gd name="T6" fmla="*/ 36 w 36"/>
                    <a:gd name="T7" fmla="*/ 92 h 179"/>
                    <a:gd name="T8" fmla="*/ 35 w 36"/>
                    <a:gd name="T9" fmla="*/ 121 h 179"/>
                    <a:gd name="T10" fmla="*/ 29 w 36"/>
                    <a:gd name="T11" fmla="*/ 149 h 179"/>
                    <a:gd name="T12" fmla="*/ 22 w 36"/>
                    <a:gd name="T13" fmla="*/ 169 h 179"/>
                    <a:gd name="T14" fmla="*/ 13 w 36"/>
                    <a:gd name="T15" fmla="*/ 179 h 179"/>
                    <a:gd name="T16" fmla="*/ 5 w 36"/>
                    <a:gd name="T17" fmla="*/ 176 h 179"/>
                    <a:gd name="T18" fmla="*/ 0 w 36"/>
                    <a:gd name="T19" fmla="*/ 169 h 179"/>
                    <a:gd name="T20" fmla="*/ 1 w 36"/>
                    <a:gd name="T21" fmla="*/ 158 h 179"/>
                    <a:gd name="T22" fmla="*/ 8 w 36"/>
                    <a:gd name="T23" fmla="*/ 144 h 179"/>
                    <a:gd name="T24" fmla="*/ 17 w 36"/>
                    <a:gd name="T25" fmla="*/ 123 h 179"/>
                    <a:gd name="T26" fmla="*/ 21 w 36"/>
                    <a:gd name="T27" fmla="*/ 98 h 179"/>
                    <a:gd name="T28" fmla="*/ 22 w 36"/>
                    <a:gd name="T29" fmla="*/ 74 h 179"/>
                    <a:gd name="T30" fmla="*/ 21 w 36"/>
                    <a:gd name="T31" fmla="*/ 50 h 179"/>
                    <a:gd name="T32" fmla="*/ 17 w 36"/>
                    <a:gd name="T33" fmla="*/ 31 h 179"/>
                    <a:gd name="T34" fmla="*/ 13 w 36"/>
                    <a:gd name="T35" fmla="*/ 9 h 179"/>
                    <a:gd name="T36" fmla="*/ 16 w 36"/>
                    <a:gd name="T37" fmla="*/ 0 h 1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6"/>
                    <a:gd name="T58" fmla="*/ 0 h 179"/>
                    <a:gd name="T59" fmla="*/ 36 w 36"/>
                    <a:gd name="T60" fmla="*/ 179 h 1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6" h="179">
                      <a:moveTo>
                        <a:pt x="16" y="0"/>
                      </a:moveTo>
                      <a:lnTo>
                        <a:pt x="28" y="32"/>
                      </a:lnTo>
                      <a:lnTo>
                        <a:pt x="35" y="61"/>
                      </a:lnTo>
                      <a:lnTo>
                        <a:pt x="36" y="92"/>
                      </a:lnTo>
                      <a:lnTo>
                        <a:pt x="35" y="121"/>
                      </a:lnTo>
                      <a:lnTo>
                        <a:pt x="29" y="149"/>
                      </a:lnTo>
                      <a:lnTo>
                        <a:pt x="22" y="169"/>
                      </a:lnTo>
                      <a:lnTo>
                        <a:pt x="13" y="179"/>
                      </a:lnTo>
                      <a:lnTo>
                        <a:pt x="5" y="176"/>
                      </a:lnTo>
                      <a:lnTo>
                        <a:pt x="0" y="169"/>
                      </a:lnTo>
                      <a:lnTo>
                        <a:pt x="1" y="158"/>
                      </a:lnTo>
                      <a:lnTo>
                        <a:pt x="8" y="144"/>
                      </a:lnTo>
                      <a:lnTo>
                        <a:pt x="17" y="123"/>
                      </a:lnTo>
                      <a:lnTo>
                        <a:pt x="21" y="98"/>
                      </a:lnTo>
                      <a:lnTo>
                        <a:pt x="22" y="74"/>
                      </a:lnTo>
                      <a:lnTo>
                        <a:pt x="21" y="50"/>
                      </a:lnTo>
                      <a:lnTo>
                        <a:pt x="17" y="31"/>
                      </a:lnTo>
                      <a:lnTo>
                        <a:pt x="13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5" name="Freeform 72"/>
                <p:cNvSpPr>
                  <a:spLocks/>
                </p:cNvSpPr>
                <p:nvPr/>
              </p:nvSpPr>
              <p:spPr bwMode="auto">
                <a:xfrm>
                  <a:off x="2455" y="3864"/>
                  <a:ext cx="26" cy="144"/>
                </a:xfrm>
                <a:custGeom>
                  <a:avLst/>
                  <a:gdLst>
                    <a:gd name="T0" fmla="*/ 13 w 26"/>
                    <a:gd name="T1" fmla="*/ 0 h 144"/>
                    <a:gd name="T2" fmla="*/ 23 w 26"/>
                    <a:gd name="T3" fmla="*/ 24 h 144"/>
                    <a:gd name="T4" fmla="*/ 26 w 26"/>
                    <a:gd name="T5" fmla="*/ 51 h 144"/>
                    <a:gd name="T6" fmla="*/ 25 w 26"/>
                    <a:gd name="T7" fmla="*/ 77 h 144"/>
                    <a:gd name="T8" fmla="*/ 22 w 26"/>
                    <a:gd name="T9" fmla="*/ 105 h 144"/>
                    <a:gd name="T10" fmla="*/ 18 w 26"/>
                    <a:gd name="T11" fmla="*/ 130 h 144"/>
                    <a:gd name="T12" fmla="*/ 14 w 26"/>
                    <a:gd name="T13" fmla="*/ 144 h 144"/>
                    <a:gd name="T14" fmla="*/ 4 w 26"/>
                    <a:gd name="T15" fmla="*/ 144 h 144"/>
                    <a:gd name="T16" fmla="*/ 0 w 26"/>
                    <a:gd name="T17" fmla="*/ 135 h 144"/>
                    <a:gd name="T18" fmla="*/ 0 w 26"/>
                    <a:gd name="T19" fmla="*/ 122 h 144"/>
                    <a:gd name="T20" fmla="*/ 4 w 26"/>
                    <a:gd name="T21" fmla="*/ 98 h 144"/>
                    <a:gd name="T22" fmla="*/ 9 w 26"/>
                    <a:gd name="T23" fmla="*/ 65 h 144"/>
                    <a:gd name="T24" fmla="*/ 11 w 26"/>
                    <a:gd name="T25" fmla="*/ 34 h 144"/>
                    <a:gd name="T26" fmla="*/ 11 w 26"/>
                    <a:gd name="T27" fmla="*/ 9 h 144"/>
                    <a:gd name="T28" fmla="*/ 13 w 26"/>
                    <a:gd name="T29" fmla="*/ 0 h 14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6"/>
                    <a:gd name="T46" fmla="*/ 0 h 144"/>
                    <a:gd name="T47" fmla="*/ 26 w 26"/>
                    <a:gd name="T48" fmla="*/ 144 h 14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6" h="144">
                      <a:moveTo>
                        <a:pt x="13" y="0"/>
                      </a:moveTo>
                      <a:lnTo>
                        <a:pt x="23" y="24"/>
                      </a:lnTo>
                      <a:lnTo>
                        <a:pt x="26" y="51"/>
                      </a:lnTo>
                      <a:lnTo>
                        <a:pt x="25" y="77"/>
                      </a:lnTo>
                      <a:lnTo>
                        <a:pt x="22" y="105"/>
                      </a:lnTo>
                      <a:lnTo>
                        <a:pt x="18" y="130"/>
                      </a:lnTo>
                      <a:lnTo>
                        <a:pt x="14" y="144"/>
                      </a:lnTo>
                      <a:lnTo>
                        <a:pt x="4" y="144"/>
                      </a:lnTo>
                      <a:lnTo>
                        <a:pt x="0" y="135"/>
                      </a:lnTo>
                      <a:lnTo>
                        <a:pt x="0" y="122"/>
                      </a:lnTo>
                      <a:lnTo>
                        <a:pt x="4" y="98"/>
                      </a:lnTo>
                      <a:lnTo>
                        <a:pt x="9" y="65"/>
                      </a:lnTo>
                      <a:lnTo>
                        <a:pt x="11" y="34"/>
                      </a:lnTo>
                      <a:lnTo>
                        <a:pt x="11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6" name="Freeform 73"/>
                <p:cNvSpPr>
                  <a:spLocks/>
                </p:cNvSpPr>
                <p:nvPr/>
              </p:nvSpPr>
              <p:spPr bwMode="auto">
                <a:xfrm>
                  <a:off x="2352" y="3812"/>
                  <a:ext cx="68" cy="174"/>
                </a:xfrm>
                <a:custGeom>
                  <a:avLst/>
                  <a:gdLst>
                    <a:gd name="T0" fmla="*/ 35 w 68"/>
                    <a:gd name="T1" fmla="*/ 0 h 174"/>
                    <a:gd name="T2" fmla="*/ 44 w 68"/>
                    <a:gd name="T3" fmla="*/ 33 h 174"/>
                    <a:gd name="T4" fmla="*/ 46 w 68"/>
                    <a:gd name="T5" fmla="*/ 69 h 174"/>
                    <a:gd name="T6" fmla="*/ 41 w 68"/>
                    <a:gd name="T7" fmla="*/ 108 h 174"/>
                    <a:gd name="T8" fmla="*/ 33 w 68"/>
                    <a:gd name="T9" fmla="*/ 136 h 174"/>
                    <a:gd name="T10" fmla="*/ 36 w 68"/>
                    <a:gd name="T11" fmla="*/ 100 h 174"/>
                    <a:gd name="T12" fmla="*/ 29 w 68"/>
                    <a:gd name="T13" fmla="*/ 73 h 174"/>
                    <a:gd name="T14" fmla="*/ 16 w 68"/>
                    <a:gd name="T15" fmla="*/ 48 h 174"/>
                    <a:gd name="T16" fmla="*/ 3 w 68"/>
                    <a:gd name="T17" fmla="*/ 36 h 174"/>
                    <a:gd name="T18" fmla="*/ 0 w 68"/>
                    <a:gd name="T19" fmla="*/ 44 h 174"/>
                    <a:gd name="T20" fmla="*/ 15 w 68"/>
                    <a:gd name="T21" fmla="*/ 77 h 174"/>
                    <a:gd name="T22" fmla="*/ 21 w 68"/>
                    <a:gd name="T23" fmla="*/ 103 h 174"/>
                    <a:gd name="T24" fmla="*/ 19 w 68"/>
                    <a:gd name="T25" fmla="*/ 128 h 174"/>
                    <a:gd name="T26" fmla="*/ 12 w 68"/>
                    <a:gd name="T27" fmla="*/ 158 h 174"/>
                    <a:gd name="T28" fmla="*/ 16 w 68"/>
                    <a:gd name="T29" fmla="*/ 170 h 174"/>
                    <a:gd name="T30" fmla="*/ 27 w 68"/>
                    <a:gd name="T31" fmla="*/ 174 h 174"/>
                    <a:gd name="T32" fmla="*/ 36 w 68"/>
                    <a:gd name="T33" fmla="*/ 162 h 174"/>
                    <a:gd name="T34" fmla="*/ 44 w 68"/>
                    <a:gd name="T35" fmla="*/ 169 h 174"/>
                    <a:gd name="T36" fmla="*/ 58 w 68"/>
                    <a:gd name="T37" fmla="*/ 166 h 174"/>
                    <a:gd name="T38" fmla="*/ 65 w 68"/>
                    <a:gd name="T39" fmla="*/ 150 h 174"/>
                    <a:gd name="T40" fmla="*/ 68 w 68"/>
                    <a:gd name="T41" fmla="*/ 126 h 174"/>
                    <a:gd name="T42" fmla="*/ 65 w 68"/>
                    <a:gd name="T43" fmla="*/ 83 h 174"/>
                    <a:gd name="T44" fmla="*/ 56 w 68"/>
                    <a:gd name="T45" fmla="*/ 37 h 174"/>
                    <a:gd name="T46" fmla="*/ 43 w 68"/>
                    <a:gd name="T47" fmla="*/ 0 h 174"/>
                    <a:gd name="T48" fmla="*/ 35 w 68"/>
                    <a:gd name="T49" fmla="*/ 0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8"/>
                    <a:gd name="T76" fmla="*/ 0 h 174"/>
                    <a:gd name="T77" fmla="*/ 68 w 68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8" h="174">
                      <a:moveTo>
                        <a:pt x="35" y="0"/>
                      </a:moveTo>
                      <a:lnTo>
                        <a:pt x="44" y="33"/>
                      </a:lnTo>
                      <a:lnTo>
                        <a:pt x="46" y="69"/>
                      </a:lnTo>
                      <a:lnTo>
                        <a:pt x="41" y="108"/>
                      </a:lnTo>
                      <a:lnTo>
                        <a:pt x="33" y="136"/>
                      </a:lnTo>
                      <a:lnTo>
                        <a:pt x="36" y="100"/>
                      </a:lnTo>
                      <a:lnTo>
                        <a:pt x="29" y="73"/>
                      </a:lnTo>
                      <a:lnTo>
                        <a:pt x="16" y="48"/>
                      </a:lnTo>
                      <a:lnTo>
                        <a:pt x="3" y="36"/>
                      </a:lnTo>
                      <a:lnTo>
                        <a:pt x="0" y="44"/>
                      </a:lnTo>
                      <a:lnTo>
                        <a:pt x="15" y="77"/>
                      </a:lnTo>
                      <a:lnTo>
                        <a:pt x="21" y="103"/>
                      </a:lnTo>
                      <a:lnTo>
                        <a:pt x="19" y="128"/>
                      </a:lnTo>
                      <a:lnTo>
                        <a:pt x="12" y="158"/>
                      </a:lnTo>
                      <a:lnTo>
                        <a:pt x="16" y="170"/>
                      </a:lnTo>
                      <a:lnTo>
                        <a:pt x="27" y="174"/>
                      </a:lnTo>
                      <a:lnTo>
                        <a:pt x="36" y="162"/>
                      </a:lnTo>
                      <a:lnTo>
                        <a:pt x="44" y="169"/>
                      </a:lnTo>
                      <a:lnTo>
                        <a:pt x="58" y="166"/>
                      </a:lnTo>
                      <a:lnTo>
                        <a:pt x="65" y="150"/>
                      </a:lnTo>
                      <a:lnTo>
                        <a:pt x="68" y="126"/>
                      </a:lnTo>
                      <a:lnTo>
                        <a:pt x="65" y="83"/>
                      </a:lnTo>
                      <a:lnTo>
                        <a:pt x="56" y="37"/>
                      </a:lnTo>
                      <a:lnTo>
                        <a:pt x="43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7" name="Freeform 74"/>
                <p:cNvSpPr>
                  <a:spLocks/>
                </p:cNvSpPr>
                <p:nvPr/>
              </p:nvSpPr>
              <p:spPr bwMode="auto">
                <a:xfrm>
                  <a:off x="2257" y="3842"/>
                  <a:ext cx="39" cy="138"/>
                </a:xfrm>
                <a:custGeom>
                  <a:avLst/>
                  <a:gdLst>
                    <a:gd name="T0" fmla="*/ 2 w 39"/>
                    <a:gd name="T1" fmla="*/ 113 h 138"/>
                    <a:gd name="T2" fmla="*/ 5 w 39"/>
                    <a:gd name="T3" fmla="*/ 77 h 138"/>
                    <a:gd name="T4" fmla="*/ 15 w 39"/>
                    <a:gd name="T5" fmla="*/ 43 h 138"/>
                    <a:gd name="T6" fmla="*/ 24 w 39"/>
                    <a:gd name="T7" fmla="*/ 19 h 138"/>
                    <a:gd name="T8" fmla="*/ 34 w 39"/>
                    <a:gd name="T9" fmla="*/ 0 h 138"/>
                    <a:gd name="T10" fmla="*/ 39 w 39"/>
                    <a:gd name="T11" fmla="*/ 3 h 138"/>
                    <a:gd name="T12" fmla="*/ 32 w 39"/>
                    <a:gd name="T13" fmla="*/ 36 h 138"/>
                    <a:gd name="T14" fmla="*/ 25 w 39"/>
                    <a:gd name="T15" fmla="*/ 78 h 138"/>
                    <a:gd name="T16" fmla="*/ 21 w 39"/>
                    <a:gd name="T17" fmla="*/ 110 h 138"/>
                    <a:gd name="T18" fmla="*/ 19 w 39"/>
                    <a:gd name="T19" fmla="*/ 129 h 138"/>
                    <a:gd name="T20" fmla="*/ 12 w 39"/>
                    <a:gd name="T21" fmla="*/ 138 h 138"/>
                    <a:gd name="T22" fmla="*/ 3 w 39"/>
                    <a:gd name="T23" fmla="*/ 135 h 138"/>
                    <a:gd name="T24" fmla="*/ 0 w 39"/>
                    <a:gd name="T25" fmla="*/ 124 h 138"/>
                    <a:gd name="T26" fmla="*/ 2 w 39"/>
                    <a:gd name="T27" fmla="*/ 113 h 13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9"/>
                    <a:gd name="T43" fmla="*/ 0 h 138"/>
                    <a:gd name="T44" fmla="*/ 39 w 39"/>
                    <a:gd name="T45" fmla="*/ 138 h 13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9" h="138">
                      <a:moveTo>
                        <a:pt x="2" y="113"/>
                      </a:moveTo>
                      <a:lnTo>
                        <a:pt x="5" y="77"/>
                      </a:lnTo>
                      <a:lnTo>
                        <a:pt x="15" y="43"/>
                      </a:lnTo>
                      <a:lnTo>
                        <a:pt x="24" y="19"/>
                      </a:lnTo>
                      <a:lnTo>
                        <a:pt x="34" y="0"/>
                      </a:lnTo>
                      <a:lnTo>
                        <a:pt x="39" y="3"/>
                      </a:lnTo>
                      <a:lnTo>
                        <a:pt x="32" y="36"/>
                      </a:lnTo>
                      <a:lnTo>
                        <a:pt x="25" y="78"/>
                      </a:lnTo>
                      <a:lnTo>
                        <a:pt x="21" y="110"/>
                      </a:lnTo>
                      <a:lnTo>
                        <a:pt x="19" y="129"/>
                      </a:lnTo>
                      <a:lnTo>
                        <a:pt x="12" y="138"/>
                      </a:lnTo>
                      <a:lnTo>
                        <a:pt x="3" y="135"/>
                      </a:lnTo>
                      <a:lnTo>
                        <a:pt x="0" y="124"/>
                      </a:lnTo>
                      <a:lnTo>
                        <a:pt x="2" y="11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8" name="Freeform 75"/>
                <p:cNvSpPr>
                  <a:spLocks/>
                </p:cNvSpPr>
                <p:nvPr/>
              </p:nvSpPr>
              <p:spPr bwMode="auto">
                <a:xfrm>
                  <a:off x="2219" y="3804"/>
                  <a:ext cx="49" cy="198"/>
                </a:xfrm>
                <a:custGeom>
                  <a:avLst/>
                  <a:gdLst>
                    <a:gd name="T0" fmla="*/ 3 w 49"/>
                    <a:gd name="T1" fmla="*/ 169 h 198"/>
                    <a:gd name="T2" fmla="*/ 7 w 49"/>
                    <a:gd name="T3" fmla="*/ 125 h 198"/>
                    <a:gd name="T4" fmla="*/ 12 w 49"/>
                    <a:gd name="T5" fmla="*/ 98 h 198"/>
                    <a:gd name="T6" fmla="*/ 18 w 49"/>
                    <a:gd name="T7" fmla="*/ 69 h 198"/>
                    <a:gd name="T8" fmla="*/ 26 w 49"/>
                    <a:gd name="T9" fmla="*/ 41 h 198"/>
                    <a:gd name="T10" fmla="*/ 36 w 49"/>
                    <a:gd name="T11" fmla="*/ 16 h 198"/>
                    <a:gd name="T12" fmla="*/ 45 w 49"/>
                    <a:gd name="T13" fmla="*/ 0 h 198"/>
                    <a:gd name="T14" fmla="*/ 49 w 49"/>
                    <a:gd name="T15" fmla="*/ 4 h 198"/>
                    <a:gd name="T16" fmla="*/ 40 w 49"/>
                    <a:gd name="T17" fmla="*/ 45 h 198"/>
                    <a:gd name="T18" fmla="*/ 31 w 49"/>
                    <a:gd name="T19" fmla="*/ 89 h 198"/>
                    <a:gd name="T20" fmla="*/ 28 w 49"/>
                    <a:gd name="T21" fmla="*/ 125 h 198"/>
                    <a:gd name="T22" fmla="*/ 26 w 49"/>
                    <a:gd name="T23" fmla="*/ 156 h 198"/>
                    <a:gd name="T24" fmla="*/ 26 w 49"/>
                    <a:gd name="T25" fmla="*/ 184 h 198"/>
                    <a:gd name="T26" fmla="*/ 23 w 49"/>
                    <a:gd name="T27" fmla="*/ 193 h 198"/>
                    <a:gd name="T28" fmla="*/ 17 w 49"/>
                    <a:gd name="T29" fmla="*/ 198 h 198"/>
                    <a:gd name="T30" fmla="*/ 6 w 49"/>
                    <a:gd name="T31" fmla="*/ 195 h 198"/>
                    <a:gd name="T32" fmla="*/ 4 w 49"/>
                    <a:gd name="T33" fmla="*/ 188 h 198"/>
                    <a:gd name="T34" fmla="*/ 0 w 49"/>
                    <a:gd name="T35" fmla="*/ 175 h 198"/>
                    <a:gd name="T36" fmla="*/ 3 w 49"/>
                    <a:gd name="T37" fmla="*/ 169 h 19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198"/>
                    <a:gd name="T59" fmla="*/ 49 w 49"/>
                    <a:gd name="T60" fmla="*/ 198 h 19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198">
                      <a:moveTo>
                        <a:pt x="3" y="169"/>
                      </a:moveTo>
                      <a:lnTo>
                        <a:pt x="7" y="125"/>
                      </a:lnTo>
                      <a:lnTo>
                        <a:pt x="12" y="98"/>
                      </a:lnTo>
                      <a:lnTo>
                        <a:pt x="18" y="69"/>
                      </a:lnTo>
                      <a:lnTo>
                        <a:pt x="26" y="41"/>
                      </a:lnTo>
                      <a:lnTo>
                        <a:pt x="36" y="16"/>
                      </a:lnTo>
                      <a:lnTo>
                        <a:pt x="45" y="0"/>
                      </a:lnTo>
                      <a:lnTo>
                        <a:pt x="49" y="4"/>
                      </a:lnTo>
                      <a:lnTo>
                        <a:pt x="40" y="45"/>
                      </a:lnTo>
                      <a:lnTo>
                        <a:pt x="31" y="89"/>
                      </a:lnTo>
                      <a:lnTo>
                        <a:pt x="28" y="125"/>
                      </a:lnTo>
                      <a:lnTo>
                        <a:pt x="26" y="156"/>
                      </a:lnTo>
                      <a:lnTo>
                        <a:pt x="26" y="184"/>
                      </a:lnTo>
                      <a:lnTo>
                        <a:pt x="23" y="193"/>
                      </a:lnTo>
                      <a:lnTo>
                        <a:pt x="17" y="198"/>
                      </a:lnTo>
                      <a:lnTo>
                        <a:pt x="6" y="195"/>
                      </a:lnTo>
                      <a:lnTo>
                        <a:pt x="4" y="188"/>
                      </a:lnTo>
                      <a:lnTo>
                        <a:pt x="0" y="175"/>
                      </a:lnTo>
                      <a:lnTo>
                        <a:pt x="3" y="16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89" name="Freeform 76"/>
                <p:cNvSpPr>
                  <a:spLocks/>
                </p:cNvSpPr>
                <p:nvPr/>
              </p:nvSpPr>
              <p:spPr bwMode="auto">
                <a:xfrm>
                  <a:off x="2166" y="3828"/>
                  <a:ext cx="39" cy="169"/>
                </a:xfrm>
                <a:custGeom>
                  <a:avLst/>
                  <a:gdLst>
                    <a:gd name="T0" fmla="*/ 13 w 39"/>
                    <a:gd name="T1" fmla="*/ 160 h 169"/>
                    <a:gd name="T2" fmla="*/ 5 w 39"/>
                    <a:gd name="T3" fmla="*/ 134 h 169"/>
                    <a:gd name="T4" fmla="*/ 2 w 39"/>
                    <a:gd name="T5" fmla="*/ 112 h 169"/>
                    <a:gd name="T6" fmla="*/ 0 w 39"/>
                    <a:gd name="T7" fmla="*/ 83 h 169"/>
                    <a:gd name="T8" fmla="*/ 2 w 39"/>
                    <a:gd name="T9" fmla="*/ 52 h 169"/>
                    <a:gd name="T10" fmla="*/ 7 w 39"/>
                    <a:gd name="T11" fmla="*/ 25 h 169"/>
                    <a:gd name="T12" fmla="*/ 17 w 39"/>
                    <a:gd name="T13" fmla="*/ 0 h 169"/>
                    <a:gd name="T14" fmla="*/ 23 w 39"/>
                    <a:gd name="T15" fmla="*/ 2 h 169"/>
                    <a:gd name="T16" fmla="*/ 18 w 39"/>
                    <a:gd name="T17" fmla="*/ 33 h 169"/>
                    <a:gd name="T18" fmla="*/ 17 w 39"/>
                    <a:gd name="T19" fmla="*/ 66 h 169"/>
                    <a:gd name="T20" fmla="*/ 18 w 39"/>
                    <a:gd name="T21" fmla="*/ 91 h 169"/>
                    <a:gd name="T22" fmla="*/ 21 w 39"/>
                    <a:gd name="T23" fmla="*/ 113 h 169"/>
                    <a:gd name="T24" fmla="*/ 28 w 39"/>
                    <a:gd name="T25" fmla="*/ 133 h 169"/>
                    <a:gd name="T26" fmla="*/ 36 w 39"/>
                    <a:gd name="T27" fmla="*/ 148 h 169"/>
                    <a:gd name="T28" fmla="*/ 39 w 39"/>
                    <a:gd name="T29" fmla="*/ 158 h 169"/>
                    <a:gd name="T30" fmla="*/ 38 w 39"/>
                    <a:gd name="T31" fmla="*/ 164 h 169"/>
                    <a:gd name="T32" fmla="*/ 35 w 39"/>
                    <a:gd name="T33" fmla="*/ 166 h 169"/>
                    <a:gd name="T34" fmla="*/ 30 w 39"/>
                    <a:gd name="T35" fmla="*/ 169 h 169"/>
                    <a:gd name="T36" fmla="*/ 22 w 39"/>
                    <a:gd name="T37" fmla="*/ 164 h 169"/>
                    <a:gd name="T38" fmla="*/ 13 w 39"/>
                    <a:gd name="T39" fmla="*/ 160 h 16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9"/>
                    <a:gd name="T61" fmla="*/ 0 h 169"/>
                    <a:gd name="T62" fmla="*/ 39 w 39"/>
                    <a:gd name="T63" fmla="*/ 169 h 16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9" h="169">
                      <a:moveTo>
                        <a:pt x="13" y="160"/>
                      </a:moveTo>
                      <a:lnTo>
                        <a:pt x="5" y="134"/>
                      </a:lnTo>
                      <a:lnTo>
                        <a:pt x="2" y="112"/>
                      </a:lnTo>
                      <a:lnTo>
                        <a:pt x="0" y="83"/>
                      </a:lnTo>
                      <a:lnTo>
                        <a:pt x="2" y="52"/>
                      </a:lnTo>
                      <a:lnTo>
                        <a:pt x="7" y="25"/>
                      </a:lnTo>
                      <a:lnTo>
                        <a:pt x="17" y="0"/>
                      </a:lnTo>
                      <a:lnTo>
                        <a:pt x="23" y="2"/>
                      </a:lnTo>
                      <a:lnTo>
                        <a:pt x="18" y="33"/>
                      </a:lnTo>
                      <a:lnTo>
                        <a:pt x="17" y="66"/>
                      </a:lnTo>
                      <a:lnTo>
                        <a:pt x="18" y="91"/>
                      </a:lnTo>
                      <a:lnTo>
                        <a:pt x="21" y="113"/>
                      </a:lnTo>
                      <a:lnTo>
                        <a:pt x="28" y="133"/>
                      </a:lnTo>
                      <a:lnTo>
                        <a:pt x="36" y="148"/>
                      </a:lnTo>
                      <a:lnTo>
                        <a:pt x="39" y="158"/>
                      </a:lnTo>
                      <a:lnTo>
                        <a:pt x="38" y="164"/>
                      </a:lnTo>
                      <a:lnTo>
                        <a:pt x="35" y="166"/>
                      </a:lnTo>
                      <a:lnTo>
                        <a:pt x="30" y="169"/>
                      </a:lnTo>
                      <a:lnTo>
                        <a:pt x="22" y="164"/>
                      </a:lnTo>
                      <a:lnTo>
                        <a:pt x="13" y="16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0" name="Freeform 77"/>
                <p:cNvSpPr>
                  <a:spLocks/>
                </p:cNvSpPr>
                <p:nvPr/>
              </p:nvSpPr>
              <p:spPr bwMode="auto">
                <a:xfrm>
                  <a:off x="3497" y="3799"/>
                  <a:ext cx="95" cy="208"/>
                </a:xfrm>
                <a:custGeom>
                  <a:avLst/>
                  <a:gdLst>
                    <a:gd name="T0" fmla="*/ 1 w 95"/>
                    <a:gd name="T1" fmla="*/ 172 h 208"/>
                    <a:gd name="T2" fmla="*/ 8 w 95"/>
                    <a:gd name="T3" fmla="*/ 128 h 208"/>
                    <a:gd name="T4" fmla="*/ 16 w 95"/>
                    <a:gd name="T5" fmla="*/ 97 h 208"/>
                    <a:gd name="T6" fmla="*/ 27 w 95"/>
                    <a:gd name="T7" fmla="*/ 62 h 208"/>
                    <a:gd name="T8" fmla="*/ 40 w 95"/>
                    <a:gd name="T9" fmla="*/ 31 h 208"/>
                    <a:gd name="T10" fmla="*/ 57 w 95"/>
                    <a:gd name="T11" fmla="*/ 0 h 208"/>
                    <a:gd name="T12" fmla="*/ 64 w 95"/>
                    <a:gd name="T13" fmla="*/ 3 h 208"/>
                    <a:gd name="T14" fmla="*/ 58 w 95"/>
                    <a:gd name="T15" fmla="*/ 25 h 208"/>
                    <a:gd name="T16" fmla="*/ 38 w 95"/>
                    <a:gd name="T17" fmla="*/ 73 h 208"/>
                    <a:gd name="T18" fmla="*/ 28 w 95"/>
                    <a:gd name="T19" fmla="*/ 110 h 208"/>
                    <a:gd name="T20" fmla="*/ 20 w 95"/>
                    <a:gd name="T21" fmla="*/ 152 h 208"/>
                    <a:gd name="T22" fmla="*/ 19 w 95"/>
                    <a:gd name="T23" fmla="*/ 179 h 208"/>
                    <a:gd name="T24" fmla="*/ 28 w 95"/>
                    <a:gd name="T25" fmla="*/ 149 h 208"/>
                    <a:gd name="T26" fmla="*/ 42 w 95"/>
                    <a:gd name="T27" fmla="*/ 118 h 208"/>
                    <a:gd name="T28" fmla="*/ 59 w 95"/>
                    <a:gd name="T29" fmla="*/ 89 h 208"/>
                    <a:gd name="T30" fmla="*/ 77 w 95"/>
                    <a:gd name="T31" fmla="*/ 67 h 208"/>
                    <a:gd name="T32" fmla="*/ 95 w 95"/>
                    <a:gd name="T33" fmla="*/ 49 h 208"/>
                    <a:gd name="T34" fmla="*/ 94 w 95"/>
                    <a:gd name="T35" fmla="*/ 61 h 208"/>
                    <a:gd name="T36" fmla="*/ 74 w 95"/>
                    <a:gd name="T37" fmla="*/ 95 h 208"/>
                    <a:gd name="T38" fmla="*/ 54 w 95"/>
                    <a:gd name="T39" fmla="*/ 132 h 208"/>
                    <a:gd name="T40" fmla="*/ 54 w 95"/>
                    <a:gd name="T41" fmla="*/ 136 h 208"/>
                    <a:gd name="T42" fmla="*/ 40 w 95"/>
                    <a:gd name="T43" fmla="*/ 173 h 208"/>
                    <a:gd name="T44" fmla="*/ 32 w 95"/>
                    <a:gd name="T45" fmla="*/ 199 h 208"/>
                    <a:gd name="T46" fmla="*/ 24 w 95"/>
                    <a:gd name="T47" fmla="*/ 206 h 208"/>
                    <a:gd name="T48" fmla="*/ 21 w 95"/>
                    <a:gd name="T49" fmla="*/ 208 h 208"/>
                    <a:gd name="T50" fmla="*/ 14 w 95"/>
                    <a:gd name="T51" fmla="*/ 200 h 208"/>
                    <a:gd name="T52" fmla="*/ 16 w 95"/>
                    <a:gd name="T53" fmla="*/ 188 h 208"/>
                    <a:gd name="T54" fmla="*/ 7 w 95"/>
                    <a:gd name="T55" fmla="*/ 195 h 208"/>
                    <a:gd name="T56" fmla="*/ 0 w 95"/>
                    <a:gd name="T57" fmla="*/ 186 h 208"/>
                    <a:gd name="T58" fmla="*/ 1 w 95"/>
                    <a:gd name="T59" fmla="*/ 172 h 2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5"/>
                    <a:gd name="T91" fmla="*/ 0 h 208"/>
                    <a:gd name="T92" fmla="*/ 95 w 95"/>
                    <a:gd name="T93" fmla="*/ 208 h 20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5" h="208">
                      <a:moveTo>
                        <a:pt x="1" y="172"/>
                      </a:moveTo>
                      <a:lnTo>
                        <a:pt x="8" y="128"/>
                      </a:lnTo>
                      <a:lnTo>
                        <a:pt x="16" y="97"/>
                      </a:lnTo>
                      <a:lnTo>
                        <a:pt x="27" y="62"/>
                      </a:lnTo>
                      <a:lnTo>
                        <a:pt x="40" y="31"/>
                      </a:lnTo>
                      <a:lnTo>
                        <a:pt x="57" y="0"/>
                      </a:lnTo>
                      <a:lnTo>
                        <a:pt x="64" y="3"/>
                      </a:lnTo>
                      <a:lnTo>
                        <a:pt x="58" y="25"/>
                      </a:lnTo>
                      <a:lnTo>
                        <a:pt x="38" y="73"/>
                      </a:lnTo>
                      <a:lnTo>
                        <a:pt x="28" y="110"/>
                      </a:lnTo>
                      <a:lnTo>
                        <a:pt x="20" y="152"/>
                      </a:lnTo>
                      <a:lnTo>
                        <a:pt x="19" y="179"/>
                      </a:lnTo>
                      <a:lnTo>
                        <a:pt x="28" y="149"/>
                      </a:lnTo>
                      <a:lnTo>
                        <a:pt x="42" y="118"/>
                      </a:lnTo>
                      <a:lnTo>
                        <a:pt x="59" y="89"/>
                      </a:lnTo>
                      <a:lnTo>
                        <a:pt x="77" y="67"/>
                      </a:lnTo>
                      <a:lnTo>
                        <a:pt x="95" y="49"/>
                      </a:lnTo>
                      <a:lnTo>
                        <a:pt x="94" y="61"/>
                      </a:lnTo>
                      <a:lnTo>
                        <a:pt x="74" y="95"/>
                      </a:lnTo>
                      <a:lnTo>
                        <a:pt x="54" y="132"/>
                      </a:lnTo>
                      <a:lnTo>
                        <a:pt x="54" y="136"/>
                      </a:lnTo>
                      <a:lnTo>
                        <a:pt x="40" y="173"/>
                      </a:lnTo>
                      <a:lnTo>
                        <a:pt x="32" y="199"/>
                      </a:lnTo>
                      <a:lnTo>
                        <a:pt x="24" y="206"/>
                      </a:lnTo>
                      <a:lnTo>
                        <a:pt x="21" y="208"/>
                      </a:lnTo>
                      <a:lnTo>
                        <a:pt x="14" y="200"/>
                      </a:lnTo>
                      <a:lnTo>
                        <a:pt x="16" y="188"/>
                      </a:lnTo>
                      <a:lnTo>
                        <a:pt x="7" y="195"/>
                      </a:lnTo>
                      <a:lnTo>
                        <a:pt x="0" y="186"/>
                      </a:lnTo>
                      <a:lnTo>
                        <a:pt x="1" y="17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1" name="Freeform 78"/>
                <p:cNvSpPr>
                  <a:spLocks/>
                </p:cNvSpPr>
                <p:nvPr/>
              </p:nvSpPr>
              <p:spPr bwMode="auto">
                <a:xfrm>
                  <a:off x="3236" y="3802"/>
                  <a:ext cx="49" cy="224"/>
                </a:xfrm>
                <a:custGeom>
                  <a:avLst/>
                  <a:gdLst>
                    <a:gd name="T0" fmla="*/ 2 w 49"/>
                    <a:gd name="T1" fmla="*/ 191 h 224"/>
                    <a:gd name="T2" fmla="*/ 6 w 49"/>
                    <a:gd name="T3" fmla="*/ 142 h 224"/>
                    <a:gd name="T4" fmla="*/ 11 w 49"/>
                    <a:gd name="T5" fmla="*/ 111 h 224"/>
                    <a:gd name="T6" fmla="*/ 17 w 49"/>
                    <a:gd name="T7" fmla="*/ 78 h 224"/>
                    <a:gd name="T8" fmla="*/ 25 w 49"/>
                    <a:gd name="T9" fmla="*/ 47 h 224"/>
                    <a:gd name="T10" fmla="*/ 35 w 49"/>
                    <a:gd name="T11" fmla="*/ 18 h 224"/>
                    <a:gd name="T12" fmla="*/ 44 w 49"/>
                    <a:gd name="T13" fmla="*/ 0 h 224"/>
                    <a:gd name="T14" fmla="*/ 49 w 49"/>
                    <a:gd name="T15" fmla="*/ 5 h 224"/>
                    <a:gd name="T16" fmla="*/ 39 w 49"/>
                    <a:gd name="T17" fmla="*/ 50 h 224"/>
                    <a:gd name="T18" fmla="*/ 30 w 49"/>
                    <a:gd name="T19" fmla="*/ 101 h 224"/>
                    <a:gd name="T20" fmla="*/ 27 w 49"/>
                    <a:gd name="T21" fmla="*/ 142 h 224"/>
                    <a:gd name="T22" fmla="*/ 25 w 49"/>
                    <a:gd name="T23" fmla="*/ 176 h 224"/>
                    <a:gd name="T24" fmla="*/ 25 w 49"/>
                    <a:gd name="T25" fmla="*/ 208 h 224"/>
                    <a:gd name="T26" fmla="*/ 22 w 49"/>
                    <a:gd name="T27" fmla="*/ 218 h 224"/>
                    <a:gd name="T28" fmla="*/ 16 w 49"/>
                    <a:gd name="T29" fmla="*/ 224 h 224"/>
                    <a:gd name="T30" fmla="*/ 5 w 49"/>
                    <a:gd name="T31" fmla="*/ 220 h 224"/>
                    <a:gd name="T32" fmla="*/ 3 w 49"/>
                    <a:gd name="T33" fmla="*/ 213 h 224"/>
                    <a:gd name="T34" fmla="*/ 0 w 49"/>
                    <a:gd name="T35" fmla="*/ 198 h 224"/>
                    <a:gd name="T36" fmla="*/ 2 w 49"/>
                    <a:gd name="T37" fmla="*/ 191 h 22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24"/>
                    <a:gd name="T59" fmla="*/ 49 w 49"/>
                    <a:gd name="T60" fmla="*/ 224 h 22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24">
                      <a:moveTo>
                        <a:pt x="2" y="191"/>
                      </a:moveTo>
                      <a:lnTo>
                        <a:pt x="6" y="142"/>
                      </a:lnTo>
                      <a:lnTo>
                        <a:pt x="11" y="111"/>
                      </a:lnTo>
                      <a:lnTo>
                        <a:pt x="17" y="78"/>
                      </a:lnTo>
                      <a:lnTo>
                        <a:pt x="25" y="47"/>
                      </a:lnTo>
                      <a:lnTo>
                        <a:pt x="35" y="18"/>
                      </a:lnTo>
                      <a:lnTo>
                        <a:pt x="44" y="0"/>
                      </a:lnTo>
                      <a:lnTo>
                        <a:pt x="49" y="5"/>
                      </a:lnTo>
                      <a:lnTo>
                        <a:pt x="39" y="50"/>
                      </a:lnTo>
                      <a:lnTo>
                        <a:pt x="30" y="101"/>
                      </a:lnTo>
                      <a:lnTo>
                        <a:pt x="27" y="142"/>
                      </a:lnTo>
                      <a:lnTo>
                        <a:pt x="25" y="176"/>
                      </a:lnTo>
                      <a:lnTo>
                        <a:pt x="25" y="208"/>
                      </a:lnTo>
                      <a:lnTo>
                        <a:pt x="22" y="218"/>
                      </a:lnTo>
                      <a:lnTo>
                        <a:pt x="16" y="224"/>
                      </a:lnTo>
                      <a:lnTo>
                        <a:pt x="5" y="220"/>
                      </a:lnTo>
                      <a:lnTo>
                        <a:pt x="3" y="213"/>
                      </a:lnTo>
                      <a:lnTo>
                        <a:pt x="0" y="198"/>
                      </a:lnTo>
                      <a:lnTo>
                        <a:pt x="2" y="191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2" name="Freeform 79"/>
                <p:cNvSpPr>
                  <a:spLocks/>
                </p:cNvSpPr>
                <p:nvPr/>
              </p:nvSpPr>
              <p:spPr bwMode="auto">
                <a:xfrm>
                  <a:off x="3095" y="3825"/>
                  <a:ext cx="36" cy="180"/>
                </a:xfrm>
                <a:custGeom>
                  <a:avLst/>
                  <a:gdLst>
                    <a:gd name="T0" fmla="*/ 16 w 36"/>
                    <a:gd name="T1" fmla="*/ 0 h 180"/>
                    <a:gd name="T2" fmla="*/ 28 w 36"/>
                    <a:gd name="T3" fmla="*/ 33 h 180"/>
                    <a:gd name="T4" fmla="*/ 35 w 36"/>
                    <a:gd name="T5" fmla="*/ 62 h 180"/>
                    <a:gd name="T6" fmla="*/ 36 w 36"/>
                    <a:gd name="T7" fmla="*/ 93 h 180"/>
                    <a:gd name="T8" fmla="*/ 35 w 36"/>
                    <a:gd name="T9" fmla="*/ 122 h 180"/>
                    <a:gd name="T10" fmla="*/ 29 w 36"/>
                    <a:gd name="T11" fmla="*/ 151 h 180"/>
                    <a:gd name="T12" fmla="*/ 22 w 36"/>
                    <a:gd name="T13" fmla="*/ 170 h 180"/>
                    <a:gd name="T14" fmla="*/ 13 w 36"/>
                    <a:gd name="T15" fmla="*/ 180 h 180"/>
                    <a:gd name="T16" fmla="*/ 5 w 36"/>
                    <a:gd name="T17" fmla="*/ 178 h 180"/>
                    <a:gd name="T18" fmla="*/ 0 w 36"/>
                    <a:gd name="T19" fmla="*/ 170 h 180"/>
                    <a:gd name="T20" fmla="*/ 1 w 36"/>
                    <a:gd name="T21" fmla="*/ 159 h 180"/>
                    <a:gd name="T22" fmla="*/ 8 w 36"/>
                    <a:gd name="T23" fmla="*/ 145 h 180"/>
                    <a:gd name="T24" fmla="*/ 17 w 36"/>
                    <a:gd name="T25" fmla="*/ 124 h 180"/>
                    <a:gd name="T26" fmla="*/ 21 w 36"/>
                    <a:gd name="T27" fmla="*/ 99 h 180"/>
                    <a:gd name="T28" fmla="*/ 22 w 36"/>
                    <a:gd name="T29" fmla="*/ 75 h 180"/>
                    <a:gd name="T30" fmla="*/ 21 w 36"/>
                    <a:gd name="T31" fmla="*/ 51 h 180"/>
                    <a:gd name="T32" fmla="*/ 17 w 36"/>
                    <a:gd name="T33" fmla="*/ 32 h 180"/>
                    <a:gd name="T34" fmla="*/ 13 w 36"/>
                    <a:gd name="T35" fmla="*/ 10 h 180"/>
                    <a:gd name="T36" fmla="*/ 16 w 36"/>
                    <a:gd name="T37" fmla="*/ 0 h 18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6"/>
                    <a:gd name="T58" fmla="*/ 0 h 180"/>
                    <a:gd name="T59" fmla="*/ 36 w 36"/>
                    <a:gd name="T60" fmla="*/ 180 h 18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6" h="180">
                      <a:moveTo>
                        <a:pt x="16" y="0"/>
                      </a:moveTo>
                      <a:lnTo>
                        <a:pt x="28" y="33"/>
                      </a:lnTo>
                      <a:lnTo>
                        <a:pt x="35" y="62"/>
                      </a:lnTo>
                      <a:lnTo>
                        <a:pt x="36" y="93"/>
                      </a:lnTo>
                      <a:lnTo>
                        <a:pt x="35" y="122"/>
                      </a:lnTo>
                      <a:lnTo>
                        <a:pt x="29" y="151"/>
                      </a:lnTo>
                      <a:lnTo>
                        <a:pt x="22" y="170"/>
                      </a:lnTo>
                      <a:lnTo>
                        <a:pt x="13" y="180"/>
                      </a:lnTo>
                      <a:lnTo>
                        <a:pt x="5" y="178"/>
                      </a:lnTo>
                      <a:lnTo>
                        <a:pt x="0" y="170"/>
                      </a:lnTo>
                      <a:lnTo>
                        <a:pt x="1" y="159"/>
                      </a:lnTo>
                      <a:lnTo>
                        <a:pt x="8" y="145"/>
                      </a:lnTo>
                      <a:lnTo>
                        <a:pt x="17" y="124"/>
                      </a:lnTo>
                      <a:lnTo>
                        <a:pt x="21" y="99"/>
                      </a:lnTo>
                      <a:lnTo>
                        <a:pt x="22" y="75"/>
                      </a:lnTo>
                      <a:lnTo>
                        <a:pt x="21" y="51"/>
                      </a:lnTo>
                      <a:lnTo>
                        <a:pt x="17" y="32"/>
                      </a:lnTo>
                      <a:lnTo>
                        <a:pt x="13" y="1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3" name="Freeform 80"/>
                <p:cNvSpPr>
                  <a:spLocks/>
                </p:cNvSpPr>
                <p:nvPr/>
              </p:nvSpPr>
              <p:spPr bwMode="auto">
                <a:xfrm>
                  <a:off x="3065" y="3880"/>
                  <a:ext cx="26" cy="144"/>
                </a:xfrm>
                <a:custGeom>
                  <a:avLst/>
                  <a:gdLst>
                    <a:gd name="T0" fmla="*/ 13 w 26"/>
                    <a:gd name="T1" fmla="*/ 0 h 144"/>
                    <a:gd name="T2" fmla="*/ 23 w 26"/>
                    <a:gd name="T3" fmla="*/ 24 h 144"/>
                    <a:gd name="T4" fmla="*/ 26 w 26"/>
                    <a:gd name="T5" fmla="*/ 51 h 144"/>
                    <a:gd name="T6" fmla="*/ 25 w 26"/>
                    <a:gd name="T7" fmla="*/ 77 h 144"/>
                    <a:gd name="T8" fmla="*/ 22 w 26"/>
                    <a:gd name="T9" fmla="*/ 105 h 144"/>
                    <a:gd name="T10" fmla="*/ 18 w 26"/>
                    <a:gd name="T11" fmla="*/ 130 h 144"/>
                    <a:gd name="T12" fmla="*/ 14 w 26"/>
                    <a:gd name="T13" fmla="*/ 144 h 144"/>
                    <a:gd name="T14" fmla="*/ 4 w 26"/>
                    <a:gd name="T15" fmla="*/ 144 h 144"/>
                    <a:gd name="T16" fmla="*/ 0 w 26"/>
                    <a:gd name="T17" fmla="*/ 135 h 144"/>
                    <a:gd name="T18" fmla="*/ 0 w 26"/>
                    <a:gd name="T19" fmla="*/ 122 h 144"/>
                    <a:gd name="T20" fmla="*/ 4 w 26"/>
                    <a:gd name="T21" fmla="*/ 98 h 144"/>
                    <a:gd name="T22" fmla="*/ 9 w 26"/>
                    <a:gd name="T23" fmla="*/ 65 h 144"/>
                    <a:gd name="T24" fmla="*/ 11 w 26"/>
                    <a:gd name="T25" fmla="*/ 34 h 144"/>
                    <a:gd name="T26" fmla="*/ 11 w 26"/>
                    <a:gd name="T27" fmla="*/ 9 h 144"/>
                    <a:gd name="T28" fmla="*/ 13 w 26"/>
                    <a:gd name="T29" fmla="*/ 0 h 14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6"/>
                    <a:gd name="T46" fmla="*/ 0 h 144"/>
                    <a:gd name="T47" fmla="*/ 26 w 26"/>
                    <a:gd name="T48" fmla="*/ 144 h 14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6" h="144">
                      <a:moveTo>
                        <a:pt x="13" y="0"/>
                      </a:moveTo>
                      <a:lnTo>
                        <a:pt x="23" y="24"/>
                      </a:lnTo>
                      <a:lnTo>
                        <a:pt x="26" y="51"/>
                      </a:lnTo>
                      <a:lnTo>
                        <a:pt x="25" y="77"/>
                      </a:lnTo>
                      <a:lnTo>
                        <a:pt x="22" y="105"/>
                      </a:lnTo>
                      <a:lnTo>
                        <a:pt x="18" y="130"/>
                      </a:lnTo>
                      <a:lnTo>
                        <a:pt x="14" y="144"/>
                      </a:lnTo>
                      <a:lnTo>
                        <a:pt x="4" y="144"/>
                      </a:lnTo>
                      <a:lnTo>
                        <a:pt x="0" y="135"/>
                      </a:lnTo>
                      <a:lnTo>
                        <a:pt x="0" y="122"/>
                      </a:lnTo>
                      <a:lnTo>
                        <a:pt x="4" y="98"/>
                      </a:lnTo>
                      <a:lnTo>
                        <a:pt x="9" y="65"/>
                      </a:lnTo>
                      <a:lnTo>
                        <a:pt x="11" y="34"/>
                      </a:lnTo>
                      <a:lnTo>
                        <a:pt x="11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4" name="Freeform 81"/>
                <p:cNvSpPr>
                  <a:spLocks/>
                </p:cNvSpPr>
                <p:nvPr/>
              </p:nvSpPr>
              <p:spPr bwMode="auto">
                <a:xfrm>
                  <a:off x="2983" y="3843"/>
                  <a:ext cx="67" cy="174"/>
                </a:xfrm>
                <a:custGeom>
                  <a:avLst/>
                  <a:gdLst>
                    <a:gd name="T0" fmla="*/ 35 w 67"/>
                    <a:gd name="T1" fmla="*/ 0 h 174"/>
                    <a:gd name="T2" fmla="*/ 44 w 67"/>
                    <a:gd name="T3" fmla="*/ 33 h 174"/>
                    <a:gd name="T4" fmla="*/ 46 w 67"/>
                    <a:gd name="T5" fmla="*/ 69 h 174"/>
                    <a:gd name="T6" fmla="*/ 40 w 67"/>
                    <a:gd name="T7" fmla="*/ 108 h 174"/>
                    <a:gd name="T8" fmla="*/ 33 w 67"/>
                    <a:gd name="T9" fmla="*/ 136 h 174"/>
                    <a:gd name="T10" fmla="*/ 36 w 67"/>
                    <a:gd name="T11" fmla="*/ 100 h 174"/>
                    <a:gd name="T12" fmla="*/ 29 w 67"/>
                    <a:gd name="T13" fmla="*/ 73 h 174"/>
                    <a:gd name="T14" fmla="*/ 17 w 67"/>
                    <a:gd name="T15" fmla="*/ 48 h 174"/>
                    <a:gd name="T16" fmla="*/ 4 w 67"/>
                    <a:gd name="T17" fmla="*/ 36 h 174"/>
                    <a:gd name="T18" fmla="*/ 0 w 67"/>
                    <a:gd name="T19" fmla="*/ 44 h 174"/>
                    <a:gd name="T20" fmla="*/ 16 w 67"/>
                    <a:gd name="T21" fmla="*/ 77 h 174"/>
                    <a:gd name="T22" fmla="*/ 21 w 67"/>
                    <a:gd name="T23" fmla="*/ 103 h 174"/>
                    <a:gd name="T24" fmla="*/ 19 w 67"/>
                    <a:gd name="T25" fmla="*/ 128 h 174"/>
                    <a:gd name="T26" fmla="*/ 12 w 67"/>
                    <a:gd name="T27" fmla="*/ 158 h 174"/>
                    <a:gd name="T28" fmla="*/ 17 w 67"/>
                    <a:gd name="T29" fmla="*/ 170 h 174"/>
                    <a:gd name="T30" fmla="*/ 28 w 67"/>
                    <a:gd name="T31" fmla="*/ 174 h 174"/>
                    <a:gd name="T32" fmla="*/ 36 w 67"/>
                    <a:gd name="T33" fmla="*/ 162 h 174"/>
                    <a:gd name="T34" fmla="*/ 44 w 67"/>
                    <a:gd name="T35" fmla="*/ 169 h 174"/>
                    <a:gd name="T36" fmla="*/ 58 w 67"/>
                    <a:gd name="T37" fmla="*/ 166 h 174"/>
                    <a:gd name="T38" fmla="*/ 64 w 67"/>
                    <a:gd name="T39" fmla="*/ 150 h 174"/>
                    <a:gd name="T40" fmla="*/ 67 w 67"/>
                    <a:gd name="T41" fmla="*/ 126 h 174"/>
                    <a:gd name="T42" fmla="*/ 64 w 67"/>
                    <a:gd name="T43" fmla="*/ 83 h 174"/>
                    <a:gd name="T44" fmla="*/ 56 w 67"/>
                    <a:gd name="T45" fmla="*/ 37 h 174"/>
                    <a:gd name="T46" fmla="*/ 43 w 67"/>
                    <a:gd name="T47" fmla="*/ 0 h 174"/>
                    <a:gd name="T48" fmla="*/ 35 w 67"/>
                    <a:gd name="T49" fmla="*/ 0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7"/>
                    <a:gd name="T76" fmla="*/ 0 h 174"/>
                    <a:gd name="T77" fmla="*/ 67 w 67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7" h="174">
                      <a:moveTo>
                        <a:pt x="35" y="0"/>
                      </a:moveTo>
                      <a:lnTo>
                        <a:pt x="44" y="33"/>
                      </a:lnTo>
                      <a:lnTo>
                        <a:pt x="46" y="69"/>
                      </a:lnTo>
                      <a:lnTo>
                        <a:pt x="40" y="108"/>
                      </a:lnTo>
                      <a:lnTo>
                        <a:pt x="33" y="136"/>
                      </a:lnTo>
                      <a:lnTo>
                        <a:pt x="36" y="100"/>
                      </a:lnTo>
                      <a:lnTo>
                        <a:pt x="29" y="73"/>
                      </a:lnTo>
                      <a:lnTo>
                        <a:pt x="17" y="48"/>
                      </a:lnTo>
                      <a:lnTo>
                        <a:pt x="4" y="36"/>
                      </a:lnTo>
                      <a:lnTo>
                        <a:pt x="0" y="44"/>
                      </a:lnTo>
                      <a:lnTo>
                        <a:pt x="16" y="77"/>
                      </a:lnTo>
                      <a:lnTo>
                        <a:pt x="21" y="103"/>
                      </a:lnTo>
                      <a:lnTo>
                        <a:pt x="19" y="128"/>
                      </a:lnTo>
                      <a:lnTo>
                        <a:pt x="12" y="158"/>
                      </a:lnTo>
                      <a:lnTo>
                        <a:pt x="17" y="170"/>
                      </a:lnTo>
                      <a:lnTo>
                        <a:pt x="28" y="174"/>
                      </a:lnTo>
                      <a:lnTo>
                        <a:pt x="36" y="162"/>
                      </a:lnTo>
                      <a:lnTo>
                        <a:pt x="44" y="169"/>
                      </a:lnTo>
                      <a:lnTo>
                        <a:pt x="58" y="166"/>
                      </a:lnTo>
                      <a:lnTo>
                        <a:pt x="64" y="150"/>
                      </a:lnTo>
                      <a:lnTo>
                        <a:pt x="67" y="126"/>
                      </a:lnTo>
                      <a:lnTo>
                        <a:pt x="64" y="83"/>
                      </a:lnTo>
                      <a:lnTo>
                        <a:pt x="56" y="37"/>
                      </a:lnTo>
                      <a:lnTo>
                        <a:pt x="43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5" name="Freeform 82"/>
                <p:cNvSpPr>
                  <a:spLocks/>
                </p:cNvSpPr>
                <p:nvPr/>
              </p:nvSpPr>
              <p:spPr bwMode="auto">
                <a:xfrm>
                  <a:off x="3197" y="3884"/>
                  <a:ext cx="44" cy="140"/>
                </a:xfrm>
                <a:custGeom>
                  <a:avLst/>
                  <a:gdLst>
                    <a:gd name="T0" fmla="*/ 0 w 44"/>
                    <a:gd name="T1" fmla="*/ 0 h 140"/>
                    <a:gd name="T2" fmla="*/ 17 w 44"/>
                    <a:gd name="T3" fmla="*/ 20 h 140"/>
                    <a:gd name="T4" fmla="*/ 28 w 44"/>
                    <a:gd name="T5" fmla="*/ 45 h 140"/>
                    <a:gd name="T6" fmla="*/ 35 w 44"/>
                    <a:gd name="T7" fmla="*/ 71 h 140"/>
                    <a:gd name="T8" fmla="*/ 40 w 44"/>
                    <a:gd name="T9" fmla="*/ 98 h 140"/>
                    <a:gd name="T10" fmla="*/ 44 w 44"/>
                    <a:gd name="T11" fmla="*/ 122 h 140"/>
                    <a:gd name="T12" fmla="*/ 44 w 44"/>
                    <a:gd name="T13" fmla="*/ 138 h 140"/>
                    <a:gd name="T14" fmla="*/ 34 w 44"/>
                    <a:gd name="T15" fmla="*/ 140 h 140"/>
                    <a:gd name="T16" fmla="*/ 28 w 44"/>
                    <a:gd name="T17" fmla="*/ 133 h 140"/>
                    <a:gd name="T18" fmla="*/ 24 w 44"/>
                    <a:gd name="T19" fmla="*/ 121 h 140"/>
                    <a:gd name="T20" fmla="*/ 21 w 44"/>
                    <a:gd name="T21" fmla="*/ 97 h 140"/>
                    <a:gd name="T22" fmla="*/ 15 w 44"/>
                    <a:gd name="T23" fmla="*/ 64 h 140"/>
                    <a:gd name="T24" fmla="*/ 8 w 44"/>
                    <a:gd name="T25" fmla="*/ 33 h 140"/>
                    <a:gd name="T26" fmla="*/ 1 w 44"/>
                    <a:gd name="T27" fmla="*/ 9 h 140"/>
                    <a:gd name="T28" fmla="*/ 0 w 44"/>
                    <a:gd name="T29" fmla="*/ 0 h 14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4"/>
                    <a:gd name="T46" fmla="*/ 0 h 140"/>
                    <a:gd name="T47" fmla="*/ 44 w 44"/>
                    <a:gd name="T48" fmla="*/ 140 h 14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4" h="140">
                      <a:moveTo>
                        <a:pt x="0" y="0"/>
                      </a:moveTo>
                      <a:lnTo>
                        <a:pt x="17" y="20"/>
                      </a:lnTo>
                      <a:lnTo>
                        <a:pt x="28" y="45"/>
                      </a:lnTo>
                      <a:lnTo>
                        <a:pt x="35" y="71"/>
                      </a:lnTo>
                      <a:lnTo>
                        <a:pt x="40" y="98"/>
                      </a:lnTo>
                      <a:lnTo>
                        <a:pt x="44" y="122"/>
                      </a:lnTo>
                      <a:lnTo>
                        <a:pt x="44" y="138"/>
                      </a:lnTo>
                      <a:lnTo>
                        <a:pt x="34" y="140"/>
                      </a:lnTo>
                      <a:lnTo>
                        <a:pt x="28" y="133"/>
                      </a:lnTo>
                      <a:lnTo>
                        <a:pt x="24" y="121"/>
                      </a:lnTo>
                      <a:lnTo>
                        <a:pt x="21" y="97"/>
                      </a:lnTo>
                      <a:lnTo>
                        <a:pt x="15" y="64"/>
                      </a:lnTo>
                      <a:lnTo>
                        <a:pt x="8" y="33"/>
                      </a:lnTo>
                      <a:lnTo>
                        <a:pt x="1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6" name="Freeform 83"/>
                <p:cNvSpPr>
                  <a:spLocks/>
                </p:cNvSpPr>
                <p:nvPr/>
              </p:nvSpPr>
              <p:spPr bwMode="auto">
                <a:xfrm>
                  <a:off x="3338" y="3875"/>
                  <a:ext cx="96" cy="144"/>
                </a:xfrm>
                <a:custGeom>
                  <a:avLst/>
                  <a:gdLst>
                    <a:gd name="T0" fmla="*/ 17 w 96"/>
                    <a:gd name="T1" fmla="*/ 3 h 144"/>
                    <a:gd name="T2" fmla="*/ 36 w 96"/>
                    <a:gd name="T3" fmla="*/ 26 h 144"/>
                    <a:gd name="T4" fmla="*/ 51 w 96"/>
                    <a:gd name="T5" fmla="*/ 54 h 144"/>
                    <a:gd name="T6" fmla="*/ 60 w 96"/>
                    <a:gd name="T7" fmla="*/ 87 h 144"/>
                    <a:gd name="T8" fmla="*/ 62 w 96"/>
                    <a:gd name="T9" fmla="*/ 112 h 144"/>
                    <a:gd name="T10" fmla="*/ 53 w 96"/>
                    <a:gd name="T11" fmla="*/ 82 h 144"/>
                    <a:gd name="T12" fmla="*/ 36 w 96"/>
                    <a:gd name="T13" fmla="*/ 63 h 144"/>
                    <a:gd name="T14" fmla="*/ 17 w 96"/>
                    <a:gd name="T15" fmla="*/ 46 h 144"/>
                    <a:gd name="T16" fmla="*/ 1 w 96"/>
                    <a:gd name="T17" fmla="*/ 41 h 144"/>
                    <a:gd name="T18" fmla="*/ 0 w 96"/>
                    <a:gd name="T19" fmla="*/ 48 h 144"/>
                    <a:gd name="T20" fmla="*/ 26 w 96"/>
                    <a:gd name="T21" fmla="*/ 70 h 144"/>
                    <a:gd name="T22" fmla="*/ 40 w 96"/>
                    <a:gd name="T23" fmla="*/ 90 h 144"/>
                    <a:gd name="T24" fmla="*/ 47 w 96"/>
                    <a:gd name="T25" fmla="*/ 110 h 144"/>
                    <a:gd name="T26" fmla="*/ 51 w 96"/>
                    <a:gd name="T27" fmla="*/ 136 h 144"/>
                    <a:gd name="T28" fmla="*/ 60 w 96"/>
                    <a:gd name="T29" fmla="*/ 144 h 144"/>
                    <a:gd name="T30" fmla="*/ 71 w 96"/>
                    <a:gd name="T31" fmla="*/ 144 h 144"/>
                    <a:gd name="T32" fmla="*/ 75 w 96"/>
                    <a:gd name="T33" fmla="*/ 132 h 144"/>
                    <a:gd name="T34" fmla="*/ 84 w 96"/>
                    <a:gd name="T35" fmla="*/ 135 h 144"/>
                    <a:gd name="T36" fmla="*/ 96 w 96"/>
                    <a:gd name="T37" fmla="*/ 129 h 144"/>
                    <a:gd name="T38" fmla="*/ 96 w 96"/>
                    <a:gd name="T39" fmla="*/ 113 h 144"/>
                    <a:gd name="T40" fmla="*/ 91 w 96"/>
                    <a:gd name="T41" fmla="*/ 93 h 144"/>
                    <a:gd name="T42" fmla="*/ 72 w 96"/>
                    <a:gd name="T43" fmla="*/ 59 h 144"/>
                    <a:gd name="T44" fmla="*/ 49 w 96"/>
                    <a:gd name="T45" fmla="*/ 26 h 144"/>
                    <a:gd name="T46" fmla="*/ 24 w 96"/>
                    <a:gd name="T47" fmla="*/ 0 h 144"/>
                    <a:gd name="T48" fmla="*/ 17 w 96"/>
                    <a:gd name="T49" fmla="*/ 3 h 14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6"/>
                    <a:gd name="T76" fmla="*/ 0 h 144"/>
                    <a:gd name="T77" fmla="*/ 96 w 96"/>
                    <a:gd name="T78" fmla="*/ 144 h 14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6" h="144">
                      <a:moveTo>
                        <a:pt x="17" y="3"/>
                      </a:moveTo>
                      <a:lnTo>
                        <a:pt x="36" y="26"/>
                      </a:lnTo>
                      <a:lnTo>
                        <a:pt x="51" y="54"/>
                      </a:lnTo>
                      <a:lnTo>
                        <a:pt x="60" y="87"/>
                      </a:lnTo>
                      <a:lnTo>
                        <a:pt x="62" y="112"/>
                      </a:lnTo>
                      <a:lnTo>
                        <a:pt x="53" y="82"/>
                      </a:lnTo>
                      <a:lnTo>
                        <a:pt x="36" y="63"/>
                      </a:lnTo>
                      <a:lnTo>
                        <a:pt x="17" y="46"/>
                      </a:lnTo>
                      <a:lnTo>
                        <a:pt x="1" y="41"/>
                      </a:lnTo>
                      <a:lnTo>
                        <a:pt x="0" y="48"/>
                      </a:lnTo>
                      <a:lnTo>
                        <a:pt x="26" y="70"/>
                      </a:lnTo>
                      <a:lnTo>
                        <a:pt x="40" y="90"/>
                      </a:lnTo>
                      <a:lnTo>
                        <a:pt x="47" y="110"/>
                      </a:lnTo>
                      <a:lnTo>
                        <a:pt x="51" y="136"/>
                      </a:lnTo>
                      <a:lnTo>
                        <a:pt x="60" y="144"/>
                      </a:lnTo>
                      <a:lnTo>
                        <a:pt x="71" y="144"/>
                      </a:lnTo>
                      <a:lnTo>
                        <a:pt x="75" y="132"/>
                      </a:lnTo>
                      <a:lnTo>
                        <a:pt x="84" y="135"/>
                      </a:lnTo>
                      <a:lnTo>
                        <a:pt x="96" y="129"/>
                      </a:lnTo>
                      <a:lnTo>
                        <a:pt x="96" y="113"/>
                      </a:lnTo>
                      <a:lnTo>
                        <a:pt x="91" y="93"/>
                      </a:lnTo>
                      <a:lnTo>
                        <a:pt x="72" y="59"/>
                      </a:lnTo>
                      <a:lnTo>
                        <a:pt x="49" y="26"/>
                      </a:lnTo>
                      <a:lnTo>
                        <a:pt x="24" y="0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7" name="Freeform 84"/>
                <p:cNvSpPr>
                  <a:spLocks/>
                </p:cNvSpPr>
                <p:nvPr/>
              </p:nvSpPr>
              <p:spPr bwMode="auto">
                <a:xfrm>
                  <a:off x="3267" y="3795"/>
                  <a:ext cx="49" cy="225"/>
                </a:xfrm>
                <a:custGeom>
                  <a:avLst/>
                  <a:gdLst>
                    <a:gd name="T0" fmla="*/ 2 w 49"/>
                    <a:gd name="T1" fmla="*/ 191 h 225"/>
                    <a:gd name="T2" fmla="*/ 6 w 49"/>
                    <a:gd name="T3" fmla="*/ 142 h 225"/>
                    <a:gd name="T4" fmla="*/ 11 w 49"/>
                    <a:gd name="T5" fmla="*/ 111 h 225"/>
                    <a:gd name="T6" fmla="*/ 17 w 49"/>
                    <a:gd name="T7" fmla="*/ 77 h 225"/>
                    <a:gd name="T8" fmla="*/ 25 w 49"/>
                    <a:gd name="T9" fmla="*/ 46 h 225"/>
                    <a:gd name="T10" fmla="*/ 35 w 49"/>
                    <a:gd name="T11" fmla="*/ 18 h 225"/>
                    <a:gd name="T12" fmla="*/ 44 w 49"/>
                    <a:gd name="T13" fmla="*/ 0 h 225"/>
                    <a:gd name="T14" fmla="*/ 49 w 49"/>
                    <a:gd name="T15" fmla="*/ 4 h 225"/>
                    <a:gd name="T16" fmla="*/ 39 w 49"/>
                    <a:gd name="T17" fmla="*/ 50 h 225"/>
                    <a:gd name="T18" fmla="*/ 30 w 49"/>
                    <a:gd name="T19" fmla="*/ 101 h 225"/>
                    <a:gd name="T20" fmla="*/ 27 w 49"/>
                    <a:gd name="T21" fmla="*/ 142 h 225"/>
                    <a:gd name="T22" fmla="*/ 25 w 49"/>
                    <a:gd name="T23" fmla="*/ 176 h 225"/>
                    <a:gd name="T24" fmla="*/ 25 w 49"/>
                    <a:gd name="T25" fmla="*/ 208 h 225"/>
                    <a:gd name="T26" fmla="*/ 22 w 49"/>
                    <a:gd name="T27" fmla="*/ 218 h 225"/>
                    <a:gd name="T28" fmla="*/ 16 w 49"/>
                    <a:gd name="T29" fmla="*/ 225 h 225"/>
                    <a:gd name="T30" fmla="*/ 5 w 49"/>
                    <a:gd name="T31" fmla="*/ 221 h 225"/>
                    <a:gd name="T32" fmla="*/ 3 w 49"/>
                    <a:gd name="T33" fmla="*/ 213 h 225"/>
                    <a:gd name="T34" fmla="*/ 0 w 49"/>
                    <a:gd name="T35" fmla="*/ 199 h 225"/>
                    <a:gd name="T36" fmla="*/ 2 w 49"/>
                    <a:gd name="T37" fmla="*/ 191 h 2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25"/>
                    <a:gd name="T59" fmla="*/ 49 w 49"/>
                    <a:gd name="T60" fmla="*/ 225 h 2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25">
                      <a:moveTo>
                        <a:pt x="2" y="191"/>
                      </a:moveTo>
                      <a:lnTo>
                        <a:pt x="6" y="142"/>
                      </a:lnTo>
                      <a:lnTo>
                        <a:pt x="11" y="111"/>
                      </a:lnTo>
                      <a:lnTo>
                        <a:pt x="17" y="77"/>
                      </a:lnTo>
                      <a:lnTo>
                        <a:pt x="25" y="46"/>
                      </a:lnTo>
                      <a:lnTo>
                        <a:pt x="35" y="18"/>
                      </a:lnTo>
                      <a:lnTo>
                        <a:pt x="44" y="0"/>
                      </a:lnTo>
                      <a:lnTo>
                        <a:pt x="49" y="4"/>
                      </a:lnTo>
                      <a:lnTo>
                        <a:pt x="39" y="50"/>
                      </a:lnTo>
                      <a:lnTo>
                        <a:pt x="30" y="101"/>
                      </a:lnTo>
                      <a:lnTo>
                        <a:pt x="27" y="142"/>
                      </a:lnTo>
                      <a:lnTo>
                        <a:pt x="25" y="176"/>
                      </a:lnTo>
                      <a:lnTo>
                        <a:pt x="25" y="208"/>
                      </a:lnTo>
                      <a:lnTo>
                        <a:pt x="22" y="218"/>
                      </a:lnTo>
                      <a:lnTo>
                        <a:pt x="16" y="225"/>
                      </a:lnTo>
                      <a:lnTo>
                        <a:pt x="5" y="221"/>
                      </a:lnTo>
                      <a:lnTo>
                        <a:pt x="3" y="213"/>
                      </a:lnTo>
                      <a:lnTo>
                        <a:pt x="0" y="199"/>
                      </a:lnTo>
                      <a:lnTo>
                        <a:pt x="2" y="191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8" name="Freeform 85"/>
                <p:cNvSpPr>
                  <a:spLocks/>
                </p:cNvSpPr>
                <p:nvPr/>
              </p:nvSpPr>
              <p:spPr bwMode="auto">
                <a:xfrm>
                  <a:off x="2824" y="3851"/>
                  <a:ext cx="90" cy="170"/>
                </a:xfrm>
                <a:custGeom>
                  <a:avLst/>
                  <a:gdLst>
                    <a:gd name="T0" fmla="*/ 81 w 90"/>
                    <a:gd name="T1" fmla="*/ 148 h 170"/>
                    <a:gd name="T2" fmla="*/ 88 w 90"/>
                    <a:gd name="T3" fmla="*/ 112 h 170"/>
                    <a:gd name="T4" fmla="*/ 90 w 90"/>
                    <a:gd name="T5" fmla="*/ 86 h 170"/>
                    <a:gd name="T6" fmla="*/ 88 w 90"/>
                    <a:gd name="T7" fmla="*/ 57 h 170"/>
                    <a:gd name="T8" fmla="*/ 83 w 90"/>
                    <a:gd name="T9" fmla="*/ 28 h 170"/>
                    <a:gd name="T10" fmla="*/ 71 w 90"/>
                    <a:gd name="T11" fmla="*/ 0 h 170"/>
                    <a:gd name="T12" fmla="*/ 60 w 90"/>
                    <a:gd name="T13" fmla="*/ 0 h 170"/>
                    <a:gd name="T14" fmla="*/ 60 w 90"/>
                    <a:gd name="T15" fmla="*/ 19 h 170"/>
                    <a:gd name="T16" fmla="*/ 69 w 90"/>
                    <a:gd name="T17" fmla="*/ 61 h 170"/>
                    <a:gd name="T18" fmla="*/ 69 w 90"/>
                    <a:gd name="T19" fmla="*/ 93 h 170"/>
                    <a:gd name="T20" fmla="*/ 65 w 90"/>
                    <a:gd name="T21" fmla="*/ 128 h 170"/>
                    <a:gd name="T22" fmla="*/ 56 w 90"/>
                    <a:gd name="T23" fmla="*/ 148 h 170"/>
                    <a:gd name="T24" fmla="*/ 55 w 90"/>
                    <a:gd name="T25" fmla="*/ 123 h 170"/>
                    <a:gd name="T26" fmla="*/ 47 w 90"/>
                    <a:gd name="T27" fmla="*/ 95 h 170"/>
                    <a:gd name="T28" fmla="*/ 36 w 90"/>
                    <a:gd name="T29" fmla="*/ 68 h 170"/>
                    <a:gd name="T30" fmla="*/ 20 w 90"/>
                    <a:gd name="T31" fmla="*/ 45 h 170"/>
                    <a:gd name="T32" fmla="*/ 4 w 90"/>
                    <a:gd name="T33" fmla="*/ 26 h 170"/>
                    <a:gd name="T34" fmla="*/ 0 w 90"/>
                    <a:gd name="T35" fmla="*/ 36 h 170"/>
                    <a:gd name="T36" fmla="*/ 14 w 90"/>
                    <a:gd name="T37" fmla="*/ 68 h 170"/>
                    <a:gd name="T38" fmla="*/ 27 w 90"/>
                    <a:gd name="T39" fmla="*/ 102 h 170"/>
                    <a:gd name="T40" fmla="*/ 25 w 90"/>
                    <a:gd name="T41" fmla="*/ 106 h 170"/>
                    <a:gd name="T42" fmla="*/ 30 w 90"/>
                    <a:gd name="T43" fmla="*/ 137 h 170"/>
                    <a:gd name="T44" fmla="*/ 31 w 90"/>
                    <a:gd name="T45" fmla="*/ 160 h 170"/>
                    <a:gd name="T46" fmla="*/ 38 w 90"/>
                    <a:gd name="T47" fmla="*/ 168 h 170"/>
                    <a:gd name="T48" fmla="*/ 42 w 90"/>
                    <a:gd name="T49" fmla="*/ 170 h 170"/>
                    <a:gd name="T50" fmla="*/ 55 w 90"/>
                    <a:gd name="T51" fmla="*/ 166 h 170"/>
                    <a:gd name="T52" fmla="*/ 57 w 90"/>
                    <a:gd name="T53" fmla="*/ 156 h 170"/>
                    <a:gd name="T54" fmla="*/ 65 w 90"/>
                    <a:gd name="T55" fmla="*/ 165 h 170"/>
                    <a:gd name="T56" fmla="*/ 79 w 90"/>
                    <a:gd name="T57" fmla="*/ 159 h 170"/>
                    <a:gd name="T58" fmla="*/ 81 w 90"/>
                    <a:gd name="T59" fmla="*/ 148 h 17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0"/>
                    <a:gd name="T91" fmla="*/ 0 h 170"/>
                    <a:gd name="T92" fmla="*/ 90 w 90"/>
                    <a:gd name="T93" fmla="*/ 170 h 17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0" h="170">
                      <a:moveTo>
                        <a:pt x="81" y="148"/>
                      </a:moveTo>
                      <a:lnTo>
                        <a:pt x="88" y="112"/>
                      </a:lnTo>
                      <a:lnTo>
                        <a:pt x="90" y="86"/>
                      </a:lnTo>
                      <a:lnTo>
                        <a:pt x="88" y="57"/>
                      </a:lnTo>
                      <a:lnTo>
                        <a:pt x="83" y="28"/>
                      </a:lnTo>
                      <a:lnTo>
                        <a:pt x="71" y="0"/>
                      </a:lnTo>
                      <a:lnTo>
                        <a:pt x="60" y="0"/>
                      </a:lnTo>
                      <a:lnTo>
                        <a:pt x="60" y="19"/>
                      </a:lnTo>
                      <a:lnTo>
                        <a:pt x="69" y="61"/>
                      </a:lnTo>
                      <a:lnTo>
                        <a:pt x="69" y="93"/>
                      </a:lnTo>
                      <a:lnTo>
                        <a:pt x="65" y="128"/>
                      </a:lnTo>
                      <a:lnTo>
                        <a:pt x="56" y="148"/>
                      </a:lnTo>
                      <a:lnTo>
                        <a:pt x="55" y="123"/>
                      </a:lnTo>
                      <a:lnTo>
                        <a:pt x="47" y="95"/>
                      </a:lnTo>
                      <a:lnTo>
                        <a:pt x="36" y="68"/>
                      </a:lnTo>
                      <a:lnTo>
                        <a:pt x="20" y="45"/>
                      </a:lnTo>
                      <a:lnTo>
                        <a:pt x="4" y="26"/>
                      </a:lnTo>
                      <a:lnTo>
                        <a:pt x="0" y="36"/>
                      </a:lnTo>
                      <a:lnTo>
                        <a:pt x="14" y="68"/>
                      </a:lnTo>
                      <a:lnTo>
                        <a:pt x="27" y="102"/>
                      </a:lnTo>
                      <a:lnTo>
                        <a:pt x="25" y="106"/>
                      </a:lnTo>
                      <a:lnTo>
                        <a:pt x="30" y="137"/>
                      </a:lnTo>
                      <a:lnTo>
                        <a:pt x="31" y="160"/>
                      </a:lnTo>
                      <a:lnTo>
                        <a:pt x="38" y="168"/>
                      </a:lnTo>
                      <a:lnTo>
                        <a:pt x="42" y="170"/>
                      </a:lnTo>
                      <a:lnTo>
                        <a:pt x="55" y="166"/>
                      </a:lnTo>
                      <a:lnTo>
                        <a:pt x="57" y="156"/>
                      </a:lnTo>
                      <a:lnTo>
                        <a:pt x="65" y="165"/>
                      </a:lnTo>
                      <a:lnTo>
                        <a:pt x="79" y="159"/>
                      </a:lnTo>
                      <a:lnTo>
                        <a:pt x="81" y="148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125999" name="Freeform 86"/>
                <p:cNvSpPr>
                  <a:spLocks/>
                </p:cNvSpPr>
                <p:nvPr/>
              </p:nvSpPr>
              <p:spPr bwMode="auto">
                <a:xfrm>
                  <a:off x="3402" y="3758"/>
                  <a:ext cx="90" cy="250"/>
                </a:xfrm>
                <a:custGeom>
                  <a:avLst/>
                  <a:gdLst>
                    <a:gd name="T0" fmla="*/ 81 w 90"/>
                    <a:gd name="T1" fmla="*/ 218 h 250"/>
                    <a:gd name="T2" fmla="*/ 89 w 90"/>
                    <a:gd name="T3" fmla="*/ 165 h 250"/>
                    <a:gd name="T4" fmla="*/ 90 w 90"/>
                    <a:gd name="T5" fmla="*/ 127 h 250"/>
                    <a:gd name="T6" fmla="*/ 89 w 90"/>
                    <a:gd name="T7" fmla="*/ 83 h 250"/>
                    <a:gd name="T8" fmla="*/ 83 w 90"/>
                    <a:gd name="T9" fmla="*/ 42 h 250"/>
                    <a:gd name="T10" fmla="*/ 71 w 90"/>
                    <a:gd name="T11" fmla="*/ 0 h 250"/>
                    <a:gd name="T12" fmla="*/ 60 w 90"/>
                    <a:gd name="T13" fmla="*/ 0 h 250"/>
                    <a:gd name="T14" fmla="*/ 60 w 90"/>
                    <a:gd name="T15" fmla="*/ 27 h 250"/>
                    <a:gd name="T16" fmla="*/ 69 w 90"/>
                    <a:gd name="T17" fmla="*/ 90 h 250"/>
                    <a:gd name="T18" fmla="*/ 69 w 90"/>
                    <a:gd name="T19" fmla="*/ 136 h 250"/>
                    <a:gd name="T20" fmla="*/ 65 w 90"/>
                    <a:gd name="T21" fmla="*/ 187 h 250"/>
                    <a:gd name="T22" fmla="*/ 56 w 90"/>
                    <a:gd name="T23" fmla="*/ 218 h 250"/>
                    <a:gd name="T24" fmla="*/ 55 w 90"/>
                    <a:gd name="T25" fmla="*/ 181 h 250"/>
                    <a:gd name="T26" fmla="*/ 47 w 90"/>
                    <a:gd name="T27" fmla="*/ 139 h 250"/>
                    <a:gd name="T28" fmla="*/ 36 w 90"/>
                    <a:gd name="T29" fmla="*/ 99 h 250"/>
                    <a:gd name="T30" fmla="*/ 20 w 90"/>
                    <a:gd name="T31" fmla="*/ 66 h 250"/>
                    <a:gd name="T32" fmla="*/ 3 w 90"/>
                    <a:gd name="T33" fmla="*/ 38 h 250"/>
                    <a:gd name="T34" fmla="*/ 0 w 90"/>
                    <a:gd name="T35" fmla="*/ 53 h 250"/>
                    <a:gd name="T36" fmla="*/ 13 w 90"/>
                    <a:gd name="T37" fmla="*/ 99 h 250"/>
                    <a:gd name="T38" fmla="*/ 26 w 90"/>
                    <a:gd name="T39" fmla="*/ 151 h 250"/>
                    <a:gd name="T40" fmla="*/ 25 w 90"/>
                    <a:gd name="T41" fmla="*/ 155 h 250"/>
                    <a:gd name="T42" fmla="*/ 30 w 90"/>
                    <a:gd name="T43" fmla="*/ 202 h 250"/>
                    <a:gd name="T44" fmla="*/ 31 w 90"/>
                    <a:gd name="T45" fmla="*/ 236 h 250"/>
                    <a:gd name="T46" fmla="*/ 38 w 90"/>
                    <a:gd name="T47" fmla="*/ 247 h 250"/>
                    <a:gd name="T48" fmla="*/ 42 w 90"/>
                    <a:gd name="T49" fmla="*/ 250 h 250"/>
                    <a:gd name="T50" fmla="*/ 55 w 90"/>
                    <a:gd name="T51" fmla="*/ 244 h 250"/>
                    <a:gd name="T52" fmla="*/ 57 w 90"/>
                    <a:gd name="T53" fmla="*/ 229 h 250"/>
                    <a:gd name="T54" fmla="*/ 65 w 90"/>
                    <a:gd name="T55" fmla="*/ 242 h 250"/>
                    <a:gd name="T56" fmla="*/ 79 w 90"/>
                    <a:gd name="T57" fmla="*/ 234 h 250"/>
                    <a:gd name="T58" fmla="*/ 81 w 90"/>
                    <a:gd name="T59" fmla="*/ 218 h 25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0"/>
                    <a:gd name="T91" fmla="*/ 0 h 250"/>
                    <a:gd name="T92" fmla="*/ 90 w 90"/>
                    <a:gd name="T93" fmla="*/ 250 h 25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0" h="250">
                      <a:moveTo>
                        <a:pt x="81" y="218"/>
                      </a:moveTo>
                      <a:lnTo>
                        <a:pt x="89" y="165"/>
                      </a:lnTo>
                      <a:lnTo>
                        <a:pt x="90" y="127"/>
                      </a:lnTo>
                      <a:lnTo>
                        <a:pt x="89" y="83"/>
                      </a:lnTo>
                      <a:lnTo>
                        <a:pt x="83" y="42"/>
                      </a:lnTo>
                      <a:lnTo>
                        <a:pt x="71" y="0"/>
                      </a:lnTo>
                      <a:lnTo>
                        <a:pt x="60" y="0"/>
                      </a:lnTo>
                      <a:lnTo>
                        <a:pt x="60" y="27"/>
                      </a:lnTo>
                      <a:lnTo>
                        <a:pt x="69" y="90"/>
                      </a:lnTo>
                      <a:lnTo>
                        <a:pt x="69" y="136"/>
                      </a:lnTo>
                      <a:lnTo>
                        <a:pt x="65" y="187"/>
                      </a:lnTo>
                      <a:lnTo>
                        <a:pt x="56" y="218"/>
                      </a:lnTo>
                      <a:lnTo>
                        <a:pt x="55" y="181"/>
                      </a:lnTo>
                      <a:lnTo>
                        <a:pt x="47" y="139"/>
                      </a:lnTo>
                      <a:lnTo>
                        <a:pt x="36" y="99"/>
                      </a:lnTo>
                      <a:lnTo>
                        <a:pt x="20" y="66"/>
                      </a:lnTo>
                      <a:lnTo>
                        <a:pt x="3" y="38"/>
                      </a:lnTo>
                      <a:lnTo>
                        <a:pt x="0" y="53"/>
                      </a:lnTo>
                      <a:lnTo>
                        <a:pt x="13" y="99"/>
                      </a:lnTo>
                      <a:lnTo>
                        <a:pt x="26" y="151"/>
                      </a:lnTo>
                      <a:lnTo>
                        <a:pt x="25" y="155"/>
                      </a:lnTo>
                      <a:lnTo>
                        <a:pt x="30" y="202"/>
                      </a:lnTo>
                      <a:lnTo>
                        <a:pt x="31" y="236"/>
                      </a:lnTo>
                      <a:lnTo>
                        <a:pt x="38" y="247"/>
                      </a:lnTo>
                      <a:lnTo>
                        <a:pt x="42" y="250"/>
                      </a:lnTo>
                      <a:lnTo>
                        <a:pt x="55" y="244"/>
                      </a:lnTo>
                      <a:lnTo>
                        <a:pt x="57" y="229"/>
                      </a:lnTo>
                      <a:lnTo>
                        <a:pt x="65" y="242"/>
                      </a:lnTo>
                      <a:lnTo>
                        <a:pt x="79" y="234"/>
                      </a:lnTo>
                      <a:lnTo>
                        <a:pt x="81" y="218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</p:grpSp>
        </p:grpSp>
      </p:grpSp>
      <p:sp>
        <p:nvSpPr>
          <p:cNvPr id="243" name="Rectangle 3"/>
          <p:cNvSpPr txBox="1">
            <a:spLocks noChangeArrowheads="1"/>
          </p:cNvSpPr>
          <p:nvPr/>
        </p:nvSpPr>
        <p:spPr>
          <a:xfrm>
            <a:off x="2036764" y="3298826"/>
            <a:ext cx="7488237" cy="587375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  <a:defRPr/>
            </a:pPr>
            <a:r>
              <a:rPr lang="en-US" altLang="en-US" sz="2400" kern="0" dirty="0">
                <a:solidFill>
                  <a:srgbClr val="FFFFFF"/>
                </a:solidFill>
                <a:latin typeface="Times New Roman"/>
              </a:rPr>
              <a:t>In your current GFA, choose one state to rip out.</a:t>
            </a:r>
          </a:p>
        </p:txBody>
      </p:sp>
      <p:sp>
        <p:nvSpPr>
          <p:cNvPr id="255" name="Rectangle 3"/>
          <p:cNvSpPr txBox="1">
            <a:spLocks noChangeArrowheads="1"/>
          </p:cNvSpPr>
          <p:nvPr/>
        </p:nvSpPr>
        <p:spPr>
          <a:xfrm>
            <a:off x="2057400" y="3756026"/>
            <a:ext cx="8458200" cy="587375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  <a:defRPr/>
            </a:pPr>
            <a:r>
              <a:rPr lang="en-US" altLang="en-US" sz="2400" kern="0" dirty="0">
                <a:solidFill>
                  <a:srgbClr val="FFFFFF"/>
                </a:solidFill>
                <a:latin typeface="Times New Roman"/>
              </a:rPr>
              <a:t>We have to remove it without changing the overall language computed by the GFA.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294967295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8F538FC-18D0-4B55-A3D9-299D12B43CDA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28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1600201" y="4559300"/>
            <a:ext cx="9072563" cy="2070100"/>
            <a:chOff x="76200" y="4102100"/>
            <a:chExt cx="9072563" cy="2070100"/>
          </a:xfrm>
        </p:grpSpPr>
        <p:grpSp>
          <p:nvGrpSpPr>
            <p:cNvPr id="210" name="Group 1"/>
            <p:cNvGrpSpPr>
              <a:grpSpLocks/>
            </p:cNvGrpSpPr>
            <p:nvPr/>
          </p:nvGrpSpPr>
          <p:grpSpPr bwMode="auto">
            <a:xfrm>
              <a:off x="76200" y="4114800"/>
              <a:ext cx="4343400" cy="2057400"/>
              <a:chOff x="76200" y="2362200"/>
              <a:chExt cx="4343391" cy="2057400"/>
            </a:xfrm>
          </p:grpSpPr>
          <p:sp>
            <p:nvSpPr>
              <p:cNvPr id="236" name="AutoShape 12"/>
              <p:cNvSpPr>
                <a:spLocks noChangeArrowheads="1"/>
              </p:cNvSpPr>
              <p:nvPr/>
            </p:nvSpPr>
            <p:spPr bwMode="auto">
              <a:xfrm>
                <a:off x="76200" y="2362200"/>
                <a:ext cx="4343391" cy="2057400"/>
              </a:xfrm>
              <a:prstGeom prst="flowChartAlternateProcess">
                <a:avLst/>
              </a:prstGeom>
              <a:solidFill>
                <a:srgbClr val="0000FF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CA" altLang="en-US" sz="2800" baseline="-25000">
                  <a:solidFill>
                    <a:srgbClr val="FFFFFF"/>
                  </a:solidFill>
                  <a:cs typeface="Arial" charset="0"/>
                  <a:sym typeface="Symbol" pitchFamily="18" charset="2"/>
                </a:endParaRPr>
              </a:p>
            </p:txBody>
          </p:sp>
          <p:sp>
            <p:nvSpPr>
              <p:cNvPr id="237" name="Oval 20"/>
              <p:cNvSpPr>
                <a:spLocks noChangeArrowheads="1"/>
              </p:cNvSpPr>
              <p:nvPr/>
            </p:nvSpPr>
            <p:spPr bwMode="auto">
              <a:xfrm>
                <a:off x="1676397" y="2590800"/>
                <a:ext cx="685799" cy="685800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238" name="Text Box 21"/>
              <p:cNvSpPr txBox="1">
                <a:spLocks noChangeArrowheads="1"/>
              </p:cNvSpPr>
              <p:nvPr/>
            </p:nvSpPr>
            <p:spPr bwMode="auto">
              <a:xfrm>
                <a:off x="1706528" y="2605088"/>
                <a:ext cx="630300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800">
                    <a:solidFill>
                      <a:srgbClr val="FFFFFF"/>
                    </a:solidFill>
                    <a:cs typeface="Arial" charset="0"/>
                  </a:rPr>
                  <a:t>q</a:t>
                </a:r>
                <a:r>
                  <a:rPr lang="en-US" altLang="en-US" sz="2800" baseline="-25000">
                    <a:solidFill>
                      <a:srgbClr val="FFFFFF"/>
                    </a:solidFill>
                    <a:cs typeface="Arial" charset="0"/>
                  </a:rPr>
                  <a:t>rip</a:t>
                </a:r>
              </a:p>
            </p:txBody>
          </p:sp>
        </p:grpSp>
        <p:grpSp>
          <p:nvGrpSpPr>
            <p:cNvPr id="211" name="Group 244"/>
            <p:cNvGrpSpPr>
              <a:grpSpLocks/>
            </p:cNvGrpSpPr>
            <p:nvPr/>
          </p:nvGrpSpPr>
          <p:grpSpPr bwMode="auto">
            <a:xfrm>
              <a:off x="304800" y="4787900"/>
              <a:ext cx="2301875" cy="1231900"/>
              <a:chOff x="304800" y="3035300"/>
              <a:chExt cx="2301870" cy="1231900"/>
            </a:xfrm>
          </p:grpSpPr>
          <p:sp>
            <p:nvSpPr>
              <p:cNvPr id="229" name="Oval 13"/>
              <p:cNvSpPr>
                <a:spLocks noChangeArrowheads="1"/>
              </p:cNvSpPr>
              <p:nvPr/>
            </p:nvSpPr>
            <p:spPr bwMode="auto">
              <a:xfrm>
                <a:off x="304800" y="3048000"/>
                <a:ext cx="685799" cy="685800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230" name="Text Box 14"/>
              <p:cNvSpPr txBox="1">
                <a:spLocks noChangeArrowheads="1"/>
              </p:cNvSpPr>
              <p:nvPr/>
            </p:nvSpPr>
            <p:spPr bwMode="auto">
              <a:xfrm>
                <a:off x="433531" y="3062288"/>
                <a:ext cx="429924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800">
                    <a:solidFill>
                      <a:srgbClr val="FFFFFF"/>
                    </a:solidFill>
                    <a:cs typeface="Arial" charset="0"/>
                  </a:rPr>
                  <a:t>q</a:t>
                </a:r>
                <a:r>
                  <a:rPr lang="en-US" altLang="en-US" sz="2800" baseline="-25000">
                    <a:solidFill>
                      <a:srgbClr val="FFFFFF"/>
                    </a:solidFill>
                    <a:cs typeface="Arial" charset="0"/>
                  </a:rPr>
                  <a:t>i</a:t>
                </a:r>
              </a:p>
            </p:txBody>
          </p:sp>
          <p:sp>
            <p:nvSpPr>
              <p:cNvPr id="231" name="Oval 17"/>
              <p:cNvSpPr>
                <a:spLocks noChangeArrowheads="1"/>
              </p:cNvSpPr>
              <p:nvPr/>
            </p:nvSpPr>
            <p:spPr bwMode="auto">
              <a:xfrm>
                <a:off x="1904996" y="3581400"/>
                <a:ext cx="685799" cy="685800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232" name="Text Box 18"/>
              <p:cNvSpPr txBox="1">
                <a:spLocks noChangeArrowheads="1"/>
              </p:cNvSpPr>
              <p:nvPr/>
            </p:nvSpPr>
            <p:spPr bwMode="auto">
              <a:xfrm>
                <a:off x="2033728" y="3581400"/>
                <a:ext cx="429924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800">
                    <a:solidFill>
                      <a:srgbClr val="FFFFFF"/>
                    </a:solidFill>
                    <a:cs typeface="Arial" charset="0"/>
                  </a:rPr>
                  <a:t>q</a:t>
                </a:r>
                <a:r>
                  <a:rPr lang="en-US" altLang="en-US" sz="2800" baseline="-25000">
                    <a:solidFill>
                      <a:srgbClr val="FFFFFF"/>
                    </a:solidFill>
                    <a:cs typeface="Arial" charset="0"/>
                  </a:rPr>
                  <a:t>j</a:t>
                </a:r>
              </a:p>
            </p:txBody>
          </p:sp>
          <p:sp>
            <p:nvSpPr>
              <p:cNvPr id="233" name="Line 22"/>
              <p:cNvSpPr>
                <a:spLocks noChangeShapeType="1"/>
              </p:cNvSpPr>
              <p:nvPr/>
            </p:nvSpPr>
            <p:spPr bwMode="auto">
              <a:xfrm flipV="1">
                <a:off x="1041400" y="3035300"/>
                <a:ext cx="622261" cy="2286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234" name="Line 24"/>
              <p:cNvSpPr>
                <a:spLocks noChangeShapeType="1"/>
              </p:cNvSpPr>
              <p:nvPr/>
            </p:nvSpPr>
            <p:spPr bwMode="auto">
              <a:xfrm>
                <a:off x="2133600" y="3314700"/>
                <a:ext cx="48239" cy="24130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235" name="Text Box 25"/>
              <p:cNvSpPr txBox="1">
                <a:spLocks noChangeArrowheads="1"/>
              </p:cNvSpPr>
              <p:nvPr/>
            </p:nvSpPr>
            <p:spPr bwMode="auto">
              <a:xfrm>
                <a:off x="2422520" y="3036888"/>
                <a:ext cx="184150" cy="5191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CA" altLang="en-US" sz="2800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grpSp>
          <p:nvGrpSpPr>
            <p:cNvPr id="212" name="Group 211"/>
            <p:cNvGrpSpPr>
              <a:grpSpLocks/>
            </p:cNvGrpSpPr>
            <p:nvPr/>
          </p:nvGrpSpPr>
          <p:grpSpPr bwMode="auto">
            <a:xfrm>
              <a:off x="862013" y="4305300"/>
              <a:ext cx="3352800" cy="1546225"/>
              <a:chOff x="861751" y="2552700"/>
              <a:chExt cx="3353664" cy="1545570"/>
            </a:xfrm>
          </p:grpSpPr>
          <p:sp>
            <p:nvSpPr>
              <p:cNvPr id="222" name="Line 15"/>
              <p:cNvSpPr>
                <a:spLocks noChangeShapeType="1"/>
              </p:cNvSpPr>
              <p:nvPr/>
            </p:nvSpPr>
            <p:spPr bwMode="auto">
              <a:xfrm>
                <a:off x="1066798" y="3530600"/>
                <a:ext cx="761998" cy="2984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grpSp>
            <p:nvGrpSpPr>
              <p:cNvPr id="223" name="Group 254"/>
              <p:cNvGrpSpPr>
                <a:grpSpLocks/>
              </p:cNvGrpSpPr>
              <p:nvPr/>
            </p:nvGrpSpPr>
            <p:grpSpPr bwMode="auto">
              <a:xfrm>
                <a:off x="861751" y="2552700"/>
                <a:ext cx="3353664" cy="1545570"/>
                <a:chOff x="861751" y="2552700"/>
                <a:chExt cx="3353664" cy="1545570"/>
              </a:xfrm>
            </p:grpSpPr>
            <p:sp>
              <p:nvSpPr>
                <p:cNvPr id="224" name="Text Box 16"/>
                <p:cNvSpPr txBox="1">
                  <a:spLocks noChangeArrowheads="1"/>
                </p:cNvSpPr>
                <p:nvPr/>
              </p:nvSpPr>
              <p:spPr bwMode="auto">
                <a:xfrm>
                  <a:off x="3200395" y="2590800"/>
                  <a:ext cx="1015020" cy="52322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r>
                    <a:rPr lang="en-US" altLang="en-US" sz="2800">
                      <a:solidFill>
                        <a:srgbClr val="FFFFFF"/>
                      </a:solidFill>
                      <a:cs typeface="Arial" charset="0"/>
                      <a:sym typeface="Symbol" pitchFamily="18" charset="2"/>
                    </a:rPr>
                    <a:t>R</a:t>
                  </a:r>
                  <a:r>
                    <a:rPr lang="en-US" altLang="en-US" sz="2800" baseline="-25000">
                      <a:solidFill>
                        <a:srgbClr val="FFFFFF"/>
                      </a:solidFill>
                      <a:cs typeface="Arial" charset="0"/>
                      <a:sym typeface="Symbol" pitchFamily="18" charset="2"/>
                    </a:rPr>
                    <a:t>rip,rip</a:t>
                  </a:r>
                </a:p>
              </p:txBody>
            </p:sp>
            <p:sp>
              <p:nvSpPr>
                <p:cNvPr id="225" name="Text Box 19"/>
                <p:cNvSpPr txBox="1">
                  <a:spLocks noChangeArrowheads="1"/>
                </p:cNvSpPr>
                <p:nvPr/>
              </p:nvSpPr>
              <p:spPr bwMode="auto">
                <a:xfrm>
                  <a:off x="1094626" y="3575050"/>
                  <a:ext cx="614270" cy="52322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2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r>
                    <a:rPr lang="en-US" altLang="en-US" sz="2800" dirty="0" err="1">
                      <a:solidFill>
                        <a:srgbClr val="FFFFFF"/>
                      </a:solidFill>
                      <a:cs typeface="Arial" charset="0"/>
                      <a:sym typeface="Symbol" pitchFamily="18" charset="2"/>
                    </a:rPr>
                    <a:t>R</a:t>
                  </a:r>
                  <a:r>
                    <a:rPr lang="en-US" altLang="en-US" sz="2800" baseline="-25000" dirty="0" err="1">
                      <a:solidFill>
                        <a:srgbClr val="FFFFFF"/>
                      </a:solidFill>
                      <a:cs typeface="Arial" charset="0"/>
                      <a:sym typeface="Symbol" pitchFamily="18" charset="2"/>
                    </a:rPr>
                    <a:t>i,j</a:t>
                  </a:r>
                  <a:endParaRPr lang="en-US" altLang="en-US" baseline="-25000" dirty="0">
                    <a:solidFill>
                      <a:srgbClr val="FFFFFF"/>
                    </a:solidFill>
                    <a:cs typeface="Arial" charset="0"/>
                    <a:sym typeface="Symbol" pitchFamily="18" charset="2"/>
                  </a:endParaRPr>
                </a:p>
              </p:txBody>
            </p:sp>
            <p:sp>
              <p:nvSpPr>
                <p:cNvPr id="226" name="Text Box 23"/>
                <p:cNvSpPr txBox="1">
                  <a:spLocks noChangeArrowheads="1"/>
                </p:cNvSpPr>
                <p:nvPr/>
              </p:nvSpPr>
              <p:spPr bwMode="auto">
                <a:xfrm>
                  <a:off x="861751" y="2600980"/>
                  <a:ext cx="814646" cy="52322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r>
                    <a:rPr lang="en-US" altLang="en-US" sz="2800">
                      <a:solidFill>
                        <a:srgbClr val="FFFFFF"/>
                      </a:solidFill>
                      <a:cs typeface="Arial" charset="0"/>
                      <a:sym typeface="Symbol" pitchFamily="18" charset="2"/>
                    </a:rPr>
                    <a:t>R</a:t>
                  </a:r>
                  <a:r>
                    <a:rPr lang="en-US" altLang="en-US" sz="2800" baseline="-25000">
                      <a:solidFill>
                        <a:srgbClr val="FFFFFF"/>
                      </a:solidFill>
                      <a:cs typeface="Arial" charset="0"/>
                      <a:sym typeface="Symbol" pitchFamily="18" charset="2"/>
                    </a:rPr>
                    <a:t>i,rip</a:t>
                  </a:r>
                  <a:endParaRPr lang="en-US" altLang="en-US" sz="2800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  <p:sp>
              <p:nvSpPr>
                <p:cNvPr id="227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2422520" y="3113088"/>
                  <a:ext cx="814857" cy="52299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>
                          <a:alpha val="50195"/>
                        </a:schemeClr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</a:pPr>
                  <a:r>
                    <a:rPr lang="en-US" altLang="en-US" sz="2800">
                      <a:solidFill>
                        <a:srgbClr val="FFFFFF"/>
                      </a:solidFill>
                      <a:cs typeface="Arial" charset="0"/>
                    </a:rPr>
                    <a:t>R</a:t>
                  </a:r>
                  <a:r>
                    <a:rPr lang="en-US" altLang="en-US" sz="2800" baseline="-25000">
                      <a:solidFill>
                        <a:srgbClr val="FFFFFF"/>
                      </a:solidFill>
                      <a:cs typeface="Arial" charset="0"/>
                    </a:rPr>
                    <a:t>rip,j</a:t>
                  </a:r>
                </a:p>
              </p:txBody>
            </p:sp>
            <p:sp>
              <p:nvSpPr>
                <p:cNvPr id="228" name="Freeform 27"/>
                <p:cNvSpPr>
                  <a:spLocks/>
                </p:cNvSpPr>
                <p:nvPr/>
              </p:nvSpPr>
              <p:spPr bwMode="auto">
                <a:xfrm>
                  <a:off x="2362195" y="2552700"/>
                  <a:ext cx="888998" cy="558800"/>
                </a:xfrm>
                <a:custGeom>
                  <a:avLst/>
                  <a:gdLst>
                    <a:gd name="T0" fmla="*/ 2147483647 w 560"/>
                    <a:gd name="T1" fmla="*/ 2147483647 h 352"/>
                    <a:gd name="T2" fmla="*/ 2147483647 w 560"/>
                    <a:gd name="T3" fmla="*/ 2147483647 h 352"/>
                    <a:gd name="T4" fmla="*/ 2147483647 w 560"/>
                    <a:gd name="T5" fmla="*/ 2147483647 h 352"/>
                    <a:gd name="T6" fmla="*/ 0 w 560"/>
                    <a:gd name="T7" fmla="*/ 2147483647 h 35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60" h="352">
                      <a:moveTo>
                        <a:pt x="48" y="264"/>
                      </a:moveTo>
                      <a:cubicBezTo>
                        <a:pt x="228" y="308"/>
                        <a:pt x="408" y="352"/>
                        <a:pt x="480" y="312"/>
                      </a:cubicBezTo>
                      <a:cubicBezTo>
                        <a:pt x="552" y="272"/>
                        <a:pt x="560" y="48"/>
                        <a:pt x="480" y="24"/>
                      </a:cubicBezTo>
                      <a:cubicBezTo>
                        <a:pt x="400" y="0"/>
                        <a:pt x="200" y="84"/>
                        <a:pt x="0" y="168"/>
                      </a:cubicBezTo>
                    </a:path>
                  </a:pathLst>
                </a:custGeom>
                <a:noFill/>
                <a:ln w="285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>
                          <a:alpha val="50195"/>
                        </a:schemeClr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</p:grpSp>
        </p:grpSp>
        <p:grpSp>
          <p:nvGrpSpPr>
            <p:cNvPr id="213" name="Group 261"/>
            <p:cNvGrpSpPr>
              <a:grpSpLocks/>
            </p:cNvGrpSpPr>
            <p:nvPr/>
          </p:nvGrpSpPr>
          <p:grpSpPr bwMode="auto">
            <a:xfrm>
              <a:off x="4419592" y="4102100"/>
              <a:ext cx="4660908" cy="2057400"/>
              <a:chOff x="4559283" y="2349500"/>
              <a:chExt cx="4660917" cy="2057400"/>
            </a:xfrm>
          </p:grpSpPr>
          <p:sp>
            <p:nvSpPr>
              <p:cNvPr id="215" name="AutoShape 12"/>
              <p:cNvSpPr>
                <a:spLocks noChangeArrowheads="1"/>
              </p:cNvSpPr>
              <p:nvPr/>
            </p:nvSpPr>
            <p:spPr bwMode="auto">
              <a:xfrm>
                <a:off x="4876809" y="2349500"/>
                <a:ext cx="4343391" cy="2057400"/>
              </a:xfrm>
              <a:prstGeom prst="flowChartAlternateProcess">
                <a:avLst/>
              </a:prstGeom>
              <a:solidFill>
                <a:srgbClr val="0000FF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CA" altLang="en-US" sz="2800" baseline="-25000">
                  <a:solidFill>
                    <a:srgbClr val="FFFFFF"/>
                  </a:solidFill>
                  <a:cs typeface="Arial" charset="0"/>
                  <a:sym typeface="Symbol" pitchFamily="18" charset="2"/>
                </a:endParaRPr>
              </a:p>
            </p:txBody>
          </p:sp>
          <p:sp>
            <p:nvSpPr>
              <p:cNvPr id="216" name="Oval 13"/>
              <p:cNvSpPr>
                <a:spLocks noChangeArrowheads="1"/>
              </p:cNvSpPr>
              <p:nvPr/>
            </p:nvSpPr>
            <p:spPr bwMode="auto">
              <a:xfrm>
                <a:off x="5105409" y="3035300"/>
                <a:ext cx="685799" cy="685800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217" name="Text Box 14"/>
              <p:cNvSpPr txBox="1">
                <a:spLocks noChangeArrowheads="1"/>
              </p:cNvSpPr>
              <p:nvPr/>
            </p:nvSpPr>
            <p:spPr bwMode="auto">
              <a:xfrm>
                <a:off x="5234139" y="3049588"/>
                <a:ext cx="429926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800">
                    <a:solidFill>
                      <a:srgbClr val="FFFFFF"/>
                    </a:solidFill>
                    <a:cs typeface="Arial" charset="0"/>
                  </a:rPr>
                  <a:t>q</a:t>
                </a:r>
                <a:r>
                  <a:rPr lang="en-US" altLang="en-US" sz="2800" baseline="-25000">
                    <a:solidFill>
                      <a:srgbClr val="FFFFFF"/>
                    </a:solidFill>
                    <a:cs typeface="Arial" charset="0"/>
                  </a:rPr>
                  <a:t>i</a:t>
                </a:r>
              </a:p>
            </p:txBody>
          </p:sp>
          <p:sp>
            <p:nvSpPr>
              <p:cNvPr id="218" name="Oval 17"/>
              <p:cNvSpPr>
                <a:spLocks noChangeArrowheads="1"/>
              </p:cNvSpPr>
              <p:nvPr/>
            </p:nvSpPr>
            <p:spPr bwMode="auto">
              <a:xfrm>
                <a:off x="6705605" y="3568700"/>
                <a:ext cx="685799" cy="685800"/>
              </a:xfrm>
              <a:prstGeom prst="ellipse">
                <a:avLst/>
              </a:prstGeom>
              <a:solidFill>
                <a:srgbClr val="0066FF">
                  <a:alpha val="50195"/>
                </a:srgbClr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219" name="Text Box 18"/>
              <p:cNvSpPr txBox="1">
                <a:spLocks noChangeArrowheads="1"/>
              </p:cNvSpPr>
              <p:nvPr/>
            </p:nvSpPr>
            <p:spPr bwMode="auto">
              <a:xfrm>
                <a:off x="6834336" y="3568700"/>
                <a:ext cx="429926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>
                        <a:alpha val="50195"/>
                      </a:scheme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en-US" altLang="en-US" sz="2800">
                    <a:solidFill>
                      <a:srgbClr val="FFFFFF"/>
                    </a:solidFill>
                    <a:cs typeface="Arial" charset="0"/>
                  </a:rPr>
                  <a:t>q</a:t>
                </a:r>
                <a:r>
                  <a:rPr lang="en-US" altLang="en-US" sz="2800" baseline="-25000">
                    <a:solidFill>
                      <a:srgbClr val="FFFFFF"/>
                    </a:solidFill>
                    <a:cs typeface="Arial" charset="0"/>
                  </a:rPr>
                  <a:t>j</a:t>
                </a:r>
              </a:p>
            </p:txBody>
          </p:sp>
          <p:sp>
            <p:nvSpPr>
              <p:cNvPr id="220" name="Line 15"/>
              <p:cNvSpPr>
                <a:spLocks noChangeShapeType="1"/>
              </p:cNvSpPr>
              <p:nvPr/>
            </p:nvSpPr>
            <p:spPr bwMode="auto">
              <a:xfrm>
                <a:off x="5867407" y="3517900"/>
                <a:ext cx="761998" cy="2984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221" name="Right Arrow 45"/>
              <p:cNvSpPr>
                <a:spLocks noChangeArrowheads="1"/>
              </p:cNvSpPr>
              <p:nvPr/>
            </p:nvSpPr>
            <p:spPr bwMode="auto">
              <a:xfrm>
                <a:off x="4559283" y="3314700"/>
                <a:ext cx="304809" cy="159417"/>
              </a:xfrm>
              <a:prstGeom prst="rightArrow">
                <a:avLst>
                  <a:gd name="adj1" fmla="val 50000"/>
                  <a:gd name="adj2" fmla="val 49996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en-US">
                  <a:solidFill>
                    <a:srgbClr val="FFFFFF"/>
                  </a:solidFill>
                  <a:cs typeface="Arial" charset="0"/>
                </a:endParaRPr>
              </a:p>
            </p:txBody>
          </p:sp>
        </p:grpSp>
        <p:sp>
          <p:nvSpPr>
            <p:cNvPr id="214" name="Text Box 9"/>
            <p:cNvSpPr txBox="1">
              <a:spLocks noChangeArrowheads="1"/>
            </p:cNvSpPr>
            <p:nvPr/>
          </p:nvSpPr>
          <p:spPr bwMode="auto">
            <a:xfrm>
              <a:off x="5575300" y="4738688"/>
              <a:ext cx="3573463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>
                      <a:alpha val="50195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dirty="0" err="1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R</a:t>
              </a:r>
              <a:r>
                <a:rPr lang="en-US" altLang="en-US" sz="2400" baseline="-25000" dirty="0" err="1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i,j</a:t>
              </a:r>
              <a:r>
                <a:rPr lang="en-US" altLang="en-US" sz="2400" baseline="-25000" dirty="0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 </a:t>
              </a:r>
              <a:r>
                <a:rPr lang="en-US" altLang="en-US" sz="2800" dirty="0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 (</a:t>
              </a:r>
              <a:r>
                <a:rPr lang="en-US" altLang="en-US" sz="2800" dirty="0" err="1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R</a:t>
              </a:r>
              <a:r>
                <a:rPr lang="en-US" altLang="en-US" sz="2800" baseline="-25000" dirty="0" err="1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i,rip</a:t>
              </a:r>
              <a:r>
                <a:rPr lang="en-US" altLang="en-US" sz="2800" baseline="-25000" dirty="0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 </a:t>
              </a:r>
              <a:r>
                <a:rPr lang="en-US" altLang="en-US" sz="2800" dirty="0" err="1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R</a:t>
              </a:r>
              <a:r>
                <a:rPr lang="en-US" altLang="en-US" sz="2800" baseline="-25000" dirty="0" err="1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rip,rip</a:t>
              </a:r>
              <a:r>
                <a:rPr lang="en-US" altLang="en-US" sz="2800" baseline="30000" dirty="0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*</a:t>
              </a:r>
              <a:r>
                <a:rPr lang="en-US" altLang="en-US" sz="2800" dirty="0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 </a:t>
              </a:r>
              <a:r>
                <a:rPr lang="en-US" altLang="en-US" sz="2800" dirty="0" err="1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R</a:t>
              </a:r>
              <a:r>
                <a:rPr lang="en-US" altLang="en-US" sz="2800" baseline="-25000" dirty="0" err="1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rip,j</a:t>
              </a:r>
              <a:r>
                <a:rPr lang="en-US" altLang="en-US" sz="2800" dirty="0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)</a:t>
              </a:r>
            </a:p>
          </p:txBody>
        </p:sp>
      </p:grpSp>
      <p:grpSp>
        <p:nvGrpSpPr>
          <p:cNvPr id="239" name="Group 41"/>
          <p:cNvGrpSpPr>
            <a:grpSpLocks/>
          </p:cNvGrpSpPr>
          <p:nvPr/>
        </p:nvGrpSpPr>
        <p:grpSpPr bwMode="auto">
          <a:xfrm>
            <a:off x="1600200" y="1531938"/>
            <a:ext cx="7348538" cy="1820862"/>
            <a:chOff x="432" y="1581"/>
            <a:chExt cx="4629" cy="1147"/>
          </a:xfrm>
        </p:grpSpPr>
        <p:sp>
          <p:nvSpPr>
            <p:cNvPr id="240" name="Text Box 42"/>
            <p:cNvSpPr txBox="1">
              <a:spLocks noChangeArrowheads="1"/>
            </p:cNvSpPr>
            <p:nvPr/>
          </p:nvSpPr>
          <p:spPr bwMode="auto">
            <a:xfrm>
              <a:off x="1344" y="1932"/>
              <a:ext cx="1467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CA" altLang="en-US" sz="2400" dirty="0">
                  <a:solidFill>
                    <a:srgbClr val="33CC33"/>
                  </a:solidFill>
                  <a:cs typeface="Arial" charset="0"/>
                </a:rPr>
                <a:t>&lt;loop-</a:t>
              </a:r>
              <a:r>
                <a:rPr lang="en-CA" altLang="en-US" sz="2400" dirty="0" err="1">
                  <a:solidFill>
                    <a:srgbClr val="33CC33"/>
                  </a:solidFill>
                  <a:cs typeface="Arial" charset="0"/>
                </a:rPr>
                <a:t>invariant</a:t>
              </a:r>
              <a:r>
                <a:rPr lang="en-CA" altLang="en-US" sz="2400" baseline="-25000" dirty="0" err="1">
                  <a:solidFill>
                    <a:srgbClr val="33CC33"/>
                  </a:solidFill>
                  <a:cs typeface="Arial" charset="0"/>
                </a:rPr>
                <a:t>t</a:t>
              </a:r>
              <a:r>
                <a:rPr lang="en-CA" altLang="en-US" sz="2400" dirty="0">
                  <a:solidFill>
                    <a:srgbClr val="33CC33"/>
                  </a:solidFill>
                  <a:cs typeface="Arial" charset="0"/>
                </a:rPr>
                <a:t>&gt;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CA" altLang="en-US" sz="2400" dirty="0">
                  <a:solidFill>
                    <a:srgbClr val="FF9900"/>
                  </a:solidFill>
                  <a:cs typeface="Times New Roman" pitchFamily="18" charset="0"/>
                </a:rPr>
                <a:t>¬</a:t>
              </a:r>
              <a:r>
                <a:rPr lang="en-CA" altLang="en-US" sz="2400" dirty="0">
                  <a:solidFill>
                    <a:srgbClr val="FF9900"/>
                  </a:solidFill>
                  <a:cs typeface="Arial" charset="0"/>
                </a:rPr>
                <a:t>&lt;exit Cond&gt;</a:t>
              </a:r>
              <a:endParaRPr lang="en-US" altLang="en-US" sz="2400" dirty="0">
                <a:solidFill>
                  <a:srgbClr val="33CC33"/>
                </a:solidFill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CA" altLang="en-US" sz="2400" dirty="0" err="1">
                  <a:solidFill>
                    <a:srgbClr val="00FFFF"/>
                  </a:solidFill>
                  <a:cs typeface="Arial" charset="0"/>
                </a:rPr>
                <a:t>codeB</a:t>
              </a:r>
              <a:endParaRPr lang="en-CA" altLang="en-US" sz="2400" dirty="0">
                <a:solidFill>
                  <a:srgbClr val="00FFFF"/>
                </a:solidFill>
                <a:cs typeface="Arial" charset="0"/>
              </a:endParaRPr>
            </a:p>
          </p:txBody>
        </p:sp>
        <p:sp>
          <p:nvSpPr>
            <p:cNvPr id="241" name="Text Box 43"/>
            <p:cNvSpPr txBox="1">
              <a:spLocks noChangeArrowheads="1"/>
            </p:cNvSpPr>
            <p:nvPr/>
          </p:nvSpPr>
          <p:spPr bwMode="auto">
            <a:xfrm>
              <a:off x="3456" y="2205"/>
              <a:ext cx="1605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CA" altLang="en-US" sz="2400">
                  <a:solidFill>
                    <a:srgbClr val="33CC33"/>
                  </a:solidFill>
                  <a:cs typeface="Arial" charset="0"/>
                </a:rPr>
                <a:t>&lt;loop-invariant</a:t>
              </a:r>
              <a:r>
                <a:rPr lang="en-CA" altLang="en-US" sz="2400" baseline="-25000">
                  <a:solidFill>
                    <a:srgbClr val="33CC33"/>
                  </a:solidFill>
                  <a:cs typeface="Arial" charset="0"/>
                </a:rPr>
                <a:t>t+1</a:t>
              </a:r>
              <a:r>
                <a:rPr lang="en-CA" altLang="en-US" sz="2400">
                  <a:solidFill>
                    <a:srgbClr val="33CC33"/>
                  </a:solidFill>
                  <a:cs typeface="Arial" charset="0"/>
                </a:rPr>
                <a:t>&gt;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CA" altLang="en-US" sz="2400">
                <a:solidFill>
                  <a:srgbClr val="33CC33"/>
                </a:solidFill>
                <a:cs typeface="Arial" charset="0"/>
              </a:endParaRPr>
            </a:p>
          </p:txBody>
        </p:sp>
        <p:sp>
          <p:nvSpPr>
            <p:cNvPr id="242" name="AutoShape 44"/>
            <p:cNvSpPr>
              <a:spLocks noChangeArrowheads="1"/>
            </p:cNvSpPr>
            <p:nvPr/>
          </p:nvSpPr>
          <p:spPr bwMode="auto">
            <a:xfrm>
              <a:off x="2832" y="219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endParaRPr lang="en-US" altLang="en-US" sz="240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4" name="Text Box 45"/>
            <p:cNvSpPr txBox="1">
              <a:spLocks noChangeArrowheads="1"/>
            </p:cNvSpPr>
            <p:nvPr/>
          </p:nvSpPr>
          <p:spPr bwMode="auto">
            <a:xfrm>
              <a:off x="432" y="1581"/>
              <a:ext cx="226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2400" dirty="0">
                  <a:solidFill>
                    <a:srgbClr val="FFFFFF"/>
                  </a:solidFill>
                  <a:cs typeface="Arial" charset="0"/>
                </a:rPr>
                <a:t>Maintaining Loop Invariant</a:t>
              </a:r>
              <a:endParaRPr lang="en-CA" altLang="en-US" sz="2400" dirty="0">
                <a:solidFill>
                  <a:srgbClr val="FFFFFF"/>
                </a:solidFill>
                <a:cs typeface="Arial" charset="0"/>
              </a:endParaRPr>
            </a:p>
          </p:txBody>
        </p:sp>
        <p:grpSp>
          <p:nvGrpSpPr>
            <p:cNvPr id="245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246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53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56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7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sp>
                <p:nvSpPr>
                  <p:cNvPr id="257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7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  <p:grpSp>
                <p:nvGrpSpPr>
                  <p:cNvPr id="258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59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3200">
                        <a:solidFill>
                          <a:srgbClr val="FFFFFF"/>
                        </a:solidFill>
                        <a:latin typeface="Times New Roman" pitchFamily="18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60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3200">
                        <a:solidFill>
                          <a:srgbClr val="FFFFFF"/>
                        </a:solidFill>
                        <a:latin typeface="Times New Roman" pitchFamily="18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61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240 w 782"/>
                        <a:gd name="T3" fmla="*/ 0 h 808"/>
                        <a:gd name="T4" fmla="*/ 585 w 782"/>
                        <a:gd name="T5" fmla="*/ 0 h 808"/>
                        <a:gd name="T6" fmla="*/ 1231 w 782"/>
                        <a:gd name="T7" fmla="*/ 1 h 808"/>
                        <a:gd name="T8" fmla="*/ 2000 w 782"/>
                        <a:gd name="T9" fmla="*/ 1 h 808"/>
                        <a:gd name="T10" fmla="*/ 2281 w 782"/>
                        <a:gd name="T11" fmla="*/ 1 h 808"/>
                        <a:gd name="T12" fmla="*/ 2415 w 782"/>
                        <a:gd name="T13" fmla="*/ 1 h 808"/>
                        <a:gd name="T14" fmla="*/ 2434 w 782"/>
                        <a:gd name="T15" fmla="*/ 1 h 808"/>
                        <a:gd name="T16" fmla="*/ 2351 w 782"/>
                        <a:gd name="T17" fmla="*/ 1 h 808"/>
                        <a:gd name="T18" fmla="*/ 2114 w 782"/>
                        <a:gd name="T19" fmla="*/ 1 h 808"/>
                        <a:gd name="T20" fmla="*/ 1807 w 782"/>
                        <a:gd name="T21" fmla="*/ 1 h 808"/>
                        <a:gd name="T22" fmla="*/ 1585 w 782"/>
                        <a:gd name="T23" fmla="*/ 1 h 808"/>
                        <a:gd name="T24" fmla="*/ 1484 w 782"/>
                        <a:gd name="T25" fmla="*/ 1 h 808"/>
                        <a:gd name="T26" fmla="*/ 1418 w 782"/>
                        <a:gd name="T27" fmla="*/ 1 h 808"/>
                        <a:gd name="T28" fmla="*/ 1437 w 782"/>
                        <a:gd name="T29" fmla="*/ 1 h 808"/>
                        <a:gd name="T30" fmla="*/ 1456 w 782"/>
                        <a:gd name="T31" fmla="*/ 1 h 808"/>
                        <a:gd name="T32" fmla="*/ 1730 w 782"/>
                        <a:gd name="T33" fmla="*/ 1 h 808"/>
                        <a:gd name="T34" fmla="*/ 2163 w 782"/>
                        <a:gd name="T35" fmla="*/ 1 h 808"/>
                        <a:gd name="T36" fmla="*/ 2434 w 782"/>
                        <a:gd name="T37" fmla="*/ 1 h 808"/>
                        <a:gd name="T38" fmla="*/ 2721 w 782"/>
                        <a:gd name="T39" fmla="*/ 1 h 808"/>
                        <a:gd name="T40" fmla="*/ 2813 w 782"/>
                        <a:gd name="T41" fmla="*/ 1 h 808"/>
                        <a:gd name="T42" fmla="*/ 2721 w 782"/>
                        <a:gd name="T43" fmla="*/ 1 h 808"/>
                        <a:gd name="T44" fmla="*/ 2608 w 782"/>
                        <a:gd name="T45" fmla="*/ 1 h 808"/>
                        <a:gd name="T46" fmla="*/ 2415 w 782"/>
                        <a:gd name="T47" fmla="*/ 1 h 808"/>
                        <a:gd name="T48" fmla="*/ 2154 w 782"/>
                        <a:gd name="T49" fmla="*/ 1 h 808"/>
                        <a:gd name="T50" fmla="*/ 1868 w 782"/>
                        <a:gd name="T51" fmla="*/ 1 h 808"/>
                        <a:gd name="T52" fmla="*/ 1418 w 782"/>
                        <a:gd name="T53" fmla="*/ 1 h 808"/>
                        <a:gd name="T54" fmla="*/ 1277 w 782"/>
                        <a:gd name="T55" fmla="*/ 1 h 808"/>
                        <a:gd name="T56" fmla="*/ 1200 w 782"/>
                        <a:gd name="T57" fmla="*/ 1 h 808"/>
                        <a:gd name="T58" fmla="*/ 1200 w 782"/>
                        <a:gd name="T59" fmla="*/ 1 h 808"/>
                        <a:gd name="T60" fmla="*/ 1200 w 782"/>
                        <a:gd name="T61" fmla="*/ 1 h 808"/>
                        <a:gd name="T62" fmla="*/ 1396 w 782"/>
                        <a:gd name="T63" fmla="*/ 1 h 808"/>
                        <a:gd name="T64" fmla="*/ 1687 w 782"/>
                        <a:gd name="T65" fmla="*/ 1 h 808"/>
                        <a:gd name="T66" fmla="*/ 1940 w 782"/>
                        <a:gd name="T67" fmla="*/ 1 h 808"/>
                        <a:gd name="T68" fmla="*/ 2101 w 782"/>
                        <a:gd name="T69" fmla="*/ 1 h 808"/>
                        <a:gd name="T70" fmla="*/ 2183 w 782"/>
                        <a:gd name="T71" fmla="*/ 1 h 808"/>
                        <a:gd name="T72" fmla="*/ 2154 w 782"/>
                        <a:gd name="T73" fmla="*/ 1 h 808"/>
                        <a:gd name="T74" fmla="*/ 2035 w 782"/>
                        <a:gd name="T75" fmla="*/ 1 h 808"/>
                        <a:gd name="T76" fmla="*/ 1868 w 782"/>
                        <a:gd name="T77" fmla="*/ 1 h 808"/>
                        <a:gd name="T78" fmla="*/ 1687 w 782"/>
                        <a:gd name="T79" fmla="*/ 1 h 808"/>
                        <a:gd name="T80" fmla="*/ 1287 w 782"/>
                        <a:gd name="T81" fmla="*/ 1 h 808"/>
                        <a:gd name="T82" fmla="*/ 697 w 782"/>
                        <a:gd name="T83" fmla="*/ 1 h 808"/>
                        <a:gd name="T84" fmla="*/ 251 w 782"/>
                        <a:gd name="T85" fmla="*/ 1 h 808"/>
                        <a:gd name="T86" fmla="*/ 69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3200">
                        <a:solidFill>
                          <a:srgbClr val="FFFFFF"/>
                        </a:solidFill>
                        <a:latin typeface="Times New Roman" pitchFamily="18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62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160289 w 992"/>
                        <a:gd name="T1" fmla="*/ 1 h 770"/>
                        <a:gd name="T2" fmla="*/ 163314 w 992"/>
                        <a:gd name="T3" fmla="*/ 1 h 770"/>
                        <a:gd name="T4" fmla="*/ 174533 w 992"/>
                        <a:gd name="T5" fmla="*/ 1 h 770"/>
                        <a:gd name="T6" fmla="*/ 188440 w 992"/>
                        <a:gd name="T7" fmla="*/ 1 h 770"/>
                        <a:gd name="T8" fmla="*/ 196681 w 992"/>
                        <a:gd name="T9" fmla="*/ 1 h 770"/>
                        <a:gd name="T10" fmla="*/ 193073 w 992"/>
                        <a:gd name="T11" fmla="*/ 1 h 770"/>
                        <a:gd name="T12" fmla="*/ 185400 w 992"/>
                        <a:gd name="T13" fmla="*/ 1 h 770"/>
                        <a:gd name="T14" fmla="*/ 170003 w 992"/>
                        <a:gd name="T15" fmla="*/ 1 h 770"/>
                        <a:gd name="T16" fmla="*/ 151010 w 992"/>
                        <a:gd name="T17" fmla="*/ 1 h 770"/>
                        <a:gd name="T18" fmla="*/ 135185 w 992"/>
                        <a:gd name="T19" fmla="*/ 1 h 770"/>
                        <a:gd name="T20" fmla="*/ 117425 w 992"/>
                        <a:gd name="T21" fmla="*/ 1 h 770"/>
                        <a:gd name="T22" fmla="*/ 100505 w 992"/>
                        <a:gd name="T23" fmla="*/ 1 h 770"/>
                        <a:gd name="T24" fmla="*/ 87660 w 992"/>
                        <a:gd name="T25" fmla="*/ 1 h 770"/>
                        <a:gd name="T26" fmla="*/ 82982 w 992"/>
                        <a:gd name="T27" fmla="*/ 1 h 770"/>
                        <a:gd name="T28" fmla="*/ 77778 w 992"/>
                        <a:gd name="T29" fmla="*/ 1 h 770"/>
                        <a:gd name="T30" fmla="*/ 71643 w 992"/>
                        <a:gd name="T31" fmla="*/ 1 h 770"/>
                        <a:gd name="T32" fmla="*/ 67065 w 992"/>
                        <a:gd name="T33" fmla="*/ 1 h 770"/>
                        <a:gd name="T34" fmla="*/ 67065 w 992"/>
                        <a:gd name="T35" fmla="*/ 1 h 770"/>
                        <a:gd name="T36" fmla="*/ 63911 w 992"/>
                        <a:gd name="T37" fmla="*/ 1 h 770"/>
                        <a:gd name="T38" fmla="*/ 55142 w 992"/>
                        <a:gd name="T39" fmla="*/ 1 h 770"/>
                        <a:gd name="T40" fmla="*/ 44314 w 992"/>
                        <a:gd name="T41" fmla="*/ 1 h 770"/>
                        <a:gd name="T42" fmla="*/ 34243 w 992"/>
                        <a:gd name="T43" fmla="*/ 1 h 770"/>
                        <a:gd name="T44" fmla="*/ 22721 w 992"/>
                        <a:gd name="T45" fmla="*/ 1 h 770"/>
                        <a:gd name="T46" fmla="*/ 5258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7833 w 992"/>
                        <a:gd name="T53" fmla="*/ 1 h 770"/>
                        <a:gd name="T54" fmla="*/ 16225 w 992"/>
                        <a:gd name="T55" fmla="*/ 1 h 770"/>
                        <a:gd name="T56" fmla="*/ 23484 w 992"/>
                        <a:gd name="T57" fmla="*/ 1 h 770"/>
                        <a:gd name="T58" fmla="*/ 37453 w 992"/>
                        <a:gd name="T59" fmla="*/ 1 h 770"/>
                        <a:gd name="T60" fmla="*/ 51005 w 992"/>
                        <a:gd name="T61" fmla="*/ 1 h 770"/>
                        <a:gd name="T62" fmla="*/ 63911 w 992"/>
                        <a:gd name="T63" fmla="*/ 1 h 770"/>
                        <a:gd name="T64" fmla="*/ 82315 w 992"/>
                        <a:gd name="T65" fmla="*/ 0 h 770"/>
                        <a:gd name="T66" fmla="*/ 82982 w 992"/>
                        <a:gd name="T67" fmla="*/ 1 h 770"/>
                        <a:gd name="T68" fmla="*/ 78808 w 992"/>
                        <a:gd name="T69" fmla="*/ 1 h 770"/>
                        <a:gd name="T70" fmla="*/ 77778 w 992"/>
                        <a:gd name="T71" fmla="*/ 1 h 770"/>
                        <a:gd name="T72" fmla="*/ 82982 w 992"/>
                        <a:gd name="T73" fmla="*/ 1 h 770"/>
                        <a:gd name="T74" fmla="*/ 91665 w 992"/>
                        <a:gd name="T75" fmla="*/ 1 h 770"/>
                        <a:gd name="T76" fmla="*/ 99034 w 992"/>
                        <a:gd name="T77" fmla="*/ 1 h 770"/>
                        <a:gd name="T78" fmla="*/ 110686 w 992"/>
                        <a:gd name="T79" fmla="*/ 1 h 770"/>
                        <a:gd name="T80" fmla="*/ 121961 w 992"/>
                        <a:gd name="T81" fmla="*/ 1 h 770"/>
                        <a:gd name="T82" fmla="*/ 133493 w 992"/>
                        <a:gd name="T83" fmla="*/ 1 h 770"/>
                        <a:gd name="T84" fmla="*/ 148670 w 992"/>
                        <a:gd name="T85" fmla="*/ 1 h 770"/>
                        <a:gd name="T86" fmla="*/ 158686 w 992"/>
                        <a:gd name="T87" fmla="*/ 1 h 770"/>
                        <a:gd name="T88" fmla="*/ 16028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3200">
                        <a:solidFill>
                          <a:srgbClr val="FFFFFF"/>
                        </a:solidFill>
                        <a:latin typeface="Times New Roman" pitchFamily="18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63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3200">
                        <a:solidFill>
                          <a:srgbClr val="FFFFFF"/>
                        </a:solidFill>
                        <a:latin typeface="Times New Roman" pitchFamily="18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264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3200">
                        <a:solidFill>
                          <a:srgbClr val="FFFFFF"/>
                        </a:solidFill>
                        <a:latin typeface="Times New Roman" pitchFamily="18" charset="0"/>
                        <a:cs typeface="Arial" charset="0"/>
                      </a:endParaRPr>
                    </a:p>
                  </p:txBody>
                </p:sp>
              </p:grpSp>
            </p:grpSp>
            <p:sp>
              <p:nvSpPr>
                <p:cNvPr id="254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fontAlgn="base" hangingPunct="1">
                    <a:spcBef>
                      <a:spcPct val="50000"/>
                    </a:spcBef>
                    <a:spcAft>
                      <a:spcPct val="0"/>
                    </a:spcAft>
                    <a:buNone/>
                  </a:pPr>
                  <a:endParaRPr lang="en-US" altLang="en-US" sz="2400">
                    <a:solidFill>
                      <a:srgbClr val="FFFFFF"/>
                    </a:solidFill>
                    <a:cs typeface="Arial" charset="0"/>
                  </a:endParaRPr>
                </a:p>
              </p:txBody>
            </p:sp>
          </p:grpSp>
          <p:grpSp>
            <p:nvGrpSpPr>
              <p:cNvPr id="247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48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51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fontAlgn="base" hangingPunct="1">
                      <a:spcBef>
                        <a:spcPct val="50000"/>
                      </a:spcBef>
                      <a:spcAft>
                        <a:spcPct val="0"/>
                      </a:spcAft>
                      <a:buNone/>
                    </a:pPr>
                    <a:r>
                      <a:rPr lang="en-US" altLang="en-US" sz="2400" baseline="-8000">
                        <a:solidFill>
                          <a:srgbClr val="000000"/>
                        </a:solidFill>
                        <a:cs typeface="Arial" charset="0"/>
                      </a:rPr>
                      <a:t>Exit</a:t>
                    </a:r>
                    <a:endParaRPr lang="en-CA" altLang="en-US" sz="2400" baseline="-8000">
                      <a:solidFill>
                        <a:srgbClr val="000000"/>
                      </a:solidFill>
                      <a:cs typeface="Arial" charset="0"/>
                    </a:endParaRPr>
                  </a:p>
                </p:txBody>
              </p:sp>
              <p:sp>
                <p:nvSpPr>
                  <p:cNvPr id="252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3200">
                      <a:solidFill>
                        <a:srgbClr val="FFFFFF"/>
                      </a:solidFill>
                      <a:latin typeface="Times New Roman" pitchFamily="18" charset="0"/>
                      <a:cs typeface="Arial" charset="0"/>
                    </a:endParaRPr>
                  </a:p>
                </p:txBody>
              </p:sp>
            </p:grpSp>
            <p:sp>
              <p:nvSpPr>
                <p:cNvPr id="249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250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32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</p:grpSp>
        </p:grpSp>
      </p:grpSp>
      <p:sp>
        <p:nvSpPr>
          <p:cNvPr id="265" name="Rectangle 3"/>
          <p:cNvSpPr txBox="1">
            <a:spLocks noChangeArrowheads="1"/>
          </p:cNvSpPr>
          <p:nvPr/>
        </p:nvSpPr>
        <p:spPr>
          <a:xfrm>
            <a:off x="7205664" y="4495801"/>
            <a:ext cx="3614737" cy="587375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algn="ctr">
              <a:buNone/>
              <a:defRPr/>
            </a:pPr>
            <a:r>
              <a:rPr lang="en-US" altLang="en-US" sz="2400" kern="0" dirty="0">
                <a:solidFill>
                  <a:srgbClr val="CC66FF"/>
                </a:solidFill>
                <a:latin typeface="Times New Roman"/>
              </a:rPr>
              <a:t>Understand this.</a:t>
            </a:r>
            <a:br>
              <a:rPr lang="en-US" altLang="en-US" sz="2400" kern="0" dirty="0">
                <a:solidFill>
                  <a:srgbClr val="CC66FF"/>
                </a:solidFill>
                <a:latin typeface="Times New Roman"/>
              </a:rPr>
            </a:br>
            <a:r>
              <a:rPr lang="en-US" altLang="en-US" sz="2400" kern="0" dirty="0">
                <a:solidFill>
                  <a:srgbClr val="CC66FF"/>
                </a:solidFill>
                <a:latin typeface="Times New Roman"/>
              </a:rPr>
              <a:t>It is not hard.</a:t>
            </a:r>
          </a:p>
        </p:txBody>
      </p:sp>
    </p:spTree>
    <p:extLst>
      <p:ext uri="{BB962C8B-B14F-4D97-AF65-F5344CB8AC3E}">
        <p14:creationId xmlns:p14="http://schemas.microsoft.com/office/powerpoint/2010/main" val="3370354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" grpId="0"/>
      <p:bldP spid="255" grpId="0"/>
      <p:bldP spid="26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226" name="Group 1"/>
          <p:cNvGrpSpPr>
            <a:grpSpLocks/>
          </p:cNvGrpSpPr>
          <p:nvPr/>
        </p:nvGrpSpPr>
        <p:grpSpPr bwMode="auto">
          <a:xfrm>
            <a:off x="3568700" y="4460876"/>
            <a:ext cx="5270500" cy="2244725"/>
            <a:chOff x="2044700" y="4460875"/>
            <a:chExt cx="5270500" cy="2244725"/>
          </a:xfrm>
        </p:grpSpPr>
        <p:sp>
          <p:nvSpPr>
            <p:cNvPr id="45" name="Oval 44"/>
            <p:cNvSpPr/>
            <p:nvPr/>
          </p:nvSpPr>
          <p:spPr>
            <a:xfrm>
              <a:off x="4579938" y="4460875"/>
              <a:ext cx="304800" cy="288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4579938" y="5113338"/>
              <a:ext cx="304800" cy="287337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4579938" y="6416675"/>
              <a:ext cx="304800" cy="288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2501900" y="5405438"/>
              <a:ext cx="304800" cy="287337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2355850" y="5356225"/>
              <a:ext cx="539750" cy="3381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start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cxnSp>
          <p:nvCxnSpPr>
            <p:cNvPr id="53" name="Straight Arrow Connector 52"/>
            <p:cNvCxnSpPr/>
            <p:nvPr/>
          </p:nvCxnSpPr>
          <p:spPr>
            <a:xfrm>
              <a:off x="2044700" y="5554663"/>
              <a:ext cx="457200" cy="0"/>
            </a:xfrm>
            <a:prstGeom prst="straightConnector1">
              <a:avLst/>
            </a:prstGeom>
            <a:ln>
              <a:solidFill>
                <a:schemeClr val="accent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Freeform 53"/>
            <p:cNvSpPr/>
            <p:nvPr/>
          </p:nvSpPr>
          <p:spPr>
            <a:xfrm>
              <a:off x="2743200" y="4716463"/>
              <a:ext cx="1836738" cy="69850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>
              <a:off x="2806700" y="5232400"/>
              <a:ext cx="1773238" cy="257175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56" name="Freeform 55"/>
            <p:cNvSpPr/>
            <p:nvPr/>
          </p:nvSpPr>
          <p:spPr>
            <a:xfrm flipV="1">
              <a:off x="2692400" y="5694363"/>
              <a:ext cx="1887538" cy="757237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64" name="Freeform 63"/>
            <p:cNvSpPr/>
            <p:nvPr/>
          </p:nvSpPr>
          <p:spPr>
            <a:xfrm flipH="1">
              <a:off x="4864100" y="5245100"/>
              <a:ext cx="1773238" cy="257175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65" name="Freeform 64"/>
            <p:cNvSpPr/>
            <p:nvPr/>
          </p:nvSpPr>
          <p:spPr>
            <a:xfrm flipH="1" flipV="1">
              <a:off x="4864100" y="5707063"/>
              <a:ext cx="1887538" cy="757237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66" name="Freeform 65"/>
            <p:cNvSpPr/>
            <p:nvPr/>
          </p:nvSpPr>
          <p:spPr>
            <a:xfrm flipH="1">
              <a:off x="4881563" y="4665663"/>
              <a:ext cx="1836737" cy="69850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79" name="Oval 78"/>
            <p:cNvSpPr/>
            <p:nvPr/>
          </p:nvSpPr>
          <p:spPr>
            <a:xfrm flipH="1">
              <a:off x="6637338" y="5387975"/>
              <a:ext cx="304800" cy="287338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 flipH="1">
              <a:off x="6548438" y="5351463"/>
              <a:ext cx="766762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Accept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 flipH="1">
              <a:off x="6578600" y="5334000"/>
              <a:ext cx="436563" cy="415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0287" name="Rectangle 83"/>
            <p:cNvSpPr>
              <a:spLocks noChangeArrowheads="1"/>
            </p:cNvSpPr>
            <p:nvPr/>
          </p:nvSpPr>
          <p:spPr bwMode="auto">
            <a:xfrm rot="5400000">
              <a:off x="4594711" y="563433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CA" altLang="en-US" sz="2400">
                  <a:solidFill>
                    <a:srgbClr val="FFCC66"/>
                  </a:solidFill>
                  <a:latin typeface="Times New Roman" pitchFamily="18" charset="0"/>
                  <a:cs typeface="Arial" charset="0"/>
                </a:rPr>
                <a:t>…</a:t>
              </a:r>
              <a:endParaRPr lang="en-US" altLang="en-US" sz="2400" baseline="-2500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1272864" name="Rectangle 32"/>
          <p:cNvSpPr>
            <a:spLocks noChangeArrowheads="1"/>
          </p:cNvSpPr>
          <p:nvPr/>
        </p:nvSpPr>
        <p:spPr bwMode="auto">
          <a:xfrm>
            <a:off x="2209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anose="02020603050405020304" pitchFamily="18" charset="0"/>
              </a:rPr>
              <a:t>The Bumping Lemma</a:t>
            </a:r>
          </a:p>
        </p:txBody>
      </p:sp>
      <p:sp>
        <p:nvSpPr>
          <p:cNvPr id="150" name="AutoShape 41"/>
          <p:cNvSpPr>
            <a:spLocks noChangeArrowheads="1"/>
          </p:cNvSpPr>
          <p:nvPr/>
        </p:nvSpPr>
        <p:spPr bwMode="auto">
          <a:xfrm>
            <a:off x="1654176" y="685800"/>
            <a:ext cx="8861425" cy="850900"/>
          </a:xfrm>
          <a:prstGeom prst="wedgeRoundRectCallout">
            <a:avLst>
              <a:gd name="adj1" fmla="val 43991"/>
              <a:gd name="adj2" fmla="val 7334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We say that language L distinguishes between string </a:t>
            </a:r>
            <a:r>
              <a:rPr lang="el-GR" altLang="en-US" sz="2400" dirty="0">
                <a:solidFill>
                  <a:srgbClr val="FFFFFF"/>
                </a:solidFill>
                <a:cs typeface="Arial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and </a:t>
            </a:r>
            <a:r>
              <a:rPr lang="el-GR" altLang="en-US" sz="2400" dirty="0">
                <a:solidFill>
                  <a:srgbClr val="FFFFFF"/>
                </a:solidFill>
                <a:cs typeface="Arial" charset="0"/>
              </a:rPr>
              <a:t>β</a:t>
            </a:r>
            <a:r>
              <a:rPr lang="en-CA" altLang="en-US" sz="24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CA" altLang="en-US" sz="2400" dirty="0" err="1">
                <a:solidFill>
                  <a:srgbClr val="FFFFFF"/>
                </a:solidFill>
                <a:cs typeface="Arial" charset="0"/>
              </a:rPr>
              <a:t>iff</a:t>
            </a:r>
            <a:r>
              <a:rPr lang="en-CA" altLang="en-US" sz="2400" dirty="0">
                <a:solidFill>
                  <a:srgbClr val="FFFFFF"/>
                </a:solidFill>
                <a:cs typeface="Arial" charset="0"/>
              </a:rPr>
              <a:t> there exists a string </a:t>
            </a:r>
            <a:r>
              <a:rPr lang="el-GR" altLang="en-US" sz="2400" dirty="0">
                <a:solidFill>
                  <a:srgbClr val="FFFFFF"/>
                </a:solidFill>
                <a:cs typeface="Arial" charset="0"/>
              </a:rPr>
              <a:t>ζ</a:t>
            </a:r>
            <a:r>
              <a:rPr lang="en-CA" altLang="en-US" sz="2400" dirty="0">
                <a:solidFill>
                  <a:srgbClr val="FFFFFF"/>
                </a:solidFill>
                <a:cs typeface="Arial" charset="0"/>
              </a:rPr>
              <a:t> such that L gives different answers to </a:t>
            </a:r>
            <a:r>
              <a:rPr lang="el-GR" altLang="en-US" sz="2400" dirty="0">
                <a:solidFill>
                  <a:srgbClr val="FFFFFF"/>
                </a:solidFill>
                <a:cs typeface="Arial" charset="0"/>
              </a:rPr>
              <a:t>αζ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and </a:t>
            </a:r>
            <a:r>
              <a:rPr lang="el-GR" altLang="en-US" sz="2400" dirty="0">
                <a:solidFill>
                  <a:srgbClr val="FFFFFF"/>
                </a:solidFill>
                <a:cs typeface="Arial" charset="0"/>
              </a:rPr>
              <a:t>βζ</a:t>
            </a:r>
            <a:r>
              <a:rPr lang="en-CA" altLang="en-US" sz="2400" dirty="0">
                <a:solidFill>
                  <a:srgbClr val="FFFFFF"/>
                </a:solidFill>
                <a:cs typeface="Arial" charset="0"/>
              </a:rPr>
              <a:t>.</a:t>
            </a:r>
          </a:p>
        </p:txBody>
      </p:sp>
      <p:sp>
        <p:nvSpPr>
          <p:cNvPr id="32" name="AutoShape 41"/>
          <p:cNvSpPr>
            <a:spLocks noChangeArrowheads="1"/>
          </p:cNvSpPr>
          <p:nvPr/>
        </p:nvSpPr>
        <p:spPr bwMode="auto">
          <a:xfrm>
            <a:off x="1654176" y="1600200"/>
            <a:ext cx="8850313" cy="446088"/>
          </a:xfrm>
          <a:prstGeom prst="wedgeRoundRectCallout">
            <a:avLst>
              <a:gd name="adj1" fmla="val 42246"/>
              <a:gd name="adj2" fmla="val 5270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We say a set S of strings is distinguished if every pair in it are. </a:t>
            </a:r>
            <a:endParaRPr lang="en-CA" altLang="en-US" sz="24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3" name="AutoShape 41"/>
          <p:cNvSpPr>
            <a:spLocks noChangeArrowheads="1"/>
          </p:cNvSpPr>
          <p:nvPr/>
        </p:nvSpPr>
        <p:spPr bwMode="auto">
          <a:xfrm>
            <a:off x="1676401" y="2106614"/>
            <a:ext cx="8850313" cy="446087"/>
          </a:xfrm>
          <a:prstGeom prst="wedgeRoundRectCallout">
            <a:avLst>
              <a:gd name="adj1" fmla="val 42246"/>
              <a:gd name="adj2" fmla="val 5270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Bumping Lemma: </a:t>
            </a:r>
            <a:r>
              <a:rPr lang="en-US" altLang="en-US" sz="2400" i="1" dirty="0">
                <a:solidFill>
                  <a:srgbClr val="FFC000"/>
                </a:solidFill>
                <a:latin typeface="Symbol" pitchFamily="18" charset="2"/>
                <a:cs typeface="Arial" charset="0"/>
              </a:rPr>
              <a:t>" </a:t>
            </a:r>
            <a:r>
              <a:rPr lang="en-US" altLang="en-US" sz="2400" i="1" dirty="0">
                <a:solidFill>
                  <a:srgbClr val="FFC000"/>
                </a:solidFill>
                <a:cs typeface="Arial" charset="0"/>
              </a:rPr>
              <a:t>DFA M with |M| &lt; |S|, </a:t>
            </a:r>
            <a:r>
              <a:rPr lang="en-US" altLang="en-US" sz="2400" i="1" dirty="0">
                <a:solidFill>
                  <a:srgbClr val="FFC000"/>
                </a:solidFill>
                <a:latin typeface="Symbol" pitchFamily="18" charset="2"/>
                <a:cs typeface="Arial" charset="0"/>
              </a:rPr>
              <a:t>$ </a:t>
            </a:r>
            <a:r>
              <a:rPr lang="en-US" altLang="en-US" sz="2400" i="1" dirty="0">
                <a:solidFill>
                  <a:srgbClr val="FFC000"/>
                </a:solidFill>
                <a:cs typeface="Arial" charset="0"/>
              </a:rPr>
              <a:t>input I, M(I)≠L(I)</a:t>
            </a:r>
          </a:p>
        </p:txBody>
      </p:sp>
      <p:sp>
        <p:nvSpPr>
          <p:cNvPr id="180232" name="AutoShape 46"/>
          <p:cNvSpPr>
            <a:spLocks noChangeArrowheads="1"/>
          </p:cNvSpPr>
          <p:nvPr/>
        </p:nvSpPr>
        <p:spPr bwMode="auto">
          <a:xfrm>
            <a:off x="3505200" y="3200401"/>
            <a:ext cx="2305050" cy="460375"/>
          </a:xfrm>
          <a:prstGeom prst="wedgeRoundRectCallout">
            <a:avLst>
              <a:gd name="adj1" fmla="val 41278"/>
              <a:gd name="adj2" fmla="val 43111"/>
              <a:gd name="adj3" fmla="val 16667"/>
            </a:avLst>
          </a:prstGeom>
          <a:noFill/>
          <a:ln w="38100">
            <a:solidFill>
              <a:srgbClr val="00B0F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L(</a:t>
            </a:r>
            <a:r>
              <a:rPr lang="el-GR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αζ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 ≠ L(</a:t>
            </a:r>
            <a:r>
              <a:rPr lang="el-GR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βζ</a:t>
            </a: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24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grpSp>
        <p:nvGrpSpPr>
          <p:cNvPr id="180233" name="Group 47"/>
          <p:cNvGrpSpPr>
            <a:grpSpLocks/>
          </p:cNvGrpSpPr>
          <p:nvPr/>
        </p:nvGrpSpPr>
        <p:grpSpPr bwMode="auto">
          <a:xfrm>
            <a:off x="1600201" y="4343400"/>
            <a:ext cx="912813" cy="1905000"/>
            <a:chOff x="2593" y="768"/>
            <a:chExt cx="849" cy="1475"/>
          </a:xfrm>
        </p:grpSpPr>
        <p:sp>
          <p:nvSpPr>
            <p:cNvPr id="180247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80248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80249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80250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80251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80252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80253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grpSp>
          <p:nvGrpSpPr>
            <p:cNvPr id="180254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80255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80256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</p:grpSp>
      </p:grpSp>
      <p:sp>
        <p:nvSpPr>
          <p:cNvPr id="180234" name="AutoShape 58"/>
          <p:cNvSpPr>
            <a:spLocks noChangeArrowheads="1"/>
          </p:cNvSpPr>
          <p:nvPr/>
        </p:nvSpPr>
        <p:spPr bwMode="auto">
          <a:xfrm>
            <a:off x="2513013" y="2667001"/>
            <a:ext cx="6477000" cy="454025"/>
          </a:xfrm>
          <a:prstGeom prst="wedgeRoundRectCallout">
            <a:avLst>
              <a:gd name="adj1" fmla="val -53755"/>
              <a:gd name="adj2" fmla="val 10038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I produce a </a:t>
            </a:r>
            <a:r>
              <a:rPr lang="en-US" altLang="en-US" sz="2400" i="1">
                <a:solidFill>
                  <a:srgbClr val="FFC000"/>
                </a:solidFill>
                <a:latin typeface="Times New Roman" pitchFamily="18" charset="0"/>
                <a:cs typeface="Arial" charset="0"/>
              </a:rPr>
              <a:t>DFA M with |M| &lt; |S|.</a:t>
            </a:r>
            <a:endParaRPr lang="en-US" altLang="en-US" sz="24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80235" name="Rectangle 87"/>
          <p:cNvSpPr>
            <a:spLocks noChangeArrowheads="1"/>
          </p:cNvSpPr>
          <p:nvPr/>
        </p:nvSpPr>
        <p:spPr bwMode="auto">
          <a:xfrm>
            <a:off x="6096001" y="4876801"/>
            <a:ext cx="449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l-GR" altLang="en-US" sz="2400">
                <a:solidFill>
                  <a:srgbClr val="FFCC66"/>
                </a:solidFill>
                <a:latin typeface="Times New Roman" pitchFamily="18" charset="0"/>
                <a:cs typeface="Arial" charset="0"/>
              </a:rPr>
              <a:t>α</a:t>
            </a:r>
            <a:r>
              <a:rPr lang="en-CA" altLang="en-US" sz="2400" baseline="-25000">
                <a:solidFill>
                  <a:srgbClr val="FFCC66"/>
                </a:solidFill>
                <a:latin typeface="Times New Roman" pitchFamily="18" charset="0"/>
                <a:cs typeface="Arial" charset="0"/>
              </a:rPr>
              <a:t>  </a:t>
            </a:r>
            <a:endParaRPr lang="en-US" altLang="en-US" sz="2400" baseline="-25000">
              <a:solidFill>
                <a:srgbClr val="FFCC66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80236" name="Rectangle 89"/>
          <p:cNvSpPr>
            <a:spLocks noChangeArrowheads="1"/>
          </p:cNvSpPr>
          <p:nvPr/>
        </p:nvSpPr>
        <p:spPr bwMode="auto">
          <a:xfrm>
            <a:off x="6084888" y="5143501"/>
            <a:ext cx="3413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l-GR" altLang="en-US" sz="2400">
                <a:solidFill>
                  <a:srgbClr val="FFCC66"/>
                </a:solidFill>
                <a:latin typeface="Times New Roman" pitchFamily="18" charset="0"/>
                <a:cs typeface="Arial" charset="0"/>
              </a:rPr>
              <a:t>β</a:t>
            </a:r>
            <a:endParaRPr lang="en-US" altLang="en-US" sz="2400" baseline="-25000">
              <a:solidFill>
                <a:srgbClr val="FFCC66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58" name="AutoShape 46"/>
          <p:cNvSpPr>
            <a:spLocks noChangeArrowheads="1"/>
          </p:cNvSpPr>
          <p:nvPr/>
        </p:nvSpPr>
        <p:spPr bwMode="auto">
          <a:xfrm>
            <a:off x="2022476" y="3702050"/>
            <a:ext cx="7756525" cy="585788"/>
          </a:xfrm>
          <a:prstGeom prst="wedgeRoundRectCallout">
            <a:avLst>
              <a:gd name="adj1" fmla="val 55606"/>
              <a:gd name="adj2" fmla="val 29301"/>
              <a:gd name="adj3" fmla="val 16667"/>
            </a:avLst>
          </a:prstGeom>
          <a:noFill/>
          <a:ln w="38100">
            <a:solidFill>
              <a:srgbClr val="00B0F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Either M(</a:t>
            </a:r>
            <a:r>
              <a:rPr lang="el-GR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αζ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 ≠ </a:t>
            </a: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L(</a:t>
            </a:r>
            <a:r>
              <a:rPr lang="el-GR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αζ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   or  </a:t>
            </a: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M(</a:t>
            </a:r>
            <a:r>
              <a:rPr lang="el-GR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βζ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 ≠ L(</a:t>
            </a:r>
            <a:r>
              <a:rPr lang="el-GR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βζ</a:t>
            </a: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24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24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grpSp>
        <p:nvGrpSpPr>
          <p:cNvPr id="180238" name="Group 59"/>
          <p:cNvGrpSpPr>
            <a:grpSpLocks/>
          </p:cNvGrpSpPr>
          <p:nvPr/>
        </p:nvGrpSpPr>
        <p:grpSpPr bwMode="auto">
          <a:xfrm>
            <a:off x="4267201" y="4876800"/>
            <a:ext cx="2278063" cy="914400"/>
            <a:chOff x="2743200" y="4876800"/>
            <a:chExt cx="2277962" cy="914400"/>
          </a:xfrm>
        </p:grpSpPr>
        <p:sp>
          <p:nvSpPr>
            <p:cNvPr id="180241" name="Rectangle 60"/>
            <p:cNvSpPr>
              <a:spLocks noChangeArrowheads="1"/>
            </p:cNvSpPr>
            <p:nvPr/>
          </p:nvSpPr>
          <p:spPr bwMode="auto">
            <a:xfrm>
              <a:off x="4560440" y="5143500"/>
              <a:ext cx="3417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l-GR" altLang="en-US" sz="2400">
                  <a:solidFill>
                    <a:srgbClr val="FFCC66"/>
                  </a:solidFill>
                  <a:latin typeface="Times New Roman" pitchFamily="18" charset="0"/>
                  <a:cs typeface="Arial" charset="0"/>
                </a:rPr>
                <a:t>β</a:t>
              </a:r>
              <a:endParaRPr lang="en-US" altLang="en-US" sz="2400" baseline="-2500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grpSp>
          <p:nvGrpSpPr>
            <p:cNvPr id="180242" name="Group 61"/>
            <p:cNvGrpSpPr>
              <a:grpSpLocks/>
            </p:cNvGrpSpPr>
            <p:nvPr/>
          </p:nvGrpSpPr>
          <p:grpSpPr bwMode="auto">
            <a:xfrm>
              <a:off x="2743200" y="4876800"/>
              <a:ext cx="2277962" cy="914400"/>
              <a:chOff x="2743200" y="4876800"/>
              <a:chExt cx="2277962" cy="914400"/>
            </a:xfrm>
          </p:grpSpPr>
          <p:sp>
            <p:nvSpPr>
              <p:cNvPr id="180243" name="Rectangle 69"/>
              <p:cNvSpPr>
                <a:spLocks noChangeArrowheads="1"/>
              </p:cNvSpPr>
              <p:nvPr/>
            </p:nvSpPr>
            <p:spPr bwMode="auto">
              <a:xfrm>
                <a:off x="4572000" y="4876800"/>
                <a:ext cx="44916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l-GR" altLang="en-US" sz="2400">
                    <a:solidFill>
                      <a:srgbClr val="FFCC66"/>
                    </a:solidFill>
                    <a:latin typeface="Times New Roman" pitchFamily="18" charset="0"/>
                    <a:cs typeface="Arial" charset="0"/>
                  </a:rPr>
                  <a:t>α</a:t>
                </a:r>
                <a:r>
                  <a:rPr lang="en-CA" altLang="en-US" sz="2400" baseline="-25000">
                    <a:solidFill>
                      <a:srgbClr val="FFCC66"/>
                    </a:solidFill>
                    <a:latin typeface="Times New Roman" pitchFamily="18" charset="0"/>
                    <a:cs typeface="Arial" charset="0"/>
                  </a:rPr>
                  <a:t>  </a:t>
                </a:r>
                <a:endParaRPr lang="en-US" altLang="en-US" sz="2400" baseline="-25000">
                  <a:solidFill>
                    <a:srgbClr val="FFCC66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80244" name="Rectangle 70"/>
              <p:cNvSpPr>
                <a:spLocks noChangeArrowheads="1"/>
              </p:cNvSpPr>
              <p:nvPr/>
            </p:nvSpPr>
            <p:spPr bwMode="auto">
              <a:xfrm>
                <a:off x="3211960" y="4953000"/>
                <a:ext cx="44916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l-GR" altLang="en-US" sz="24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rPr>
                  <a:t>α</a:t>
                </a:r>
                <a:r>
                  <a:rPr lang="en-CA" altLang="en-US" sz="2400" baseline="-250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rPr>
                  <a:t>  </a:t>
                </a:r>
                <a:endParaRPr lang="en-US" altLang="en-US" sz="2400" baseline="-250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80245" name="Rectangle 71"/>
              <p:cNvSpPr>
                <a:spLocks noChangeArrowheads="1"/>
              </p:cNvSpPr>
              <p:nvPr/>
            </p:nvSpPr>
            <p:spPr bwMode="auto">
              <a:xfrm>
                <a:off x="3200400" y="5329535"/>
                <a:ext cx="34176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r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l-GR" altLang="en-US" sz="2400">
                    <a:solidFill>
                      <a:srgbClr val="FFFFFF"/>
                    </a:solidFill>
                    <a:latin typeface="Times New Roman" pitchFamily="18" charset="0"/>
                    <a:cs typeface="Arial" charset="0"/>
                  </a:rPr>
                  <a:t>β</a:t>
                </a:r>
                <a:endParaRPr lang="en-US" altLang="en-US" sz="2400" baseline="-250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743200" y="5334000"/>
                <a:ext cx="1887454" cy="363538"/>
              </a:xfrm>
              <a:custGeom>
                <a:avLst/>
                <a:gdLst>
                  <a:gd name="connsiteX0" fmla="*/ 0 w 1104900"/>
                  <a:gd name="connsiteY0" fmla="*/ 698500 h 698500"/>
                  <a:gd name="connsiteX1" fmla="*/ 292100 w 1104900"/>
                  <a:gd name="connsiteY1" fmla="*/ 266700 h 698500"/>
                  <a:gd name="connsiteX2" fmla="*/ 838200 w 1104900"/>
                  <a:gd name="connsiteY2" fmla="*/ 203200 h 698500"/>
                  <a:gd name="connsiteX3" fmla="*/ 1104900 w 1104900"/>
                  <a:gd name="connsiteY3" fmla="*/ 0 h 698500"/>
                  <a:gd name="connsiteX0" fmla="*/ 0 w 1239427"/>
                  <a:gd name="connsiteY0" fmla="*/ 732994 h 732994"/>
                  <a:gd name="connsiteX1" fmla="*/ 426627 w 1239427"/>
                  <a:gd name="connsiteY1" fmla="*/ 266700 h 732994"/>
                  <a:gd name="connsiteX2" fmla="*/ 972727 w 1239427"/>
                  <a:gd name="connsiteY2" fmla="*/ 203200 h 732994"/>
                  <a:gd name="connsiteX3" fmla="*/ 1239427 w 1239427"/>
                  <a:gd name="connsiteY3" fmla="*/ 0 h 732994"/>
                  <a:gd name="connsiteX0" fmla="*/ 0 w 1239427"/>
                  <a:gd name="connsiteY0" fmla="*/ 732994 h 900009"/>
                  <a:gd name="connsiteX1" fmla="*/ 466193 w 1239427"/>
                  <a:gd name="connsiteY1" fmla="*/ 887589 h 900009"/>
                  <a:gd name="connsiteX2" fmla="*/ 972727 w 1239427"/>
                  <a:gd name="connsiteY2" fmla="*/ 203200 h 900009"/>
                  <a:gd name="connsiteX3" fmla="*/ 1239427 w 1239427"/>
                  <a:gd name="connsiteY3" fmla="*/ 0 h 900009"/>
                  <a:gd name="connsiteX0" fmla="*/ 0 w 1176120"/>
                  <a:gd name="connsiteY0" fmla="*/ 870969 h 1037984"/>
                  <a:gd name="connsiteX1" fmla="*/ 466193 w 1176120"/>
                  <a:gd name="connsiteY1" fmla="*/ 1025564 h 1037984"/>
                  <a:gd name="connsiteX2" fmla="*/ 972727 w 1176120"/>
                  <a:gd name="connsiteY2" fmla="*/ 341175 h 1037984"/>
                  <a:gd name="connsiteX3" fmla="*/ 1176120 w 1176120"/>
                  <a:gd name="connsiteY3" fmla="*/ 0 h 1037984"/>
                  <a:gd name="connsiteX0" fmla="*/ 0 w 1176120"/>
                  <a:gd name="connsiteY0" fmla="*/ 870969 h 1025957"/>
                  <a:gd name="connsiteX1" fmla="*/ 466193 w 1176120"/>
                  <a:gd name="connsiteY1" fmla="*/ 1025564 h 1025957"/>
                  <a:gd name="connsiteX2" fmla="*/ 830287 w 1176120"/>
                  <a:gd name="connsiteY2" fmla="*/ 789593 h 1025957"/>
                  <a:gd name="connsiteX3" fmla="*/ 1176120 w 1176120"/>
                  <a:gd name="connsiteY3" fmla="*/ 0 h 1025957"/>
                  <a:gd name="connsiteX0" fmla="*/ 0 w 1176120"/>
                  <a:gd name="connsiteY0" fmla="*/ 870969 h 1053604"/>
                  <a:gd name="connsiteX1" fmla="*/ 466193 w 1176120"/>
                  <a:gd name="connsiteY1" fmla="*/ 1025564 h 1053604"/>
                  <a:gd name="connsiteX2" fmla="*/ 1176120 w 1176120"/>
                  <a:gd name="connsiteY2" fmla="*/ 0 h 1053604"/>
                  <a:gd name="connsiteX0" fmla="*/ 0 w 1176120"/>
                  <a:gd name="connsiteY0" fmla="*/ 870969 h 988609"/>
                  <a:gd name="connsiteX1" fmla="*/ 640286 w 1176120"/>
                  <a:gd name="connsiteY1" fmla="*/ 956576 h 988609"/>
                  <a:gd name="connsiteX2" fmla="*/ 1176120 w 1176120"/>
                  <a:gd name="connsiteY2" fmla="*/ 0 h 988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120" h="988609">
                    <a:moveTo>
                      <a:pt x="0" y="870969"/>
                    </a:moveTo>
                    <a:cubicBezTo>
                      <a:pt x="76200" y="696344"/>
                      <a:pt x="444266" y="1101737"/>
                      <a:pt x="640286" y="956576"/>
                    </a:cubicBezTo>
                    <a:cubicBezTo>
                      <a:pt x="836306" y="811415"/>
                      <a:pt x="1028219" y="213659"/>
                      <a:pt x="1176120" y="0"/>
                    </a:cubicBezTo>
                  </a:path>
                </a:pathLst>
              </a:custGeom>
              <a:noFill/>
              <a:ln>
                <a:solidFill>
                  <a:schemeClr val="accent2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3200">
                  <a:solidFill>
                    <a:srgbClr val="FFFFFF"/>
                  </a:solidFill>
                  <a:latin typeface="Comic Sans MS"/>
                </a:endParaRPr>
              </a:p>
            </p:txBody>
          </p:sp>
        </p:grpSp>
      </p:grpSp>
      <p:sp>
        <p:nvSpPr>
          <p:cNvPr id="180239" name="Rectangle 73"/>
          <p:cNvSpPr>
            <a:spLocks noChangeArrowheads="1"/>
          </p:cNvSpPr>
          <p:nvPr/>
        </p:nvSpPr>
        <p:spPr bwMode="auto">
          <a:xfrm>
            <a:off x="6926264" y="5087938"/>
            <a:ext cx="3127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l-GR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ζ</a:t>
            </a:r>
            <a:endParaRPr lang="en-US" altLang="en-US" sz="2400" baseline="-2500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63" name="AutoShape 46"/>
          <p:cNvSpPr>
            <a:spLocks noChangeArrowheads="1"/>
          </p:cNvSpPr>
          <p:nvPr/>
        </p:nvSpPr>
        <p:spPr bwMode="auto">
          <a:xfrm>
            <a:off x="5930900" y="3175001"/>
            <a:ext cx="2305050" cy="460375"/>
          </a:xfrm>
          <a:prstGeom prst="wedgeRoundRectCallout">
            <a:avLst>
              <a:gd name="adj1" fmla="val 41278"/>
              <a:gd name="adj2" fmla="val 43111"/>
              <a:gd name="adj3" fmla="val 16667"/>
            </a:avLst>
          </a:prstGeom>
          <a:noFill/>
          <a:ln w="38100">
            <a:solidFill>
              <a:srgbClr val="00B0F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M(</a:t>
            </a:r>
            <a:r>
              <a:rPr lang="el-GR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αζ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 = M(</a:t>
            </a:r>
            <a:r>
              <a:rPr lang="el-GR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βζ</a:t>
            </a: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</a:t>
            </a:r>
          </a:p>
        </p:txBody>
      </p:sp>
      <p:grpSp>
        <p:nvGrpSpPr>
          <p:cNvPr id="67" name="Group 26"/>
          <p:cNvGrpSpPr>
            <a:grpSpLocks/>
          </p:cNvGrpSpPr>
          <p:nvPr/>
        </p:nvGrpSpPr>
        <p:grpSpPr bwMode="auto">
          <a:xfrm>
            <a:off x="9670709" y="3262491"/>
            <a:ext cx="947738" cy="1828800"/>
            <a:chOff x="2308" y="1513"/>
            <a:chExt cx="1162" cy="2570"/>
          </a:xfrm>
        </p:grpSpPr>
        <p:grpSp>
          <p:nvGrpSpPr>
            <p:cNvPr id="68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7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78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82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83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84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85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</p:grpSp>
        <p:sp>
          <p:nvSpPr>
            <p:cNvPr id="69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endParaRPr>
            </a:p>
          </p:txBody>
        </p:sp>
        <p:sp>
          <p:nvSpPr>
            <p:cNvPr id="70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endParaRPr>
            </a:p>
          </p:txBody>
        </p:sp>
        <p:sp>
          <p:nvSpPr>
            <p:cNvPr id="71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rgbClr val="FFFF00"/>
            </a:solidFill>
            <a:ln w="12700" cap="sq">
              <a:solidFill>
                <a:srgbClr val="FFFFFF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  <p:sp>
          <p:nvSpPr>
            <p:cNvPr id="72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  <p:sp>
          <p:nvSpPr>
            <p:cNvPr id="74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rgbClr val="FFFF00"/>
            </a:solidFill>
            <a:ln w="12700" cap="sq">
              <a:solidFill>
                <a:srgbClr val="FFFFFF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  <p:sp>
          <p:nvSpPr>
            <p:cNvPr id="75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  <p:sp>
          <p:nvSpPr>
            <p:cNvPr id="76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6865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sp>
        <p:nvSpPr>
          <p:cNvPr id="14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>
          <a:xfrm>
            <a:off x="2387600" y="5410200"/>
            <a:ext cx="7543800" cy="114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US" altLang="en-US" sz="2400" i="1" baseline="-250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/>
              </a:rPr>
              <a:t>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US" altLang="en-US" sz="2400" i="1" baseline="-250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2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= {</a:t>
            </a:r>
            <a:r>
              <a:rPr lang="en-US" altLang="en-US" sz="2400" kern="0" dirty="0">
                <a:solidFill>
                  <a:srgbClr val="FFFFFF"/>
                </a:solidFill>
                <a:latin typeface="Symbol" pitchFamily="18" charset="2"/>
              </a:rPr>
              <a:t>a </a:t>
            </a:r>
            <a:r>
              <a:rPr lang="en-CA" altLang="en-US" sz="2400" kern="0" dirty="0">
                <a:solidFill>
                  <a:srgbClr val="FFFFFF"/>
                </a:solidFill>
                <a:latin typeface="Symbol" pitchFamily="18" charset="2"/>
              </a:rPr>
              <a:t>Î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{0,1}* | </a:t>
            </a:r>
            <a:r>
              <a:rPr lang="en-US" altLang="en-US" sz="2400" kern="0" dirty="0">
                <a:solidFill>
                  <a:srgbClr val="FFFFFF"/>
                </a:solidFill>
                <a:latin typeface="Symbol" pitchFamily="18" charset="2"/>
              </a:rPr>
              <a:t>a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has length at most</a:t>
            </a:r>
            <a:r>
              <a:rPr lang="en-US" altLang="en-US" sz="2400" kern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three </a:t>
            </a:r>
            <a:br>
              <a:rPr lang="en-CA" altLang="en-US" sz="2400" kern="0" dirty="0">
                <a:solidFill>
                  <a:srgbClr val="FFFFFF"/>
                </a:solidFill>
                <a:latin typeface="Times New Roman"/>
              </a:rPr>
            </a:b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                                      </a:t>
            </a:r>
            <a:r>
              <a:rPr lang="en-CA" altLang="en-US" sz="2400" kern="0" dirty="0">
                <a:solidFill>
                  <a:srgbClr val="FF0000"/>
                </a:solidFill>
                <a:latin typeface="Times New Roman"/>
              </a:rPr>
              <a:t>and</a:t>
            </a:r>
            <a:br>
              <a:rPr lang="en-CA" altLang="en-US" sz="2400" kern="0" dirty="0">
                <a:solidFill>
                  <a:srgbClr val="FFFFFF"/>
                </a:solidFill>
                <a:latin typeface="Times New Roman"/>
              </a:rPr>
            </a:b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                        the number of 1's</a:t>
            </a:r>
            <a:r>
              <a:rPr lang="en-US" altLang="en-US" sz="2400" kern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is odd        }</a:t>
            </a: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>
          <a:xfrm>
            <a:off x="3035300" y="4635500"/>
            <a:ext cx="7556500" cy="6096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US" altLang="en-US" sz="2400" i="1" baseline="-250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2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= {</a:t>
            </a:r>
            <a:r>
              <a:rPr lang="en-US" altLang="en-US" sz="2400" kern="0" dirty="0">
                <a:solidFill>
                  <a:srgbClr val="FFFFFF"/>
                </a:solidFill>
                <a:latin typeface="Symbol" pitchFamily="18" charset="2"/>
              </a:rPr>
              <a:t>a </a:t>
            </a:r>
            <a:r>
              <a:rPr lang="en-CA" altLang="en-US" sz="2400" kern="0" dirty="0">
                <a:solidFill>
                  <a:srgbClr val="FFFFFF"/>
                </a:solidFill>
                <a:latin typeface="Symbol" pitchFamily="18" charset="2"/>
              </a:rPr>
              <a:t>Î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{0,1}* | the number of 1's</a:t>
            </a:r>
            <a:r>
              <a:rPr lang="en-US" altLang="en-US" sz="2400" kern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is odd    }</a:t>
            </a:r>
          </a:p>
        </p:txBody>
      </p:sp>
      <p:sp>
        <p:nvSpPr>
          <p:cNvPr id="17" name="Rectangle 3"/>
          <p:cNvSpPr txBox="1">
            <a:spLocks noChangeArrowheads="1"/>
          </p:cNvSpPr>
          <p:nvPr/>
        </p:nvSpPr>
        <p:spPr>
          <a:xfrm>
            <a:off x="3022600" y="3949700"/>
            <a:ext cx="7569200" cy="6858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L</a:t>
            </a:r>
            <a:r>
              <a:rPr lang="en-US" altLang="en-US" sz="2400" i="1" baseline="-250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1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= {</a:t>
            </a:r>
            <a:r>
              <a:rPr lang="en-US" altLang="en-US" sz="2400" kern="0" dirty="0">
                <a:solidFill>
                  <a:srgbClr val="FFFFFF"/>
                </a:solidFill>
                <a:latin typeface="Symbol" pitchFamily="18" charset="2"/>
              </a:rPr>
              <a:t>a </a:t>
            </a:r>
            <a:r>
              <a:rPr lang="en-CA" altLang="en-US" sz="2400" kern="0" dirty="0">
                <a:solidFill>
                  <a:srgbClr val="FFFFFF"/>
                </a:solidFill>
                <a:latin typeface="Symbol" pitchFamily="18" charset="2"/>
              </a:rPr>
              <a:t>Î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 {0,1}* | </a:t>
            </a:r>
            <a:r>
              <a:rPr lang="en-US" altLang="en-US" sz="2400" kern="0" dirty="0">
                <a:solidFill>
                  <a:srgbClr val="FFFFFF"/>
                </a:solidFill>
                <a:latin typeface="Symbol" pitchFamily="18" charset="2"/>
              </a:rPr>
              <a:t>a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has length at most</a:t>
            </a:r>
            <a:r>
              <a:rPr lang="en-US" altLang="en-US" sz="2400" kern="0" dirty="0">
                <a:solidFill>
                  <a:srgbClr val="FFFFFF"/>
                </a:solidFill>
                <a:latin typeface="Times New Roman"/>
              </a:rPr>
              <a:t> </a:t>
            </a:r>
            <a:r>
              <a:rPr lang="en-CA" altLang="en-US" sz="2400" kern="0" dirty="0">
                <a:solidFill>
                  <a:srgbClr val="FFFFFF"/>
                </a:solidFill>
                <a:latin typeface="Times New Roman"/>
              </a:rPr>
              <a:t>three  }</a:t>
            </a:r>
          </a:p>
        </p:txBody>
      </p:sp>
      <p:pic>
        <p:nvPicPr>
          <p:cNvPr id="21" name="Picture 11" descr="D:\Capture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41338"/>
            <a:ext cx="3200400" cy="302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12" descr="D:\Capture3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1" y="533401"/>
            <a:ext cx="3268663" cy="3095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A0EF647-587E-4297-8715-D8E485D28741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2989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864" name="Rectangle 32"/>
          <p:cNvSpPr>
            <a:spLocks noChangeArrowheads="1"/>
          </p:cNvSpPr>
          <p:nvPr/>
        </p:nvSpPr>
        <p:spPr bwMode="auto">
          <a:xfrm>
            <a:off x="2209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anose="02020603050405020304" pitchFamily="18" charset="0"/>
              </a:rPr>
              <a:t>The Bumping Lemma</a:t>
            </a:r>
          </a:p>
        </p:txBody>
      </p:sp>
      <p:sp>
        <p:nvSpPr>
          <p:cNvPr id="32" name="AutoShape 41"/>
          <p:cNvSpPr>
            <a:spLocks noChangeArrowheads="1"/>
          </p:cNvSpPr>
          <p:nvPr/>
        </p:nvSpPr>
        <p:spPr bwMode="auto">
          <a:xfrm>
            <a:off x="1654176" y="1600200"/>
            <a:ext cx="8850313" cy="446088"/>
          </a:xfrm>
          <a:prstGeom prst="wedgeRoundRectCallout">
            <a:avLst>
              <a:gd name="adj1" fmla="val 42246"/>
              <a:gd name="adj2" fmla="val 5270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We say a set S of strings is distinguished if every pair in it are. </a:t>
            </a:r>
            <a:endParaRPr lang="en-CA" altLang="en-US" sz="24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3" name="AutoShape 41"/>
          <p:cNvSpPr>
            <a:spLocks noChangeArrowheads="1"/>
          </p:cNvSpPr>
          <p:nvPr/>
        </p:nvSpPr>
        <p:spPr bwMode="auto">
          <a:xfrm>
            <a:off x="1676401" y="2106614"/>
            <a:ext cx="8850313" cy="446087"/>
          </a:xfrm>
          <a:prstGeom prst="wedgeRoundRectCallout">
            <a:avLst>
              <a:gd name="adj1" fmla="val 42246"/>
              <a:gd name="adj2" fmla="val 5270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Bumping Lemma: </a:t>
            </a: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No DFA with fewer than |S| states solves L.</a:t>
            </a:r>
            <a:endParaRPr lang="en-CA" altLang="en-US" sz="24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71016" name="Rectangle 59"/>
          <p:cNvSpPr>
            <a:spLocks noChangeArrowheads="1"/>
          </p:cNvSpPr>
          <p:nvPr/>
        </p:nvSpPr>
        <p:spPr bwMode="auto">
          <a:xfrm>
            <a:off x="3962401" y="2967038"/>
            <a:ext cx="4048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CA" altLang="en-US" sz="240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S = {Jeff , Suprakash, Patrick }</a:t>
            </a:r>
          </a:p>
        </p:txBody>
      </p:sp>
      <p:sp>
        <p:nvSpPr>
          <p:cNvPr id="61" name="Rectangle 60"/>
          <p:cNvSpPr>
            <a:spLocks noChangeArrowheads="1"/>
          </p:cNvSpPr>
          <p:nvPr/>
        </p:nvSpPr>
        <p:spPr bwMode="auto">
          <a:xfrm>
            <a:off x="2971801" y="3729038"/>
            <a:ext cx="40179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Ie. L</a:t>
            </a:r>
            <a:r>
              <a:rPr lang="en-CA" altLang="en-US" sz="2400" baseline="-250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invite</a:t>
            </a:r>
            <a:r>
              <a:rPr lang="en-CA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needs at least 3 states.</a:t>
            </a:r>
          </a:p>
        </p:txBody>
      </p:sp>
      <p:sp>
        <p:nvSpPr>
          <p:cNvPr id="60" name="AutoShape 41"/>
          <p:cNvSpPr>
            <a:spLocks noChangeArrowheads="1"/>
          </p:cNvSpPr>
          <p:nvPr/>
        </p:nvSpPr>
        <p:spPr bwMode="auto">
          <a:xfrm>
            <a:off x="1654176" y="685800"/>
            <a:ext cx="8861425" cy="850900"/>
          </a:xfrm>
          <a:prstGeom prst="wedgeRoundRectCallout">
            <a:avLst>
              <a:gd name="adj1" fmla="val 43991"/>
              <a:gd name="adj2" fmla="val 7334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We say that language L distinguishes between string </a:t>
            </a:r>
            <a:r>
              <a:rPr lang="el-GR" altLang="en-US" sz="2400" dirty="0">
                <a:solidFill>
                  <a:srgbClr val="CC66FF"/>
                </a:solidFill>
                <a:cs typeface="Arial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and </a:t>
            </a:r>
            <a:r>
              <a:rPr lang="el-GR" altLang="en-US" sz="2400" dirty="0">
                <a:solidFill>
                  <a:srgbClr val="CC66FF"/>
                </a:solidFill>
                <a:cs typeface="Arial" charset="0"/>
              </a:rPr>
              <a:t>β</a:t>
            </a:r>
            <a:r>
              <a:rPr lang="en-CA" altLang="en-US" sz="2400" dirty="0">
                <a:solidFill>
                  <a:srgbClr val="CC66FF"/>
                </a:solidFill>
                <a:cs typeface="Arial" charset="0"/>
              </a:rPr>
              <a:t> </a:t>
            </a:r>
            <a:r>
              <a:rPr lang="en-CA" altLang="en-US" sz="2400" dirty="0" err="1">
                <a:solidFill>
                  <a:srgbClr val="FFFFFF"/>
                </a:solidFill>
                <a:cs typeface="Arial" charset="0"/>
              </a:rPr>
              <a:t>iff</a:t>
            </a:r>
            <a:r>
              <a:rPr lang="en-CA" altLang="en-US" sz="2400" dirty="0">
                <a:solidFill>
                  <a:srgbClr val="FFFFFF"/>
                </a:solidFill>
                <a:cs typeface="Arial" charset="0"/>
              </a:rPr>
              <a:t> there exists a string </a:t>
            </a:r>
            <a:r>
              <a:rPr lang="el-GR" altLang="en-US" sz="2400" dirty="0">
                <a:solidFill>
                  <a:srgbClr val="66FF66"/>
                </a:solidFill>
                <a:cs typeface="Arial" charset="0"/>
              </a:rPr>
              <a:t>ζ</a:t>
            </a:r>
            <a:r>
              <a:rPr lang="en-CA" altLang="en-US" sz="2400" dirty="0">
                <a:solidFill>
                  <a:srgbClr val="FFFFFF"/>
                </a:solidFill>
                <a:cs typeface="Arial" charset="0"/>
              </a:rPr>
              <a:t> such that L gives different answers to </a:t>
            </a:r>
            <a:r>
              <a:rPr lang="el-GR" altLang="en-US" sz="2400" dirty="0">
                <a:solidFill>
                  <a:srgbClr val="CC66FF"/>
                </a:solidFill>
                <a:cs typeface="Arial" charset="0"/>
              </a:rPr>
              <a:t>α</a:t>
            </a:r>
            <a:r>
              <a:rPr lang="el-GR" altLang="en-US" sz="2400" dirty="0">
                <a:solidFill>
                  <a:srgbClr val="66FF66"/>
                </a:solidFill>
                <a:cs typeface="Arial" charset="0"/>
              </a:rPr>
              <a:t>ζ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and </a:t>
            </a:r>
            <a:r>
              <a:rPr lang="el-GR" altLang="en-US" sz="2400" dirty="0">
                <a:solidFill>
                  <a:srgbClr val="CC66FF"/>
                </a:solidFill>
                <a:cs typeface="Arial" charset="0"/>
              </a:rPr>
              <a:t>β</a:t>
            </a:r>
            <a:r>
              <a:rPr lang="el-GR" altLang="en-US" sz="2400" dirty="0">
                <a:solidFill>
                  <a:srgbClr val="66FF66"/>
                </a:solidFill>
                <a:cs typeface="Arial" charset="0"/>
              </a:rPr>
              <a:t>ζ</a:t>
            </a:r>
            <a:r>
              <a:rPr lang="en-CA" altLang="en-US" sz="2400" dirty="0">
                <a:solidFill>
                  <a:srgbClr val="FFFFFF"/>
                </a:solidFill>
                <a:cs typeface="Arial" charset="0"/>
              </a:rPr>
              <a:t>.</a:t>
            </a:r>
          </a:p>
        </p:txBody>
      </p:sp>
      <p:grpSp>
        <p:nvGrpSpPr>
          <p:cNvPr id="62" name="Group 61"/>
          <p:cNvGrpSpPr>
            <a:grpSpLocks/>
          </p:cNvGrpSpPr>
          <p:nvPr/>
        </p:nvGrpSpPr>
        <p:grpSpPr bwMode="auto">
          <a:xfrm>
            <a:off x="3568700" y="4343400"/>
            <a:ext cx="5270500" cy="2293938"/>
            <a:chOff x="2044700" y="2514600"/>
            <a:chExt cx="5270500" cy="2293938"/>
          </a:xfrm>
        </p:grpSpPr>
        <p:sp>
          <p:nvSpPr>
            <p:cNvPr id="63" name="Oval 62"/>
            <p:cNvSpPr/>
            <p:nvPr/>
          </p:nvSpPr>
          <p:spPr>
            <a:xfrm>
              <a:off x="4579938" y="2563813"/>
              <a:ext cx="304800" cy="288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483100" y="2514600"/>
              <a:ext cx="490538" cy="3381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Jeff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65" name="Oval 64"/>
            <p:cNvSpPr/>
            <p:nvPr/>
          </p:nvSpPr>
          <p:spPr>
            <a:xfrm>
              <a:off x="4579938" y="3216275"/>
              <a:ext cx="304800" cy="287338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4203700" y="3167063"/>
              <a:ext cx="1041400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 err="1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Suprakash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67" name="Oval 66"/>
            <p:cNvSpPr/>
            <p:nvPr/>
          </p:nvSpPr>
          <p:spPr>
            <a:xfrm>
              <a:off x="4579938" y="4519613"/>
              <a:ext cx="304800" cy="288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4344988" y="4470400"/>
              <a:ext cx="768350" cy="3381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Patrick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501900" y="3508375"/>
              <a:ext cx="304800" cy="287338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355850" y="3459163"/>
              <a:ext cx="539750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start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cxnSp>
          <p:nvCxnSpPr>
            <p:cNvPr id="71" name="Straight Arrow Connector 70"/>
            <p:cNvCxnSpPr/>
            <p:nvPr/>
          </p:nvCxnSpPr>
          <p:spPr>
            <a:xfrm>
              <a:off x="2044700" y="3657600"/>
              <a:ext cx="457200" cy="0"/>
            </a:xfrm>
            <a:prstGeom prst="straightConnector1">
              <a:avLst/>
            </a:prstGeom>
            <a:ln>
              <a:solidFill>
                <a:schemeClr val="accent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Freeform 71"/>
            <p:cNvSpPr/>
            <p:nvPr/>
          </p:nvSpPr>
          <p:spPr>
            <a:xfrm>
              <a:off x="2743200" y="2819400"/>
              <a:ext cx="1836738" cy="69850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73" name="Freeform 72"/>
            <p:cNvSpPr/>
            <p:nvPr/>
          </p:nvSpPr>
          <p:spPr>
            <a:xfrm>
              <a:off x="2806700" y="3335338"/>
              <a:ext cx="1773238" cy="257175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74" name="Freeform 73"/>
            <p:cNvSpPr/>
            <p:nvPr/>
          </p:nvSpPr>
          <p:spPr>
            <a:xfrm flipV="1">
              <a:off x="2692400" y="3797300"/>
              <a:ext cx="1887538" cy="757238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3263900" y="2862263"/>
              <a:ext cx="490538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CC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Jeff</a:t>
              </a:r>
              <a:endParaRPr lang="en-US" sz="16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060700" y="3217863"/>
              <a:ext cx="1041400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 err="1">
                  <a:solidFill>
                    <a:srgbClr val="CC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Suprakash</a:t>
              </a:r>
              <a:endParaRPr lang="en-US" sz="16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3314700" y="3395663"/>
              <a:ext cx="528638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CC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Eric</a:t>
              </a:r>
              <a:endParaRPr lang="en-US" sz="16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3181350" y="4144963"/>
              <a:ext cx="768350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CC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Patrick</a:t>
              </a:r>
              <a:endParaRPr lang="en-US" sz="16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79" name="Oval 78"/>
            <p:cNvSpPr/>
            <p:nvPr/>
          </p:nvSpPr>
          <p:spPr>
            <a:xfrm flipH="1">
              <a:off x="6637338" y="3521075"/>
              <a:ext cx="304800" cy="287338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 flipH="1">
              <a:off x="6548438" y="3484563"/>
              <a:ext cx="766762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Accept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81" name="Freeform 80"/>
            <p:cNvSpPr/>
            <p:nvPr/>
          </p:nvSpPr>
          <p:spPr>
            <a:xfrm flipH="1">
              <a:off x="4864100" y="2832100"/>
              <a:ext cx="1836738" cy="69850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2" name="Freeform 81"/>
            <p:cNvSpPr/>
            <p:nvPr/>
          </p:nvSpPr>
          <p:spPr>
            <a:xfrm flipH="1">
              <a:off x="4864100" y="3348038"/>
              <a:ext cx="1773238" cy="257175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3" name="Freeform 82"/>
            <p:cNvSpPr/>
            <p:nvPr/>
          </p:nvSpPr>
          <p:spPr>
            <a:xfrm flipH="1" flipV="1">
              <a:off x="4864100" y="3810000"/>
              <a:ext cx="1887538" cy="757238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4" name="Freeform 83"/>
            <p:cNvSpPr/>
            <p:nvPr/>
          </p:nvSpPr>
          <p:spPr>
            <a:xfrm flipH="1">
              <a:off x="4881563" y="2768600"/>
              <a:ext cx="1836737" cy="69850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5" name="Freeform 84"/>
            <p:cNvSpPr/>
            <p:nvPr/>
          </p:nvSpPr>
          <p:spPr>
            <a:xfrm flipH="1">
              <a:off x="4881563" y="3284538"/>
              <a:ext cx="1773237" cy="257175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6" name="Freeform 85"/>
            <p:cNvSpPr/>
            <p:nvPr/>
          </p:nvSpPr>
          <p:spPr>
            <a:xfrm flipH="1" flipV="1">
              <a:off x="4881563" y="3746500"/>
              <a:ext cx="1887537" cy="757238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7" name="Freeform 86"/>
            <p:cNvSpPr/>
            <p:nvPr/>
          </p:nvSpPr>
          <p:spPr>
            <a:xfrm flipH="1">
              <a:off x="4881563" y="3249613"/>
              <a:ext cx="1773237" cy="255587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 flipH="1">
              <a:off x="6578600" y="3467100"/>
              <a:ext cx="436563" cy="415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 flipH="1">
              <a:off x="5275263" y="2616200"/>
              <a:ext cx="960437" cy="3381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Edmonds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 flipH="1">
              <a:off x="5287963" y="3382963"/>
              <a:ext cx="846137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 err="1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Ruppart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 flipH="1">
              <a:off x="5359400" y="3213100"/>
              <a:ext cx="630238" cy="3381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 err="1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Datta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 flipH="1">
              <a:off x="5249863" y="3090863"/>
              <a:ext cx="960437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Edmonds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 flipH="1">
              <a:off x="5397500" y="4165600"/>
              <a:ext cx="630238" cy="33972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 err="1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Datta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 flipH="1">
              <a:off x="5270500" y="4292600"/>
              <a:ext cx="901700" cy="3381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 err="1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Dymond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 flipH="1">
              <a:off x="5321300" y="2786063"/>
              <a:ext cx="846138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 err="1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Ruppart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4432300" y="3327400"/>
              <a:ext cx="527050" cy="3381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Eric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6419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6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864" name="Rectangle 32"/>
          <p:cNvSpPr>
            <a:spLocks noChangeArrowheads="1"/>
          </p:cNvSpPr>
          <p:nvPr/>
        </p:nvSpPr>
        <p:spPr bwMode="auto">
          <a:xfrm>
            <a:off x="2209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anose="02020603050405020304" pitchFamily="18" charset="0"/>
              </a:rPr>
              <a:t>The Bumping Lemma</a:t>
            </a:r>
          </a:p>
        </p:txBody>
      </p:sp>
      <p:sp>
        <p:nvSpPr>
          <p:cNvPr id="43" name="AutoShape 41"/>
          <p:cNvSpPr>
            <a:spLocks noChangeArrowheads="1"/>
          </p:cNvSpPr>
          <p:nvPr/>
        </p:nvSpPr>
        <p:spPr bwMode="auto">
          <a:xfrm>
            <a:off x="1676401" y="609600"/>
            <a:ext cx="8850313" cy="446088"/>
          </a:xfrm>
          <a:prstGeom prst="wedgeRoundRectCallout">
            <a:avLst>
              <a:gd name="adj1" fmla="val 42246"/>
              <a:gd name="adj2" fmla="val 5270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Theorem: </a:t>
            </a: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No DFA solves L = </a:t>
            </a:r>
            <a:r>
              <a:rPr lang="en-US" sz="24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0</a:t>
            </a:r>
            <a:r>
              <a:rPr lang="en-US" sz="2400" baseline="300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</a:t>
            </a:r>
            <a:r>
              <a:rPr lang="en-US" sz="24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1</a:t>
            </a:r>
            <a:r>
              <a:rPr lang="en-US" sz="2400" baseline="300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</a:t>
            </a: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.</a:t>
            </a:r>
            <a:endParaRPr lang="en-CA" altLang="en-US" sz="2400" dirty="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21" name="Picture 6" descr="Image result for communicat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711994" y="1564212"/>
            <a:ext cx="2609850" cy="1087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AutoShape 38"/>
          <p:cNvSpPr>
            <a:spLocks noChangeArrowheads="1"/>
          </p:cNvSpPr>
          <p:nvPr/>
        </p:nvSpPr>
        <p:spPr bwMode="auto">
          <a:xfrm>
            <a:off x="1911539" y="1560988"/>
            <a:ext cx="2340131" cy="877454"/>
          </a:xfrm>
          <a:prstGeom prst="wedgeRoundRectCallout">
            <a:avLst>
              <a:gd name="adj1" fmla="val 73780"/>
              <a:gd name="adj2" fmla="val -11603"/>
              <a:gd name="adj3" fmla="val 16667"/>
            </a:avLst>
          </a:prstGeom>
          <a:noFill/>
          <a:ln w="38100">
            <a:solidFill>
              <a:srgbClr val="9900CC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Suppose I know the </a:t>
            </a:r>
            <a:r>
              <a:rPr lang="en-US" sz="24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first name 0</a:t>
            </a:r>
            <a:r>
              <a:rPr lang="en-US" sz="2400" baseline="300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n</a:t>
            </a: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.</a:t>
            </a:r>
            <a:endParaRPr lang="en-CA" sz="24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Arial" charset="0"/>
              <a:sym typeface="Symbol" pitchFamily="18" charset="2"/>
            </a:endParaRPr>
          </a:p>
        </p:txBody>
      </p:sp>
      <p:sp>
        <p:nvSpPr>
          <p:cNvPr id="23" name="AutoShape 38"/>
          <p:cNvSpPr>
            <a:spLocks noChangeArrowheads="1"/>
          </p:cNvSpPr>
          <p:nvPr/>
        </p:nvSpPr>
        <p:spPr bwMode="auto">
          <a:xfrm>
            <a:off x="7569495" y="1544379"/>
            <a:ext cx="2549599" cy="877454"/>
          </a:xfrm>
          <a:prstGeom prst="wedgeRoundRectCallout">
            <a:avLst>
              <a:gd name="adj1" fmla="val -64583"/>
              <a:gd name="adj2" fmla="val 8897"/>
              <a:gd name="adj3" fmla="val 16667"/>
            </a:avLst>
          </a:prstGeom>
          <a:noFill/>
          <a:ln w="38100">
            <a:solidFill>
              <a:srgbClr val="66FF66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Suppose I know the </a:t>
            </a:r>
            <a:r>
              <a:rPr lang="en-US" sz="24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second name 1</a:t>
            </a:r>
            <a:r>
              <a:rPr lang="en-US" sz="2400" baseline="300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n</a:t>
            </a: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.</a:t>
            </a:r>
            <a:endParaRPr lang="en-CA" sz="24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Arial" charset="0"/>
              <a:sym typeface="Symbol" pitchFamily="18" charset="2"/>
            </a:endParaRPr>
          </a:p>
        </p:txBody>
      </p:sp>
      <p:sp>
        <p:nvSpPr>
          <p:cNvPr id="24" name="AutoShape 38"/>
          <p:cNvSpPr>
            <a:spLocks noChangeArrowheads="1"/>
          </p:cNvSpPr>
          <p:nvPr/>
        </p:nvSpPr>
        <p:spPr bwMode="auto">
          <a:xfrm>
            <a:off x="1930694" y="2545831"/>
            <a:ext cx="2590800" cy="885998"/>
          </a:xfrm>
          <a:prstGeom prst="wedgeRoundRectCallout">
            <a:avLst>
              <a:gd name="adj1" fmla="val 59894"/>
              <a:gd name="adj2" fmla="val -86046"/>
              <a:gd name="adj3" fmla="val 16667"/>
            </a:avLst>
          </a:prstGeom>
          <a:noFill/>
          <a:ln w="38100">
            <a:solidFill>
              <a:srgbClr val="9900CC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How many distinct signals must I give</a:t>
            </a:r>
            <a:endParaRPr lang="en-CA" sz="24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Arial" charset="0"/>
              <a:sym typeface="Symbol" pitchFamily="18" charset="2"/>
            </a:endParaRPr>
          </a:p>
        </p:txBody>
      </p:sp>
      <p:sp>
        <p:nvSpPr>
          <p:cNvPr id="25" name="AutoShape 38"/>
          <p:cNvSpPr>
            <a:spLocks noChangeArrowheads="1"/>
          </p:cNvSpPr>
          <p:nvPr/>
        </p:nvSpPr>
        <p:spPr bwMode="auto">
          <a:xfrm>
            <a:off x="7569494" y="2574233"/>
            <a:ext cx="2793706" cy="885998"/>
          </a:xfrm>
          <a:prstGeom prst="wedgeRoundRectCallout">
            <a:avLst>
              <a:gd name="adj1" fmla="val -60453"/>
              <a:gd name="adj2" fmla="val -70819"/>
              <a:gd name="adj3" fmla="val 16667"/>
            </a:avLst>
          </a:prstGeom>
          <a:noFill/>
          <a:ln w="38100">
            <a:solidFill>
              <a:srgbClr val="66FF66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So I know whether</a:t>
            </a:r>
            <a:b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</a:b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the string </a:t>
            </a:r>
            <a:r>
              <a:rPr lang="en-US" sz="24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0</a:t>
            </a:r>
            <a:r>
              <a:rPr lang="en-US" sz="2400" baseline="300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n</a:t>
            </a:r>
            <a:r>
              <a:rPr lang="en-US" sz="24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1</a:t>
            </a:r>
            <a:r>
              <a:rPr lang="en-US" sz="2400" baseline="300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n  </a:t>
            </a: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charset="0"/>
              </a:rPr>
              <a:t>is in L.</a:t>
            </a:r>
            <a:endParaRPr lang="en-CA" sz="24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Arial" charset="0"/>
              <a:sym typeface="Symbol" pitchFamily="18" charset="2"/>
            </a:endParaRPr>
          </a:p>
        </p:txBody>
      </p:sp>
      <p:sp>
        <p:nvSpPr>
          <p:cNvPr id="26" name="AutoShape 41"/>
          <p:cNvSpPr>
            <a:spLocks noChangeArrowheads="1"/>
          </p:cNvSpPr>
          <p:nvPr/>
        </p:nvSpPr>
        <p:spPr bwMode="auto">
          <a:xfrm>
            <a:off x="1828800" y="4876800"/>
            <a:ext cx="5238750" cy="1295400"/>
          </a:xfrm>
          <a:prstGeom prst="wedgeRoundRectCallout">
            <a:avLst>
              <a:gd name="adj1" fmla="val 54766"/>
              <a:gd name="adj2" fmla="val -36926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L</a:t>
            </a:r>
            <a:r>
              <a:rPr lang="en-US" sz="24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distinguishes between 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 dirty="0">
                <a:solidFill>
                  <a:srgbClr val="CC66FF"/>
                </a:solidFill>
                <a:cs typeface="Arial" charset="0"/>
              </a:rPr>
              <a:t>000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and </a:t>
            </a:r>
            <a:r>
              <a:rPr lang="en-US" altLang="en-US" sz="2400" dirty="0">
                <a:solidFill>
                  <a:srgbClr val="CC66FF"/>
                </a:solidFill>
                <a:cs typeface="Arial" charset="0"/>
              </a:rPr>
              <a:t>0000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because</a:t>
            </a:r>
            <a:r>
              <a:rPr lang="en-US" altLang="en-US" sz="2400" dirty="0">
                <a:solidFill>
                  <a:srgbClr val="CC66FF"/>
                </a:solidFill>
                <a:cs typeface="Arial" charset="0"/>
              </a:rPr>
              <a:t> 000</a:t>
            </a:r>
            <a:r>
              <a:rPr lang="en-US" altLang="en-US" sz="2400" dirty="0">
                <a:solidFill>
                  <a:srgbClr val="66FF66"/>
                </a:solidFill>
                <a:cs typeface="Arial" charset="0"/>
              </a:rPr>
              <a:t>111</a:t>
            </a:r>
            <a:r>
              <a:rPr lang="en-US" altLang="en-US" sz="2400" dirty="0">
                <a:solidFill>
                  <a:srgbClr val="CC66FF"/>
                </a:solidFill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is in L and </a:t>
            </a:r>
            <a:r>
              <a:rPr lang="en-US" altLang="en-US" sz="2400" dirty="0">
                <a:solidFill>
                  <a:srgbClr val="CC66FF"/>
                </a:solidFill>
                <a:cs typeface="Arial" charset="0"/>
              </a:rPr>
              <a:t>0000</a:t>
            </a:r>
            <a:r>
              <a:rPr lang="en-US" altLang="en-US" sz="2400" dirty="0">
                <a:solidFill>
                  <a:srgbClr val="66FF66"/>
                </a:solidFill>
                <a:cs typeface="Arial" charset="0"/>
              </a:rPr>
              <a:t>111</a:t>
            </a:r>
            <a:r>
              <a:rPr lang="en-US" altLang="en-US" sz="2400" dirty="0">
                <a:solidFill>
                  <a:srgbClr val="CC66FF"/>
                </a:solidFill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is.</a:t>
            </a:r>
          </a:p>
        </p:txBody>
      </p:sp>
      <p:sp>
        <p:nvSpPr>
          <p:cNvPr id="27" name="AutoShape 41"/>
          <p:cNvSpPr>
            <a:spLocks noChangeArrowheads="1"/>
          </p:cNvSpPr>
          <p:nvPr/>
        </p:nvSpPr>
        <p:spPr bwMode="auto">
          <a:xfrm>
            <a:off x="7258050" y="4627562"/>
            <a:ext cx="3257550" cy="1676400"/>
          </a:xfrm>
          <a:prstGeom prst="wedgeRoundRectCallout">
            <a:avLst>
              <a:gd name="adj1" fmla="val 25715"/>
              <a:gd name="adj2" fmla="val -63975"/>
              <a:gd name="adj3" fmla="val 16667"/>
            </a:avLst>
          </a:prstGeom>
          <a:noFill/>
          <a:ln w="38100">
            <a:solidFill>
              <a:srgbClr val="53D2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Hence these </a:t>
            </a:r>
            <a:r>
              <a:rPr lang="en-US" sz="24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first names </a:t>
            </a:r>
            <a:b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</a:b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need to be communicated</a:t>
            </a:r>
            <a:b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</a:b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using </a:t>
            </a:r>
            <a:r>
              <a:rPr lang="en-US" sz="24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different signals.</a:t>
            </a:r>
            <a:endParaRPr lang="en-US" altLang="en-US" sz="2400" dirty="0">
              <a:solidFill>
                <a:srgbClr val="CC66FF"/>
              </a:solidFill>
              <a:cs typeface="Arial" charset="0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5846306" y="2558297"/>
            <a:ext cx="1570788" cy="1274584"/>
            <a:chOff x="4068012" y="2374666"/>
            <a:chExt cx="1570788" cy="1274584"/>
          </a:xfrm>
        </p:grpSpPr>
        <p:sp>
          <p:nvSpPr>
            <p:cNvPr id="45" name="Freeform 44"/>
            <p:cNvSpPr/>
            <p:nvPr/>
          </p:nvSpPr>
          <p:spPr bwMode="auto">
            <a:xfrm flipH="1" flipV="1">
              <a:off x="4074573" y="2660141"/>
              <a:ext cx="531426" cy="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1104900 w 1104900"/>
                <a:gd name="connsiteY2" fmla="*/ 0 h 698500"/>
                <a:gd name="connsiteX0" fmla="*/ 0 w 1104900"/>
                <a:gd name="connsiteY0" fmla="*/ 698500 h 698500"/>
                <a:gd name="connsiteX1" fmla="*/ 1104900 w 1104900"/>
                <a:gd name="connsiteY1" fmla="*/ 0 h 698500"/>
                <a:gd name="connsiteX0" fmla="*/ 0 w 302350"/>
                <a:gd name="connsiteY0" fmla="*/ 0 h 36018"/>
                <a:gd name="connsiteX1" fmla="*/ 302350 w 302350"/>
                <a:gd name="connsiteY1" fmla="*/ 36018 h 3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2350" h="36018">
                  <a:moveTo>
                    <a:pt x="0" y="0"/>
                  </a:moveTo>
                  <a:lnTo>
                    <a:pt x="302350" y="36018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49" name="Rectangle 48"/>
            <p:cNvSpPr/>
            <p:nvPr/>
          </p:nvSpPr>
          <p:spPr bwMode="auto">
            <a:xfrm flipH="1">
              <a:off x="4196657" y="2374666"/>
              <a:ext cx="28725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1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59" name="Oval 58"/>
            <p:cNvSpPr/>
            <p:nvPr/>
          </p:nvSpPr>
          <p:spPr bwMode="auto">
            <a:xfrm flipH="1">
              <a:off x="4960938" y="2964565"/>
              <a:ext cx="304800" cy="287338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Rectangle 59"/>
            <p:cNvSpPr/>
            <p:nvPr/>
          </p:nvSpPr>
          <p:spPr bwMode="auto">
            <a:xfrm flipH="1">
              <a:off x="4872038" y="2928053"/>
              <a:ext cx="766762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Accept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66" name="Oval 65"/>
            <p:cNvSpPr/>
            <p:nvPr/>
          </p:nvSpPr>
          <p:spPr bwMode="auto">
            <a:xfrm flipH="1">
              <a:off x="4902200" y="2910590"/>
              <a:ext cx="436563" cy="415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9" name="Freeform 78"/>
            <p:cNvSpPr/>
            <p:nvPr/>
          </p:nvSpPr>
          <p:spPr bwMode="auto">
            <a:xfrm flipH="1" flipV="1">
              <a:off x="4079172" y="2972151"/>
              <a:ext cx="531426" cy="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1104900 w 1104900"/>
                <a:gd name="connsiteY2" fmla="*/ 0 h 698500"/>
                <a:gd name="connsiteX0" fmla="*/ 0 w 1104900"/>
                <a:gd name="connsiteY0" fmla="*/ 698500 h 698500"/>
                <a:gd name="connsiteX1" fmla="*/ 1104900 w 1104900"/>
                <a:gd name="connsiteY1" fmla="*/ 0 h 698500"/>
                <a:gd name="connsiteX0" fmla="*/ 0 w 302350"/>
                <a:gd name="connsiteY0" fmla="*/ 0 h 36018"/>
                <a:gd name="connsiteX1" fmla="*/ 302350 w 302350"/>
                <a:gd name="connsiteY1" fmla="*/ 36018 h 3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2350" h="36018">
                  <a:moveTo>
                    <a:pt x="0" y="0"/>
                  </a:moveTo>
                  <a:lnTo>
                    <a:pt x="302350" y="36018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0" name="Rectangle 79"/>
            <p:cNvSpPr/>
            <p:nvPr/>
          </p:nvSpPr>
          <p:spPr bwMode="auto">
            <a:xfrm flipH="1">
              <a:off x="4153775" y="2686676"/>
              <a:ext cx="382221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11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84" name="Freeform 83"/>
            <p:cNvSpPr/>
            <p:nvPr/>
          </p:nvSpPr>
          <p:spPr bwMode="auto">
            <a:xfrm flipH="1" flipV="1">
              <a:off x="4083771" y="3284161"/>
              <a:ext cx="531426" cy="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1104900 w 1104900"/>
                <a:gd name="connsiteY2" fmla="*/ 0 h 698500"/>
                <a:gd name="connsiteX0" fmla="*/ 0 w 1104900"/>
                <a:gd name="connsiteY0" fmla="*/ 698500 h 698500"/>
                <a:gd name="connsiteX1" fmla="*/ 1104900 w 1104900"/>
                <a:gd name="connsiteY1" fmla="*/ 0 h 698500"/>
                <a:gd name="connsiteX0" fmla="*/ 0 w 302350"/>
                <a:gd name="connsiteY0" fmla="*/ 0 h 36018"/>
                <a:gd name="connsiteX1" fmla="*/ 302350 w 302350"/>
                <a:gd name="connsiteY1" fmla="*/ 36018 h 3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2350" h="36018">
                  <a:moveTo>
                    <a:pt x="0" y="0"/>
                  </a:moveTo>
                  <a:lnTo>
                    <a:pt x="302350" y="36018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5" name="Rectangle 84"/>
            <p:cNvSpPr/>
            <p:nvPr/>
          </p:nvSpPr>
          <p:spPr bwMode="auto">
            <a:xfrm flipH="1">
              <a:off x="4110894" y="2998686"/>
              <a:ext cx="477182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111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89" name="Freeform 88"/>
            <p:cNvSpPr/>
            <p:nvPr/>
          </p:nvSpPr>
          <p:spPr bwMode="auto">
            <a:xfrm flipH="1" flipV="1">
              <a:off x="4088370" y="3596171"/>
              <a:ext cx="531426" cy="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1104900 w 1104900"/>
                <a:gd name="connsiteY2" fmla="*/ 0 h 698500"/>
                <a:gd name="connsiteX0" fmla="*/ 0 w 1104900"/>
                <a:gd name="connsiteY0" fmla="*/ 698500 h 698500"/>
                <a:gd name="connsiteX1" fmla="*/ 1104900 w 1104900"/>
                <a:gd name="connsiteY1" fmla="*/ 0 h 698500"/>
                <a:gd name="connsiteX0" fmla="*/ 0 w 302350"/>
                <a:gd name="connsiteY0" fmla="*/ 0 h 36018"/>
                <a:gd name="connsiteX1" fmla="*/ 302350 w 302350"/>
                <a:gd name="connsiteY1" fmla="*/ 36018 h 3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2350" h="36018">
                  <a:moveTo>
                    <a:pt x="0" y="0"/>
                  </a:moveTo>
                  <a:lnTo>
                    <a:pt x="302350" y="36018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 flipH="1">
              <a:off x="4068012" y="3310696"/>
              <a:ext cx="57214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66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1111</a:t>
              </a:r>
              <a:endParaRPr lang="en-US" sz="1600" dirty="0">
                <a:solidFill>
                  <a:srgbClr val="66FF66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440695" y="2629582"/>
            <a:ext cx="1675442" cy="1790019"/>
            <a:chOff x="2662401" y="2445950"/>
            <a:chExt cx="1675442" cy="1790019"/>
          </a:xfrm>
        </p:grpSpPr>
        <p:sp>
          <p:nvSpPr>
            <p:cNvPr id="32" name="Rectangle 37"/>
            <p:cNvSpPr>
              <a:spLocks noChangeArrowheads="1"/>
            </p:cNvSpPr>
            <p:nvPr/>
          </p:nvSpPr>
          <p:spPr bwMode="auto">
            <a:xfrm>
              <a:off x="2662401" y="2468720"/>
              <a:ext cx="798543" cy="35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Aft>
                  <a:spcPct val="0"/>
                </a:spcAft>
              </a:pPr>
              <a:r>
                <a:rPr lang="en-US" altLang="en-US" sz="1600" dirty="0">
                  <a:solidFill>
                    <a:srgbClr val="CC66FF"/>
                  </a:solidFill>
                  <a:latin typeface="Times New Roman" pitchFamily="18" charset="0"/>
                  <a:cs typeface="Arial" charset="0"/>
                </a:rPr>
                <a:t>0</a:t>
              </a:r>
              <a:endParaRPr lang="en-CA" altLang="en-US" sz="16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33" name="Right Arrow 32"/>
            <p:cNvSpPr/>
            <p:nvPr/>
          </p:nvSpPr>
          <p:spPr>
            <a:xfrm>
              <a:off x="3418073" y="2559570"/>
              <a:ext cx="325794" cy="157249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34" name="Rectangle 37"/>
            <p:cNvSpPr>
              <a:spLocks noChangeArrowheads="1"/>
            </p:cNvSpPr>
            <p:nvPr/>
          </p:nvSpPr>
          <p:spPr bwMode="auto">
            <a:xfrm>
              <a:off x="3525503" y="2445950"/>
              <a:ext cx="798543" cy="35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Aft>
                  <a:spcPct val="0"/>
                </a:spcAft>
              </a:pPr>
              <a:r>
                <a:rPr lang="en-US" altLang="en-US" sz="1600" dirty="0">
                  <a:solidFill>
                    <a:srgbClr val="FFC000"/>
                  </a:solidFill>
                  <a:latin typeface="Times New Roman" pitchFamily="18" charset="0"/>
                  <a:cs typeface="Arial" charset="0"/>
                </a:rPr>
                <a:t>q</a:t>
              </a:r>
              <a:r>
                <a:rPr lang="en-US" altLang="en-US" sz="1600" baseline="-25000" dirty="0">
                  <a:solidFill>
                    <a:srgbClr val="FFC000"/>
                  </a:solidFill>
                  <a:latin typeface="Times New Roman" pitchFamily="18" charset="0"/>
                  <a:cs typeface="Arial" charset="0"/>
                </a:rPr>
                <a:t>1</a:t>
              </a:r>
              <a:endParaRPr lang="en-CA" altLang="en-US" sz="1600" baseline="-25000" dirty="0">
                <a:solidFill>
                  <a:srgbClr val="FFC000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76" name="Rectangle 37"/>
            <p:cNvSpPr>
              <a:spLocks noChangeArrowheads="1"/>
            </p:cNvSpPr>
            <p:nvPr/>
          </p:nvSpPr>
          <p:spPr bwMode="auto">
            <a:xfrm>
              <a:off x="2667000" y="2780730"/>
              <a:ext cx="798543" cy="35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Aft>
                  <a:spcPct val="0"/>
                </a:spcAft>
              </a:pPr>
              <a:r>
                <a:rPr lang="en-US" altLang="en-US" sz="1600" dirty="0">
                  <a:solidFill>
                    <a:srgbClr val="CC66FF"/>
                  </a:solidFill>
                  <a:latin typeface="Times New Roman" pitchFamily="18" charset="0"/>
                  <a:cs typeface="Arial" charset="0"/>
                </a:rPr>
                <a:t>00</a:t>
              </a:r>
              <a:endParaRPr lang="en-CA" altLang="en-US" sz="16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77" name="Right Arrow 76"/>
            <p:cNvSpPr/>
            <p:nvPr/>
          </p:nvSpPr>
          <p:spPr>
            <a:xfrm>
              <a:off x="3422672" y="2871580"/>
              <a:ext cx="325794" cy="157249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78" name="Rectangle 37"/>
            <p:cNvSpPr>
              <a:spLocks noChangeArrowheads="1"/>
            </p:cNvSpPr>
            <p:nvPr/>
          </p:nvSpPr>
          <p:spPr bwMode="auto">
            <a:xfrm>
              <a:off x="3530102" y="2757960"/>
              <a:ext cx="798543" cy="35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Aft>
                  <a:spcPct val="0"/>
                </a:spcAft>
              </a:pPr>
              <a:r>
                <a:rPr lang="en-US" altLang="en-US" sz="1600" dirty="0">
                  <a:solidFill>
                    <a:srgbClr val="FFC000"/>
                  </a:solidFill>
                  <a:latin typeface="Times New Roman" pitchFamily="18" charset="0"/>
                  <a:cs typeface="Arial" charset="0"/>
                </a:rPr>
                <a:t>q</a:t>
              </a:r>
              <a:r>
                <a:rPr lang="en-US" altLang="en-US" sz="1600" baseline="-25000" dirty="0">
                  <a:solidFill>
                    <a:srgbClr val="FFC000"/>
                  </a:solidFill>
                  <a:latin typeface="Times New Roman" pitchFamily="18" charset="0"/>
                  <a:cs typeface="Arial" charset="0"/>
                </a:rPr>
                <a:t>2</a:t>
              </a:r>
              <a:endParaRPr lang="en-CA" altLang="en-US" sz="1600" baseline="-25000" dirty="0">
                <a:solidFill>
                  <a:srgbClr val="FFC000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81" name="Rectangle 37"/>
            <p:cNvSpPr>
              <a:spLocks noChangeArrowheads="1"/>
            </p:cNvSpPr>
            <p:nvPr/>
          </p:nvSpPr>
          <p:spPr bwMode="auto">
            <a:xfrm>
              <a:off x="2671599" y="3092740"/>
              <a:ext cx="798543" cy="35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Aft>
                  <a:spcPct val="0"/>
                </a:spcAft>
              </a:pPr>
              <a:r>
                <a:rPr lang="en-US" altLang="en-US" sz="1600" dirty="0">
                  <a:solidFill>
                    <a:srgbClr val="CC66FF"/>
                  </a:solidFill>
                  <a:latin typeface="Times New Roman" pitchFamily="18" charset="0"/>
                  <a:cs typeface="Arial" charset="0"/>
                </a:rPr>
                <a:t>000</a:t>
              </a:r>
              <a:endParaRPr lang="en-CA" altLang="en-US" sz="16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82" name="Right Arrow 81"/>
            <p:cNvSpPr/>
            <p:nvPr/>
          </p:nvSpPr>
          <p:spPr>
            <a:xfrm>
              <a:off x="3427271" y="3183590"/>
              <a:ext cx="325794" cy="157249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3" name="Rectangle 37"/>
            <p:cNvSpPr>
              <a:spLocks noChangeArrowheads="1"/>
            </p:cNvSpPr>
            <p:nvPr/>
          </p:nvSpPr>
          <p:spPr bwMode="auto">
            <a:xfrm>
              <a:off x="3534701" y="3069970"/>
              <a:ext cx="798543" cy="35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Aft>
                  <a:spcPct val="0"/>
                </a:spcAft>
              </a:pPr>
              <a:r>
                <a:rPr lang="en-US" altLang="en-US" sz="1600" dirty="0">
                  <a:solidFill>
                    <a:srgbClr val="FFC000"/>
                  </a:solidFill>
                  <a:latin typeface="Times New Roman" pitchFamily="18" charset="0"/>
                  <a:cs typeface="Arial" charset="0"/>
                </a:rPr>
                <a:t>q</a:t>
              </a:r>
              <a:r>
                <a:rPr lang="en-US" altLang="en-US" sz="1600" baseline="-25000" dirty="0">
                  <a:solidFill>
                    <a:srgbClr val="FFC000"/>
                  </a:solidFill>
                  <a:latin typeface="Times New Roman" pitchFamily="18" charset="0"/>
                  <a:cs typeface="Arial" charset="0"/>
                </a:rPr>
                <a:t>3</a:t>
              </a:r>
              <a:endParaRPr lang="en-CA" altLang="en-US" sz="1600" baseline="-25000" dirty="0">
                <a:solidFill>
                  <a:srgbClr val="FFC000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86" name="Rectangle 37"/>
            <p:cNvSpPr>
              <a:spLocks noChangeArrowheads="1"/>
            </p:cNvSpPr>
            <p:nvPr/>
          </p:nvSpPr>
          <p:spPr bwMode="auto">
            <a:xfrm>
              <a:off x="2676198" y="3404750"/>
              <a:ext cx="798543" cy="35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Aft>
                  <a:spcPct val="0"/>
                </a:spcAft>
              </a:pPr>
              <a:r>
                <a:rPr lang="en-US" altLang="en-US" sz="1600" dirty="0">
                  <a:solidFill>
                    <a:srgbClr val="CC66FF"/>
                  </a:solidFill>
                  <a:latin typeface="Times New Roman" pitchFamily="18" charset="0"/>
                  <a:cs typeface="Arial" charset="0"/>
                </a:rPr>
                <a:t>0000</a:t>
              </a:r>
              <a:endParaRPr lang="en-CA" altLang="en-US" sz="16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87" name="Right Arrow 86"/>
            <p:cNvSpPr/>
            <p:nvPr/>
          </p:nvSpPr>
          <p:spPr>
            <a:xfrm>
              <a:off x="3431870" y="3495600"/>
              <a:ext cx="325794" cy="157249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88" name="Rectangle 37"/>
            <p:cNvSpPr>
              <a:spLocks noChangeArrowheads="1"/>
            </p:cNvSpPr>
            <p:nvPr/>
          </p:nvSpPr>
          <p:spPr bwMode="auto">
            <a:xfrm>
              <a:off x="3539300" y="3381980"/>
              <a:ext cx="798543" cy="35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Aft>
                  <a:spcPct val="0"/>
                </a:spcAft>
              </a:pPr>
              <a:r>
                <a:rPr lang="en-US" altLang="en-US" sz="1600" dirty="0">
                  <a:solidFill>
                    <a:srgbClr val="FFC000"/>
                  </a:solidFill>
                  <a:latin typeface="Times New Roman" pitchFamily="18" charset="0"/>
                  <a:cs typeface="Arial" charset="0"/>
                </a:rPr>
                <a:t>q</a:t>
              </a:r>
              <a:r>
                <a:rPr lang="en-US" altLang="en-US" sz="1600" baseline="-25000" dirty="0">
                  <a:solidFill>
                    <a:srgbClr val="FFC000"/>
                  </a:solidFill>
                  <a:latin typeface="Times New Roman" pitchFamily="18" charset="0"/>
                  <a:cs typeface="Arial" charset="0"/>
                </a:rPr>
                <a:t>4</a:t>
              </a:r>
              <a:endParaRPr lang="en-CA" altLang="en-US" sz="1600" baseline="-25000" dirty="0">
                <a:solidFill>
                  <a:srgbClr val="FFC000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91" name="Rectangle 37"/>
            <p:cNvSpPr>
              <a:spLocks noChangeArrowheads="1"/>
            </p:cNvSpPr>
            <p:nvPr/>
          </p:nvSpPr>
          <p:spPr bwMode="auto">
            <a:xfrm rot="5400000">
              <a:off x="2751759" y="3657468"/>
              <a:ext cx="798543" cy="358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Aft>
                  <a:spcPct val="0"/>
                </a:spcAft>
              </a:pPr>
              <a:r>
                <a:rPr lang="en-US" altLang="en-US" sz="1600" dirty="0">
                  <a:solidFill>
                    <a:srgbClr val="CC66FF"/>
                  </a:solidFill>
                  <a:latin typeface="Times New Roman" pitchFamily="18" charset="0"/>
                  <a:cs typeface="Arial" charset="0"/>
                </a:rPr>
                <a:t>….</a:t>
              </a:r>
              <a:endParaRPr lang="en-CA" altLang="en-US" sz="16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677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864" name="Rectangle 32"/>
          <p:cNvSpPr>
            <a:spLocks noChangeArrowheads="1"/>
          </p:cNvSpPr>
          <p:nvPr/>
        </p:nvSpPr>
        <p:spPr bwMode="auto">
          <a:xfrm>
            <a:off x="2209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anose="02020603050405020304" pitchFamily="18" charset="0"/>
              </a:rPr>
              <a:t>The Bumping Lemma</a:t>
            </a:r>
          </a:p>
        </p:txBody>
      </p:sp>
      <p:sp>
        <p:nvSpPr>
          <p:cNvPr id="43" name="AutoShape 41"/>
          <p:cNvSpPr>
            <a:spLocks noChangeArrowheads="1"/>
          </p:cNvSpPr>
          <p:nvPr/>
        </p:nvSpPr>
        <p:spPr bwMode="auto">
          <a:xfrm>
            <a:off x="1676401" y="609600"/>
            <a:ext cx="8850313" cy="446088"/>
          </a:xfrm>
          <a:prstGeom prst="wedgeRoundRectCallout">
            <a:avLst>
              <a:gd name="adj1" fmla="val 42246"/>
              <a:gd name="adj2" fmla="val 5270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Theorem: </a:t>
            </a: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No DFA solves L = </a:t>
            </a:r>
            <a:r>
              <a:rPr lang="en-US" sz="24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0</a:t>
            </a:r>
            <a:r>
              <a:rPr lang="en-US" sz="2400" baseline="300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</a:t>
            </a:r>
            <a:r>
              <a:rPr lang="en-US" sz="24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1</a:t>
            </a:r>
            <a:r>
              <a:rPr lang="en-US" sz="2400" baseline="300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</a:t>
            </a:r>
            <a:r>
              <a:rPr lang="en-US" sz="24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.</a:t>
            </a:r>
            <a:endParaRPr lang="en-CA" altLang="en-US" sz="2400" dirty="0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3568700" y="2936876"/>
            <a:ext cx="5270500" cy="2244725"/>
            <a:chOff x="2044700" y="2936875"/>
            <a:chExt cx="5270500" cy="2244725"/>
          </a:xfrm>
        </p:grpSpPr>
        <p:sp>
          <p:nvSpPr>
            <p:cNvPr id="54" name="Oval 53"/>
            <p:cNvSpPr/>
            <p:nvPr/>
          </p:nvSpPr>
          <p:spPr bwMode="auto">
            <a:xfrm>
              <a:off x="4579938" y="2936875"/>
              <a:ext cx="304800" cy="288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Oval 54"/>
            <p:cNvSpPr/>
            <p:nvPr/>
          </p:nvSpPr>
          <p:spPr bwMode="auto">
            <a:xfrm>
              <a:off x="4579938" y="3544368"/>
              <a:ext cx="304800" cy="287337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Oval 55"/>
            <p:cNvSpPr/>
            <p:nvPr/>
          </p:nvSpPr>
          <p:spPr bwMode="auto">
            <a:xfrm>
              <a:off x="4579938" y="4892675"/>
              <a:ext cx="304800" cy="288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Oval 56"/>
            <p:cNvSpPr/>
            <p:nvPr/>
          </p:nvSpPr>
          <p:spPr bwMode="auto">
            <a:xfrm>
              <a:off x="2501900" y="3881438"/>
              <a:ext cx="304800" cy="287337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Rectangle 57"/>
            <p:cNvSpPr/>
            <p:nvPr/>
          </p:nvSpPr>
          <p:spPr bwMode="auto">
            <a:xfrm>
              <a:off x="2355850" y="3832225"/>
              <a:ext cx="539750" cy="3381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start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cxnSp>
          <p:nvCxnSpPr>
            <p:cNvPr id="61" name="Straight Arrow Connector 60"/>
            <p:cNvCxnSpPr/>
            <p:nvPr/>
          </p:nvCxnSpPr>
          <p:spPr bwMode="auto">
            <a:xfrm>
              <a:off x="2044700" y="4030663"/>
              <a:ext cx="457200" cy="0"/>
            </a:xfrm>
            <a:prstGeom prst="straightConnector1">
              <a:avLst/>
            </a:prstGeom>
            <a:ln>
              <a:solidFill>
                <a:schemeClr val="accent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Freeform 61"/>
            <p:cNvSpPr/>
            <p:nvPr/>
          </p:nvSpPr>
          <p:spPr bwMode="auto">
            <a:xfrm>
              <a:off x="2743200" y="3192463"/>
              <a:ext cx="1836738" cy="69850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64" name="Freeform 63"/>
            <p:cNvSpPr/>
            <p:nvPr/>
          </p:nvSpPr>
          <p:spPr bwMode="auto">
            <a:xfrm flipV="1">
              <a:off x="2692400" y="4170363"/>
              <a:ext cx="1887538" cy="757237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65" name="Freeform 64"/>
            <p:cNvSpPr/>
            <p:nvPr/>
          </p:nvSpPr>
          <p:spPr bwMode="auto">
            <a:xfrm flipH="1">
              <a:off x="4864100" y="3721100"/>
              <a:ext cx="1773238" cy="257175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67" name="Freeform 66"/>
            <p:cNvSpPr/>
            <p:nvPr/>
          </p:nvSpPr>
          <p:spPr bwMode="auto">
            <a:xfrm flipH="1" flipV="1">
              <a:off x="4864100" y="4183063"/>
              <a:ext cx="1887538" cy="757237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68" name="Freeform 67"/>
            <p:cNvSpPr/>
            <p:nvPr/>
          </p:nvSpPr>
          <p:spPr bwMode="auto">
            <a:xfrm flipH="1">
              <a:off x="4881563" y="3141663"/>
              <a:ext cx="1836737" cy="69850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900" h="698500">
                  <a:moveTo>
                    <a:pt x="0" y="698500"/>
                  </a:moveTo>
                  <a:cubicBezTo>
                    <a:pt x="76200" y="523875"/>
                    <a:pt x="152400" y="349250"/>
                    <a:pt x="292100" y="266700"/>
                  </a:cubicBezTo>
                  <a:cubicBezTo>
                    <a:pt x="431800" y="184150"/>
                    <a:pt x="702733" y="247650"/>
                    <a:pt x="838200" y="203200"/>
                  </a:cubicBezTo>
                  <a:cubicBezTo>
                    <a:pt x="973667" y="158750"/>
                    <a:pt x="1039283" y="79375"/>
                    <a:pt x="1104900" y="0"/>
                  </a:cubicBez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69" name="Oval 68"/>
            <p:cNvSpPr/>
            <p:nvPr/>
          </p:nvSpPr>
          <p:spPr bwMode="auto">
            <a:xfrm flipH="1">
              <a:off x="6637338" y="3863975"/>
              <a:ext cx="304800" cy="287338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Rectangle 69"/>
            <p:cNvSpPr/>
            <p:nvPr/>
          </p:nvSpPr>
          <p:spPr bwMode="auto">
            <a:xfrm flipH="1">
              <a:off x="6548438" y="3827463"/>
              <a:ext cx="766762" cy="3381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CC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  <a:cs typeface="Arial" charset="0"/>
                </a:rPr>
                <a:t>Accept</a:t>
              </a:r>
              <a:endParaRPr lang="en-US" sz="1600" dirty="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71" name="Oval 70"/>
            <p:cNvSpPr/>
            <p:nvPr/>
          </p:nvSpPr>
          <p:spPr bwMode="auto">
            <a:xfrm flipH="1">
              <a:off x="6578600" y="3810000"/>
              <a:ext cx="436563" cy="415925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angle 106"/>
            <p:cNvSpPr>
              <a:spLocks noChangeArrowheads="1"/>
            </p:cNvSpPr>
            <p:nvPr/>
          </p:nvSpPr>
          <p:spPr bwMode="auto">
            <a:xfrm rot="5400000">
              <a:off x="4574153" y="4453346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CA" altLang="en-US" sz="2400">
                  <a:solidFill>
                    <a:srgbClr val="FFCC66"/>
                  </a:solidFill>
                  <a:latin typeface="Times New Roman" pitchFamily="18" charset="0"/>
                  <a:cs typeface="Arial" charset="0"/>
                </a:rPr>
                <a:t>…</a:t>
              </a:r>
              <a:endParaRPr lang="en-US" altLang="en-US" sz="2400" baseline="-25000">
                <a:solidFill>
                  <a:srgbClr val="FFCC66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106" name="AutoShape 46"/>
          <p:cNvSpPr>
            <a:spLocks noChangeArrowheads="1"/>
          </p:cNvSpPr>
          <p:nvPr/>
        </p:nvSpPr>
        <p:spPr bwMode="auto">
          <a:xfrm>
            <a:off x="2025650" y="1749426"/>
            <a:ext cx="7346950" cy="841375"/>
          </a:xfrm>
          <a:prstGeom prst="wedgeRoundRectCallout">
            <a:avLst>
              <a:gd name="adj1" fmla="val 54178"/>
              <a:gd name="adj2" fmla="val 47117"/>
              <a:gd name="adj3" fmla="val 16667"/>
            </a:avLst>
          </a:prstGeom>
          <a:noFill/>
          <a:ln w="38100">
            <a:solidFill>
              <a:srgbClr val="00B0F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For each string </a:t>
            </a:r>
            <a:r>
              <a:rPr lang="el-GR" altLang="en-US" sz="2400" dirty="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α</a:t>
            </a:r>
            <a:r>
              <a:rPr lang="en-US" altLang="en-US" sz="2400" dirty="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=0</a:t>
            </a:r>
            <a:r>
              <a:rPr lang="en-US" altLang="en-US" sz="2400" baseline="30000" dirty="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n</a:t>
            </a:r>
            <a: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  <a:sym typeface="Symbol" pitchFamily="18" charset="2"/>
              </a:rPr>
              <a:t>, run the DFA from the start state</a:t>
            </a:r>
            <a:b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  <a:sym typeface="Symbol" pitchFamily="18" charset="2"/>
              </a:rPr>
            </a:br>
            <a: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  <a:sym typeface="Symbol" pitchFamily="18" charset="2"/>
              </a:rPr>
              <a:t>and place the string on the resulting state.</a:t>
            </a:r>
            <a:endParaRPr lang="en-US" altLang="en-US" sz="2400" dirty="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grpSp>
        <p:nvGrpSpPr>
          <p:cNvPr id="107" name="Group 47"/>
          <p:cNvGrpSpPr>
            <a:grpSpLocks/>
          </p:cNvGrpSpPr>
          <p:nvPr/>
        </p:nvGrpSpPr>
        <p:grpSpPr bwMode="auto">
          <a:xfrm>
            <a:off x="1600201" y="2819400"/>
            <a:ext cx="912813" cy="1905000"/>
            <a:chOff x="2593" y="768"/>
            <a:chExt cx="849" cy="1475"/>
          </a:xfrm>
        </p:grpSpPr>
        <p:sp>
          <p:nvSpPr>
            <p:cNvPr id="108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09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10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11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12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13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14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grpSp>
          <p:nvGrpSpPr>
            <p:cNvPr id="115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16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117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3200">
                  <a:solidFill>
                    <a:srgbClr val="FFFFFF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</p:grpSp>
      </p:grpSp>
      <p:sp>
        <p:nvSpPr>
          <p:cNvPr id="118" name="AutoShape 58"/>
          <p:cNvSpPr>
            <a:spLocks noChangeArrowheads="1"/>
          </p:cNvSpPr>
          <p:nvPr/>
        </p:nvSpPr>
        <p:spPr bwMode="auto">
          <a:xfrm>
            <a:off x="2513013" y="1143001"/>
            <a:ext cx="6477000" cy="454025"/>
          </a:xfrm>
          <a:prstGeom prst="wedgeRoundRectCallout">
            <a:avLst>
              <a:gd name="adj1" fmla="val -53755"/>
              <a:gd name="adj2" fmla="val 10038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</a:rPr>
              <a:t>I produce a </a:t>
            </a:r>
            <a:r>
              <a:rPr lang="en-US" altLang="en-US" sz="2400" i="1" dirty="0">
                <a:solidFill>
                  <a:srgbClr val="FFC000"/>
                </a:solidFill>
                <a:latin typeface="Times New Roman" pitchFamily="18" charset="0"/>
                <a:cs typeface="Times New Roman" panose="02020603050405020304" pitchFamily="18" charset="0"/>
              </a:rPr>
              <a:t>DFA M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</a:rPr>
              <a:t>with computing </a:t>
            </a:r>
            <a:r>
              <a:rPr lang="en-US" sz="24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400" baseline="300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4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400" baseline="300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033546" y="2831919"/>
            <a:ext cx="1401008" cy="741247"/>
            <a:chOff x="3509546" y="2831918"/>
            <a:chExt cx="1401008" cy="741247"/>
          </a:xfrm>
        </p:grpSpPr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3509546" y="311150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400" dirty="0">
                  <a:solidFill>
                    <a:srgbClr val="FFFFFF"/>
                  </a:solidFill>
                  <a:latin typeface="Times New Roman" pitchFamily="18" charset="0"/>
                  <a:cs typeface="Arial" charset="0"/>
                </a:rPr>
                <a:t>0</a:t>
              </a:r>
              <a:endPara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4572000" y="28319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400" dirty="0">
                  <a:solidFill>
                    <a:srgbClr val="CC66FF"/>
                  </a:solidFill>
                  <a:latin typeface="Times New Roman" pitchFamily="18" charset="0"/>
                  <a:cs typeface="Arial" charset="0"/>
                </a:rPr>
                <a:t>0</a:t>
              </a:r>
              <a:endParaRPr lang="en-US" altLang="en-US" sz="2400" baseline="-250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019800" y="3154180"/>
            <a:ext cx="537174" cy="732020"/>
            <a:chOff x="4495800" y="3154180"/>
            <a:chExt cx="537174" cy="732020"/>
          </a:xfrm>
        </p:grpSpPr>
        <p:sp>
          <p:nvSpPr>
            <p:cNvPr id="125" name="Freeform 124"/>
            <p:cNvSpPr/>
            <p:nvPr/>
          </p:nvSpPr>
          <p:spPr bwMode="auto">
            <a:xfrm flipH="1" flipV="1">
              <a:off x="4737985" y="3258533"/>
              <a:ext cx="0" cy="27432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1104900 w 1104900"/>
                <a:gd name="connsiteY2" fmla="*/ 0 h 698500"/>
                <a:gd name="connsiteX0" fmla="*/ 0 w 1104900"/>
                <a:gd name="connsiteY0" fmla="*/ 698500 h 698500"/>
                <a:gd name="connsiteX1" fmla="*/ 1104900 w 1104900"/>
                <a:gd name="connsiteY1" fmla="*/ 0 h 698500"/>
                <a:gd name="connsiteX0" fmla="*/ 0 w 302350"/>
                <a:gd name="connsiteY0" fmla="*/ 0 h 36018"/>
                <a:gd name="connsiteX1" fmla="*/ 302350 w 302350"/>
                <a:gd name="connsiteY1" fmla="*/ 36018 h 3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2350" h="36018">
                  <a:moveTo>
                    <a:pt x="0" y="0"/>
                  </a:moveTo>
                  <a:lnTo>
                    <a:pt x="302350" y="36018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126" name="Rectangle 125"/>
            <p:cNvSpPr>
              <a:spLocks noChangeArrowheads="1"/>
            </p:cNvSpPr>
            <p:nvPr/>
          </p:nvSpPr>
          <p:spPr bwMode="auto">
            <a:xfrm>
              <a:off x="4694420" y="315418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400" dirty="0">
                  <a:solidFill>
                    <a:srgbClr val="FFFFFF"/>
                  </a:solidFill>
                  <a:latin typeface="Times New Roman" pitchFamily="18" charset="0"/>
                  <a:cs typeface="Arial" charset="0"/>
                </a:rPr>
                <a:t>0</a:t>
              </a:r>
              <a:endPara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27" name="Rectangle 126"/>
            <p:cNvSpPr>
              <a:spLocks noChangeArrowheads="1"/>
            </p:cNvSpPr>
            <p:nvPr/>
          </p:nvSpPr>
          <p:spPr bwMode="auto">
            <a:xfrm>
              <a:off x="4495800" y="3424535"/>
              <a:ext cx="4924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400" dirty="0">
                  <a:solidFill>
                    <a:srgbClr val="CC66FF"/>
                  </a:solidFill>
                  <a:latin typeface="Times New Roman" pitchFamily="18" charset="0"/>
                  <a:cs typeface="Arial" charset="0"/>
                </a:rPr>
                <a:t>00</a:t>
              </a:r>
              <a:endParaRPr lang="en-US" altLang="en-US" sz="2400" baseline="-250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957848" y="3765030"/>
            <a:ext cx="646331" cy="732020"/>
            <a:chOff x="4433847" y="3810000"/>
            <a:chExt cx="646331" cy="732020"/>
          </a:xfrm>
        </p:grpSpPr>
        <p:sp>
          <p:nvSpPr>
            <p:cNvPr id="128" name="Oval 127"/>
            <p:cNvSpPr/>
            <p:nvPr/>
          </p:nvSpPr>
          <p:spPr bwMode="auto">
            <a:xfrm>
              <a:off x="4595673" y="4200188"/>
              <a:ext cx="304800" cy="287337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9" name="Freeform 128"/>
            <p:cNvSpPr/>
            <p:nvPr/>
          </p:nvSpPr>
          <p:spPr bwMode="auto">
            <a:xfrm flipH="1" flipV="1">
              <a:off x="4753720" y="3914353"/>
              <a:ext cx="0" cy="274320"/>
            </a:xfrm>
            <a:custGeom>
              <a:avLst/>
              <a:gdLst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838200 w 1104900"/>
                <a:gd name="connsiteY2" fmla="*/ 203200 h 698500"/>
                <a:gd name="connsiteX3" fmla="*/ 1104900 w 1104900"/>
                <a:gd name="connsiteY3" fmla="*/ 0 h 698500"/>
                <a:gd name="connsiteX0" fmla="*/ 0 w 1104900"/>
                <a:gd name="connsiteY0" fmla="*/ 698500 h 698500"/>
                <a:gd name="connsiteX1" fmla="*/ 292100 w 1104900"/>
                <a:gd name="connsiteY1" fmla="*/ 266700 h 698500"/>
                <a:gd name="connsiteX2" fmla="*/ 1104900 w 1104900"/>
                <a:gd name="connsiteY2" fmla="*/ 0 h 698500"/>
                <a:gd name="connsiteX0" fmla="*/ 0 w 1104900"/>
                <a:gd name="connsiteY0" fmla="*/ 698500 h 698500"/>
                <a:gd name="connsiteX1" fmla="*/ 1104900 w 1104900"/>
                <a:gd name="connsiteY1" fmla="*/ 0 h 698500"/>
                <a:gd name="connsiteX0" fmla="*/ 0 w 302350"/>
                <a:gd name="connsiteY0" fmla="*/ 0 h 36018"/>
                <a:gd name="connsiteX1" fmla="*/ 302350 w 302350"/>
                <a:gd name="connsiteY1" fmla="*/ 36018 h 3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2350" h="36018">
                  <a:moveTo>
                    <a:pt x="0" y="0"/>
                  </a:moveTo>
                  <a:lnTo>
                    <a:pt x="302350" y="36018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stealth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200">
                <a:solidFill>
                  <a:srgbClr val="FFFFFF"/>
                </a:solidFill>
                <a:latin typeface="Comic Sans MS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4710155" y="381000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400" dirty="0">
                  <a:solidFill>
                    <a:srgbClr val="FFFFFF"/>
                  </a:solidFill>
                  <a:latin typeface="Times New Roman" pitchFamily="18" charset="0"/>
                  <a:cs typeface="Arial" charset="0"/>
                </a:rPr>
                <a:t>0</a:t>
              </a:r>
              <a:endPara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4433847" y="4080355"/>
              <a:ext cx="6463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400" dirty="0">
                  <a:solidFill>
                    <a:srgbClr val="CC66FF"/>
                  </a:solidFill>
                  <a:latin typeface="Times New Roman" pitchFamily="18" charset="0"/>
                  <a:cs typeface="Arial" charset="0"/>
                </a:rPr>
                <a:t>000</a:t>
              </a:r>
              <a:endParaRPr lang="en-US" altLang="en-US" sz="2400" baseline="-25000" dirty="0">
                <a:solidFill>
                  <a:srgbClr val="CC66FF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132" name="AutoShape 46"/>
          <p:cNvSpPr>
            <a:spLocks noChangeArrowheads="1"/>
          </p:cNvSpPr>
          <p:nvPr/>
        </p:nvSpPr>
        <p:spPr bwMode="auto">
          <a:xfrm>
            <a:off x="2133600" y="5257800"/>
            <a:ext cx="7370509" cy="1219200"/>
          </a:xfrm>
          <a:prstGeom prst="wedgeRoundRectCallout">
            <a:avLst>
              <a:gd name="adj1" fmla="val 51933"/>
              <a:gd name="adj2" fmla="val -47309"/>
              <a:gd name="adj3" fmla="val 16667"/>
            </a:avLst>
          </a:prstGeom>
          <a:noFill/>
          <a:ln w="38100">
            <a:solidFill>
              <a:srgbClr val="00B0F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There are infinite # of strings </a:t>
            </a:r>
            <a:r>
              <a:rPr lang="en-US" sz="24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400" baseline="30000" dirty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and finite # of states,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Hence some state gets two strings. </a:t>
            </a:r>
            <a:b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</a:br>
            <a: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Call them </a:t>
            </a:r>
            <a:r>
              <a:rPr lang="el-GR" altLang="en-US" sz="2400" dirty="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α</a:t>
            </a:r>
            <a:r>
              <a:rPr lang="en-US" altLang="en-US" sz="2400" dirty="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=000</a:t>
            </a:r>
            <a:r>
              <a:rPr lang="en-CA" altLang="en-US" sz="2400" dirty="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and </a:t>
            </a:r>
            <a:r>
              <a:rPr lang="el-GR" altLang="en-US" sz="2400" dirty="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β</a:t>
            </a:r>
            <a:r>
              <a:rPr lang="en-US" altLang="en-US" sz="2400" dirty="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=0000</a:t>
            </a:r>
            <a:r>
              <a:rPr lang="en-CA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.</a:t>
            </a:r>
            <a:endParaRPr lang="en-US" altLang="en-US" sz="2400" dirty="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33" name="Rectangle 132"/>
          <p:cNvSpPr>
            <a:spLocks noChangeArrowheads="1"/>
          </p:cNvSpPr>
          <p:nvPr/>
        </p:nvSpPr>
        <p:spPr bwMode="auto">
          <a:xfrm>
            <a:off x="6210926" y="4191001"/>
            <a:ext cx="8002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CC66FF"/>
                </a:solidFill>
                <a:latin typeface="Times New Roman" pitchFamily="18" charset="0"/>
                <a:cs typeface="Arial" charset="0"/>
              </a:rPr>
              <a:t>0000</a:t>
            </a:r>
            <a:endParaRPr lang="en-US" altLang="en-US" sz="2400" baseline="-25000" dirty="0">
              <a:solidFill>
                <a:srgbClr val="CC66FF"/>
              </a:solidFill>
              <a:latin typeface="Times New Roman" pitchFamily="18" charset="0"/>
              <a:cs typeface="Arial" charset="0"/>
            </a:endParaRPr>
          </a:p>
        </p:txBody>
      </p:sp>
      <p:grpSp>
        <p:nvGrpSpPr>
          <p:cNvPr id="101" name="Group 26"/>
          <p:cNvGrpSpPr>
            <a:grpSpLocks/>
          </p:cNvGrpSpPr>
          <p:nvPr/>
        </p:nvGrpSpPr>
        <p:grpSpPr bwMode="auto">
          <a:xfrm>
            <a:off x="9659759" y="3043479"/>
            <a:ext cx="947738" cy="1828800"/>
            <a:chOff x="2308" y="1513"/>
            <a:chExt cx="1162" cy="2570"/>
          </a:xfrm>
        </p:grpSpPr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0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151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152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153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154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  <p:sp>
            <p:nvSpPr>
              <p:cNvPr id="155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</a:endParaRPr>
              </a:p>
            </p:txBody>
          </p:sp>
        </p:grpSp>
        <p:sp>
          <p:nvSpPr>
            <p:cNvPr id="103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endParaRPr>
            </a:p>
          </p:txBody>
        </p:sp>
        <p:sp>
          <p:nvSpPr>
            <p:cNvPr id="104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</a:endParaRPr>
            </a:p>
          </p:txBody>
        </p:sp>
        <p:sp>
          <p:nvSpPr>
            <p:cNvPr id="105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rgbClr val="FFFF00"/>
            </a:solidFill>
            <a:ln w="12700" cap="sq">
              <a:solidFill>
                <a:srgbClr val="FFFFFF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  <p:sp>
          <p:nvSpPr>
            <p:cNvPr id="11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  <p:sp>
          <p:nvSpPr>
            <p:cNvPr id="12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rgbClr val="FFFF00"/>
            </a:solidFill>
            <a:ln w="12700" cap="sq">
              <a:solidFill>
                <a:srgbClr val="FFFFFF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  <p:sp>
          <p:nvSpPr>
            <p:cNvPr id="12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  <p:sp>
          <p:nvSpPr>
            <p:cNvPr id="124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4661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/>
      <p:bldP spid="118" grpId="0" animBg="1"/>
      <p:bldP spid="132" grpId="0" animBg="1"/>
      <p:bldP spid="13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pic>
        <p:nvPicPr>
          <p:cNvPr id="13315" name="Picture 11" descr="D:\Capture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41338"/>
            <a:ext cx="3200400" cy="302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6" name="Picture 12" descr="D:\Capture3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1" y="533401"/>
            <a:ext cx="3268663" cy="3095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53" name="Picture 13" descr="D:\Capture1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5939" y="3705226"/>
            <a:ext cx="5564187" cy="307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8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7586664" y="2667001"/>
            <a:ext cx="2886075" cy="1323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000" dirty="0">
                <a:solidFill>
                  <a:srgbClr val="000000"/>
                </a:solidFill>
                <a:cs typeface="Arial" charset="0"/>
              </a:rPr>
              <a:t>The two algorithms are </a:t>
            </a:r>
            <a:br>
              <a:rPr lang="en-US" altLang="en-US" sz="2000" dirty="0">
                <a:solidFill>
                  <a:srgbClr val="000000"/>
                </a:solidFill>
                <a:cs typeface="Arial" charset="0"/>
              </a:rPr>
            </a:br>
            <a:r>
              <a:rPr lang="en-US" altLang="en-US" sz="2000" dirty="0">
                <a:solidFill>
                  <a:srgbClr val="000000"/>
                </a:solidFill>
                <a:cs typeface="Arial" charset="0"/>
              </a:rPr>
              <a:t>simply run in parallel.</a:t>
            </a:r>
            <a:br>
              <a:rPr lang="en-US" altLang="en-US" sz="2000" dirty="0">
                <a:solidFill>
                  <a:srgbClr val="000000"/>
                </a:solidFill>
                <a:cs typeface="Arial" charset="0"/>
              </a:rPr>
            </a:br>
            <a:r>
              <a:rPr lang="en-US" altLang="en-US" sz="2000" dirty="0">
                <a:solidFill>
                  <a:srgbClr val="000000"/>
                </a:solidFill>
                <a:cs typeface="Arial" charset="0"/>
              </a:rPr>
              <a:t>Keeping the required info </a:t>
            </a:r>
            <a:br>
              <a:rPr lang="en-US" altLang="en-US" sz="2000" dirty="0">
                <a:solidFill>
                  <a:srgbClr val="000000"/>
                </a:solidFill>
                <a:cs typeface="Arial" charset="0"/>
              </a:rPr>
            </a:br>
            <a:r>
              <a:rPr lang="en-US" altLang="en-US" sz="2000" dirty="0">
                <a:solidFill>
                  <a:srgbClr val="000000"/>
                </a:solidFill>
                <a:cs typeface="Arial" charset="0"/>
              </a:rPr>
              <a:t>of each.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7080EF1-1C81-4EAB-B698-28B8B5378DA2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462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pic>
        <p:nvPicPr>
          <p:cNvPr id="93186" name="Picture 2" descr="C:\Users\jeff\Documents\2001\DFA.uni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1800" y="762000"/>
            <a:ext cx="89154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0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42" name="Text Box 6"/>
          <p:cNvSpPr txBox="1">
            <a:spLocks noChangeArrowheads="1"/>
          </p:cNvSpPr>
          <p:nvPr/>
        </p:nvSpPr>
        <p:spPr bwMode="auto">
          <a:xfrm>
            <a:off x="2909888" y="4267200"/>
            <a:ext cx="6005512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The new DFA runs the two old ones in parallel.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Line the states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of first DFA in a row.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Line the states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</a:rPr>
              <a:t>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of the second in a column.  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For each matrix entry, have a new state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i,j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.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F4F90FB-C8CC-4FEB-B4AE-B74FEFDA08EB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8" name="AutoShape 41"/>
          <p:cNvSpPr>
            <a:spLocks noChangeArrowheads="1"/>
          </p:cNvSpPr>
          <p:nvPr/>
        </p:nvSpPr>
        <p:spPr bwMode="auto">
          <a:xfrm>
            <a:off x="2895600" y="5867400"/>
            <a:ext cx="7981950" cy="14478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i‘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anose="05050102010706020507" pitchFamily="18" charset="2"/>
              </a:rPr>
              <a:t>and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</a:t>
            </a:r>
            <a:b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</a:b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Wingdings" panose="05000000000000000000" pitchFamily="2" charset="2"/>
              </a:rPr>
              <a:t>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Wingdings" panose="05000000000000000000" pitchFamily="2" charset="2"/>
              </a:rPr>
              <a:t>   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i,j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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',j’</a:t>
            </a:r>
          </a:p>
        </p:txBody>
      </p:sp>
    </p:spTree>
    <p:extLst>
      <p:ext uri="{BB962C8B-B14F-4D97-AF65-F5344CB8AC3E}">
        <p14:creationId xmlns:p14="http://schemas.microsoft.com/office/powerpoint/2010/main" val="3402790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pic>
        <p:nvPicPr>
          <p:cNvPr id="93186" name="Picture 2" descr="C:\Users\jeff\Documents\2001\DFA.uni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1800" y="762000"/>
            <a:ext cx="89154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0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F4F90FB-C8CC-4FEB-B4AE-B74FEFDA08EB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6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438400" y="4419600"/>
            <a:ext cx="830580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DFA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has    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 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states  </a:t>
            </a:r>
            <a:r>
              <a:rPr lang="en-US" altLang="en-US" sz="16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  <a:sym typeface="Wingdings" panose="05000000000000000000" pitchFamily="2" charset="2"/>
              </a:rPr>
              <a:t> 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log(c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 bits of information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DFA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has    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   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states 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  <a:sym typeface="Wingdings" panose="05000000000000000000" pitchFamily="2" charset="2"/>
              </a:rPr>
              <a:t> 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log(c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 bits of information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DFA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has 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  <a:sym typeface="Symbol" panose="05050102010706020507" pitchFamily="18" charset="2"/>
              </a:rPr>
              <a:t>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states 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  <a:sym typeface="Wingdings" panose="05000000000000000000" pitchFamily="2" charset="2"/>
              </a:rPr>
              <a:t> 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log(c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  <a:sym typeface="Symbol" panose="05050102010706020507" pitchFamily="18" charset="2"/>
              </a:rPr>
              <a:t>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</a:t>
            </a:r>
            <a:r>
              <a:rPr lang="en-US" altLang="en-US" sz="240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 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= log(c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1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)+log(c</a:t>
            </a:r>
            <a:r>
              <a:rPr lang="en-US" altLang="en-US" sz="2400" baseline="-250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2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) </a:t>
            </a:r>
            <a:b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</a:b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  <a:cs typeface="Arial" charset="0"/>
              </a:rPr>
              <a:t>                                             bits of information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2400" dirty="0">
              <a:solidFill>
                <a:srgbClr val="FFFFFF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7586664" y="2667001"/>
            <a:ext cx="2886075" cy="1323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000" dirty="0">
                <a:solidFill>
                  <a:srgbClr val="000000"/>
                </a:solidFill>
                <a:cs typeface="Arial" charset="0"/>
              </a:rPr>
              <a:t>The two algorithms are </a:t>
            </a:r>
            <a:br>
              <a:rPr lang="en-US" altLang="en-US" sz="2000" dirty="0">
                <a:solidFill>
                  <a:srgbClr val="000000"/>
                </a:solidFill>
                <a:cs typeface="Arial" charset="0"/>
              </a:rPr>
            </a:br>
            <a:r>
              <a:rPr lang="en-US" altLang="en-US" sz="2000" dirty="0">
                <a:solidFill>
                  <a:srgbClr val="000000"/>
                </a:solidFill>
                <a:cs typeface="Arial" charset="0"/>
              </a:rPr>
              <a:t>simply run in parallel.</a:t>
            </a:r>
            <a:br>
              <a:rPr lang="en-US" altLang="en-US" sz="2000" dirty="0">
                <a:solidFill>
                  <a:srgbClr val="000000"/>
                </a:solidFill>
                <a:cs typeface="Arial" charset="0"/>
              </a:rPr>
            </a:br>
            <a:r>
              <a:rPr lang="en-US" altLang="en-US" sz="2000" dirty="0">
                <a:solidFill>
                  <a:srgbClr val="000000"/>
                </a:solidFill>
                <a:cs typeface="Arial" charset="0"/>
              </a:rPr>
              <a:t>Keeping the required info </a:t>
            </a:r>
            <a:br>
              <a:rPr lang="en-US" altLang="en-US" sz="2000" dirty="0">
                <a:solidFill>
                  <a:srgbClr val="000000"/>
                </a:solidFill>
                <a:cs typeface="Arial" charset="0"/>
              </a:rPr>
            </a:br>
            <a:r>
              <a:rPr lang="en-US" altLang="en-US" sz="2000" dirty="0">
                <a:solidFill>
                  <a:srgbClr val="000000"/>
                </a:solidFill>
                <a:cs typeface="Arial" charset="0"/>
              </a:rPr>
              <a:t>of each.</a:t>
            </a:r>
          </a:p>
        </p:txBody>
      </p:sp>
      <p:sp>
        <p:nvSpPr>
          <p:cNvPr id="8" name="AutoShape 41"/>
          <p:cNvSpPr>
            <a:spLocks noChangeArrowheads="1"/>
          </p:cNvSpPr>
          <p:nvPr/>
        </p:nvSpPr>
        <p:spPr bwMode="auto">
          <a:xfrm>
            <a:off x="2895600" y="5867400"/>
            <a:ext cx="7981950" cy="14478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i‘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anose="05050102010706020507" pitchFamily="18" charset="2"/>
              </a:rPr>
              <a:t>and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</a:t>
            </a:r>
            <a:b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</a:b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Wingdings" panose="05000000000000000000" pitchFamily="2" charset="2"/>
              </a:rPr>
              <a:t>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Wingdings" panose="05000000000000000000" pitchFamily="2" charset="2"/>
              </a:rPr>
              <a:t>   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i,j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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',j’</a:t>
            </a:r>
          </a:p>
        </p:txBody>
      </p:sp>
    </p:spTree>
    <p:extLst>
      <p:ext uri="{BB962C8B-B14F-4D97-AF65-F5344CB8AC3E}">
        <p14:creationId xmlns:p14="http://schemas.microsoft.com/office/powerpoint/2010/main" val="2693078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pic>
        <p:nvPicPr>
          <p:cNvPr id="15363" name="Picture 2" descr="C:\Users\jeff\Documents\2001\DFA.uni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1800" y="762000"/>
            <a:ext cx="89154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21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22098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Text Box 6"/>
          <p:cNvSpPr txBox="1">
            <a:spLocks noChangeArrowheads="1"/>
          </p:cNvSpPr>
          <p:nvPr/>
        </p:nvSpPr>
        <p:spPr bwMode="auto">
          <a:xfrm>
            <a:off x="1981201" y="914401"/>
            <a:ext cx="1547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 = </a:t>
            </a:r>
            <a:r>
              <a:rPr lang="en-US" altLang="en-US" sz="2400">
                <a:solidFill>
                  <a:srgbClr val="CC00CC"/>
                </a:solidFill>
                <a:cs typeface="Arial" charset="0"/>
              </a:rPr>
              <a:t>01010</a:t>
            </a:r>
          </a:p>
        </p:txBody>
      </p:sp>
      <p:sp>
        <p:nvSpPr>
          <p:cNvPr id="42" name="Text Box 6"/>
          <p:cNvSpPr txBox="1">
            <a:spLocks noChangeArrowheads="1"/>
          </p:cNvSpPr>
          <p:nvPr/>
        </p:nvSpPr>
        <p:spPr bwMode="auto">
          <a:xfrm>
            <a:off x="1847851" y="4267200"/>
            <a:ext cx="77057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In parallel, for each old DFA, 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 a gnome follows the path for the input.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For the new DFA, a gnome keeps in the corresponding state.</a:t>
            </a:r>
          </a:p>
        </p:txBody>
      </p:sp>
      <p:pic>
        <p:nvPicPr>
          <p:cNvPr id="8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3176" y="6096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1" y="22860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7FAFD2E-8741-4425-A61C-7B0BB4A95319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7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2" name="AutoShape 41"/>
          <p:cNvSpPr>
            <a:spLocks noChangeArrowheads="1"/>
          </p:cNvSpPr>
          <p:nvPr/>
        </p:nvSpPr>
        <p:spPr bwMode="auto">
          <a:xfrm>
            <a:off x="2895600" y="5867400"/>
            <a:ext cx="7981950" cy="14478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i‘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anose="05050102010706020507" pitchFamily="18" charset="2"/>
              </a:rPr>
              <a:t>and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</a:t>
            </a:r>
            <a:b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</a:b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Wingdings" panose="05000000000000000000" pitchFamily="2" charset="2"/>
              </a:rPr>
              <a:t>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Wingdings" panose="05000000000000000000" pitchFamily="2" charset="2"/>
              </a:rPr>
              <a:t>   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i,j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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',j’</a:t>
            </a:r>
          </a:p>
        </p:txBody>
      </p:sp>
    </p:spTree>
    <p:extLst>
      <p:ext uri="{BB962C8B-B14F-4D97-AF65-F5344CB8AC3E}">
        <p14:creationId xmlns:p14="http://schemas.microsoft.com/office/powerpoint/2010/main" val="3726218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pic>
        <p:nvPicPr>
          <p:cNvPr id="16387" name="Picture 2" descr="C:\Users\jeff\Documents\2001\DFA.uni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1800" y="762000"/>
            <a:ext cx="89154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8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16389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376" y="22098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0" name="Text Box 6"/>
          <p:cNvSpPr txBox="1">
            <a:spLocks noChangeArrowheads="1"/>
          </p:cNvSpPr>
          <p:nvPr/>
        </p:nvSpPr>
        <p:spPr bwMode="auto">
          <a:xfrm>
            <a:off x="1981201" y="914401"/>
            <a:ext cx="1547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 = </a:t>
            </a:r>
            <a:r>
              <a:rPr lang="en-US" altLang="en-US" sz="2400">
                <a:solidFill>
                  <a:srgbClr val="CC00CC"/>
                </a:solidFill>
                <a:cs typeface="Arial" charset="0"/>
              </a:rPr>
              <a:t>01010</a:t>
            </a:r>
          </a:p>
        </p:txBody>
      </p:sp>
      <p:sp>
        <p:nvSpPr>
          <p:cNvPr id="16391" name="Text Box 6"/>
          <p:cNvSpPr txBox="1">
            <a:spLocks noChangeArrowheads="1"/>
          </p:cNvSpPr>
          <p:nvPr/>
        </p:nvSpPr>
        <p:spPr bwMode="auto">
          <a:xfrm>
            <a:off x="1847851" y="4267200"/>
            <a:ext cx="77057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In parallel, for each old DFA, 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 a gnome follows the path for the input.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For the new DFA, a gnome keeps in the corresponding state.</a:t>
            </a:r>
          </a:p>
        </p:txBody>
      </p:sp>
      <p:pic>
        <p:nvPicPr>
          <p:cNvPr id="16392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0976" y="6096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3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0976" y="22860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036836D-1AE0-4EEF-9FD6-E792AD8404DF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8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1" name="AutoShape 41"/>
          <p:cNvSpPr>
            <a:spLocks noChangeArrowheads="1"/>
          </p:cNvSpPr>
          <p:nvPr/>
        </p:nvSpPr>
        <p:spPr bwMode="auto">
          <a:xfrm>
            <a:off x="2895600" y="5867400"/>
            <a:ext cx="7981950" cy="14478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i‘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anose="05050102010706020507" pitchFamily="18" charset="2"/>
              </a:rPr>
              <a:t>and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</a:t>
            </a:r>
            <a:b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</a:b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Wingdings" panose="05000000000000000000" pitchFamily="2" charset="2"/>
              </a:rPr>
              <a:t>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Wingdings" panose="05000000000000000000" pitchFamily="2" charset="2"/>
              </a:rPr>
              <a:t>   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i,j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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',j’</a:t>
            </a:r>
          </a:p>
        </p:txBody>
      </p:sp>
    </p:spTree>
    <p:extLst>
      <p:ext uri="{BB962C8B-B14F-4D97-AF65-F5344CB8AC3E}">
        <p14:creationId xmlns:p14="http://schemas.microsoft.com/office/powerpoint/2010/main" val="187311382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38100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Closure Properties</a:t>
            </a:r>
          </a:p>
        </p:txBody>
      </p:sp>
      <p:pic>
        <p:nvPicPr>
          <p:cNvPr id="17411" name="Picture 2" descr="C:\Users\jeff\Documents\2001\DFA.uni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1800" y="762000"/>
            <a:ext cx="89154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AutoShape 41"/>
          <p:cNvSpPr>
            <a:spLocks noChangeArrowheads="1"/>
          </p:cNvSpPr>
          <p:nvPr/>
        </p:nvSpPr>
        <p:spPr bwMode="auto">
          <a:xfrm>
            <a:off x="1085850" y="0"/>
            <a:ext cx="4821238" cy="5334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</a:rPr>
              <a:t>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= DFA</a:t>
            </a:r>
            <a:r>
              <a:rPr lang="en-US" altLang="en-US" sz="2400" i="1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(M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DFA1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,M</a:t>
            </a:r>
            <a:r>
              <a:rPr lang="en-US" altLang="en-US" sz="2400" baseline="-25000">
                <a:solidFill>
                  <a:srgbClr val="FFFFFF"/>
                </a:solidFill>
                <a:cs typeface="Arial" charset="0"/>
                <a:sym typeface="Symbol" pitchFamily="18" charset="2"/>
              </a:rPr>
              <a:t>DFA2</a:t>
            </a:r>
            <a:r>
              <a:rPr lang="en-US" altLang="en-US" sz="2400">
                <a:solidFill>
                  <a:srgbClr val="FFFFFF"/>
                </a:solidFill>
                <a:cs typeface="Arial" charset="0"/>
                <a:sym typeface="Symbol" pitchFamily="18" charset="2"/>
              </a:rPr>
              <a:t>)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17413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376" y="3343276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Text Box 6"/>
          <p:cNvSpPr txBox="1">
            <a:spLocks noChangeArrowheads="1"/>
          </p:cNvSpPr>
          <p:nvPr/>
        </p:nvSpPr>
        <p:spPr bwMode="auto">
          <a:xfrm>
            <a:off x="1981201" y="914401"/>
            <a:ext cx="1547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CC00CC"/>
                </a:solidFill>
                <a:latin typeface="Symbol" pitchFamily="18" charset="2"/>
                <a:cs typeface="Arial" charset="0"/>
              </a:rPr>
              <a:t>a  = </a:t>
            </a:r>
            <a:r>
              <a:rPr lang="en-US" altLang="en-US" sz="2400">
                <a:solidFill>
                  <a:srgbClr val="CC00CC"/>
                </a:solidFill>
                <a:cs typeface="Arial" charset="0"/>
              </a:rPr>
              <a:t>01010</a:t>
            </a:r>
          </a:p>
        </p:txBody>
      </p:sp>
      <p:sp>
        <p:nvSpPr>
          <p:cNvPr id="17415" name="Text Box 6"/>
          <p:cNvSpPr txBox="1">
            <a:spLocks noChangeArrowheads="1"/>
          </p:cNvSpPr>
          <p:nvPr/>
        </p:nvSpPr>
        <p:spPr bwMode="auto">
          <a:xfrm>
            <a:off x="1847851" y="4267200"/>
            <a:ext cx="77057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In parallel, for each old DFA, </a:t>
            </a:r>
            <a:br>
              <a:rPr lang="en-US" altLang="en-US" sz="240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 a gnome follows the path for the input.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>
                <a:solidFill>
                  <a:srgbClr val="FFFFFF"/>
                </a:solidFill>
                <a:cs typeface="Arial" charset="0"/>
              </a:rPr>
              <a:t> For the new DFA, a gnome keeps in the corresponding state.</a:t>
            </a:r>
          </a:p>
        </p:txBody>
      </p:sp>
      <p:pic>
        <p:nvPicPr>
          <p:cNvPr id="17416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1" y="609601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7" name="Picture 112" descr="dglxasset[1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8776" y="3419476"/>
            <a:ext cx="682625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D90096A-8F1F-473C-9C8F-7E902C205EA2}" type="slidenum">
              <a:rPr lang="en-CA">
                <a:solidFill>
                  <a:srgbClr val="FFFFFF"/>
                </a:solidFill>
                <a:latin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9</a:t>
            </a:fld>
            <a:endParaRPr lang="en-CA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1" name="AutoShape 41"/>
          <p:cNvSpPr>
            <a:spLocks noChangeArrowheads="1"/>
          </p:cNvSpPr>
          <p:nvPr/>
        </p:nvSpPr>
        <p:spPr bwMode="auto">
          <a:xfrm>
            <a:off x="2895600" y="5867400"/>
            <a:ext cx="7981950" cy="1447800"/>
          </a:xfrm>
          <a:prstGeom prst="wedgeRoundRectCallout">
            <a:avLst>
              <a:gd name="adj1" fmla="val -52403"/>
              <a:gd name="adj2" fmla="val -19278"/>
              <a:gd name="adj3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1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i‘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anose="05050102010706020507" pitchFamily="18" charset="2"/>
              </a:rPr>
              <a:t>and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</a:t>
            </a:r>
            <a:b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</a:b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Wingdings" panose="05000000000000000000" pitchFamily="2" charset="2"/>
              </a:rPr>
              <a:t>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Wingdings" panose="05000000000000000000" pitchFamily="2" charset="2"/>
              </a:rPr>
              <a:t>   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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</a:rPr>
              <a:t>DFA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itchFamily="18" charset="2"/>
              </a:rPr>
              <a:t>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</a:rPr>
              <a:t>(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i,j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 </a:t>
            </a:r>
            <a:r>
              <a:rPr lang="en-US" altLang="en-US" sz="2400" i="1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, c) = </a:t>
            </a:r>
            <a:r>
              <a:rPr lang="en-US" altLang="en-US" sz="2400" i="1" dirty="0" err="1">
                <a:solidFill>
                  <a:srgbClr val="FF9900"/>
                </a:solidFill>
                <a:cs typeface="Arial" charset="0"/>
              </a:rPr>
              <a:t>q</a:t>
            </a:r>
            <a:r>
              <a:rPr lang="en-US" altLang="en-US" sz="2400" i="1" baseline="-25000" dirty="0" err="1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i</a:t>
            </a:r>
            <a:r>
              <a:rPr lang="en-US" altLang="en-US" sz="2400" i="1" baseline="-25000" dirty="0">
                <a:solidFill>
                  <a:srgbClr val="FF9900"/>
                </a:solidFill>
                <a:cs typeface="Arial" charset="0"/>
                <a:sym typeface="Symbol" panose="05050102010706020507" pitchFamily="18" charset="2"/>
              </a:rPr>
              <a:t>',j’</a:t>
            </a:r>
          </a:p>
        </p:txBody>
      </p:sp>
    </p:spTree>
    <p:extLst>
      <p:ext uri="{BB962C8B-B14F-4D97-AF65-F5344CB8AC3E}">
        <p14:creationId xmlns:p14="http://schemas.microsoft.com/office/powerpoint/2010/main" val="1366723087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rgbClr val="66FF66"/>
          </a:solidFill>
        </a:ln>
      </a:spPr>
      <a:bodyPr rtlCol="0" anchor="ctr">
        <a:spAutoFit/>
      </a:bodyPr>
      <a:lstStyle>
        <a:defPPr algn="ctr">
          <a:defRPr sz="2400" dirty="0" err="1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noFill/>
        <a:ln>
          <a:noFill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a:spPr>
      <a:bodyPr>
        <a:spAutoFit/>
      </a:bodyPr>
      <a:lstStyle>
        <a:defPPr marL="0" indent="0"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  <a:sym typeface="Symbol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6_Default Design">
  <a:themeElements>
    <a:clrScheme name="1_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1_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B0F0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7_Default Design">
  <a:themeElements>
    <a:clrScheme name="1_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1_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B0F0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8_Default Design">
  <a:themeElements>
    <a:clrScheme name="1_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1_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B0F0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9_Default Design">
  <a:themeElements>
    <a:clrScheme name="1_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1_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B0F0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1614</TotalTime>
  <Words>2744</Words>
  <Application>Microsoft Office PowerPoint</Application>
  <PresentationFormat>Widescreen</PresentationFormat>
  <Paragraphs>498</Paragraphs>
  <Slides>32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14</vt:i4>
      </vt:variant>
      <vt:variant>
        <vt:lpstr>Slide Titles</vt:lpstr>
      </vt:variant>
      <vt:variant>
        <vt:i4>32</vt:i4>
      </vt:variant>
    </vt:vector>
  </HeadingPairs>
  <TitlesOfParts>
    <vt:vector size="52" baseType="lpstr">
      <vt:lpstr>Arial</vt:lpstr>
      <vt:lpstr>Arial Rounded MT Bold</vt:lpstr>
      <vt:lpstr>Calibri</vt:lpstr>
      <vt:lpstr>Comic Sans MS</vt:lpstr>
      <vt:lpstr>Symbol</vt:lpstr>
      <vt:lpstr>Times New Roman</vt:lpstr>
      <vt:lpstr>Default Design</vt:lpstr>
      <vt:lpstr>1_Default Design</vt:lpstr>
      <vt:lpstr>2_Default Design</vt:lpstr>
      <vt:lpstr>4_Default Design</vt:lpstr>
      <vt:lpstr>5_Default Design</vt:lpstr>
      <vt:lpstr>6_Default Design</vt:lpstr>
      <vt:lpstr>7_Default Design</vt:lpstr>
      <vt:lpstr>8_Default Design</vt:lpstr>
      <vt:lpstr>9_Default Design</vt:lpstr>
      <vt:lpstr>10_Default Design</vt:lpstr>
      <vt:lpstr>11_Default Design</vt:lpstr>
      <vt:lpstr>12_Default Design</vt:lpstr>
      <vt:lpstr>13_Default Design</vt:lpstr>
      <vt:lpstr>14_Default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Jeff Edmonds</dc:creator>
  <cp:lastModifiedBy>Jeff Edmonds</cp:lastModifiedBy>
  <cp:revision>31</cp:revision>
  <dcterms:created xsi:type="dcterms:W3CDTF">2020-03-03T17:11:30Z</dcterms:created>
  <dcterms:modified xsi:type="dcterms:W3CDTF">2021-07-16T04:50:50Z</dcterms:modified>
</cp:coreProperties>
</file>